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76" r:id="rId4"/>
    <p:sldId id="277" r:id="rId5"/>
    <p:sldId id="278" r:id="rId6"/>
    <p:sldId id="285" r:id="rId7"/>
    <p:sldId id="279" r:id="rId8"/>
    <p:sldId id="281" r:id="rId9"/>
    <p:sldId id="280" r:id="rId10"/>
    <p:sldId id="282" r:id="rId11"/>
    <p:sldId id="283" r:id="rId12"/>
    <p:sldId id="284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699846" y="14335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769626" y="25219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307934" y="12640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430536" y="22530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0913686" y="13942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533666" y="14196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742" y="24911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744" y="22530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90488"/>
            <a:ext cx="108712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2F541-EAFD-49E0-BCC3-6B0651587F95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CC507-0BA8-4313-86B4-E59C9AC255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6CD9C-9572-44C5-A2B4-36C61608C9E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611D-E69C-463F-BBE3-9718BAB442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454400" y="90488"/>
            <a:ext cx="8026400" cy="1190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7338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6800" y="37338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A9A2-64ED-4FC9-8D52-053883168A28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1ACC-96CD-4DB2-99CE-7252EBB10F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384" y="97088"/>
            <a:ext cx="119107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5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第五章知识点归纳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AutoShape 22"/>
          <p:cNvSpPr/>
          <p:nvPr/>
        </p:nvSpPr>
        <p:spPr bwMode="auto">
          <a:xfrm>
            <a:off x="2065863" y="1096482"/>
            <a:ext cx="498440" cy="4237194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594" y="2891856"/>
            <a:ext cx="14107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特征值与</a:t>
            </a:r>
            <a:endParaRPr lang="en-US" altLang="zh-CN" b="1" dirty="0">
              <a:latin typeface="+mn-ea"/>
            </a:endParaRPr>
          </a:p>
          <a:p>
            <a:pPr algn="ctr"/>
            <a:r>
              <a:rPr lang="zh-CN" altLang="en-US" b="1" dirty="0">
                <a:latin typeface="+mn-ea"/>
              </a:rPr>
              <a:t>特征向量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63495" y="1329055"/>
            <a:ext cx="91567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定义</a:t>
            </a:r>
            <a:endParaRPr lang="zh-CN" altLang="en-US" dirty="0">
              <a:latin typeface="+mn-ea"/>
            </a:endParaRPr>
          </a:p>
        </p:txBody>
      </p:sp>
      <p:sp>
        <p:nvSpPr>
          <p:cNvPr id="8" name="AutoShape 15"/>
          <p:cNvSpPr/>
          <p:nvPr/>
        </p:nvSpPr>
        <p:spPr bwMode="auto">
          <a:xfrm>
            <a:off x="3483714" y="1062104"/>
            <a:ext cx="278988" cy="1027860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3767347" y="1330162"/>
            <a:ext cx="29957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性质</a:t>
            </a:r>
            <a:endParaRPr lang="zh-CN" altLang="en-US" dirty="0">
              <a:latin typeface="+mn-ea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8068837" y="4157666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与对角阵相似</a:t>
            </a:r>
            <a:endParaRPr lang="zh-CN" altLang="en-US" dirty="0">
              <a:latin typeface="+mn-ea"/>
            </a:endParaRPr>
          </a:p>
        </p:txBody>
      </p:sp>
      <p:sp>
        <p:nvSpPr>
          <p:cNvPr id="38" name="AutoShape 15"/>
          <p:cNvSpPr/>
          <p:nvPr/>
        </p:nvSpPr>
        <p:spPr bwMode="auto">
          <a:xfrm>
            <a:off x="7799684" y="3633247"/>
            <a:ext cx="251924" cy="1499320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068837" y="4831631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与对角阵正交相似</a:t>
            </a:r>
            <a:endParaRPr lang="zh-CN" altLang="en-US" dirty="0">
              <a:latin typeface="+mn-ea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737418" y="878066"/>
            <a:ext cx="29838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基本概念</a:t>
            </a:r>
            <a:endParaRPr lang="zh-CN" altLang="en-US" dirty="0">
              <a:latin typeface="+mn-ea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8068837" y="3564406"/>
            <a:ext cx="3034084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性质</a:t>
            </a:r>
            <a:endParaRPr lang="zh-CN" altLang="en-US" dirty="0">
              <a:latin typeface="+mn-ea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783628" y="3209732"/>
            <a:ext cx="1699570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矩阵与对角阵相似（对角化问题）</a:t>
            </a:r>
            <a:endParaRPr lang="zh-CN" altLang="en-US" dirty="0">
              <a:latin typeface="+mn-ea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894516" y="4025586"/>
            <a:ext cx="185004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实对称矩阵的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正交相似对角化</a:t>
            </a:r>
            <a:endParaRPr lang="zh-CN" altLang="en-US" dirty="0">
              <a:latin typeface="+mn-ea"/>
            </a:endParaRPr>
          </a:p>
        </p:txBody>
      </p:sp>
      <p:sp>
        <p:nvSpPr>
          <p:cNvPr id="44" name="AutoShape 15"/>
          <p:cNvSpPr/>
          <p:nvPr/>
        </p:nvSpPr>
        <p:spPr bwMode="auto">
          <a:xfrm>
            <a:off x="5513705" y="3002280"/>
            <a:ext cx="327025" cy="1381760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844132" y="2877765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个线性无关的特征向量</a:t>
            </a:r>
            <a:endParaRPr lang="zh-CN" altLang="en-US" dirty="0">
              <a:latin typeface="+mn-ea"/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9185910" y="2878455"/>
            <a:ext cx="2343150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个特征值互不相同</a:t>
            </a:r>
            <a:endParaRPr lang="zh-CN" altLang="en-US" dirty="0">
              <a:latin typeface="+mn-ea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780047" y="1782673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求特征值、特征向量的方法</a:t>
            </a:r>
            <a:endParaRPr lang="zh-CN" altLang="en-US" dirty="0">
              <a:latin typeface="+mn-ea"/>
            </a:endParaRPr>
          </a:p>
        </p:txBody>
      </p:sp>
      <p:sp>
        <p:nvSpPr>
          <p:cNvPr id="11" name="AutoShape 15"/>
          <p:cNvSpPr/>
          <p:nvPr/>
        </p:nvSpPr>
        <p:spPr bwMode="auto">
          <a:xfrm>
            <a:off x="6830525" y="1724352"/>
            <a:ext cx="238688" cy="691201"/>
          </a:xfrm>
          <a:prstGeom prst="leftBrace">
            <a:avLst>
              <a:gd name="adj1" fmla="val 46111"/>
              <a:gd name="adj2" fmla="val 45303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097203" y="1627671"/>
            <a:ext cx="14188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具体矩阵</a:t>
            </a:r>
            <a:endParaRPr lang="zh-CN" altLang="en-US" dirty="0">
              <a:latin typeface="+mn-ea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097202" y="2108412"/>
            <a:ext cx="14188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抽象矩阵</a:t>
            </a:r>
            <a:endParaRPr lang="zh-CN" altLang="en-US" dirty="0">
              <a:latin typeface="+mn-ea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24945" y="5437971"/>
            <a:ext cx="1584509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二次型及其标准型（标准化问题）</a:t>
            </a:r>
            <a:endParaRPr lang="zh-CN" altLang="en-US" dirty="0">
              <a:latin typeface="+mn-ea"/>
            </a:endParaRPr>
          </a:p>
        </p:txBody>
      </p:sp>
      <p:sp>
        <p:nvSpPr>
          <p:cNvPr id="15" name="AutoShape 15"/>
          <p:cNvSpPr/>
          <p:nvPr/>
        </p:nvSpPr>
        <p:spPr bwMode="auto">
          <a:xfrm>
            <a:off x="5605249" y="5385184"/>
            <a:ext cx="278988" cy="1027860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096527" y="5745198"/>
            <a:ext cx="2995701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二次型正交标准化</a:t>
            </a:r>
            <a:endParaRPr lang="zh-CN" altLang="en-US" dirty="0">
              <a:latin typeface="+mn-ea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079298" y="5293102"/>
            <a:ext cx="2983861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概念及矩阵表示</a:t>
            </a:r>
            <a:endParaRPr lang="zh-CN" altLang="en-US" dirty="0">
              <a:latin typeface="+mn-ea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096527" y="6205964"/>
            <a:ext cx="3034084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正定矩阵</a:t>
            </a:r>
            <a:endParaRPr lang="zh-CN" altLang="en-US" dirty="0">
              <a:latin typeface="+mn-ea"/>
            </a:endParaRPr>
          </a:p>
        </p:txBody>
      </p:sp>
      <p:sp>
        <p:nvSpPr>
          <p:cNvPr id="20" name="AutoShape 15"/>
          <p:cNvSpPr/>
          <p:nvPr/>
        </p:nvSpPr>
        <p:spPr bwMode="auto">
          <a:xfrm>
            <a:off x="3425825" y="3721100"/>
            <a:ext cx="327025" cy="202374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563495" y="4549140"/>
            <a:ext cx="75501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应用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21" grpId="0" animBg="1"/>
      <p:bldP spid="21" grpId="1" animBg="1"/>
      <p:bldP spid="8" grpId="0" animBg="1"/>
      <p:bldP spid="8" grpId="1" animBg="1"/>
      <p:bldP spid="40" grpId="0" animBg="1"/>
      <p:bldP spid="40" grpId="1" animBg="1"/>
      <p:bldP spid="36" grpId="0" animBg="1"/>
      <p:bldP spid="36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0" grpId="0" animBg="1"/>
      <p:bldP spid="20" grpId="1" animBg="1"/>
      <p:bldP spid="42" grpId="0" animBg="1"/>
      <p:bldP spid="42" grpId="1" animBg="1"/>
      <p:bldP spid="14" grpId="0" animBg="1"/>
      <p:bldP spid="14" grpId="1" animBg="1"/>
      <p:bldP spid="44" grpId="0" animBg="1"/>
      <p:bldP spid="44" grpId="1" animBg="1"/>
      <p:bldP spid="9" grpId="0" animBg="1"/>
      <p:bldP spid="9" grpId="1" animBg="1"/>
      <p:bldP spid="46" grpId="0" animBg="1"/>
      <p:bldP spid="46" grpId="1" animBg="1"/>
      <p:bldP spid="43" grpId="0" animBg="1"/>
      <p:bldP spid="43" grpId="1" animBg="1"/>
      <p:bldP spid="38" grpId="0" animBg="1"/>
      <p:bldP spid="38" grpId="1" animBg="1"/>
      <p:bldP spid="41" grpId="0" animBg="1"/>
      <p:bldP spid="41" grpId="1" animBg="1"/>
      <p:bldP spid="37" grpId="0" animBg="1"/>
      <p:bldP spid="37" grpId="1" animBg="1"/>
      <p:bldP spid="39" grpId="0" animBg="1"/>
      <p:bldP spid="39" grpId="1" animBg="1"/>
      <p:bldP spid="15" grpId="0" animBg="1"/>
      <p:bldP spid="15" grpId="1" animBg="1"/>
      <p:bldP spid="18" grpId="0" animBg="1"/>
      <p:bldP spid="18" grpId="1" animBg="1"/>
      <p:bldP spid="16" grpId="0" animBg="1"/>
      <p:bldP spid="16" grpId="1" animBg="1"/>
      <p:bldP spid="19" grpId="0" animBg="1"/>
      <p:bldP spid="19" grpId="1" animBg="1"/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定义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033780"/>
            <a:ext cx="7072523" cy="201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539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7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正交、正交矩阵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3789680"/>
            <a:ext cx="697647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2A"/>
          <p:cNvPicPr>
            <a:picLocks noChangeAspect="1"/>
          </p:cNvPicPr>
          <p:nvPr/>
        </p:nvPicPr>
        <p:blipFill>
          <a:blip r:embed="rId1"/>
          <a:srcRect t="62722"/>
          <a:stretch>
            <a:fillRect/>
          </a:stretch>
        </p:blipFill>
        <p:spPr>
          <a:xfrm>
            <a:off x="835660" y="1687195"/>
            <a:ext cx="10886380" cy="37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定义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1073785"/>
            <a:ext cx="7315933" cy="1980000"/>
          </a:xfrm>
          <a:prstGeom prst="rect">
            <a:avLst/>
          </a:prstGeom>
        </p:spPr>
      </p:pic>
      <p:pic>
        <p:nvPicPr>
          <p:cNvPr id="6" name="图片 5" descr="定义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3197225"/>
            <a:ext cx="8033027" cy="151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502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特征值与特征向量定义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 descr="捕获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" y="5030470"/>
            <a:ext cx="8790260" cy="18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3260090"/>
            <a:ext cx="8406788" cy="2304000"/>
          </a:xfrm>
          <a:prstGeom prst="rect">
            <a:avLst/>
          </a:prstGeom>
        </p:spPr>
      </p:pic>
      <p:pic>
        <p:nvPicPr>
          <p:cNvPr id="7" name="图片 6" descr="定义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1112520"/>
            <a:ext cx="8838907" cy="172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502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特征值与特征向量定义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定义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176655"/>
            <a:ext cx="9222319" cy="352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502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特征值与特征向量定义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8710" y="100330"/>
            <a:ext cx="5283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特征值与特征向量性质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性质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927100"/>
            <a:ext cx="9099614" cy="1476000"/>
          </a:xfrm>
          <a:prstGeom prst="rect">
            <a:avLst/>
          </a:prstGeom>
        </p:spPr>
      </p:pic>
      <p:pic>
        <p:nvPicPr>
          <p:cNvPr id="3" name="图片 2" descr="性质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2585720"/>
            <a:ext cx="9430889" cy="1296000"/>
          </a:xfrm>
          <a:prstGeom prst="rect">
            <a:avLst/>
          </a:prstGeom>
        </p:spPr>
      </p:pic>
      <p:pic>
        <p:nvPicPr>
          <p:cNvPr id="4" name="图片 3" descr="捕获66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4177665"/>
            <a:ext cx="8350901" cy="2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8710" y="100330"/>
            <a:ext cx="372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相似定义，性质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相似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1064260"/>
            <a:ext cx="8065397" cy="1296000"/>
          </a:xfrm>
          <a:prstGeom prst="rect">
            <a:avLst/>
          </a:prstGeom>
        </p:spPr>
      </p:pic>
      <p:pic>
        <p:nvPicPr>
          <p:cNvPr id="4" name="图片 3" descr="相似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3058795"/>
            <a:ext cx="8795802" cy="1296000"/>
          </a:xfrm>
          <a:prstGeom prst="rect">
            <a:avLst/>
          </a:prstGeom>
        </p:spPr>
      </p:pic>
      <p:pic>
        <p:nvPicPr>
          <p:cNvPr id="5" name="图片 4" descr="捕获44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" y="5288280"/>
            <a:ext cx="10132475" cy="82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8710" y="100330"/>
            <a:ext cx="372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矩阵对角化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对角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3103880"/>
            <a:ext cx="6163496" cy="2304000"/>
          </a:xfrm>
          <a:prstGeom prst="rect">
            <a:avLst/>
          </a:prstGeom>
        </p:spPr>
      </p:pic>
      <p:pic>
        <p:nvPicPr>
          <p:cNvPr id="7" name="图片 6" descr="捕获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1021080"/>
            <a:ext cx="6356425" cy="19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8710" y="100330"/>
            <a:ext cx="602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5.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二次型的矩阵表示、标准化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二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855980"/>
            <a:ext cx="7043061" cy="1368000"/>
          </a:xfrm>
          <a:prstGeom prst="rect">
            <a:avLst/>
          </a:prstGeom>
        </p:spPr>
      </p:pic>
      <p:pic>
        <p:nvPicPr>
          <p:cNvPr id="7" name="图片 6" descr="44"/>
          <p:cNvPicPr>
            <a:picLocks noChangeAspect="1"/>
          </p:cNvPicPr>
          <p:nvPr/>
        </p:nvPicPr>
        <p:blipFill>
          <a:blip r:embed="rId2"/>
          <a:srcRect b="25889"/>
          <a:stretch>
            <a:fillRect/>
          </a:stretch>
        </p:blipFill>
        <p:spPr>
          <a:xfrm>
            <a:off x="290195" y="4551680"/>
            <a:ext cx="7648092" cy="1872000"/>
          </a:xfrm>
          <a:prstGeom prst="rect">
            <a:avLst/>
          </a:prstGeom>
        </p:spPr>
      </p:pic>
      <p:pic>
        <p:nvPicPr>
          <p:cNvPr id="9" name="图片 8" descr="捕获1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" y="2355850"/>
            <a:ext cx="6907333" cy="19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108710" y="100330"/>
            <a:ext cx="539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考点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6.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正定二次型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正定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94105"/>
            <a:ext cx="5353050" cy="2990850"/>
          </a:xfrm>
          <a:prstGeom prst="rect">
            <a:avLst/>
          </a:prstGeom>
        </p:spPr>
      </p:pic>
      <p:pic>
        <p:nvPicPr>
          <p:cNvPr id="4" name="图片 3" descr="正定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2374900"/>
            <a:ext cx="7353429" cy="828000"/>
          </a:xfrm>
          <a:prstGeom prst="rect">
            <a:avLst/>
          </a:prstGeom>
        </p:spPr>
      </p:pic>
      <p:pic>
        <p:nvPicPr>
          <p:cNvPr id="5" name="图片 4" descr="捕获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1275080"/>
            <a:ext cx="7247489" cy="684000"/>
          </a:xfrm>
          <a:prstGeom prst="rect">
            <a:avLst/>
          </a:prstGeom>
        </p:spPr>
      </p:pic>
      <p:pic>
        <p:nvPicPr>
          <p:cNvPr id="7" name="图片 6" descr="二次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5" y="4229735"/>
            <a:ext cx="5782870" cy="24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7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5E85"/>
      </a:accent1>
      <a:accent2>
        <a:srgbClr val="449BAF"/>
      </a:accent2>
      <a:accent3>
        <a:srgbClr val="3E5E85"/>
      </a:accent3>
      <a:accent4>
        <a:srgbClr val="449BAF"/>
      </a:accent4>
      <a:accent5>
        <a:srgbClr val="8496B0"/>
      </a:accent5>
      <a:accent6>
        <a:srgbClr val="FFC000"/>
      </a:accent6>
      <a:hlink>
        <a:srgbClr val="70AD47"/>
      </a:hlink>
      <a:folHlink>
        <a:srgbClr val="ED7D3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丽娜</cp:lastModifiedBy>
  <cp:revision>70</cp:revision>
  <dcterms:created xsi:type="dcterms:W3CDTF">2021-03-31T09:22:00Z</dcterms:created>
  <dcterms:modified xsi:type="dcterms:W3CDTF">2021-06-24T01:40:53Z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6ED5909DCA5247C8A8A1FD7F4FB5D8B4</vt:lpwstr>
  </property>
  <property fmtid="{D5CDD505-2E9C-101B-9397-08002B2CF9AE}" pid="3" name="KSOProductBuildVer">
    <vt:lpwstr>2052-11.1.0.10495</vt:lpwstr>
  </property>
</Properties>
</file>