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50"/>
  </p:handoutMasterIdLst>
  <p:sldIdLst>
    <p:sldId id="589" r:id="rId3"/>
    <p:sldId id="590" r:id="rId4"/>
    <p:sldId id="595" r:id="rId5"/>
    <p:sldId id="602" r:id="rId6"/>
    <p:sldId id="637" r:id="rId7"/>
    <p:sldId id="600" r:id="rId8"/>
    <p:sldId id="606" r:id="rId9"/>
    <p:sldId id="613" r:id="rId10"/>
    <p:sldId id="607" r:id="rId11"/>
    <p:sldId id="623" r:id="rId12"/>
    <p:sldId id="608" r:id="rId13"/>
    <p:sldId id="609" r:id="rId14"/>
    <p:sldId id="603" r:id="rId15"/>
    <p:sldId id="604" r:id="rId16"/>
    <p:sldId id="605" r:id="rId17"/>
    <p:sldId id="594" r:id="rId18"/>
    <p:sldId id="597" r:id="rId19"/>
    <p:sldId id="635" r:id="rId20"/>
    <p:sldId id="596" r:id="rId22"/>
    <p:sldId id="598" r:id="rId23"/>
    <p:sldId id="599" r:id="rId24"/>
    <p:sldId id="616" r:id="rId25"/>
    <p:sldId id="617" r:id="rId26"/>
    <p:sldId id="624" r:id="rId27"/>
    <p:sldId id="625" r:id="rId28"/>
    <p:sldId id="626" r:id="rId29"/>
    <p:sldId id="627" r:id="rId30"/>
    <p:sldId id="628" r:id="rId31"/>
    <p:sldId id="622" r:id="rId32"/>
    <p:sldId id="611" r:id="rId33"/>
    <p:sldId id="612" r:id="rId34"/>
    <p:sldId id="629" r:id="rId35"/>
    <p:sldId id="601" r:id="rId36"/>
    <p:sldId id="630" r:id="rId37"/>
    <p:sldId id="631" r:id="rId38"/>
    <p:sldId id="632" r:id="rId39"/>
    <p:sldId id="633" r:id="rId40"/>
    <p:sldId id="636" r:id="rId41"/>
    <p:sldId id="634" r:id="rId42"/>
    <p:sldId id="593" r:id="rId43"/>
    <p:sldId id="592" r:id="rId44"/>
    <p:sldId id="591" r:id="rId45"/>
    <p:sldId id="620" r:id="rId46"/>
    <p:sldId id="619" r:id="rId47"/>
    <p:sldId id="621" r:id="rId48"/>
    <p:sldId id="588" r:id="rId4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CC99FF"/>
    <a:srgbClr val="CCCC00"/>
    <a:srgbClr val="CCECFF"/>
    <a:srgbClr val="FFCCFF"/>
    <a:srgbClr val="CCCCFF"/>
    <a:srgbClr val="333399"/>
    <a:srgbClr val="00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477"/>
    <p:restoredTop sz="94698"/>
  </p:normalViewPr>
  <p:slideViewPr>
    <p:cSldViewPr showGuides="1">
      <p:cViewPr>
        <p:scale>
          <a:sx n="50" d="100"/>
          <a:sy n="50" d="100"/>
        </p:scale>
        <p:origin x="-372" y="-72"/>
      </p:cViewPr>
      <p:guideLst>
        <p:guide orient="horz" pos="2148"/>
        <p:guide pos="2848"/>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5106" name="页眉占位符 17510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175107" name="日期占位符 175106"/>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75108" name="页脚占位符 175107"/>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175109" name="灯片编号占位符 175108"/>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ahoma" panose="020B0604030504040204" pitchFamily="34" charset="0"/>
                <a:ea typeface="黑体" panose="0201060906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0706" name="页眉占位符 20070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00707" name="日期占位符 200706"/>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4100" name="幻灯片图像占位符 200707"/>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200708"/>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0710" name="页脚占位符 200709"/>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00711" name="灯片编号占位符 200710"/>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ahoma" panose="020B0604030504040204" pitchFamily="34" charset="0"/>
                <a:ea typeface="黑体" panose="0201060906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B7E921-8880-45DB-B2E9-81946958ADF4}" type="slidenum">
              <a:rPr lang="en-US" altLang="zh-CN"/>
            </a:fld>
            <a:endParaRPr lang="en-US" altLang="zh-CN"/>
          </a:p>
        </p:txBody>
      </p:sp>
      <p:sp>
        <p:nvSpPr>
          <p:cNvPr id="807938" name="Rectangle 2"/>
          <p:cNvSpPr>
            <a:spLocks noGrp="1" noRot="1" noChangeAspect="1" noChangeArrowheads="1" noTextEdit="1"/>
          </p:cNvSpPr>
          <p:nvPr>
            <p:ph type="sldImg"/>
          </p:nvPr>
        </p:nvSpPr>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fld>
            <a:endParaRPr lang="en-US"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1BBC5F-A6C7-4158-B95A-648BFF947A4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7FFF0B-97F8-4110-8C07-984369FAA17E}"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2FDF2B-74A5-4778-BF85-8B7D68C1DDBB}"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6758432-00AD-4FB1-9218-07AA9E0F871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D691F8-0CBF-4158-B2DC-203EF9891FE3}" type="slidenum">
              <a:rPr lang="en-US" altLang="zh-CN"/>
            </a:fld>
            <a:endParaRPr lang="en-US" altLang="zh-CN"/>
          </a:p>
        </p:txBody>
      </p:sp>
      <p:sp>
        <p:nvSpPr>
          <p:cNvPr id="839682" name="Rectangle 2"/>
          <p:cNvSpPr>
            <a:spLocks noGrp="1" noRot="1" noChangeAspect="1" noChangeArrowheads="1" noTextEdit="1"/>
          </p:cNvSpPr>
          <p:nvPr>
            <p:ph type="sldImg"/>
          </p:nvPr>
        </p:nvSpPr>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CB13F6-8427-46E6-85F6-504784CD9A4E}" type="slidenum">
              <a:rPr lang="en-US" altLang="zh-CN"/>
            </a:fld>
            <a:endParaRPr lang="en-US" altLang="zh-CN"/>
          </a:p>
        </p:txBody>
      </p:sp>
      <p:sp>
        <p:nvSpPr>
          <p:cNvPr id="859138" name="Rectangle 2"/>
          <p:cNvSpPr>
            <a:spLocks noGrp="1" noRot="1" noChangeAspect="1" noChangeArrowheads="1" noTextEdit="1"/>
          </p:cNvSpPr>
          <p:nvPr>
            <p:ph type="sldImg"/>
          </p:nvPr>
        </p:nvSpPr>
        <p:spPr/>
      </p:sp>
      <p:sp>
        <p:nvSpPr>
          <p:cNvPr id="85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8E5E-FC0C-4FD7-B244-271AAA9A5C8F}" type="slidenum">
              <a:rPr lang="en-US" altLang="zh-CN"/>
            </a:fld>
            <a:endParaRPr lang="en-US" altLang="zh-CN"/>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D8214-CD35-446E-89B0-9B03985C7EFD}" type="slidenum">
              <a:rPr lang="en-US" altLang="zh-CN"/>
            </a:fld>
            <a:endParaRPr lang="en-US" altLang="zh-CN"/>
          </a:p>
        </p:txBody>
      </p:sp>
      <p:sp>
        <p:nvSpPr>
          <p:cNvPr id="729090" name="Rectangle 2"/>
          <p:cNvSpPr>
            <a:spLocks noGrp="1" noRot="1" noChangeAspect="1" noChangeArrowheads="1" noTextEdit="1"/>
          </p:cNvSpPr>
          <p:nvPr>
            <p:ph type="sldImg"/>
          </p:nvPr>
        </p:nvSpPr>
        <p:spPr/>
      </p:sp>
      <p:sp>
        <p:nvSpPr>
          <p:cNvPr id="729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2644A8-C28B-4C50-9B9F-785F9A4FB994}" type="slidenum">
              <a:rPr lang="en-US" altLang="zh-CN"/>
            </a:fld>
            <a:endParaRPr lang="en-US" altLang="zh-CN"/>
          </a:p>
        </p:txBody>
      </p:sp>
      <p:sp>
        <p:nvSpPr>
          <p:cNvPr id="731138" name="Rectangle 2"/>
          <p:cNvSpPr>
            <a:spLocks noGrp="1" noRot="1" noChangeAspect="1" noChangeArrowheads="1" noTextEdit="1"/>
          </p:cNvSpPr>
          <p:nvPr>
            <p:ph type="sldImg"/>
          </p:nvPr>
        </p:nvSpPr>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77D370-ECBE-45C8-9A49-43F4DF94BF76}" type="slidenum">
              <a:rPr lang="en-US" altLang="zh-CN"/>
            </a:fld>
            <a:endParaRPr lang="en-US" altLang="zh-CN"/>
          </a:p>
        </p:txBody>
      </p:sp>
      <p:sp>
        <p:nvSpPr>
          <p:cNvPr id="977922" name="Rectangle 2"/>
          <p:cNvSpPr>
            <a:spLocks noGrp="1" noRot="1" noChangeAspect="1" noChangeArrowheads="1" noTextEdit="1"/>
          </p:cNvSpPr>
          <p:nvPr>
            <p:ph type="sldImg"/>
          </p:nvPr>
        </p:nvSpPr>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77D370-ECBE-45C8-9A49-43F4DF94BF76}" type="slidenum">
              <a:rPr lang="en-US" altLang="zh-CN"/>
            </a:fld>
            <a:endParaRPr lang="en-US" altLang="zh-CN"/>
          </a:p>
        </p:txBody>
      </p:sp>
      <p:sp>
        <p:nvSpPr>
          <p:cNvPr id="977922" name="Rectangle 2"/>
          <p:cNvSpPr>
            <a:spLocks noGrp="1" noRot="1" noChangeAspect="1" noChangeArrowheads="1" noTextEdit="1"/>
          </p:cNvSpPr>
          <p:nvPr>
            <p:ph type="sldImg"/>
          </p:nvPr>
        </p:nvSpPr>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3513D1-119B-40B4-A0ED-B4585D6EA6C1}" type="slidenum">
              <a:rPr lang="en-US" altLang="zh-CN"/>
            </a:fld>
            <a:endParaRPr lang="en-US" altLang="zh-CN"/>
          </a:p>
        </p:txBody>
      </p:sp>
      <p:sp>
        <p:nvSpPr>
          <p:cNvPr id="799746" name="Rectangle 2"/>
          <p:cNvSpPr>
            <a:spLocks noGrp="1" noRot="1" noChangeAspect="1" noChangeArrowheads="1" noTextEdit="1"/>
          </p:cNvSpPr>
          <p:nvPr>
            <p:ph type="sldImg"/>
          </p:nvPr>
        </p:nvSpPr>
        <p:spPr/>
      </p:sp>
      <p:sp>
        <p:nvSpPr>
          <p:cNvPr id="7997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5601"/>
          <p:cNvGrpSpPr/>
          <p:nvPr/>
        </p:nvGrpSpPr>
        <p:grpSpPr>
          <a:xfrm>
            <a:off x="0" y="2438400"/>
            <a:ext cx="9009063" cy="1052513"/>
            <a:chOff x="0" y="1536"/>
            <a:chExt cx="5675" cy="663"/>
          </a:xfrm>
        </p:grpSpPr>
        <p:grpSp>
          <p:nvGrpSpPr>
            <p:cNvPr id="2051" name="组合 25602"/>
            <p:cNvGrpSpPr/>
            <p:nvPr/>
          </p:nvGrpSpPr>
          <p:grpSpPr>
            <a:xfrm>
              <a:off x="183" y="1604"/>
              <a:ext cx="448" cy="299"/>
              <a:chOff x="720" y="336"/>
              <a:chExt cx="624" cy="432"/>
            </a:xfrm>
          </p:grpSpPr>
          <p:sp>
            <p:nvSpPr>
              <p:cNvPr id="2052" name="矩形 25603"/>
              <p:cNvSpPr/>
              <p:nvPr/>
            </p:nvSpPr>
            <p:spPr>
              <a:xfrm>
                <a:off x="720" y="336"/>
                <a:ext cx="384" cy="432"/>
              </a:xfrm>
              <a:prstGeom prst="rect">
                <a:avLst/>
              </a:prstGeom>
              <a:solidFill>
                <a:schemeClr val="folHlink"/>
              </a:soli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sp>
            <p:nvSpPr>
              <p:cNvPr id="2053"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grpSp>
        <p:grpSp>
          <p:nvGrpSpPr>
            <p:cNvPr id="2054" name="组合 25605"/>
            <p:cNvGrpSpPr/>
            <p:nvPr/>
          </p:nvGrpSpPr>
          <p:grpSpPr>
            <a:xfrm>
              <a:off x="261" y="1870"/>
              <a:ext cx="465" cy="299"/>
              <a:chOff x="912" y="2640"/>
              <a:chExt cx="672" cy="432"/>
            </a:xfrm>
          </p:grpSpPr>
          <p:sp>
            <p:nvSpPr>
              <p:cNvPr id="2055" name="矩形 25606"/>
              <p:cNvSpPr/>
              <p:nvPr/>
            </p:nvSpPr>
            <p:spPr>
              <a:xfrm>
                <a:off x="912" y="2640"/>
                <a:ext cx="384" cy="432"/>
              </a:xfrm>
              <a:prstGeom prst="rect">
                <a:avLst/>
              </a:prstGeom>
              <a:solidFill>
                <a:schemeClr val="accent2"/>
              </a:soli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sp>
            <p:nvSpPr>
              <p:cNvPr id="2056"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grpSp>
        <p:sp>
          <p:nvSpPr>
            <p:cNvPr id="2057"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sp>
          <p:nvSpPr>
            <p:cNvPr id="2058" name="矩形 25609"/>
            <p:cNvSpPr/>
            <p:nvPr/>
          </p:nvSpPr>
          <p:spPr>
            <a:xfrm>
              <a:off x="400" y="1536"/>
              <a:ext cx="20" cy="663"/>
            </a:xfrm>
            <a:prstGeom prst="rect">
              <a:avLst/>
            </a:prstGeom>
            <a:solidFill>
              <a:schemeClr val="bg2"/>
            </a:soli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sp>
          <p:nvSpPr>
            <p:cNvPr id="2059"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indent="0"/>
              <a:endParaRPr lang="zh-CN" altLang="en-US">
                <a:latin typeface="Tahoma" panose="020B0604030504040204" pitchFamily="34" charset="0"/>
                <a:ea typeface="黑体" panose="02010609060101010101" pitchFamily="2" charset="-122"/>
              </a:endParaRPr>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25615" name="页脚占位符 25614"/>
          <p:cNvSpPr>
            <a:spLocks noGrp="1"/>
          </p:cNvSpPr>
          <p:nvPr>
            <p:ph type="ftr" sz="quarter" idx="3"/>
          </p:nvPr>
        </p:nvSpPr>
        <p:spPr>
          <a:xfrm>
            <a:off x="5435600" y="6248400"/>
            <a:ext cx="3313113"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buClr>
                <a:schemeClr val="bg1"/>
              </a:buClr>
            </a:pPr>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计算机网络</a:t>
            </a:r>
            <a:r>
              <a:rPr lang="en-US" altLang="zh-CN" strike="noStrike" noProof="1" dirty="0">
                <a:latin typeface="Tahoma" panose="020B0604030504040204" pitchFamily="34" charset="0"/>
                <a:ea typeface="宋体" panose="02010600030101010101" pitchFamily="2" charset="-122"/>
                <a:cs typeface="+mn-cs"/>
              </a:rPr>
              <a:t>》</a:t>
            </a:r>
            <a:r>
              <a:rPr lang="zh-CN" altLang="en-US" strike="noStrike" noProof="1" dirty="0">
                <a:latin typeface="Tahoma" panose="020B0604030504040204" pitchFamily="34" charset="0"/>
                <a:ea typeface="宋体" panose="02010600030101010101" pitchFamily="2" charset="-122"/>
                <a:cs typeface="+mn-cs"/>
              </a:rPr>
              <a:t>课件    制作人：李琳</a:t>
            </a:r>
            <a:endParaRPr lang="zh-CN" altLang="en-US" strike="noStrike" noProof="1" dirty="0">
              <a:latin typeface="Tahoma" panose="020B0604030504040204" pitchFamily="34" charset="0"/>
              <a:ea typeface="宋体" panose="02010600030101010101" pitchFamily="2" charset="-122"/>
            </a:endParaRPr>
          </a:p>
        </p:txBody>
      </p:sp>
      <p:sp>
        <p:nvSpPr>
          <p:cNvPr id="25616" name="灯片编号占位符 25615"/>
          <p:cNvSpPr>
            <a:spLocks noGrp="1"/>
          </p:cNvSpPr>
          <p:nvPr>
            <p:ph type="sldNum" sz="quarter" idx="4"/>
          </p:nvPr>
        </p:nvSpPr>
        <p:spPr>
          <a:xfrm>
            <a:off x="3132138"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lvl="0" fontAlgn="base">
              <a:buClr>
                <a:schemeClr val="bg1"/>
              </a:buClr>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a typeface="宋体" panose="02010600030101010101" pitchFamily="2" charset="-122"/>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811233"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22668" y="96838"/>
            <a:ext cx="7793037" cy="1462087"/>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6912" y="1773238"/>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8" name="页脚占位符 7"/>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3" name="页脚占位符 2"/>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p:spPr>
        <p:txBody>
          <a:bodyPr/>
          <a:p>
            <a:pPr lvl="0" fontAlgn="base">
              <a:buClr>
                <a:schemeClr val="bg1"/>
              </a:buClr>
            </a:pPr>
            <a:endParaRPr lang="zh-CN" altLang="en-US" strike="noStrike" noProof="1"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a:xfrm>
            <a:off x="5940425" y="6165850"/>
            <a:ext cx="2895600" cy="457200"/>
          </a:xfrm>
        </p:spPr>
        <p:txBody>
          <a:bodyPr/>
          <a:p>
            <a:pPr lvl="0" fontAlgn="base">
              <a:buClr>
                <a:schemeClr val="bg1"/>
              </a:buClr>
            </a:pPr>
            <a:r>
              <a:rPr lang="zh-CN" altLang="en-US" strike="noStrike" noProof="1" dirty="0">
                <a:latin typeface="Tahoma" panose="020B0604030504040204" pitchFamily="34" charset="0"/>
                <a:ea typeface="宋体" panose="02010600030101010101" pitchFamily="2" charset="-122"/>
                <a:cs typeface="+mn-cs"/>
              </a:rPr>
              <a:t>课件制作人：李琳</a:t>
            </a:r>
            <a:endParaRPr lang="zh-CN" altLang="en-US"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3" name="标题 24584"/>
          <p:cNvSpPr>
            <a:spLocks noGrp="1"/>
          </p:cNvSpPr>
          <p:nvPr>
            <p:ph type="title"/>
          </p:nvPr>
        </p:nvSpPr>
        <p:spPr>
          <a:xfrm>
            <a:off x="1150938" y="214313"/>
            <a:ext cx="7793037" cy="1462087"/>
          </a:xfrm>
          <a:prstGeom prst="rect">
            <a:avLst/>
          </a:prstGeom>
          <a:noFill/>
          <a:ln w="9525">
            <a:noFill/>
          </a:ln>
        </p:spPr>
        <p:txBody>
          <a:bodyPr anchor="b"/>
          <a:p>
            <a:pPr lvl="0" indent="0"/>
            <a:r>
              <a:rPr lang="zh-CN" altLang="en-US" dirty="0"/>
              <a:t>单击此处编辑母版标题样式</a:t>
            </a:r>
            <a:endParaRPr lang="zh-CN" altLang="en-US" dirty="0"/>
          </a:p>
        </p:txBody>
      </p:sp>
      <p:sp>
        <p:nvSpPr>
          <p:cNvPr id="1034" name="文本占位符 24585"/>
          <p:cNvSpPr>
            <a:spLocks noGrp="1"/>
          </p:cNvSpPr>
          <p:nvPr>
            <p:ph type="body"/>
          </p:nvPr>
        </p:nvSpPr>
        <p:spPr>
          <a:xfrm>
            <a:off x="1042988" y="1773238"/>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黑体" panose="0201060906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9.wmf"/><Relationship Id="rId1" Type="http://schemas.openxmlformats.org/officeDocument/2006/relationships/image" Target="../media/image10.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11.wmf"/><Relationship Id="rId1" Type="http://schemas.openxmlformats.org/officeDocument/2006/relationships/image" Target="../media/image1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p:txBody>
          <a:bodyPr/>
          <a:p>
            <a:pPr algn="ctr"/>
            <a:r>
              <a:rPr lang="zh-CN" altLang="en-US" b="1">
                <a:solidFill>
                  <a:srgbClr val="FF0066"/>
                </a:solidFill>
              </a:rPr>
              <a:t>计算机网络原理复习提纲      （</a:t>
            </a:r>
            <a:r>
              <a:rPr lang="en-US" altLang="zh-CN" b="1">
                <a:solidFill>
                  <a:srgbClr val="FF0066"/>
                </a:solidFill>
              </a:rPr>
              <a:t>2020</a:t>
            </a:r>
            <a:r>
              <a:rPr lang="zh-CN" altLang="en-US" b="1">
                <a:solidFill>
                  <a:srgbClr val="FF0066"/>
                </a:solidFill>
              </a:rPr>
              <a:t>秋）</a:t>
            </a:r>
            <a:endParaRPr lang="zh-CN" altLang="en-US" b="1">
              <a:solidFill>
                <a:srgbClr val="FF0066"/>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9055" y="345440"/>
            <a:ext cx="9203055" cy="1198880"/>
          </a:xfrm>
          <a:prstGeom prst="rect">
            <a:avLst/>
          </a:prstGeom>
          <a:noFill/>
          <a:ln w="9525">
            <a:noFill/>
          </a:ln>
        </p:spPr>
        <p:txBody>
          <a:bodyPr wrap="square">
            <a:spAutoFit/>
          </a:bodyPr>
          <a:p>
            <a:r>
              <a:rPr lang="en-US" altLang="zh-CN" sz="2400">
                <a:latin typeface="Times New Roman" panose="02020603050405020304" pitchFamily="18" charset="0"/>
                <a:ea typeface="宋体" panose="02010600030101010101" pitchFamily="2" charset="-122"/>
              </a:rPr>
              <a:t>       </a:t>
            </a:r>
            <a:r>
              <a:rPr lang="zh-CN" sz="2400" b="1">
                <a:solidFill>
                  <a:srgbClr val="0000FF"/>
                </a:solidFill>
                <a:latin typeface="Times New Roman" panose="02020603050405020304" pitchFamily="18" charset="0"/>
                <a:ea typeface="宋体" panose="02010600030101010101" pitchFamily="2" charset="-122"/>
              </a:rPr>
              <a:t>网络层提供的两种不同的服务，一种是电信网络所采用的面向连接、提供可靠传输的</a:t>
            </a:r>
            <a:r>
              <a:rPr lang="zh-CN" altLang="en-US" sz="2400" b="1">
                <a:solidFill>
                  <a:srgbClr val="FF0000"/>
                </a:solidFill>
                <a:latin typeface="Times New Roman" panose="02020603050405020304" pitchFamily="18" charset="0"/>
                <a:ea typeface="宋体" panose="02010600030101010101" pitchFamily="2" charset="-122"/>
              </a:rPr>
              <a:t>虚电路</a:t>
            </a:r>
            <a:r>
              <a:rPr lang="zh-CN" sz="2400" b="1">
                <a:solidFill>
                  <a:srgbClr val="FF0000"/>
                </a:solidFill>
                <a:latin typeface="Times New Roman" panose="02020603050405020304" pitchFamily="18" charset="0"/>
                <a:ea typeface="宋体" panose="02010600030101010101" pitchFamily="2" charset="-122"/>
              </a:rPr>
              <a:t>服务</a:t>
            </a:r>
            <a:r>
              <a:rPr lang="zh-CN" sz="2400" b="1">
                <a:solidFill>
                  <a:srgbClr val="0000FF"/>
                </a:solidFill>
                <a:latin typeface="Times New Roman" panose="02020603050405020304" pitchFamily="18" charset="0"/>
                <a:ea typeface="宋体" panose="02010600030101010101" pitchFamily="2" charset="-122"/>
              </a:rPr>
              <a:t>，另一种是互联网采用的无连接的、尽最大努力交付的</a:t>
            </a:r>
            <a:r>
              <a:rPr lang="zh-CN" altLang="en-US" sz="2400" b="1">
                <a:solidFill>
                  <a:srgbClr val="FF0000"/>
                </a:solidFill>
                <a:latin typeface="Times New Roman" panose="02020603050405020304" pitchFamily="18" charset="0"/>
                <a:ea typeface="宋体" panose="02010600030101010101" pitchFamily="2" charset="-122"/>
              </a:rPr>
              <a:t>数据报</a:t>
            </a:r>
            <a:r>
              <a:rPr lang="zh-CN" sz="2400" b="1">
                <a:solidFill>
                  <a:srgbClr val="FF0000"/>
                </a:solidFill>
                <a:latin typeface="Times New Roman" panose="02020603050405020304" pitchFamily="18" charset="0"/>
                <a:ea typeface="宋体" panose="02010600030101010101" pitchFamily="2" charset="-122"/>
              </a:rPr>
              <a:t>服务</a:t>
            </a:r>
            <a:r>
              <a:rPr lang="zh-CN" sz="2400" b="1">
                <a:solidFill>
                  <a:srgbClr val="0000FF"/>
                </a:solidFill>
                <a:latin typeface="Times New Roman" panose="02020603050405020304" pitchFamily="18" charset="0"/>
                <a:ea typeface="宋体" panose="02010600030101010101" pitchFamily="2" charset="-122"/>
              </a:rPr>
              <a:t>。</a:t>
            </a:r>
            <a:endParaRPr lang="zh-CN" altLang="en-US" sz="2400" b="1">
              <a:solidFill>
                <a:srgbClr val="0000FF"/>
              </a:solidFill>
              <a:latin typeface="Times New Roman" panose="02020603050405020304" pitchFamily="18" charset="0"/>
              <a:ea typeface="宋体" panose="02010600030101010101" pitchFamily="2" charset="-122"/>
            </a:endParaRPr>
          </a:p>
        </p:txBody>
      </p:sp>
      <p:sp>
        <p:nvSpPr>
          <p:cNvPr id="17410" name="Rectangle 2"/>
          <p:cNvSpPr/>
          <p:nvPr/>
        </p:nvSpPr>
        <p:spPr>
          <a:xfrm>
            <a:off x="1117600" y="-267335"/>
            <a:ext cx="6908800" cy="767080"/>
          </a:xfrm>
          <a:prstGeom prst="rect">
            <a:avLst/>
          </a:prstGeom>
          <a:noFill/>
          <a:ln w="9525">
            <a:noFill/>
          </a:ln>
        </p:spPr>
        <p:txBody>
          <a:bodyPr anchor="b"/>
          <a:p>
            <a:pPr algn="ctr">
              <a:buClr>
                <a:srgbClr val="CC0066"/>
              </a:buClr>
            </a:pPr>
            <a:r>
              <a:rPr lang="zh-CN" altLang="en-US" sz="3600" b="1" dirty="0">
                <a:solidFill>
                  <a:srgbClr val="FF0066"/>
                </a:solidFill>
                <a:latin typeface="楷体_GB2312" pitchFamily="49" charset="-122"/>
                <a:ea typeface="楷体_GB2312" pitchFamily="49" charset="-122"/>
              </a:rPr>
              <a:t>第四章  网络层</a:t>
            </a:r>
            <a:endParaRPr lang="zh-CN" altLang="en-US" sz="3600" b="1" dirty="0">
              <a:solidFill>
                <a:srgbClr val="FF0066"/>
              </a:solidFill>
              <a:latin typeface="楷体_GB2312" pitchFamily="49" charset="-122"/>
              <a:ea typeface="楷体_GB2312" pitchFamily="49" charset="-122"/>
            </a:endParaRPr>
          </a:p>
        </p:txBody>
      </p:sp>
      <p:graphicFrame>
        <p:nvGraphicFramePr>
          <p:cNvPr id="947371" name="Group 171"/>
          <p:cNvGraphicFramePr>
            <a:graphicFrameLocks noGrp="1"/>
          </p:cNvGraphicFramePr>
          <p:nvPr>
            <p:custDataLst>
              <p:tags r:id="rId1"/>
            </p:custDataLst>
          </p:nvPr>
        </p:nvGraphicFramePr>
        <p:xfrm>
          <a:off x="-6797" y="1984845"/>
          <a:ext cx="9217025" cy="4803140"/>
        </p:xfrm>
        <a:graphic>
          <a:graphicData uri="http://schemas.openxmlformats.org/drawingml/2006/table">
            <a:tbl>
              <a:tblPr firstRow="1" bandRow="1">
                <a:tableStyleId>{073A0DAA-6AF3-43AB-8588-CEC1D06C72B9}</a:tableStyleId>
              </a:tblPr>
              <a:tblGrid>
                <a:gridCol w="2016225"/>
                <a:gridCol w="3312368"/>
                <a:gridCol w="3888432"/>
              </a:tblGrid>
              <a:tr h="6242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smtClean="0">
                          <a:ln>
                            <a:noFill/>
                          </a:ln>
                          <a:solidFill>
                            <a:srgbClr val="0000FF"/>
                          </a:solidFill>
                          <a:effectLst/>
                          <a:latin typeface="+mn-lt"/>
                          <a:ea typeface="黑体" panose="02010609060101010101" pitchFamily="2" charset="-122"/>
                        </a:rPr>
                        <a:t>对比的方面</a:t>
                      </a:r>
                      <a:endParaRPr kumimoji="0" lang="zh-CN" altLang="en-US" sz="24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smtClean="0">
                          <a:ln>
                            <a:noFill/>
                          </a:ln>
                          <a:solidFill>
                            <a:srgbClr val="0000FF"/>
                          </a:solidFill>
                          <a:effectLst/>
                          <a:latin typeface="+mn-lt"/>
                          <a:ea typeface="黑体" panose="02010609060101010101" pitchFamily="2" charset="-122"/>
                        </a:rPr>
                        <a:t>虚电路服务</a:t>
                      </a:r>
                      <a:endParaRPr kumimoji="0" lang="zh-CN" altLang="en-US" sz="24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u="none" strike="noStrike" cap="none" normalizeH="0" baseline="0" dirty="0" smtClean="0">
                          <a:ln>
                            <a:noFill/>
                          </a:ln>
                          <a:solidFill>
                            <a:srgbClr val="0000FF"/>
                          </a:solidFill>
                          <a:effectLst/>
                          <a:latin typeface="+mn-lt"/>
                          <a:ea typeface="黑体" panose="02010609060101010101" pitchFamily="2" charset="-122"/>
                        </a:rPr>
                        <a:t>数据报服务</a:t>
                      </a:r>
                      <a:endParaRPr kumimoji="0" lang="zh-CN" altLang="en-US" sz="24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60363">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思路</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可靠通信应当由网络来保证</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可靠通信应当由用户主机来保证</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1950">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连接的建立</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必须有</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不需要</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终点地址</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仅在连接建立阶段使用，每个分组使用短的虚电路号</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每个分组都有终点的完整地址</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分组的转发</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属于同一条虚电路的分组均按照同一路由进行转发</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每个分组独立选择路由进行转发</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当结点出故障时</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所有通过出故障的结点的虚电路均不能工作</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出故障的结点可能会丢失分组，一些路由可能会发生变化</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363">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分组的顺序</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总是按发送顺序到达终点</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smtClean="0">
                          <a:ln>
                            <a:noFill/>
                          </a:ln>
                          <a:solidFill>
                            <a:srgbClr val="0000FF"/>
                          </a:solidFill>
                          <a:effectLst/>
                          <a:latin typeface="+mn-lt"/>
                          <a:ea typeface="黑体" panose="02010609060101010101" pitchFamily="2" charset="-122"/>
                        </a:rPr>
                        <a:t>到达终点时不一定按发送顺序</a:t>
                      </a:r>
                      <a:endParaRPr kumimoji="0" lang="zh-CN" altLang="en-US" sz="2000" b="1" i="0" u="none" strike="noStrike" cap="none" normalizeH="0" baseline="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87413">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端到端的差错处理和流量控制</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可以由网络负责，也可以由用户主机负责</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u="none" strike="noStrike" cap="none" normalizeH="0" baseline="0" dirty="0" smtClean="0">
                          <a:ln>
                            <a:noFill/>
                          </a:ln>
                          <a:solidFill>
                            <a:srgbClr val="0000FF"/>
                          </a:solidFill>
                          <a:effectLst/>
                          <a:latin typeface="+mn-lt"/>
                          <a:ea typeface="黑体" panose="02010609060101010101" pitchFamily="2" charset="-122"/>
                        </a:rPr>
                        <a:t>由用户主机负责</a:t>
                      </a:r>
                      <a:endParaRPr kumimoji="0" lang="zh-CN" altLang="en-US" sz="2000" b="1" i="0" u="none" strike="noStrike" cap="none" normalizeH="0" baseline="0" dirty="0" smtClean="0">
                        <a:ln>
                          <a:noFill/>
                        </a:ln>
                        <a:solidFill>
                          <a:srgbClr val="0000FF"/>
                        </a:solidFill>
                        <a:effectLst/>
                        <a:latin typeface="+mn-lt"/>
                        <a:ea typeface="黑体" panose="02010609060101010101" pitchFamily="2" charset="-122"/>
                        <a:cs typeface="Times New Roman" panose="02020603050405020304"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标题 2"/>
          <p:cNvSpPr>
            <a:spLocks noGrp="1"/>
          </p:cNvSpPr>
          <p:nvPr/>
        </p:nvSpPr>
        <p:spPr>
          <a:xfrm>
            <a:off x="-59055" y="1172255"/>
            <a:ext cx="9066212" cy="792088"/>
          </a:xfrm>
          <a:prstGeom prst="rect">
            <a:avLst/>
          </a:prstGeom>
          <a:noFill/>
          <a:ln>
            <a:noFill/>
          </a:ln>
          <a:effectLst/>
        </p:spPr>
        <p:txBody>
          <a:bodyPr vert="horz" wrap="square" lIns="91440" tIns="45720" rIns="91440" bIns="45720" numCol="1" anchor="b" anchorCtr="0" compatLnSpc="1"/>
          <a:lst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pPr lvl="0" algn="l"/>
            <a:r>
              <a:rPr lang="en-US" altLang="zh-CN" sz="2800" dirty="0">
                <a:solidFill>
                  <a:srgbClr val="FF0066"/>
                </a:solidFill>
                <a:latin typeface="黑体" panose="02010609060101010101" pitchFamily="2" charset="-122"/>
                <a:cs typeface="Times New Roman" panose="02020603050405020304" pitchFamily="18" charset="0"/>
              </a:rPr>
              <a:t>1.</a:t>
            </a:r>
            <a:r>
              <a:rPr lang="zh-CN" altLang="en-US" sz="2800" dirty="0">
                <a:solidFill>
                  <a:srgbClr val="FF0066"/>
                </a:solidFill>
                <a:latin typeface="黑体" panose="02010609060101010101" pitchFamily="2" charset="-122"/>
                <a:cs typeface="Times New Roman" panose="02020603050405020304" pitchFamily="18" charset="0"/>
              </a:rPr>
              <a:t>虚电路服务与数据报服务的</a:t>
            </a:r>
            <a:r>
              <a:rPr lang="zh-CN" altLang="en-US" sz="2800" dirty="0" smtClean="0">
                <a:solidFill>
                  <a:srgbClr val="FF0066"/>
                </a:solidFill>
                <a:latin typeface="黑体" panose="02010609060101010101" pitchFamily="2" charset="-122"/>
                <a:cs typeface="Times New Roman" panose="02020603050405020304" pitchFamily="18" charset="0"/>
              </a:rPr>
              <a:t>对比</a:t>
            </a:r>
            <a:endParaRPr lang="zh-CN" altLang="en-US" sz="2800" dirty="0" smtClean="0">
              <a:solidFill>
                <a:srgbClr val="FF0066"/>
              </a:solidFill>
              <a:latin typeface="黑体" panose="0201060906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140" y="281940"/>
            <a:ext cx="8787765" cy="645160"/>
          </a:xfrm>
          <a:prstGeom prst="rect">
            <a:avLst/>
          </a:prstGeom>
          <a:noFill/>
        </p:spPr>
        <p:txBody>
          <a:bodyPr wrap="square" rtlCol="0">
            <a:spAutoFit/>
          </a:bodyPr>
          <a:p>
            <a:r>
              <a:rPr lang="zh-CN" altLang="en-US" dirty="0">
                <a:solidFill>
                  <a:srgbClr val="FF0066"/>
                </a:solidFill>
                <a:latin typeface="Arial" panose="020B0604020202020204" pitchFamily="34" charset="0"/>
                <a:sym typeface="+mn-ea"/>
              </a:rPr>
              <a:t>网络层</a:t>
            </a:r>
            <a:r>
              <a:rPr lang="zh-CN" altLang="en-US" dirty="0">
                <a:solidFill>
                  <a:srgbClr val="0000FF"/>
                </a:solidFill>
                <a:latin typeface="Arial" panose="020B0604020202020204" pitchFamily="34" charset="0"/>
                <a:sym typeface="+mn-ea"/>
              </a:rPr>
              <a:t>中继系统：</a:t>
            </a:r>
            <a:r>
              <a:rPr lang="zh-CN" altLang="en-US" dirty="0" smtClean="0">
                <a:solidFill>
                  <a:srgbClr val="FF0000"/>
                </a:solidFill>
                <a:latin typeface="Arial" panose="020B0604020202020204" pitchFamily="34" charset="0"/>
                <a:sym typeface="+mn-ea"/>
              </a:rPr>
              <a:t>路由器 </a:t>
            </a:r>
            <a:r>
              <a:rPr lang="en-US" altLang="zh-CN" dirty="0" smtClean="0">
                <a:solidFill>
                  <a:srgbClr val="0000FF"/>
                </a:solidFill>
                <a:latin typeface="Arial" panose="020B0604020202020204" pitchFamily="34" charset="0"/>
                <a:sym typeface="+mn-ea"/>
              </a:rPr>
              <a:t>(</a:t>
            </a:r>
            <a:r>
              <a:rPr lang="en-US" altLang="zh-CN" dirty="0">
                <a:solidFill>
                  <a:srgbClr val="0000FF"/>
                </a:solidFill>
                <a:latin typeface="Arial" panose="020B0604020202020204" pitchFamily="34" charset="0"/>
                <a:sym typeface="+mn-ea"/>
              </a:rPr>
              <a:t>router)</a:t>
            </a:r>
            <a:r>
              <a:rPr lang="zh-CN" altLang="en-US" dirty="0">
                <a:solidFill>
                  <a:srgbClr val="0000FF"/>
                </a:solidFill>
                <a:latin typeface="Arial" panose="020B0604020202020204" pitchFamily="34" charset="0"/>
                <a:sym typeface="+mn-ea"/>
              </a:rPr>
              <a:t>。可以解决广播风暴问题。既可以隔离冲突域，也可以隔离广播域。</a:t>
            </a:r>
            <a:endParaRPr lang="zh-CN" altLang="en-US" dirty="0">
              <a:solidFill>
                <a:srgbClr val="0000FF"/>
              </a:solidFill>
              <a:latin typeface="Arial" panose="020B0604020202020204" pitchFamily="34" charset="0"/>
              <a:sym typeface="+mn-ea"/>
            </a:endParaRPr>
          </a:p>
        </p:txBody>
      </p:sp>
      <p:sp>
        <p:nvSpPr>
          <p:cNvPr id="141314" name="Rectangle 2"/>
          <p:cNvSpPr>
            <a:spLocks noGrp="1" noChangeArrowheads="1"/>
          </p:cNvSpPr>
          <p:nvPr>
            <p:ph type="title"/>
          </p:nvPr>
        </p:nvSpPr>
        <p:spPr>
          <a:xfrm>
            <a:off x="296545" y="935355"/>
            <a:ext cx="7792720" cy="695325"/>
          </a:xfrm>
        </p:spPr>
        <p:txBody>
          <a:bodyPr/>
          <a:p>
            <a:r>
              <a:rPr lang="en-US" altLang="zh-CN" dirty="0">
                <a:solidFill>
                  <a:srgbClr val="FF0066"/>
                </a:solidFill>
              </a:rPr>
              <a:t>4.2.2  </a:t>
            </a:r>
            <a:r>
              <a:rPr lang="zh-CN" altLang="en-US" dirty="0">
                <a:solidFill>
                  <a:srgbClr val="FF0066"/>
                </a:solidFill>
              </a:rPr>
              <a:t>分类的 </a:t>
            </a:r>
            <a:r>
              <a:rPr lang="en-US" altLang="zh-CN" dirty="0">
                <a:solidFill>
                  <a:srgbClr val="FF0066"/>
                </a:solidFill>
              </a:rPr>
              <a:t>IP </a:t>
            </a:r>
            <a:r>
              <a:rPr lang="zh-CN" altLang="en-US" dirty="0" smtClean="0">
                <a:solidFill>
                  <a:srgbClr val="FF0066"/>
                </a:solidFill>
              </a:rPr>
              <a:t>地址</a:t>
            </a:r>
            <a:endParaRPr lang="zh-CN" altLang="en-US" dirty="0" smtClean="0">
              <a:solidFill>
                <a:srgbClr val="FF0066"/>
              </a:solidFill>
            </a:endParaRPr>
          </a:p>
        </p:txBody>
      </p:sp>
      <p:sp>
        <p:nvSpPr>
          <p:cNvPr id="144387" name="Rectangle 3"/>
          <p:cNvSpPr>
            <a:spLocks noGrp="1" noChangeArrowheads="1"/>
          </p:cNvSpPr>
          <p:nvPr>
            <p:ph idx="1"/>
          </p:nvPr>
        </p:nvSpPr>
        <p:spPr>
          <a:xfrm>
            <a:off x="366713" y="1596073"/>
            <a:ext cx="7772400" cy="4114800"/>
          </a:xfrm>
        </p:spPr>
        <p:txBody>
          <a:bodyPr/>
          <a:p>
            <a:pPr algn="just"/>
            <a:r>
              <a:rPr lang="zh-CN" altLang="en-US" dirty="0">
                <a:solidFill>
                  <a:srgbClr val="0000FF"/>
                </a:solidFill>
              </a:rPr>
              <a:t>这种两级的 </a:t>
            </a:r>
            <a:r>
              <a:rPr lang="en-US" altLang="zh-CN" dirty="0">
                <a:solidFill>
                  <a:srgbClr val="0000FF"/>
                </a:solidFill>
              </a:rPr>
              <a:t>IP </a:t>
            </a:r>
            <a:r>
              <a:rPr lang="zh-CN" altLang="en-US" dirty="0" smtClean="0">
                <a:solidFill>
                  <a:srgbClr val="0000FF"/>
                </a:solidFill>
              </a:rPr>
              <a:t>地址结构如下：</a:t>
            </a:r>
            <a:endParaRPr lang="zh-CN" altLang="en-US" dirty="0" smtClean="0">
              <a:solidFill>
                <a:srgbClr val="0000FF"/>
              </a:solidFill>
            </a:endParaRPr>
          </a:p>
          <a:p>
            <a:pPr algn="just"/>
            <a:endParaRPr lang="en-US" altLang="zh-CN" dirty="0" smtClean="0"/>
          </a:p>
          <a:p>
            <a:pPr algn="just"/>
            <a:endParaRPr lang="en-US" altLang="zh-CN" dirty="0" smtClean="0"/>
          </a:p>
          <a:p>
            <a:pPr algn="just"/>
            <a:r>
              <a:rPr lang="zh-CN" altLang="en-US" dirty="0" smtClean="0">
                <a:solidFill>
                  <a:srgbClr val="0000FF"/>
                </a:solidFill>
              </a:rPr>
              <a:t>这种两</a:t>
            </a:r>
            <a:r>
              <a:rPr lang="zh-CN" altLang="en-US" dirty="0">
                <a:solidFill>
                  <a:srgbClr val="0000FF"/>
                </a:solidFill>
              </a:rPr>
              <a:t>级的 </a:t>
            </a:r>
            <a:r>
              <a:rPr lang="en-US" altLang="zh-CN" dirty="0">
                <a:solidFill>
                  <a:srgbClr val="0000FF"/>
                </a:solidFill>
              </a:rPr>
              <a:t>IP </a:t>
            </a:r>
            <a:r>
              <a:rPr lang="zh-CN" altLang="en-US" dirty="0">
                <a:solidFill>
                  <a:srgbClr val="0000FF"/>
                </a:solidFill>
              </a:rPr>
              <a:t>地址可以记为</a:t>
            </a:r>
            <a:r>
              <a:rPr lang="zh-CN" altLang="en-US" dirty="0" smtClean="0">
                <a:solidFill>
                  <a:srgbClr val="0000FF"/>
                </a:solidFill>
              </a:rPr>
              <a:t>：</a:t>
            </a:r>
            <a:endParaRPr lang="zh-CN" altLang="en-US" dirty="0" smtClean="0">
              <a:solidFill>
                <a:srgbClr val="0000FF"/>
              </a:solidFill>
            </a:endParaRPr>
          </a:p>
        </p:txBody>
      </p:sp>
      <p:sp>
        <p:nvSpPr>
          <p:cNvPr id="20" name="Rectangle 2"/>
          <p:cNvSpPr>
            <a:spLocks noChangeArrowheads="1"/>
          </p:cNvSpPr>
          <p:nvPr/>
        </p:nvSpPr>
        <p:spPr bwMode="auto">
          <a:xfrm>
            <a:off x="169503" y="4260438"/>
            <a:ext cx="8355694" cy="685801"/>
          </a:xfrm>
          <a:prstGeom prst="rect">
            <a:avLst/>
          </a:prstGeom>
          <a:solidFill>
            <a:srgbClr val="66FF66"/>
          </a:solidFill>
          <a:ln w="19050">
            <a:solidFill>
              <a:srgbClr val="000000"/>
            </a:solidFill>
            <a:miter lim="800000"/>
          </a:ln>
          <a:effectLst>
            <a:outerShdw dist="107763" dir="2700000" algn="ctr" rotWithShape="0">
              <a:srgbClr val="1C1C1C">
                <a:alpha val="50000"/>
              </a:srgbClr>
            </a:outerShdw>
          </a:effectLst>
        </p:spPr>
        <p:txBody>
          <a:bodyPr wrap="none" anchor="ctr"/>
          <a:p>
            <a:pPr marL="0" marR="0" lvl="0" indent="0" algn="ctr" defTabSz="914400" eaLnBrk="1" fontAlgn="auto" latinLnBrk="0" hangingPunct="1">
              <a:lnSpc>
                <a:spcPct val="100000"/>
              </a:lnSpc>
              <a:spcBef>
                <a:spcPct val="50000"/>
              </a:spcBef>
              <a:spcAft>
                <a:spcPts val="0"/>
              </a:spcAft>
              <a:buClr>
                <a:srgbClr val="3333CC"/>
              </a:buClr>
              <a:buSzPct val="60000"/>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IP </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地址 </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 { &lt;</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网络号</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&gt;, &lt;</a:t>
            </a:r>
            <a:r>
              <a:rPr kumimoji="0" lang="zh-CN" altLang="en-US" sz="2800" b="1" i="0" u="none" strike="noStrike" kern="0" cap="none" spc="0" normalizeH="0" baseline="0" noProof="0" dirty="0">
                <a:ln>
                  <a:noFill/>
                </a:ln>
                <a:solidFill>
                  <a:srgbClr val="0000CC"/>
                </a:solidFill>
                <a:effectLst/>
                <a:uLnTx/>
                <a:uFillTx/>
                <a:latin typeface="+mn-lt"/>
                <a:ea typeface="黑体" panose="02010609060101010101" pitchFamily="2" charset="-122"/>
              </a:rPr>
              <a:t>主机号</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&gt;}      </a:t>
            </a:r>
            <a:r>
              <a:rPr kumimoji="0" lang="en-US" altLang="zh-CN" sz="2800" b="1" i="0" u="none" strike="noStrike" kern="0" cap="none" spc="0" normalizeH="0" baseline="0" noProof="0" dirty="0" smtClean="0">
                <a:ln>
                  <a:noFill/>
                </a:ln>
                <a:solidFill>
                  <a:srgbClr val="0000CC"/>
                </a:solidFill>
                <a:effectLst/>
                <a:uLnTx/>
                <a:uFillTx/>
                <a:latin typeface="+mn-lt"/>
                <a:ea typeface="黑体" panose="02010609060101010101" pitchFamily="2" charset="-122"/>
              </a:rPr>
              <a:t>  </a:t>
            </a:r>
            <a:r>
              <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rPr>
              <a:t>(4-1)</a:t>
            </a:r>
            <a:endParaRPr kumimoji="0" lang="en-US" altLang="zh-CN" sz="2800" b="1" i="0" u="none" strike="noStrike" kern="0" cap="none" spc="0" normalizeH="0" baseline="0" noProof="0" dirty="0">
              <a:ln>
                <a:noFill/>
              </a:ln>
              <a:solidFill>
                <a:srgbClr val="0000CC"/>
              </a:solidFill>
              <a:effectLst/>
              <a:uLnTx/>
              <a:uFillTx/>
              <a:latin typeface="+mn-lt"/>
              <a:ea typeface="黑体" panose="02010609060101010101" pitchFamily="2" charset="-122"/>
            </a:endParaRPr>
          </a:p>
        </p:txBody>
      </p:sp>
      <p:grpSp>
        <p:nvGrpSpPr>
          <p:cNvPr id="22" name="Group 14"/>
          <p:cNvGrpSpPr/>
          <p:nvPr/>
        </p:nvGrpSpPr>
        <p:grpSpPr bwMode="auto">
          <a:xfrm>
            <a:off x="1501070" y="2170450"/>
            <a:ext cx="5223928" cy="1152128"/>
            <a:chOff x="1107" y="2388"/>
            <a:chExt cx="3405" cy="845"/>
          </a:xfrm>
        </p:grpSpPr>
        <p:sp>
          <p:nvSpPr>
            <p:cNvPr id="23" name="Line 10"/>
            <p:cNvSpPr>
              <a:spLocks noChangeShapeType="1"/>
            </p:cNvSpPr>
            <p:nvPr/>
          </p:nvSpPr>
          <p:spPr bwMode="auto">
            <a:xfrm>
              <a:off x="1109" y="2736"/>
              <a:ext cx="0" cy="48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4" name="Line 11"/>
            <p:cNvSpPr>
              <a:spLocks noChangeShapeType="1"/>
            </p:cNvSpPr>
            <p:nvPr/>
          </p:nvSpPr>
          <p:spPr bwMode="auto">
            <a:xfrm>
              <a:off x="4512" y="2753"/>
              <a:ext cx="0" cy="48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5" name="Line 12"/>
            <p:cNvSpPr>
              <a:spLocks noChangeShapeType="1"/>
            </p:cNvSpPr>
            <p:nvPr/>
          </p:nvSpPr>
          <p:spPr bwMode="auto">
            <a:xfrm>
              <a:off x="1126" y="3006"/>
              <a:ext cx="3369"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6" name="Text Box 13"/>
            <p:cNvSpPr txBox="1">
              <a:spLocks noChangeArrowheads="1"/>
            </p:cNvSpPr>
            <p:nvPr/>
          </p:nvSpPr>
          <p:spPr bwMode="auto">
            <a:xfrm>
              <a:off x="2473" y="2864"/>
              <a:ext cx="474" cy="2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rPr>
                <a:t>32</a:t>
              </a:r>
              <a:r>
                <a:rPr kumimoji="0" lang="zh-CN" altLang="en-US" sz="2000" b="1" i="0" u="none" strike="noStrike" kern="0" cap="none" spc="0" normalizeH="0" baseline="0" noProof="0" dirty="0">
                  <a:ln>
                    <a:noFill/>
                  </a:ln>
                  <a:solidFill>
                    <a:sysClr val="windowText" lastClr="000000"/>
                  </a:solidFill>
                  <a:effectLst/>
                  <a:uLnTx/>
                  <a:uFillTx/>
                  <a:latin typeface="+mn-lt"/>
                </a:rPr>
                <a:t>位</a:t>
              </a:r>
              <a:endParaRPr kumimoji="0" lang="zh-CN" altLang="en-US" sz="2000" b="1" i="0" u="none" strike="noStrike" kern="0" cap="none" spc="0" normalizeH="0" baseline="0" noProof="0" dirty="0">
                <a:ln>
                  <a:noFill/>
                </a:ln>
                <a:solidFill>
                  <a:sysClr val="windowText" lastClr="000000"/>
                </a:solidFill>
                <a:effectLst/>
                <a:uLnTx/>
                <a:uFillTx/>
                <a:latin typeface="+mn-lt"/>
              </a:endParaRPr>
            </a:p>
          </p:txBody>
        </p:sp>
        <p:grpSp>
          <p:nvGrpSpPr>
            <p:cNvPr id="27" name="Group 7"/>
            <p:cNvGrpSpPr/>
            <p:nvPr/>
          </p:nvGrpSpPr>
          <p:grpSpPr bwMode="auto">
            <a:xfrm>
              <a:off x="1107" y="2388"/>
              <a:ext cx="3404" cy="396"/>
              <a:chOff x="1205" y="3011"/>
              <a:chExt cx="3072" cy="437"/>
            </a:xfrm>
          </p:grpSpPr>
          <p:sp>
            <p:nvSpPr>
              <p:cNvPr id="28" name="Rectangle 8"/>
              <p:cNvSpPr>
                <a:spLocks noChangeArrowheads="1"/>
              </p:cNvSpPr>
              <p:nvPr/>
            </p:nvSpPr>
            <p:spPr bwMode="auto">
              <a:xfrm>
                <a:off x="1205" y="3011"/>
                <a:ext cx="1536" cy="436"/>
              </a:xfrm>
              <a:prstGeom prst="rect">
                <a:avLst/>
              </a:prstGeom>
              <a:solidFill>
                <a:srgbClr val="FF66FF"/>
              </a:solidFill>
              <a:ln w="19050" algn="ctr">
                <a:solidFill>
                  <a:schemeClr val="tx1"/>
                </a:solidFill>
                <a:miter lim="800000"/>
              </a:ln>
              <a:effectLst>
                <a:outerShdw dist="107763" dir="2700000" algn="ctr" rotWithShape="0">
                  <a:srgbClr val="1C1C1C">
                    <a:alpha val="50000"/>
                  </a:srgbClr>
                </a:outerShdw>
              </a:effectLst>
            </p:spPr>
            <p:txBody>
              <a:bodyPr wrap="none" anchor="ctr"/>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anose="02010609060101010101" pitchFamily="2" charset="-122"/>
                  </a:rPr>
                  <a:t>网络号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29" name="Rectangle 9"/>
              <p:cNvSpPr>
                <a:spLocks noChangeArrowheads="1"/>
              </p:cNvSpPr>
              <p:nvPr/>
            </p:nvSpPr>
            <p:spPr bwMode="auto">
              <a:xfrm>
                <a:off x="2741" y="3012"/>
                <a:ext cx="1536" cy="436"/>
              </a:xfrm>
              <a:prstGeom prst="rect">
                <a:avLst/>
              </a:prstGeom>
              <a:solidFill>
                <a:srgbClr val="FFFF66"/>
              </a:solidFill>
              <a:ln w="19050" algn="ctr">
                <a:solidFill>
                  <a:schemeClr val="tx1"/>
                </a:solidFill>
                <a:miter lim="800000"/>
              </a:ln>
              <a:effectLst>
                <a:outerShdw dist="107763" dir="2700000" algn="ctr" rotWithShape="0">
                  <a:srgbClr val="1C1C1C">
                    <a:alpha val="50000"/>
                  </a:srgbClr>
                </a:outerShdw>
              </a:effectLst>
            </p:spPr>
            <p:txBody>
              <a:bodyPr wrap="none" anchor="ctr"/>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anose="02010609060101010101" pitchFamily="2" charset="-122"/>
                  </a:rPr>
                  <a:t>主机号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grpSp>
      </p:grpSp>
      <p:sp>
        <p:nvSpPr>
          <p:cNvPr id="5" name="文本框 4"/>
          <p:cNvSpPr txBox="1"/>
          <p:nvPr/>
        </p:nvSpPr>
        <p:spPr>
          <a:xfrm>
            <a:off x="169545" y="5342890"/>
            <a:ext cx="8856980" cy="460375"/>
          </a:xfrm>
          <a:prstGeom prst="rect">
            <a:avLst/>
          </a:prstGeom>
          <a:noFill/>
        </p:spPr>
        <p:txBody>
          <a:bodyPr wrap="square" rtlCol="0" anchor="t">
            <a:spAutoFit/>
          </a:bodyPr>
          <a:p>
            <a:r>
              <a:rPr lang="zh-CN" altLang="en-US" sz="2400" b="1" dirty="0" smtClean="0">
                <a:solidFill>
                  <a:srgbClr val="0000FF"/>
                </a:solidFill>
                <a:sym typeface="+mn-ea"/>
              </a:rPr>
              <a:t>实际上 </a:t>
            </a:r>
            <a:r>
              <a:rPr lang="en-US" altLang="zh-CN" sz="2400" b="1" dirty="0">
                <a:solidFill>
                  <a:srgbClr val="FF0000"/>
                </a:solidFill>
                <a:sym typeface="+mn-ea"/>
              </a:rPr>
              <a:t>IP </a:t>
            </a:r>
            <a:r>
              <a:rPr lang="zh-CN" altLang="en-US" sz="2400" b="1" dirty="0">
                <a:solidFill>
                  <a:srgbClr val="FF0000"/>
                </a:solidFill>
                <a:sym typeface="+mn-ea"/>
              </a:rPr>
              <a:t>地址</a:t>
            </a:r>
            <a:r>
              <a:rPr lang="zh-CN" altLang="en-US" sz="2400" b="1" dirty="0">
                <a:solidFill>
                  <a:srgbClr val="0000FF"/>
                </a:solidFill>
                <a:sym typeface="+mn-ea"/>
              </a:rPr>
              <a:t>是</a:t>
            </a:r>
            <a:r>
              <a:rPr lang="zh-CN" altLang="en-US" sz="2400" b="1" dirty="0">
                <a:solidFill>
                  <a:srgbClr val="FF0000"/>
                </a:solidFill>
                <a:sym typeface="+mn-ea"/>
              </a:rPr>
              <a:t>标志一个主机（或路由器）和一条链路的接口</a:t>
            </a:r>
            <a:r>
              <a:rPr lang="zh-CN" altLang="en-US" sz="2400" b="1" dirty="0" smtClean="0">
                <a:solidFill>
                  <a:srgbClr val="FF0000"/>
                </a:solidFill>
                <a:sym typeface="+mn-ea"/>
              </a:rPr>
              <a:t>。</a:t>
            </a:r>
            <a:endParaRPr lang="zh-CN" altLang="en-US" sz="2400" b="1"/>
          </a:p>
        </p:txBody>
      </p:sp>
      <p:sp>
        <p:nvSpPr>
          <p:cNvPr id="6" name="文本框 5"/>
          <p:cNvSpPr txBox="1"/>
          <p:nvPr/>
        </p:nvSpPr>
        <p:spPr>
          <a:xfrm>
            <a:off x="104140" y="5848350"/>
            <a:ext cx="8860155" cy="829945"/>
          </a:xfrm>
          <a:prstGeom prst="rect">
            <a:avLst/>
          </a:prstGeom>
          <a:noFill/>
        </p:spPr>
        <p:txBody>
          <a:bodyPr wrap="square" rtlCol="0">
            <a:spAutoFit/>
          </a:bodyPr>
          <a:p>
            <a:r>
              <a:rPr lang="zh-CN" altLang="en-US" sz="2400" b="1">
                <a:solidFill>
                  <a:srgbClr val="0000FF"/>
                </a:solidFill>
              </a:rPr>
              <a:t>注意下表列出的特殊</a:t>
            </a:r>
            <a:r>
              <a:rPr lang="en-US" altLang="zh-CN" sz="2400" b="1">
                <a:solidFill>
                  <a:srgbClr val="0000FF"/>
                </a:solidFill>
              </a:rPr>
              <a:t>IP</a:t>
            </a:r>
            <a:r>
              <a:rPr lang="zh-CN" altLang="en-US" sz="2400" b="1">
                <a:solidFill>
                  <a:srgbClr val="0000FF"/>
                </a:solidFill>
              </a:rPr>
              <a:t>地址的应用范围（可以作为源地址，还是目的地址，还是两者都可以</a:t>
            </a:r>
            <a:r>
              <a:rPr lang="zh-CN" altLang="en-US"/>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xfrm>
            <a:off x="226695" y="66675"/>
            <a:ext cx="7792720" cy="75565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dirty="0" smtClean="0">
                <a:solidFill>
                  <a:srgbClr val="FF0066"/>
                </a:solidFill>
              </a:rPr>
              <a:t>一般不使用的特殊的 </a:t>
            </a:r>
            <a:r>
              <a:rPr lang="en-US" altLang="zh-CN" dirty="0" smtClean="0">
                <a:solidFill>
                  <a:srgbClr val="FF0066"/>
                </a:solidFill>
              </a:rPr>
              <a:t>IP </a:t>
            </a:r>
            <a:r>
              <a:rPr lang="zh-CN" altLang="en-US" dirty="0" smtClean="0">
                <a:solidFill>
                  <a:srgbClr val="FF0066"/>
                </a:solidFill>
              </a:rPr>
              <a:t>地址</a:t>
            </a:r>
            <a:endParaRPr lang="zh-CN" altLang="en-US" dirty="0" smtClean="0">
              <a:solidFill>
                <a:srgbClr val="FF0066"/>
              </a:solidFill>
            </a:endParaRPr>
          </a:p>
        </p:txBody>
      </p:sp>
      <p:graphicFrame>
        <p:nvGraphicFramePr>
          <p:cNvPr id="3" name="内容占位符 2"/>
          <p:cNvGraphicFramePr>
            <a:graphicFrameLocks noGrp="1"/>
          </p:cNvGraphicFramePr>
          <p:nvPr>
            <p:ph idx="1"/>
            <p:custDataLst>
              <p:tags r:id="rId1"/>
            </p:custDataLst>
          </p:nvPr>
        </p:nvGraphicFramePr>
        <p:xfrm>
          <a:off x="348154" y="1006628"/>
          <a:ext cx="8441055" cy="5064760"/>
        </p:xfrm>
        <a:graphic>
          <a:graphicData uri="http://schemas.openxmlformats.org/drawingml/2006/table">
            <a:tbl>
              <a:tblPr>
                <a:tableStyleId>{5C22544A-7EE6-4342-B048-85BDC9FD1C3A}</a:tableStyleId>
              </a:tblPr>
              <a:tblGrid>
                <a:gridCol w="996950"/>
                <a:gridCol w="1462405"/>
                <a:gridCol w="1129665"/>
                <a:gridCol w="1329055"/>
                <a:gridCol w="3522980"/>
              </a:tblGrid>
              <a:tr h="675640">
                <a:tc>
                  <a:txBody>
                    <a:bodyPr/>
                    <a:lstStyle/>
                    <a:p>
                      <a:pPr marL="0" algn="ctr" defTabSz="914400" rtl="0" eaLnBrk="1" latinLnBrk="0" hangingPunct="1">
                        <a:lnSpc>
                          <a:spcPct val="100000"/>
                        </a:lnSpc>
                        <a:spcAft>
                          <a:spcPts val="0"/>
                        </a:spcAft>
                      </a:pPr>
                      <a:r>
                        <a:rPr lang="zh-CN" sz="2215" b="1" kern="1200" dirty="0">
                          <a:solidFill>
                            <a:srgbClr val="FF0066"/>
                          </a:solidFill>
                          <a:effectLst/>
                          <a:latin typeface="+mn-lt"/>
                          <a:ea typeface="黑体" panose="02010609060101010101" pitchFamily="2" charset="-122"/>
                          <a:cs typeface="+mn-cs"/>
                        </a:rPr>
                        <a:t>网络号</a:t>
                      </a:r>
                      <a:endParaRPr lang="zh-CN" sz="2215" b="1" kern="1200" dirty="0">
                        <a:solidFill>
                          <a:srgbClr val="FF0066"/>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215" b="1" kern="1200">
                          <a:solidFill>
                            <a:srgbClr val="FF0066"/>
                          </a:solidFill>
                          <a:effectLst/>
                          <a:latin typeface="+mn-lt"/>
                          <a:ea typeface="黑体" panose="02010609060101010101" pitchFamily="2" charset="-122"/>
                          <a:cs typeface="+mn-cs"/>
                        </a:rPr>
                        <a:t>主机号</a:t>
                      </a:r>
                      <a:endParaRPr lang="zh-CN" sz="2215" b="1" kern="120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215" b="1" kern="1200" dirty="0" smtClean="0">
                          <a:solidFill>
                            <a:srgbClr val="FF0066"/>
                          </a:solidFill>
                          <a:effectLst/>
                          <a:latin typeface="+mn-lt"/>
                          <a:ea typeface="黑体" panose="02010609060101010101" pitchFamily="2" charset="-122"/>
                          <a:cs typeface="+mn-cs"/>
                        </a:rPr>
                        <a:t>源地址</a:t>
                      </a:r>
                      <a:endParaRPr lang="zh-CN" altLang="zh-CN" sz="2215" b="1" kern="1200" dirty="0" smtClean="0">
                        <a:solidFill>
                          <a:srgbClr val="FF0066"/>
                        </a:solidFill>
                        <a:effectLst/>
                        <a:latin typeface="+mn-lt"/>
                        <a:ea typeface="黑体" panose="02010609060101010101" pitchFamily="2" charset="-122"/>
                        <a:cs typeface="+mn-cs"/>
                      </a:endParaRPr>
                    </a:p>
                    <a:p>
                      <a:pPr marL="0" algn="ctr" defTabSz="914400" rtl="0" eaLnBrk="1" latinLnBrk="0" hangingPunct="1">
                        <a:lnSpc>
                          <a:spcPct val="100000"/>
                        </a:lnSpc>
                        <a:spcAft>
                          <a:spcPts val="0"/>
                        </a:spcAft>
                      </a:pPr>
                      <a:r>
                        <a:rPr lang="zh-CN" sz="2215" b="1" kern="1200" dirty="0" smtClean="0">
                          <a:solidFill>
                            <a:srgbClr val="FF0066"/>
                          </a:solidFill>
                          <a:effectLst/>
                          <a:latin typeface="+mn-lt"/>
                          <a:ea typeface="黑体" panose="02010609060101010101" pitchFamily="2" charset="-122"/>
                          <a:cs typeface="+mn-cs"/>
                        </a:rPr>
                        <a:t>使用</a:t>
                      </a:r>
                      <a:endParaRPr lang="zh-CN" sz="2215" b="1" kern="1200" dirty="0" smtClean="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215" b="1" kern="1200" dirty="0" smtClean="0">
                          <a:solidFill>
                            <a:srgbClr val="FF0066"/>
                          </a:solidFill>
                          <a:effectLst/>
                          <a:latin typeface="+mn-lt"/>
                          <a:ea typeface="黑体" panose="02010609060101010101" pitchFamily="2" charset="-122"/>
                          <a:cs typeface="+mn-cs"/>
                        </a:rPr>
                        <a:t>目的地址</a:t>
                      </a:r>
                      <a:endParaRPr lang="zh-CN" altLang="zh-CN" sz="2215" b="1" kern="1200" dirty="0" smtClean="0">
                        <a:solidFill>
                          <a:srgbClr val="FF0066"/>
                        </a:solidFill>
                        <a:effectLst/>
                        <a:latin typeface="+mn-lt"/>
                        <a:ea typeface="黑体" panose="02010609060101010101" pitchFamily="2" charset="-122"/>
                        <a:cs typeface="+mn-cs"/>
                      </a:endParaRPr>
                    </a:p>
                    <a:p>
                      <a:pPr marL="0" algn="ctr" defTabSz="914400" rtl="0" eaLnBrk="1" latinLnBrk="0" hangingPunct="1">
                        <a:lnSpc>
                          <a:spcPct val="100000"/>
                        </a:lnSpc>
                        <a:spcAft>
                          <a:spcPts val="0"/>
                        </a:spcAft>
                      </a:pPr>
                      <a:r>
                        <a:rPr lang="zh-CN" sz="2215" b="1" kern="1200" dirty="0" smtClean="0">
                          <a:solidFill>
                            <a:srgbClr val="FF0066"/>
                          </a:solidFill>
                          <a:effectLst/>
                          <a:latin typeface="+mn-lt"/>
                          <a:ea typeface="黑体" panose="02010609060101010101" pitchFamily="2" charset="-122"/>
                          <a:cs typeface="+mn-cs"/>
                        </a:rPr>
                        <a:t>使用</a:t>
                      </a:r>
                      <a:endParaRPr lang="zh-CN" sz="2215" b="1" kern="1200" dirty="0" smtClean="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2215" b="1" kern="1200" dirty="0">
                          <a:solidFill>
                            <a:srgbClr val="FF0066"/>
                          </a:solidFill>
                          <a:effectLst/>
                          <a:latin typeface="+mn-lt"/>
                          <a:ea typeface="黑体" panose="02010609060101010101" pitchFamily="2" charset="-122"/>
                          <a:cs typeface="+mn-cs"/>
                        </a:rPr>
                        <a:t>代表的意思</a:t>
                      </a:r>
                      <a:endParaRPr lang="zh-CN" sz="2215" b="1" kern="1200" dirty="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75640">
                <a:tc>
                  <a:txBody>
                    <a:bodyPr/>
                    <a:lstStyle/>
                    <a:p>
                      <a:pPr marL="0" algn="ctr" defTabSz="914400" rtl="0" eaLnBrk="1" latinLnBrk="0" hangingPunct="1">
                        <a:lnSpc>
                          <a:spcPct val="100000"/>
                        </a:lnSpc>
                        <a:spcAft>
                          <a:spcPts val="0"/>
                        </a:spcAft>
                      </a:pPr>
                      <a:r>
                        <a:rPr lang="en-US" sz="2215" b="1" kern="1200" dirty="0">
                          <a:solidFill>
                            <a:srgbClr val="FF0000"/>
                          </a:solidFill>
                          <a:effectLst/>
                          <a:latin typeface="+mn-lt"/>
                          <a:ea typeface="黑体" panose="02010609060101010101" pitchFamily="2" charset="-122"/>
                          <a:cs typeface="+mn-cs"/>
                        </a:rPr>
                        <a:t>0</a:t>
                      </a:r>
                      <a:endParaRPr lang="en-US" sz="2215" b="1" kern="1200" dirty="0">
                        <a:solidFill>
                          <a:srgbClr val="FF0000"/>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215" b="1" kern="1200" dirty="0">
                          <a:solidFill>
                            <a:srgbClr val="FF0000"/>
                          </a:solidFill>
                          <a:effectLst/>
                          <a:latin typeface="+mn-lt"/>
                          <a:ea typeface="黑体" panose="02010609060101010101" pitchFamily="2" charset="-122"/>
                          <a:cs typeface="+mn-cs"/>
                        </a:rPr>
                        <a:t>0</a:t>
                      </a:r>
                      <a:endParaRPr lang="en-US" sz="2215" b="1" kern="1200" dirty="0">
                        <a:solidFill>
                          <a:srgbClr val="FF0000"/>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dirty="0">
                          <a:solidFill>
                            <a:srgbClr val="FF0000"/>
                          </a:solidFill>
                          <a:effectLst/>
                          <a:latin typeface="+mn-lt"/>
                          <a:ea typeface="黑体" panose="02010609060101010101" pitchFamily="2" charset="-122"/>
                          <a:cs typeface="+mn-cs"/>
                        </a:rPr>
                        <a:t>可以</a:t>
                      </a:r>
                      <a:endParaRPr lang="zh-CN" sz="2215" b="1" kern="1200" dirty="0">
                        <a:solidFill>
                          <a:srgbClr val="FF0000"/>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FF0000"/>
                          </a:solidFill>
                          <a:effectLst/>
                          <a:latin typeface="+mn-lt"/>
                          <a:ea typeface="黑体" panose="02010609060101010101" pitchFamily="2" charset="-122"/>
                          <a:cs typeface="+mn-cs"/>
                        </a:rPr>
                        <a:t>不可</a:t>
                      </a:r>
                      <a:endParaRPr lang="zh-CN" sz="2215" b="1" kern="1200">
                        <a:solidFill>
                          <a:srgbClr val="FF0000"/>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在本网络上的本主机（见</a:t>
                      </a:r>
                      <a:r>
                        <a:rPr lang="en-US" sz="2215" b="1" kern="1200" dirty="0">
                          <a:solidFill>
                            <a:srgbClr val="0000CC"/>
                          </a:solidFill>
                          <a:effectLst/>
                          <a:latin typeface="+mn-lt"/>
                          <a:ea typeface="黑体" panose="02010609060101010101" pitchFamily="2" charset="-122"/>
                          <a:cs typeface="+mn-cs"/>
                        </a:rPr>
                        <a:t>6.6</a:t>
                      </a:r>
                      <a:r>
                        <a:rPr lang="zh-CN" sz="2215" b="1" kern="1200" dirty="0">
                          <a:solidFill>
                            <a:srgbClr val="0000CC"/>
                          </a:solidFill>
                          <a:effectLst/>
                          <a:latin typeface="+mn-lt"/>
                          <a:ea typeface="黑体" panose="02010609060101010101" pitchFamily="2" charset="-122"/>
                          <a:cs typeface="+mn-cs"/>
                        </a:rPr>
                        <a:t>节</a:t>
                      </a:r>
                      <a:r>
                        <a:rPr lang="en-US" sz="2215" b="1" kern="1200" dirty="0">
                          <a:solidFill>
                            <a:srgbClr val="0000CC"/>
                          </a:solidFill>
                          <a:effectLst/>
                          <a:latin typeface="+mn-lt"/>
                          <a:ea typeface="黑体" panose="02010609060101010101" pitchFamily="2" charset="-122"/>
                          <a:cs typeface="+mn-cs"/>
                        </a:rPr>
                        <a:t>DHCP</a:t>
                      </a:r>
                      <a:r>
                        <a:rPr lang="zh-CN" sz="2215" b="1" kern="1200" dirty="0">
                          <a:solidFill>
                            <a:srgbClr val="0000CC"/>
                          </a:solidFill>
                          <a:effectLst/>
                          <a:latin typeface="+mn-lt"/>
                          <a:ea typeface="黑体" panose="02010609060101010101" pitchFamily="2" charset="-122"/>
                          <a:cs typeface="+mn-cs"/>
                        </a:rPr>
                        <a:t>协议）</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0920">
                <a:tc>
                  <a:txBody>
                    <a:bodyPr/>
                    <a:lstStyle/>
                    <a:p>
                      <a:pPr marL="0" algn="ctr" defTabSz="914400" rtl="0" eaLnBrk="1" latinLnBrk="0" hangingPunct="1">
                        <a:lnSpc>
                          <a:spcPct val="100000"/>
                        </a:lnSpc>
                        <a:spcAft>
                          <a:spcPts val="0"/>
                        </a:spcAft>
                      </a:pPr>
                      <a:r>
                        <a:rPr lang="en-US" sz="2215" b="1" kern="1200">
                          <a:solidFill>
                            <a:srgbClr val="0000CC"/>
                          </a:solidFill>
                          <a:effectLst/>
                          <a:latin typeface="+mn-lt"/>
                          <a:ea typeface="黑体" panose="02010609060101010101" pitchFamily="2" charset="-122"/>
                          <a:cs typeface="+mn-cs"/>
                        </a:rPr>
                        <a:t>0</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215" b="1" kern="1200">
                          <a:solidFill>
                            <a:srgbClr val="0000CC"/>
                          </a:solidFill>
                          <a:effectLst/>
                          <a:latin typeface="+mn-lt"/>
                          <a:ea typeface="黑体" panose="02010609060101010101" pitchFamily="2" charset="-122"/>
                          <a:cs typeface="+mn-cs"/>
                        </a:rPr>
                        <a:t>host-id</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dirty="0">
                          <a:solidFill>
                            <a:srgbClr val="0000CC"/>
                          </a:solidFill>
                          <a:effectLst/>
                          <a:ea typeface="黑体" panose="02010609060101010101" pitchFamily="2" charset="-122"/>
                          <a:sym typeface="+mn-ea"/>
                        </a:rPr>
                        <a:t>可以</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dirty="0">
                          <a:solidFill>
                            <a:srgbClr val="0000CC"/>
                          </a:solidFill>
                          <a:effectLst/>
                          <a:ea typeface="黑体" panose="02010609060101010101" pitchFamily="2" charset="-122"/>
                          <a:sym typeface="+mn-ea"/>
                        </a:rPr>
                        <a:t>可以</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660" b="1" kern="1200" dirty="0">
                          <a:solidFill>
                            <a:srgbClr val="0000CC"/>
                          </a:solidFill>
                          <a:effectLst/>
                          <a:latin typeface="+mn-lt"/>
                          <a:ea typeface="黑体" panose="02010609060101010101" pitchFamily="2" charset="-122"/>
                          <a:cs typeface="+mn-cs"/>
                        </a:rPr>
                        <a:t>在本网络上的某台主机</a:t>
                      </a:r>
                      <a:r>
                        <a:rPr lang="en-US" sz="1660" b="1" kern="1200" dirty="0">
                          <a:solidFill>
                            <a:srgbClr val="0000CC"/>
                          </a:solidFill>
                          <a:effectLst/>
                          <a:latin typeface="+mn-lt"/>
                          <a:ea typeface="黑体" panose="02010609060101010101" pitchFamily="2" charset="-122"/>
                          <a:cs typeface="+mn-cs"/>
                        </a:rPr>
                        <a:t>host-id</a:t>
                      </a:r>
                      <a:r>
                        <a:rPr lang="zh-CN" altLang="en-US" sz="1660" b="1" kern="1200" dirty="0">
                          <a:solidFill>
                            <a:srgbClr val="0000CC"/>
                          </a:solidFill>
                          <a:effectLst/>
                          <a:latin typeface="+mn-lt"/>
                          <a:ea typeface="黑体" panose="02010609060101010101" pitchFamily="2" charset="-122"/>
                          <a:cs typeface="+mn-cs"/>
                        </a:rPr>
                        <a:t>（</a:t>
                      </a:r>
                      <a:r>
                        <a:rPr lang="zh-CN" altLang="en-US" sz="1660" b="1" dirty="0">
                          <a:latin typeface="楷体_GB2312" pitchFamily="49" charset="-122"/>
                          <a:ea typeface="楷体_GB2312" pitchFamily="49" charset="-122"/>
                          <a:sym typeface="+mn-ea"/>
                        </a:rPr>
                        <a:t>主机或路由器向本网络上的某个特定的主机发送分组；分组被限制在本网络内部。）</a:t>
                      </a:r>
                      <a:endParaRPr lang="zh-CN" altLang="en-US" sz="1660"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3460">
                <a:tc>
                  <a:txBody>
                    <a:bodyPr/>
                    <a:lstStyle/>
                    <a:p>
                      <a:pPr marL="0" algn="ctr" defTabSz="914400" rtl="0" eaLnBrk="1" latinLnBrk="0" hangingPunct="1">
                        <a:lnSpc>
                          <a:spcPct val="100000"/>
                        </a:lnSpc>
                        <a:spcAft>
                          <a:spcPts val="0"/>
                        </a:spcAft>
                      </a:pPr>
                      <a:r>
                        <a:rPr lang="zh-CN" sz="2215" b="1" kern="1200">
                          <a:solidFill>
                            <a:srgbClr val="0000CC"/>
                          </a:solidFill>
                          <a:effectLst/>
                          <a:latin typeface="+mn-lt"/>
                          <a:ea typeface="黑体" panose="02010609060101010101" pitchFamily="2" charset="-122"/>
                          <a:cs typeface="+mn-cs"/>
                        </a:rPr>
                        <a:t>全</a:t>
                      </a:r>
                      <a:r>
                        <a:rPr lang="en-US" sz="2215" b="1" kern="1200">
                          <a:solidFill>
                            <a:srgbClr val="0000CC"/>
                          </a:solidFill>
                          <a:effectLst/>
                          <a:latin typeface="+mn-lt"/>
                          <a:ea typeface="黑体" panose="02010609060101010101" pitchFamily="2" charset="-122"/>
                          <a:cs typeface="+mn-cs"/>
                        </a:rPr>
                        <a:t>1</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0000CC"/>
                          </a:solidFill>
                          <a:effectLst/>
                          <a:latin typeface="+mn-lt"/>
                          <a:ea typeface="黑体" panose="02010609060101010101" pitchFamily="2" charset="-122"/>
                          <a:cs typeface="+mn-cs"/>
                        </a:rPr>
                        <a:t>全</a:t>
                      </a:r>
                      <a:r>
                        <a:rPr lang="en-US" sz="2215" b="1" kern="1200">
                          <a:solidFill>
                            <a:srgbClr val="0000CC"/>
                          </a:solidFill>
                          <a:effectLst/>
                          <a:latin typeface="+mn-lt"/>
                          <a:ea typeface="黑体" panose="02010609060101010101" pitchFamily="2" charset="-122"/>
                          <a:cs typeface="+mn-cs"/>
                        </a:rPr>
                        <a:t>1</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0000CC"/>
                          </a:solidFill>
                          <a:effectLst/>
                          <a:latin typeface="+mn-lt"/>
                          <a:ea typeface="黑体" panose="02010609060101010101" pitchFamily="2" charset="-122"/>
                          <a:cs typeface="+mn-cs"/>
                        </a:rPr>
                        <a:t>不可</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可以</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只在本网络上进行广播（</a:t>
                      </a:r>
                      <a:r>
                        <a:rPr lang="zh-CN" sz="2215" b="1" kern="1200" dirty="0">
                          <a:solidFill>
                            <a:srgbClr val="FF0066"/>
                          </a:solidFill>
                          <a:effectLst/>
                          <a:latin typeface="+mn-lt"/>
                          <a:ea typeface="黑体" panose="02010609060101010101" pitchFamily="2" charset="-122"/>
                          <a:cs typeface="+mn-cs"/>
                        </a:rPr>
                        <a:t>各路由器均不转发</a:t>
                      </a:r>
                      <a:r>
                        <a:rPr lang="zh-CN" sz="2215" b="1" kern="1200" dirty="0">
                          <a:solidFill>
                            <a:srgbClr val="0000CC"/>
                          </a:solidFill>
                          <a:effectLst/>
                          <a:latin typeface="+mn-lt"/>
                          <a:ea typeface="黑体" panose="02010609060101010101" pitchFamily="2" charset="-122"/>
                          <a:cs typeface="+mn-cs"/>
                        </a:rPr>
                        <a:t>）（</a:t>
                      </a:r>
                      <a:r>
                        <a:rPr lang="zh-CN" sz="2215" b="1" kern="1200" dirty="0">
                          <a:solidFill>
                            <a:srgbClr val="FF0066"/>
                          </a:solidFill>
                          <a:effectLst/>
                          <a:latin typeface="+mn-lt"/>
                          <a:ea typeface="黑体" panose="02010609060101010101" pitchFamily="2" charset="-122"/>
                          <a:cs typeface="+mn-cs"/>
                        </a:rPr>
                        <a:t>受限广播地址</a:t>
                      </a:r>
                      <a:r>
                        <a:rPr lang="zh-CN" sz="2215" b="1" kern="1200" dirty="0">
                          <a:solidFill>
                            <a:srgbClr val="0000CC"/>
                          </a:solidFill>
                          <a:effectLst/>
                          <a:latin typeface="+mn-lt"/>
                          <a:ea typeface="黑体" panose="02010609060101010101" pitchFamily="2" charset="-122"/>
                          <a:cs typeface="+mn-cs"/>
                        </a:rPr>
                        <a:t>）</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5640">
                <a:tc>
                  <a:txBody>
                    <a:bodyPr/>
                    <a:lstStyle/>
                    <a:p>
                      <a:pPr marL="0" algn="ctr" defTabSz="914400" rtl="0" eaLnBrk="1" latinLnBrk="0" hangingPunct="1">
                        <a:lnSpc>
                          <a:spcPct val="100000"/>
                        </a:lnSpc>
                        <a:spcAft>
                          <a:spcPts val="0"/>
                        </a:spcAft>
                      </a:pPr>
                      <a:r>
                        <a:rPr lang="en-US" sz="2215" b="1" kern="1200">
                          <a:solidFill>
                            <a:srgbClr val="FF0066"/>
                          </a:solidFill>
                          <a:effectLst/>
                          <a:latin typeface="+mn-lt"/>
                          <a:ea typeface="黑体" panose="02010609060101010101" pitchFamily="2" charset="-122"/>
                          <a:cs typeface="+mn-cs"/>
                        </a:rPr>
                        <a:t>net-id</a:t>
                      </a:r>
                      <a:endParaRPr lang="en-US" sz="2215" b="1" kern="1200">
                        <a:solidFill>
                          <a:srgbClr val="FF0066"/>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FF0066"/>
                          </a:solidFill>
                          <a:effectLst/>
                          <a:latin typeface="+mn-lt"/>
                          <a:ea typeface="黑体" panose="02010609060101010101" pitchFamily="2" charset="-122"/>
                          <a:cs typeface="+mn-cs"/>
                        </a:rPr>
                        <a:t>全</a:t>
                      </a:r>
                      <a:r>
                        <a:rPr lang="en-US" sz="2215" b="1" kern="1200">
                          <a:solidFill>
                            <a:srgbClr val="FF0066"/>
                          </a:solidFill>
                          <a:effectLst/>
                          <a:latin typeface="+mn-lt"/>
                          <a:ea typeface="黑体" panose="02010609060101010101" pitchFamily="2" charset="-122"/>
                          <a:cs typeface="+mn-cs"/>
                        </a:rPr>
                        <a:t>1</a:t>
                      </a:r>
                      <a:endParaRPr lang="en-US" sz="2215" b="1" kern="120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FF0066"/>
                          </a:solidFill>
                          <a:effectLst/>
                          <a:latin typeface="+mn-lt"/>
                          <a:ea typeface="黑体" panose="02010609060101010101" pitchFamily="2" charset="-122"/>
                          <a:cs typeface="+mn-cs"/>
                        </a:rPr>
                        <a:t>不可</a:t>
                      </a:r>
                      <a:endParaRPr lang="zh-CN" sz="2215" b="1" kern="120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FF0066"/>
                          </a:solidFill>
                          <a:effectLst/>
                          <a:latin typeface="+mn-lt"/>
                          <a:ea typeface="黑体" panose="02010609060101010101" pitchFamily="2" charset="-122"/>
                          <a:cs typeface="+mn-cs"/>
                        </a:rPr>
                        <a:t>可以</a:t>
                      </a:r>
                      <a:endParaRPr lang="zh-CN" sz="2215" b="1" kern="120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215" b="1" kern="1200" dirty="0">
                          <a:solidFill>
                            <a:srgbClr val="FF0066"/>
                          </a:solidFill>
                          <a:effectLst/>
                          <a:latin typeface="+mn-lt"/>
                          <a:ea typeface="黑体" panose="02010609060101010101" pitchFamily="2" charset="-122"/>
                          <a:cs typeface="+mn-cs"/>
                        </a:rPr>
                        <a:t>对</a:t>
                      </a:r>
                      <a:r>
                        <a:rPr lang="en-US" sz="2215" b="1" kern="1200" dirty="0">
                          <a:solidFill>
                            <a:srgbClr val="FF0066"/>
                          </a:solidFill>
                          <a:effectLst/>
                          <a:latin typeface="+mn-lt"/>
                          <a:ea typeface="黑体" panose="02010609060101010101" pitchFamily="2" charset="-122"/>
                          <a:cs typeface="+mn-cs"/>
                        </a:rPr>
                        <a:t>net-id</a:t>
                      </a:r>
                      <a:r>
                        <a:rPr lang="zh-CN" sz="2215" b="1" kern="1200" dirty="0">
                          <a:solidFill>
                            <a:srgbClr val="FF0066"/>
                          </a:solidFill>
                          <a:effectLst/>
                          <a:latin typeface="+mn-lt"/>
                          <a:ea typeface="黑体" panose="02010609060101010101" pitchFamily="2" charset="-122"/>
                          <a:cs typeface="+mn-cs"/>
                        </a:rPr>
                        <a:t>上的所有主机进行广播（</a:t>
                      </a:r>
                      <a:r>
                        <a:rPr lang="zh-CN" sz="2215" b="1" kern="1200" dirty="0">
                          <a:solidFill>
                            <a:srgbClr val="0000FF"/>
                          </a:solidFill>
                          <a:effectLst/>
                          <a:latin typeface="+mn-lt"/>
                          <a:ea typeface="黑体" panose="02010609060101010101" pitchFamily="2" charset="-122"/>
                          <a:cs typeface="+mn-cs"/>
                        </a:rPr>
                        <a:t>直接广播地址</a:t>
                      </a:r>
                      <a:r>
                        <a:rPr lang="zh-CN" sz="2215" b="1" kern="1200" dirty="0">
                          <a:solidFill>
                            <a:srgbClr val="FF0066"/>
                          </a:solidFill>
                          <a:effectLst/>
                          <a:latin typeface="+mn-lt"/>
                          <a:ea typeface="黑体" panose="02010609060101010101" pitchFamily="2" charset="-122"/>
                          <a:cs typeface="+mn-cs"/>
                        </a:rPr>
                        <a:t>）</a:t>
                      </a:r>
                      <a:endParaRPr lang="zh-CN" sz="2215" b="1" kern="1200" dirty="0">
                        <a:solidFill>
                          <a:srgbClr val="FF0066"/>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3460">
                <a:tc>
                  <a:txBody>
                    <a:bodyPr/>
                    <a:lstStyle/>
                    <a:p>
                      <a:pPr marL="0" algn="ctr" defTabSz="914400" rtl="0" eaLnBrk="1" latinLnBrk="0" hangingPunct="1">
                        <a:lnSpc>
                          <a:spcPct val="100000"/>
                        </a:lnSpc>
                        <a:spcAft>
                          <a:spcPts val="0"/>
                        </a:spcAft>
                      </a:pPr>
                      <a:r>
                        <a:rPr lang="en-US" sz="2215" b="1" kern="1200">
                          <a:solidFill>
                            <a:srgbClr val="0000CC"/>
                          </a:solidFill>
                          <a:effectLst/>
                          <a:latin typeface="+mn-lt"/>
                          <a:ea typeface="黑体" panose="02010609060101010101" pitchFamily="2" charset="-122"/>
                          <a:cs typeface="+mn-cs"/>
                        </a:rPr>
                        <a:t>127</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非全</a:t>
                      </a:r>
                      <a:r>
                        <a:rPr lang="en-US" sz="2215" b="1" kern="1200" dirty="0">
                          <a:solidFill>
                            <a:srgbClr val="0000CC"/>
                          </a:solidFill>
                          <a:effectLst/>
                          <a:latin typeface="+mn-lt"/>
                          <a:ea typeface="黑体" panose="02010609060101010101" pitchFamily="2" charset="-122"/>
                          <a:cs typeface="+mn-cs"/>
                        </a:rPr>
                        <a:t>0</a:t>
                      </a:r>
                      <a:r>
                        <a:rPr lang="zh-CN" sz="2215" b="1" kern="1200" dirty="0">
                          <a:solidFill>
                            <a:srgbClr val="0000CC"/>
                          </a:solidFill>
                          <a:effectLst/>
                          <a:latin typeface="+mn-lt"/>
                          <a:ea typeface="黑体" panose="02010609060101010101" pitchFamily="2" charset="-122"/>
                          <a:cs typeface="+mn-cs"/>
                        </a:rPr>
                        <a:t>或全</a:t>
                      </a:r>
                      <a:r>
                        <a:rPr lang="en-US" sz="2215" b="1" kern="1200" dirty="0">
                          <a:solidFill>
                            <a:srgbClr val="0000CC"/>
                          </a:solidFill>
                          <a:effectLst/>
                          <a:latin typeface="+mn-lt"/>
                          <a:ea typeface="黑体" panose="02010609060101010101" pitchFamily="2" charset="-122"/>
                          <a:cs typeface="+mn-cs"/>
                        </a:rPr>
                        <a:t>1</a:t>
                      </a:r>
                      <a:r>
                        <a:rPr lang="zh-CN" sz="2215" b="1" kern="1200" dirty="0">
                          <a:solidFill>
                            <a:srgbClr val="0000CC"/>
                          </a:solidFill>
                          <a:effectLst/>
                          <a:latin typeface="+mn-lt"/>
                          <a:ea typeface="黑体" panose="02010609060101010101" pitchFamily="2" charset="-122"/>
                          <a:cs typeface="+mn-cs"/>
                        </a:rPr>
                        <a:t>的任何数</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a:solidFill>
                            <a:srgbClr val="0000CC"/>
                          </a:solidFill>
                          <a:effectLst/>
                          <a:latin typeface="+mn-lt"/>
                          <a:ea typeface="黑体" panose="02010609060101010101" pitchFamily="2" charset="-122"/>
                          <a:cs typeface="+mn-cs"/>
                        </a:rPr>
                        <a:t>可以</a:t>
                      </a:r>
                      <a:endParaRPr lang="zh-CN" sz="2215" b="1" kern="120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可以</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215" b="1" kern="1200" dirty="0">
                          <a:solidFill>
                            <a:srgbClr val="0000CC"/>
                          </a:solidFill>
                          <a:effectLst/>
                          <a:latin typeface="+mn-lt"/>
                          <a:ea typeface="黑体" panose="02010609060101010101" pitchFamily="2" charset="-122"/>
                          <a:cs typeface="+mn-cs"/>
                        </a:rPr>
                        <a:t>用作本地软件环回测试之用（</a:t>
                      </a:r>
                      <a:r>
                        <a:rPr lang="zh-CN" altLang="en-US" sz="2215" b="1" dirty="0">
                          <a:ea typeface="楷体_GB2312" pitchFamily="49" charset="-122"/>
                          <a:sym typeface="+mn-ea"/>
                        </a:rPr>
                        <a:t>含网络号为127的分组不能出现在任何网络上，</a:t>
                      </a:r>
                      <a:r>
                        <a:rPr lang="zh-CN" altLang="en-US" sz="2210" b="1" dirty="0">
                          <a:solidFill>
                            <a:srgbClr val="FF0066"/>
                          </a:solidFill>
                          <a:ea typeface="楷体_GB2312" pitchFamily="49" charset="-122"/>
                          <a:sym typeface="+mn-ea"/>
                        </a:rPr>
                        <a:t>路由器不转发</a:t>
                      </a:r>
                      <a:r>
                        <a:rPr lang="zh-CN" altLang="en-US" sz="2215" b="1" dirty="0">
                          <a:ea typeface="楷体_GB2312" pitchFamily="49" charset="-122"/>
                          <a:sym typeface="+mn-ea"/>
                        </a:rPr>
                        <a:t>）</a:t>
                      </a:r>
                      <a:endParaRPr lang="zh-CN" sz="2215" b="1" kern="1200" dirty="0">
                        <a:solidFill>
                          <a:srgbClr val="0000CC"/>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0495" y="172720"/>
            <a:ext cx="8886190" cy="1383665"/>
          </a:xfrm>
          <a:prstGeom prst="rect">
            <a:avLst/>
          </a:prstGeom>
          <a:noFill/>
        </p:spPr>
        <p:txBody>
          <a:bodyPr wrap="square" rtlCol="0">
            <a:spAutoFit/>
          </a:bodyPr>
          <a:p>
            <a:pPr marL="285750" indent="-285750">
              <a:buFont typeface="Wingdings" panose="05000000000000000000" charset="0"/>
              <a:buChar char="n"/>
            </a:pPr>
            <a:r>
              <a:rPr lang="zh-CN" altLang="en-US" sz="2800" dirty="0">
                <a:solidFill>
                  <a:srgbClr val="0000FF"/>
                </a:solidFill>
                <a:sym typeface="+mn-ea"/>
              </a:rPr>
              <a:t>片</a:t>
            </a:r>
            <a:r>
              <a:rPr lang="zh-CN" altLang="en-US" sz="2800" dirty="0" smtClean="0">
                <a:solidFill>
                  <a:srgbClr val="0000FF"/>
                </a:solidFill>
                <a:sym typeface="+mn-ea"/>
              </a:rPr>
              <a:t>偏移</a:t>
            </a:r>
            <a:r>
              <a:rPr lang="en-US" altLang="zh-CN" sz="2800" dirty="0">
                <a:solidFill>
                  <a:srgbClr val="0000FF"/>
                </a:solidFill>
                <a:sym typeface="+mn-ea"/>
              </a:rPr>
              <a:t>—— </a:t>
            </a:r>
            <a:r>
              <a:rPr lang="zh-CN" altLang="en-US" sz="2800" dirty="0">
                <a:solidFill>
                  <a:srgbClr val="0000FF"/>
                </a:solidFill>
                <a:sym typeface="+mn-ea"/>
              </a:rPr>
              <a:t>占</a:t>
            </a:r>
            <a:r>
              <a:rPr lang="en-US" altLang="zh-CN" sz="2800" dirty="0" smtClean="0">
                <a:solidFill>
                  <a:srgbClr val="0000FF"/>
                </a:solidFill>
                <a:sym typeface="+mn-ea"/>
              </a:rPr>
              <a:t>13 </a:t>
            </a:r>
            <a:r>
              <a:rPr lang="zh-CN" altLang="en-US" sz="2800" dirty="0" smtClean="0">
                <a:solidFill>
                  <a:srgbClr val="0000FF"/>
                </a:solidFill>
                <a:sym typeface="+mn-ea"/>
              </a:rPr>
              <a:t>位，指出</a:t>
            </a:r>
            <a:r>
              <a:rPr lang="zh-CN" altLang="en-US" sz="2800" dirty="0">
                <a:solidFill>
                  <a:srgbClr val="0000FF"/>
                </a:solidFill>
                <a:sym typeface="+mn-ea"/>
              </a:rPr>
              <a:t>：较长的分组在分片后某片在原分组中的相对位置。</a:t>
            </a:r>
            <a:r>
              <a:rPr lang="zh-CN" altLang="en-US" sz="2800" dirty="0">
                <a:solidFill>
                  <a:srgbClr val="C00000"/>
                </a:solidFill>
                <a:sym typeface="+mn-ea"/>
              </a:rPr>
              <a:t>片偏移以 </a:t>
            </a:r>
            <a:r>
              <a:rPr lang="en-US" altLang="zh-CN" sz="2800" dirty="0">
                <a:solidFill>
                  <a:srgbClr val="C00000"/>
                </a:solidFill>
                <a:sym typeface="+mn-ea"/>
              </a:rPr>
              <a:t>8 </a:t>
            </a:r>
            <a:r>
              <a:rPr lang="zh-CN" altLang="en-US" sz="2800" dirty="0">
                <a:solidFill>
                  <a:srgbClr val="C00000"/>
                </a:solidFill>
                <a:sym typeface="+mn-ea"/>
              </a:rPr>
              <a:t>个字节为偏移单位。（会计算偏移量）</a:t>
            </a:r>
            <a:endParaRPr lang="zh-CN" altLang="en-US" sz="2800"/>
          </a:p>
        </p:txBody>
      </p:sp>
      <p:grpSp>
        <p:nvGrpSpPr>
          <p:cNvPr id="6" name="组合 5"/>
          <p:cNvGrpSpPr/>
          <p:nvPr/>
        </p:nvGrpSpPr>
        <p:grpSpPr>
          <a:xfrm>
            <a:off x="317989" y="2891346"/>
            <a:ext cx="4389438" cy="3261749"/>
            <a:chOff x="344488" y="2380134"/>
            <a:chExt cx="4755225" cy="3533561"/>
          </a:xfrm>
        </p:grpSpPr>
        <p:sp>
          <p:nvSpPr>
            <p:cNvPr id="474117" name="Text Box 5"/>
            <p:cNvSpPr txBox="1">
              <a:spLocks noChangeArrowheads="1"/>
            </p:cNvSpPr>
            <p:nvPr/>
          </p:nvSpPr>
          <p:spPr bwMode="auto">
            <a:xfrm>
              <a:off x="704528" y="5445224"/>
              <a:ext cx="2100898"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dirty="0">
                  <a:solidFill>
                    <a:srgbClr val="0000CC"/>
                  </a:solidFill>
                  <a:latin typeface="+mn-lt"/>
                  <a:ea typeface="黑体" panose="02010609060101010101" pitchFamily="2" charset="-122"/>
                </a:rPr>
                <a:t>偏移 </a:t>
              </a:r>
              <a:r>
                <a:rPr kumimoji="1" lang="en-US" altLang="zh-CN" sz="2215" b="1" dirty="0">
                  <a:solidFill>
                    <a:srgbClr val="0000CC"/>
                  </a:solidFill>
                  <a:latin typeface="+mn-lt"/>
                  <a:ea typeface="黑体" panose="02010609060101010101" pitchFamily="2" charset="-122"/>
                </a:rPr>
                <a:t>= 0/8 = 0</a:t>
              </a:r>
              <a:endParaRPr kumimoji="1" lang="en-US" altLang="zh-CN" sz="2215" b="1" dirty="0">
                <a:solidFill>
                  <a:srgbClr val="0000CC"/>
                </a:solidFill>
                <a:latin typeface="+mn-lt"/>
                <a:ea typeface="黑体" panose="02010609060101010101" pitchFamily="2" charset="-122"/>
              </a:endParaRPr>
            </a:p>
          </p:txBody>
        </p:sp>
        <p:sp>
          <p:nvSpPr>
            <p:cNvPr id="474123" name="Rectangle 11"/>
            <p:cNvSpPr>
              <a:spLocks noChangeArrowheads="1"/>
            </p:cNvSpPr>
            <p:nvPr/>
          </p:nvSpPr>
          <p:spPr bwMode="auto">
            <a:xfrm>
              <a:off x="1295534" y="3869208"/>
              <a:ext cx="1900369"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24" name="Line 12"/>
            <p:cNvSpPr>
              <a:spLocks noChangeShapeType="1"/>
            </p:cNvSpPr>
            <p:nvPr/>
          </p:nvSpPr>
          <p:spPr bwMode="auto">
            <a:xfrm>
              <a:off x="1484710"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5" name="Line 13"/>
            <p:cNvSpPr>
              <a:spLocks noChangeShapeType="1"/>
            </p:cNvSpPr>
            <p:nvPr/>
          </p:nvSpPr>
          <p:spPr bwMode="auto">
            <a:xfrm>
              <a:off x="1675606"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6" name="Line 14"/>
            <p:cNvSpPr>
              <a:spLocks noChangeShapeType="1"/>
            </p:cNvSpPr>
            <p:nvPr/>
          </p:nvSpPr>
          <p:spPr bwMode="auto">
            <a:xfrm>
              <a:off x="1866504"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7" name="Line 15"/>
            <p:cNvSpPr>
              <a:spLocks noChangeShapeType="1"/>
            </p:cNvSpPr>
            <p:nvPr/>
          </p:nvSpPr>
          <p:spPr bwMode="auto">
            <a:xfrm>
              <a:off x="3005006"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3" name="Line 21"/>
            <p:cNvSpPr>
              <a:spLocks noChangeShapeType="1"/>
            </p:cNvSpPr>
            <p:nvPr/>
          </p:nvSpPr>
          <p:spPr bwMode="auto">
            <a:xfrm flipV="1">
              <a:off x="3101314"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42" name="Text Box 30"/>
            <p:cNvSpPr txBox="1">
              <a:spLocks noChangeArrowheads="1"/>
            </p:cNvSpPr>
            <p:nvPr/>
          </p:nvSpPr>
          <p:spPr bwMode="auto">
            <a:xfrm>
              <a:off x="2681685" y="4586759"/>
              <a:ext cx="76496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1399</a:t>
              </a:r>
              <a:endParaRPr kumimoji="1" lang="en-US" altLang="zh-CN" sz="1845" b="1">
                <a:solidFill>
                  <a:srgbClr val="0000CC"/>
                </a:solidFill>
                <a:latin typeface="+mn-lt"/>
                <a:ea typeface="黑体" panose="02010609060101010101" pitchFamily="2" charset="-122"/>
              </a:endParaRPr>
            </a:p>
          </p:txBody>
        </p:sp>
        <p:sp>
          <p:nvSpPr>
            <p:cNvPr id="474145" name="Text Box 33"/>
            <p:cNvSpPr txBox="1">
              <a:spLocks noChangeArrowheads="1"/>
            </p:cNvSpPr>
            <p:nvPr/>
          </p:nvSpPr>
          <p:spPr bwMode="auto">
            <a:xfrm>
              <a:off x="990013" y="5072534"/>
              <a:ext cx="1679893"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dirty="0">
                  <a:solidFill>
                    <a:srgbClr val="C00000"/>
                  </a:solidFill>
                  <a:latin typeface="+mn-lt"/>
                  <a:ea typeface="黑体" panose="02010609060101010101" pitchFamily="2" charset="-122"/>
                </a:rPr>
                <a:t>数据报片 </a:t>
              </a:r>
              <a:r>
                <a:rPr kumimoji="1" lang="en-US" altLang="zh-CN" sz="2215" b="1" dirty="0">
                  <a:solidFill>
                    <a:srgbClr val="C00000"/>
                  </a:solidFill>
                  <a:latin typeface="+mn-lt"/>
                  <a:ea typeface="黑体" panose="02010609060101010101" pitchFamily="2" charset="-122"/>
                </a:rPr>
                <a:t>1</a:t>
              </a:r>
              <a:endParaRPr kumimoji="1" lang="en-US" altLang="zh-CN" sz="2215" b="1" dirty="0">
                <a:solidFill>
                  <a:srgbClr val="C00000"/>
                </a:solidFill>
                <a:latin typeface="+mn-lt"/>
                <a:ea typeface="黑体" panose="02010609060101010101" pitchFamily="2" charset="-122"/>
              </a:endParaRPr>
            </a:p>
          </p:txBody>
        </p:sp>
        <p:sp>
          <p:nvSpPr>
            <p:cNvPr id="474148" name="Rectangle 36"/>
            <p:cNvSpPr>
              <a:spLocks noChangeArrowheads="1"/>
            </p:cNvSpPr>
            <p:nvPr/>
          </p:nvSpPr>
          <p:spPr bwMode="auto">
            <a:xfrm>
              <a:off x="344488" y="3869208"/>
              <a:ext cx="95104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51" name="Line 39"/>
            <p:cNvSpPr>
              <a:spLocks noChangeShapeType="1"/>
            </p:cNvSpPr>
            <p:nvPr/>
          </p:nvSpPr>
          <p:spPr bwMode="auto">
            <a:xfrm flipV="1">
              <a:off x="1295534" y="2380134"/>
              <a:ext cx="1900369"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2" name="Line 40"/>
            <p:cNvSpPr>
              <a:spLocks noChangeShapeType="1"/>
            </p:cNvSpPr>
            <p:nvPr/>
          </p:nvSpPr>
          <p:spPr bwMode="auto">
            <a:xfrm flipV="1">
              <a:off x="3195903" y="2380134"/>
              <a:ext cx="1903810"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1" name="Text Box 59"/>
            <p:cNvSpPr txBox="1">
              <a:spLocks noChangeArrowheads="1"/>
            </p:cNvSpPr>
            <p:nvPr/>
          </p:nvSpPr>
          <p:spPr bwMode="auto">
            <a:xfrm>
              <a:off x="344488" y="3869209"/>
              <a:ext cx="92249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首部 </a:t>
              </a:r>
              <a:r>
                <a:rPr kumimoji="1" lang="en-US" altLang="zh-CN" sz="1845" b="1">
                  <a:solidFill>
                    <a:srgbClr val="0000CC"/>
                  </a:solidFill>
                  <a:latin typeface="+mn-lt"/>
                  <a:ea typeface="黑体" panose="02010609060101010101" pitchFamily="2" charset="-122"/>
                </a:rPr>
                <a:t>1</a:t>
              </a:r>
              <a:endParaRPr kumimoji="1" lang="en-US" altLang="zh-CN" sz="1845" b="1">
                <a:solidFill>
                  <a:srgbClr val="0000CC"/>
                </a:solidFill>
                <a:latin typeface="+mn-lt"/>
                <a:ea typeface="黑体" panose="02010609060101010101" pitchFamily="2" charset="-122"/>
              </a:endParaRPr>
            </a:p>
          </p:txBody>
        </p:sp>
        <p:sp>
          <p:nvSpPr>
            <p:cNvPr id="474174" name="Line 62"/>
            <p:cNvSpPr>
              <a:spLocks noChangeShapeType="1"/>
            </p:cNvSpPr>
            <p:nvPr/>
          </p:nvSpPr>
          <p:spPr bwMode="auto">
            <a:xfrm flipV="1">
              <a:off x="1384962"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5" name="Text Box 63"/>
            <p:cNvSpPr txBox="1">
              <a:spLocks noChangeArrowheads="1"/>
            </p:cNvSpPr>
            <p:nvPr/>
          </p:nvSpPr>
          <p:spPr bwMode="auto">
            <a:xfrm>
              <a:off x="564621" y="4626446"/>
              <a:ext cx="92249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字节 </a:t>
              </a:r>
              <a:r>
                <a:rPr kumimoji="1" lang="en-US" altLang="zh-CN" sz="1845" b="1">
                  <a:solidFill>
                    <a:srgbClr val="0000CC"/>
                  </a:solidFill>
                  <a:latin typeface="+mn-lt"/>
                  <a:ea typeface="黑体" panose="02010609060101010101" pitchFamily="2" charset="-122"/>
                </a:rPr>
                <a:t>0</a:t>
              </a:r>
              <a:endParaRPr kumimoji="1" lang="en-US" altLang="zh-CN" sz="1845" b="1">
                <a:solidFill>
                  <a:srgbClr val="0000CC"/>
                </a:solidFill>
                <a:latin typeface="+mn-lt"/>
                <a:ea typeface="黑体" panose="02010609060101010101" pitchFamily="2" charset="-122"/>
              </a:endParaRPr>
            </a:p>
          </p:txBody>
        </p:sp>
      </p:grpSp>
      <p:grpSp>
        <p:nvGrpSpPr>
          <p:cNvPr id="7" name="组合 6"/>
          <p:cNvGrpSpPr/>
          <p:nvPr/>
        </p:nvGrpSpPr>
        <p:grpSpPr>
          <a:xfrm>
            <a:off x="3361227" y="2891346"/>
            <a:ext cx="3101975" cy="3261749"/>
            <a:chOff x="3641329" y="2380134"/>
            <a:chExt cx="3360473" cy="3533561"/>
          </a:xfrm>
        </p:grpSpPr>
        <p:sp>
          <p:nvSpPr>
            <p:cNvPr id="474129" name="Text Box 17"/>
            <p:cNvSpPr txBox="1">
              <a:spLocks noChangeArrowheads="1"/>
            </p:cNvSpPr>
            <p:nvPr/>
          </p:nvSpPr>
          <p:spPr bwMode="auto">
            <a:xfrm>
              <a:off x="3653972" y="5445224"/>
              <a:ext cx="2950475"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a:solidFill>
                    <a:srgbClr val="0000CC"/>
                  </a:solidFill>
                  <a:latin typeface="+mn-lt"/>
                  <a:ea typeface="黑体" panose="02010609060101010101" pitchFamily="2" charset="-122"/>
                </a:rPr>
                <a:t>偏移 </a:t>
              </a:r>
              <a:r>
                <a:rPr kumimoji="1" lang="en-US" altLang="zh-CN" sz="2215" b="1">
                  <a:solidFill>
                    <a:srgbClr val="0000CC"/>
                  </a:solidFill>
                  <a:latin typeface="+mn-lt"/>
                  <a:ea typeface="黑体" panose="02010609060101010101" pitchFamily="2" charset="-122"/>
                </a:rPr>
                <a:t>= 1400/8 = 175</a:t>
              </a:r>
              <a:endParaRPr kumimoji="1" lang="en-US" altLang="zh-CN" sz="2215" b="1">
                <a:solidFill>
                  <a:srgbClr val="0000CC"/>
                </a:solidFill>
                <a:latin typeface="+mn-lt"/>
                <a:ea typeface="黑体" panose="02010609060101010101" pitchFamily="2" charset="-122"/>
              </a:endParaRPr>
            </a:p>
          </p:txBody>
        </p:sp>
        <p:sp>
          <p:nvSpPr>
            <p:cNvPr id="474134" name="Line 22"/>
            <p:cNvSpPr>
              <a:spLocks noChangeShapeType="1"/>
            </p:cNvSpPr>
            <p:nvPr/>
          </p:nvSpPr>
          <p:spPr bwMode="auto">
            <a:xfrm flipV="1">
              <a:off x="4717918"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5" name="Line 23"/>
            <p:cNvSpPr>
              <a:spLocks noChangeShapeType="1"/>
            </p:cNvSpPr>
            <p:nvPr/>
          </p:nvSpPr>
          <p:spPr bwMode="auto">
            <a:xfrm flipV="1">
              <a:off x="6430831"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8" name="Text Box 26"/>
            <p:cNvSpPr txBox="1">
              <a:spLocks noChangeArrowheads="1"/>
            </p:cNvSpPr>
            <p:nvPr/>
          </p:nvSpPr>
          <p:spPr bwMode="auto">
            <a:xfrm>
              <a:off x="4298289" y="4608984"/>
              <a:ext cx="76496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1400</a:t>
              </a:r>
              <a:endParaRPr kumimoji="1" lang="en-US" altLang="zh-CN" sz="1845" b="1">
                <a:solidFill>
                  <a:srgbClr val="0000CC"/>
                </a:solidFill>
                <a:latin typeface="+mn-lt"/>
                <a:ea typeface="黑体" panose="02010609060101010101" pitchFamily="2" charset="-122"/>
              </a:endParaRPr>
            </a:p>
          </p:txBody>
        </p:sp>
        <p:sp>
          <p:nvSpPr>
            <p:cNvPr id="474141" name="Text Box 29"/>
            <p:cNvSpPr txBox="1">
              <a:spLocks noChangeArrowheads="1"/>
            </p:cNvSpPr>
            <p:nvPr/>
          </p:nvSpPr>
          <p:spPr bwMode="auto">
            <a:xfrm>
              <a:off x="6007763" y="4586759"/>
              <a:ext cx="76496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2799</a:t>
              </a:r>
              <a:endParaRPr kumimoji="1" lang="en-US" altLang="zh-CN" sz="1845" b="1">
                <a:solidFill>
                  <a:srgbClr val="0000CC"/>
                </a:solidFill>
                <a:latin typeface="+mn-lt"/>
                <a:ea typeface="黑体" panose="02010609060101010101" pitchFamily="2" charset="-122"/>
              </a:endParaRPr>
            </a:p>
          </p:txBody>
        </p:sp>
        <p:sp>
          <p:nvSpPr>
            <p:cNvPr id="474153" name="Rectangle 41"/>
            <p:cNvSpPr>
              <a:spLocks noChangeArrowheads="1"/>
            </p:cNvSpPr>
            <p:nvPr/>
          </p:nvSpPr>
          <p:spPr bwMode="auto">
            <a:xfrm>
              <a:off x="4625050" y="3869208"/>
              <a:ext cx="1900369"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54" name="Line 42"/>
            <p:cNvSpPr>
              <a:spLocks noChangeShapeType="1"/>
            </p:cNvSpPr>
            <p:nvPr/>
          </p:nvSpPr>
          <p:spPr bwMode="auto">
            <a:xfrm>
              <a:off x="4814227"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5" name="Line 43"/>
            <p:cNvSpPr>
              <a:spLocks noChangeShapeType="1"/>
            </p:cNvSpPr>
            <p:nvPr/>
          </p:nvSpPr>
          <p:spPr bwMode="auto">
            <a:xfrm>
              <a:off x="5003404"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6" name="Line 44"/>
            <p:cNvSpPr>
              <a:spLocks noChangeShapeType="1"/>
            </p:cNvSpPr>
            <p:nvPr/>
          </p:nvSpPr>
          <p:spPr bwMode="auto">
            <a:xfrm>
              <a:off x="5194300"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7" name="Line 45"/>
            <p:cNvSpPr>
              <a:spLocks noChangeShapeType="1"/>
            </p:cNvSpPr>
            <p:nvPr/>
          </p:nvSpPr>
          <p:spPr bwMode="auto">
            <a:xfrm>
              <a:off x="6334522"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8" name="Rectangle 46"/>
            <p:cNvSpPr>
              <a:spLocks noChangeArrowheads="1"/>
            </p:cNvSpPr>
            <p:nvPr/>
          </p:nvSpPr>
          <p:spPr bwMode="auto">
            <a:xfrm>
              <a:off x="3674004" y="3869208"/>
              <a:ext cx="95104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59" name="Line 47"/>
            <p:cNvSpPr>
              <a:spLocks noChangeShapeType="1"/>
            </p:cNvSpPr>
            <p:nvPr/>
          </p:nvSpPr>
          <p:spPr bwMode="auto">
            <a:xfrm flipV="1">
              <a:off x="4625049" y="2380134"/>
              <a:ext cx="47466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0" name="Line 48"/>
            <p:cNvSpPr>
              <a:spLocks noChangeShapeType="1"/>
            </p:cNvSpPr>
            <p:nvPr/>
          </p:nvSpPr>
          <p:spPr bwMode="auto">
            <a:xfrm flipV="1">
              <a:off x="6525419" y="2380134"/>
              <a:ext cx="47638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2" name="Text Box 60"/>
            <p:cNvSpPr txBox="1">
              <a:spLocks noChangeArrowheads="1"/>
            </p:cNvSpPr>
            <p:nvPr/>
          </p:nvSpPr>
          <p:spPr bwMode="auto">
            <a:xfrm>
              <a:off x="3641329" y="3869209"/>
              <a:ext cx="92249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首部 </a:t>
              </a:r>
              <a:r>
                <a:rPr kumimoji="1" lang="en-US" altLang="zh-CN" sz="1845" b="1">
                  <a:solidFill>
                    <a:srgbClr val="0000CC"/>
                  </a:solidFill>
                  <a:latin typeface="+mn-lt"/>
                  <a:ea typeface="黑体" panose="02010609060101010101" pitchFamily="2" charset="-122"/>
                </a:rPr>
                <a:t>2</a:t>
              </a:r>
              <a:endParaRPr kumimoji="1" lang="en-US" altLang="zh-CN" sz="1845" b="1">
                <a:solidFill>
                  <a:srgbClr val="0000CC"/>
                </a:solidFill>
                <a:latin typeface="+mn-lt"/>
                <a:ea typeface="黑体" panose="02010609060101010101" pitchFamily="2" charset="-122"/>
              </a:endParaRPr>
            </a:p>
          </p:txBody>
        </p:sp>
        <p:sp>
          <p:nvSpPr>
            <p:cNvPr id="474176" name="Text Box 64"/>
            <p:cNvSpPr txBox="1">
              <a:spLocks noChangeArrowheads="1"/>
            </p:cNvSpPr>
            <p:nvPr/>
          </p:nvSpPr>
          <p:spPr bwMode="auto">
            <a:xfrm>
              <a:off x="4254178" y="5067770"/>
              <a:ext cx="1679893"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a:solidFill>
                    <a:srgbClr val="C00000"/>
                  </a:solidFill>
                  <a:latin typeface="+mn-lt"/>
                  <a:ea typeface="黑体" panose="02010609060101010101" pitchFamily="2" charset="-122"/>
                </a:rPr>
                <a:t>数据报片 </a:t>
              </a:r>
              <a:r>
                <a:rPr kumimoji="1" lang="en-US" altLang="zh-CN" sz="2215" b="1">
                  <a:solidFill>
                    <a:srgbClr val="C00000"/>
                  </a:solidFill>
                  <a:latin typeface="+mn-lt"/>
                  <a:ea typeface="黑体" panose="02010609060101010101" pitchFamily="2" charset="-122"/>
                </a:rPr>
                <a:t>2</a:t>
              </a:r>
              <a:endParaRPr kumimoji="1" lang="en-US" altLang="zh-CN" sz="2215" b="1">
                <a:solidFill>
                  <a:srgbClr val="C00000"/>
                </a:solidFill>
                <a:latin typeface="+mn-lt"/>
                <a:ea typeface="黑体" panose="02010609060101010101" pitchFamily="2" charset="-122"/>
              </a:endParaRPr>
            </a:p>
          </p:txBody>
        </p:sp>
      </p:grpSp>
      <p:grpSp>
        <p:nvGrpSpPr>
          <p:cNvPr id="8" name="组合 7"/>
          <p:cNvGrpSpPr/>
          <p:nvPr/>
        </p:nvGrpSpPr>
        <p:grpSpPr>
          <a:xfrm>
            <a:off x="6366661" y="2891346"/>
            <a:ext cx="2723515" cy="3261749"/>
            <a:chOff x="6897216" y="2380134"/>
            <a:chExt cx="2950475" cy="3533561"/>
          </a:xfrm>
        </p:grpSpPr>
        <p:sp>
          <p:nvSpPr>
            <p:cNvPr id="474130" name="Text Box 18"/>
            <p:cNvSpPr txBox="1">
              <a:spLocks noChangeArrowheads="1"/>
            </p:cNvSpPr>
            <p:nvPr/>
          </p:nvSpPr>
          <p:spPr bwMode="auto">
            <a:xfrm>
              <a:off x="6897216" y="5445224"/>
              <a:ext cx="2950475"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dirty="0">
                  <a:solidFill>
                    <a:srgbClr val="0000CC"/>
                  </a:solidFill>
                  <a:latin typeface="+mn-lt"/>
                  <a:ea typeface="黑体" panose="02010609060101010101" pitchFamily="2" charset="-122"/>
                </a:rPr>
                <a:t>偏移 </a:t>
              </a:r>
              <a:r>
                <a:rPr kumimoji="1" lang="en-US" altLang="zh-CN" sz="2215" b="1" dirty="0">
                  <a:solidFill>
                    <a:srgbClr val="0000CC"/>
                  </a:solidFill>
                  <a:latin typeface="+mn-lt"/>
                  <a:ea typeface="黑体" panose="02010609060101010101" pitchFamily="2" charset="-122"/>
                </a:rPr>
                <a:t>= 2800/8 = 350</a:t>
              </a:r>
              <a:endParaRPr kumimoji="1" lang="en-US" altLang="zh-CN" sz="2215" b="1" dirty="0">
                <a:solidFill>
                  <a:srgbClr val="0000CC"/>
                </a:solidFill>
                <a:latin typeface="+mn-lt"/>
                <a:ea typeface="黑体" panose="02010609060101010101" pitchFamily="2" charset="-122"/>
              </a:endParaRPr>
            </a:p>
          </p:txBody>
        </p:sp>
        <p:sp>
          <p:nvSpPr>
            <p:cNvPr id="474136" name="Line 24"/>
            <p:cNvSpPr>
              <a:spLocks noChangeShapeType="1"/>
            </p:cNvSpPr>
            <p:nvPr/>
          </p:nvSpPr>
          <p:spPr bwMode="auto">
            <a:xfrm flipV="1">
              <a:off x="8126545"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7" name="Line 25"/>
            <p:cNvSpPr>
              <a:spLocks noChangeShapeType="1"/>
            </p:cNvSpPr>
            <p:nvPr/>
          </p:nvSpPr>
          <p:spPr bwMode="auto">
            <a:xfrm flipV="1">
              <a:off x="9380273"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9" name="Text Box 27"/>
            <p:cNvSpPr txBox="1">
              <a:spLocks noChangeArrowheads="1"/>
            </p:cNvSpPr>
            <p:nvPr/>
          </p:nvSpPr>
          <p:spPr bwMode="auto">
            <a:xfrm>
              <a:off x="7722394" y="4608984"/>
              <a:ext cx="76496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2800</a:t>
              </a:r>
              <a:endParaRPr kumimoji="1" lang="en-US" altLang="zh-CN" sz="1845" b="1">
                <a:solidFill>
                  <a:srgbClr val="0000CC"/>
                </a:solidFill>
                <a:latin typeface="+mn-lt"/>
                <a:ea typeface="黑体" panose="02010609060101010101" pitchFamily="2" charset="-122"/>
              </a:endParaRPr>
            </a:p>
          </p:txBody>
        </p:sp>
        <p:sp>
          <p:nvSpPr>
            <p:cNvPr id="474140" name="Text Box 28"/>
            <p:cNvSpPr txBox="1">
              <a:spLocks noChangeArrowheads="1"/>
            </p:cNvSpPr>
            <p:nvPr/>
          </p:nvSpPr>
          <p:spPr bwMode="auto">
            <a:xfrm>
              <a:off x="8960644" y="4586759"/>
              <a:ext cx="76496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3799</a:t>
              </a:r>
              <a:endParaRPr kumimoji="1" lang="en-US" altLang="zh-CN" sz="1845" b="1">
                <a:solidFill>
                  <a:srgbClr val="0000CC"/>
                </a:solidFill>
                <a:latin typeface="+mn-lt"/>
                <a:ea typeface="黑体" panose="02010609060101010101" pitchFamily="2" charset="-122"/>
              </a:endParaRPr>
            </a:p>
          </p:txBody>
        </p:sp>
        <p:sp>
          <p:nvSpPr>
            <p:cNvPr id="474161" name="Rectangle 49"/>
            <p:cNvSpPr>
              <a:spLocks noChangeArrowheads="1"/>
            </p:cNvSpPr>
            <p:nvPr/>
          </p:nvSpPr>
          <p:spPr bwMode="auto">
            <a:xfrm>
              <a:off x="8047436" y="3869208"/>
              <a:ext cx="1427427"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62" name="Line 50"/>
            <p:cNvSpPr>
              <a:spLocks noChangeShapeType="1"/>
            </p:cNvSpPr>
            <p:nvPr/>
          </p:nvSpPr>
          <p:spPr bwMode="auto">
            <a:xfrm>
              <a:off x="8238331"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3" name="Line 51"/>
            <p:cNvSpPr>
              <a:spLocks noChangeShapeType="1"/>
            </p:cNvSpPr>
            <p:nvPr/>
          </p:nvSpPr>
          <p:spPr bwMode="auto">
            <a:xfrm>
              <a:off x="8429229"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4" name="Line 52"/>
            <p:cNvSpPr>
              <a:spLocks noChangeShapeType="1"/>
            </p:cNvSpPr>
            <p:nvPr/>
          </p:nvSpPr>
          <p:spPr bwMode="auto">
            <a:xfrm>
              <a:off x="8620125"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5" name="Line 53"/>
            <p:cNvSpPr>
              <a:spLocks noChangeShapeType="1"/>
            </p:cNvSpPr>
            <p:nvPr/>
          </p:nvSpPr>
          <p:spPr bwMode="auto">
            <a:xfrm>
              <a:off x="9285685"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6" name="Rectangle 54"/>
            <p:cNvSpPr>
              <a:spLocks noChangeArrowheads="1"/>
            </p:cNvSpPr>
            <p:nvPr/>
          </p:nvSpPr>
          <p:spPr bwMode="auto">
            <a:xfrm>
              <a:off x="7098110" y="3869208"/>
              <a:ext cx="94932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67" name="Line 55"/>
            <p:cNvSpPr>
              <a:spLocks noChangeShapeType="1"/>
            </p:cNvSpPr>
            <p:nvPr/>
          </p:nvSpPr>
          <p:spPr bwMode="auto">
            <a:xfrm flipH="1" flipV="1">
              <a:off x="8429229" y="2380134"/>
              <a:ext cx="104563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8" name="Line 56"/>
            <p:cNvSpPr>
              <a:spLocks noChangeShapeType="1"/>
            </p:cNvSpPr>
            <p:nvPr/>
          </p:nvSpPr>
          <p:spPr bwMode="auto">
            <a:xfrm flipH="1" flipV="1">
              <a:off x="7001802" y="2380134"/>
              <a:ext cx="104563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3" name="Text Box 61"/>
            <p:cNvSpPr txBox="1">
              <a:spLocks noChangeArrowheads="1"/>
            </p:cNvSpPr>
            <p:nvPr/>
          </p:nvSpPr>
          <p:spPr bwMode="auto">
            <a:xfrm>
              <a:off x="7065433" y="3869209"/>
              <a:ext cx="92249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首部 </a:t>
              </a:r>
              <a:r>
                <a:rPr kumimoji="1" lang="en-US" altLang="zh-CN" sz="1845" b="1">
                  <a:solidFill>
                    <a:srgbClr val="0000CC"/>
                  </a:solidFill>
                  <a:latin typeface="+mn-lt"/>
                  <a:ea typeface="黑体" panose="02010609060101010101" pitchFamily="2" charset="-122"/>
                </a:rPr>
                <a:t>3</a:t>
              </a:r>
              <a:endParaRPr kumimoji="1" lang="en-US" altLang="zh-CN" sz="1845" b="1">
                <a:solidFill>
                  <a:srgbClr val="0000CC"/>
                </a:solidFill>
                <a:latin typeface="+mn-lt"/>
                <a:ea typeface="黑体" panose="02010609060101010101" pitchFamily="2" charset="-122"/>
              </a:endParaRPr>
            </a:p>
          </p:txBody>
        </p:sp>
        <p:sp>
          <p:nvSpPr>
            <p:cNvPr id="474177" name="Text Box 65"/>
            <p:cNvSpPr txBox="1">
              <a:spLocks noChangeArrowheads="1"/>
            </p:cNvSpPr>
            <p:nvPr/>
          </p:nvSpPr>
          <p:spPr bwMode="auto">
            <a:xfrm>
              <a:off x="7450799" y="5067770"/>
              <a:ext cx="1679893" cy="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215" b="1" dirty="0">
                  <a:solidFill>
                    <a:srgbClr val="C00000"/>
                  </a:solidFill>
                  <a:latin typeface="+mn-lt"/>
                  <a:ea typeface="黑体" panose="02010609060101010101" pitchFamily="2" charset="-122"/>
                </a:rPr>
                <a:t>数据报片 </a:t>
              </a:r>
              <a:r>
                <a:rPr kumimoji="1" lang="en-US" altLang="zh-CN" sz="2215" b="1" dirty="0">
                  <a:solidFill>
                    <a:srgbClr val="C00000"/>
                  </a:solidFill>
                  <a:latin typeface="+mn-lt"/>
                  <a:ea typeface="黑体" panose="02010609060101010101" pitchFamily="2" charset="-122"/>
                </a:rPr>
                <a:t>3</a:t>
              </a:r>
              <a:endParaRPr kumimoji="1" lang="en-US" altLang="zh-CN" sz="2215" b="1" dirty="0">
                <a:solidFill>
                  <a:srgbClr val="C00000"/>
                </a:solidFill>
                <a:latin typeface="+mn-lt"/>
                <a:ea typeface="黑体" panose="02010609060101010101" pitchFamily="2" charset="-122"/>
              </a:endParaRPr>
            </a:p>
          </p:txBody>
        </p:sp>
      </p:grpSp>
      <p:grpSp>
        <p:nvGrpSpPr>
          <p:cNvPr id="9" name="组合 8"/>
          <p:cNvGrpSpPr/>
          <p:nvPr/>
        </p:nvGrpSpPr>
        <p:grpSpPr>
          <a:xfrm>
            <a:off x="784396" y="2064869"/>
            <a:ext cx="8270558" cy="1473493"/>
            <a:chOff x="849762" y="1484784"/>
            <a:chExt cx="8959771" cy="1596284"/>
          </a:xfrm>
        </p:grpSpPr>
        <p:sp>
          <p:nvSpPr>
            <p:cNvPr id="474116" name="Rectangle 4"/>
            <p:cNvSpPr>
              <a:spLocks noChangeArrowheads="1"/>
            </p:cNvSpPr>
            <p:nvPr/>
          </p:nvSpPr>
          <p:spPr bwMode="auto">
            <a:xfrm>
              <a:off x="3195902" y="1916583"/>
              <a:ext cx="5233327" cy="46355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18" name="Rectangle 6"/>
            <p:cNvSpPr>
              <a:spLocks noChangeArrowheads="1"/>
            </p:cNvSpPr>
            <p:nvPr/>
          </p:nvSpPr>
          <p:spPr bwMode="auto">
            <a:xfrm>
              <a:off x="2244858" y="1916583"/>
              <a:ext cx="6184371" cy="46355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p>
              <a:endParaRPr lang="zh-CN" altLang="en-US" sz="100" b="1">
                <a:solidFill>
                  <a:srgbClr val="0000CC"/>
                </a:solidFill>
                <a:latin typeface="+mn-lt"/>
                <a:ea typeface="黑体" panose="02010609060101010101" pitchFamily="2" charset="-122"/>
              </a:endParaRPr>
            </a:p>
          </p:txBody>
        </p:sp>
        <p:sp>
          <p:nvSpPr>
            <p:cNvPr id="474119" name="Line 7"/>
            <p:cNvSpPr>
              <a:spLocks noChangeShapeType="1"/>
            </p:cNvSpPr>
            <p:nvPr/>
          </p:nvSpPr>
          <p:spPr bwMode="auto">
            <a:xfrm>
              <a:off x="3386800"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0" name="Line 8"/>
            <p:cNvSpPr>
              <a:spLocks noChangeShapeType="1"/>
            </p:cNvSpPr>
            <p:nvPr/>
          </p:nvSpPr>
          <p:spPr bwMode="auto">
            <a:xfrm>
              <a:off x="3577696"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1" name="Line 9"/>
            <p:cNvSpPr>
              <a:spLocks noChangeShapeType="1"/>
            </p:cNvSpPr>
            <p:nvPr/>
          </p:nvSpPr>
          <p:spPr bwMode="auto">
            <a:xfrm>
              <a:off x="3768593"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2" name="Line 10"/>
            <p:cNvSpPr>
              <a:spLocks noChangeShapeType="1"/>
            </p:cNvSpPr>
            <p:nvPr/>
          </p:nvSpPr>
          <p:spPr bwMode="auto">
            <a:xfrm>
              <a:off x="8238331"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28" name="Text Box 16"/>
            <p:cNvSpPr txBox="1">
              <a:spLocks noChangeArrowheads="1"/>
            </p:cNvSpPr>
            <p:nvPr/>
          </p:nvSpPr>
          <p:spPr bwMode="auto">
            <a:xfrm>
              <a:off x="8455025" y="1810221"/>
              <a:ext cx="1354508" cy="68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偏移 </a:t>
              </a:r>
              <a:r>
                <a:rPr kumimoji="1" lang="en-US" altLang="zh-CN" sz="1845" b="1">
                  <a:solidFill>
                    <a:srgbClr val="0000CC"/>
                  </a:solidFill>
                  <a:latin typeface="+mn-lt"/>
                  <a:ea typeface="黑体" panose="02010609060101010101" pitchFamily="2" charset="-122"/>
                </a:rPr>
                <a:t>= 0/8</a:t>
              </a:r>
              <a:endParaRPr kumimoji="1" lang="en-US" altLang="zh-CN" sz="1845" b="1">
                <a:solidFill>
                  <a:srgbClr val="0000CC"/>
                </a:solidFill>
                <a:latin typeface="+mn-lt"/>
                <a:ea typeface="黑体" panose="02010609060101010101" pitchFamily="2" charset="-122"/>
              </a:endParaRPr>
            </a:p>
            <a:p>
              <a:pPr>
                <a:lnSpc>
                  <a:spcPct val="90000"/>
                </a:lnSpc>
              </a:pPr>
              <a:r>
                <a:rPr kumimoji="1" lang="en-US" altLang="zh-CN" sz="1845" b="1">
                  <a:solidFill>
                    <a:srgbClr val="0000CC"/>
                  </a:solidFill>
                  <a:latin typeface="+mn-lt"/>
                  <a:ea typeface="黑体" panose="02010609060101010101" pitchFamily="2" charset="-122"/>
                </a:rPr>
                <a:t>= 0</a:t>
              </a:r>
              <a:endParaRPr kumimoji="1" lang="en-US" altLang="zh-CN" sz="1845" b="1">
                <a:solidFill>
                  <a:srgbClr val="0000CC"/>
                </a:solidFill>
                <a:latin typeface="+mn-lt"/>
                <a:ea typeface="黑体" panose="02010609060101010101" pitchFamily="2" charset="-122"/>
              </a:endParaRPr>
            </a:p>
          </p:txBody>
        </p:sp>
        <p:sp>
          <p:nvSpPr>
            <p:cNvPr id="474131" name="Line 19"/>
            <p:cNvSpPr>
              <a:spLocks noChangeShapeType="1"/>
            </p:cNvSpPr>
            <p:nvPr/>
          </p:nvSpPr>
          <p:spPr bwMode="auto">
            <a:xfrm flipV="1">
              <a:off x="831744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32" name="Line 20"/>
            <p:cNvSpPr>
              <a:spLocks noChangeShapeType="1"/>
            </p:cNvSpPr>
            <p:nvPr/>
          </p:nvSpPr>
          <p:spPr bwMode="auto">
            <a:xfrm flipV="1">
              <a:off x="328705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43" name="Text Box 31"/>
            <p:cNvSpPr txBox="1">
              <a:spLocks noChangeArrowheads="1"/>
            </p:cNvSpPr>
            <p:nvPr/>
          </p:nvSpPr>
          <p:spPr bwMode="auto">
            <a:xfrm>
              <a:off x="7913291" y="2634134"/>
              <a:ext cx="764963" cy="4072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3799</a:t>
              </a:r>
              <a:endParaRPr kumimoji="1" lang="en-US" altLang="zh-CN" sz="1845" b="1">
                <a:solidFill>
                  <a:srgbClr val="0000CC"/>
                </a:solidFill>
                <a:latin typeface="+mn-lt"/>
                <a:ea typeface="黑体" panose="02010609060101010101" pitchFamily="2" charset="-122"/>
              </a:endParaRPr>
            </a:p>
          </p:txBody>
        </p:sp>
        <p:sp>
          <p:nvSpPr>
            <p:cNvPr id="474144" name="Text Box 32"/>
            <p:cNvSpPr txBox="1">
              <a:spLocks noChangeArrowheads="1"/>
            </p:cNvSpPr>
            <p:nvPr/>
          </p:nvSpPr>
          <p:spPr bwMode="auto">
            <a:xfrm>
              <a:off x="849762" y="1737196"/>
              <a:ext cx="1221740" cy="71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r>
                <a:rPr kumimoji="1" lang="zh-CN" altLang="en-US" sz="1845" b="1" dirty="0">
                  <a:solidFill>
                    <a:srgbClr val="C00000"/>
                  </a:solidFill>
                  <a:latin typeface="+mn-lt"/>
                  <a:ea typeface="黑体" panose="02010609060101010101" pitchFamily="2" charset="-122"/>
                </a:rPr>
                <a:t>需分片的</a:t>
              </a:r>
              <a:endParaRPr kumimoji="1" lang="zh-CN" altLang="en-US" sz="1845" b="1" dirty="0">
                <a:solidFill>
                  <a:srgbClr val="C00000"/>
                </a:solidFill>
                <a:latin typeface="+mn-lt"/>
                <a:ea typeface="黑体" panose="02010609060101010101" pitchFamily="2" charset="-122"/>
              </a:endParaRPr>
            </a:p>
            <a:p>
              <a:pPr algn="ctr"/>
              <a:r>
                <a:rPr kumimoji="1" lang="zh-CN" altLang="en-US" sz="1845" b="1" dirty="0">
                  <a:solidFill>
                    <a:srgbClr val="C00000"/>
                  </a:solidFill>
                  <a:latin typeface="+mn-lt"/>
                  <a:ea typeface="黑体" panose="02010609060101010101" pitchFamily="2" charset="-122"/>
                </a:rPr>
                <a:t>数据报</a:t>
              </a:r>
              <a:endParaRPr kumimoji="1" lang="zh-CN" altLang="en-US" sz="1845" b="1" dirty="0">
                <a:solidFill>
                  <a:srgbClr val="C00000"/>
                </a:solidFill>
                <a:latin typeface="+mn-lt"/>
                <a:ea typeface="黑体" panose="02010609060101010101" pitchFamily="2" charset="-122"/>
              </a:endParaRPr>
            </a:p>
          </p:txBody>
        </p:sp>
        <p:sp>
          <p:nvSpPr>
            <p:cNvPr id="474188" name="Rectangle 76"/>
            <p:cNvSpPr>
              <a:spLocks noChangeArrowheads="1"/>
            </p:cNvSpPr>
            <p:nvPr/>
          </p:nvSpPr>
          <p:spPr bwMode="auto">
            <a:xfrm>
              <a:off x="2267215" y="1934045"/>
              <a:ext cx="925248" cy="414835"/>
            </a:xfrm>
            <a:prstGeom prst="rect">
              <a:avLst/>
            </a:prstGeom>
            <a:solidFill>
              <a:srgbClr val="FF99FF"/>
            </a:solidFill>
            <a:ln>
              <a:noFill/>
            </a:ln>
            <a:effectLst/>
          </p:spPr>
          <p:txBody>
            <a:bodyPr wrap="none" anchor="ctr"/>
            <a:p>
              <a:endParaRPr lang="zh-CN" altLang="en-US" sz="100" b="1">
                <a:solidFill>
                  <a:srgbClr val="0000CC"/>
                </a:solidFill>
                <a:latin typeface="+mn-lt"/>
                <a:ea typeface="黑体" panose="02010609060101010101" pitchFamily="2" charset="-122"/>
              </a:endParaRPr>
            </a:p>
          </p:txBody>
        </p:sp>
        <p:sp>
          <p:nvSpPr>
            <p:cNvPr id="474146" name="Text Box 34"/>
            <p:cNvSpPr txBox="1">
              <a:spLocks noChangeArrowheads="1"/>
            </p:cNvSpPr>
            <p:nvPr/>
          </p:nvSpPr>
          <p:spPr bwMode="auto">
            <a:xfrm>
              <a:off x="2344606" y="1948770"/>
              <a:ext cx="709930"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dirty="0">
                  <a:solidFill>
                    <a:srgbClr val="0000CC"/>
                  </a:solidFill>
                  <a:latin typeface="+mn-lt"/>
                  <a:ea typeface="黑体" panose="02010609060101010101" pitchFamily="2" charset="-122"/>
                </a:rPr>
                <a:t>首部</a:t>
              </a:r>
              <a:endParaRPr kumimoji="1" lang="zh-CN" altLang="en-US" sz="1845" b="1" dirty="0">
                <a:solidFill>
                  <a:srgbClr val="0000CC"/>
                </a:solidFill>
                <a:latin typeface="+mn-lt"/>
                <a:ea typeface="黑体" panose="02010609060101010101" pitchFamily="2" charset="-122"/>
              </a:endParaRPr>
            </a:p>
          </p:txBody>
        </p:sp>
        <p:sp>
          <p:nvSpPr>
            <p:cNvPr id="474147" name="Line 35"/>
            <p:cNvSpPr>
              <a:spLocks noChangeShapeType="1"/>
            </p:cNvSpPr>
            <p:nvPr/>
          </p:nvSpPr>
          <p:spPr bwMode="auto">
            <a:xfrm>
              <a:off x="319590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49" name="Line 37"/>
            <p:cNvSpPr>
              <a:spLocks noChangeShapeType="1"/>
            </p:cNvSpPr>
            <p:nvPr/>
          </p:nvSpPr>
          <p:spPr bwMode="auto">
            <a:xfrm>
              <a:off x="509971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50" name="Line 38"/>
            <p:cNvSpPr>
              <a:spLocks noChangeShapeType="1"/>
            </p:cNvSpPr>
            <p:nvPr/>
          </p:nvSpPr>
          <p:spPr bwMode="auto">
            <a:xfrm>
              <a:off x="700180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69" name="Line 57"/>
            <p:cNvSpPr>
              <a:spLocks noChangeShapeType="1"/>
            </p:cNvSpPr>
            <p:nvPr/>
          </p:nvSpPr>
          <p:spPr bwMode="auto">
            <a:xfrm>
              <a:off x="3178705" y="1691158"/>
              <a:ext cx="523160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0" name="Text Box 58"/>
            <p:cNvSpPr txBox="1">
              <a:spLocks noChangeArrowheads="1"/>
            </p:cNvSpPr>
            <p:nvPr/>
          </p:nvSpPr>
          <p:spPr bwMode="auto">
            <a:xfrm>
              <a:off x="4150387" y="1484784"/>
              <a:ext cx="2698009" cy="4072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数据部分共 </a:t>
              </a:r>
              <a:r>
                <a:rPr kumimoji="1" lang="en-US" altLang="zh-CN" sz="1845" b="1">
                  <a:solidFill>
                    <a:srgbClr val="0000CC"/>
                  </a:solidFill>
                  <a:latin typeface="+mn-lt"/>
                  <a:ea typeface="黑体" panose="02010609060101010101" pitchFamily="2" charset="-122"/>
                </a:rPr>
                <a:t>3800 </a:t>
              </a:r>
              <a:r>
                <a:rPr kumimoji="1" lang="zh-CN" altLang="en-US" sz="1845" b="1">
                  <a:solidFill>
                    <a:srgbClr val="0000CC"/>
                  </a:solidFill>
                  <a:latin typeface="+mn-lt"/>
                  <a:ea typeface="黑体" panose="02010609060101010101" pitchFamily="2" charset="-122"/>
                </a:rPr>
                <a:t>字节</a:t>
              </a:r>
              <a:endParaRPr kumimoji="1" lang="zh-CN" altLang="en-US" sz="1845" b="1">
                <a:solidFill>
                  <a:srgbClr val="0000CC"/>
                </a:solidFill>
                <a:latin typeface="+mn-lt"/>
                <a:ea typeface="黑体" panose="02010609060101010101" pitchFamily="2" charset="-122"/>
              </a:endParaRPr>
            </a:p>
          </p:txBody>
        </p:sp>
        <p:sp>
          <p:nvSpPr>
            <p:cNvPr id="474178" name="Line 66"/>
            <p:cNvSpPr>
              <a:spLocks noChangeShapeType="1"/>
            </p:cNvSpPr>
            <p:nvPr/>
          </p:nvSpPr>
          <p:spPr bwMode="auto">
            <a:xfrm flipV="1">
              <a:off x="517710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79" name="Text Box 67"/>
            <p:cNvSpPr txBox="1">
              <a:spLocks noChangeArrowheads="1"/>
            </p:cNvSpPr>
            <p:nvPr/>
          </p:nvSpPr>
          <p:spPr bwMode="auto">
            <a:xfrm>
              <a:off x="4757474" y="2653184"/>
              <a:ext cx="764963" cy="4072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1400</a:t>
              </a:r>
              <a:endParaRPr kumimoji="1" lang="en-US" altLang="zh-CN" sz="1845" b="1">
                <a:solidFill>
                  <a:srgbClr val="0000CC"/>
                </a:solidFill>
                <a:latin typeface="+mn-lt"/>
                <a:ea typeface="黑体" panose="02010609060101010101" pitchFamily="2" charset="-122"/>
              </a:endParaRPr>
            </a:p>
          </p:txBody>
        </p:sp>
        <p:sp>
          <p:nvSpPr>
            <p:cNvPr id="474180" name="Line 68"/>
            <p:cNvSpPr>
              <a:spLocks noChangeShapeType="1"/>
            </p:cNvSpPr>
            <p:nvPr/>
          </p:nvSpPr>
          <p:spPr bwMode="auto">
            <a:xfrm flipV="1">
              <a:off x="708091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81" name="Text Box 69"/>
            <p:cNvSpPr txBox="1">
              <a:spLocks noChangeArrowheads="1"/>
            </p:cNvSpPr>
            <p:nvPr/>
          </p:nvSpPr>
          <p:spPr bwMode="auto">
            <a:xfrm>
              <a:off x="6676761" y="2653184"/>
              <a:ext cx="764963" cy="4072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1845" b="1">
                  <a:solidFill>
                    <a:srgbClr val="0000CC"/>
                  </a:solidFill>
                  <a:latin typeface="+mn-lt"/>
                  <a:ea typeface="黑体" panose="02010609060101010101" pitchFamily="2" charset="-122"/>
                </a:rPr>
                <a:t>2800</a:t>
              </a:r>
              <a:endParaRPr kumimoji="1" lang="en-US" altLang="zh-CN" sz="1845" b="1">
                <a:solidFill>
                  <a:srgbClr val="0000CC"/>
                </a:solidFill>
                <a:latin typeface="+mn-lt"/>
                <a:ea typeface="黑体" panose="02010609060101010101" pitchFamily="2" charset="-122"/>
              </a:endParaRPr>
            </a:p>
          </p:txBody>
        </p:sp>
        <p:sp>
          <p:nvSpPr>
            <p:cNvPr id="474182" name="Line 70"/>
            <p:cNvSpPr>
              <a:spLocks noChangeShapeType="1"/>
            </p:cNvSpPr>
            <p:nvPr/>
          </p:nvSpPr>
          <p:spPr bwMode="auto">
            <a:xfrm>
              <a:off x="7190979"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83" name="Line 71"/>
            <p:cNvSpPr>
              <a:spLocks noChangeShapeType="1"/>
            </p:cNvSpPr>
            <p:nvPr/>
          </p:nvSpPr>
          <p:spPr bwMode="auto">
            <a:xfrm>
              <a:off x="5290608"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00" b="1">
                <a:solidFill>
                  <a:srgbClr val="0000CC"/>
                </a:solidFill>
                <a:latin typeface="+mn-lt"/>
                <a:ea typeface="黑体" panose="02010609060101010101" pitchFamily="2" charset="-122"/>
              </a:endParaRPr>
            </a:p>
          </p:txBody>
        </p:sp>
        <p:sp>
          <p:nvSpPr>
            <p:cNvPr id="474184" name="Text Box 72"/>
            <p:cNvSpPr txBox="1">
              <a:spLocks noChangeArrowheads="1"/>
            </p:cNvSpPr>
            <p:nvPr/>
          </p:nvSpPr>
          <p:spPr bwMode="auto">
            <a:xfrm>
              <a:off x="2468431" y="2673821"/>
              <a:ext cx="922496" cy="4072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1845" b="1">
                  <a:solidFill>
                    <a:srgbClr val="0000CC"/>
                  </a:solidFill>
                  <a:latin typeface="+mn-lt"/>
                  <a:ea typeface="黑体" panose="02010609060101010101" pitchFamily="2" charset="-122"/>
                </a:rPr>
                <a:t>字节 </a:t>
              </a:r>
              <a:r>
                <a:rPr kumimoji="1" lang="en-US" altLang="zh-CN" sz="1845" b="1">
                  <a:solidFill>
                    <a:srgbClr val="0000CC"/>
                  </a:solidFill>
                  <a:latin typeface="+mn-lt"/>
                  <a:ea typeface="黑体" panose="02010609060101010101" pitchFamily="2" charset="-122"/>
                </a:rPr>
                <a:t>0</a:t>
              </a:r>
              <a:endParaRPr kumimoji="1" lang="en-US" altLang="zh-CN" sz="1845" b="1">
                <a:solidFill>
                  <a:srgbClr val="0000CC"/>
                </a:solidFill>
                <a:latin typeface="+mn-lt"/>
                <a:ea typeface="黑体" panose="02010609060101010101" pitchFamily="2" charset="-122"/>
              </a:endParaRPr>
            </a:p>
          </p:txBody>
        </p:sp>
      </p:grpSp>
      <p:sp>
        <p:nvSpPr>
          <p:cNvPr id="474186" name="Rectangle 74"/>
          <p:cNvSpPr>
            <a:spLocks noGrp="1" noChangeArrowheads="1"/>
          </p:cNvSpPr>
          <p:nvPr>
            <p:ph type="title"/>
          </p:nvPr>
        </p:nvSpPr>
        <p:spPr>
          <a:xfrm>
            <a:off x="1022985" y="1556385"/>
            <a:ext cx="7792720" cy="43307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b" anchorCtr="0" compatLnSpc="1"/>
          <a:p>
            <a:pPr algn="ctr"/>
            <a:r>
              <a:rPr lang="en-US" altLang="zh-CN" sz="2800" dirty="0">
                <a:solidFill>
                  <a:srgbClr val="FF0066"/>
                </a:solidFill>
              </a:rPr>
              <a:t>【</a:t>
            </a:r>
            <a:r>
              <a:rPr lang="zh-CN" altLang="en-US" sz="2800" dirty="0">
                <a:solidFill>
                  <a:srgbClr val="FF0066"/>
                </a:solidFill>
              </a:rPr>
              <a:t>例</a:t>
            </a:r>
            <a:r>
              <a:rPr lang="en-US" altLang="zh-CN" sz="2800" dirty="0">
                <a:solidFill>
                  <a:srgbClr val="FF0066"/>
                </a:solidFill>
              </a:rPr>
              <a:t>4-1】 IP </a:t>
            </a:r>
            <a:r>
              <a:rPr lang="zh-CN" altLang="en-US" sz="2800" dirty="0">
                <a:solidFill>
                  <a:srgbClr val="FF0066"/>
                </a:solidFill>
              </a:rPr>
              <a:t>数据报分片</a:t>
            </a:r>
            <a:endParaRPr lang="zh-CN" altLang="en-US" sz="2800" dirty="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solidFill>
                  <a:srgbClr val="FF0066"/>
                </a:solidFill>
              </a:rPr>
              <a:t>【例</a:t>
            </a:r>
            <a:r>
              <a:rPr lang="en-US" altLang="zh-CN" dirty="0">
                <a:solidFill>
                  <a:srgbClr val="FF0066"/>
                </a:solidFill>
              </a:rPr>
              <a:t>4-1</a:t>
            </a:r>
            <a:r>
              <a:rPr lang="zh-CN" altLang="zh-CN" dirty="0">
                <a:solidFill>
                  <a:srgbClr val="FF0066"/>
                </a:solidFill>
              </a:rPr>
              <a:t>】</a:t>
            </a:r>
            <a:r>
              <a:rPr lang="en-US" altLang="zh-CN" dirty="0">
                <a:solidFill>
                  <a:srgbClr val="FF0066"/>
                </a:solidFill>
              </a:rPr>
              <a:t> IP </a:t>
            </a:r>
            <a:r>
              <a:rPr lang="zh-CN" altLang="en-US" dirty="0">
                <a:solidFill>
                  <a:srgbClr val="FF0066"/>
                </a:solidFill>
              </a:rPr>
              <a:t>数据报分片</a:t>
            </a:r>
            <a:endParaRPr lang="zh-CN" altLang="en-US" dirty="0">
              <a:solidFill>
                <a:srgbClr val="FF0066"/>
              </a:solidFill>
            </a:endParaRPr>
          </a:p>
        </p:txBody>
      </p:sp>
      <p:graphicFrame>
        <p:nvGraphicFramePr>
          <p:cNvPr id="3" name="表格 2"/>
          <p:cNvGraphicFramePr>
            <a:graphicFrameLocks noGrp="1"/>
          </p:cNvGraphicFramePr>
          <p:nvPr/>
        </p:nvGraphicFramePr>
        <p:xfrm>
          <a:off x="450927" y="2099622"/>
          <a:ext cx="8507730" cy="2924175"/>
        </p:xfrm>
        <a:graphic>
          <a:graphicData uri="http://schemas.openxmlformats.org/drawingml/2006/table">
            <a:tbl>
              <a:tblPr>
                <a:tableStyleId>{5C22544A-7EE6-4342-B048-85BDC9FD1C3A}</a:tableStyleId>
              </a:tblPr>
              <a:tblGrid>
                <a:gridCol w="1794510"/>
                <a:gridCol w="1342390"/>
                <a:gridCol w="1343025"/>
                <a:gridCol w="1343025"/>
                <a:gridCol w="1341755"/>
                <a:gridCol w="1343025"/>
              </a:tblGrid>
              <a:tr h="584835">
                <a:tc>
                  <a:txBody>
                    <a:bodyPr/>
                    <a:lstStyle/>
                    <a:p>
                      <a:pPr algn="just">
                        <a:lnSpc>
                          <a:spcPct val="100000"/>
                        </a:lnSpc>
                        <a:spcAft>
                          <a:spcPts val="0"/>
                        </a:spcAft>
                      </a:pPr>
                      <a:r>
                        <a:rPr lang="en-US" sz="2585" b="1" dirty="0">
                          <a:solidFill>
                            <a:schemeClr val="tx1"/>
                          </a:solidFill>
                          <a:effectLst/>
                          <a:latin typeface="+mn-lt"/>
                          <a:ea typeface="黑体" panose="02010609060101010101" pitchFamily="2" charset="-122"/>
                        </a:rPr>
                        <a:t> </a:t>
                      </a:r>
                      <a:endParaRPr lang="zh-CN" sz="2585" b="1" dirty="0">
                        <a:solidFill>
                          <a:schemeClr val="tx1"/>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585" b="1" dirty="0">
                          <a:solidFill>
                            <a:srgbClr val="0000FF"/>
                          </a:solidFill>
                          <a:effectLst/>
                          <a:latin typeface="+mn-lt"/>
                          <a:ea typeface="黑体" panose="02010609060101010101" pitchFamily="2" charset="-122"/>
                        </a:rPr>
                        <a:t>总长度</a:t>
                      </a:r>
                      <a:endParaRPr lang="zh-CN"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585" b="1" dirty="0">
                          <a:solidFill>
                            <a:srgbClr val="0000FF"/>
                          </a:solidFill>
                          <a:effectLst/>
                          <a:latin typeface="+mn-lt"/>
                          <a:ea typeface="黑体" panose="02010609060101010101" pitchFamily="2" charset="-122"/>
                        </a:rPr>
                        <a:t>标识</a:t>
                      </a:r>
                      <a:endParaRPr lang="zh-CN"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585" b="1" dirty="0">
                          <a:solidFill>
                            <a:srgbClr val="0000FF"/>
                          </a:solidFill>
                          <a:effectLst/>
                          <a:latin typeface="+mn-lt"/>
                          <a:ea typeface="黑体" panose="02010609060101010101" pitchFamily="2" charset="-122"/>
                        </a:rPr>
                        <a:t>MF</a:t>
                      </a:r>
                      <a:endParaRPr lang="en-US"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585" b="1" dirty="0">
                          <a:solidFill>
                            <a:srgbClr val="0000FF"/>
                          </a:solidFill>
                          <a:effectLst/>
                          <a:latin typeface="+mn-lt"/>
                          <a:ea typeface="黑体" panose="02010609060101010101" pitchFamily="2" charset="-122"/>
                        </a:rPr>
                        <a:t>DF</a:t>
                      </a:r>
                      <a:endParaRPr lang="en-US"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585" b="1" dirty="0">
                          <a:solidFill>
                            <a:srgbClr val="0000FF"/>
                          </a:solidFill>
                          <a:effectLst/>
                          <a:latin typeface="+mn-lt"/>
                          <a:ea typeface="黑体" panose="02010609060101010101" pitchFamily="2" charset="-122"/>
                        </a:rPr>
                        <a:t>片偏移</a:t>
                      </a:r>
                      <a:endParaRPr lang="zh-CN"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4835">
                <a:tc>
                  <a:txBody>
                    <a:bodyPr/>
                    <a:lstStyle/>
                    <a:p>
                      <a:pPr algn="just">
                        <a:lnSpc>
                          <a:spcPct val="100000"/>
                        </a:lnSpc>
                        <a:spcAft>
                          <a:spcPts val="0"/>
                        </a:spcAft>
                      </a:pPr>
                      <a:r>
                        <a:rPr lang="zh-CN" sz="2585" b="1" dirty="0" smtClean="0">
                          <a:solidFill>
                            <a:srgbClr val="C00000"/>
                          </a:solidFill>
                          <a:effectLst/>
                          <a:latin typeface="+mn-lt"/>
                          <a:ea typeface="黑体" panose="02010609060101010101" pitchFamily="2" charset="-122"/>
                        </a:rPr>
                        <a:t>原始数据报</a:t>
                      </a:r>
                      <a:endParaRPr lang="zh-CN" sz="2585" b="1" dirty="0">
                        <a:solidFill>
                          <a:srgbClr val="C00000"/>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585" b="1">
                          <a:solidFill>
                            <a:srgbClr val="0000FF"/>
                          </a:solidFill>
                          <a:effectLst/>
                          <a:latin typeface="+mn-lt"/>
                          <a:ea typeface="黑体" panose="02010609060101010101" pitchFamily="2" charset="-122"/>
                        </a:rPr>
                        <a:t>3820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12345</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835">
                <a:tc>
                  <a:txBody>
                    <a:bodyPr/>
                    <a:lstStyle/>
                    <a:p>
                      <a:pPr algn="just">
                        <a:lnSpc>
                          <a:spcPct val="100000"/>
                        </a:lnSpc>
                        <a:spcAft>
                          <a:spcPts val="0"/>
                        </a:spcAft>
                      </a:pPr>
                      <a:r>
                        <a:rPr lang="zh-CN" sz="2585" b="1">
                          <a:solidFill>
                            <a:srgbClr val="C00000"/>
                          </a:solidFill>
                          <a:effectLst/>
                          <a:latin typeface="+mn-lt"/>
                          <a:ea typeface="黑体" panose="02010609060101010101" pitchFamily="2" charset="-122"/>
                        </a:rPr>
                        <a:t>数据报片</a:t>
                      </a:r>
                      <a:r>
                        <a:rPr lang="en-US" sz="2585" b="1">
                          <a:solidFill>
                            <a:srgbClr val="C00000"/>
                          </a:solidFill>
                          <a:effectLst/>
                          <a:latin typeface="+mn-lt"/>
                          <a:ea typeface="黑体" panose="02010609060101010101" pitchFamily="2" charset="-122"/>
                        </a:rPr>
                        <a:t>1</a:t>
                      </a:r>
                      <a:endParaRPr lang="zh-CN" sz="2585" b="1">
                        <a:solidFill>
                          <a:srgbClr val="C00000"/>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1420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12345</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dirty="0">
                          <a:solidFill>
                            <a:srgbClr val="0000FF"/>
                          </a:solidFill>
                          <a:effectLst/>
                          <a:latin typeface="+mn-lt"/>
                          <a:ea typeface="黑体" panose="02010609060101010101" pitchFamily="2" charset="-122"/>
                        </a:rPr>
                        <a:t>1</a:t>
                      </a:r>
                      <a:endParaRPr lang="en-US"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835">
                <a:tc>
                  <a:txBody>
                    <a:bodyPr/>
                    <a:lstStyle/>
                    <a:p>
                      <a:pPr algn="just">
                        <a:lnSpc>
                          <a:spcPct val="100000"/>
                        </a:lnSpc>
                        <a:spcAft>
                          <a:spcPts val="0"/>
                        </a:spcAft>
                      </a:pPr>
                      <a:r>
                        <a:rPr lang="zh-CN" sz="2585" b="1" dirty="0">
                          <a:solidFill>
                            <a:srgbClr val="C00000"/>
                          </a:solidFill>
                          <a:effectLst/>
                          <a:latin typeface="+mn-lt"/>
                          <a:ea typeface="黑体" panose="02010609060101010101" pitchFamily="2" charset="-122"/>
                        </a:rPr>
                        <a:t>数据报片</a:t>
                      </a:r>
                      <a:r>
                        <a:rPr lang="en-US" sz="2585" b="1" dirty="0">
                          <a:solidFill>
                            <a:srgbClr val="C00000"/>
                          </a:solidFill>
                          <a:effectLst/>
                          <a:latin typeface="+mn-lt"/>
                          <a:ea typeface="黑体" panose="02010609060101010101" pitchFamily="2" charset="-122"/>
                        </a:rPr>
                        <a:t>2</a:t>
                      </a:r>
                      <a:endParaRPr lang="zh-CN" sz="2585" b="1" dirty="0">
                        <a:solidFill>
                          <a:srgbClr val="C00000"/>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1420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12345</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175</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835">
                <a:tc>
                  <a:txBody>
                    <a:bodyPr/>
                    <a:lstStyle/>
                    <a:p>
                      <a:pPr algn="just">
                        <a:lnSpc>
                          <a:spcPct val="100000"/>
                        </a:lnSpc>
                        <a:spcAft>
                          <a:spcPts val="0"/>
                        </a:spcAft>
                      </a:pPr>
                      <a:r>
                        <a:rPr lang="zh-CN" sz="2585" b="1" dirty="0" smtClean="0">
                          <a:solidFill>
                            <a:srgbClr val="C00000"/>
                          </a:solidFill>
                          <a:effectLst/>
                          <a:latin typeface="+mn-lt"/>
                          <a:ea typeface="黑体" panose="02010609060101010101" pitchFamily="2" charset="-122"/>
                        </a:rPr>
                        <a:t>数据报片</a:t>
                      </a:r>
                      <a:r>
                        <a:rPr lang="en-US" sz="2585" b="1" dirty="0" smtClean="0">
                          <a:solidFill>
                            <a:srgbClr val="C00000"/>
                          </a:solidFill>
                          <a:effectLst/>
                          <a:latin typeface="+mn-lt"/>
                          <a:ea typeface="黑体" panose="02010609060101010101" pitchFamily="2" charset="-122"/>
                        </a:rPr>
                        <a:t>3</a:t>
                      </a:r>
                      <a:endParaRPr lang="zh-CN" sz="2585" b="1" dirty="0">
                        <a:solidFill>
                          <a:srgbClr val="C00000"/>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kern="1200" dirty="0">
                          <a:solidFill>
                            <a:srgbClr val="0000FF"/>
                          </a:solidFill>
                          <a:effectLst/>
                          <a:latin typeface="+mn-lt"/>
                          <a:ea typeface="黑体" panose="02010609060101010101" pitchFamily="2" charset="-122"/>
                          <a:cs typeface="+mn-cs"/>
                        </a:rPr>
                        <a:t>1020</a:t>
                      </a:r>
                      <a:endParaRPr lang="en-US" sz="2585" b="1" kern="1200" dirty="0">
                        <a:solidFill>
                          <a:srgbClr val="0000FF"/>
                        </a:solidFill>
                        <a:effectLst/>
                        <a:latin typeface="+mn-lt"/>
                        <a:ea typeface="黑体" panose="02010609060101010101" pitchFamily="2" charset="-122"/>
                        <a:cs typeface="+mn-cs"/>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dirty="0">
                          <a:solidFill>
                            <a:srgbClr val="0000FF"/>
                          </a:solidFill>
                          <a:effectLst/>
                          <a:latin typeface="+mn-lt"/>
                          <a:ea typeface="黑体" panose="02010609060101010101" pitchFamily="2" charset="-122"/>
                        </a:rPr>
                        <a:t>12345</a:t>
                      </a:r>
                      <a:endParaRPr lang="en-US"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a:solidFill>
                            <a:srgbClr val="0000FF"/>
                          </a:solidFill>
                          <a:effectLst/>
                          <a:latin typeface="+mn-lt"/>
                          <a:ea typeface="黑体" panose="02010609060101010101" pitchFamily="2" charset="-122"/>
                        </a:rPr>
                        <a:t>0</a:t>
                      </a:r>
                      <a:endParaRPr lang="en-US" sz="258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585" b="1" dirty="0">
                          <a:solidFill>
                            <a:srgbClr val="0000FF"/>
                          </a:solidFill>
                          <a:effectLst/>
                          <a:latin typeface="+mn-lt"/>
                          <a:ea typeface="黑体" panose="02010609060101010101" pitchFamily="2" charset="-122"/>
                        </a:rPr>
                        <a:t>350</a:t>
                      </a:r>
                      <a:endParaRPr lang="en-US" sz="258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Rectangle 1"/>
          <p:cNvSpPr>
            <a:spLocks noChangeArrowheads="1"/>
          </p:cNvSpPr>
          <p:nvPr/>
        </p:nvSpPr>
        <p:spPr bwMode="auto">
          <a:xfrm>
            <a:off x="1249906" y="1607000"/>
            <a:ext cx="6979237" cy="4324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r>
              <a:rPr lang="en-US" altLang="zh-CN" sz="2215" b="1" dirty="0" smtClean="0">
                <a:solidFill>
                  <a:srgbClr val="FF0066"/>
                </a:solidFill>
                <a:latin typeface="+mn-lt"/>
                <a:ea typeface="黑体" panose="02010609060101010101" pitchFamily="2" charset="-122"/>
              </a:rPr>
              <a:t>IP </a:t>
            </a:r>
            <a:r>
              <a:rPr lang="zh-CN" altLang="en-US" sz="2215" b="1" dirty="0" smtClean="0">
                <a:solidFill>
                  <a:srgbClr val="FF0066"/>
                </a:solidFill>
                <a:latin typeface="+mn-lt"/>
                <a:ea typeface="黑体" panose="02010609060101010101" pitchFamily="2" charset="-122"/>
              </a:rPr>
              <a:t>数据报</a:t>
            </a:r>
            <a:r>
              <a:rPr lang="zh-CN" altLang="en-US" sz="2215" b="1" dirty="0">
                <a:solidFill>
                  <a:srgbClr val="FF0066"/>
                </a:solidFill>
                <a:latin typeface="+mn-lt"/>
                <a:ea typeface="黑体" panose="02010609060101010101" pitchFamily="2" charset="-122"/>
              </a:rPr>
              <a:t>首部中与分片有关的字段中的数值</a:t>
            </a:r>
            <a:endParaRPr lang="zh-CN" altLang="en-US" sz="2215" b="1" dirty="0">
              <a:solidFill>
                <a:srgbClr val="FF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666480" cy="1384300"/>
          </a:xfrm>
        </p:spPr>
        <p:txBody>
          <a:bodyPr/>
          <a:lstStyle/>
          <a:p>
            <a:pPr>
              <a:buNone/>
            </a:pPr>
            <a:r>
              <a:rPr lang="en-US" altLang="zh-CN" sz="2800" b="1" dirty="0" smtClean="0">
                <a:solidFill>
                  <a:srgbClr val="0000FF"/>
                </a:solidFill>
              </a:rPr>
              <a:t>15.UDP</a:t>
            </a:r>
            <a:r>
              <a:rPr lang="zh-CN" altLang="zh-CN" sz="2800" b="1" dirty="0" smtClean="0">
                <a:solidFill>
                  <a:srgbClr val="0000FF"/>
                </a:solidFill>
              </a:rPr>
              <a:t>用户数据长度为</a:t>
            </a:r>
            <a:r>
              <a:rPr lang="en-US" altLang="zh-CN" sz="2800" b="1" dirty="0" smtClean="0">
                <a:solidFill>
                  <a:srgbClr val="0000FF"/>
                </a:solidFill>
              </a:rPr>
              <a:t>8192B</a:t>
            </a:r>
            <a:r>
              <a:rPr lang="zh-CN" altLang="zh-CN" sz="2800" b="1" dirty="0" smtClean="0">
                <a:solidFill>
                  <a:srgbClr val="0000FF"/>
                </a:solidFill>
              </a:rPr>
              <a:t>，通过</a:t>
            </a:r>
            <a:r>
              <a:rPr lang="en-US" altLang="zh-CN" sz="2800" b="1" dirty="0" smtClean="0">
                <a:solidFill>
                  <a:srgbClr val="0000FF"/>
                </a:solidFill>
              </a:rPr>
              <a:t>Ethernet</a:t>
            </a:r>
            <a:r>
              <a:rPr lang="zh-CN" altLang="zh-CN" sz="2800" b="1" dirty="0" smtClean="0">
                <a:solidFill>
                  <a:srgbClr val="0000FF"/>
                </a:solidFill>
              </a:rPr>
              <a:t>传送。问：是否需要分片？如果需要分片，应该分几个分片？写出每个分片的数据字段长度与片偏移值。</a:t>
            </a:r>
            <a:endParaRPr lang="zh-CN" altLang="zh-CN" sz="2800" b="1" dirty="0" smtClean="0"/>
          </a:p>
          <a:p>
            <a:pPr>
              <a:buNone/>
            </a:pPr>
            <a:r>
              <a:rPr lang="en-US" altLang="zh-CN" b="1" dirty="0" smtClean="0">
                <a:solidFill>
                  <a:srgbClr val="FF0000"/>
                </a:solidFill>
              </a:rPr>
              <a:t>  </a:t>
            </a:r>
            <a:endParaRPr lang="en-US" altLang="zh-CN" b="1" dirty="0" smtClean="0">
              <a:solidFill>
                <a:srgbClr val="FF0000"/>
              </a:solidFill>
            </a:endParaRPr>
          </a:p>
          <a:p>
            <a:endParaRPr lang="en-US" altLang="zh-CN" b="1" dirty="0" smtClean="0">
              <a:solidFill>
                <a:srgbClr val="FF0000"/>
              </a:solidFill>
            </a:endParaRPr>
          </a:p>
        </p:txBody>
      </p:sp>
      <p:sp>
        <p:nvSpPr>
          <p:cNvPr id="2" name="文本框 1"/>
          <p:cNvSpPr txBox="1"/>
          <p:nvPr/>
        </p:nvSpPr>
        <p:spPr>
          <a:xfrm>
            <a:off x="-244" y="1384105"/>
            <a:ext cx="8521505" cy="2676525"/>
          </a:xfrm>
          <a:prstGeom prst="rect">
            <a:avLst/>
          </a:prstGeom>
          <a:noFill/>
        </p:spPr>
        <p:txBody>
          <a:bodyPr wrap="square" rtlCol="0">
            <a:spAutoFit/>
          </a:bodyPr>
          <a:p>
            <a:r>
              <a:rPr lang="zh-CN" altLang="zh-CN" sz="2800" b="1" dirty="0" smtClean="0">
                <a:solidFill>
                  <a:srgbClr val="FF0000"/>
                </a:solidFill>
                <a:sym typeface="+mn-ea"/>
              </a:rPr>
              <a:t>答：</a:t>
            </a:r>
            <a:r>
              <a:rPr sz="2800" b="1" dirty="0" smtClean="0">
                <a:solidFill>
                  <a:schemeClr val="tx1"/>
                </a:solidFill>
                <a:sym typeface="+mn-ea"/>
              </a:rPr>
              <a:t>UDP报文：8192+8=8200B  IP数据报最大长度1500B</a:t>
            </a:r>
            <a:endParaRPr sz="2800" b="1" dirty="0" smtClean="0">
              <a:solidFill>
                <a:schemeClr val="tx1"/>
              </a:solidFill>
              <a:sym typeface="+mn-ea"/>
            </a:endParaRPr>
          </a:p>
          <a:p>
            <a:r>
              <a:rPr sz="2800" b="1" dirty="0" smtClean="0">
                <a:solidFill>
                  <a:schemeClr val="tx1"/>
                </a:solidFill>
                <a:sym typeface="+mn-ea"/>
              </a:rPr>
              <a:t>8200/（1500-20）=5……800</a:t>
            </a:r>
            <a:endParaRPr sz="2800" b="1" dirty="0" smtClean="0">
              <a:solidFill>
                <a:schemeClr val="tx1"/>
              </a:solidFill>
              <a:sym typeface="+mn-ea"/>
            </a:endParaRPr>
          </a:p>
          <a:p>
            <a:r>
              <a:rPr sz="2800" b="1" dirty="0" smtClean="0">
                <a:solidFill>
                  <a:schemeClr val="tx1"/>
                </a:solidFill>
                <a:sym typeface="+mn-ea"/>
              </a:rPr>
              <a:t>因此分成6个数据报片，数据字段长度分别为5个1480B，一个 800B</a:t>
            </a:r>
            <a:endParaRPr sz="2800" b="1" dirty="0" smtClean="0">
              <a:solidFill>
                <a:schemeClr val="tx1"/>
              </a:solidFill>
              <a:sym typeface="+mn-ea"/>
            </a:endParaRPr>
          </a:p>
          <a:p>
            <a:r>
              <a:rPr sz="2800" b="1" dirty="0" smtClean="0">
                <a:solidFill>
                  <a:schemeClr val="tx1"/>
                </a:solidFill>
                <a:sym typeface="+mn-ea"/>
              </a:rPr>
              <a:t>片偏移值分别为0,185,370,555,740,925</a:t>
            </a:r>
            <a:endParaRPr lang="en-US" altLang="zh-CN" sz="2800" b="1" dirty="0" smtClean="0">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126365" y="4060825"/>
            <a:ext cx="8847455" cy="2710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2000"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3267" name="Rectangle 3"/>
          <p:cNvSpPr>
            <a:spLocks noGrp="1" noChangeArrowheads="1"/>
          </p:cNvSpPr>
          <p:nvPr>
            <p:ph idx="1"/>
          </p:nvPr>
        </p:nvSpPr>
        <p:spPr>
          <a:xfrm>
            <a:off x="0" y="306705"/>
            <a:ext cx="9017635" cy="5918835"/>
          </a:xfrm>
        </p:spPr>
        <p:txBody>
          <a:bodyPr/>
          <a:p>
            <a:pPr algn="just"/>
            <a:r>
              <a:rPr lang="zh-CN" altLang="en-US" sz="2800" b="1" dirty="0">
                <a:solidFill>
                  <a:srgbClr val="0000FF"/>
                </a:solidFill>
              </a:rPr>
              <a:t>无分类的两级编址的记法是：</a:t>
            </a:r>
            <a:r>
              <a:rPr lang="zh-CN" altLang="en-US" sz="2800" b="1" dirty="0"/>
              <a:t> </a:t>
            </a:r>
            <a:endParaRPr lang="zh-CN" altLang="en-US" sz="2800" b="1" dirty="0"/>
          </a:p>
          <a:p>
            <a:pPr algn="just"/>
            <a:endParaRPr lang="en-US" altLang="zh-CN" sz="2800" b="1" dirty="0" smtClean="0"/>
          </a:p>
          <a:p>
            <a:pPr algn="just"/>
            <a:endParaRPr lang="en-US" altLang="zh-CN" sz="2800" b="1" dirty="0" smtClean="0"/>
          </a:p>
          <a:p>
            <a:pPr algn="just"/>
            <a:endParaRPr lang="en-US" altLang="zh-CN" sz="2800" b="1" dirty="0"/>
          </a:p>
          <a:p>
            <a:pPr algn="just"/>
            <a:endParaRPr lang="en-US" altLang="zh-CN" sz="2800" b="1" dirty="0" smtClean="0"/>
          </a:p>
          <a:p>
            <a:pPr algn="just"/>
            <a:r>
              <a:rPr lang="en-US" altLang="zh-CN" sz="2800" b="1" dirty="0" smtClean="0">
                <a:solidFill>
                  <a:srgbClr val="0000FF"/>
                </a:solidFill>
              </a:rPr>
              <a:t>CIDR </a:t>
            </a:r>
            <a:r>
              <a:rPr lang="zh-CN" altLang="en-US" sz="2800" b="1" dirty="0" smtClean="0">
                <a:solidFill>
                  <a:srgbClr val="0000FF"/>
                </a:solidFill>
              </a:rPr>
              <a:t>使用</a:t>
            </a:r>
            <a:r>
              <a:rPr lang="zh-CN" altLang="en-US" sz="2800" b="1" dirty="0">
                <a:solidFill>
                  <a:srgbClr val="0000FF"/>
                </a:solidFill>
              </a:rPr>
              <a:t>“</a:t>
            </a:r>
            <a:r>
              <a:rPr lang="zh-CN" altLang="en-US" sz="2800" b="1" dirty="0">
                <a:solidFill>
                  <a:srgbClr val="FF0000"/>
                </a:solidFill>
              </a:rPr>
              <a:t>斜线记法</a:t>
            </a:r>
            <a:r>
              <a:rPr lang="zh-CN" altLang="en-US" sz="2800" b="1" dirty="0">
                <a:solidFill>
                  <a:srgbClr val="0000FF"/>
                </a:solidFill>
              </a:rPr>
              <a:t>”</a:t>
            </a:r>
            <a:r>
              <a:rPr lang="en-US" altLang="zh-CN" sz="2800" b="1" dirty="0">
                <a:solidFill>
                  <a:srgbClr val="0000FF"/>
                </a:solidFill>
              </a:rPr>
              <a:t>(slash notation)</a:t>
            </a:r>
            <a:r>
              <a:rPr lang="zh-CN" altLang="en-US" sz="2800" b="1" dirty="0">
                <a:solidFill>
                  <a:srgbClr val="0000FF"/>
                </a:solidFill>
              </a:rPr>
              <a:t>，它又</a:t>
            </a:r>
            <a:r>
              <a:rPr lang="zh-CN" altLang="en-US" sz="2800" b="1" dirty="0" smtClean="0">
                <a:solidFill>
                  <a:srgbClr val="0000FF"/>
                </a:solidFill>
              </a:rPr>
              <a:t>称为 </a:t>
            </a:r>
            <a:r>
              <a:rPr lang="en-US" altLang="zh-CN" sz="2800" b="1" dirty="0" smtClean="0">
                <a:solidFill>
                  <a:srgbClr val="FF0000"/>
                </a:solidFill>
              </a:rPr>
              <a:t>CIDR </a:t>
            </a:r>
            <a:r>
              <a:rPr lang="zh-CN" altLang="en-US" sz="2800" b="1" dirty="0" smtClean="0">
                <a:solidFill>
                  <a:srgbClr val="FF0000"/>
                </a:solidFill>
              </a:rPr>
              <a:t>记</a:t>
            </a:r>
            <a:r>
              <a:rPr lang="zh-CN" altLang="en-US" sz="2800" b="1" dirty="0">
                <a:solidFill>
                  <a:srgbClr val="FF0000"/>
                </a:solidFill>
              </a:rPr>
              <a:t>法</a:t>
            </a:r>
            <a:r>
              <a:rPr lang="zh-CN" altLang="en-US" sz="2800" b="1" dirty="0">
                <a:solidFill>
                  <a:srgbClr val="0000FF"/>
                </a:solidFill>
              </a:rPr>
              <a:t>，即在 </a:t>
            </a:r>
            <a:r>
              <a:rPr lang="en-US" altLang="zh-CN" sz="2800" b="1" dirty="0">
                <a:solidFill>
                  <a:srgbClr val="0000FF"/>
                </a:solidFill>
              </a:rPr>
              <a:t>IP </a:t>
            </a:r>
            <a:r>
              <a:rPr lang="zh-CN" altLang="en-US" sz="2800" b="1" dirty="0">
                <a:solidFill>
                  <a:srgbClr val="0000FF"/>
                </a:solidFill>
              </a:rPr>
              <a:t>地址面加上一个斜线“</a:t>
            </a:r>
            <a:r>
              <a:rPr lang="en-US" altLang="zh-CN" sz="2800" b="1" dirty="0">
                <a:solidFill>
                  <a:srgbClr val="0000FF"/>
                </a:solidFill>
              </a:rPr>
              <a:t>/”</a:t>
            </a:r>
            <a:r>
              <a:rPr lang="zh-CN" altLang="en-US" sz="2800" b="1" dirty="0">
                <a:solidFill>
                  <a:srgbClr val="0000FF"/>
                </a:solidFill>
              </a:rPr>
              <a:t>，然后写上网络前缀所占的位数（这个数值对应于三级编址中子网掩码中 </a:t>
            </a:r>
            <a:r>
              <a:rPr lang="en-US" altLang="zh-CN" sz="2800" b="1" dirty="0">
                <a:solidFill>
                  <a:srgbClr val="0000FF"/>
                </a:solidFill>
              </a:rPr>
              <a:t>1 </a:t>
            </a:r>
            <a:r>
              <a:rPr lang="zh-CN" altLang="en-US" sz="2800" b="1" dirty="0">
                <a:solidFill>
                  <a:srgbClr val="0000FF"/>
                </a:solidFill>
              </a:rPr>
              <a:t>的个数）</a:t>
            </a:r>
            <a:r>
              <a:rPr lang="zh-CN" altLang="en-US" sz="2800" b="1" dirty="0" smtClean="0">
                <a:solidFill>
                  <a:srgbClr val="0000FF"/>
                </a:solidFill>
              </a:rPr>
              <a:t>。</a:t>
            </a:r>
            <a:r>
              <a:rPr lang="zh-CN" altLang="en-US" sz="2800" b="1" dirty="0">
                <a:solidFill>
                  <a:srgbClr val="0000FF"/>
                </a:solidFill>
              </a:rPr>
              <a:t>例如：</a:t>
            </a:r>
            <a:r>
              <a:rPr lang="zh-CN" altLang="en-US" sz="2800" b="1" dirty="0"/>
              <a:t> </a:t>
            </a:r>
            <a:r>
              <a:rPr lang="en-US" altLang="zh-CN" sz="2800" b="1" dirty="0">
                <a:solidFill>
                  <a:srgbClr val="FF0066"/>
                </a:solidFill>
              </a:rPr>
              <a:t>220.78.168.0</a:t>
            </a:r>
            <a:r>
              <a:rPr lang="en-US" altLang="zh-CN" sz="2800" b="1" dirty="0">
                <a:solidFill>
                  <a:srgbClr val="FF0000"/>
                </a:solidFill>
              </a:rPr>
              <a:t>/</a:t>
            </a:r>
            <a:r>
              <a:rPr lang="en-US" altLang="zh-CN" sz="2800" b="1" dirty="0">
                <a:solidFill>
                  <a:srgbClr val="0000FF"/>
                </a:solidFill>
              </a:rPr>
              <a:t>24</a:t>
            </a:r>
            <a:endParaRPr lang="en-US" altLang="zh-CN" sz="2800" b="1" dirty="0">
              <a:solidFill>
                <a:srgbClr val="0000FF"/>
              </a:solidFill>
            </a:endParaRPr>
          </a:p>
          <a:p>
            <a:pPr marL="0" lvl="1" algn="just"/>
            <a:r>
              <a:rPr lang="zh-CN" altLang="en-US" b="1" dirty="0">
                <a:solidFill>
                  <a:srgbClr val="FF0066"/>
                </a:solidFill>
                <a:sym typeface="+mn-ea"/>
              </a:rPr>
              <a:t>全 0 和全 1 的主机号地址一般不使用。</a:t>
            </a:r>
            <a:endParaRPr lang="zh-CN" altLang="en-US" b="1" dirty="0">
              <a:solidFill>
                <a:srgbClr val="FF0066"/>
              </a:solidFill>
              <a:sym typeface="+mn-ea"/>
            </a:endParaRPr>
          </a:p>
          <a:p>
            <a:pPr marL="0" lvl="1" algn="just"/>
            <a:r>
              <a:rPr lang="zh-CN" altLang="en-US" b="1" dirty="0">
                <a:solidFill>
                  <a:srgbClr val="FF0066"/>
                </a:solidFill>
                <a:sym typeface="+mn-ea"/>
              </a:rPr>
              <a:t>划分子网时全</a:t>
            </a:r>
            <a:r>
              <a:rPr lang="en-US" altLang="zh-CN" b="1" dirty="0">
                <a:solidFill>
                  <a:srgbClr val="FF0066"/>
                </a:solidFill>
                <a:sym typeface="+mn-ea"/>
              </a:rPr>
              <a:t>0</a:t>
            </a:r>
            <a:r>
              <a:rPr lang="zh-CN" altLang="en-US" b="1" dirty="0">
                <a:solidFill>
                  <a:srgbClr val="FF0066"/>
                </a:solidFill>
                <a:sym typeface="+mn-ea"/>
              </a:rPr>
              <a:t>和全</a:t>
            </a:r>
            <a:r>
              <a:rPr lang="en-US" altLang="zh-CN" b="1" dirty="0">
                <a:solidFill>
                  <a:srgbClr val="FF0066"/>
                </a:solidFill>
                <a:sym typeface="+mn-ea"/>
              </a:rPr>
              <a:t>1</a:t>
            </a:r>
            <a:r>
              <a:rPr lang="zh-CN" altLang="en-US" b="1" dirty="0">
                <a:solidFill>
                  <a:srgbClr val="FF0066"/>
                </a:solidFill>
                <a:sym typeface="+mn-ea"/>
              </a:rPr>
              <a:t>的子网号可以使用。</a:t>
            </a:r>
            <a:endParaRPr lang="zh-CN" altLang="en-US" b="1" dirty="0">
              <a:solidFill>
                <a:srgbClr val="FF0066"/>
              </a:solidFill>
            </a:endParaRPr>
          </a:p>
          <a:p>
            <a:pPr algn="just"/>
            <a:r>
              <a:rPr lang="zh-CN" altLang="en-US" sz="2800" b="1" dirty="0">
                <a:solidFill>
                  <a:srgbClr val="0000FF"/>
                </a:solidFill>
              </a:rPr>
              <a:t>构成超网（熟练掌握）。</a:t>
            </a:r>
            <a:endParaRPr lang="zh-CN" altLang="en-US" sz="2800" b="1" dirty="0">
              <a:solidFill>
                <a:srgbClr val="0000FF"/>
              </a:solidFill>
            </a:endParaRPr>
          </a:p>
        </p:txBody>
      </p:sp>
      <p:sp>
        <p:nvSpPr>
          <p:cNvPr id="523266" name="Rectangle 2"/>
          <p:cNvSpPr>
            <a:spLocks noChangeArrowheads="1"/>
          </p:cNvSpPr>
          <p:nvPr/>
        </p:nvSpPr>
        <p:spPr bwMode="auto">
          <a:xfrm>
            <a:off x="312222" y="2035944"/>
            <a:ext cx="8280920" cy="660920"/>
          </a:xfrm>
          <a:prstGeom prst="rect">
            <a:avLst/>
          </a:prstGeom>
          <a:solidFill>
            <a:srgbClr val="66FF33"/>
          </a:solidFill>
          <a:ln w="9525">
            <a:solidFill>
              <a:srgbClr val="333399"/>
            </a:solidFill>
            <a:miter lim="800000"/>
          </a:ln>
          <a:effectLst>
            <a:outerShdw dist="35921" dir="2700000" algn="ctr" rotWithShape="0">
              <a:schemeClr val="bg2"/>
            </a:outerShdw>
          </a:effectLst>
        </p:spPr>
        <p:txBody>
          <a:bodyPr wrap="none" anchor="ctr"/>
          <a:p>
            <a:pPr algn="ctr">
              <a:spcBef>
                <a:spcPct val="50000"/>
              </a:spcBef>
              <a:spcAft>
                <a:spcPct val="40000"/>
              </a:spcAft>
              <a:buFont typeface="Wingdings" panose="05000000000000000000" pitchFamily="2" charset="2"/>
              <a:buNone/>
            </a:pPr>
            <a:r>
              <a:rPr lang="en-US" altLang="zh-CN" sz="2800" b="1" dirty="0">
                <a:solidFill>
                  <a:srgbClr val="0000CC"/>
                </a:solidFill>
                <a:latin typeface="+mn-lt"/>
                <a:ea typeface="黑体" panose="02010609060101010101" pitchFamily="2" charset="-122"/>
              </a:rPr>
              <a:t>IP</a:t>
            </a:r>
            <a:r>
              <a:rPr lang="zh-CN" altLang="en-US" sz="2800" b="1" dirty="0">
                <a:solidFill>
                  <a:srgbClr val="0000CC"/>
                </a:solidFill>
                <a:latin typeface="+mn-lt"/>
                <a:ea typeface="黑体" panose="02010609060101010101" pitchFamily="2" charset="-122"/>
              </a:rPr>
              <a:t>地址 </a:t>
            </a:r>
            <a:r>
              <a:rPr lang="en-US" altLang="zh-CN" sz="2800" b="1" dirty="0">
                <a:solidFill>
                  <a:srgbClr val="0000CC"/>
                </a:solidFill>
                <a:latin typeface="+mn-lt"/>
                <a:ea typeface="黑体" panose="02010609060101010101" pitchFamily="2" charset="-122"/>
              </a:rPr>
              <a:t>::= {&lt;</a:t>
            </a:r>
            <a:r>
              <a:rPr lang="zh-CN" altLang="en-US" sz="2800" b="1" dirty="0">
                <a:solidFill>
                  <a:srgbClr val="0000CC"/>
                </a:solidFill>
                <a:latin typeface="+mn-lt"/>
                <a:ea typeface="黑体" panose="02010609060101010101" pitchFamily="2" charset="-122"/>
              </a:rPr>
              <a:t>网络前缀</a:t>
            </a:r>
            <a:r>
              <a:rPr lang="en-US" altLang="zh-CN" sz="2800" b="1" dirty="0">
                <a:solidFill>
                  <a:srgbClr val="0000CC"/>
                </a:solidFill>
                <a:latin typeface="+mn-lt"/>
                <a:ea typeface="黑体" panose="02010609060101010101" pitchFamily="2" charset="-122"/>
              </a:rPr>
              <a:t>&gt;, &lt;</a:t>
            </a:r>
            <a:r>
              <a:rPr lang="zh-CN" altLang="en-US" sz="2800" b="1" dirty="0">
                <a:solidFill>
                  <a:srgbClr val="0000CC"/>
                </a:solidFill>
                <a:latin typeface="+mn-lt"/>
                <a:ea typeface="黑体" panose="02010609060101010101" pitchFamily="2" charset="-122"/>
              </a:rPr>
              <a:t>主机号</a:t>
            </a:r>
            <a:r>
              <a:rPr lang="en-US" altLang="zh-CN" sz="2800" b="1" dirty="0">
                <a:solidFill>
                  <a:srgbClr val="0000CC"/>
                </a:solidFill>
                <a:latin typeface="+mn-lt"/>
                <a:ea typeface="黑体" panose="02010609060101010101" pitchFamily="2" charset="-122"/>
              </a:rPr>
              <a:t>&gt;}          </a:t>
            </a:r>
            <a:r>
              <a:rPr lang="en-US" altLang="zh-CN" sz="2800" b="1" dirty="0" smtClean="0">
                <a:solidFill>
                  <a:srgbClr val="0000CC"/>
                </a:solidFill>
                <a:latin typeface="+mn-lt"/>
                <a:ea typeface="黑体" panose="02010609060101010101" pitchFamily="2" charset="-122"/>
              </a:rPr>
              <a:t>   </a:t>
            </a:r>
            <a:r>
              <a:rPr lang="en-US" altLang="zh-CN" sz="2800" b="1" dirty="0">
                <a:solidFill>
                  <a:srgbClr val="0000CC"/>
                </a:solidFill>
                <a:latin typeface="+mn-lt"/>
                <a:ea typeface="黑体" panose="02010609060101010101" pitchFamily="2" charset="-122"/>
              </a:rPr>
              <a:t>(4-3) </a:t>
            </a:r>
            <a:endParaRPr lang="en-US" altLang="zh-CN" sz="2800" b="1" dirty="0">
              <a:solidFill>
                <a:srgbClr val="0000CC"/>
              </a:solidFill>
              <a:latin typeface="+mn-lt"/>
              <a:ea typeface="黑体" panose="02010609060101010101" pitchFamily="2" charset="-122"/>
            </a:endParaRPr>
          </a:p>
        </p:txBody>
      </p:sp>
      <p:grpSp>
        <p:nvGrpSpPr>
          <p:cNvPr id="7" name="组合 6"/>
          <p:cNvGrpSpPr/>
          <p:nvPr/>
        </p:nvGrpSpPr>
        <p:grpSpPr>
          <a:xfrm>
            <a:off x="1798419" y="901909"/>
            <a:ext cx="4562475" cy="1072315"/>
            <a:chOff x="1839416" y="4105856"/>
            <a:chExt cx="4562475" cy="1158870"/>
          </a:xfrm>
        </p:grpSpPr>
        <p:grpSp>
          <p:nvGrpSpPr>
            <p:cNvPr id="9" name="Group 21"/>
            <p:cNvGrpSpPr/>
            <p:nvPr/>
          </p:nvGrpSpPr>
          <p:grpSpPr bwMode="auto">
            <a:xfrm>
              <a:off x="1867991" y="4767838"/>
              <a:ext cx="4533900" cy="496888"/>
              <a:chOff x="755" y="2967"/>
              <a:chExt cx="2856" cy="313"/>
            </a:xfrm>
          </p:grpSpPr>
          <p:sp>
            <p:nvSpPr>
              <p:cNvPr id="18" name="Line 9"/>
              <p:cNvSpPr>
                <a:spLocks noChangeShapeType="1"/>
              </p:cNvSpPr>
              <p:nvPr/>
            </p:nvSpPr>
            <p:spPr bwMode="auto">
              <a:xfrm>
                <a:off x="755" y="3122"/>
                <a:ext cx="285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Text Box 10"/>
              <p:cNvSpPr txBox="1">
                <a:spLocks noChangeArrowheads="1"/>
              </p:cNvSpPr>
              <p:nvPr/>
            </p:nvSpPr>
            <p:spPr bwMode="auto">
              <a:xfrm>
                <a:off x="1950" y="2967"/>
                <a:ext cx="522" cy="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defTabSz="9144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0000FF"/>
                    </a:solidFill>
                    <a:effectLst/>
                    <a:uLnTx/>
                    <a:uFillTx/>
                    <a:latin typeface="+mn-lt"/>
                    <a:ea typeface="黑体" panose="02010609060101010101" pitchFamily="2" charset="-122"/>
                  </a:rPr>
                  <a:t>32</a:t>
                </a:r>
                <a:r>
                  <a:rPr kumimoji="0" lang="zh-CN" altLang="en-US" sz="2400" b="1" i="0" u="none" strike="noStrike" kern="0" cap="none" spc="0" normalizeH="0" baseline="0" noProof="0" dirty="0">
                    <a:ln>
                      <a:noFill/>
                    </a:ln>
                    <a:solidFill>
                      <a:srgbClr val="0000FF"/>
                    </a:solidFill>
                    <a:effectLst/>
                    <a:uLnTx/>
                    <a:uFillTx/>
                    <a:latin typeface="+mn-lt"/>
                    <a:ea typeface="黑体" panose="02010609060101010101" pitchFamily="2" charset="-122"/>
                  </a:rPr>
                  <a:t>位</a:t>
                </a:r>
                <a:endParaRPr kumimoji="0" lang="zh-CN" altLang="en-US" sz="2400" b="1" i="0" u="none" strike="noStrike" kern="0" cap="none" spc="0" normalizeH="0" baseline="0" noProof="0" dirty="0">
                  <a:ln>
                    <a:noFill/>
                  </a:ln>
                  <a:solidFill>
                    <a:srgbClr val="0000FF"/>
                  </a:solidFill>
                  <a:effectLst/>
                  <a:uLnTx/>
                  <a:uFillTx/>
                  <a:latin typeface="+mn-lt"/>
                  <a:ea typeface="黑体" panose="02010609060101010101" pitchFamily="2" charset="-122"/>
                </a:endParaRPr>
              </a:p>
            </p:txBody>
          </p:sp>
        </p:grpSp>
        <p:grpSp>
          <p:nvGrpSpPr>
            <p:cNvPr id="10" name="Group 20"/>
            <p:cNvGrpSpPr/>
            <p:nvPr/>
          </p:nvGrpSpPr>
          <p:grpSpPr bwMode="auto">
            <a:xfrm>
              <a:off x="1842591" y="4644008"/>
              <a:ext cx="4559300" cy="609600"/>
              <a:chOff x="739" y="2832"/>
              <a:chExt cx="2872" cy="430"/>
            </a:xfrm>
          </p:grpSpPr>
          <p:sp>
            <p:nvSpPr>
              <p:cNvPr id="16" name="Line 8"/>
              <p:cNvSpPr>
                <a:spLocks noChangeShapeType="1"/>
              </p:cNvSpPr>
              <p:nvPr/>
            </p:nvSpPr>
            <p:spPr bwMode="auto">
              <a:xfrm>
                <a:off x="739"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Line 17"/>
              <p:cNvSpPr>
                <a:spLocks noChangeShapeType="1"/>
              </p:cNvSpPr>
              <p:nvPr/>
            </p:nvSpPr>
            <p:spPr bwMode="auto">
              <a:xfrm>
                <a:off x="3611" y="2832"/>
                <a:ext cx="0" cy="43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1" name="Group 18"/>
            <p:cNvGrpSpPr/>
            <p:nvPr/>
          </p:nvGrpSpPr>
          <p:grpSpPr bwMode="auto">
            <a:xfrm>
              <a:off x="1839416" y="4105856"/>
              <a:ext cx="4562105" cy="612776"/>
              <a:chOff x="737" y="2493"/>
              <a:chExt cx="3240" cy="386"/>
            </a:xfrm>
          </p:grpSpPr>
          <p:sp>
            <p:nvSpPr>
              <p:cNvPr id="12"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ln>
              <a:effectLst>
                <a:outerShdw dist="107763" dir="2700000" algn="ctr" rotWithShape="0">
                  <a:srgbClr val="1C1C1C">
                    <a:alpha val="50000"/>
                  </a:srgbClr>
                </a:outerShdw>
              </a:effectLst>
            </p:spPr>
            <p:txBody>
              <a:bodyPr wrap="none" anchor="ctr"/>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00FF"/>
                    </a:solidFill>
                    <a:effectLst/>
                    <a:uLnTx/>
                    <a:uFillTx/>
                    <a:latin typeface="+mn-lt"/>
                    <a:ea typeface="黑体" panose="02010609060101010101" pitchFamily="2" charset="-122"/>
                  </a:rPr>
                  <a:t>网络前缀</a:t>
                </a:r>
                <a:endParaRPr kumimoji="0" lang="zh-CN" altLang="en-US" sz="2400" b="1" i="0" u="none" strike="noStrike" kern="0" cap="none" spc="0" normalizeH="0" baseline="0" noProof="0" dirty="0" smtClean="0">
                  <a:ln>
                    <a:noFill/>
                  </a:ln>
                  <a:solidFill>
                    <a:srgbClr val="0000FF"/>
                  </a:solidFill>
                  <a:effectLst/>
                  <a:uLnTx/>
                  <a:uFillTx/>
                  <a:latin typeface="+mn-lt"/>
                  <a:ea typeface="黑体" panose="02010609060101010101" pitchFamily="2" charset="-122"/>
                </a:endParaRPr>
              </a:p>
            </p:txBody>
          </p:sp>
          <p:sp>
            <p:nvSpPr>
              <p:cNvPr id="13" name="Rectangle 7"/>
              <p:cNvSpPr>
                <a:spLocks noChangeArrowheads="1"/>
              </p:cNvSpPr>
              <p:nvPr/>
            </p:nvSpPr>
            <p:spPr bwMode="auto">
              <a:xfrm>
                <a:off x="2387" y="2494"/>
                <a:ext cx="1590" cy="385"/>
              </a:xfrm>
              <a:prstGeom prst="rect">
                <a:avLst/>
              </a:prstGeom>
              <a:solidFill>
                <a:srgbClr val="66FFFF"/>
              </a:solidFill>
              <a:ln w="19050" algn="ctr">
                <a:solidFill>
                  <a:schemeClr val="tx1"/>
                </a:solidFill>
                <a:miter lim="800000"/>
              </a:ln>
              <a:effectLst>
                <a:outerShdw dist="107763" dir="2700000" algn="ctr" rotWithShape="0">
                  <a:srgbClr val="1C1C1C">
                    <a:alpha val="50000"/>
                  </a:srgbClr>
                </a:outerShdw>
              </a:effectLst>
            </p:spPr>
            <p:txBody>
              <a:bodyPr wrap="none" anchor="ctr"/>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4" name="Rectangle 11"/>
              <p:cNvSpPr>
                <a:spLocks noChangeArrowheads="1"/>
              </p:cNvSpPr>
              <p:nvPr/>
            </p:nvSpPr>
            <p:spPr bwMode="auto">
              <a:xfrm>
                <a:off x="2754" y="2547"/>
                <a:ext cx="967" cy="313"/>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rgbClr val="0000FF"/>
                    </a:solidFill>
                    <a:effectLst/>
                    <a:uLnTx/>
                    <a:uFillTx/>
                    <a:latin typeface="+mn-lt"/>
                    <a:ea typeface="黑体" panose="02010609060101010101" pitchFamily="2" charset="-122"/>
                  </a:rPr>
                  <a:t>主机号</a:t>
                </a:r>
                <a:endParaRPr kumimoji="0" lang="zh-CN" altLang="en-US" sz="2400" b="1" i="0" u="none" strike="noStrike" kern="0" cap="none" spc="0" normalizeH="0" baseline="0" noProof="0" dirty="0" smtClean="0">
                  <a:ln>
                    <a:noFill/>
                  </a:ln>
                  <a:solidFill>
                    <a:srgbClr val="0000FF"/>
                  </a:solidFill>
                  <a:effectLst/>
                  <a:uLnTx/>
                  <a:uFillTx/>
                  <a:latin typeface="+mn-lt"/>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3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60" y="2091055"/>
            <a:ext cx="8428990" cy="2225040"/>
          </a:xfrm>
        </p:spPr>
        <p:txBody>
          <a:bodyPr/>
          <a:lstStyle/>
          <a:p>
            <a:pPr>
              <a:buNone/>
            </a:pPr>
            <a:r>
              <a:rPr lang="en-US" altLang="zh-CN" b="1" dirty="0" smtClean="0"/>
              <a:t>  </a:t>
            </a:r>
            <a:r>
              <a:rPr lang="zh-CN" altLang="en-US" b="1" dirty="0" smtClean="0"/>
              <a:t>例：</a:t>
            </a:r>
            <a:r>
              <a:rPr lang="en-US" altLang="zh-CN" b="1" dirty="0" smtClean="0"/>
              <a:t>.</a:t>
            </a:r>
            <a:r>
              <a:rPr lang="zh-CN" altLang="zh-CN" b="1" dirty="0" smtClean="0"/>
              <a:t>有如下的</a:t>
            </a:r>
            <a:r>
              <a:rPr lang="en-US" altLang="zh-CN" b="1" dirty="0" smtClean="0"/>
              <a:t>4</a:t>
            </a:r>
            <a:r>
              <a:rPr lang="zh-CN" altLang="zh-CN" b="1" dirty="0" smtClean="0"/>
              <a:t>个</a:t>
            </a:r>
            <a:r>
              <a:rPr lang="en-US" altLang="zh-CN" b="1" dirty="0" smtClean="0"/>
              <a:t>/24</a:t>
            </a:r>
            <a:r>
              <a:rPr lang="zh-CN" altLang="zh-CN" b="1" dirty="0" smtClean="0"/>
              <a:t>地址块，试进行最大可能的聚合。</a:t>
            </a:r>
            <a:endParaRPr lang="zh-CN" altLang="zh-CN" dirty="0" smtClean="0"/>
          </a:p>
          <a:p>
            <a:pPr>
              <a:buNone/>
            </a:pPr>
            <a:r>
              <a:rPr lang="en-US" altLang="zh-CN" b="1" dirty="0" smtClean="0"/>
              <a:t>   212.56.132.0/24</a:t>
            </a:r>
            <a:r>
              <a:rPr lang="zh-CN" altLang="zh-CN" b="1" dirty="0" smtClean="0"/>
              <a:t>、</a:t>
            </a:r>
            <a:r>
              <a:rPr lang="en-US" altLang="zh-CN" b="1" dirty="0" smtClean="0"/>
              <a:t>212.56.133.0/24</a:t>
            </a:r>
            <a:r>
              <a:rPr lang="zh-CN" altLang="zh-CN" b="1" dirty="0" smtClean="0"/>
              <a:t>、</a:t>
            </a:r>
            <a:r>
              <a:rPr lang="en-US" altLang="zh-CN" b="1" dirty="0" smtClean="0"/>
              <a:t> 212.56.134.0/24</a:t>
            </a:r>
            <a:r>
              <a:rPr lang="zh-CN" altLang="zh-CN" b="1" dirty="0" smtClean="0"/>
              <a:t>、</a:t>
            </a:r>
            <a:r>
              <a:rPr lang="en-US" altLang="zh-CN" b="1" dirty="0" smtClean="0"/>
              <a:t> 212.56.135.0/24</a:t>
            </a:r>
            <a:endParaRPr lang="zh-CN" altLang="zh-CN" dirty="0" smtClean="0"/>
          </a:p>
          <a:p>
            <a:pPr>
              <a:buNone/>
            </a:pPr>
            <a:endParaRPr lang="zh-CN" altLang="zh-CN" dirty="0"/>
          </a:p>
        </p:txBody>
      </p:sp>
      <p:sp>
        <p:nvSpPr>
          <p:cNvPr id="2" name="内容占位符 2"/>
          <p:cNvSpPr>
            <a:spLocks noGrp="1"/>
          </p:cNvSpPr>
          <p:nvPr/>
        </p:nvSpPr>
        <p:spPr>
          <a:xfrm>
            <a:off x="35560" y="4385310"/>
            <a:ext cx="8365490" cy="2401570"/>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a:lstStyle>
          <a:p>
            <a:pPr>
              <a:buNone/>
            </a:pPr>
            <a:r>
              <a:rPr lang="en-US" altLang="zh-CN" b="1" dirty="0" smtClean="0"/>
              <a:t>  </a:t>
            </a:r>
            <a:r>
              <a:rPr lang="en-US" altLang="zh-CN" b="1" dirty="0" smtClean="0">
                <a:solidFill>
                  <a:srgbClr val="FF0000"/>
                </a:solidFill>
              </a:rPr>
              <a:t>3.</a:t>
            </a:r>
            <a:r>
              <a:rPr lang="zh-CN" altLang="zh-CN" b="1" dirty="0" smtClean="0">
                <a:solidFill>
                  <a:srgbClr val="FF0000"/>
                </a:solidFill>
              </a:rPr>
              <a:t>答：</a:t>
            </a:r>
            <a:r>
              <a:rPr lang="en-US" altLang="zh-CN" b="1" dirty="0" smtClean="0">
                <a:solidFill>
                  <a:srgbClr val="FF0000"/>
                </a:solidFill>
              </a:rPr>
              <a:t> 132=</a:t>
            </a:r>
            <a:r>
              <a:rPr lang="en-US" altLang="zh-CN" b="1" dirty="0" smtClean="0">
                <a:solidFill>
                  <a:srgbClr val="0000FF"/>
                </a:solidFill>
              </a:rPr>
              <a:t>100001</a:t>
            </a:r>
            <a:r>
              <a:rPr lang="en-US" altLang="zh-CN" b="1" dirty="0" smtClean="0">
                <a:solidFill>
                  <a:srgbClr val="FF0000"/>
                </a:solidFill>
              </a:rPr>
              <a:t>00   133=</a:t>
            </a:r>
            <a:r>
              <a:rPr lang="en-US" altLang="zh-CN" b="1" dirty="0" smtClean="0">
                <a:solidFill>
                  <a:srgbClr val="0000FF"/>
                </a:solidFill>
              </a:rPr>
              <a:t>100001</a:t>
            </a:r>
            <a:r>
              <a:rPr lang="en-US" altLang="zh-CN" b="1" dirty="0" smtClean="0">
                <a:solidFill>
                  <a:srgbClr val="FF0000"/>
                </a:solidFill>
              </a:rPr>
              <a:t>01    134=</a:t>
            </a:r>
            <a:r>
              <a:rPr lang="en-US" altLang="zh-CN" b="1" dirty="0" smtClean="0">
                <a:solidFill>
                  <a:srgbClr val="0000FF"/>
                </a:solidFill>
              </a:rPr>
              <a:t>100001</a:t>
            </a:r>
            <a:r>
              <a:rPr lang="en-US" altLang="zh-CN" b="1" dirty="0" smtClean="0">
                <a:solidFill>
                  <a:srgbClr val="FF0000"/>
                </a:solidFill>
              </a:rPr>
              <a:t>10    135=</a:t>
            </a:r>
            <a:r>
              <a:rPr lang="en-US" altLang="zh-CN" b="1" dirty="0" smtClean="0">
                <a:solidFill>
                  <a:srgbClr val="0000FF"/>
                </a:solidFill>
              </a:rPr>
              <a:t>100001</a:t>
            </a:r>
            <a:r>
              <a:rPr lang="en-US" altLang="zh-CN" b="1" dirty="0" smtClean="0">
                <a:solidFill>
                  <a:srgbClr val="FF0000"/>
                </a:solidFill>
              </a:rPr>
              <a:t>11</a:t>
            </a:r>
            <a:endParaRPr lang="en-US" altLang="zh-CN" b="1" dirty="0" smtClean="0">
              <a:solidFill>
                <a:srgbClr val="FF0000"/>
              </a:solidFill>
            </a:endParaRPr>
          </a:p>
          <a:p>
            <a:pPr>
              <a:buNone/>
            </a:pPr>
            <a:r>
              <a:rPr lang="en-US" altLang="zh-CN" b="1" dirty="0" smtClean="0">
                <a:solidFill>
                  <a:srgbClr val="FF0000"/>
                </a:solidFill>
              </a:rPr>
              <a:t> </a:t>
            </a:r>
            <a:r>
              <a:rPr lang="zh-CN" altLang="zh-CN" b="1" dirty="0" smtClean="0">
                <a:solidFill>
                  <a:srgbClr val="FF0000"/>
                </a:solidFill>
              </a:rPr>
              <a:t>所以聚合的地址块是</a:t>
            </a:r>
            <a:r>
              <a:rPr lang="en-US" altLang="zh-CN" b="1" dirty="0" smtClean="0">
                <a:solidFill>
                  <a:srgbClr val="FF0000"/>
                </a:solidFill>
              </a:rPr>
              <a:t>212.56.132.0/22</a:t>
            </a:r>
            <a:endParaRPr lang="en-US" altLang="zh-CN" b="1" dirty="0" smtClean="0">
              <a:solidFill>
                <a:srgbClr val="FF0000"/>
              </a:solidFill>
            </a:endParaRPr>
          </a:p>
        </p:txBody>
      </p:sp>
      <p:sp>
        <p:nvSpPr>
          <p:cNvPr id="4" name="文本框 3"/>
          <p:cNvSpPr txBox="1"/>
          <p:nvPr/>
        </p:nvSpPr>
        <p:spPr>
          <a:xfrm>
            <a:off x="35560" y="130175"/>
            <a:ext cx="8989060" cy="1814830"/>
          </a:xfrm>
          <a:prstGeom prst="rect">
            <a:avLst/>
          </a:prstGeom>
          <a:noFill/>
        </p:spPr>
        <p:txBody>
          <a:bodyPr wrap="square" rtlCol="0" anchor="t">
            <a:spAutoFit/>
          </a:bodyPr>
          <a:p>
            <a:pPr marL="457200" indent="-457200" algn="just">
              <a:buFont typeface="Arial" panose="020B0604020202020204" pitchFamily="34" charset="0"/>
              <a:buChar char="•"/>
            </a:pPr>
            <a:r>
              <a:rPr lang="zh-CN" altLang="en-US" sz="2800" dirty="0">
                <a:sym typeface="+mn-ea"/>
              </a:rPr>
              <a:t>一个 </a:t>
            </a:r>
            <a:r>
              <a:rPr lang="en-US" altLang="zh-CN" sz="2800" dirty="0">
                <a:sym typeface="+mn-ea"/>
              </a:rPr>
              <a:t>CIDR </a:t>
            </a:r>
            <a:r>
              <a:rPr lang="zh-CN" altLang="en-US" sz="2800" dirty="0">
                <a:sym typeface="+mn-ea"/>
              </a:rPr>
              <a:t>地址块可以表示很多地址，这种地址的聚合常称为</a:t>
            </a:r>
            <a:r>
              <a:rPr lang="zh-CN" altLang="en-US" sz="2800" dirty="0">
                <a:solidFill>
                  <a:srgbClr val="FF0000"/>
                </a:solidFill>
                <a:sym typeface="+mn-ea"/>
              </a:rPr>
              <a:t>路由聚合</a:t>
            </a:r>
            <a:r>
              <a:rPr lang="zh-CN" altLang="en-US" sz="2800" dirty="0">
                <a:sym typeface="+mn-ea"/>
              </a:rPr>
              <a:t>，它使得路由表中的一个项目可以表示很多个（例如上千个）原来传统分类地址的路由</a:t>
            </a:r>
            <a:r>
              <a:rPr lang="zh-CN" altLang="en-US" sz="2800" dirty="0" smtClean="0">
                <a:sym typeface="+mn-ea"/>
              </a:rPr>
              <a:t>。</a:t>
            </a:r>
            <a:endParaRPr lang="en-US" altLang="zh-CN" sz="2800" dirty="0" smtClean="0"/>
          </a:p>
          <a:p>
            <a:pPr marL="457200" indent="-457200" algn="just">
              <a:buFont typeface="Arial" panose="020B0604020202020204" pitchFamily="34" charset="0"/>
              <a:buChar char="•"/>
            </a:pPr>
            <a:r>
              <a:rPr lang="zh-CN" altLang="en-US" sz="2800" dirty="0">
                <a:solidFill>
                  <a:srgbClr val="0000FF"/>
                </a:solidFill>
                <a:sym typeface="+mn-ea"/>
              </a:rPr>
              <a:t>路由聚合也称为</a:t>
            </a:r>
            <a:r>
              <a:rPr lang="zh-CN" altLang="en-US" sz="2800" dirty="0">
                <a:solidFill>
                  <a:srgbClr val="FF0000"/>
                </a:solidFill>
                <a:sym typeface="+mn-ea"/>
              </a:rPr>
              <a:t>构成超</a:t>
            </a:r>
            <a:r>
              <a:rPr lang="zh-CN" altLang="en-US" sz="2800" dirty="0" smtClean="0">
                <a:solidFill>
                  <a:srgbClr val="FF0000"/>
                </a:solidFill>
                <a:sym typeface="+mn-ea"/>
              </a:rPr>
              <a:t>网 </a:t>
            </a:r>
            <a:r>
              <a:rPr lang="en-US" altLang="zh-CN" sz="2800" dirty="0" smtClean="0">
                <a:solidFill>
                  <a:srgbClr val="0000FF"/>
                </a:solidFill>
                <a:sym typeface="+mn-ea"/>
              </a:rPr>
              <a:t>(</a:t>
            </a:r>
            <a:r>
              <a:rPr lang="en-US" altLang="zh-CN" sz="2800" dirty="0" err="1">
                <a:solidFill>
                  <a:srgbClr val="0000FF"/>
                </a:solidFill>
                <a:sym typeface="+mn-ea"/>
              </a:rPr>
              <a:t>supernetting</a:t>
            </a:r>
            <a:r>
              <a:rPr lang="en-US" altLang="zh-CN" sz="2800" dirty="0">
                <a:solidFill>
                  <a:srgbClr val="0000FF"/>
                </a:solidFill>
                <a:sym typeface="+mn-ea"/>
              </a:rPr>
              <a:t>)</a:t>
            </a:r>
            <a:r>
              <a:rPr lang="zh-CN" altLang="en-US" sz="2800" dirty="0">
                <a:solidFill>
                  <a:srgbClr val="0000FF"/>
                </a:solidFill>
                <a:sym typeface="+mn-ea"/>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1022985" y="97155"/>
            <a:ext cx="7792720" cy="615315"/>
          </a:xfrm>
        </p:spPr>
        <p:txBody>
          <a:bodyPr/>
          <a:lstStyle/>
          <a:p>
            <a:pPr algn="ctr"/>
            <a:r>
              <a:rPr lang="zh-CN" altLang="en-US" dirty="0">
                <a:solidFill>
                  <a:srgbClr val="FF0066"/>
                </a:solidFill>
              </a:rPr>
              <a:t>从路由算法的自适应性考虑</a:t>
            </a:r>
            <a:endParaRPr lang="zh-CN" altLang="en-US" dirty="0">
              <a:solidFill>
                <a:srgbClr val="FF0066"/>
              </a:solidFill>
            </a:endParaRPr>
          </a:p>
        </p:txBody>
      </p:sp>
      <p:sp>
        <p:nvSpPr>
          <p:cNvPr id="548867" name="Rectangle 3"/>
          <p:cNvSpPr>
            <a:spLocks noGrp="1" noChangeArrowheads="1"/>
          </p:cNvSpPr>
          <p:nvPr>
            <p:ph idx="1"/>
          </p:nvPr>
        </p:nvSpPr>
        <p:spPr>
          <a:xfrm>
            <a:off x="66040" y="1066165"/>
            <a:ext cx="9077960" cy="4114800"/>
          </a:xfrm>
        </p:spPr>
        <p:txBody>
          <a:bodyPr/>
          <a:lstStyle/>
          <a:p>
            <a:pPr marL="0" indent="0" algn="just">
              <a:buNone/>
            </a:pPr>
            <a:r>
              <a:rPr lang="zh-CN" altLang="en-US" dirty="0">
                <a:solidFill>
                  <a:srgbClr val="0000FF"/>
                </a:solidFill>
              </a:rPr>
              <a:t>路由算法根据路由表是否随网络流量或拓扑变化而自适应地进行调整，分为静态路由选择策略和动态路由选择策略。</a:t>
            </a:r>
            <a:endParaRPr lang="zh-CN" altLang="en-US" dirty="0">
              <a:solidFill>
                <a:srgbClr val="0000FF"/>
              </a:solidFill>
            </a:endParaRPr>
          </a:p>
          <a:p>
            <a:pPr algn="just"/>
            <a:r>
              <a:rPr lang="zh-CN" altLang="en-US" dirty="0">
                <a:solidFill>
                  <a:srgbClr val="FF0000"/>
                </a:solidFill>
              </a:rPr>
              <a:t>静态</a:t>
            </a:r>
            <a:r>
              <a:rPr lang="zh-CN" altLang="en-US" dirty="0">
                <a:solidFill>
                  <a:srgbClr val="FF0066"/>
                </a:solidFill>
              </a:rPr>
              <a:t>路由选择策略</a:t>
            </a:r>
            <a:r>
              <a:rPr lang="en-US" altLang="zh-CN" dirty="0"/>
              <a:t>——</a:t>
            </a:r>
            <a:r>
              <a:rPr lang="zh-CN" altLang="en-US" dirty="0"/>
              <a:t>即</a:t>
            </a:r>
            <a:r>
              <a:rPr lang="zh-CN" altLang="en-US" dirty="0">
                <a:solidFill>
                  <a:srgbClr val="0000FF"/>
                </a:solidFill>
              </a:rPr>
              <a:t>非自适应路由选择，</a:t>
            </a:r>
            <a:r>
              <a:rPr lang="zh-CN" altLang="en-US" dirty="0"/>
              <a:t>其特点是简单和开销较小，但不能及时适应网络状态的变化。 </a:t>
            </a:r>
            <a:endParaRPr lang="zh-CN" altLang="en-US" dirty="0"/>
          </a:p>
          <a:p>
            <a:pPr algn="just"/>
            <a:r>
              <a:rPr lang="zh-CN" altLang="en-US" dirty="0">
                <a:solidFill>
                  <a:srgbClr val="FF0000"/>
                </a:solidFill>
              </a:rPr>
              <a:t>动态</a:t>
            </a:r>
            <a:r>
              <a:rPr lang="zh-CN" altLang="en-US" dirty="0">
                <a:solidFill>
                  <a:srgbClr val="FF0066"/>
                </a:solidFill>
              </a:rPr>
              <a:t>路由选择策略</a:t>
            </a:r>
            <a:r>
              <a:rPr lang="en-US" altLang="zh-CN" dirty="0"/>
              <a:t>——</a:t>
            </a:r>
            <a:r>
              <a:rPr lang="zh-CN" altLang="en-US" dirty="0"/>
              <a:t>即</a:t>
            </a:r>
            <a:r>
              <a:rPr lang="zh-CN" altLang="en-US" dirty="0">
                <a:solidFill>
                  <a:srgbClr val="0000FF"/>
                </a:solidFill>
              </a:rPr>
              <a:t>自适应路由选择，</a:t>
            </a:r>
            <a:r>
              <a:rPr lang="zh-CN" altLang="en-US" dirty="0"/>
              <a:t>其特点是能较好地适应网络状态的变化，但实现起来较为复杂，开销也比较大。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71755"/>
            <a:ext cx="8769985" cy="2306955"/>
          </a:xfrm>
          <a:prstGeom prst="rect">
            <a:avLst/>
          </a:prstGeom>
          <a:noFill/>
        </p:spPr>
        <p:txBody>
          <a:bodyPr wrap="square" rtlCol="0">
            <a:spAutoFit/>
          </a:bodyPr>
          <a:p>
            <a:r>
              <a:rPr lang="en-US" altLang="zh-CN" sz="2400">
                <a:solidFill>
                  <a:srgbClr val="0000FF"/>
                </a:solidFill>
              </a:rPr>
              <a:t>  </a:t>
            </a:r>
            <a:r>
              <a:rPr lang="en-US" sz="2400">
                <a:solidFill>
                  <a:srgbClr val="0000FF"/>
                </a:solidFill>
              </a:rPr>
              <a:t>RIP</a:t>
            </a:r>
            <a:r>
              <a:rPr lang="zh-CN" altLang="en-US" sz="2400">
                <a:solidFill>
                  <a:srgbClr val="0000FF"/>
                </a:solidFill>
              </a:rPr>
              <a:t>协议：基于距离向量的分布式路由选择协议（最大距离为</a:t>
            </a:r>
            <a:r>
              <a:rPr lang="en-US" altLang="zh-CN" sz="2400">
                <a:solidFill>
                  <a:srgbClr val="0000FF"/>
                </a:solidFill>
              </a:rPr>
              <a:t>15,</a:t>
            </a:r>
            <a:r>
              <a:rPr lang="en-US" altLang="zh-CN" sz="2400">
                <a:solidFill>
                  <a:srgbClr val="FF0000"/>
                </a:solidFill>
              </a:rPr>
              <a:t>16</a:t>
            </a:r>
            <a:r>
              <a:rPr lang="zh-CN" altLang="en-US" sz="2400">
                <a:solidFill>
                  <a:srgbClr val="FF0000"/>
                </a:solidFill>
              </a:rPr>
              <a:t>意味着不可达，路由器应丢弃IP分组并向源主机报告目的网络不可达。</a:t>
            </a:r>
            <a:r>
              <a:rPr lang="zh-CN" altLang="en-US" sz="2400">
                <a:solidFill>
                  <a:srgbClr val="0000FF"/>
                </a:solidFill>
              </a:rPr>
              <a:t>）。</a:t>
            </a:r>
            <a:r>
              <a:rPr lang="en-US" altLang="zh-CN" sz="2400">
                <a:solidFill>
                  <a:srgbClr val="FF0000"/>
                </a:solidFill>
              </a:rPr>
              <a:t>RIP</a:t>
            </a:r>
            <a:r>
              <a:rPr lang="zh-CN" altLang="en-US" sz="2400">
                <a:solidFill>
                  <a:srgbClr val="FF0000"/>
                </a:solidFill>
              </a:rPr>
              <a:t>报文直接由</a:t>
            </a:r>
            <a:r>
              <a:rPr lang="en-US" altLang="zh-CN" sz="2400">
                <a:solidFill>
                  <a:srgbClr val="FF0000"/>
                </a:solidFill>
              </a:rPr>
              <a:t>UDP</a:t>
            </a:r>
            <a:r>
              <a:rPr lang="zh-CN" altLang="en-US" sz="2400">
                <a:solidFill>
                  <a:srgbClr val="FF0000"/>
                </a:solidFill>
              </a:rPr>
              <a:t>协议封装成</a:t>
            </a:r>
            <a:r>
              <a:rPr lang="en-US" altLang="zh-CN" sz="2400">
                <a:solidFill>
                  <a:srgbClr val="FF0000"/>
                </a:solidFill>
              </a:rPr>
              <a:t>UDP</a:t>
            </a:r>
            <a:r>
              <a:rPr lang="zh-CN" altLang="en-US" sz="2400">
                <a:solidFill>
                  <a:srgbClr val="FF0000"/>
                </a:solidFill>
              </a:rPr>
              <a:t>报文。</a:t>
            </a:r>
            <a:endParaRPr lang="zh-CN" altLang="en-US" sz="2400">
              <a:solidFill>
                <a:srgbClr val="0000FF"/>
              </a:solidFill>
            </a:endParaRPr>
          </a:p>
          <a:p>
            <a:r>
              <a:rPr lang="zh-CN" altLang="en-US" sz="2400">
                <a:solidFill>
                  <a:srgbClr val="0000FF"/>
                </a:solidFill>
                <a:sym typeface="+mn-ea"/>
              </a:rPr>
              <a:t>   </a:t>
            </a:r>
            <a:r>
              <a:rPr lang="en-US" altLang="zh-CN" sz="2400">
                <a:solidFill>
                  <a:srgbClr val="0000FF"/>
                </a:solidFill>
                <a:sym typeface="+mn-ea"/>
              </a:rPr>
              <a:t>1</a:t>
            </a:r>
            <a:r>
              <a:rPr lang="zh-CN" altLang="en-US" sz="2400">
                <a:solidFill>
                  <a:srgbClr val="0000FF"/>
                </a:solidFill>
                <a:sym typeface="+mn-ea"/>
              </a:rPr>
              <a:t>）原理：定期和邻居路由器交换完整的路由表</a:t>
            </a:r>
            <a:endParaRPr lang="zh-CN" altLang="en-US" sz="2400">
              <a:solidFill>
                <a:srgbClr val="0000FF"/>
              </a:solidFill>
              <a:sym typeface="+mn-ea"/>
            </a:endParaRPr>
          </a:p>
          <a:p>
            <a:r>
              <a:rPr lang="zh-CN" altLang="en-US" sz="2400">
                <a:solidFill>
                  <a:srgbClr val="0000FF"/>
                </a:solidFill>
                <a:sym typeface="+mn-ea"/>
              </a:rPr>
              <a:t>   </a:t>
            </a:r>
            <a:r>
              <a:rPr lang="en-US" altLang="zh-CN" sz="2400">
                <a:solidFill>
                  <a:srgbClr val="0000FF"/>
                </a:solidFill>
                <a:sym typeface="+mn-ea"/>
              </a:rPr>
              <a:t>2</a:t>
            </a:r>
            <a:r>
              <a:rPr lang="zh-CN" altLang="en-US" sz="2400">
                <a:solidFill>
                  <a:srgbClr val="0000FF"/>
                </a:solidFill>
                <a:sym typeface="+mn-ea"/>
              </a:rPr>
              <a:t>）当收到来自邻居路由器的路由表时会进行路由表更新运算，要熟悉并会写出计算过程。</a:t>
            </a:r>
            <a:endParaRPr lang="zh-CN" altLang="en-US" sz="2400">
              <a:solidFill>
                <a:srgbClr val="0000FF"/>
              </a:solidFill>
              <a:sym typeface="+mn-ea"/>
            </a:endParaRPr>
          </a:p>
        </p:txBody>
      </p:sp>
      <p:sp>
        <p:nvSpPr>
          <p:cNvPr id="7" name="Text Box 3"/>
          <p:cNvSpPr txBox="1">
            <a:spLocks noChangeArrowheads="1"/>
          </p:cNvSpPr>
          <p:nvPr/>
        </p:nvSpPr>
        <p:spPr bwMode="auto">
          <a:xfrm>
            <a:off x="0" y="2172335"/>
            <a:ext cx="9144000" cy="4893945"/>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10000"/>
              </a:lnSpc>
            </a:pPr>
            <a:r>
              <a:rPr kumimoji="0" lang="zh-CN" altLang="en-US" sz="2030" b="1" dirty="0" smtClean="0">
                <a:solidFill>
                  <a:srgbClr val="C00000"/>
                </a:solidFill>
                <a:latin typeface="+mn-lt"/>
                <a:ea typeface="黑体" panose="02010609060101010101" pitchFamily="2" charset="-122"/>
              </a:rPr>
              <a:t>路由器收到</a:t>
            </a:r>
            <a:r>
              <a:rPr kumimoji="0" lang="zh-CN" altLang="en-US" sz="2030" b="1" dirty="0">
                <a:solidFill>
                  <a:srgbClr val="C00000"/>
                </a:solidFill>
                <a:latin typeface="+mn-lt"/>
                <a:ea typeface="黑体" panose="02010609060101010101" pitchFamily="2" charset="-122"/>
              </a:rPr>
              <a:t>相邻路由器（其地址为 </a:t>
            </a:r>
            <a:r>
              <a:rPr kumimoji="0" lang="en-US" altLang="zh-CN" sz="2030" b="1" dirty="0">
                <a:solidFill>
                  <a:srgbClr val="C00000"/>
                </a:solidFill>
                <a:latin typeface="+mn-lt"/>
                <a:ea typeface="黑体" panose="02010609060101010101" pitchFamily="2" charset="-122"/>
              </a:rPr>
              <a:t>X</a:t>
            </a:r>
            <a:r>
              <a:rPr kumimoji="0" lang="zh-CN" altLang="en-US" sz="2030" b="1" dirty="0">
                <a:solidFill>
                  <a:srgbClr val="C00000"/>
                </a:solidFill>
                <a:latin typeface="+mn-lt"/>
                <a:ea typeface="黑体" panose="02010609060101010101" pitchFamily="2" charset="-122"/>
              </a:rPr>
              <a:t>）的一个 </a:t>
            </a:r>
            <a:r>
              <a:rPr kumimoji="0" lang="en-US" altLang="zh-CN" sz="2030" b="1" dirty="0">
                <a:solidFill>
                  <a:srgbClr val="C00000"/>
                </a:solidFill>
                <a:latin typeface="+mn-lt"/>
                <a:ea typeface="黑体" panose="02010609060101010101" pitchFamily="2" charset="-122"/>
              </a:rPr>
              <a:t>RIP </a:t>
            </a:r>
            <a:r>
              <a:rPr kumimoji="0" lang="zh-CN" altLang="en-US" sz="2030" b="1" dirty="0">
                <a:solidFill>
                  <a:srgbClr val="C00000"/>
                </a:solidFill>
                <a:latin typeface="+mn-lt"/>
                <a:ea typeface="黑体" panose="02010609060101010101" pitchFamily="2" charset="-122"/>
              </a:rPr>
              <a:t>报文：</a:t>
            </a:r>
            <a:endParaRPr kumimoji="0" lang="zh-CN" altLang="en-US" sz="2030" b="1" dirty="0">
              <a:solidFill>
                <a:srgbClr val="C00000"/>
              </a:solidFill>
              <a:latin typeface="+mn-lt"/>
              <a:ea typeface="黑体" panose="02010609060101010101" pitchFamily="2" charset="-122"/>
            </a:endParaRPr>
          </a:p>
          <a:p>
            <a:pPr>
              <a:lnSpc>
                <a:spcPct val="110000"/>
              </a:lnSpc>
            </a:pPr>
            <a:r>
              <a:rPr kumimoji="0" lang="en-US" altLang="zh-CN" sz="2030" b="1" dirty="0">
                <a:solidFill>
                  <a:srgbClr val="0000CC"/>
                </a:solidFill>
                <a:latin typeface="+mn-lt"/>
                <a:ea typeface="黑体" panose="02010609060101010101" pitchFamily="2" charset="-122"/>
              </a:rPr>
              <a:t>(1) </a:t>
            </a:r>
            <a:r>
              <a:rPr kumimoji="0" lang="zh-CN" altLang="en-US" sz="2030" b="1" dirty="0">
                <a:solidFill>
                  <a:srgbClr val="0000CC"/>
                </a:solidFill>
                <a:latin typeface="+mn-lt"/>
                <a:ea typeface="黑体" panose="02010609060101010101" pitchFamily="2" charset="-122"/>
              </a:rPr>
              <a:t>先修改此 </a:t>
            </a:r>
            <a:r>
              <a:rPr kumimoji="0" lang="en-US" altLang="zh-CN" sz="2030" b="1" dirty="0">
                <a:solidFill>
                  <a:srgbClr val="0000CC"/>
                </a:solidFill>
                <a:latin typeface="+mn-lt"/>
                <a:ea typeface="黑体" panose="02010609060101010101" pitchFamily="2" charset="-122"/>
              </a:rPr>
              <a:t>RIP </a:t>
            </a:r>
            <a:r>
              <a:rPr kumimoji="0" lang="zh-CN" altLang="en-US" sz="2030" b="1" dirty="0">
                <a:solidFill>
                  <a:srgbClr val="0000CC"/>
                </a:solidFill>
                <a:latin typeface="+mn-lt"/>
                <a:ea typeface="黑体" panose="02010609060101010101" pitchFamily="2" charset="-122"/>
              </a:rPr>
              <a:t>报文中的所有项目：把“下一跳”字段中的地址都改为 </a:t>
            </a:r>
            <a:r>
              <a:rPr kumimoji="0" lang="en-US" altLang="zh-CN" sz="2030" b="1" dirty="0">
                <a:solidFill>
                  <a:srgbClr val="0000CC"/>
                </a:solidFill>
                <a:latin typeface="+mn-lt"/>
                <a:ea typeface="黑体" panose="02010609060101010101" pitchFamily="2" charset="-122"/>
              </a:rPr>
              <a:t>X</a:t>
            </a:r>
            <a:r>
              <a:rPr kumimoji="0" lang="zh-CN" altLang="en-US" sz="2030" b="1" dirty="0">
                <a:solidFill>
                  <a:srgbClr val="0000CC"/>
                </a:solidFill>
                <a:latin typeface="+mn-lt"/>
                <a:ea typeface="黑体" panose="02010609060101010101" pitchFamily="2" charset="-122"/>
              </a:rPr>
              <a:t>，并把所有的“距离”字段的值加 </a:t>
            </a:r>
            <a:r>
              <a:rPr kumimoji="0" lang="en-US" altLang="zh-CN" sz="2030" b="1" dirty="0">
                <a:solidFill>
                  <a:srgbClr val="0000CC"/>
                </a:solidFill>
                <a:latin typeface="+mn-lt"/>
                <a:ea typeface="黑体" panose="02010609060101010101" pitchFamily="2" charset="-122"/>
              </a:rPr>
              <a:t>1</a:t>
            </a:r>
            <a:r>
              <a:rPr kumimoji="0" lang="zh-CN" altLang="en-US" sz="2030" b="1" dirty="0">
                <a:solidFill>
                  <a:srgbClr val="0000CC"/>
                </a:solidFill>
                <a:latin typeface="+mn-lt"/>
                <a:ea typeface="黑体" panose="02010609060101010101" pitchFamily="2" charset="-122"/>
              </a:rPr>
              <a:t>。</a:t>
            </a:r>
            <a:endParaRPr kumimoji="0" lang="zh-CN" altLang="en-US" sz="2030" b="1" dirty="0">
              <a:solidFill>
                <a:srgbClr val="0000CC"/>
              </a:solidFill>
              <a:latin typeface="+mn-lt"/>
              <a:ea typeface="黑体" panose="02010609060101010101" pitchFamily="2" charset="-122"/>
            </a:endParaRPr>
          </a:p>
          <a:p>
            <a:pPr>
              <a:lnSpc>
                <a:spcPct val="110000"/>
              </a:lnSpc>
            </a:pPr>
            <a:r>
              <a:rPr kumimoji="0" lang="en-US" altLang="zh-CN" sz="2030" b="1" dirty="0">
                <a:solidFill>
                  <a:srgbClr val="0000CC"/>
                </a:solidFill>
                <a:latin typeface="+mn-lt"/>
                <a:ea typeface="黑体" panose="02010609060101010101" pitchFamily="2" charset="-122"/>
              </a:rPr>
              <a:t>(2) </a:t>
            </a:r>
            <a:r>
              <a:rPr kumimoji="0" lang="zh-CN" altLang="en-US" sz="2030" b="1" dirty="0">
                <a:solidFill>
                  <a:srgbClr val="0000CC"/>
                </a:solidFill>
                <a:latin typeface="+mn-lt"/>
                <a:ea typeface="黑体" panose="02010609060101010101" pitchFamily="2" charset="-122"/>
              </a:rPr>
              <a:t>对修改后的 </a:t>
            </a:r>
            <a:r>
              <a:rPr kumimoji="0" lang="en-US" altLang="zh-CN" sz="2030" b="1" dirty="0">
                <a:solidFill>
                  <a:srgbClr val="0000CC"/>
                </a:solidFill>
                <a:latin typeface="+mn-lt"/>
                <a:ea typeface="黑体" panose="02010609060101010101" pitchFamily="2" charset="-122"/>
              </a:rPr>
              <a:t>RIP </a:t>
            </a:r>
            <a:r>
              <a:rPr kumimoji="0" lang="zh-CN" altLang="en-US" sz="2030" b="1" dirty="0">
                <a:solidFill>
                  <a:srgbClr val="0000CC"/>
                </a:solidFill>
                <a:latin typeface="+mn-lt"/>
                <a:ea typeface="黑体" panose="02010609060101010101" pitchFamily="2" charset="-122"/>
              </a:rPr>
              <a:t>报文中的每一个项目，重复以下步骤：</a:t>
            </a:r>
            <a:endParaRPr kumimoji="0" lang="zh-CN" altLang="en-US" sz="2030" b="1" dirty="0">
              <a:solidFill>
                <a:srgbClr val="0000CC"/>
              </a:solidFill>
              <a:latin typeface="+mn-lt"/>
              <a:ea typeface="黑体" panose="02010609060101010101" pitchFamily="2" charset="-122"/>
            </a:endParaRPr>
          </a:p>
          <a:p>
            <a:pPr>
              <a:lnSpc>
                <a:spcPct val="110000"/>
              </a:lnSpc>
            </a:pPr>
            <a:r>
              <a:rPr lang="en-US" altLang="zh-CN" sz="2030" b="1" dirty="0">
                <a:solidFill>
                  <a:srgbClr val="0000CC"/>
                </a:solidFill>
                <a:latin typeface="+mn-lt"/>
                <a:ea typeface="黑体" panose="02010609060101010101" pitchFamily="2" charset="-122"/>
              </a:rPr>
              <a:t> </a:t>
            </a:r>
            <a:r>
              <a:rPr lang="en-US" altLang="zh-CN" sz="2030" b="1" dirty="0" smtClean="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若</a:t>
            </a:r>
            <a:r>
              <a:rPr kumimoji="0" lang="zh-CN" altLang="en-US" sz="2030" b="1" dirty="0">
                <a:solidFill>
                  <a:srgbClr val="0000CC"/>
                </a:solidFill>
                <a:latin typeface="+mn-lt"/>
                <a:ea typeface="黑体" panose="02010609060101010101" pitchFamily="2" charset="-122"/>
              </a:rPr>
              <a:t>项目中的目的网络不在路由表中，则把该项目加到路由表中。</a:t>
            </a:r>
            <a:endParaRPr kumimoji="0" lang="zh-CN" altLang="en-US" sz="2030" b="1" dirty="0">
              <a:solidFill>
                <a:srgbClr val="0000CC"/>
              </a:solidFill>
              <a:latin typeface="+mn-lt"/>
              <a:ea typeface="黑体" panose="02010609060101010101" pitchFamily="2" charset="-122"/>
            </a:endParaRPr>
          </a:p>
          <a:p>
            <a:pPr>
              <a:lnSpc>
                <a:spcPct val="110000"/>
              </a:lnSpc>
            </a:pPr>
            <a:r>
              <a:rPr kumimoji="0" lang="zh-CN" altLang="en-US" sz="2030" b="1" dirty="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     否则</a:t>
            </a:r>
            <a:endParaRPr kumimoji="0" lang="zh-CN" altLang="en-US" sz="2030" b="1" dirty="0">
              <a:solidFill>
                <a:srgbClr val="0000CC"/>
              </a:solidFill>
              <a:latin typeface="+mn-lt"/>
              <a:ea typeface="黑体" panose="02010609060101010101" pitchFamily="2" charset="-122"/>
            </a:endParaRPr>
          </a:p>
          <a:p>
            <a:pPr marL="1259205" indent="-1259205">
              <a:lnSpc>
                <a:spcPct val="110000"/>
              </a:lnSpc>
            </a:pPr>
            <a:r>
              <a:rPr kumimoji="0" lang="zh-CN" altLang="en-US" sz="2030" b="1" dirty="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      若</a:t>
            </a:r>
            <a:r>
              <a:rPr kumimoji="0" lang="zh-CN" altLang="en-US" sz="2030" b="1" dirty="0">
                <a:solidFill>
                  <a:srgbClr val="0000CC"/>
                </a:solidFill>
                <a:latin typeface="+mn-lt"/>
                <a:ea typeface="黑体" panose="02010609060101010101" pitchFamily="2" charset="-122"/>
              </a:rPr>
              <a:t>下一跳字段给出的路由器地址是同样的，则把收到的</a:t>
            </a:r>
            <a:r>
              <a:rPr kumimoji="0" lang="zh-CN" altLang="en-US" sz="2030" b="1" dirty="0" smtClean="0">
                <a:solidFill>
                  <a:srgbClr val="0000CC"/>
                </a:solidFill>
                <a:latin typeface="+mn-lt"/>
                <a:ea typeface="黑体" panose="02010609060101010101" pitchFamily="2" charset="-122"/>
              </a:rPr>
              <a:t>项目</a:t>
            </a:r>
            <a:r>
              <a:rPr kumimoji="0" lang="zh-CN" altLang="en-US" sz="2030" b="1" dirty="0">
                <a:solidFill>
                  <a:srgbClr val="0000CC"/>
                </a:solidFill>
                <a:latin typeface="+mn-lt"/>
                <a:ea typeface="黑体" panose="02010609060101010101" pitchFamily="2" charset="-122"/>
              </a:rPr>
              <a:t>替换原路由表中的项目。</a:t>
            </a:r>
            <a:endParaRPr kumimoji="0" lang="zh-CN" altLang="en-US" sz="2030" b="1" dirty="0">
              <a:solidFill>
                <a:srgbClr val="0000CC"/>
              </a:solidFill>
              <a:latin typeface="+mn-lt"/>
              <a:ea typeface="黑体" panose="02010609060101010101" pitchFamily="2" charset="-122"/>
            </a:endParaRPr>
          </a:p>
          <a:p>
            <a:pPr>
              <a:lnSpc>
                <a:spcPct val="110000"/>
              </a:lnSpc>
            </a:pPr>
            <a:r>
              <a:rPr kumimoji="0" lang="zh-CN" altLang="en-US" sz="2030" b="1" dirty="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         否则 </a:t>
            </a:r>
            <a:endParaRPr kumimoji="0" lang="zh-CN" altLang="en-US" sz="2030" b="1" dirty="0">
              <a:solidFill>
                <a:srgbClr val="0000CC"/>
              </a:solidFill>
              <a:latin typeface="+mn-lt"/>
              <a:ea typeface="黑体" panose="02010609060101010101" pitchFamily="2" charset="-122"/>
            </a:endParaRPr>
          </a:p>
          <a:p>
            <a:pPr>
              <a:lnSpc>
                <a:spcPct val="110000"/>
              </a:lnSpc>
            </a:pPr>
            <a:r>
              <a:rPr kumimoji="0" lang="zh-CN" altLang="en-US" sz="2030" b="1" dirty="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         若</a:t>
            </a:r>
            <a:r>
              <a:rPr kumimoji="0" lang="zh-CN" altLang="en-US" sz="2030" b="1" dirty="0">
                <a:solidFill>
                  <a:srgbClr val="0000CC"/>
                </a:solidFill>
                <a:latin typeface="+mn-lt"/>
                <a:ea typeface="黑体" panose="02010609060101010101" pitchFamily="2" charset="-122"/>
              </a:rPr>
              <a:t>收到项目中的距离小于路由表中的距离，则进行更新，</a:t>
            </a:r>
            <a:endParaRPr kumimoji="0" lang="zh-CN" altLang="en-US" sz="2030" b="1" dirty="0">
              <a:solidFill>
                <a:srgbClr val="0000CC"/>
              </a:solidFill>
              <a:latin typeface="+mn-lt"/>
              <a:ea typeface="黑体" panose="02010609060101010101" pitchFamily="2" charset="-122"/>
            </a:endParaRPr>
          </a:p>
          <a:p>
            <a:pPr>
              <a:lnSpc>
                <a:spcPct val="110000"/>
              </a:lnSpc>
            </a:pPr>
            <a:r>
              <a:rPr kumimoji="0" lang="zh-CN" altLang="en-US" sz="2030" b="1" dirty="0">
                <a:solidFill>
                  <a:srgbClr val="0000CC"/>
                </a:solidFill>
                <a:latin typeface="+mn-lt"/>
                <a:ea typeface="黑体" panose="02010609060101010101" pitchFamily="2" charset="-122"/>
              </a:rPr>
              <a:t>	 </a:t>
            </a:r>
            <a:r>
              <a:rPr kumimoji="0" lang="zh-CN" altLang="en-US" sz="2030" b="1" dirty="0" smtClean="0">
                <a:solidFill>
                  <a:srgbClr val="0000CC"/>
                </a:solidFill>
                <a:latin typeface="+mn-lt"/>
                <a:ea typeface="黑体" panose="02010609060101010101" pitchFamily="2" charset="-122"/>
              </a:rPr>
              <a:t>         否则</a:t>
            </a:r>
            <a:r>
              <a:rPr kumimoji="0" lang="zh-CN" altLang="en-US" sz="2030" b="1" dirty="0">
                <a:solidFill>
                  <a:srgbClr val="0000CC"/>
                </a:solidFill>
                <a:latin typeface="+mn-lt"/>
                <a:ea typeface="黑体" panose="02010609060101010101" pitchFamily="2" charset="-122"/>
              </a:rPr>
              <a:t>，什么也不做。</a:t>
            </a:r>
            <a:endParaRPr kumimoji="0" lang="zh-CN" altLang="en-US" sz="2030" b="1" dirty="0">
              <a:solidFill>
                <a:srgbClr val="0000CC"/>
              </a:solidFill>
              <a:latin typeface="+mn-lt"/>
              <a:ea typeface="黑体" panose="02010609060101010101" pitchFamily="2" charset="-122"/>
            </a:endParaRPr>
          </a:p>
          <a:p>
            <a:pPr>
              <a:lnSpc>
                <a:spcPct val="110000"/>
              </a:lnSpc>
            </a:pPr>
            <a:r>
              <a:rPr kumimoji="0" lang="en-US" altLang="zh-CN" sz="2030" b="1" dirty="0">
                <a:solidFill>
                  <a:srgbClr val="0000CC"/>
                </a:solidFill>
                <a:latin typeface="+mn-lt"/>
                <a:ea typeface="黑体" panose="02010609060101010101" pitchFamily="2" charset="-122"/>
              </a:rPr>
              <a:t>(3) </a:t>
            </a:r>
            <a:r>
              <a:rPr kumimoji="0" lang="zh-CN" altLang="en-US" sz="2030" b="1" dirty="0">
                <a:solidFill>
                  <a:srgbClr val="0000CC"/>
                </a:solidFill>
                <a:latin typeface="+mn-lt"/>
                <a:ea typeface="黑体" panose="02010609060101010101" pitchFamily="2" charset="-122"/>
              </a:rPr>
              <a:t>若 </a:t>
            </a:r>
            <a:r>
              <a:rPr kumimoji="0" lang="en-US" altLang="zh-CN" sz="2030" b="1" dirty="0">
                <a:solidFill>
                  <a:srgbClr val="0000CC"/>
                </a:solidFill>
                <a:latin typeface="+mn-lt"/>
                <a:ea typeface="黑体" panose="02010609060101010101" pitchFamily="2" charset="-122"/>
              </a:rPr>
              <a:t>3 </a:t>
            </a:r>
            <a:r>
              <a:rPr kumimoji="0" lang="zh-CN" altLang="en-US" sz="2030" b="1" dirty="0">
                <a:solidFill>
                  <a:srgbClr val="0000CC"/>
                </a:solidFill>
                <a:latin typeface="+mn-lt"/>
                <a:ea typeface="黑体" panose="02010609060101010101" pitchFamily="2" charset="-122"/>
              </a:rPr>
              <a:t>分钟还没有收到相邻路由器的更新路由表，则把此相邻路由器记为不可达路由器，即将距离置</a:t>
            </a:r>
            <a:r>
              <a:rPr kumimoji="0" lang="zh-CN" altLang="en-US" sz="2030" b="1" dirty="0" smtClean="0">
                <a:solidFill>
                  <a:srgbClr val="0000CC"/>
                </a:solidFill>
                <a:latin typeface="+mn-lt"/>
                <a:ea typeface="黑体" panose="02010609060101010101" pitchFamily="2" charset="-122"/>
              </a:rPr>
              <a:t>为 </a:t>
            </a:r>
            <a:r>
              <a:rPr kumimoji="0" lang="en-US" altLang="zh-CN" sz="2030" b="1" dirty="0" smtClean="0">
                <a:solidFill>
                  <a:srgbClr val="0000CC"/>
                </a:solidFill>
                <a:latin typeface="+mn-lt"/>
                <a:ea typeface="黑体" panose="02010609060101010101" pitchFamily="2" charset="-122"/>
              </a:rPr>
              <a:t>16</a:t>
            </a:r>
            <a:r>
              <a:rPr kumimoji="0" lang="zh-CN" altLang="en-US" sz="2030" b="1" dirty="0">
                <a:solidFill>
                  <a:srgbClr val="0000CC"/>
                </a:solidFill>
                <a:latin typeface="+mn-lt"/>
                <a:ea typeface="黑体" panose="02010609060101010101" pitchFamily="2" charset="-122"/>
              </a:rPr>
              <a:t>（表示不可达）。</a:t>
            </a:r>
            <a:endParaRPr kumimoji="0" lang="zh-CN" altLang="en-US" sz="2030" b="1" dirty="0">
              <a:solidFill>
                <a:srgbClr val="0000CC"/>
              </a:solidFill>
              <a:latin typeface="+mn-lt"/>
              <a:ea typeface="黑体" panose="02010609060101010101" pitchFamily="2" charset="-122"/>
            </a:endParaRPr>
          </a:p>
          <a:p>
            <a:pPr>
              <a:lnSpc>
                <a:spcPct val="110000"/>
              </a:lnSpc>
            </a:pPr>
            <a:r>
              <a:rPr kumimoji="0" lang="en-US" altLang="zh-CN" sz="2030" b="1" dirty="0">
                <a:solidFill>
                  <a:srgbClr val="0000CC"/>
                </a:solidFill>
                <a:latin typeface="+mn-lt"/>
                <a:ea typeface="黑体" panose="02010609060101010101" pitchFamily="2" charset="-122"/>
              </a:rPr>
              <a:t>(4) </a:t>
            </a:r>
            <a:r>
              <a:rPr kumimoji="0" lang="zh-CN" altLang="en-US" sz="2030" b="1" dirty="0">
                <a:solidFill>
                  <a:srgbClr val="0000CC"/>
                </a:solidFill>
                <a:latin typeface="+mn-lt"/>
                <a:ea typeface="黑体" panose="02010609060101010101" pitchFamily="2" charset="-122"/>
              </a:rPr>
              <a:t>返回。</a:t>
            </a:r>
            <a:endParaRPr kumimoji="0" lang="zh-CN" altLang="en-US" sz="2030" b="1" dirty="0">
              <a:solidFill>
                <a:srgbClr val="0000CC"/>
              </a:solidFill>
              <a:latin typeface="+mn-lt"/>
              <a:ea typeface="黑体" panose="0201060906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349185"/>
          <p:cNvSpPr>
            <a:spLocks noGrp="1"/>
          </p:cNvSpPr>
          <p:nvPr>
            <p:ph type="title"/>
          </p:nvPr>
        </p:nvSpPr>
        <p:spPr>
          <a:xfrm>
            <a:off x="675323" y="0"/>
            <a:ext cx="7793037" cy="839788"/>
          </a:xfrm>
        </p:spPr>
        <p:txBody>
          <a:bodyPr anchor="b"/>
          <a:p>
            <a:pPr algn="ctr"/>
            <a:r>
              <a:rPr lang="zh-CN" altLang="en-US" dirty="0">
                <a:solidFill>
                  <a:srgbClr val="FF0066"/>
                </a:solidFill>
              </a:rPr>
              <a:t>第一章 概述</a:t>
            </a:r>
            <a:endParaRPr lang="zh-CN" altLang="en-US" dirty="0">
              <a:solidFill>
                <a:srgbClr val="FF0066"/>
              </a:solidFill>
            </a:endParaRPr>
          </a:p>
        </p:txBody>
      </p:sp>
      <p:sp>
        <p:nvSpPr>
          <p:cNvPr id="4" name="文本框 3"/>
          <p:cNvSpPr txBox="1"/>
          <p:nvPr/>
        </p:nvSpPr>
        <p:spPr>
          <a:xfrm>
            <a:off x="60960" y="783590"/>
            <a:ext cx="9047480" cy="5741035"/>
          </a:xfrm>
          <a:prstGeom prst="rect">
            <a:avLst/>
          </a:prstGeom>
          <a:noFill/>
        </p:spPr>
        <p:txBody>
          <a:bodyPr wrap="square" rtlCol="0">
            <a:spAutoFit/>
          </a:bodyPr>
          <a:p>
            <a:r>
              <a:rPr lang="en-US" altLang="zh-CN" b="1"/>
              <a:t>1.</a:t>
            </a:r>
            <a:r>
              <a:rPr lang="en-US" altLang="zh-CN" b="1">
                <a:solidFill>
                  <a:srgbClr val="FF0000"/>
                </a:solidFill>
              </a:rPr>
              <a:t>计算机网络的体系结构</a:t>
            </a:r>
            <a:r>
              <a:rPr lang="zh-CN" altLang="en-US" b="1"/>
              <a:t>：</a:t>
            </a:r>
            <a:r>
              <a:rPr lang="zh-CN" altLang="en-US" b="1" dirty="0" smtClean="0">
                <a:solidFill>
                  <a:srgbClr val="0000CC"/>
                </a:solidFill>
                <a:sym typeface="+mn-ea"/>
              </a:rPr>
              <a:t>是</a:t>
            </a:r>
            <a:r>
              <a:rPr lang="zh-CN" altLang="en-US" b="1" dirty="0">
                <a:solidFill>
                  <a:srgbClr val="0000CC"/>
                </a:solidFill>
                <a:sym typeface="+mn-ea"/>
              </a:rPr>
              <a:t>计算机网络的</a:t>
            </a:r>
            <a:r>
              <a:rPr lang="zh-CN" altLang="en-US" b="1" dirty="0">
                <a:solidFill>
                  <a:srgbClr val="FF0000"/>
                </a:solidFill>
                <a:sym typeface="+mn-ea"/>
              </a:rPr>
              <a:t>各层</a:t>
            </a:r>
            <a:r>
              <a:rPr lang="zh-CN" altLang="en-US" b="1" dirty="0">
                <a:solidFill>
                  <a:srgbClr val="0000CC"/>
                </a:solidFill>
                <a:sym typeface="+mn-ea"/>
              </a:rPr>
              <a:t>和</a:t>
            </a:r>
            <a:r>
              <a:rPr lang="zh-CN" altLang="en-US" b="1" dirty="0">
                <a:solidFill>
                  <a:srgbClr val="FF0000"/>
                </a:solidFill>
                <a:sym typeface="+mn-ea"/>
              </a:rPr>
              <a:t>各层协议</a:t>
            </a:r>
            <a:r>
              <a:rPr lang="zh-CN" altLang="en-US" b="1" dirty="0">
                <a:solidFill>
                  <a:srgbClr val="0000CC"/>
                </a:solidFill>
                <a:sym typeface="+mn-ea"/>
              </a:rPr>
              <a:t>的集合。</a:t>
            </a:r>
            <a:r>
              <a:rPr lang="zh-CN" altLang="en-US" b="1" dirty="0">
                <a:sym typeface="+mn-ea"/>
              </a:rPr>
              <a:t> </a:t>
            </a:r>
            <a:endParaRPr lang="zh-CN" altLang="en-US" b="1" dirty="0">
              <a:sym typeface="+mn-ea"/>
            </a:endParaRPr>
          </a:p>
          <a:p>
            <a:r>
              <a:rPr lang="zh-CN" altLang="en-US" b="1" dirty="0">
                <a:sym typeface="+mn-ea"/>
              </a:rPr>
              <a:t>   代表为</a:t>
            </a:r>
            <a:r>
              <a:rPr lang="en-US" altLang="zh-CN" b="1" dirty="0">
                <a:sym typeface="+mn-ea"/>
              </a:rPr>
              <a:t>OSI/RM</a:t>
            </a:r>
            <a:r>
              <a:rPr lang="zh-CN" altLang="en-US" b="1" dirty="0">
                <a:sym typeface="+mn-ea"/>
              </a:rPr>
              <a:t>模型和</a:t>
            </a:r>
            <a:r>
              <a:rPr lang="en-US" altLang="zh-CN" b="1" dirty="0">
                <a:sym typeface="+mn-ea"/>
              </a:rPr>
              <a:t>Internet</a:t>
            </a:r>
            <a:r>
              <a:rPr lang="zh-CN" altLang="en-US" b="1" dirty="0">
                <a:sym typeface="+mn-ea"/>
              </a:rPr>
              <a:t>参考模型（</a:t>
            </a:r>
            <a:r>
              <a:rPr lang="zh-CN" altLang="en-US" b="1" dirty="0">
                <a:solidFill>
                  <a:srgbClr val="FF0000"/>
                </a:solidFill>
                <a:sym typeface="+mn-ea"/>
              </a:rPr>
              <a:t>以</a:t>
            </a:r>
            <a:r>
              <a:rPr lang="en-US" altLang="zh-CN" b="1" dirty="0">
                <a:solidFill>
                  <a:srgbClr val="FF0000"/>
                </a:solidFill>
                <a:sym typeface="+mn-ea"/>
              </a:rPr>
              <a:t>TCP/IP</a:t>
            </a:r>
            <a:r>
              <a:rPr lang="zh-CN" altLang="en-US" b="1" dirty="0">
                <a:solidFill>
                  <a:srgbClr val="FF0000"/>
                </a:solidFill>
                <a:sym typeface="+mn-ea"/>
              </a:rPr>
              <a:t>技术为核心</a:t>
            </a:r>
            <a:r>
              <a:rPr lang="zh-CN" altLang="en-US" b="1" dirty="0">
                <a:sym typeface="+mn-ea"/>
              </a:rPr>
              <a:t>）。</a:t>
            </a:r>
            <a:endParaRPr lang="zh-CN" altLang="en-US" b="1" dirty="0"/>
          </a:p>
          <a:p>
            <a:r>
              <a:rPr lang="zh-CN" altLang="en-US" b="1"/>
              <a:t>  </a:t>
            </a:r>
            <a:r>
              <a:rPr lang="zh-CN" altLang="en-US" b="1" dirty="0" smtClean="0">
                <a:solidFill>
                  <a:srgbClr val="FF0000"/>
                </a:solidFill>
                <a:sym typeface="+mn-ea"/>
              </a:rPr>
              <a:t>网络协议 </a:t>
            </a:r>
            <a:r>
              <a:rPr lang="en-US" altLang="zh-CN" b="1" dirty="0" smtClean="0">
                <a:solidFill>
                  <a:srgbClr val="0000CC"/>
                </a:solidFill>
                <a:sym typeface="+mn-ea"/>
              </a:rPr>
              <a:t>(</a:t>
            </a:r>
            <a:r>
              <a:rPr lang="en-US" altLang="zh-CN" b="1" dirty="0">
                <a:solidFill>
                  <a:srgbClr val="0000CC"/>
                </a:solidFill>
                <a:sym typeface="+mn-ea"/>
              </a:rPr>
              <a:t>network protocol)</a:t>
            </a:r>
            <a:r>
              <a:rPr lang="zh-CN" altLang="en-US" b="1" dirty="0">
                <a:solidFill>
                  <a:srgbClr val="0000CC"/>
                </a:solidFill>
                <a:sym typeface="+mn-ea"/>
              </a:rPr>
              <a:t>，简称为</a:t>
            </a:r>
            <a:r>
              <a:rPr lang="zh-CN" altLang="en-US" b="1" dirty="0" smtClean="0">
                <a:solidFill>
                  <a:srgbClr val="FF0000"/>
                </a:solidFill>
                <a:sym typeface="+mn-ea"/>
              </a:rPr>
              <a:t>协议</a:t>
            </a:r>
            <a:r>
              <a:rPr lang="zh-CN" altLang="en-US" b="1" dirty="0">
                <a:solidFill>
                  <a:srgbClr val="FF0000"/>
                </a:solidFill>
                <a:sym typeface="+mn-ea"/>
              </a:rPr>
              <a:t>：</a:t>
            </a:r>
            <a:r>
              <a:rPr lang="zh-CN" altLang="en-US" b="1" dirty="0" smtClean="0">
                <a:solidFill>
                  <a:srgbClr val="0000CC"/>
                </a:solidFill>
                <a:sym typeface="+mn-ea"/>
              </a:rPr>
              <a:t>是</a:t>
            </a:r>
            <a:r>
              <a:rPr lang="zh-CN" altLang="en-US" b="1" dirty="0">
                <a:solidFill>
                  <a:srgbClr val="0000CC"/>
                </a:solidFill>
                <a:sym typeface="+mn-ea"/>
              </a:rPr>
              <a:t>为进行网络中的数据交换而建立的规则、标准或约定。</a:t>
            </a:r>
            <a:r>
              <a:rPr lang="zh-CN" altLang="en-US" b="1" dirty="0">
                <a:solidFill>
                  <a:srgbClr val="FF0066"/>
                </a:solidFill>
                <a:sym typeface="+mn-ea"/>
              </a:rPr>
              <a:t>网络协议</a:t>
            </a:r>
            <a:r>
              <a:rPr lang="zh-CN" altLang="en-US" b="1" dirty="0" smtClean="0">
                <a:solidFill>
                  <a:srgbClr val="FF0066"/>
                </a:solidFill>
                <a:sym typeface="+mn-ea"/>
              </a:rPr>
              <a:t>的三个组成</a:t>
            </a:r>
            <a:r>
              <a:rPr lang="zh-CN" altLang="en-US" b="1" dirty="0">
                <a:solidFill>
                  <a:srgbClr val="FF0066"/>
                </a:solidFill>
                <a:sym typeface="+mn-ea"/>
              </a:rPr>
              <a:t>要素：</a:t>
            </a:r>
            <a:endParaRPr lang="zh-CN" altLang="en-US" b="1" dirty="0">
              <a:solidFill>
                <a:srgbClr val="0000CC"/>
              </a:solidFill>
              <a:sym typeface="+mn-ea"/>
            </a:endParaRPr>
          </a:p>
          <a:p>
            <a:r>
              <a:rPr lang="zh-CN" altLang="en-US" b="1" dirty="0">
                <a:solidFill>
                  <a:srgbClr val="0000CC"/>
                </a:solidFill>
                <a:sym typeface="+mn-ea"/>
              </a:rPr>
              <a:t>      </a:t>
            </a:r>
            <a:r>
              <a:rPr lang="zh-CN" altLang="en-US" b="1" dirty="0" smtClean="0">
                <a:solidFill>
                  <a:srgbClr val="FF0000"/>
                </a:solidFill>
                <a:sym typeface="+mn-ea"/>
              </a:rPr>
              <a:t>语法：</a:t>
            </a:r>
            <a:r>
              <a:rPr lang="zh-CN" altLang="en-US" b="1" dirty="0" smtClean="0">
                <a:solidFill>
                  <a:srgbClr val="0000CC"/>
                </a:solidFill>
                <a:sym typeface="+mn-ea"/>
              </a:rPr>
              <a:t>数据</a:t>
            </a:r>
            <a:r>
              <a:rPr lang="zh-CN" altLang="en-US" b="1" dirty="0">
                <a:solidFill>
                  <a:srgbClr val="0000CC"/>
                </a:solidFill>
                <a:sym typeface="+mn-ea"/>
              </a:rPr>
              <a:t>与控制信息的结构或格式 。 </a:t>
            </a:r>
            <a:r>
              <a:rPr lang="en-US" altLang="zh-CN" b="1" dirty="0">
                <a:solidFill>
                  <a:srgbClr val="0000CC"/>
                </a:solidFill>
                <a:latin typeface="宋体" panose="02010600030101010101" pitchFamily="2" charset="-122"/>
                <a:ea typeface="宋体" panose="02010600030101010101" pitchFamily="2" charset="-122"/>
                <a:sym typeface="+mn-ea"/>
              </a:rPr>
              <a:t>——“</a:t>
            </a:r>
            <a:r>
              <a:rPr lang="zh-CN" altLang="en-US" b="1" dirty="0">
                <a:solidFill>
                  <a:srgbClr val="0000CC"/>
                </a:solidFill>
                <a:latin typeface="宋体" panose="02010600030101010101" pitchFamily="2" charset="-122"/>
                <a:ea typeface="宋体" panose="02010600030101010101" pitchFamily="2" charset="-122"/>
                <a:sym typeface="+mn-ea"/>
              </a:rPr>
              <a:t>要怎么做”</a:t>
            </a:r>
            <a:endParaRPr lang="zh-CN" altLang="en-US" b="1" dirty="0">
              <a:solidFill>
                <a:srgbClr val="0000CC"/>
              </a:solidFill>
              <a:latin typeface="宋体" panose="02010600030101010101" pitchFamily="2" charset="-122"/>
              <a:ea typeface="宋体" panose="02010600030101010101" pitchFamily="2" charset="-122"/>
              <a:sym typeface="+mn-ea"/>
            </a:endParaRPr>
          </a:p>
          <a:p>
            <a:r>
              <a:rPr lang="zh-CN" altLang="en-US" b="1" dirty="0" smtClean="0">
                <a:solidFill>
                  <a:srgbClr val="FF0000"/>
                </a:solidFill>
                <a:sym typeface="+mn-ea"/>
              </a:rPr>
              <a:t>      语义</a:t>
            </a:r>
            <a:r>
              <a:rPr lang="zh-CN" altLang="en-US" b="1" dirty="0">
                <a:solidFill>
                  <a:srgbClr val="FF0000"/>
                </a:solidFill>
                <a:sym typeface="+mn-ea"/>
              </a:rPr>
              <a:t>：</a:t>
            </a:r>
            <a:r>
              <a:rPr lang="zh-CN" altLang="en-US" b="1" dirty="0" smtClean="0">
                <a:solidFill>
                  <a:srgbClr val="0000CC"/>
                </a:solidFill>
                <a:sym typeface="+mn-ea"/>
              </a:rPr>
              <a:t>需要</a:t>
            </a:r>
            <a:r>
              <a:rPr lang="zh-CN" altLang="en-US" b="1" dirty="0">
                <a:solidFill>
                  <a:srgbClr val="0000CC"/>
                </a:solidFill>
                <a:sym typeface="+mn-ea"/>
              </a:rPr>
              <a:t>发出何种控制信息，完成何种动作以及做出何种响应。</a:t>
            </a:r>
            <a:r>
              <a:rPr lang="en-US" altLang="zh-CN" b="1" dirty="0">
                <a:solidFill>
                  <a:srgbClr val="0000CC"/>
                </a:solidFill>
                <a:latin typeface="宋体" panose="02010600030101010101" pitchFamily="2" charset="-122"/>
                <a:ea typeface="宋体" panose="02010600030101010101" pitchFamily="2" charset="-122"/>
                <a:sym typeface="+mn-ea"/>
              </a:rPr>
              <a:t>——“</a:t>
            </a:r>
            <a:r>
              <a:rPr lang="zh-CN" altLang="en-US" b="1" dirty="0">
                <a:solidFill>
                  <a:srgbClr val="0000CC"/>
                </a:solidFill>
                <a:latin typeface="宋体" panose="02010600030101010101" pitchFamily="2" charset="-122"/>
                <a:ea typeface="宋体" panose="02010600030101010101" pitchFamily="2" charset="-122"/>
                <a:sym typeface="+mn-ea"/>
              </a:rPr>
              <a:t>要做什么”</a:t>
            </a:r>
            <a:r>
              <a:rPr lang="zh-CN" altLang="en-US" b="1" dirty="0">
                <a:latin typeface="宋体" panose="02010600030101010101" pitchFamily="2" charset="-122"/>
                <a:ea typeface="宋体" panose="02010600030101010101" pitchFamily="2" charset="-122"/>
                <a:sym typeface="+mn-ea"/>
              </a:rPr>
              <a:t> </a:t>
            </a:r>
            <a:endParaRPr lang="zh-CN" altLang="en-US" b="1" strike="noStrike" noProof="1" dirty="0">
              <a:latin typeface="宋体" panose="02010600030101010101" pitchFamily="2" charset="-122"/>
              <a:ea typeface="宋体" panose="02010600030101010101" pitchFamily="2" charset="-122"/>
            </a:endParaRPr>
          </a:p>
          <a:p>
            <a:r>
              <a:rPr lang="zh-CN" altLang="en-US" b="1" dirty="0">
                <a:sym typeface="+mn-ea"/>
              </a:rPr>
              <a:t>      </a:t>
            </a:r>
            <a:r>
              <a:rPr lang="zh-CN" altLang="en-US" b="1" dirty="0" smtClean="0">
                <a:solidFill>
                  <a:srgbClr val="FF0000"/>
                </a:solidFill>
                <a:sym typeface="+mn-ea"/>
              </a:rPr>
              <a:t>同步（</a:t>
            </a:r>
            <a:r>
              <a:rPr lang="zh-CN" altLang="en-US" b="1" dirty="0" smtClean="0">
                <a:solidFill>
                  <a:srgbClr val="0000FF"/>
                </a:solidFill>
                <a:sym typeface="+mn-ea"/>
              </a:rPr>
              <a:t>又称为时序</a:t>
            </a:r>
            <a:r>
              <a:rPr lang="zh-CN" altLang="en-US" b="1" dirty="0" smtClean="0">
                <a:solidFill>
                  <a:srgbClr val="FF0000"/>
                </a:solidFill>
                <a:sym typeface="+mn-ea"/>
              </a:rPr>
              <a:t>）：</a:t>
            </a:r>
            <a:r>
              <a:rPr lang="zh-CN" altLang="en-US" b="1" dirty="0" smtClean="0">
                <a:solidFill>
                  <a:srgbClr val="0000CC"/>
                </a:solidFill>
                <a:sym typeface="+mn-ea"/>
              </a:rPr>
              <a:t>事件</a:t>
            </a:r>
            <a:r>
              <a:rPr lang="zh-CN" altLang="en-US" b="1" dirty="0">
                <a:solidFill>
                  <a:srgbClr val="0000CC"/>
                </a:solidFill>
                <a:sym typeface="+mn-ea"/>
              </a:rPr>
              <a:t>实现顺序的详细说明。 </a:t>
            </a:r>
            <a:r>
              <a:rPr lang="en-US" altLang="zh-CN" b="1" dirty="0">
                <a:solidFill>
                  <a:srgbClr val="0000CC"/>
                </a:solidFill>
                <a:latin typeface="宋体" panose="02010600030101010101" pitchFamily="2" charset="-122"/>
                <a:ea typeface="宋体" panose="02010600030101010101" pitchFamily="2" charset="-122"/>
                <a:sym typeface="+mn-ea"/>
              </a:rPr>
              <a:t>——“</a:t>
            </a:r>
            <a:r>
              <a:rPr lang="zh-CN" altLang="en-US" b="1" dirty="0">
                <a:solidFill>
                  <a:srgbClr val="0000CC"/>
                </a:solidFill>
                <a:latin typeface="宋体" panose="02010600030101010101" pitchFamily="2" charset="-122"/>
                <a:ea typeface="宋体" panose="02010600030101010101" pitchFamily="2" charset="-122"/>
                <a:sym typeface="+mn-ea"/>
              </a:rPr>
              <a:t>什么时候做” </a:t>
            </a:r>
            <a:endParaRPr lang="zh-CN" altLang="en-US" b="1" dirty="0">
              <a:solidFill>
                <a:srgbClr val="0000CC"/>
              </a:solidFill>
              <a:latin typeface="宋体" panose="02010600030101010101" pitchFamily="2" charset="-122"/>
              <a:ea typeface="宋体" panose="02010600030101010101" pitchFamily="2" charset="-122"/>
              <a:sym typeface="+mn-ea"/>
            </a:endParaRPr>
          </a:p>
          <a:p>
            <a:pPr>
              <a:spcBef>
                <a:spcPts val="600"/>
              </a:spcBef>
            </a:pPr>
            <a:r>
              <a:rPr lang="zh-CN" altLang="en-US" b="1" dirty="0">
                <a:solidFill>
                  <a:srgbClr val="0000CC"/>
                </a:solidFill>
                <a:latin typeface="宋体" panose="02010600030101010101" pitchFamily="2" charset="-122"/>
                <a:ea typeface="宋体" panose="02010600030101010101" pitchFamily="2" charset="-122"/>
                <a:sym typeface="+mn-ea"/>
              </a:rPr>
              <a:t> </a:t>
            </a:r>
            <a:r>
              <a:rPr lang="zh-CN" altLang="en-US" b="1" dirty="0">
                <a:solidFill>
                  <a:srgbClr val="0000CC"/>
                </a:solidFill>
                <a:latin typeface="+mn-lt"/>
                <a:sym typeface="+mn-ea"/>
              </a:rPr>
              <a:t>总时延 </a:t>
            </a:r>
            <a:r>
              <a:rPr lang="zh-CN" altLang="en-US" b="1" dirty="0" smtClean="0">
                <a:solidFill>
                  <a:srgbClr val="0000CC"/>
                </a:solidFill>
                <a:latin typeface="+mn-lt"/>
                <a:sym typeface="+mn-ea"/>
              </a:rPr>
              <a:t> </a:t>
            </a:r>
            <a:r>
              <a:rPr lang="en-US" altLang="zh-CN" b="1" dirty="0" smtClean="0">
                <a:solidFill>
                  <a:srgbClr val="0000CC"/>
                </a:solidFill>
                <a:latin typeface="+mn-lt"/>
                <a:sym typeface="+mn-ea"/>
              </a:rPr>
              <a:t>=</a:t>
            </a:r>
            <a:r>
              <a:rPr lang="zh-CN" altLang="en-US" b="1" dirty="0" smtClean="0">
                <a:solidFill>
                  <a:srgbClr val="0000CC"/>
                </a:solidFill>
                <a:latin typeface="+mn-lt"/>
                <a:sym typeface="+mn-ea"/>
              </a:rPr>
              <a:t>发送时延</a:t>
            </a:r>
            <a:r>
              <a:rPr lang="en-US" altLang="zh-CN" b="1" dirty="0" smtClean="0">
                <a:solidFill>
                  <a:srgbClr val="0000CC"/>
                </a:solidFill>
                <a:latin typeface="+mn-lt"/>
                <a:sym typeface="+mn-ea"/>
              </a:rPr>
              <a:t>+ </a:t>
            </a:r>
            <a:r>
              <a:rPr lang="zh-CN" altLang="en-US" b="1" dirty="0" smtClean="0">
                <a:solidFill>
                  <a:srgbClr val="0000CC"/>
                </a:solidFill>
                <a:latin typeface="+mn-lt"/>
                <a:sym typeface="+mn-ea"/>
              </a:rPr>
              <a:t>传播时延 </a:t>
            </a:r>
            <a:r>
              <a:rPr lang="en-US" altLang="zh-CN" b="1" dirty="0" smtClean="0">
                <a:solidFill>
                  <a:srgbClr val="0000CC"/>
                </a:solidFill>
                <a:latin typeface="+mn-lt"/>
                <a:sym typeface="+mn-ea"/>
              </a:rPr>
              <a:t>+ </a:t>
            </a:r>
            <a:r>
              <a:rPr lang="zh-CN" altLang="en-US" b="1" dirty="0" smtClean="0">
                <a:solidFill>
                  <a:srgbClr val="0000CC"/>
                </a:solidFill>
                <a:latin typeface="+mn-lt"/>
                <a:sym typeface="+mn-ea"/>
              </a:rPr>
              <a:t>处理时延 </a:t>
            </a:r>
            <a:r>
              <a:rPr lang="en-US" altLang="zh-CN" b="1" dirty="0" smtClean="0">
                <a:solidFill>
                  <a:srgbClr val="0000CC"/>
                </a:solidFill>
                <a:latin typeface="+mn-lt"/>
                <a:sym typeface="+mn-ea"/>
              </a:rPr>
              <a:t>+ </a:t>
            </a:r>
            <a:r>
              <a:rPr lang="zh-CN" altLang="en-US" b="1" dirty="0" smtClean="0">
                <a:solidFill>
                  <a:srgbClr val="0000CC"/>
                </a:solidFill>
                <a:latin typeface="+mn-lt"/>
                <a:sym typeface="+mn-ea"/>
              </a:rPr>
              <a:t>排队时延</a:t>
            </a:r>
            <a:endParaRPr lang="zh-CN" altLang="en-US" b="1" dirty="0">
              <a:solidFill>
                <a:srgbClr val="0000CC"/>
              </a:solidFill>
              <a:latin typeface="+mn-lt"/>
              <a:ea typeface="黑体" panose="02010609060101010101" pitchFamily="2" charset="-122"/>
            </a:endParaRPr>
          </a:p>
          <a:p>
            <a:pPr>
              <a:lnSpc>
                <a:spcPct val="110000"/>
              </a:lnSpc>
              <a:spcBef>
                <a:spcPts val="600"/>
              </a:spcBef>
            </a:pPr>
            <a:r>
              <a:rPr lang="zh-CN" altLang="en-US" b="1" dirty="0">
                <a:solidFill>
                  <a:srgbClr val="0000CC"/>
                </a:solidFill>
                <a:sym typeface="+mn-ea"/>
              </a:rPr>
              <a:t>      </a:t>
            </a:r>
            <a:r>
              <a:rPr lang="zh-CN" altLang="en-US" b="1" dirty="0" smtClean="0">
                <a:solidFill>
                  <a:srgbClr val="FF0000"/>
                </a:solidFill>
                <a:sym typeface="+mn-ea"/>
              </a:rPr>
              <a:t>发送时延也称为</a:t>
            </a:r>
            <a:r>
              <a:rPr lang="zh-CN" altLang="en-US" b="1" dirty="0" smtClean="0">
                <a:solidFill>
                  <a:srgbClr val="00B050"/>
                </a:solidFill>
                <a:sym typeface="+mn-ea"/>
              </a:rPr>
              <a:t>传输时延</a:t>
            </a:r>
            <a:r>
              <a:rPr lang="zh-CN" altLang="en-US" b="1" dirty="0" smtClean="0">
                <a:solidFill>
                  <a:srgbClr val="FF0000"/>
                </a:solidFill>
                <a:sym typeface="+mn-ea"/>
              </a:rPr>
              <a:t>：</a:t>
            </a:r>
            <a:r>
              <a:rPr lang="zh-CN" altLang="en-US" b="1" dirty="0" smtClean="0">
                <a:solidFill>
                  <a:srgbClr val="0000CC"/>
                </a:solidFill>
                <a:sym typeface="+mn-ea"/>
              </a:rPr>
              <a:t>发送</a:t>
            </a:r>
            <a:r>
              <a:rPr lang="zh-CN" altLang="en-US" b="1" dirty="0">
                <a:solidFill>
                  <a:srgbClr val="0000CC"/>
                </a:solidFill>
                <a:sym typeface="+mn-ea"/>
              </a:rPr>
              <a:t>数据时，数据帧从结点进入到传输媒体所需要的时间。</a:t>
            </a:r>
            <a:r>
              <a:rPr lang="zh-CN" altLang="en-US" b="1"/>
              <a:t>   </a:t>
            </a:r>
            <a:endParaRPr lang="zh-CN" altLang="en-US" b="1"/>
          </a:p>
          <a:p>
            <a:pPr>
              <a:lnSpc>
                <a:spcPct val="110000"/>
              </a:lnSpc>
              <a:spcBef>
                <a:spcPts val="600"/>
              </a:spcBef>
            </a:pPr>
            <a:endParaRPr lang="zh-CN" altLang="en-US" b="1"/>
          </a:p>
          <a:p>
            <a:pPr>
              <a:lnSpc>
                <a:spcPct val="110000"/>
              </a:lnSpc>
              <a:spcBef>
                <a:spcPts val="600"/>
              </a:spcBef>
            </a:pPr>
            <a:endParaRPr lang="zh-CN" altLang="en-US" b="1"/>
          </a:p>
          <a:p>
            <a:pPr>
              <a:lnSpc>
                <a:spcPct val="110000"/>
              </a:lnSpc>
              <a:spcBef>
                <a:spcPts val="600"/>
              </a:spcBef>
            </a:pPr>
            <a:endParaRPr lang="zh-CN" altLang="en-US" b="1"/>
          </a:p>
          <a:p>
            <a:pPr>
              <a:lnSpc>
                <a:spcPct val="110000"/>
              </a:lnSpc>
              <a:spcBef>
                <a:spcPts val="600"/>
              </a:spcBef>
            </a:pPr>
            <a:r>
              <a:rPr lang="zh-CN" altLang="en-US" b="1"/>
              <a:t>    </a:t>
            </a:r>
            <a:r>
              <a:rPr lang="en-US" altLang="zh-CN" b="1" dirty="0" smtClean="0">
                <a:solidFill>
                  <a:srgbClr val="0000CC"/>
                </a:solidFill>
                <a:sym typeface="+mn-ea"/>
              </a:rPr>
              <a:t> </a:t>
            </a:r>
            <a:r>
              <a:rPr lang="zh-CN" altLang="en-US" b="1" dirty="0" smtClean="0">
                <a:solidFill>
                  <a:srgbClr val="FF0000"/>
                </a:solidFill>
                <a:sym typeface="+mn-ea"/>
              </a:rPr>
              <a:t>传播时延</a:t>
            </a:r>
            <a:r>
              <a:rPr lang="zh-CN" altLang="en-US" b="1" dirty="0" smtClean="0">
                <a:solidFill>
                  <a:srgbClr val="0000CC"/>
                </a:solidFill>
                <a:sym typeface="+mn-ea"/>
              </a:rPr>
              <a:t>：电磁波</a:t>
            </a:r>
            <a:r>
              <a:rPr lang="zh-CN" altLang="en-US" b="1" dirty="0">
                <a:solidFill>
                  <a:srgbClr val="0000CC"/>
                </a:solidFill>
                <a:sym typeface="+mn-ea"/>
              </a:rPr>
              <a:t>在信道中需要传播一定的距离而花费的时间。</a:t>
            </a:r>
            <a:endParaRPr lang="zh-CN" altLang="en-US" b="1" dirty="0">
              <a:solidFill>
                <a:srgbClr val="0000CC"/>
              </a:solidFill>
              <a:sym typeface="+mn-ea"/>
            </a:endParaRPr>
          </a:p>
          <a:p>
            <a:pPr>
              <a:lnSpc>
                <a:spcPct val="110000"/>
              </a:lnSpc>
              <a:spcBef>
                <a:spcPts val="600"/>
              </a:spcBef>
            </a:pPr>
            <a:r>
              <a:rPr lang="zh-CN" altLang="en-US" b="1"/>
              <a:t>   </a:t>
            </a:r>
            <a:endParaRPr lang="zh-CN" altLang="en-US" b="1"/>
          </a:p>
          <a:p>
            <a:pPr>
              <a:lnSpc>
                <a:spcPct val="110000"/>
              </a:lnSpc>
              <a:spcBef>
                <a:spcPts val="600"/>
              </a:spcBef>
            </a:pPr>
            <a:endParaRPr lang="zh-CN" altLang="en-US" b="1"/>
          </a:p>
          <a:p>
            <a:pPr>
              <a:lnSpc>
                <a:spcPct val="110000"/>
              </a:lnSpc>
              <a:spcBef>
                <a:spcPts val="600"/>
              </a:spcBef>
            </a:pPr>
            <a:endParaRPr lang="zh-CN" altLang="en-US" b="1"/>
          </a:p>
        </p:txBody>
      </p:sp>
      <p:grpSp>
        <p:nvGrpSpPr>
          <p:cNvPr id="88081" name="Group 17"/>
          <p:cNvGrpSpPr/>
          <p:nvPr/>
        </p:nvGrpSpPr>
        <p:grpSpPr bwMode="auto">
          <a:xfrm>
            <a:off x="1724318" y="356324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endParaRPr lang="en-US" altLang="zh-CN" sz="2800" b="1">
                <a:solidFill>
                  <a:srgbClr val="0000CC"/>
                </a:solidFill>
                <a:latin typeface="+mn-lt"/>
                <a:ea typeface="黑体" panose="02010609060101010101" pitchFamily="2" charset="-122"/>
              </a:endParaRP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dirty="0">
                  <a:solidFill>
                    <a:srgbClr val="0000CC"/>
                  </a:solidFill>
                  <a:latin typeface="+mn-lt"/>
                  <a:ea typeface="黑体" panose="02010609060101010101" pitchFamily="2" charset="-122"/>
                </a:rPr>
                <a:t>数据帧长度（</a:t>
              </a:r>
              <a:r>
                <a:rPr lang="en-US" altLang="zh-CN" sz="2800" b="1" dirty="0" smtClean="0">
                  <a:solidFill>
                    <a:srgbClr val="FF0000"/>
                  </a:solidFill>
                  <a:latin typeface="+mn-lt"/>
                  <a:ea typeface="黑体" panose="02010609060101010101" pitchFamily="2" charset="-122"/>
                </a:rPr>
                <a:t>bit</a:t>
              </a:r>
              <a:r>
                <a:rPr lang="zh-CN" altLang="en-US" sz="2800" b="1" dirty="0" smtClean="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dirty="0">
                  <a:solidFill>
                    <a:srgbClr val="0000CC"/>
                  </a:solidFill>
                  <a:latin typeface="+mn-lt"/>
                  <a:ea typeface="黑体" panose="02010609060101010101" pitchFamily="2" charset="-122"/>
                </a:rPr>
                <a:t>发送速率（</a:t>
              </a:r>
              <a:r>
                <a:rPr lang="en-US" altLang="zh-CN" sz="2800" b="1" dirty="0" smtClean="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b="1">
                <a:latin typeface="+mn-lt"/>
                <a:ea typeface="黑体" panose="02010609060101010101" pitchFamily="2" charset="-122"/>
              </a:endParaRPr>
            </a:p>
          </p:txBody>
        </p:sp>
      </p:grpSp>
      <p:grpSp>
        <p:nvGrpSpPr>
          <p:cNvPr id="89108" name="Group 20"/>
          <p:cNvGrpSpPr/>
          <p:nvPr/>
        </p:nvGrpSpPr>
        <p:grpSpPr bwMode="auto">
          <a:xfrm>
            <a:off x="788725" y="5357485"/>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endParaRPr lang="en-US" altLang="zh-CN" sz="2800" b="1" dirty="0">
                <a:solidFill>
                  <a:srgbClr val="0000CC"/>
                </a:solidFill>
                <a:latin typeface="+mn-lt"/>
                <a:ea typeface="黑体" panose="02010609060101010101" pitchFamily="2" charset="-122"/>
              </a:endParaRP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81"/>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1000" fill="hold"/>
                                        <p:tgtEl>
                                          <p:spTgt spid="88081"/>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9108"/>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nodeType="afterEffect">
                                  <p:stCondLst>
                                    <p:cond delay="0"/>
                                  </p:stCondLst>
                                  <p:childTnLst>
                                    <p:animScale>
                                      <p:cBhvr>
                                        <p:cTn id="16"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802" y="1900604"/>
            <a:ext cx="7772171" cy="3798277"/>
          </a:xfrm>
        </p:spPr>
        <p:txBody>
          <a:bodyPr/>
          <a:lstStyle/>
          <a:p>
            <a:pPr>
              <a:buNone/>
            </a:pPr>
            <a:r>
              <a:rPr lang="en-US" altLang="zh-CN" b="1" dirty="0" smtClean="0"/>
              <a:t> </a:t>
            </a:r>
            <a:endParaRPr lang="en-US" altLang="zh-CN" b="1" dirty="0" smtClean="0"/>
          </a:p>
        </p:txBody>
      </p:sp>
      <p:pic>
        <p:nvPicPr>
          <p:cNvPr id="62466" name="Picture 2"/>
          <p:cNvPicPr>
            <a:picLocks noChangeAspect="1" noChangeArrowheads="1"/>
          </p:cNvPicPr>
          <p:nvPr/>
        </p:nvPicPr>
        <p:blipFill>
          <a:blip r:embed="rId1" cstate="print"/>
          <a:srcRect/>
          <a:stretch>
            <a:fillRect/>
          </a:stretch>
        </p:blipFill>
        <p:spPr bwMode="auto">
          <a:xfrm>
            <a:off x="402102" y="1597855"/>
            <a:ext cx="8755966" cy="28610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802" y="1900604"/>
            <a:ext cx="7772171" cy="3798277"/>
          </a:xfrm>
        </p:spPr>
        <p:txBody>
          <a:bodyPr/>
          <a:lstStyle/>
          <a:p>
            <a:pPr>
              <a:buNone/>
            </a:pPr>
            <a:r>
              <a:rPr lang="en-US" altLang="zh-CN" b="1" dirty="0" smtClean="0"/>
              <a:t> </a:t>
            </a:r>
            <a:endParaRPr lang="en-US" altLang="zh-CN" b="1" dirty="0" smtClean="0"/>
          </a:p>
        </p:txBody>
      </p:sp>
      <p:sp>
        <p:nvSpPr>
          <p:cNvPr id="4" name="页脚占位符 3"/>
          <p:cNvSpPr>
            <a:spLocks noGrp="1"/>
          </p:cNvSpPr>
          <p:nvPr>
            <p:ph type="ftr" sz="quarter" idx="11"/>
          </p:nvPr>
        </p:nvSpPr>
        <p:spPr>
          <a:xfrm>
            <a:off x="3124200" y="6131009"/>
            <a:ext cx="2895600" cy="422031"/>
          </a:xfrm>
        </p:spPr>
        <p:txBody>
          <a:bodyPr/>
          <a:lstStyle/>
          <a:p>
            <a:pPr lvl="0">
              <a:buClr>
                <a:srgbClr val="000000"/>
              </a:buClr>
            </a:pPr>
            <a:r>
              <a:rPr lang="zh-CN" altLang="en-US" sz="100" smtClean="0"/>
              <a:t>课件制作人：赵志刚</a:t>
            </a:r>
            <a:endParaRPr lang="zh-CN" altLang="en-US" sz="1290">
              <a:latin typeface="Tahoma" panose="020B0604030504040204" pitchFamily="34" charset="0"/>
            </a:endParaRPr>
          </a:p>
        </p:txBody>
      </p:sp>
      <p:pic>
        <p:nvPicPr>
          <p:cNvPr id="63490" name="Picture 2"/>
          <p:cNvPicPr>
            <a:picLocks noChangeAspect="1" noChangeArrowheads="1"/>
          </p:cNvPicPr>
          <p:nvPr/>
        </p:nvPicPr>
        <p:blipFill>
          <a:blip r:embed="rId1" cstate="print"/>
          <a:srcRect/>
          <a:stretch>
            <a:fillRect/>
          </a:stretch>
        </p:blipFill>
        <p:spPr bwMode="auto">
          <a:xfrm>
            <a:off x="371622" y="1574423"/>
            <a:ext cx="8463017" cy="22599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596900" y="24765"/>
            <a:ext cx="7792720" cy="926465"/>
          </a:xfrm>
        </p:spPr>
        <p:txBody>
          <a:bodyPr/>
          <a:lstStyle/>
          <a:p>
            <a:r>
              <a:rPr lang="en-US" altLang="zh-CN" dirty="0"/>
              <a:t>4.5.3 </a:t>
            </a:r>
            <a:r>
              <a:rPr lang="en-US" altLang="zh-CN" dirty="0">
                <a:solidFill>
                  <a:srgbClr val="FF0066"/>
                </a:solidFill>
              </a:rPr>
              <a:t> </a:t>
            </a:r>
            <a:r>
              <a:rPr lang="zh-CN" altLang="en-US" dirty="0">
                <a:solidFill>
                  <a:srgbClr val="FF0066"/>
                </a:solidFill>
              </a:rPr>
              <a:t>内部网关协议 </a:t>
            </a:r>
            <a:r>
              <a:rPr lang="en-US" altLang="zh-CN" dirty="0" smtClean="0">
                <a:solidFill>
                  <a:srgbClr val="FF0066"/>
                </a:solidFill>
              </a:rPr>
              <a:t>OSPF</a:t>
            </a:r>
            <a:endParaRPr lang="en-US" altLang="zh-CN" sz="3325" dirty="0" smtClean="0">
              <a:solidFill>
                <a:srgbClr val="FF0066"/>
              </a:solidFill>
            </a:endParaRPr>
          </a:p>
        </p:txBody>
      </p:sp>
      <p:sp>
        <p:nvSpPr>
          <p:cNvPr id="580611" name="Rectangle 3"/>
          <p:cNvSpPr>
            <a:spLocks noGrp="1" noChangeArrowheads="1"/>
          </p:cNvSpPr>
          <p:nvPr>
            <p:ph idx="1"/>
          </p:nvPr>
        </p:nvSpPr>
        <p:spPr>
          <a:xfrm>
            <a:off x="78740" y="882015"/>
            <a:ext cx="8938260" cy="4114800"/>
          </a:xfrm>
          <a:noFill/>
        </p:spPr>
        <p:txBody>
          <a:bodyPr/>
          <a:lstStyle/>
          <a:p>
            <a:pPr>
              <a:spcBef>
                <a:spcPts val="1200"/>
              </a:spcBef>
            </a:pPr>
            <a:r>
              <a:rPr lang="zh-CN" altLang="zh-CN" sz="2400" b="1" dirty="0" smtClean="0">
                <a:solidFill>
                  <a:srgbClr val="0000FF"/>
                </a:solidFill>
              </a:rPr>
              <a:t>开放</a:t>
            </a:r>
            <a:r>
              <a:rPr lang="zh-CN" altLang="zh-CN" sz="2400" b="1" dirty="0">
                <a:solidFill>
                  <a:srgbClr val="0000FF"/>
                </a:solidFill>
              </a:rPr>
              <a:t>最短路径</a:t>
            </a:r>
            <a:r>
              <a:rPr lang="zh-CN" altLang="zh-CN" sz="2400" b="1" dirty="0" smtClean="0">
                <a:solidFill>
                  <a:srgbClr val="0000FF"/>
                </a:solidFill>
              </a:rPr>
              <a:t>优先</a:t>
            </a:r>
            <a:r>
              <a:rPr lang="en-US" altLang="zh-CN" sz="2400" b="1" dirty="0" smtClean="0"/>
              <a:t> OSPF </a:t>
            </a:r>
            <a:r>
              <a:rPr lang="en-US" altLang="zh-CN" sz="2400" b="1" dirty="0"/>
              <a:t>(Open Shortest Path First</a:t>
            </a:r>
            <a:r>
              <a:rPr lang="en-US" altLang="zh-CN" sz="2400" b="1" dirty="0" smtClean="0"/>
              <a:t>)</a:t>
            </a:r>
            <a:r>
              <a:rPr lang="zh-CN" altLang="en-US" sz="2400" b="1" dirty="0" smtClean="0"/>
              <a:t>协议</a:t>
            </a:r>
            <a:r>
              <a:rPr lang="zh-CN" altLang="en-US" sz="2400" b="1" dirty="0">
                <a:sym typeface="+mn-ea"/>
              </a:rPr>
              <a:t>采用</a:t>
            </a:r>
            <a:r>
              <a:rPr lang="zh-CN" altLang="en-US" sz="2400" b="1" dirty="0">
                <a:solidFill>
                  <a:srgbClr val="FF0000"/>
                </a:solidFill>
                <a:sym typeface="+mn-ea"/>
              </a:rPr>
              <a:t>分布式的链路状态</a:t>
            </a:r>
            <a:r>
              <a:rPr lang="zh-CN" altLang="en-US" sz="2400" b="1" dirty="0" smtClean="0">
                <a:solidFill>
                  <a:srgbClr val="FF0000"/>
                </a:solidFill>
                <a:sym typeface="+mn-ea"/>
              </a:rPr>
              <a:t>协议</a:t>
            </a:r>
            <a:r>
              <a:rPr lang="zh-CN" altLang="en-US" sz="2400" b="1" dirty="0" smtClean="0">
                <a:sym typeface="+mn-ea"/>
              </a:rPr>
              <a:t> </a:t>
            </a:r>
            <a:r>
              <a:rPr lang="en-US" altLang="zh-CN" sz="2400" b="1" dirty="0" smtClean="0">
                <a:sym typeface="+mn-ea"/>
              </a:rPr>
              <a:t>(</a:t>
            </a:r>
            <a:r>
              <a:rPr lang="en-US" altLang="zh-CN" sz="2400" b="1" dirty="0">
                <a:sym typeface="+mn-ea"/>
              </a:rPr>
              <a:t>link state protocol)</a:t>
            </a:r>
            <a:r>
              <a:rPr lang="zh-CN" altLang="en-US" sz="2400" b="1" dirty="0" smtClean="0">
                <a:sym typeface="+mn-ea"/>
              </a:rPr>
              <a:t>。</a:t>
            </a:r>
            <a:endParaRPr lang="zh-CN" altLang="en-US" sz="2400" b="1" dirty="0" smtClean="0">
              <a:sym typeface="+mn-ea"/>
            </a:endParaRPr>
          </a:p>
          <a:p>
            <a:pPr>
              <a:spcBef>
                <a:spcPts val="1200"/>
              </a:spcBef>
            </a:pPr>
            <a:r>
              <a:rPr lang="zh-CN" altLang="en-US" sz="2400" b="1" dirty="0" smtClean="0">
                <a:sym typeface="+mn-ea"/>
              </a:rPr>
              <a:t>它将自治系统划分为若干个更小的范围，叫</a:t>
            </a:r>
            <a:r>
              <a:rPr lang="zh-CN" altLang="en-US" sz="2400" b="1" dirty="0" smtClean="0">
                <a:solidFill>
                  <a:srgbClr val="FF0000"/>
                </a:solidFill>
                <a:sym typeface="+mn-ea"/>
              </a:rPr>
              <a:t>区域（</a:t>
            </a:r>
            <a:r>
              <a:rPr lang="en-US" altLang="zh-CN" sz="2400" b="1" dirty="0" smtClean="0">
                <a:solidFill>
                  <a:srgbClr val="FF0000"/>
                </a:solidFill>
                <a:sym typeface="+mn-ea"/>
              </a:rPr>
              <a:t>area)</a:t>
            </a:r>
            <a:r>
              <a:rPr lang="zh-CN" altLang="en-US" sz="2400" b="1" dirty="0" smtClean="0">
                <a:sym typeface="+mn-ea"/>
              </a:rPr>
              <a:t>。</a:t>
            </a:r>
            <a:endParaRPr lang="zh-CN" altLang="en-US" sz="2400" b="1" dirty="0" smtClean="0">
              <a:sym typeface="+mn-ea"/>
            </a:endParaRPr>
          </a:p>
          <a:p>
            <a:pPr>
              <a:spcBef>
                <a:spcPts val="1200"/>
              </a:spcBef>
            </a:pPr>
            <a:r>
              <a:rPr lang="zh-CN" altLang="en-US" sz="2400" dirty="0" smtClean="0">
                <a:solidFill>
                  <a:srgbClr val="00B050"/>
                </a:solidFill>
                <a:sym typeface="+mn-ea"/>
              </a:rPr>
              <a:t>直接封装OSPF报文的协议 是</a:t>
            </a:r>
            <a:r>
              <a:rPr lang="en-US" altLang="zh-CN" sz="2400" dirty="0" smtClean="0">
                <a:solidFill>
                  <a:srgbClr val="00B050"/>
                </a:solidFill>
                <a:sym typeface="+mn-ea"/>
              </a:rPr>
              <a:t>IP</a:t>
            </a:r>
            <a:r>
              <a:rPr lang="zh-CN" altLang="en-US" sz="2400" dirty="0" smtClean="0">
                <a:solidFill>
                  <a:srgbClr val="00B050"/>
                </a:solidFill>
                <a:sym typeface="+mn-ea"/>
              </a:rPr>
              <a:t>协议</a:t>
            </a:r>
            <a:r>
              <a:rPr lang="zh-CN" altLang="en-US" sz="2400" dirty="0" smtClean="0">
                <a:sym typeface="+mn-ea"/>
              </a:rPr>
              <a:t>。</a:t>
            </a:r>
            <a:endParaRPr lang="zh-CN" altLang="en-US" sz="2400" dirty="0" smtClean="0">
              <a:solidFill>
                <a:srgbClr val="0000FF"/>
              </a:solidFill>
              <a:sym typeface="+mn-ea"/>
            </a:endParaRPr>
          </a:p>
        </p:txBody>
      </p:sp>
      <p:sp>
        <p:nvSpPr>
          <p:cNvPr id="581635" name="Rectangle 3"/>
          <p:cNvSpPr>
            <a:spLocks noGrp="1" noChangeArrowheads="1"/>
          </p:cNvSpPr>
          <p:nvPr/>
        </p:nvSpPr>
        <p:spPr>
          <a:xfrm>
            <a:off x="-59690" y="3481070"/>
            <a:ext cx="8846820" cy="3108960"/>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a:lstStyle>
          <a:p>
            <a:r>
              <a:rPr lang="zh-CN" altLang="en-US" sz="2400" b="1" dirty="0">
                <a:solidFill>
                  <a:srgbClr val="FF0000"/>
                </a:solidFill>
              </a:rPr>
              <a:t>向本自治系统中所有路由器发送信息，</a:t>
            </a:r>
            <a:r>
              <a:rPr lang="zh-CN" altLang="en-US" sz="2400" b="1" dirty="0"/>
              <a:t>这里使用的方法是</a:t>
            </a:r>
            <a:r>
              <a:rPr lang="zh-CN" altLang="en-US" sz="2400" b="1" dirty="0">
                <a:solidFill>
                  <a:srgbClr val="FF0000"/>
                </a:solidFill>
              </a:rPr>
              <a:t>洪泛法。</a:t>
            </a:r>
            <a:endParaRPr lang="zh-CN" altLang="en-US" sz="2400" b="1" dirty="0">
              <a:solidFill>
                <a:srgbClr val="FF0000"/>
              </a:solidFill>
            </a:endParaRPr>
          </a:p>
          <a:p>
            <a:r>
              <a:rPr lang="zh-CN" altLang="en-US" sz="2400" b="1" dirty="0"/>
              <a:t>发送的信息就是与本路由器</a:t>
            </a:r>
            <a:r>
              <a:rPr lang="zh-CN" altLang="en-US" sz="2400" b="1" dirty="0">
                <a:solidFill>
                  <a:srgbClr val="FF0000"/>
                </a:solidFill>
              </a:rPr>
              <a:t>相邻</a:t>
            </a:r>
            <a:r>
              <a:rPr lang="zh-CN" altLang="en-US" sz="2400" b="1" dirty="0"/>
              <a:t>的所有路由器的链路状态，但这只是路由器所知道的</a:t>
            </a:r>
            <a:r>
              <a:rPr lang="zh-CN" altLang="en-US" sz="2400" b="1" dirty="0">
                <a:solidFill>
                  <a:srgbClr val="FF0000"/>
                </a:solidFill>
              </a:rPr>
              <a:t>部分信息。</a:t>
            </a:r>
            <a:endParaRPr lang="en-US" altLang="zh-CN" sz="2400" b="1" dirty="0">
              <a:solidFill>
                <a:srgbClr val="FF0000"/>
              </a:solidFill>
            </a:endParaRPr>
          </a:p>
          <a:p>
            <a:pPr lvl="1"/>
            <a:r>
              <a:rPr lang="zh-CN" altLang="en-US" sz="2400" b="1" dirty="0" smtClean="0">
                <a:solidFill>
                  <a:srgbClr val="0000FF"/>
                </a:solidFill>
                <a:latin typeface="Arial" panose="020B0604020202020204" pitchFamily="34" charset="0"/>
              </a:rPr>
              <a:t>“链路状态”</a:t>
            </a:r>
            <a:r>
              <a:rPr lang="zh-CN" altLang="en-US" sz="2400" b="1" dirty="0">
                <a:solidFill>
                  <a:srgbClr val="0000FF"/>
                </a:solidFill>
                <a:latin typeface="Arial" panose="020B0604020202020204" pitchFamily="34" charset="0"/>
              </a:rPr>
              <a:t>就是说明本路由器都和哪些路由器相邻，以及该链路的“</a:t>
            </a:r>
            <a:r>
              <a:rPr lang="zh-CN" altLang="en-US" sz="2400" b="1" dirty="0">
                <a:solidFill>
                  <a:srgbClr val="FF0000"/>
                </a:solidFill>
                <a:latin typeface="Arial" panose="020B0604020202020204" pitchFamily="34" charset="0"/>
              </a:rPr>
              <a:t>度量</a:t>
            </a:r>
            <a:r>
              <a:rPr lang="zh-CN" altLang="en-US" sz="2400" b="1" dirty="0">
                <a:solidFill>
                  <a:srgbClr val="0000FF"/>
                </a:solidFill>
                <a:latin typeface="Arial" panose="020B0604020202020204" pitchFamily="34" charset="0"/>
              </a:rPr>
              <a:t>”</a:t>
            </a:r>
            <a:r>
              <a:rPr lang="en-US" altLang="zh-CN" sz="2400" b="1" dirty="0">
                <a:solidFill>
                  <a:srgbClr val="0000FF"/>
                </a:solidFill>
                <a:latin typeface="Arial" panose="020B0604020202020204" pitchFamily="34" charset="0"/>
              </a:rPr>
              <a:t>(metric)</a:t>
            </a:r>
            <a:r>
              <a:rPr lang="zh-CN" altLang="en-US" sz="2400" b="1" dirty="0">
                <a:solidFill>
                  <a:srgbClr val="0000FF"/>
                </a:solidFill>
                <a:latin typeface="Arial" panose="020B0604020202020204" pitchFamily="34" charset="0"/>
              </a:rPr>
              <a:t>。</a:t>
            </a:r>
            <a:r>
              <a:rPr lang="zh-CN" altLang="en-US" sz="2400" b="1" dirty="0">
                <a:solidFill>
                  <a:srgbClr val="0000FF"/>
                </a:solidFill>
              </a:rPr>
              <a:t> </a:t>
            </a:r>
            <a:endParaRPr lang="zh-CN" altLang="en-US" sz="2400" b="1" dirty="0">
              <a:solidFill>
                <a:srgbClr val="0000FF"/>
              </a:solidFill>
            </a:endParaRPr>
          </a:p>
          <a:p>
            <a:r>
              <a:rPr lang="zh-CN" altLang="en-US" sz="2400" b="1" dirty="0"/>
              <a:t>只有当链路状态</a:t>
            </a:r>
            <a:r>
              <a:rPr lang="zh-CN" altLang="en-US" sz="2400" b="1" dirty="0">
                <a:solidFill>
                  <a:srgbClr val="FF0000"/>
                </a:solidFill>
              </a:rPr>
              <a:t>发生变化</a:t>
            </a:r>
            <a:r>
              <a:rPr lang="zh-CN" altLang="en-US" sz="2400" b="1" dirty="0"/>
              <a:t>时，路由器才用洪泛法向所有路由器发送此信息。  </a:t>
            </a:r>
            <a:endParaRPr lang="zh-CN" altLang="en-US" sz="2400" b="1" dirty="0"/>
          </a:p>
        </p:txBody>
      </p:sp>
      <p:sp>
        <p:nvSpPr>
          <p:cNvPr id="581634" name="Rectangle 2"/>
          <p:cNvSpPr>
            <a:spLocks noGrp="1" noChangeArrowheads="1"/>
          </p:cNvSpPr>
          <p:nvPr/>
        </p:nvSpPr>
        <p:spPr>
          <a:xfrm>
            <a:off x="235585" y="2687320"/>
            <a:ext cx="7792720" cy="73406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a:lstStyle>
          <a:p>
            <a:pPr algn="ctr"/>
            <a:r>
              <a:rPr lang="zh-CN" altLang="en-US" sz="2800" b="1">
                <a:solidFill>
                  <a:srgbClr val="FF0000"/>
                </a:solidFill>
              </a:rPr>
              <a:t>三个要点</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741680" y="50800"/>
            <a:ext cx="7792720" cy="818515"/>
          </a:xfrm>
        </p:spPr>
        <p:txBody>
          <a:bodyPr/>
          <a:lstStyle/>
          <a:p>
            <a:r>
              <a:rPr lang="en-US" altLang="zh-CN" dirty="0"/>
              <a:t>4.5.4  </a:t>
            </a:r>
            <a:r>
              <a:rPr lang="zh-CN" altLang="en-US" dirty="0"/>
              <a:t>外部网关协议 </a:t>
            </a:r>
            <a:r>
              <a:rPr lang="en-US" altLang="zh-CN" dirty="0"/>
              <a:t>BGP</a:t>
            </a:r>
            <a:endParaRPr lang="en-US" altLang="zh-CN" dirty="0"/>
          </a:p>
        </p:txBody>
      </p:sp>
      <p:sp>
        <p:nvSpPr>
          <p:cNvPr id="600067" name="Rectangle 3"/>
          <p:cNvSpPr>
            <a:spLocks noGrp="1" noChangeArrowheads="1"/>
          </p:cNvSpPr>
          <p:nvPr>
            <p:ph idx="1"/>
          </p:nvPr>
        </p:nvSpPr>
        <p:spPr>
          <a:xfrm>
            <a:off x="135890" y="793750"/>
            <a:ext cx="8860790" cy="5874385"/>
          </a:xfrm>
          <a:noFill/>
        </p:spPr>
        <p:txBody>
          <a:bodyPr/>
          <a:lstStyle/>
          <a:p>
            <a:pPr>
              <a:spcBef>
                <a:spcPts val="1200"/>
              </a:spcBef>
            </a:pPr>
            <a:r>
              <a:rPr lang="en-US" altLang="zh-CN" dirty="0"/>
              <a:t>BGP </a:t>
            </a:r>
            <a:r>
              <a:rPr lang="zh-CN" altLang="en-US" dirty="0"/>
              <a:t>是</a:t>
            </a:r>
            <a:r>
              <a:rPr lang="zh-CN" altLang="en-US" dirty="0">
                <a:solidFill>
                  <a:srgbClr val="FF0000"/>
                </a:solidFill>
              </a:rPr>
              <a:t>不同自治系统</a:t>
            </a:r>
            <a:r>
              <a:rPr lang="en-US" altLang="zh-CN" dirty="0">
                <a:solidFill>
                  <a:srgbClr val="FF0000"/>
                </a:solidFill>
              </a:rPr>
              <a:t>AS</a:t>
            </a:r>
            <a:r>
              <a:rPr lang="zh-CN" altLang="en-US" dirty="0">
                <a:solidFill>
                  <a:srgbClr val="FF0000"/>
                </a:solidFill>
              </a:rPr>
              <a:t>的路由器之间</a:t>
            </a:r>
            <a:r>
              <a:rPr lang="zh-CN" altLang="en-US" dirty="0"/>
              <a:t>交换路由信息的协议。 </a:t>
            </a:r>
            <a:endParaRPr lang="zh-CN" altLang="en-US" dirty="0"/>
          </a:p>
          <a:p>
            <a:pPr>
              <a:spcBef>
                <a:spcPts val="1200"/>
              </a:spcBef>
            </a:pPr>
            <a:r>
              <a:rPr lang="zh-CN" altLang="en-US" dirty="0">
                <a:sym typeface="+mn-ea"/>
              </a:rPr>
              <a:t>边界网关协议 </a:t>
            </a:r>
            <a:r>
              <a:rPr lang="en-US" altLang="zh-CN" dirty="0">
                <a:sym typeface="+mn-ea"/>
              </a:rPr>
              <a:t>BGP </a:t>
            </a:r>
            <a:r>
              <a:rPr lang="zh-CN" altLang="en-US" dirty="0">
                <a:sym typeface="+mn-ea"/>
              </a:rPr>
              <a:t>只能是力求寻找一条能够到达目的网络且</a:t>
            </a:r>
            <a:r>
              <a:rPr lang="zh-CN" altLang="en-US" dirty="0">
                <a:solidFill>
                  <a:srgbClr val="FF0000"/>
                </a:solidFill>
                <a:sym typeface="+mn-ea"/>
              </a:rPr>
              <a:t>比较好的路由</a:t>
            </a:r>
            <a:r>
              <a:rPr lang="zh-CN" altLang="en-US" dirty="0">
                <a:sym typeface="+mn-ea"/>
              </a:rPr>
              <a:t>（不能兜圈子），而</a:t>
            </a:r>
            <a:r>
              <a:rPr lang="zh-CN" altLang="en-US" dirty="0">
                <a:solidFill>
                  <a:srgbClr val="FF0000"/>
                </a:solidFill>
                <a:sym typeface="+mn-ea"/>
              </a:rPr>
              <a:t>并非要寻找一条最佳路由。</a:t>
            </a:r>
            <a:r>
              <a:rPr lang="zh-CN" altLang="en-US" dirty="0">
                <a:sym typeface="+mn-ea"/>
              </a:rPr>
              <a:t>  </a:t>
            </a:r>
            <a:endParaRPr lang="zh-CN" altLang="en-US" dirty="0"/>
          </a:p>
          <a:p>
            <a:pPr>
              <a:spcBef>
                <a:spcPts val="1200"/>
              </a:spcBef>
            </a:pPr>
            <a:r>
              <a:rPr lang="zh-CN" altLang="en-US" dirty="0"/>
              <a:t> </a:t>
            </a:r>
            <a:r>
              <a:rPr lang="zh-CN" altLang="en-US" dirty="0">
                <a:sym typeface="+mn-ea"/>
              </a:rPr>
              <a:t>一个 </a:t>
            </a:r>
            <a:r>
              <a:rPr lang="en-US" altLang="zh-CN" dirty="0">
                <a:sym typeface="+mn-ea"/>
              </a:rPr>
              <a:t>BGP </a:t>
            </a:r>
            <a:r>
              <a:rPr lang="zh-CN" altLang="en-US" dirty="0">
                <a:sym typeface="+mn-ea"/>
              </a:rPr>
              <a:t>发言人与其他自治系统中的 </a:t>
            </a:r>
            <a:r>
              <a:rPr lang="en-US" altLang="zh-CN" dirty="0">
                <a:sym typeface="+mn-ea"/>
              </a:rPr>
              <a:t>BGP </a:t>
            </a:r>
            <a:r>
              <a:rPr lang="zh-CN" altLang="en-US" dirty="0">
                <a:sym typeface="+mn-ea"/>
              </a:rPr>
              <a:t>发言人要交换路由信息，就要先建立 </a:t>
            </a:r>
            <a:r>
              <a:rPr lang="en-US" altLang="zh-CN" dirty="0">
                <a:solidFill>
                  <a:srgbClr val="FF0000"/>
                </a:solidFill>
                <a:sym typeface="+mn-ea"/>
              </a:rPr>
              <a:t>TCP </a:t>
            </a:r>
            <a:r>
              <a:rPr lang="zh-CN" altLang="en-US" dirty="0">
                <a:solidFill>
                  <a:srgbClr val="FF0000"/>
                </a:solidFill>
                <a:sym typeface="+mn-ea"/>
              </a:rPr>
              <a:t>连接，</a:t>
            </a:r>
            <a:r>
              <a:rPr lang="zh-CN" altLang="en-US" dirty="0">
                <a:sym typeface="+mn-ea"/>
              </a:rPr>
              <a:t>然后在此连接上交换 </a:t>
            </a:r>
            <a:r>
              <a:rPr lang="en-US" altLang="zh-CN" dirty="0">
                <a:sym typeface="+mn-ea"/>
              </a:rPr>
              <a:t>BGP </a:t>
            </a:r>
            <a:r>
              <a:rPr lang="zh-CN" altLang="en-US" dirty="0">
                <a:sym typeface="+mn-ea"/>
              </a:rPr>
              <a:t>报文以建立 </a:t>
            </a:r>
            <a:r>
              <a:rPr lang="en-US" altLang="zh-CN" dirty="0">
                <a:sym typeface="+mn-ea"/>
              </a:rPr>
              <a:t>BGP </a:t>
            </a:r>
            <a:r>
              <a:rPr lang="zh-CN" altLang="en-US" dirty="0">
                <a:solidFill>
                  <a:srgbClr val="FF0000"/>
                </a:solidFill>
                <a:sym typeface="+mn-ea"/>
              </a:rPr>
              <a:t>会话</a:t>
            </a:r>
            <a:r>
              <a:rPr lang="en-US" altLang="zh-CN" dirty="0">
                <a:sym typeface="+mn-ea"/>
              </a:rPr>
              <a:t>(session)</a:t>
            </a:r>
            <a:r>
              <a:rPr lang="zh-CN" altLang="en-US" dirty="0">
                <a:sym typeface="+mn-ea"/>
              </a:rPr>
              <a:t>，利用 </a:t>
            </a:r>
            <a:r>
              <a:rPr lang="en-US" altLang="zh-CN" dirty="0">
                <a:sym typeface="+mn-ea"/>
              </a:rPr>
              <a:t>BGP </a:t>
            </a:r>
            <a:r>
              <a:rPr lang="zh-CN" altLang="en-US" dirty="0">
                <a:sym typeface="+mn-ea"/>
              </a:rPr>
              <a:t>会话交换路由信息。</a:t>
            </a:r>
            <a:endParaRPr lang="zh-CN" altLang="en-US" dirty="0">
              <a:sym typeface="+mn-ea"/>
            </a:endParaRPr>
          </a:p>
          <a:p>
            <a:pPr>
              <a:spcBef>
                <a:spcPts val="1200"/>
              </a:spcBef>
            </a:pPr>
            <a:r>
              <a:rPr lang="zh-CN" altLang="en-US" b="1" dirty="0">
                <a:solidFill>
                  <a:srgbClr val="FF0000"/>
                </a:solidFill>
              </a:rPr>
              <a:t>直接封装BGP报文的协议是</a:t>
            </a:r>
            <a:r>
              <a:rPr lang="en-US" altLang="zh-CN" b="1" dirty="0">
                <a:solidFill>
                  <a:srgbClr val="FF0000"/>
                </a:solidFill>
              </a:rPr>
              <a:t>TCP</a:t>
            </a:r>
            <a:r>
              <a:rPr lang="zh-CN" altLang="en-US" b="1" dirty="0">
                <a:solidFill>
                  <a:srgbClr val="FF0000"/>
                </a:solidFill>
              </a:rPr>
              <a:t>协议</a:t>
            </a:r>
            <a:r>
              <a:rPr lang="zh-CN" altLang="en-US" dirty="0"/>
              <a:t>。</a:t>
            </a:r>
            <a:endParaRPr lang="zh-CN" altLang="en-US" dirty="0"/>
          </a:p>
          <a:p>
            <a:pPr>
              <a:spcBef>
                <a:spcPts val="120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022985" y="46355"/>
            <a:ext cx="7792720" cy="795020"/>
          </a:xfrm>
        </p:spPr>
        <p:txBody>
          <a:bodyPr/>
          <a:lstStyle/>
          <a:p>
            <a:pPr algn="ctr"/>
            <a:r>
              <a:rPr lang="zh-CN" altLang="zh-CN" dirty="0" smtClean="0">
                <a:solidFill>
                  <a:srgbClr val="FF0066"/>
                </a:solidFill>
              </a:rPr>
              <a:t>地址</a:t>
            </a:r>
            <a:r>
              <a:rPr lang="zh-CN" altLang="zh-CN" dirty="0">
                <a:solidFill>
                  <a:srgbClr val="FF0066"/>
                </a:solidFill>
              </a:rPr>
              <a:t>解析</a:t>
            </a:r>
            <a:r>
              <a:rPr lang="zh-CN" altLang="zh-CN" dirty="0" smtClean="0">
                <a:solidFill>
                  <a:srgbClr val="FF0066"/>
                </a:solidFill>
              </a:rPr>
              <a:t>协议</a:t>
            </a:r>
            <a:r>
              <a:rPr lang="en-US" altLang="zh-CN" dirty="0" smtClean="0">
                <a:solidFill>
                  <a:srgbClr val="FF0066"/>
                </a:solidFill>
              </a:rPr>
              <a:t> ARP </a:t>
            </a:r>
            <a:r>
              <a:rPr lang="zh-CN" altLang="en-US" dirty="0" smtClean="0">
                <a:solidFill>
                  <a:srgbClr val="FF0066"/>
                </a:solidFill>
              </a:rPr>
              <a:t>的作用</a:t>
            </a:r>
            <a:endParaRPr lang="zh-CN" altLang="en-US" dirty="0" smtClean="0">
              <a:solidFill>
                <a:srgbClr val="FF0066"/>
              </a:solidFill>
            </a:endParaRPr>
          </a:p>
        </p:txBody>
      </p:sp>
      <p:sp>
        <p:nvSpPr>
          <p:cNvPr id="2" name="内容占位符 1"/>
          <p:cNvSpPr>
            <a:spLocks noGrp="1"/>
          </p:cNvSpPr>
          <p:nvPr>
            <p:ph idx="1"/>
          </p:nvPr>
        </p:nvSpPr>
        <p:spPr>
          <a:xfrm>
            <a:off x="1042988" y="912178"/>
            <a:ext cx="7772400" cy="4114800"/>
          </a:xfrm>
        </p:spPr>
        <p:txBody>
          <a:bodyPr/>
          <a:lstStyle/>
          <a:p>
            <a:r>
              <a:rPr lang="zh-CN" altLang="zh-CN" dirty="0">
                <a:solidFill>
                  <a:srgbClr val="FF0000"/>
                </a:solidFill>
              </a:rPr>
              <a:t>已经知道了一个机器（主机或路由器）的</a:t>
            </a:r>
            <a:r>
              <a:rPr lang="en-US" altLang="zh-CN" dirty="0">
                <a:solidFill>
                  <a:srgbClr val="FF0000"/>
                </a:solidFill>
              </a:rPr>
              <a:t>IP</a:t>
            </a:r>
            <a:r>
              <a:rPr lang="zh-CN" altLang="zh-CN" dirty="0">
                <a:solidFill>
                  <a:srgbClr val="FF0000"/>
                </a:solidFill>
              </a:rPr>
              <a:t>地址</a:t>
            </a:r>
            <a:r>
              <a:rPr lang="zh-CN" altLang="zh-CN" dirty="0" smtClean="0">
                <a:solidFill>
                  <a:srgbClr val="FF0000"/>
                </a:solidFill>
              </a:rPr>
              <a:t>，</a:t>
            </a:r>
            <a:r>
              <a:rPr lang="zh-CN" altLang="en-US" dirty="0" smtClean="0">
                <a:solidFill>
                  <a:srgbClr val="FF0000"/>
                </a:solidFill>
              </a:rPr>
              <a:t>如何</a:t>
            </a:r>
            <a:r>
              <a:rPr lang="zh-CN" altLang="zh-CN" dirty="0" smtClean="0">
                <a:solidFill>
                  <a:srgbClr val="FF0000"/>
                </a:solidFill>
              </a:rPr>
              <a:t>找出</a:t>
            </a:r>
            <a:r>
              <a:rPr lang="zh-CN" altLang="zh-CN" dirty="0">
                <a:solidFill>
                  <a:srgbClr val="FF0000"/>
                </a:solidFill>
              </a:rPr>
              <a:t>其相应的硬件</a:t>
            </a:r>
            <a:r>
              <a:rPr lang="zh-CN" altLang="zh-CN" dirty="0" smtClean="0">
                <a:solidFill>
                  <a:srgbClr val="FF0000"/>
                </a:solidFill>
              </a:rPr>
              <a:t>地址</a:t>
            </a:r>
            <a:r>
              <a:rPr lang="zh-CN" altLang="en-US" dirty="0" smtClean="0">
                <a:solidFill>
                  <a:srgbClr val="FF0000"/>
                </a:solidFill>
              </a:rPr>
              <a:t>？</a:t>
            </a:r>
            <a:endParaRPr lang="en-US" altLang="zh-CN" dirty="0" smtClean="0">
              <a:solidFill>
                <a:srgbClr val="FF0000"/>
              </a:solidFill>
            </a:endParaRPr>
          </a:p>
          <a:p>
            <a:r>
              <a:rPr lang="zh-CN" altLang="zh-CN" dirty="0">
                <a:solidFill>
                  <a:srgbClr val="0000FF"/>
                </a:solidFill>
              </a:rPr>
              <a:t>地址解析</a:t>
            </a:r>
            <a:r>
              <a:rPr lang="zh-CN" altLang="zh-CN" dirty="0" smtClean="0">
                <a:solidFill>
                  <a:srgbClr val="0000FF"/>
                </a:solidFill>
              </a:rPr>
              <a:t>协议</a:t>
            </a:r>
            <a:r>
              <a:rPr lang="en-US" altLang="zh-CN" dirty="0" smtClean="0">
                <a:solidFill>
                  <a:srgbClr val="0000FF"/>
                </a:solidFill>
              </a:rPr>
              <a:t> ARP </a:t>
            </a:r>
            <a:r>
              <a:rPr lang="zh-CN" altLang="zh-CN" dirty="0" smtClean="0">
                <a:solidFill>
                  <a:srgbClr val="0000FF"/>
                </a:solidFill>
              </a:rPr>
              <a:t>就是</a:t>
            </a:r>
            <a:r>
              <a:rPr lang="zh-CN" altLang="zh-CN" dirty="0">
                <a:solidFill>
                  <a:srgbClr val="0000FF"/>
                </a:solidFill>
              </a:rPr>
              <a:t>用来解决这样的问题的。</a:t>
            </a:r>
            <a:endParaRPr lang="zh-CN" altLang="zh-CN" dirty="0">
              <a:solidFill>
                <a:srgbClr val="0000FF"/>
              </a:solidFill>
            </a:endParaRPr>
          </a:p>
        </p:txBody>
      </p:sp>
      <p:grpSp>
        <p:nvGrpSpPr>
          <p:cNvPr id="3" name="组合 2"/>
          <p:cNvGrpSpPr/>
          <p:nvPr/>
        </p:nvGrpSpPr>
        <p:grpSpPr>
          <a:xfrm>
            <a:off x="583865" y="3126137"/>
            <a:ext cx="6278250" cy="2502926"/>
            <a:chOff x="887867" y="3068960"/>
            <a:chExt cx="6801437" cy="2711503"/>
          </a:xfrm>
        </p:grpSpPr>
        <p:sp>
          <p:nvSpPr>
            <p:cNvPr id="377872" name="Line 16"/>
            <p:cNvSpPr>
              <a:spLocks noChangeShapeType="1"/>
            </p:cNvSpPr>
            <p:nvPr/>
          </p:nvSpPr>
          <p:spPr bwMode="auto">
            <a:xfrm>
              <a:off x="1442906" y="3068960"/>
              <a:ext cx="0" cy="2088233"/>
            </a:xfrm>
            <a:prstGeom prst="line">
              <a:avLst/>
            </a:prstGeom>
            <a:noFill/>
            <a:ln w="19050">
              <a:solidFill>
                <a:srgbClr val="00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377873" name="Text Box 17"/>
            <p:cNvSpPr txBox="1">
              <a:spLocks noChangeArrowheads="1"/>
            </p:cNvSpPr>
            <p:nvPr/>
          </p:nvSpPr>
          <p:spPr bwMode="auto">
            <a:xfrm>
              <a:off x="887867" y="3872235"/>
              <a:ext cx="1118553" cy="4684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a:solidFill>
                    <a:srgbClr val="000099"/>
                  </a:solidFill>
                  <a:latin typeface="+mn-lt"/>
                  <a:ea typeface="黑体" panose="02010609060101010101" pitchFamily="2" charset="-122"/>
                </a:rPr>
                <a:t>网络层</a:t>
              </a:r>
              <a:endParaRPr lang="zh-CN" altLang="en-US" sz="2215" b="1" dirty="0">
                <a:solidFill>
                  <a:srgbClr val="000099"/>
                </a:solidFill>
                <a:latin typeface="+mn-lt"/>
                <a:ea typeface="黑体" panose="02010609060101010101" pitchFamily="2" charset="-122"/>
              </a:endParaRPr>
            </a:p>
          </p:txBody>
        </p:sp>
        <p:sp>
          <p:nvSpPr>
            <p:cNvPr id="377874" name="Rectangle 18"/>
            <p:cNvSpPr>
              <a:spLocks noChangeArrowheads="1"/>
            </p:cNvSpPr>
            <p:nvPr/>
          </p:nvSpPr>
          <p:spPr bwMode="auto">
            <a:xfrm>
              <a:off x="2067190" y="3068961"/>
              <a:ext cx="5622114" cy="1980219"/>
            </a:xfrm>
            <a:prstGeom prst="rect">
              <a:avLst/>
            </a:prstGeom>
            <a:solidFill>
              <a:srgbClr val="FFFF66"/>
            </a:solidFill>
            <a:ln w="9525">
              <a:solidFill>
                <a:schemeClr val="tx1"/>
              </a:solidFill>
              <a:miter lim="800000"/>
            </a:ln>
            <a:effectLst/>
          </p:spPr>
          <p:txBody>
            <a:bodyPr wrap="none" anchor="ctr"/>
            <a:lstStyle/>
            <a:p>
              <a:pPr algn="ctr"/>
              <a:r>
                <a:rPr lang="en-US" altLang="zh-CN" sz="100" b="1">
                  <a:solidFill>
                    <a:srgbClr val="000099"/>
                  </a:solidFill>
                  <a:latin typeface="+mn-lt"/>
                  <a:ea typeface="黑体" panose="02010609060101010101" pitchFamily="2" charset="-122"/>
                </a:rPr>
                <a:t>ARP</a:t>
              </a:r>
              <a:endParaRPr lang="en-US" altLang="zh-CN" sz="100" b="1">
                <a:solidFill>
                  <a:srgbClr val="000099"/>
                </a:solidFill>
                <a:latin typeface="+mn-lt"/>
                <a:ea typeface="黑体" panose="02010609060101010101" pitchFamily="2" charset="-122"/>
              </a:endParaRPr>
            </a:p>
            <a:p>
              <a:pPr algn="ctr"/>
              <a:endParaRPr lang="en-US" altLang="zh-CN" sz="100" b="1">
                <a:solidFill>
                  <a:srgbClr val="000099"/>
                </a:solidFill>
                <a:latin typeface="+mn-lt"/>
                <a:ea typeface="黑体" panose="02010609060101010101" pitchFamily="2" charset="-122"/>
              </a:endParaRPr>
            </a:p>
          </p:txBody>
        </p:sp>
        <p:sp>
          <p:nvSpPr>
            <p:cNvPr id="377875" name="Text Box 19"/>
            <p:cNvSpPr txBox="1">
              <a:spLocks noChangeArrowheads="1"/>
            </p:cNvSpPr>
            <p:nvPr/>
          </p:nvSpPr>
          <p:spPr bwMode="auto">
            <a:xfrm>
              <a:off x="6351166" y="3645024"/>
              <a:ext cx="950701" cy="40724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2000" b="1">
                  <a:solidFill>
                    <a:srgbClr val="0000CC"/>
                  </a:solidFill>
                  <a:latin typeface="+mn-lt"/>
                  <a:ea typeface="黑体" panose="02010609060101010101" pitchFamily="2" charset="-122"/>
                </a:defRPr>
              </a:lvl1pPr>
            </a:lstStyle>
            <a:p>
              <a:r>
                <a:rPr lang="en-US" altLang="zh-CN" sz="1845" dirty="0">
                  <a:solidFill>
                    <a:srgbClr val="000099"/>
                  </a:solidFill>
                </a:rPr>
                <a:t>IP</a:t>
              </a:r>
              <a:r>
                <a:rPr lang="zh-CN" altLang="en-US" sz="1845" dirty="0">
                  <a:solidFill>
                    <a:srgbClr val="000099"/>
                  </a:solidFill>
                </a:rPr>
                <a:t>地址</a:t>
              </a:r>
              <a:endParaRPr lang="zh-CN" altLang="en-US" sz="1845" dirty="0">
                <a:solidFill>
                  <a:srgbClr val="000099"/>
                </a:solidFill>
              </a:endParaRPr>
            </a:p>
          </p:txBody>
        </p:sp>
        <p:sp>
          <p:nvSpPr>
            <p:cNvPr id="377876" name="Text Box 20"/>
            <p:cNvSpPr txBox="1">
              <a:spLocks noChangeArrowheads="1"/>
            </p:cNvSpPr>
            <p:nvPr/>
          </p:nvSpPr>
          <p:spPr bwMode="auto">
            <a:xfrm>
              <a:off x="6321152" y="5373216"/>
              <a:ext cx="1221740" cy="4072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5" b="1" dirty="0">
                  <a:solidFill>
                    <a:srgbClr val="000099"/>
                  </a:solidFill>
                  <a:latin typeface="+mn-lt"/>
                  <a:ea typeface="黑体" panose="02010609060101010101" pitchFamily="2" charset="-122"/>
                </a:rPr>
                <a:t>硬件地址</a:t>
              </a:r>
              <a:endParaRPr lang="zh-CN" altLang="en-US" sz="1845" b="1" dirty="0">
                <a:solidFill>
                  <a:srgbClr val="000099"/>
                </a:solidFill>
                <a:latin typeface="+mn-lt"/>
                <a:ea typeface="黑体" panose="02010609060101010101" pitchFamily="2" charset="-122"/>
              </a:endParaRPr>
            </a:p>
          </p:txBody>
        </p:sp>
        <p:sp>
          <p:nvSpPr>
            <p:cNvPr id="377878" name="Rectangle 22"/>
            <p:cNvSpPr>
              <a:spLocks noChangeArrowheads="1"/>
            </p:cNvSpPr>
            <p:nvPr/>
          </p:nvSpPr>
          <p:spPr bwMode="auto">
            <a:xfrm>
              <a:off x="3296816" y="3651385"/>
              <a:ext cx="2651919" cy="785728"/>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2215" b="1" dirty="0">
                  <a:solidFill>
                    <a:srgbClr val="000099"/>
                  </a:solidFill>
                  <a:latin typeface="+mn-lt"/>
                  <a:ea typeface="黑体" panose="02010609060101010101" pitchFamily="2" charset="-122"/>
                </a:rPr>
                <a:t>IP</a:t>
              </a:r>
              <a:endParaRPr lang="en-US" altLang="zh-CN" sz="2215" b="1" dirty="0">
                <a:solidFill>
                  <a:srgbClr val="000099"/>
                </a:solidFill>
                <a:latin typeface="+mn-lt"/>
                <a:ea typeface="黑体" panose="02010609060101010101" pitchFamily="2" charset="-122"/>
              </a:endParaRPr>
            </a:p>
          </p:txBody>
        </p:sp>
        <p:sp>
          <p:nvSpPr>
            <p:cNvPr id="377880" name="Rectangle 24"/>
            <p:cNvSpPr>
              <a:spLocks noChangeArrowheads="1"/>
            </p:cNvSpPr>
            <p:nvPr/>
          </p:nvSpPr>
          <p:spPr bwMode="auto">
            <a:xfrm>
              <a:off x="3160977" y="3141985"/>
              <a:ext cx="779066" cy="309563"/>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1660" b="1">
                  <a:solidFill>
                    <a:srgbClr val="000099"/>
                  </a:solidFill>
                  <a:latin typeface="+mn-lt"/>
                  <a:ea typeface="黑体" panose="02010609060101010101" pitchFamily="2" charset="-122"/>
                </a:rPr>
                <a:t>IGMP</a:t>
              </a:r>
              <a:endParaRPr lang="en-US" altLang="zh-CN" sz="1660" b="1">
                <a:solidFill>
                  <a:srgbClr val="000099"/>
                </a:solidFill>
                <a:latin typeface="+mn-lt"/>
                <a:ea typeface="黑体" panose="02010609060101010101" pitchFamily="2" charset="-122"/>
              </a:endParaRPr>
            </a:p>
          </p:txBody>
        </p:sp>
        <p:sp>
          <p:nvSpPr>
            <p:cNvPr id="377881" name="Freeform 25"/>
            <p:cNvSpPr/>
            <p:nvPr/>
          </p:nvSpPr>
          <p:spPr bwMode="auto">
            <a:xfrm>
              <a:off x="5950453" y="4077072"/>
              <a:ext cx="1012958" cy="360041"/>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noFill/>
            <a:ln w="57150" cmpd="sng">
              <a:solidFill>
                <a:srgbClr val="0000FF"/>
              </a:solidFill>
              <a:round/>
              <a:headEnd type="none" w="med" len="med"/>
              <a:tailEnd type="triangle" w="med" len="med"/>
            </a:ln>
            <a:effectLst/>
          </p:spPr>
          <p:txBody>
            <a:bodyPr/>
            <a:lstStyle/>
            <a:p>
              <a:endParaRPr lang="zh-CN" altLang="en-US" sz="100" b="1">
                <a:solidFill>
                  <a:srgbClr val="000099"/>
                </a:solidFill>
                <a:latin typeface="+mn-lt"/>
                <a:ea typeface="黑体" panose="02010609060101010101" pitchFamily="2" charset="-122"/>
              </a:endParaRPr>
            </a:p>
          </p:txBody>
        </p:sp>
        <p:sp>
          <p:nvSpPr>
            <p:cNvPr id="377882" name="Line 26"/>
            <p:cNvSpPr>
              <a:spLocks noChangeShapeType="1"/>
            </p:cNvSpPr>
            <p:nvPr/>
          </p:nvSpPr>
          <p:spPr bwMode="auto">
            <a:xfrm>
              <a:off x="6969224" y="4725144"/>
              <a:ext cx="0" cy="648072"/>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377885" name="Rectangle 29"/>
            <p:cNvSpPr>
              <a:spLocks noChangeArrowheads="1"/>
            </p:cNvSpPr>
            <p:nvPr/>
          </p:nvSpPr>
          <p:spPr bwMode="auto">
            <a:xfrm>
              <a:off x="2301081" y="3141985"/>
              <a:ext cx="779066" cy="309563"/>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1660" b="1">
                  <a:solidFill>
                    <a:srgbClr val="000099"/>
                  </a:solidFill>
                  <a:latin typeface="+mn-lt"/>
                  <a:ea typeface="黑体" panose="02010609060101010101" pitchFamily="2" charset="-122"/>
                </a:rPr>
                <a:t>ICMP</a:t>
              </a:r>
              <a:endParaRPr lang="en-US" altLang="zh-CN" sz="1660" b="1">
                <a:solidFill>
                  <a:srgbClr val="000099"/>
                </a:solidFill>
                <a:latin typeface="+mn-lt"/>
                <a:ea typeface="黑体" panose="02010609060101010101" pitchFamily="2" charset="-122"/>
              </a:endParaRPr>
            </a:p>
          </p:txBody>
        </p:sp>
        <p:sp>
          <p:nvSpPr>
            <p:cNvPr id="377886" name="Rectangle 30"/>
            <p:cNvSpPr>
              <a:spLocks noChangeArrowheads="1"/>
            </p:cNvSpPr>
            <p:nvPr/>
          </p:nvSpPr>
          <p:spPr bwMode="auto">
            <a:xfrm>
              <a:off x="6506120" y="4437112"/>
              <a:ext cx="895152" cy="432048"/>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lstStyle/>
            <a:p>
              <a:pPr algn="ctr"/>
              <a:r>
                <a:rPr lang="en-US" altLang="zh-CN" sz="1845" b="1" dirty="0">
                  <a:solidFill>
                    <a:srgbClr val="000099"/>
                  </a:solidFill>
                  <a:latin typeface="+mn-lt"/>
                  <a:ea typeface="黑体" panose="02010609060101010101" pitchFamily="2" charset="-122"/>
                </a:rPr>
                <a:t>ARP</a:t>
              </a:r>
              <a:endParaRPr lang="en-US" altLang="zh-CN" sz="1845" b="1" dirty="0">
                <a:solidFill>
                  <a:srgbClr val="000099"/>
                </a:solidFill>
                <a:latin typeface="+mn-lt"/>
                <a:ea typeface="黑体" panose="02010609060101010101" pitchFamily="2" charset="-122"/>
              </a:endParaRPr>
            </a:p>
          </p:txBody>
        </p:sp>
      </p:grpSp>
      <p:sp>
        <p:nvSpPr>
          <p:cNvPr id="4" name="矩形 3"/>
          <p:cNvSpPr/>
          <p:nvPr/>
        </p:nvSpPr>
        <p:spPr>
          <a:xfrm>
            <a:off x="2153698" y="5622474"/>
            <a:ext cx="3814149" cy="432435"/>
          </a:xfrm>
          <a:prstGeom prst="rect">
            <a:avLst/>
          </a:prstGeom>
        </p:spPr>
        <p:txBody>
          <a:bodyPr wrap="square">
            <a:spAutoFit/>
          </a:bodyPr>
          <a:lstStyle/>
          <a:p>
            <a:pPr algn="ctr"/>
            <a:r>
              <a:rPr lang="en-US" altLang="zh-CN" sz="2215" b="1" dirty="0" smtClean="0">
                <a:solidFill>
                  <a:srgbClr val="0000FF"/>
                </a:solidFill>
                <a:latin typeface="+mn-lt"/>
                <a:ea typeface="黑体" panose="02010609060101010101" pitchFamily="2" charset="-122"/>
              </a:rPr>
              <a:t>ARP </a:t>
            </a:r>
            <a:r>
              <a:rPr lang="zh-CN" altLang="zh-CN" sz="2215" b="1" dirty="0" smtClean="0">
                <a:solidFill>
                  <a:srgbClr val="0000FF"/>
                </a:solidFill>
                <a:latin typeface="+mn-lt"/>
                <a:ea typeface="黑体" panose="02010609060101010101" pitchFamily="2" charset="-122"/>
              </a:rPr>
              <a:t>协议</a:t>
            </a:r>
            <a:r>
              <a:rPr lang="zh-CN" altLang="zh-CN" sz="2215" b="1" dirty="0">
                <a:solidFill>
                  <a:srgbClr val="0000FF"/>
                </a:solidFill>
                <a:latin typeface="+mn-lt"/>
                <a:ea typeface="黑体" panose="02010609060101010101" pitchFamily="2" charset="-122"/>
              </a:rPr>
              <a:t>的作用</a:t>
            </a:r>
            <a:endParaRPr lang="zh-CN" altLang="zh-CN" sz="2215" b="1" dirty="0">
              <a:solidFill>
                <a:srgbClr val="0000FF"/>
              </a:solidFill>
              <a:latin typeface="+mn-lt"/>
              <a:ea typeface="黑体" panose="02010609060101010101" pitchFamily="2" charset="-122"/>
            </a:endParaRPr>
          </a:p>
        </p:txBody>
      </p:sp>
      <p:sp>
        <p:nvSpPr>
          <p:cNvPr id="5" name="矩形 4"/>
          <p:cNvSpPr/>
          <p:nvPr/>
        </p:nvSpPr>
        <p:spPr>
          <a:xfrm>
            <a:off x="7031350" y="3096655"/>
            <a:ext cx="1979712" cy="2345690"/>
          </a:xfrm>
          <a:prstGeom prst="rect">
            <a:avLst/>
          </a:prstGeom>
          <a:solidFill>
            <a:srgbClr val="66FF66"/>
          </a:solidFill>
        </p:spPr>
        <p:txBody>
          <a:bodyPr wrap="square">
            <a:spAutoFit/>
          </a:bodyPr>
          <a:lstStyle/>
          <a:p>
            <a:pPr>
              <a:lnSpc>
                <a:spcPct val="110000"/>
              </a:lnSpc>
            </a:pPr>
            <a:r>
              <a:rPr lang="en-US" altLang="zh-CN" sz="2215" b="1" dirty="0" smtClean="0">
                <a:solidFill>
                  <a:srgbClr val="C00000"/>
                </a:solidFill>
                <a:latin typeface="+mn-lt"/>
                <a:ea typeface="黑体" panose="02010609060101010101" pitchFamily="2" charset="-122"/>
              </a:rPr>
              <a:t>ARP </a:t>
            </a:r>
            <a:r>
              <a:rPr lang="zh-CN" altLang="en-US" sz="2215" b="1" dirty="0" smtClean="0">
                <a:solidFill>
                  <a:srgbClr val="C00000"/>
                </a:solidFill>
                <a:latin typeface="+mn-lt"/>
                <a:ea typeface="黑体" panose="02010609060101010101" pitchFamily="2" charset="-122"/>
              </a:rPr>
              <a:t>作用：</a:t>
            </a:r>
            <a:endParaRPr lang="en-US" altLang="zh-CN" sz="2215" b="1" dirty="0" smtClean="0">
              <a:solidFill>
                <a:srgbClr val="C00000"/>
              </a:solidFill>
              <a:latin typeface="+mn-lt"/>
              <a:ea typeface="黑体" panose="02010609060101010101" pitchFamily="2" charset="-122"/>
            </a:endParaRPr>
          </a:p>
          <a:p>
            <a:pPr>
              <a:lnSpc>
                <a:spcPct val="110000"/>
              </a:lnSpc>
            </a:pPr>
            <a:r>
              <a:rPr lang="zh-CN" altLang="zh-CN" sz="2215" b="1" dirty="0" smtClean="0">
                <a:solidFill>
                  <a:srgbClr val="000099"/>
                </a:solidFill>
                <a:latin typeface="+mn-lt"/>
                <a:ea typeface="黑体" panose="02010609060101010101" pitchFamily="2" charset="-122"/>
              </a:rPr>
              <a:t>从</a:t>
            </a:r>
            <a:r>
              <a:rPr lang="zh-CN" altLang="zh-CN" sz="2215" b="1" dirty="0">
                <a:solidFill>
                  <a:srgbClr val="000099"/>
                </a:solidFill>
                <a:latin typeface="+mn-lt"/>
                <a:ea typeface="黑体" panose="02010609060101010101" pitchFamily="2" charset="-122"/>
              </a:rPr>
              <a:t>网络层使用</a:t>
            </a:r>
            <a:r>
              <a:rPr lang="zh-CN" altLang="zh-CN" sz="2215" b="1" dirty="0" smtClean="0">
                <a:solidFill>
                  <a:srgbClr val="000099"/>
                </a:solidFill>
                <a:latin typeface="+mn-lt"/>
                <a:ea typeface="黑体" panose="02010609060101010101" pitchFamily="2" charset="-122"/>
              </a:rPr>
              <a:t>的</a:t>
            </a:r>
            <a:r>
              <a:rPr lang="en-US" altLang="zh-CN" sz="2215" b="1" dirty="0" smtClean="0">
                <a:solidFill>
                  <a:srgbClr val="000099"/>
                </a:solidFill>
                <a:latin typeface="+mn-lt"/>
                <a:ea typeface="黑体" panose="02010609060101010101" pitchFamily="2" charset="-122"/>
              </a:rPr>
              <a:t> IP </a:t>
            </a:r>
            <a:r>
              <a:rPr lang="zh-CN" altLang="zh-CN" sz="2215" b="1" dirty="0" smtClean="0">
                <a:solidFill>
                  <a:srgbClr val="000099"/>
                </a:solidFill>
                <a:latin typeface="+mn-lt"/>
                <a:ea typeface="黑体" panose="02010609060101010101" pitchFamily="2" charset="-122"/>
              </a:rPr>
              <a:t>地址</a:t>
            </a:r>
            <a:r>
              <a:rPr lang="zh-CN" altLang="zh-CN" sz="2215" b="1" dirty="0">
                <a:solidFill>
                  <a:srgbClr val="000099"/>
                </a:solidFill>
                <a:latin typeface="+mn-lt"/>
                <a:ea typeface="黑体" panose="02010609060101010101" pitchFamily="2" charset="-122"/>
              </a:rPr>
              <a:t>，解析出在数据链路层使用的硬件</a:t>
            </a:r>
            <a:r>
              <a:rPr lang="zh-CN" altLang="zh-CN" sz="2215" b="1" dirty="0" smtClean="0">
                <a:solidFill>
                  <a:srgbClr val="000099"/>
                </a:solidFill>
                <a:latin typeface="+mn-lt"/>
                <a:ea typeface="黑体" panose="02010609060101010101" pitchFamily="2" charset="-122"/>
              </a:rPr>
              <a:t>地址</a:t>
            </a:r>
            <a:r>
              <a:rPr lang="zh-CN" altLang="en-US" sz="2215" b="1" dirty="0" smtClean="0">
                <a:solidFill>
                  <a:srgbClr val="000099"/>
                </a:solidFill>
                <a:latin typeface="+mn-lt"/>
                <a:ea typeface="黑体" panose="02010609060101010101" pitchFamily="2" charset="-122"/>
              </a:rPr>
              <a:t>。</a:t>
            </a:r>
            <a:endParaRPr lang="zh-CN" altLang="en-US" sz="2215"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41" name="Rectangle 105"/>
          <p:cNvSpPr>
            <a:spLocks noChangeArrowheads="1"/>
          </p:cNvSpPr>
          <p:nvPr/>
        </p:nvSpPr>
        <p:spPr bwMode="auto">
          <a:xfrm>
            <a:off x="-14356" y="263769"/>
            <a:ext cx="9158356" cy="323117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CC"/>
              </a:solidFill>
              <a:latin typeface="+mn-lt"/>
              <a:ea typeface="黑体" panose="02010609060101010101" pitchFamily="2" charset="-122"/>
            </a:endParaRPr>
          </a:p>
        </p:txBody>
      </p:sp>
      <p:grpSp>
        <p:nvGrpSpPr>
          <p:cNvPr id="219230" name="Group 94"/>
          <p:cNvGrpSpPr/>
          <p:nvPr/>
        </p:nvGrpSpPr>
        <p:grpSpPr bwMode="auto">
          <a:xfrm>
            <a:off x="3689283" y="4689232"/>
            <a:ext cx="1590675" cy="376604"/>
            <a:chOff x="249" y="663"/>
            <a:chExt cx="1002" cy="257"/>
          </a:xfrm>
          <a:solidFill>
            <a:srgbClr val="FF99FF"/>
          </a:solidFill>
        </p:grpSpPr>
        <p:sp>
          <p:nvSpPr>
            <p:cNvPr id="219231" name="AutoShape 9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CC"/>
                </a:solidFill>
                <a:latin typeface="+mn-lt"/>
                <a:ea typeface="黑体" panose="02010609060101010101" pitchFamily="2" charset="-122"/>
              </a:endParaRPr>
            </a:p>
          </p:txBody>
        </p:sp>
        <p:sp>
          <p:nvSpPr>
            <p:cNvPr id="219232" name="Text Box 96"/>
            <p:cNvSpPr txBox="1">
              <a:spLocks noChangeArrowheads="1"/>
            </p:cNvSpPr>
            <p:nvPr/>
          </p:nvSpPr>
          <p:spPr bwMode="auto">
            <a:xfrm flipH="1">
              <a:off x="386" y="663"/>
              <a:ext cx="865" cy="257"/>
            </a:xfrm>
            <a:prstGeom prst="rect">
              <a:avLst/>
            </a:prstGeom>
            <a:grpFill/>
            <a:ln w="12700">
              <a:solidFill>
                <a:schemeClr val="tx1"/>
              </a:solidFill>
              <a:miter lim="800000"/>
            </a:ln>
            <a:effectLst>
              <a:outerShdw dist="35921" dir="2700000" algn="ctr" rotWithShape="0">
                <a:schemeClr val="bg2"/>
              </a:outerShdw>
            </a:effectLst>
          </p:spPr>
          <p:txBody>
            <a:bodyPr>
              <a:spAutoFit/>
            </a:bodyPr>
            <a:lstStyle/>
            <a:p>
              <a:r>
                <a:rPr kumimoji="1" lang="en-US" altLang="zh-CN" sz="1845" b="1">
                  <a:solidFill>
                    <a:srgbClr val="0000CC"/>
                  </a:solidFill>
                  <a:latin typeface="+mn-lt"/>
                  <a:ea typeface="黑体" panose="02010609060101010101" pitchFamily="2" charset="-122"/>
                </a:rPr>
                <a:t>ARP </a:t>
              </a:r>
              <a:r>
                <a:rPr kumimoji="1" lang="zh-CN" altLang="en-US" sz="1845" b="1">
                  <a:solidFill>
                    <a:srgbClr val="0000CC"/>
                  </a:solidFill>
                  <a:latin typeface="+mn-lt"/>
                  <a:ea typeface="黑体" panose="02010609060101010101" pitchFamily="2" charset="-122"/>
                </a:rPr>
                <a:t>响应</a:t>
              </a:r>
              <a:endParaRPr kumimoji="1" lang="zh-CN" altLang="en-US" sz="1845" b="1">
                <a:solidFill>
                  <a:srgbClr val="0000CC"/>
                </a:solidFill>
                <a:latin typeface="+mn-lt"/>
                <a:ea typeface="黑体" panose="02010609060101010101" pitchFamily="2" charset="-122"/>
              </a:endParaRPr>
            </a:p>
          </p:txBody>
        </p:sp>
      </p:grpSp>
      <p:sp>
        <p:nvSpPr>
          <p:cNvPr id="219143" name="Line 7"/>
          <p:cNvSpPr>
            <a:spLocks noChangeShapeType="1"/>
          </p:cNvSpPr>
          <p:nvPr/>
        </p:nvSpPr>
        <p:spPr bwMode="auto">
          <a:xfrm rot="5400000">
            <a:off x="1919927" y="2397370"/>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144" name="Line 8"/>
          <p:cNvSpPr>
            <a:spLocks noChangeShapeType="1"/>
          </p:cNvSpPr>
          <p:nvPr/>
        </p:nvSpPr>
        <p:spPr bwMode="auto">
          <a:xfrm rot="5400000">
            <a:off x="3935320" y="2389310"/>
            <a:ext cx="543657"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145" name="Line 9"/>
          <p:cNvSpPr>
            <a:spLocks noChangeShapeType="1"/>
          </p:cNvSpPr>
          <p:nvPr/>
        </p:nvSpPr>
        <p:spPr bwMode="auto">
          <a:xfrm rot="5400000">
            <a:off x="5668015" y="2397370"/>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146" name="Line 10"/>
          <p:cNvSpPr>
            <a:spLocks noChangeShapeType="1"/>
          </p:cNvSpPr>
          <p:nvPr/>
        </p:nvSpPr>
        <p:spPr bwMode="auto">
          <a:xfrm rot="5400000">
            <a:off x="7711127" y="2397370"/>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147" name="Line 11"/>
          <p:cNvSpPr>
            <a:spLocks noChangeShapeType="1"/>
          </p:cNvSpPr>
          <p:nvPr/>
        </p:nvSpPr>
        <p:spPr bwMode="auto">
          <a:xfrm rot="5400000">
            <a:off x="611827" y="2397370"/>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pic>
        <p:nvPicPr>
          <p:cNvPr id="219148"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8923" y="2533650"/>
            <a:ext cx="503238"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9"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65849" y="2533650"/>
            <a:ext cx="501650"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0"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5112" y="2533650"/>
            <a:ext cx="503237"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1"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2512" y="2533650"/>
            <a:ext cx="503237"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52" name="Line 16"/>
          <p:cNvSpPr>
            <a:spLocks noChangeShapeType="1"/>
          </p:cNvSpPr>
          <p:nvPr/>
        </p:nvSpPr>
        <p:spPr bwMode="auto">
          <a:xfrm>
            <a:off x="120924" y="2126274"/>
            <a:ext cx="8583613" cy="190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153" name="Text Box 17"/>
          <p:cNvSpPr txBox="1">
            <a:spLocks noChangeArrowheads="1"/>
          </p:cNvSpPr>
          <p:nvPr/>
        </p:nvSpPr>
        <p:spPr bwMode="auto">
          <a:xfrm>
            <a:off x="2389461" y="2598128"/>
            <a:ext cx="3524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A</a:t>
            </a:r>
            <a:endParaRPr kumimoji="1" lang="en-US" altLang="zh-CN" sz="1845" b="1">
              <a:solidFill>
                <a:srgbClr val="0000CC"/>
              </a:solidFill>
              <a:latin typeface="+mn-lt"/>
              <a:ea typeface="黑体" panose="02010609060101010101" pitchFamily="2" charset="-122"/>
            </a:endParaRPr>
          </a:p>
        </p:txBody>
      </p:sp>
      <p:sp>
        <p:nvSpPr>
          <p:cNvPr id="219154" name="Text Box 18"/>
          <p:cNvSpPr txBox="1">
            <a:spLocks noChangeArrowheads="1"/>
          </p:cNvSpPr>
          <p:nvPr/>
        </p:nvSpPr>
        <p:spPr bwMode="auto">
          <a:xfrm>
            <a:off x="4378599" y="2483828"/>
            <a:ext cx="3397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Y</a:t>
            </a:r>
            <a:endParaRPr kumimoji="1" lang="en-US" altLang="zh-CN" sz="1845" b="1">
              <a:solidFill>
                <a:srgbClr val="0000CC"/>
              </a:solidFill>
              <a:latin typeface="+mn-lt"/>
              <a:ea typeface="黑体" panose="02010609060101010101" pitchFamily="2" charset="-122"/>
            </a:endParaRPr>
          </a:p>
        </p:txBody>
      </p:sp>
      <p:sp>
        <p:nvSpPr>
          <p:cNvPr id="219155" name="Text Box 19"/>
          <p:cNvSpPr txBox="1">
            <a:spLocks noChangeArrowheads="1"/>
          </p:cNvSpPr>
          <p:nvPr/>
        </p:nvSpPr>
        <p:spPr bwMode="auto">
          <a:xfrm>
            <a:off x="1062311" y="2483828"/>
            <a:ext cx="3397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X</a:t>
            </a:r>
            <a:endParaRPr kumimoji="1" lang="en-US" altLang="zh-CN" sz="1845" b="1">
              <a:solidFill>
                <a:srgbClr val="0000CC"/>
              </a:solidFill>
              <a:latin typeface="+mn-lt"/>
              <a:ea typeface="黑体" panose="02010609060101010101" pitchFamily="2" charset="-122"/>
            </a:endParaRPr>
          </a:p>
        </p:txBody>
      </p:sp>
      <p:sp>
        <p:nvSpPr>
          <p:cNvPr id="219156" name="Text Box 20"/>
          <p:cNvSpPr txBox="1">
            <a:spLocks noChangeArrowheads="1"/>
          </p:cNvSpPr>
          <p:nvPr/>
        </p:nvSpPr>
        <p:spPr bwMode="auto">
          <a:xfrm>
            <a:off x="6118499" y="2598128"/>
            <a:ext cx="3524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B</a:t>
            </a:r>
            <a:endParaRPr kumimoji="1" lang="en-US" altLang="zh-CN" sz="1845" b="1">
              <a:solidFill>
                <a:srgbClr val="0000CC"/>
              </a:solidFill>
              <a:latin typeface="+mn-lt"/>
              <a:ea typeface="黑体" panose="02010609060101010101" pitchFamily="2" charset="-122"/>
            </a:endParaRPr>
          </a:p>
        </p:txBody>
      </p:sp>
      <p:sp>
        <p:nvSpPr>
          <p:cNvPr id="219157" name="Text Box 21"/>
          <p:cNvSpPr txBox="1">
            <a:spLocks noChangeArrowheads="1"/>
          </p:cNvSpPr>
          <p:nvPr/>
        </p:nvSpPr>
        <p:spPr bwMode="auto">
          <a:xfrm>
            <a:off x="8167961" y="2483828"/>
            <a:ext cx="326390"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Z</a:t>
            </a:r>
            <a:endParaRPr kumimoji="1" lang="en-US" altLang="zh-CN" sz="1845" b="1">
              <a:solidFill>
                <a:srgbClr val="0000CC"/>
              </a:solidFill>
              <a:latin typeface="+mn-lt"/>
              <a:ea typeface="黑体" panose="02010609060101010101" pitchFamily="2" charset="-122"/>
            </a:endParaRPr>
          </a:p>
        </p:txBody>
      </p:sp>
      <p:sp>
        <p:nvSpPr>
          <p:cNvPr id="219181" name="Text Box 45"/>
          <p:cNvSpPr txBox="1">
            <a:spLocks noChangeArrowheads="1"/>
          </p:cNvSpPr>
          <p:nvPr/>
        </p:nvSpPr>
        <p:spPr bwMode="auto">
          <a:xfrm>
            <a:off x="884170" y="3761644"/>
            <a:ext cx="2308225" cy="705485"/>
          </a:xfrm>
          <a:prstGeom prst="rect">
            <a:avLst/>
          </a:prstGeom>
          <a:solidFill>
            <a:srgbClr val="66FFFF"/>
          </a:solidFill>
          <a:ln w="9525">
            <a:solidFill>
              <a:schemeClr val="tx2"/>
            </a:solidFill>
            <a:miter lim="800000"/>
          </a:ln>
          <a:effectLst/>
        </p:spPr>
        <p:txBody>
          <a:bodyPr wrap="none">
            <a:spAutoFit/>
          </a:bodyPr>
          <a:lstStyle/>
          <a:p>
            <a:pPr algn="ctr">
              <a:lnSpc>
                <a:spcPct val="90000"/>
              </a:lnSpc>
            </a:pPr>
            <a:r>
              <a:rPr kumimoji="1" lang="zh-CN" altLang="en-US" sz="2215" b="1" dirty="0">
                <a:solidFill>
                  <a:srgbClr val="0000CC"/>
                </a:solidFill>
                <a:latin typeface="+mn-lt"/>
                <a:ea typeface="黑体" panose="02010609060101010101" pitchFamily="2" charset="-122"/>
              </a:rPr>
              <a:t>主机 </a:t>
            </a:r>
            <a:r>
              <a:rPr kumimoji="1" lang="en-US" altLang="zh-CN" sz="2215" b="1" dirty="0">
                <a:solidFill>
                  <a:srgbClr val="0000CC"/>
                </a:solidFill>
                <a:latin typeface="+mn-lt"/>
                <a:ea typeface="黑体" panose="02010609060101010101" pitchFamily="2" charset="-122"/>
              </a:rPr>
              <a:t>B </a:t>
            </a:r>
            <a:r>
              <a:rPr kumimoji="1" lang="zh-CN" altLang="en-US" sz="2215" b="1" dirty="0">
                <a:solidFill>
                  <a:srgbClr val="0000CC"/>
                </a:solidFill>
                <a:latin typeface="+mn-lt"/>
                <a:ea typeface="黑体" panose="02010609060101010101" pitchFamily="2" charset="-122"/>
              </a:rPr>
              <a:t>向 </a:t>
            </a:r>
            <a:r>
              <a:rPr kumimoji="1" lang="en-US" altLang="zh-CN" sz="2215" b="1" dirty="0">
                <a:solidFill>
                  <a:srgbClr val="0000CC"/>
                </a:solidFill>
                <a:latin typeface="+mn-lt"/>
                <a:ea typeface="黑体" panose="02010609060101010101" pitchFamily="2" charset="-122"/>
              </a:rPr>
              <a:t>A </a:t>
            </a:r>
            <a:r>
              <a:rPr kumimoji="1" lang="zh-CN" altLang="en-US" sz="2215" b="1" dirty="0">
                <a:solidFill>
                  <a:srgbClr val="C00000"/>
                </a:solidFill>
                <a:latin typeface="+mn-lt"/>
                <a:ea typeface="黑体" panose="02010609060101010101" pitchFamily="2" charset="-122"/>
              </a:rPr>
              <a:t>发送</a:t>
            </a:r>
            <a:endParaRPr kumimoji="1" lang="zh-CN" altLang="en-US" sz="2215" b="1" dirty="0">
              <a:solidFill>
                <a:srgbClr val="C00000"/>
              </a:solidFill>
              <a:latin typeface="+mn-lt"/>
              <a:ea typeface="黑体" panose="02010609060101010101" pitchFamily="2" charset="-122"/>
            </a:endParaRPr>
          </a:p>
          <a:p>
            <a:pPr algn="ctr">
              <a:lnSpc>
                <a:spcPct val="90000"/>
              </a:lnSpc>
            </a:pPr>
            <a:r>
              <a:rPr kumimoji="1" lang="en-US" altLang="zh-CN" sz="2215" b="1" dirty="0">
                <a:solidFill>
                  <a:srgbClr val="C00000"/>
                </a:solidFill>
                <a:latin typeface="+mn-lt"/>
                <a:ea typeface="黑体" panose="02010609060101010101" pitchFamily="2" charset="-122"/>
              </a:rPr>
              <a:t>ARP </a:t>
            </a:r>
            <a:r>
              <a:rPr kumimoji="1" lang="zh-CN" altLang="en-US" sz="2215" b="1" dirty="0">
                <a:solidFill>
                  <a:srgbClr val="C00000"/>
                </a:solidFill>
                <a:latin typeface="+mn-lt"/>
                <a:ea typeface="黑体" panose="02010609060101010101" pitchFamily="2" charset="-122"/>
              </a:rPr>
              <a:t>响应分组 </a:t>
            </a:r>
            <a:endParaRPr kumimoji="1" lang="zh-CN" altLang="en-US" sz="2215" b="1" dirty="0">
              <a:solidFill>
                <a:srgbClr val="C00000"/>
              </a:solidFill>
              <a:latin typeface="+mn-lt"/>
              <a:ea typeface="黑体" panose="02010609060101010101" pitchFamily="2" charset="-122"/>
            </a:endParaRPr>
          </a:p>
        </p:txBody>
      </p:sp>
      <p:sp>
        <p:nvSpPr>
          <p:cNvPr id="219182" name="Text Box 46"/>
          <p:cNvSpPr txBox="1">
            <a:spLocks noChangeArrowheads="1"/>
          </p:cNvSpPr>
          <p:nvPr/>
        </p:nvSpPr>
        <p:spPr bwMode="auto">
          <a:xfrm>
            <a:off x="429217" y="465993"/>
            <a:ext cx="2231390" cy="705485"/>
          </a:xfrm>
          <a:prstGeom prst="rect">
            <a:avLst/>
          </a:prstGeom>
          <a:solidFill>
            <a:srgbClr val="66FFFF"/>
          </a:solidFill>
          <a:ln w="9525">
            <a:solidFill>
              <a:schemeClr val="tx2"/>
            </a:solidFill>
            <a:miter lim="800000"/>
          </a:ln>
          <a:effectLst/>
        </p:spPr>
        <p:txBody>
          <a:bodyPr wrap="none">
            <a:spAutoFit/>
          </a:bodyPr>
          <a:lstStyle/>
          <a:p>
            <a:pPr algn="ctr">
              <a:lnSpc>
                <a:spcPct val="90000"/>
              </a:lnSpc>
            </a:pPr>
            <a:r>
              <a:rPr kumimoji="1" lang="zh-CN" altLang="en-US" sz="2215" b="1" dirty="0">
                <a:solidFill>
                  <a:srgbClr val="0000CC"/>
                </a:solidFill>
                <a:latin typeface="+mn-lt"/>
                <a:ea typeface="黑体" panose="02010609060101010101" pitchFamily="2" charset="-122"/>
              </a:rPr>
              <a:t>主机 </a:t>
            </a:r>
            <a:r>
              <a:rPr kumimoji="1" lang="en-US" altLang="zh-CN" sz="2215" b="1" dirty="0">
                <a:solidFill>
                  <a:srgbClr val="0000CC"/>
                </a:solidFill>
                <a:latin typeface="+mn-lt"/>
                <a:ea typeface="黑体" panose="02010609060101010101" pitchFamily="2" charset="-122"/>
              </a:rPr>
              <a:t>A </a:t>
            </a:r>
            <a:r>
              <a:rPr kumimoji="1" lang="zh-CN" altLang="en-US" sz="2215" b="1" dirty="0">
                <a:solidFill>
                  <a:srgbClr val="C00000"/>
                </a:solidFill>
                <a:latin typeface="+mn-lt"/>
                <a:ea typeface="黑体" panose="02010609060101010101" pitchFamily="2" charset="-122"/>
              </a:rPr>
              <a:t>广播发送</a:t>
            </a:r>
            <a:endParaRPr kumimoji="1" lang="zh-CN" altLang="en-US" sz="2215" b="1" dirty="0">
              <a:solidFill>
                <a:srgbClr val="C00000"/>
              </a:solidFill>
              <a:latin typeface="+mn-lt"/>
              <a:ea typeface="黑体" panose="02010609060101010101" pitchFamily="2" charset="-122"/>
            </a:endParaRPr>
          </a:p>
          <a:p>
            <a:pPr algn="ctr">
              <a:lnSpc>
                <a:spcPct val="90000"/>
              </a:lnSpc>
            </a:pPr>
            <a:r>
              <a:rPr kumimoji="1" lang="en-US" altLang="zh-CN" sz="2215" b="1" dirty="0">
                <a:solidFill>
                  <a:srgbClr val="C00000"/>
                </a:solidFill>
                <a:latin typeface="+mn-lt"/>
                <a:ea typeface="黑体" panose="02010609060101010101" pitchFamily="2" charset="-122"/>
              </a:rPr>
              <a:t>ARP </a:t>
            </a:r>
            <a:r>
              <a:rPr kumimoji="1" lang="zh-CN" altLang="en-US" sz="2215" b="1" dirty="0">
                <a:solidFill>
                  <a:srgbClr val="C00000"/>
                </a:solidFill>
                <a:latin typeface="+mn-lt"/>
                <a:ea typeface="黑体" panose="02010609060101010101" pitchFamily="2" charset="-122"/>
              </a:rPr>
              <a:t>请求分组 </a:t>
            </a:r>
            <a:endParaRPr kumimoji="1" lang="zh-CN" altLang="en-US" sz="2215" b="1" dirty="0">
              <a:solidFill>
                <a:srgbClr val="C00000"/>
              </a:solidFill>
              <a:latin typeface="+mn-lt"/>
              <a:ea typeface="黑体" panose="02010609060101010101" pitchFamily="2" charset="-122"/>
            </a:endParaRPr>
          </a:p>
        </p:txBody>
      </p:sp>
      <p:sp>
        <p:nvSpPr>
          <p:cNvPr id="219184" name="Text Box 48"/>
          <p:cNvSpPr txBox="1">
            <a:spLocks noChangeArrowheads="1"/>
          </p:cNvSpPr>
          <p:nvPr/>
        </p:nvSpPr>
        <p:spPr bwMode="auto">
          <a:xfrm>
            <a:off x="2660923" y="1623647"/>
            <a:ext cx="1212215" cy="375920"/>
          </a:xfrm>
          <a:prstGeom prst="rect">
            <a:avLst/>
          </a:prstGeom>
          <a:solidFill>
            <a:srgbClr val="FF99FF"/>
          </a:solidFill>
          <a:ln w="12700">
            <a:solidFill>
              <a:schemeClr val="tx1"/>
            </a:solidFill>
            <a:miter lim="800000"/>
          </a:ln>
          <a:effectLst>
            <a:outerShdw dist="35921" dir="2700000" algn="ctr" rotWithShape="0">
              <a:schemeClr val="bg2"/>
            </a:outerShdw>
          </a:effectLst>
        </p:spPr>
        <p:txBody>
          <a:bodyPr wrap="none">
            <a:spAutoFit/>
          </a:bodyPr>
          <a:lstStyle/>
          <a:p>
            <a:r>
              <a:rPr kumimoji="1" lang="en-US" altLang="zh-CN" sz="1845" b="1">
                <a:solidFill>
                  <a:srgbClr val="0000CC"/>
                </a:solidFill>
                <a:latin typeface="+mn-lt"/>
                <a:ea typeface="黑体" panose="02010609060101010101" pitchFamily="2" charset="-122"/>
              </a:rPr>
              <a:t>ARP </a:t>
            </a:r>
            <a:r>
              <a:rPr kumimoji="1" lang="zh-CN" altLang="en-US" sz="1845" b="1">
                <a:solidFill>
                  <a:srgbClr val="0000CC"/>
                </a:solidFill>
                <a:latin typeface="+mn-lt"/>
                <a:ea typeface="黑体" panose="02010609060101010101" pitchFamily="2" charset="-122"/>
              </a:rPr>
              <a:t>请求</a:t>
            </a:r>
            <a:endParaRPr kumimoji="1" lang="zh-CN" altLang="en-US" sz="1845" b="1">
              <a:solidFill>
                <a:srgbClr val="0000CC"/>
              </a:solidFill>
              <a:latin typeface="+mn-lt"/>
              <a:ea typeface="黑体" panose="02010609060101010101" pitchFamily="2" charset="-122"/>
            </a:endParaRPr>
          </a:p>
        </p:txBody>
      </p:sp>
      <p:sp>
        <p:nvSpPr>
          <p:cNvPr id="219185" name="AutoShape 49"/>
          <p:cNvSpPr>
            <a:spLocks noChangeArrowheads="1"/>
          </p:cNvSpPr>
          <p:nvPr/>
        </p:nvSpPr>
        <p:spPr bwMode="auto">
          <a:xfrm>
            <a:off x="3970612" y="1713036"/>
            <a:ext cx="217487" cy="189034"/>
          </a:xfrm>
          <a:prstGeom prst="rightArrow">
            <a:avLst>
              <a:gd name="adj1" fmla="val 50000"/>
              <a:gd name="adj2" fmla="val 26550"/>
            </a:avLst>
          </a:prstGeom>
          <a:solidFill>
            <a:srgbClr val="FF99FF"/>
          </a:solidFill>
          <a:ln w="9525">
            <a:solidFill>
              <a:schemeClr val="tx1"/>
            </a:solidFill>
            <a:miter lim="800000"/>
          </a:ln>
          <a:effectLst/>
        </p:spPr>
        <p:txBody>
          <a:bodyPr wrap="none" anchor="ctr"/>
          <a:lstStyle/>
          <a:p>
            <a:endParaRPr lang="zh-CN" altLang="en-US" sz="100" b="1">
              <a:solidFill>
                <a:srgbClr val="0000CC"/>
              </a:solidFill>
              <a:latin typeface="+mn-lt"/>
              <a:ea typeface="黑体" panose="02010609060101010101" pitchFamily="2" charset="-122"/>
            </a:endParaRPr>
          </a:p>
        </p:txBody>
      </p:sp>
      <p:sp>
        <p:nvSpPr>
          <p:cNvPr id="219186" name="Text Box 50"/>
          <p:cNvSpPr txBox="1">
            <a:spLocks noChangeArrowheads="1"/>
          </p:cNvSpPr>
          <p:nvPr/>
        </p:nvSpPr>
        <p:spPr bwMode="auto">
          <a:xfrm>
            <a:off x="4584974" y="1623647"/>
            <a:ext cx="1212215" cy="375920"/>
          </a:xfrm>
          <a:prstGeom prst="rect">
            <a:avLst/>
          </a:prstGeom>
          <a:solidFill>
            <a:srgbClr val="FF99FF"/>
          </a:solidFill>
          <a:ln w="12700">
            <a:solidFill>
              <a:schemeClr val="tx1"/>
            </a:solidFill>
            <a:miter lim="800000"/>
          </a:ln>
          <a:effectLst>
            <a:outerShdw dist="35921" dir="2700000" algn="ctr" rotWithShape="0">
              <a:schemeClr val="bg2"/>
            </a:outerShdw>
          </a:effectLst>
        </p:spPr>
        <p:txBody>
          <a:bodyPr wrap="none">
            <a:spAutoFit/>
          </a:bodyPr>
          <a:lstStyle/>
          <a:p>
            <a:r>
              <a:rPr kumimoji="1" lang="en-US" altLang="zh-CN" sz="1845" b="1">
                <a:solidFill>
                  <a:srgbClr val="0000CC"/>
                </a:solidFill>
                <a:latin typeface="+mn-lt"/>
                <a:ea typeface="黑体" panose="02010609060101010101" pitchFamily="2" charset="-122"/>
              </a:rPr>
              <a:t>ARP </a:t>
            </a:r>
            <a:r>
              <a:rPr kumimoji="1" lang="zh-CN" altLang="en-US" sz="1845" b="1">
                <a:solidFill>
                  <a:srgbClr val="0000CC"/>
                </a:solidFill>
                <a:latin typeface="+mn-lt"/>
                <a:ea typeface="黑体" panose="02010609060101010101" pitchFamily="2" charset="-122"/>
              </a:rPr>
              <a:t>请求</a:t>
            </a:r>
            <a:endParaRPr kumimoji="1" lang="zh-CN" altLang="en-US" sz="1845" b="1">
              <a:solidFill>
                <a:srgbClr val="0000CC"/>
              </a:solidFill>
              <a:latin typeface="+mn-lt"/>
              <a:ea typeface="黑体" panose="02010609060101010101" pitchFamily="2" charset="-122"/>
            </a:endParaRPr>
          </a:p>
        </p:txBody>
      </p:sp>
      <p:sp>
        <p:nvSpPr>
          <p:cNvPr id="219187" name="AutoShape 51"/>
          <p:cNvSpPr>
            <a:spLocks noChangeArrowheads="1"/>
          </p:cNvSpPr>
          <p:nvPr/>
        </p:nvSpPr>
        <p:spPr bwMode="auto">
          <a:xfrm>
            <a:off x="5864498" y="1736481"/>
            <a:ext cx="217488" cy="203688"/>
          </a:xfrm>
          <a:prstGeom prst="rightArrow">
            <a:avLst>
              <a:gd name="adj1" fmla="val 50000"/>
              <a:gd name="adj2" fmla="val 25000"/>
            </a:avLst>
          </a:prstGeom>
          <a:solidFill>
            <a:srgbClr val="FF99FF"/>
          </a:solidFill>
          <a:ln w="9525">
            <a:solidFill>
              <a:schemeClr val="tx1"/>
            </a:solidFill>
            <a:miter lim="800000"/>
          </a:ln>
          <a:effectLst/>
        </p:spPr>
        <p:txBody>
          <a:bodyPr wrap="none" anchor="ctr"/>
          <a:lstStyle/>
          <a:p>
            <a:endParaRPr lang="zh-CN" altLang="en-US" sz="100" b="1">
              <a:solidFill>
                <a:srgbClr val="0000CC"/>
              </a:solidFill>
              <a:latin typeface="+mn-lt"/>
              <a:ea typeface="黑体" panose="02010609060101010101" pitchFamily="2" charset="-122"/>
            </a:endParaRPr>
          </a:p>
        </p:txBody>
      </p:sp>
      <p:sp>
        <p:nvSpPr>
          <p:cNvPr id="219188" name="Text Box 52"/>
          <p:cNvSpPr txBox="1">
            <a:spLocks noChangeArrowheads="1"/>
          </p:cNvSpPr>
          <p:nvPr/>
        </p:nvSpPr>
        <p:spPr bwMode="auto">
          <a:xfrm>
            <a:off x="6470923" y="1623647"/>
            <a:ext cx="1212215" cy="375920"/>
          </a:xfrm>
          <a:prstGeom prst="rect">
            <a:avLst/>
          </a:prstGeom>
          <a:solidFill>
            <a:srgbClr val="FF99FF"/>
          </a:solidFill>
          <a:ln w="12700">
            <a:solidFill>
              <a:schemeClr val="tx1"/>
            </a:solidFill>
            <a:miter lim="800000"/>
          </a:ln>
          <a:effectLst/>
        </p:spPr>
        <p:txBody>
          <a:bodyPr wrap="none">
            <a:spAutoFit/>
          </a:bodyPr>
          <a:lstStyle/>
          <a:p>
            <a:r>
              <a:rPr kumimoji="1" lang="en-US" altLang="zh-CN" sz="1845" b="1" dirty="0">
                <a:solidFill>
                  <a:srgbClr val="0000CC"/>
                </a:solidFill>
                <a:latin typeface="+mn-lt"/>
                <a:ea typeface="黑体" panose="02010609060101010101" pitchFamily="2" charset="-122"/>
              </a:rPr>
              <a:t>ARP </a:t>
            </a:r>
            <a:r>
              <a:rPr kumimoji="1" lang="zh-CN" altLang="en-US" sz="1845" b="1" dirty="0">
                <a:solidFill>
                  <a:srgbClr val="0000CC"/>
                </a:solidFill>
                <a:latin typeface="+mn-lt"/>
                <a:ea typeface="黑体" panose="02010609060101010101" pitchFamily="2" charset="-122"/>
              </a:rPr>
              <a:t>请求</a:t>
            </a:r>
            <a:endParaRPr kumimoji="1" lang="zh-CN" altLang="en-US" sz="1845" b="1" dirty="0">
              <a:solidFill>
                <a:srgbClr val="0000CC"/>
              </a:solidFill>
              <a:latin typeface="+mn-lt"/>
              <a:ea typeface="黑体" panose="02010609060101010101" pitchFamily="2" charset="-122"/>
            </a:endParaRPr>
          </a:p>
        </p:txBody>
      </p:sp>
      <p:sp>
        <p:nvSpPr>
          <p:cNvPr id="219189" name="AutoShape 53"/>
          <p:cNvSpPr>
            <a:spLocks noChangeArrowheads="1"/>
          </p:cNvSpPr>
          <p:nvPr/>
        </p:nvSpPr>
        <p:spPr bwMode="auto">
          <a:xfrm>
            <a:off x="7771086" y="1702778"/>
            <a:ext cx="217487" cy="203689"/>
          </a:xfrm>
          <a:prstGeom prst="rightArrow">
            <a:avLst>
              <a:gd name="adj1" fmla="val 50000"/>
              <a:gd name="adj2" fmla="val 25000"/>
            </a:avLst>
          </a:prstGeom>
          <a:solidFill>
            <a:srgbClr val="FF99FF"/>
          </a:solidFill>
          <a:ln w="9525">
            <a:solidFill>
              <a:schemeClr val="tx1"/>
            </a:solidFill>
            <a:miter lim="800000"/>
          </a:ln>
          <a:effectLst/>
        </p:spPr>
        <p:txBody>
          <a:bodyPr wrap="none" anchor="ctr"/>
          <a:lstStyle/>
          <a:p>
            <a:endParaRPr lang="zh-CN" altLang="en-US" sz="100" b="1">
              <a:solidFill>
                <a:srgbClr val="0000CC"/>
              </a:solidFill>
              <a:latin typeface="+mn-lt"/>
              <a:ea typeface="黑体" panose="02010609060101010101" pitchFamily="2" charset="-122"/>
            </a:endParaRPr>
          </a:p>
        </p:txBody>
      </p:sp>
      <p:grpSp>
        <p:nvGrpSpPr>
          <p:cNvPr id="219229" name="Group 93"/>
          <p:cNvGrpSpPr/>
          <p:nvPr/>
        </p:nvGrpSpPr>
        <p:grpSpPr bwMode="auto">
          <a:xfrm>
            <a:off x="516211" y="1635370"/>
            <a:ext cx="1590675" cy="376604"/>
            <a:chOff x="249" y="663"/>
            <a:chExt cx="1002" cy="257"/>
          </a:xfrm>
          <a:solidFill>
            <a:srgbClr val="FF99FF"/>
          </a:solidFill>
        </p:grpSpPr>
        <p:sp>
          <p:nvSpPr>
            <p:cNvPr id="219141" name="AutoShape 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CC"/>
                </a:solidFill>
                <a:latin typeface="+mn-lt"/>
                <a:ea typeface="黑体" panose="02010609060101010101" pitchFamily="2" charset="-122"/>
              </a:endParaRPr>
            </a:p>
          </p:txBody>
        </p:sp>
        <p:sp>
          <p:nvSpPr>
            <p:cNvPr id="219190" name="Text Box 54"/>
            <p:cNvSpPr txBox="1">
              <a:spLocks noChangeArrowheads="1"/>
            </p:cNvSpPr>
            <p:nvPr/>
          </p:nvSpPr>
          <p:spPr bwMode="auto">
            <a:xfrm flipH="1">
              <a:off x="386" y="663"/>
              <a:ext cx="865" cy="257"/>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45" b="1">
                  <a:solidFill>
                    <a:srgbClr val="0000CC"/>
                  </a:solidFill>
                  <a:latin typeface="+mn-lt"/>
                  <a:ea typeface="黑体" panose="02010609060101010101" pitchFamily="2" charset="-122"/>
                </a:rPr>
                <a:t>ARP </a:t>
              </a:r>
              <a:r>
                <a:rPr kumimoji="1" lang="zh-CN" altLang="en-US" sz="1845" b="1">
                  <a:solidFill>
                    <a:srgbClr val="0000CC"/>
                  </a:solidFill>
                  <a:latin typeface="+mn-lt"/>
                  <a:ea typeface="黑体" panose="02010609060101010101" pitchFamily="2" charset="-122"/>
                </a:rPr>
                <a:t>请求</a:t>
              </a:r>
              <a:endParaRPr kumimoji="1" lang="zh-CN" altLang="en-US" sz="1845" b="1">
                <a:solidFill>
                  <a:srgbClr val="0000CC"/>
                </a:solidFill>
                <a:latin typeface="+mn-lt"/>
                <a:ea typeface="黑体" panose="02010609060101010101" pitchFamily="2" charset="-122"/>
              </a:endParaRPr>
            </a:p>
          </p:txBody>
        </p:sp>
      </p:grpSp>
      <p:sp>
        <p:nvSpPr>
          <p:cNvPr id="219191" name="Text Box 55"/>
          <p:cNvSpPr txBox="1">
            <a:spLocks noChangeArrowheads="1"/>
          </p:cNvSpPr>
          <p:nvPr/>
        </p:nvSpPr>
        <p:spPr bwMode="auto">
          <a:xfrm>
            <a:off x="2227537" y="2332893"/>
            <a:ext cx="116395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209.0.0.5</a:t>
            </a:r>
            <a:endParaRPr kumimoji="1" lang="en-US" altLang="zh-CN" sz="1845" b="1">
              <a:solidFill>
                <a:srgbClr val="0000CC"/>
              </a:solidFill>
              <a:latin typeface="+mn-lt"/>
              <a:ea typeface="黑体" panose="02010609060101010101" pitchFamily="2" charset="-122"/>
            </a:endParaRPr>
          </a:p>
        </p:txBody>
      </p:sp>
      <p:sp>
        <p:nvSpPr>
          <p:cNvPr id="219192" name="Text Box 56"/>
          <p:cNvSpPr txBox="1">
            <a:spLocks noChangeArrowheads="1"/>
          </p:cNvSpPr>
          <p:nvPr/>
        </p:nvSpPr>
        <p:spPr bwMode="auto">
          <a:xfrm>
            <a:off x="5899423" y="2234713"/>
            <a:ext cx="116395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209.0.0.6</a:t>
            </a:r>
            <a:endParaRPr kumimoji="1" lang="en-US" altLang="zh-CN" sz="1845" b="1">
              <a:solidFill>
                <a:srgbClr val="0000CC"/>
              </a:solidFill>
              <a:latin typeface="+mn-lt"/>
              <a:ea typeface="黑体" panose="02010609060101010101" pitchFamily="2" charset="-122"/>
            </a:endParaRPr>
          </a:p>
        </p:txBody>
      </p:sp>
      <p:sp>
        <p:nvSpPr>
          <p:cNvPr id="219193" name="Text Box 57"/>
          <p:cNvSpPr txBox="1">
            <a:spLocks noChangeArrowheads="1"/>
          </p:cNvSpPr>
          <p:nvPr/>
        </p:nvSpPr>
        <p:spPr bwMode="auto">
          <a:xfrm>
            <a:off x="1092473" y="2996713"/>
            <a:ext cx="2259330"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00-00-C0-15-AD-18</a:t>
            </a:r>
            <a:endParaRPr kumimoji="1" lang="en-US" altLang="zh-CN" sz="1845" b="1">
              <a:solidFill>
                <a:srgbClr val="0000CC"/>
              </a:solidFill>
              <a:latin typeface="+mn-lt"/>
              <a:ea typeface="黑体" panose="02010609060101010101" pitchFamily="2" charset="-122"/>
            </a:endParaRPr>
          </a:p>
        </p:txBody>
      </p:sp>
      <p:sp>
        <p:nvSpPr>
          <p:cNvPr id="219194" name="Text Box 58"/>
          <p:cNvSpPr txBox="1">
            <a:spLocks noChangeArrowheads="1"/>
          </p:cNvSpPr>
          <p:nvPr/>
        </p:nvSpPr>
        <p:spPr bwMode="auto">
          <a:xfrm>
            <a:off x="4702108" y="6021267"/>
            <a:ext cx="227266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08-00-2B-00-EE-0A</a:t>
            </a:r>
            <a:endParaRPr kumimoji="1" lang="en-US" altLang="zh-CN" sz="1845" b="1">
              <a:solidFill>
                <a:srgbClr val="0000CC"/>
              </a:solidFill>
              <a:latin typeface="+mn-lt"/>
              <a:ea typeface="黑体" panose="02010609060101010101" pitchFamily="2" charset="-122"/>
            </a:endParaRPr>
          </a:p>
        </p:txBody>
      </p:sp>
      <p:sp>
        <p:nvSpPr>
          <p:cNvPr id="219195" name="AutoShape 59"/>
          <p:cNvSpPr>
            <a:spLocks noChangeArrowheads="1"/>
          </p:cNvSpPr>
          <p:nvPr/>
        </p:nvSpPr>
        <p:spPr bwMode="auto">
          <a:xfrm>
            <a:off x="3170513" y="810359"/>
            <a:ext cx="5635283" cy="611065"/>
          </a:xfrm>
          <a:prstGeom prst="wedgeRoundRectCallout">
            <a:avLst>
              <a:gd name="adj1" fmla="val -51181"/>
              <a:gd name="adj2" fmla="val 85972"/>
              <a:gd name="adj3" fmla="val 16667"/>
            </a:avLst>
          </a:prstGeom>
          <a:solidFill>
            <a:srgbClr val="FF99FF"/>
          </a:solidFill>
          <a:ln w="9525">
            <a:solidFill>
              <a:schemeClr val="tx1"/>
            </a:solidFill>
            <a:miter lim="800000"/>
          </a:ln>
          <a:effectLst/>
        </p:spPr>
        <p:txBody>
          <a:bodyPr/>
          <a:lstStyle/>
          <a:p>
            <a:pPr algn="ctr"/>
            <a:endParaRPr kumimoji="1" lang="zh-CN" altLang="zh-CN" sz="1845" b="1">
              <a:solidFill>
                <a:srgbClr val="0000CC"/>
              </a:solidFill>
              <a:latin typeface="+mn-lt"/>
              <a:ea typeface="黑体" panose="02010609060101010101" pitchFamily="2" charset="-122"/>
            </a:endParaRPr>
          </a:p>
        </p:txBody>
      </p:sp>
      <p:sp>
        <p:nvSpPr>
          <p:cNvPr id="219196" name="Text Box 60"/>
          <p:cNvSpPr txBox="1">
            <a:spLocks noChangeArrowheads="1"/>
          </p:cNvSpPr>
          <p:nvPr/>
        </p:nvSpPr>
        <p:spPr bwMode="auto">
          <a:xfrm>
            <a:off x="3241949" y="779586"/>
            <a:ext cx="526097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CC"/>
                </a:solidFill>
                <a:latin typeface="+mn-lt"/>
                <a:ea typeface="黑体" panose="02010609060101010101" pitchFamily="2" charset="-122"/>
              </a:rPr>
              <a:t>我是 </a:t>
            </a:r>
            <a:r>
              <a:rPr kumimoji="1" lang="en-US" altLang="zh-CN" sz="1845" b="1">
                <a:solidFill>
                  <a:srgbClr val="0000CC"/>
                </a:solidFill>
                <a:latin typeface="+mn-lt"/>
                <a:ea typeface="黑体" panose="02010609060101010101" pitchFamily="2" charset="-122"/>
              </a:rPr>
              <a:t>209.0.0.5</a:t>
            </a:r>
            <a:r>
              <a:rPr kumimoji="1" lang="zh-CN" altLang="en-US" sz="1845" b="1">
                <a:solidFill>
                  <a:srgbClr val="0000CC"/>
                </a:solidFill>
                <a:latin typeface="+mn-lt"/>
                <a:ea typeface="黑体" panose="02010609060101010101" pitchFamily="2" charset="-122"/>
              </a:rPr>
              <a:t>，硬件地址是 </a:t>
            </a:r>
            <a:r>
              <a:rPr kumimoji="1" lang="en-US" altLang="zh-CN" sz="1845" b="1">
                <a:solidFill>
                  <a:srgbClr val="0000CC"/>
                </a:solidFill>
                <a:latin typeface="+mn-lt"/>
                <a:ea typeface="黑体" panose="02010609060101010101" pitchFamily="2" charset="-122"/>
              </a:rPr>
              <a:t>00-00-C0-15-AD-18</a:t>
            </a:r>
            <a:endParaRPr kumimoji="1" lang="en-US" altLang="zh-CN" sz="1845" b="1">
              <a:solidFill>
                <a:srgbClr val="0000CC"/>
              </a:solidFill>
              <a:latin typeface="+mn-lt"/>
              <a:ea typeface="黑体" panose="02010609060101010101" pitchFamily="2" charset="-122"/>
            </a:endParaRPr>
          </a:p>
          <a:p>
            <a:r>
              <a:rPr kumimoji="1" lang="zh-CN" altLang="en-US" sz="1845" b="1">
                <a:solidFill>
                  <a:srgbClr val="0000CC"/>
                </a:solidFill>
                <a:latin typeface="+mn-lt"/>
                <a:ea typeface="黑体" panose="02010609060101010101" pitchFamily="2" charset="-122"/>
              </a:rPr>
              <a:t>我想知道主机 </a:t>
            </a:r>
            <a:r>
              <a:rPr kumimoji="1" lang="en-US" altLang="zh-CN" sz="1845" b="1">
                <a:solidFill>
                  <a:srgbClr val="0000CC"/>
                </a:solidFill>
                <a:latin typeface="+mn-lt"/>
                <a:ea typeface="黑体" panose="02010609060101010101" pitchFamily="2" charset="-122"/>
              </a:rPr>
              <a:t>209.0.0.6 </a:t>
            </a:r>
            <a:r>
              <a:rPr kumimoji="1" lang="zh-CN" altLang="en-US" sz="1845" b="1">
                <a:solidFill>
                  <a:srgbClr val="0000CC"/>
                </a:solidFill>
                <a:latin typeface="+mn-lt"/>
                <a:ea typeface="黑体" panose="02010609060101010101" pitchFamily="2" charset="-122"/>
              </a:rPr>
              <a:t>的硬件地址</a:t>
            </a:r>
            <a:endParaRPr kumimoji="1" lang="zh-CN" altLang="en-US" sz="1845" b="1">
              <a:solidFill>
                <a:srgbClr val="0000CC"/>
              </a:solidFill>
              <a:latin typeface="+mn-lt"/>
              <a:ea typeface="黑体" panose="02010609060101010101" pitchFamily="2" charset="-122"/>
            </a:endParaRPr>
          </a:p>
        </p:txBody>
      </p:sp>
      <p:sp>
        <p:nvSpPr>
          <p:cNvPr id="219197" name="AutoShape 61"/>
          <p:cNvSpPr>
            <a:spLocks noChangeArrowheads="1"/>
          </p:cNvSpPr>
          <p:nvPr/>
        </p:nvSpPr>
        <p:spPr bwMode="auto">
          <a:xfrm>
            <a:off x="4844982" y="3894993"/>
            <a:ext cx="3892550" cy="671146"/>
          </a:xfrm>
          <a:prstGeom prst="wedgeRoundRectCallout">
            <a:avLst>
              <a:gd name="adj1" fmla="val -44574"/>
              <a:gd name="adj2" fmla="val 81657"/>
              <a:gd name="adj3" fmla="val 16667"/>
            </a:avLst>
          </a:prstGeom>
          <a:solidFill>
            <a:srgbClr val="FF99FF"/>
          </a:solidFill>
          <a:ln w="9525">
            <a:solidFill>
              <a:schemeClr val="tx1"/>
            </a:solidFill>
            <a:miter lim="800000"/>
          </a:ln>
          <a:effectLst/>
        </p:spPr>
        <p:txBody>
          <a:bodyPr/>
          <a:lstStyle/>
          <a:p>
            <a:pPr algn="ctr"/>
            <a:endParaRPr kumimoji="1" lang="zh-CN" altLang="zh-CN" sz="1845" b="1">
              <a:solidFill>
                <a:srgbClr val="0000CC"/>
              </a:solidFill>
              <a:latin typeface="+mn-lt"/>
              <a:ea typeface="黑体" panose="02010609060101010101" pitchFamily="2" charset="-122"/>
            </a:endParaRPr>
          </a:p>
        </p:txBody>
      </p:sp>
      <p:sp>
        <p:nvSpPr>
          <p:cNvPr id="219198" name="Text Box 62"/>
          <p:cNvSpPr txBox="1">
            <a:spLocks noChangeArrowheads="1"/>
          </p:cNvSpPr>
          <p:nvPr/>
        </p:nvSpPr>
        <p:spPr bwMode="auto">
          <a:xfrm>
            <a:off x="4908483" y="3894993"/>
            <a:ext cx="389731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45" b="1">
                <a:solidFill>
                  <a:srgbClr val="0000CC"/>
                </a:solidFill>
                <a:latin typeface="+mn-lt"/>
                <a:ea typeface="黑体" panose="02010609060101010101" pitchFamily="2" charset="-122"/>
              </a:rPr>
              <a:t>我是 </a:t>
            </a:r>
            <a:r>
              <a:rPr kumimoji="1" lang="en-US" altLang="zh-CN" sz="1845" b="1">
                <a:solidFill>
                  <a:srgbClr val="0000CC"/>
                </a:solidFill>
                <a:latin typeface="+mn-lt"/>
                <a:ea typeface="黑体" panose="02010609060101010101" pitchFamily="2" charset="-122"/>
              </a:rPr>
              <a:t>209.0.0.6</a:t>
            </a:r>
            <a:endParaRPr kumimoji="1" lang="en-US" altLang="zh-CN" sz="1845" b="1">
              <a:solidFill>
                <a:srgbClr val="0000CC"/>
              </a:solidFill>
              <a:latin typeface="+mn-lt"/>
              <a:ea typeface="黑体" panose="02010609060101010101" pitchFamily="2" charset="-122"/>
            </a:endParaRPr>
          </a:p>
          <a:p>
            <a:r>
              <a:rPr kumimoji="1" lang="zh-CN" altLang="en-US" sz="1845" b="1">
                <a:solidFill>
                  <a:srgbClr val="0000CC"/>
                </a:solidFill>
                <a:latin typeface="+mn-lt"/>
                <a:ea typeface="黑体" panose="02010609060101010101" pitchFamily="2" charset="-122"/>
              </a:rPr>
              <a:t>硬件地址是 </a:t>
            </a:r>
            <a:r>
              <a:rPr kumimoji="1" lang="en-US" altLang="zh-CN" sz="1845" b="1">
                <a:solidFill>
                  <a:srgbClr val="0000CC"/>
                </a:solidFill>
                <a:latin typeface="+mn-lt"/>
                <a:ea typeface="黑体" panose="02010609060101010101" pitchFamily="2" charset="-122"/>
              </a:rPr>
              <a:t>08-00-2B-00-EE-0A</a:t>
            </a:r>
            <a:endParaRPr kumimoji="1" lang="en-US" altLang="zh-CN" sz="1845" b="1">
              <a:solidFill>
                <a:srgbClr val="0000CC"/>
              </a:solidFill>
              <a:latin typeface="+mn-lt"/>
              <a:ea typeface="黑体" panose="02010609060101010101" pitchFamily="2" charset="-122"/>
            </a:endParaRPr>
          </a:p>
        </p:txBody>
      </p:sp>
      <p:pic>
        <p:nvPicPr>
          <p:cNvPr id="219199"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41786" y="2533650"/>
            <a:ext cx="503237"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0" name="Line 74"/>
          <p:cNvSpPr>
            <a:spLocks noChangeShapeType="1"/>
          </p:cNvSpPr>
          <p:nvPr/>
        </p:nvSpPr>
        <p:spPr bwMode="auto">
          <a:xfrm rot="5400000">
            <a:off x="1805286" y="5452697"/>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11" name="Line 75"/>
          <p:cNvSpPr>
            <a:spLocks noChangeShapeType="1"/>
          </p:cNvSpPr>
          <p:nvPr/>
        </p:nvSpPr>
        <p:spPr bwMode="auto">
          <a:xfrm rot="5400000">
            <a:off x="3820678" y="5444637"/>
            <a:ext cx="543658"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12" name="Line 76"/>
          <p:cNvSpPr>
            <a:spLocks noChangeShapeType="1"/>
          </p:cNvSpPr>
          <p:nvPr/>
        </p:nvSpPr>
        <p:spPr bwMode="auto">
          <a:xfrm rot="5400000">
            <a:off x="5553373" y="5452697"/>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13" name="Line 77"/>
          <p:cNvSpPr>
            <a:spLocks noChangeShapeType="1"/>
          </p:cNvSpPr>
          <p:nvPr/>
        </p:nvSpPr>
        <p:spPr bwMode="auto">
          <a:xfrm rot="5400000">
            <a:off x="7596486" y="5452697"/>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14" name="Line 78"/>
          <p:cNvSpPr>
            <a:spLocks noChangeShapeType="1"/>
          </p:cNvSpPr>
          <p:nvPr/>
        </p:nvSpPr>
        <p:spPr bwMode="auto">
          <a:xfrm rot="5400000">
            <a:off x="497186" y="5452697"/>
            <a:ext cx="542192"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pic>
        <p:nvPicPr>
          <p:cNvPr id="219215" name="Picture 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283" y="5588977"/>
            <a:ext cx="503237"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6" name="Picture 8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207" y="5588977"/>
            <a:ext cx="501650"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7" name="Picture 8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0469" y="5588977"/>
            <a:ext cx="503238"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8" name="Picture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27869" y="5588977"/>
            <a:ext cx="503238"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9" name="Line 83"/>
          <p:cNvSpPr>
            <a:spLocks noChangeShapeType="1"/>
          </p:cNvSpPr>
          <p:nvPr/>
        </p:nvSpPr>
        <p:spPr bwMode="auto">
          <a:xfrm>
            <a:off x="6282" y="5181600"/>
            <a:ext cx="8583612" cy="190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20" name="Text Box 84"/>
          <p:cNvSpPr txBox="1">
            <a:spLocks noChangeArrowheads="1"/>
          </p:cNvSpPr>
          <p:nvPr/>
        </p:nvSpPr>
        <p:spPr bwMode="auto">
          <a:xfrm>
            <a:off x="2274820" y="5653455"/>
            <a:ext cx="3524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A</a:t>
            </a:r>
            <a:endParaRPr kumimoji="1" lang="en-US" altLang="zh-CN" sz="1845" b="1">
              <a:solidFill>
                <a:srgbClr val="0000CC"/>
              </a:solidFill>
              <a:latin typeface="+mn-lt"/>
              <a:ea typeface="黑体" panose="02010609060101010101" pitchFamily="2" charset="-122"/>
            </a:endParaRPr>
          </a:p>
        </p:txBody>
      </p:sp>
      <p:sp>
        <p:nvSpPr>
          <p:cNvPr id="219221" name="Text Box 85"/>
          <p:cNvSpPr txBox="1">
            <a:spLocks noChangeArrowheads="1"/>
          </p:cNvSpPr>
          <p:nvPr/>
        </p:nvSpPr>
        <p:spPr bwMode="auto">
          <a:xfrm>
            <a:off x="4263957" y="5539155"/>
            <a:ext cx="3397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Y</a:t>
            </a:r>
            <a:endParaRPr kumimoji="1" lang="en-US" altLang="zh-CN" sz="1845" b="1">
              <a:solidFill>
                <a:srgbClr val="0000CC"/>
              </a:solidFill>
              <a:latin typeface="+mn-lt"/>
              <a:ea typeface="黑体" panose="02010609060101010101" pitchFamily="2" charset="-122"/>
            </a:endParaRPr>
          </a:p>
        </p:txBody>
      </p:sp>
      <p:sp>
        <p:nvSpPr>
          <p:cNvPr id="219222" name="Text Box 86"/>
          <p:cNvSpPr txBox="1">
            <a:spLocks noChangeArrowheads="1"/>
          </p:cNvSpPr>
          <p:nvPr/>
        </p:nvSpPr>
        <p:spPr bwMode="auto">
          <a:xfrm>
            <a:off x="947670" y="5539155"/>
            <a:ext cx="3397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X</a:t>
            </a:r>
            <a:endParaRPr kumimoji="1" lang="en-US" altLang="zh-CN" sz="1845" b="1">
              <a:solidFill>
                <a:srgbClr val="0000CC"/>
              </a:solidFill>
              <a:latin typeface="+mn-lt"/>
              <a:ea typeface="黑体" panose="02010609060101010101" pitchFamily="2" charset="-122"/>
            </a:endParaRPr>
          </a:p>
        </p:txBody>
      </p:sp>
      <p:sp>
        <p:nvSpPr>
          <p:cNvPr id="219223" name="Text Box 87"/>
          <p:cNvSpPr txBox="1">
            <a:spLocks noChangeArrowheads="1"/>
          </p:cNvSpPr>
          <p:nvPr/>
        </p:nvSpPr>
        <p:spPr bwMode="auto">
          <a:xfrm>
            <a:off x="6003858" y="5653455"/>
            <a:ext cx="35242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B</a:t>
            </a:r>
            <a:endParaRPr kumimoji="1" lang="en-US" altLang="zh-CN" sz="1845" b="1">
              <a:solidFill>
                <a:srgbClr val="0000CC"/>
              </a:solidFill>
              <a:latin typeface="+mn-lt"/>
              <a:ea typeface="黑体" panose="02010609060101010101" pitchFamily="2" charset="-122"/>
            </a:endParaRPr>
          </a:p>
        </p:txBody>
      </p:sp>
      <p:sp>
        <p:nvSpPr>
          <p:cNvPr id="219224" name="Text Box 88"/>
          <p:cNvSpPr txBox="1">
            <a:spLocks noChangeArrowheads="1"/>
          </p:cNvSpPr>
          <p:nvPr/>
        </p:nvSpPr>
        <p:spPr bwMode="auto">
          <a:xfrm>
            <a:off x="8053320" y="5539155"/>
            <a:ext cx="326390"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Z</a:t>
            </a:r>
            <a:endParaRPr kumimoji="1" lang="en-US" altLang="zh-CN" sz="1845" b="1">
              <a:solidFill>
                <a:srgbClr val="0000CC"/>
              </a:solidFill>
              <a:latin typeface="+mn-lt"/>
              <a:ea typeface="黑体" panose="02010609060101010101" pitchFamily="2" charset="-122"/>
            </a:endParaRPr>
          </a:p>
        </p:txBody>
      </p:sp>
      <p:sp>
        <p:nvSpPr>
          <p:cNvPr id="219225" name="Text Box 89"/>
          <p:cNvSpPr txBox="1">
            <a:spLocks noChangeArrowheads="1"/>
          </p:cNvSpPr>
          <p:nvPr/>
        </p:nvSpPr>
        <p:spPr bwMode="auto">
          <a:xfrm>
            <a:off x="2112894" y="5388221"/>
            <a:ext cx="116395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209.0.0.5</a:t>
            </a:r>
            <a:endParaRPr kumimoji="1" lang="en-US" altLang="zh-CN" sz="1845" b="1">
              <a:solidFill>
                <a:srgbClr val="0000CC"/>
              </a:solidFill>
              <a:latin typeface="+mn-lt"/>
              <a:ea typeface="黑体" panose="02010609060101010101" pitchFamily="2" charset="-122"/>
            </a:endParaRPr>
          </a:p>
        </p:txBody>
      </p:sp>
      <p:sp>
        <p:nvSpPr>
          <p:cNvPr id="219226" name="Text Box 90"/>
          <p:cNvSpPr txBox="1">
            <a:spLocks noChangeArrowheads="1"/>
          </p:cNvSpPr>
          <p:nvPr/>
        </p:nvSpPr>
        <p:spPr bwMode="auto">
          <a:xfrm>
            <a:off x="5784783" y="5290039"/>
            <a:ext cx="1163955"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CC"/>
                </a:solidFill>
                <a:latin typeface="+mn-lt"/>
                <a:ea typeface="黑体" panose="02010609060101010101" pitchFamily="2" charset="-122"/>
              </a:rPr>
              <a:t>209.0.0.6</a:t>
            </a:r>
            <a:endParaRPr kumimoji="1" lang="en-US" altLang="zh-CN" sz="1845" b="1">
              <a:solidFill>
                <a:srgbClr val="0000CC"/>
              </a:solidFill>
              <a:latin typeface="+mn-lt"/>
              <a:ea typeface="黑体" panose="02010609060101010101" pitchFamily="2" charset="-122"/>
            </a:endParaRPr>
          </a:p>
        </p:txBody>
      </p:sp>
      <p:sp>
        <p:nvSpPr>
          <p:cNvPr id="219227" name="Text Box 91"/>
          <p:cNvSpPr txBox="1">
            <a:spLocks noChangeArrowheads="1"/>
          </p:cNvSpPr>
          <p:nvPr/>
        </p:nvSpPr>
        <p:spPr bwMode="auto">
          <a:xfrm>
            <a:off x="1168333" y="6052039"/>
            <a:ext cx="2259330" cy="37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dirty="0">
                <a:solidFill>
                  <a:srgbClr val="0000CC"/>
                </a:solidFill>
                <a:latin typeface="+mn-lt"/>
                <a:ea typeface="黑体" panose="02010609060101010101" pitchFamily="2" charset="-122"/>
              </a:rPr>
              <a:t>00-00-C0-15-AD-18</a:t>
            </a:r>
            <a:endParaRPr kumimoji="1" lang="en-US" altLang="zh-CN" sz="1845" b="1" dirty="0">
              <a:solidFill>
                <a:srgbClr val="0000CC"/>
              </a:solidFill>
              <a:latin typeface="+mn-lt"/>
              <a:ea typeface="黑体" panose="02010609060101010101" pitchFamily="2" charset="-122"/>
            </a:endParaRPr>
          </a:p>
        </p:txBody>
      </p:sp>
      <p:pic>
        <p:nvPicPr>
          <p:cNvPr id="219228" name="Picture 9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27144" y="5588977"/>
            <a:ext cx="503238" cy="47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33" name="Freeform 97"/>
          <p:cNvSpPr/>
          <p:nvPr/>
        </p:nvSpPr>
        <p:spPr bwMode="auto">
          <a:xfrm>
            <a:off x="2173561" y="2198077"/>
            <a:ext cx="1943100" cy="634512"/>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34" name="Freeform 98"/>
          <p:cNvSpPr/>
          <p:nvPr/>
        </p:nvSpPr>
        <p:spPr bwMode="auto">
          <a:xfrm>
            <a:off x="2171973" y="2198077"/>
            <a:ext cx="3673475" cy="634512"/>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37" name="Freeform 101"/>
          <p:cNvSpPr/>
          <p:nvPr/>
        </p:nvSpPr>
        <p:spPr bwMode="auto">
          <a:xfrm>
            <a:off x="2171973" y="2198077"/>
            <a:ext cx="5834063" cy="634512"/>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38" name="Freeform 102"/>
          <p:cNvSpPr/>
          <p:nvPr/>
        </p:nvSpPr>
        <p:spPr bwMode="auto">
          <a:xfrm flipH="1">
            <a:off x="805136" y="2198077"/>
            <a:ext cx="1366837" cy="634512"/>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
        <p:nvSpPr>
          <p:cNvPr id="219239" name="Freeform 103"/>
          <p:cNvSpPr/>
          <p:nvPr/>
        </p:nvSpPr>
        <p:spPr bwMode="auto">
          <a:xfrm flipH="1">
            <a:off x="2036694" y="5254869"/>
            <a:ext cx="3673475" cy="634512"/>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p:stCondLst>
                              <p:cond delay="2000"/>
                            </p:stCondLst>
                            <p:childTnLst>
                              <p:par>
                                <p:cTn id="21" presetID="35" presetClass="emph" presetSubtype="0" repeatCount="4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p:stCondLst>
                              <p:cond delay="3500"/>
                            </p:stCondLst>
                            <p:childTnLst>
                              <p:par>
                                <p:cTn id="24" presetID="22" presetClass="entr" presetSubtype="2" fill="hold" grpId="0"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p:stCondLst>
                              <p:cond delay="4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bldLvl="0" animBg="1"/>
      <p:bldP spid="219182" grpId="0" bldLvl="0" animBg="1"/>
      <p:bldP spid="219194" grpId="0" bldLvl="0" animBg="1"/>
      <p:bldP spid="219233" grpId="0" bldLvl="0" animBg="1"/>
      <p:bldP spid="219234" grpId="0" bldLvl="0" animBg="1"/>
      <p:bldP spid="219237" grpId="0" bldLvl="0" animBg="1"/>
      <p:bldP spid="219238" grpId="0" bldLvl="0" animBg="1"/>
      <p:bldP spid="21923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05765" y="146685"/>
            <a:ext cx="7792720" cy="914400"/>
          </a:xfrm>
        </p:spPr>
        <p:txBody>
          <a:bodyPr/>
          <a:lstStyle/>
          <a:p>
            <a:pPr algn="ctr"/>
            <a:r>
              <a:rPr lang="zh-CN" altLang="en-US">
                <a:solidFill>
                  <a:srgbClr val="FF0066"/>
                </a:solidFill>
              </a:rPr>
              <a:t>应当注意的问题</a:t>
            </a:r>
            <a:endParaRPr lang="zh-CN" altLang="en-US" sz="3325">
              <a:solidFill>
                <a:srgbClr val="FF0066"/>
              </a:solidFill>
            </a:endParaRPr>
          </a:p>
        </p:txBody>
      </p:sp>
      <p:sp>
        <p:nvSpPr>
          <p:cNvPr id="224259" name="Rectangle 3"/>
          <p:cNvSpPr>
            <a:spLocks noGrp="1" noChangeArrowheads="1"/>
          </p:cNvSpPr>
          <p:nvPr>
            <p:ph idx="1"/>
          </p:nvPr>
        </p:nvSpPr>
        <p:spPr>
          <a:xfrm>
            <a:off x="426085" y="1296035"/>
            <a:ext cx="8398510" cy="4114800"/>
          </a:xfrm>
        </p:spPr>
        <p:txBody>
          <a:bodyPr/>
          <a:lstStyle/>
          <a:p>
            <a:r>
              <a:rPr lang="en-US" altLang="zh-CN" dirty="0">
                <a:solidFill>
                  <a:srgbClr val="0000FF"/>
                </a:solidFill>
              </a:rPr>
              <a:t>ARP </a:t>
            </a:r>
            <a:r>
              <a:rPr lang="zh-CN" altLang="en-US" dirty="0">
                <a:solidFill>
                  <a:srgbClr val="0000FF"/>
                </a:solidFill>
              </a:rPr>
              <a:t>是解决</a:t>
            </a:r>
            <a:r>
              <a:rPr lang="zh-CN" altLang="en-US" dirty="0">
                <a:solidFill>
                  <a:srgbClr val="FF0000"/>
                </a:solidFill>
              </a:rPr>
              <a:t>同一个局域网</a:t>
            </a:r>
            <a:r>
              <a:rPr lang="zh-CN" altLang="en-US" dirty="0">
                <a:solidFill>
                  <a:srgbClr val="0000FF"/>
                </a:solidFill>
              </a:rPr>
              <a:t>上的主机或路由器的 </a:t>
            </a:r>
            <a:r>
              <a:rPr lang="en-US" altLang="zh-CN" dirty="0">
                <a:solidFill>
                  <a:srgbClr val="0000FF"/>
                </a:solidFill>
              </a:rPr>
              <a:t>IP </a:t>
            </a:r>
            <a:r>
              <a:rPr lang="zh-CN" altLang="en-US" dirty="0">
                <a:solidFill>
                  <a:srgbClr val="0000FF"/>
                </a:solidFill>
              </a:rPr>
              <a:t>地址和硬件地址的映射问题。</a:t>
            </a:r>
            <a:endParaRPr lang="zh-CN" altLang="en-US" dirty="0">
              <a:solidFill>
                <a:srgbClr val="0000FF"/>
              </a:solidFill>
            </a:endParaRPr>
          </a:p>
          <a:p>
            <a:r>
              <a:rPr lang="zh-CN" altLang="en-US" dirty="0"/>
              <a:t>如果所要找的主机和源主机不在同一个局域网上，那么</a:t>
            </a:r>
            <a:r>
              <a:rPr lang="zh-CN" altLang="en-US" dirty="0">
                <a:solidFill>
                  <a:srgbClr val="FF0000"/>
                </a:solidFill>
              </a:rPr>
              <a:t>就要通过 </a:t>
            </a:r>
            <a:r>
              <a:rPr lang="en-US" altLang="zh-CN" dirty="0">
                <a:solidFill>
                  <a:srgbClr val="FF0000"/>
                </a:solidFill>
              </a:rPr>
              <a:t>ARP </a:t>
            </a:r>
            <a:r>
              <a:rPr lang="zh-CN" altLang="en-US" dirty="0">
                <a:solidFill>
                  <a:srgbClr val="FF0000"/>
                </a:solidFill>
              </a:rPr>
              <a:t>找到一个位于本局域网上的某个路由器的硬件地址，</a:t>
            </a:r>
            <a:r>
              <a:rPr lang="zh-CN" altLang="en-US" dirty="0"/>
              <a:t>然后把分组发送给这个路由器，让这个路由器把分组转发给下一个网络。剩下的工作就由下一个网络来做。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3690">
                <a:solidFill>
                  <a:srgbClr val="FF0066"/>
                </a:solidFill>
              </a:rPr>
              <a:t>使用 </a:t>
            </a:r>
            <a:r>
              <a:rPr lang="en-US" altLang="zh-CN" sz="3690">
                <a:solidFill>
                  <a:srgbClr val="FF0066"/>
                </a:solidFill>
              </a:rPr>
              <a:t>ARP </a:t>
            </a:r>
            <a:r>
              <a:rPr lang="zh-CN" altLang="en-US" sz="3690">
                <a:solidFill>
                  <a:srgbClr val="FF0066"/>
                </a:solidFill>
              </a:rPr>
              <a:t>的四种典型情况</a:t>
            </a:r>
            <a:r>
              <a:rPr lang="zh-CN" altLang="en-US" sz="3690"/>
              <a:t> </a:t>
            </a:r>
            <a:endParaRPr lang="zh-CN" altLang="en-US" sz="3690"/>
          </a:p>
        </p:txBody>
      </p:sp>
      <p:grpSp>
        <p:nvGrpSpPr>
          <p:cNvPr id="3" name="组合 2"/>
          <p:cNvGrpSpPr/>
          <p:nvPr/>
        </p:nvGrpSpPr>
        <p:grpSpPr>
          <a:xfrm>
            <a:off x="650334" y="1833746"/>
            <a:ext cx="7976271" cy="1880443"/>
            <a:chOff x="1356026" y="1812432"/>
            <a:chExt cx="6915630" cy="1472875"/>
          </a:xfrm>
        </p:grpSpPr>
        <p:grpSp>
          <p:nvGrpSpPr>
            <p:cNvPr id="6" name="Group 244"/>
            <p:cNvGrpSpPr/>
            <p:nvPr/>
          </p:nvGrpSpPr>
          <p:grpSpPr bwMode="auto">
            <a:xfrm>
              <a:off x="1812118" y="2193107"/>
              <a:ext cx="1231900" cy="863600"/>
              <a:chOff x="912" y="768"/>
              <a:chExt cx="2400" cy="1584"/>
            </a:xfrm>
          </p:grpSpPr>
          <p:sp>
            <p:nvSpPr>
              <p:cNvPr id="7" name="Oval 24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8" name="Oval 24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9" name="Oval 24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0" name="Oval 24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1" name="Oval 24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2" name="Oval 25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3" name="Oval 25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4" name="Oval 25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5" name="Oval 25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nvGrpSpPr>
              <p:cNvPr id="16" name="Group 254"/>
              <p:cNvGrpSpPr/>
              <p:nvPr/>
            </p:nvGrpSpPr>
            <p:grpSpPr bwMode="auto">
              <a:xfrm>
                <a:off x="912" y="768"/>
                <a:ext cx="2386" cy="1553"/>
                <a:chOff x="912" y="768"/>
                <a:chExt cx="2386" cy="1553"/>
              </a:xfrm>
            </p:grpSpPr>
            <p:sp>
              <p:nvSpPr>
                <p:cNvPr id="17" name="Oval 25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8" name="Oval 25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19" name="Oval 25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0" name="Oval 25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1" name="Oval 25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2" name="Oval 26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3" name="Oval 26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4" name="Oval 26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5" name="Oval 26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grpSp>
        <p:sp>
          <p:nvSpPr>
            <p:cNvPr id="26" name="Line 95"/>
            <p:cNvSpPr>
              <a:spLocks noChangeShapeType="1"/>
            </p:cNvSpPr>
            <p:nvPr/>
          </p:nvSpPr>
          <p:spPr bwMode="auto">
            <a:xfrm flipV="1">
              <a:off x="3044018" y="2588394"/>
              <a:ext cx="4810125" cy="111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9060101010101" pitchFamily="2" charset="-122"/>
              </a:endParaRPr>
            </a:p>
          </p:txBody>
        </p:sp>
        <p:grpSp>
          <p:nvGrpSpPr>
            <p:cNvPr id="27" name="Group 284"/>
            <p:cNvGrpSpPr/>
            <p:nvPr/>
          </p:nvGrpSpPr>
          <p:grpSpPr bwMode="auto">
            <a:xfrm>
              <a:off x="6917518" y="2218507"/>
              <a:ext cx="1231900" cy="863600"/>
              <a:chOff x="912" y="768"/>
              <a:chExt cx="2400" cy="1584"/>
            </a:xfrm>
          </p:grpSpPr>
          <p:sp>
            <p:nvSpPr>
              <p:cNvPr id="28" name="Oval 28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29" name="Oval 28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0" name="Oval 28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1" name="Oval 28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2" name="Oval 28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3" name="Oval 29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4" name="Oval 29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5" name="Oval 29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6" name="Oval 29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nvGrpSpPr>
              <p:cNvPr id="37" name="Group 294"/>
              <p:cNvGrpSpPr/>
              <p:nvPr/>
            </p:nvGrpSpPr>
            <p:grpSpPr bwMode="auto">
              <a:xfrm>
                <a:off x="912" y="768"/>
                <a:ext cx="2386" cy="1553"/>
                <a:chOff x="912" y="768"/>
                <a:chExt cx="2386" cy="1553"/>
              </a:xfrm>
            </p:grpSpPr>
            <p:sp>
              <p:nvSpPr>
                <p:cNvPr id="38" name="Oval 29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39" name="Oval 29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0" name="Oval 29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1" name="Oval 29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2" name="Oval 29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3" name="Oval 30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4" name="Oval 30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5" name="Oval 30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6" name="Oval 30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grpSp>
        <p:grpSp>
          <p:nvGrpSpPr>
            <p:cNvPr id="47" name="Group 264"/>
            <p:cNvGrpSpPr/>
            <p:nvPr/>
          </p:nvGrpSpPr>
          <p:grpSpPr bwMode="auto">
            <a:xfrm>
              <a:off x="4402918" y="2193107"/>
              <a:ext cx="1231900" cy="863600"/>
              <a:chOff x="912" y="768"/>
              <a:chExt cx="2400" cy="1584"/>
            </a:xfrm>
          </p:grpSpPr>
          <p:sp>
            <p:nvSpPr>
              <p:cNvPr id="48" name="Oval 26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49" name="Oval 26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0" name="Oval 26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1" name="Oval 26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2" name="Oval 26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3" name="Oval 27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4" name="Oval 27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5" name="Oval 27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6" name="Oval 27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nvGrpSpPr>
              <p:cNvPr id="57" name="Group 274"/>
              <p:cNvGrpSpPr/>
              <p:nvPr/>
            </p:nvGrpSpPr>
            <p:grpSpPr bwMode="auto">
              <a:xfrm>
                <a:off x="912" y="768"/>
                <a:ext cx="2386" cy="1553"/>
                <a:chOff x="912" y="768"/>
                <a:chExt cx="2386" cy="1553"/>
              </a:xfrm>
            </p:grpSpPr>
            <p:sp>
              <p:nvSpPr>
                <p:cNvPr id="58" name="Oval 27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59" name="Oval 27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0" name="Oval 27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1" name="Oval 27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2" name="Oval 27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3" name="Oval 28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4" name="Oval 28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5" name="Oval 28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sp>
              <p:nvSpPr>
                <p:cNvPr id="66" name="Oval 28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黑体" panose="02010609060101010101" pitchFamily="2" charset="-122"/>
                  </a:endParaRPr>
                </a:p>
              </p:txBody>
            </p:sp>
          </p:grpSp>
        </p:grpSp>
        <p:sp>
          <p:nvSpPr>
            <p:cNvPr id="67" name="Text Box 96"/>
            <p:cNvSpPr txBox="1">
              <a:spLocks noChangeArrowheads="1"/>
            </p:cNvSpPr>
            <p:nvPr/>
          </p:nvSpPr>
          <p:spPr bwMode="auto">
            <a:xfrm>
              <a:off x="2115124" y="2512334"/>
              <a:ext cx="607820"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215" b="1" dirty="0" smtClean="0">
                  <a:solidFill>
                    <a:srgbClr val="000099"/>
                  </a:solidFill>
                  <a:latin typeface="+mn-lt"/>
                  <a:ea typeface="黑体" panose="02010609060101010101" pitchFamily="2" charset="-122"/>
                </a:rPr>
                <a:t>网 </a:t>
              </a:r>
              <a:r>
                <a:rPr lang="en-US" altLang="zh-CN" sz="2215" b="1" dirty="0">
                  <a:solidFill>
                    <a:srgbClr val="000099"/>
                  </a:solidFill>
                  <a:latin typeface="+mn-lt"/>
                  <a:ea typeface="黑体" panose="02010609060101010101" pitchFamily="2" charset="-122"/>
                </a:rPr>
                <a:t>1</a:t>
              </a:r>
              <a:endParaRPr lang="en-US" altLang="zh-CN" sz="2215" b="1" dirty="0">
                <a:solidFill>
                  <a:srgbClr val="000099"/>
                </a:solidFill>
                <a:latin typeface="+mn-lt"/>
                <a:ea typeface="黑体" panose="02010609060101010101" pitchFamily="2" charset="-122"/>
              </a:endParaRPr>
            </a:p>
          </p:txBody>
        </p:sp>
        <p:sp>
          <p:nvSpPr>
            <p:cNvPr id="68" name="Text Box 98"/>
            <p:cNvSpPr txBox="1">
              <a:spLocks noChangeArrowheads="1"/>
            </p:cNvSpPr>
            <p:nvPr/>
          </p:nvSpPr>
          <p:spPr bwMode="auto">
            <a:xfrm>
              <a:off x="7285638" y="2489243"/>
              <a:ext cx="607820"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smtClean="0">
                  <a:solidFill>
                    <a:srgbClr val="000099"/>
                  </a:solidFill>
                  <a:latin typeface="+mn-lt"/>
                  <a:ea typeface="黑体" panose="02010609060101010101" pitchFamily="2" charset="-122"/>
                </a:rPr>
                <a:t>网 </a:t>
              </a:r>
              <a:r>
                <a:rPr lang="en-US" altLang="zh-CN" sz="2215" b="1" dirty="0">
                  <a:solidFill>
                    <a:srgbClr val="000099"/>
                  </a:solidFill>
                  <a:latin typeface="+mn-lt"/>
                  <a:ea typeface="黑体" panose="02010609060101010101" pitchFamily="2" charset="-122"/>
                </a:rPr>
                <a:t>3</a:t>
              </a:r>
              <a:endParaRPr lang="en-US" altLang="zh-CN" sz="2215" b="1" dirty="0">
                <a:solidFill>
                  <a:srgbClr val="000099"/>
                </a:solidFill>
                <a:latin typeface="+mn-lt"/>
                <a:ea typeface="黑体" panose="02010609060101010101" pitchFamily="2" charset="-122"/>
              </a:endParaRPr>
            </a:p>
          </p:txBody>
        </p:sp>
        <p:sp>
          <p:nvSpPr>
            <p:cNvPr id="69" name="Text Box 99"/>
            <p:cNvSpPr txBox="1">
              <a:spLocks noChangeArrowheads="1"/>
            </p:cNvSpPr>
            <p:nvPr/>
          </p:nvSpPr>
          <p:spPr bwMode="auto">
            <a:xfrm>
              <a:off x="4764687" y="2489243"/>
              <a:ext cx="607820"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smtClean="0">
                  <a:solidFill>
                    <a:srgbClr val="000099"/>
                  </a:solidFill>
                  <a:latin typeface="+mn-lt"/>
                  <a:ea typeface="黑体" panose="02010609060101010101" pitchFamily="2" charset="-122"/>
                </a:rPr>
                <a:t>网 </a:t>
              </a:r>
              <a:r>
                <a:rPr lang="en-US" altLang="zh-CN" sz="2215" b="1" dirty="0">
                  <a:solidFill>
                    <a:srgbClr val="000099"/>
                  </a:solidFill>
                  <a:latin typeface="+mn-lt"/>
                  <a:ea typeface="黑体" panose="02010609060101010101" pitchFamily="2" charset="-122"/>
                </a:rPr>
                <a:t>2</a:t>
              </a:r>
              <a:endParaRPr lang="en-US" altLang="zh-CN" sz="2215" b="1" dirty="0">
                <a:solidFill>
                  <a:srgbClr val="000099"/>
                </a:solidFill>
                <a:latin typeface="+mn-lt"/>
                <a:ea typeface="黑体" panose="02010609060101010101" pitchFamily="2" charset="-122"/>
              </a:endParaRPr>
            </a:p>
          </p:txBody>
        </p:sp>
        <p:pic>
          <p:nvPicPr>
            <p:cNvPr id="70" name="Picture 23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5018" y="2428057"/>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Text Box 235"/>
            <p:cNvSpPr txBox="1">
              <a:spLocks noChangeArrowheads="1"/>
            </p:cNvSpPr>
            <p:nvPr/>
          </p:nvSpPr>
          <p:spPr bwMode="auto">
            <a:xfrm>
              <a:off x="6176156" y="2080394"/>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C00000"/>
                  </a:solidFill>
                  <a:latin typeface="+mn-lt"/>
                  <a:ea typeface="黑体" panose="02010609060101010101" pitchFamily="2" charset="-122"/>
                </a:rPr>
                <a:t>R</a:t>
              </a:r>
              <a:r>
                <a:rPr lang="en-US" altLang="zh-CN" sz="2215" b="1" baseline="-25000">
                  <a:solidFill>
                    <a:srgbClr val="C00000"/>
                  </a:solidFill>
                  <a:latin typeface="+mn-lt"/>
                  <a:ea typeface="黑体" panose="02010609060101010101" pitchFamily="2" charset="-122"/>
                </a:rPr>
                <a:t>2</a:t>
              </a:r>
              <a:endParaRPr lang="en-US" altLang="zh-CN" sz="2215" b="1">
                <a:solidFill>
                  <a:srgbClr val="C00000"/>
                </a:solidFill>
                <a:latin typeface="+mn-lt"/>
                <a:ea typeface="黑体" panose="02010609060101010101" pitchFamily="2" charset="-122"/>
              </a:endParaRPr>
            </a:p>
          </p:txBody>
        </p:sp>
        <p:sp>
          <p:nvSpPr>
            <p:cNvPr id="72" name="Text Box 237"/>
            <p:cNvSpPr txBox="1">
              <a:spLocks noChangeArrowheads="1"/>
            </p:cNvSpPr>
            <p:nvPr/>
          </p:nvSpPr>
          <p:spPr bwMode="auto">
            <a:xfrm>
              <a:off x="3526618" y="2089919"/>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a:solidFill>
                    <a:srgbClr val="C00000"/>
                  </a:solidFill>
                  <a:latin typeface="+mn-lt"/>
                  <a:ea typeface="黑体" panose="02010609060101010101" pitchFamily="2" charset="-122"/>
                </a:rPr>
                <a:t>R</a:t>
              </a:r>
              <a:r>
                <a:rPr lang="en-US" altLang="zh-CN" sz="2215" b="1" baseline="-25000" dirty="0">
                  <a:solidFill>
                    <a:srgbClr val="C00000"/>
                  </a:solidFill>
                  <a:latin typeface="+mn-lt"/>
                  <a:ea typeface="黑体" panose="02010609060101010101" pitchFamily="2" charset="-122"/>
                </a:rPr>
                <a:t>1</a:t>
              </a:r>
              <a:endParaRPr lang="en-US" altLang="zh-CN" sz="2215" b="1" dirty="0">
                <a:solidFill>
                  <a:srgbClr val="C00000"/>
                </a:solidFill>
                <a:latin typeface="+mn-lt"/>
                <a:ea typeface="黑体" panose="02010609060101010101" pitchFamily="2" charset="-122"/>
              </a:endParaRPr>
            </a:p>
          </p:txBody>
        </p:sp>
        <p:sp>
          <p:nvSpPr>
            <p:cNvPr id="73" name="Text Box 325"/>
            <p:cNvSpPr txBox="1">
              <a:spLocks noChangeArrowheads="1"/>
            </p:cNvSpPr>
            <p:nvPr/>
          </p:nvSpPr>
          <p:spPr bwMode="auto">
            <a:xfrm>
              <a:off x="1356026" y="1886719"/>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黑体" panose="02010609060101010101" pitchFamily="2" charset="-122"/>
                </a:rPr>
                <a:t>H</a:t>
              </a:r>
              <a:r>
                <a:rPr lang="en-US" altLang="zh-CN" sz="2215" b="1" baseline="-25000">
                  <a:solidFill>
                    <a:srgbClr val="000099"/>
                  </a:solidFill>
                  <a:latin typeface="+mn-lt"/>
                  <a:ea typeface="黑体" panose="02010609060101010101" pitchFamily="2" charset="-122"/>
                </a:rPr>
                <a:t>1</a:t>
              </a:r>
              <a:endParaRPr lang="en-US" altLang="zh-CN" sz="2215" b="1" baseline="-25000">
                <a:solidFill>
                  <a:srgbClr val="000099"/>
                </a:solidFill>
                <a:latin typeface="+mn-lt"/>
                <a:ea typeface="黑体" panose="02010609060101010101" pitchFamily="2" charset="-122"/>
              </a:endParaRPr>
            </a:p>
          </p:txBody>
        </p:sp>
        <p:pic>
          <p:nvPicPr>
            <p:cNvPr id="74" name="Picture 32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2956" y="2405832"/>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Oval 333"/>
            <p:cNvSpPr>
              <a:spLocks noChangeArrowheads="1"/>
            </p:cNvSpPr>
            <p:nvPr/>
          </p:nvSpPr>
          <p:spPr bwMode="auto">
            <a:xfrm>
              <a:off x="4225118" y="2559819"/>
              <a:ext cx="71438" cy="7143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9060101010101" pitchFamily="2" charset="-122"/>
              </a:endParaRPr>
            </a:p>
          </p:txBody>
        </p:sp>
        <p:sp>
          <p:nvSpPr>
            <p:cNvPr id="76" name="Oval 335"/>
            <p:cNvSpPr>
              <a:spLocks noChangeArrowheads="1"/>
            </p:cNvSpPr>
            <p:nvPr/>
          </p:nvSpPr>
          <p:spPr bwMode="auto">
            <a:xfrm>
              <a:off x="3156731" y="2567757"/>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9060101010101" pitchFamily="2" charset="-122"/>
              </a:endParaRPr>
            </a:p>
          </p:txBody>
        </p:sp>
        <p:sp>
          <p:nvSpPr>
            <p:cNvPr id="77" name="Oval 337"/>
            <p:cNvSpPr>
              <a:spLocks noChangeArrowheads="1"/>
            </p:cNvSpPr>
            <p:nvPr/>
          </p:nvSpPr>
          <p:spPr bwMode="auto">
            <a:xfrm>
              <a:off x="6817506" y="2570932"/>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9060101010101" pitchFamily="2" charset="-122"/>
              </a:endParaRPr>
            </a:p>
          </p:txBody>
        </p:sp>
        <p:sp>
          <p:nvSpPr>
            <p:cNvPr id="78" name="Oval 338"/>
            <p:cNvSpPr>
              <a:spLocks noChangeArrowheads="1"/>
            </p:cNvSpPr>
            <p:nvPr/>
          </p:nvSpPr>
          <p:spPr bwMode="auto">
            <a:xfrm>
              <a:off x="5823731" y="2567757"/>
              <a:ext cx="71437" cy="7143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9060101010101" pitchFamily="2" charset="-122"/>
              </a:endParaRPr>
            </a:p>
          </p:txBody>
        </p:sp>
        <p:pic>
          <p:nvPicPr>
            <p:cNvPr id="79" name="Picture 3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468" y="202641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6581" y="2872557"/>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8256" y="1935932"/>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081" y="200736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Text Box 351"/>
            <p:cNvSpPr txBox="1">
              <a:spLocks noChangeArrowheads="1"/>
            </p:cNvSpPr>
            <p:nvPr/>
          </p:nvSpPr>
          <p:spPr bwMode="auto">
            <a:xfrm>
              <a:off x="1643363" y="2799532"/>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a:solidFill>
                    <a:srgbClr val="000099"/>
                  </a:solidFill>
                  <a:latin typeface="+mn-lt"/>
                  <a:ea typeface="黑体" panose="02010609060101010101" pitchFamily="2" charset="-122"/>
                </a:rPr>
                <a:t>H</a:t>
              </a:r>
              <a:r>
                <a:rPr lang="en-US" altLang="zh-CN" sz="2215" b="1" baseline="-25000" dirty="0">
                  <a:solidFill>
                    <a:srgbClr val="000099"/>
                  </a:solidFill>
                  <a:latin typeface="+mn-lt"/>
                  <a:ea typeface="黑体" panose="02010609060101010101" pitchFamily="2" charset="-122"/>
                </a:rPr>
                <a:t>2</a:t>
              </a:r>
              <a:endParaRPr lang="en-US" altLang="zh-CN" sz="2215" b="1" baseline="-25000" dirty="0">
                <a:solidFill>
                  <a:srgbClr val="000099"/>
                </a:solidFill>
                <a:latin typeface="+mn-lt"/>
                <a:ea typeface="黑体" panose="02010609060101010101" pitchFamily="2" charset="-122"/>
              </a:endParaRPr>
            </a:p>
          </p:txBody>
        </p:sp>
        <p:sp>
          <p:nvSpPr>
            <p:cNvPr id="84" name="Text Box 352"/>
            <p:cNvSpPr txBox="1">
              <a:spLocks noChangeArrowheads="1"/>
            </p:cNvSpPr>
            <p:nvPr/>
          </p:nvSpPr>
          <p:spPr bwMode="auto">
            <a:xfrm>
              <a:off x="4871471" y="1812432"/>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a:solidFill>
                    <a:srgbClr val="000099"/>
                  </a:solidFill>
                  <a:latin typeface="+mn-lt"/>
                  <a:ea typeface="黑体" panose="02010609060101010101" pitchFamily="2" charset="-122"/>
                </a:rPr>
                <a:t>H</a:t>
              </a:r>
              <a:r>
                <a:rPr lang="en-US" altLang="zh-CN" sz="2215" b="1" baseline="-25000" dirty="0">
                  <a:solidFill>
                    <a:srgbClr val="000099"/>
                  </a:solidFill>
                  <a:latin typeface="+mn-lt"/>
                  <a:ea typeface="黑体" panose="02010609060101010101" pitchFamily="2" charset="-122"/>
                </a:rPr>
                <a:t>3</a:t>
              </a:r>
              <a:endParaRPr lang="en-US" altLang="zh-CN" sz="2215" b="1" baseline="-25000" dirty="0">
                <a:solidFill>
                  <a:srgbClr val="000099"/>
                </a:solidFill>
                <a:latin typeface="+mn-lt"/>
                <a:ea typeface="黑体" panose="02010609060101010101" pitchFamily="2" charset="-122"/>
              </a:endParaRPr>
            </a:p>
          </p:txBody>
        </p:sp>
        <p:sp>
          <p:nvSpPr>
            <p:cNvPr id="85" name="Text Box 353"/>
            <p:cNvSpPr txBox="1">
              <a:spLocks noChangeArrowheads="1"/>
            </p:cNvSpPr>
            <p:nvPr/>
          </p:nvSpPr>
          <p:spPr bwMode="auto">
            <a:xfrm>
              <a:off x="7522463" y="1916557"/>
              <a:ext cx="423382" cy="33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a:solidFill>
                    <a:srgbClr val="000099"/>
                  </a:solidFill>
                  <a:latin typeface="+mn-lt"/>
                  <a:ea typeface="黑体" panose="02010609060101010101" pitchFamily="2" charset="-122"/>
                </a:rPr>
                <a:t>H</a:t>
              </a:r>
              <a:r>
                <a:rPr lang="en-US" altLang="zh-CN" sz="2215" b="1" baseline="-25000" dirty="0">
                  <a:solidFill>
                    <a:srgbClr val="000099"/>
                  </a:solidFill>
                  <a:latin typeface="+mn-lt"/>
                  <a:ea typeface="黑体" panose="02010609060101010101" pitchFamily="2" charset="-122"/>
                </a:rPr>
                <a:t>4</a:t>
              </a:r>
              <a:endParaRPr lang="en-US" altLang="zh-CN" sz="2215" b="1" baseline="-25000"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3690" dirty="0">
                <a:solidFill>
                  <a:srgbClr val="FF0066"/>
                </a:solidFill>
              </a:rPr>
              <a:t>使用 </a:t>
            </a:r>
            <a:r>
              <a:rPr lang="en-US" altLang="zh-CN" sz="3690" dirty="0">
                <a:solidFill>
                  <a:srgbClr val="FF0066"/>
                </a:solidFill>
              </a:rPr>
              <a:t>ARP </a:t>
            </a:r>
            <a:r>
              <a:rPr lang="zh-CN" altLang="en-US" sz="3690" dirty="0">
                <a:solidFill>
                  <a:srgbClr val="FF0066"/>
                </a:solidFill>
              </a:rPr>
              <a:t>的四种典型情况</a:t>
            </a:r>
            <a:r>
              <a:rPr lang="zh-CN" altLang="en-US" sz="3690" dirty="0"/>
              <a:t> </a:t>
            </a:r>
            <a:endParaRPr lang="zh-CN" altLang="en-US" sz="3690" dirty="0"/>
          </a:p>
        </p:txBody>
      </p:sp>
      <p:sp>
        <p:nvSpPr>
          <p:cNvPr id="976899" name="Rectangle 3"/>
          <p:cNvSpPr>
            <a:spLocks noGrp="1" noChangeArrowheads="1"/>
          </p:cNvSpPr>
          <p:nvPr>
            <p:ph idx="1"/>
          </p:nvPr>
        </p:nvSpPr>
        <p:spPr/>
        <p:txBody>
          <a:bodyPr/>
          <a:lstStyle/>
          <a:p>
            <a:r>
              <a:rPr lang="zh-CN" altLang="en-US" sz="2400" dirty="0">
                <a:solidFill>
                  <a:srgbClr val="0000FF"/>
                </a:solidFill>
              </a:rPr>
              <a:t>发送方是主机，要</a:t>
            </a:r>
            <a:r>
              <a:rPr lang="zh-CN" altLang="en-US" sz="2400" dirty="0" smtClean="0">
                <a:solidFill>
                  <a:srgbClr val="0000FF"/>
                </a:solidFill>
              </a:rPr>
              <a:t>把 </a:t>
            </a:r>
            <a:r>
              <a:rPr lang="en-US" altLang="zh-CN" sz="2400" dirty="0" smtClean="0">
                <a:solidFill>
                  <a:srgbClr val="0000FF"/>
                </a:solidFill>
              </a:rPr>
              <a:t>IP </a:t>
            </a:r>
            <a:r>
              <a:rPr lang="zh-CN" altLang="en-US" sz="2400" dirty="0" smtClean="0">
                <a:solidFill>
                  <a:srgbClr val="0000FF"/>
                </a:solidFill>
              </a:rPr>
              <a:t>数据报</a:t>
            </a:r>
            <a:r>
              <a:rPr lang="zh-CN" altLang="en-US" sz="2400" dirty="0">
                <a:solidFill>
                  <a:srgbClr val="0000FF"/>
                </a:solidFill>
              </a:rPr>
              <a:t>发送到本网络上的另一个主机。这时用 </a:t>
            </a:r>
            <a:r>
              <a:rPr lang="en-US" altLang="zh-CN" sz="2400" dirty="0">
                <a:solidFill>
                  <a:srgbClr val="0000FF"/>
                </a:solidFill>
              </a:rPr>
              <a:t>ARP </a:t>
            </a:r>
            <a:r>
              <a:rPr lang="zh-CN" altLang="en-US" sz="2400" dirty="0">
                <a:solidFill>
                  <a:srgbClr val="0000FF"/>
                </a:solidFill>
              </a:rPr>
              <a:t>找到目的主机的硬件地址。 </a:t>
            </a:r>
            <a:endParaRPr lang="zh-CN" altLang="en-US" sz="2400" dirty="0">
              <a:solidFill>
                <a:srgbClr val="0000FF"/>
              </a:solidFill>
            </a:endParaRPr>
          </a:p>
          <a:p>
            <a:r>
              <a:rPr lang="zh-CN" altLang="en-US" sz="2400" dirty="0">
                <a:solidFill>
                  <a:srgbClr val="0000FF"/>
                </a:solidFill>
              </a:rPr>
              <a:t>发送方是主机，要把 </a:t>
            </a:r>
            <a:r>
              <a:rPr lang="en-US" altLang="zh-CN" sz="2400" dirty="0">
                <a:solidFill>
                  <a:srgbClr val="0000FF"/>
                </a:solidFill>
              </a:rPr>
              <a:t>IP </a:t>
            </a:r>
            <a:r>
              <a:rPr lang="zh-CN" altLang="en-US" sz="2400" dirty="0">
                <a:solidFill>
                  <a:srgbClr val="0000FF"/>
                </a:solidFill>
              </a:rPr>
              <a:t>数据报发送到另一个网络上的一个主机。这时用 </a:t>
            </a:r>
            <a:r>
              <a:rPr lang="en-US" altLang="zh-CN" sz="2400" dirty="0">
                <a:solidFill>
                  <a:srgbClr val="0000FF"/>
                </a:solidFill>
              </a:rPr>
              <a:t>ARP </a:t>
            </a:r>
            <a:r>
              <a:rPr lang="zh-CN" altLang="en-US" sz="2400" dirty="0">
                <a:solidFill>
                  <a:srgbClr val="0000FF"/>
                </a:solidFill>
              </a:rPr>
              <a:t>找到本网络上的一个路由器的硬件地址。剩下的工作由这个路由器来完成。 </a:t>
            </a:r>
            <a:endParaRPr lang="zh-CN" altLang="en-US" sz="2400" dirty="0">
              <a:solidFill>
                <a:srgbClr val="0000FF"/>
              </a:solidFill>
            </a:endParaRPr>
          </a:p>
          <a:p>
            <a:r>
              <a:rPr lang="zh-CN" altLang="en-US" sz="2400" dirty="0">
                <a:solidFill>
                  <a:srgbClr val="0000FF"/>
                </a:solidFill>
              </a:rPr>
              <a:t>发送方是路由器，要把 </a:t>
            </a:r>
            <a:r>
              <a:rPr lang="en-US" altLang="zh-CN" sz="2400" dirty="0">
                <a:solidFill>
                  <a:srgbClr val="0000FF"/>
                </a:solidFill>
              </a:rPr>
              <a:t>IP </a:t>
            </a:r>
            <a:r>
              <a:rPr lang="zh-CN" altLang="en-US" sz="2400" dirty="0">
                <a:solidFill>
                  <a:srgbClr val="0000FF"/>
                </a:solidFill>
              </a:rPr>
              <a:t>数据报转发到本网络上的一个主机。这时用 </a:t>
            </a:r>
            <a:r>
              <a:rPr lang="en-US" altLang="zh-CN" sz="2400" dirty="0">
                <a:solidFill>
                  <a:srgbClr val="0000FF"/>
                </a:solidFill>
              </a:rPr>
              <a:t>ARP </a:t>
            </a:r>
            <a:r>
              <a:rPr lang="zh-CN" altLang="en-US" sz="2400" dirty="0">
                <a:solidFill>
                  <a:srgbClr val="0000FF"/>
                </a:solidFill>
              </a:rPr>
              <a:t>找到目的主机的硬件地址。 </a:t>
            </a:r>
            <a:endParaRPr lang="zh-CN" altLang="en-US" sz="2400" dirty="0">
              <a:solidFill>
                <a:srgbClr val="0000FF"/>
              </a:solidFill>
            </a:endParaRPr>
          </a:p>
          <a:p>
            <a:r>
              <a:rPr lang="zh-CN" altLang="en-US" sz="2400" dirty="0">
                <a:solidFill>
                  <a:srgbClr val="0000FF"/>
                </a:solidFill>
              </a:rPr>
              <a:t>发送方是路由器，要把 </a:t>
            </a:r>
            <a:r>
              <a:rPr lang="en-US" altLang="zh-CN" sz="2400" dirty="0">
                <a:solidFill>
                  <a:srgbClr val="0000FF"/>
                </a:solidFill>
              </a:rPr>
              <a:t>IP </a:t>
            </a:r>
            <a:r>
              <a:rPr lang="zh-CN" altLang="en-US" sz="2400" dirty="0">
                <a:solidFill>
                  <a:srgbClr val="0000FF"/>
                </a:solidFill>
              </a:rPr>
              <a:t>数据报转发到另一个网络上的一个主机。这时用 </a:t>
            </a:r>
            <a:r>
              <a:rPr lang="en-US" altLang="zh-CN" sz="2400" dirty="0">
                <a:solidFill>
                  <a:srgbClr val="0000FF"/>
                </a:solidFill>
              </a:rPr>
              <a:t>ARP </a:t>
            </a:r>
            <a:r>
              <a:rPr lang="zh-CN" altLang="en-US" sz="2400" dirty="0">
                <a:solidFill>
                  <a:srgbClr val="0000FF"/>
                </a:solidFill>
              </a:rPr>
              <a:t>找到本网络上另一个路由器的硬件地址。剩下的工作由这个路由器来完成。</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675640" y="107315"/>
            <a:ext cx="7792720" cy="744220"/>
          </a:xfrm>
        </p:spPr>
        <p:txBody>
          <a:bodyPr/>
          <a:lstStyle/>
          <a:p>
            <a:pPr algn="ctr"/>
            <a:r>
              <a:rPr lang="en-US" altLang="zh-CN" dirty="0">
                <a:solidFill>
                  <a:srgbClr val="FF0066"/>
                </a:solidFill>
              </a:rPr>
              <a:t>ICMP </a:t>
            </a:r>
            <a:r>
              <a:rPr lang="zh-CN" altLang="en-US" dirty="0">
                <a:solidFill>
                  <a:srgbClr val="FF0066"/>
                </a:solidFill>
              </a:rPr>
              <a:t>差错报告报文共有 </a:t>
            </a:r>
            <a:r>
              <a:rPr lang="en-US" altLang="zh-CN" dirty="0" smtClean="0">
                <a:solidFill>
                  <a:srgbClr val="FF0066"/>
                </a:solidFill>
              </a:rPr>
              <a:t>5</a:t>
            </a:r>
            <a:r>
              <a:rPr lang="zh-CN" altLang="en-US" dirty="0">
                <a:solidFill>
                  <a:srgbClr val="FF0066"/>
                </a:solidFill>
              </a:rPr>
              <a:t>种 </a:t>
            </a:r>
            <a:endParaRPr lang="zh-CN" altLang="en-US" dirty="0">
              <a:solidFill>
                <a:srgbClr val="FF0066"/>
              </a:solidFill>
            </a:endParaRPr>
          </a:p>
        </p:txBody>
      </p:sp>
      <p:sp>
        <p:nvSpPr>
          <p:cNvPr id="540675" name="Rectangle 3"/>
          <p:cNvSpPr>
            <a:spLocks noGrp="1" noChangeArrowheads="1"/>
          </p:cNvSpPr>
          <p:nvPr>
            <p:ph idx="1"/>
          </p:nvPr>
        </p:nvSpPr>
        <p:spPr>
          <a:xfrm>
            <a:off x="394970" y="851535"/>
            <a:ext cx="8599170" cy="2550795"/>
          </a:xfrm>
        </p:spPr>
        <p:txBody>
          <a:bodyPr/>
          <a:lstStyle/>
          <a:p>
            <a:pPr algn="just"/>
            <a:r>
              <a:rPr lang="zh-CN" altLang="en-US" sz="2800" dirty="0"/>
              <a:t>终点不可达 </a:t>
            </a:r>
            <a:endParaRPr lang="zh-CN" altLang="en-US" sz="2800" dirty="0"/>
          </a:p>
          <a:p>
            <a:pPr algn="just"/>
            <a:r>
              <a:rPr lang="zh-CN" altLang="en-US" sz="2800" dirty="0" smtClean="0"/>
              <a:t>时间</a:t>
            </a:r>
            <a:r>
              <a:rPr lang="zh-CN" altLang="en-US" sz="2800" dirty="0"/>
              <a:t>超过 </a:t>
            </a:r>
            <a:endParaRPr lang="zh-CN" altLang="en-US" sz="2800" dirty="0"/>
          </a:p>
          <a:p>
            <a:pPr algn="just"/>
            <a:r>
              <a:rPr lang="zh-CN" altLang="en-US" sz="2800" dirty="0"/>
              <a:t>参数问题 </a:t>
            </a:r>
            <a:endParaRPr lang="zh-CN" altLang="en-US" sz="2800" dirty="0"/>
          </a:p>
          <a:p>
            <a:pPr algn="just"/>
            <a:r>
              <a:rPr lang="zh-CN" altLang="en-US" sz="2800" dirty="0"/>
              <a:t>源点抑制</a:t>
            </a:r>
            <a:endParaRPr lang="zh-CN" altLang="en-US" sz="2800" dirty="0"/>
          </a:p>
          <a:p>
            <a:pPr algn="just"/>
            <a:r>
              <a:rPr lang="zh-CN" altLang="en-US" sz="2800" dirty="0"/>
              <a:t>改变路由（重定向）</a:t>
            </a:r>
            <a:r>
              <a:rPr lang="en-US" altLang="zh-CN" sz="2800" dirty="0"/>
              <a:t>(Redirect)  </a:t>
            </a:r>
            <a:endParaRPr lang="en-US" altLang="zh-CN" sz="2800" dirty="0"/>
          </a:p>
        </p:txBody>
      </p:sp>
      <p:sp>
        <p:nvSpPr>
          <p:cNvPr id="543746" name="Rectangle 2"/>
          <p:cNvSpPr>
            <a:spLocks noGrp="1" noChangeArrowheads="1"/>
          </p:cNvSpPr>
          <p:nvPr/>
        </p:nvSpPr>
        <p:spPr>
          <a:xfrm>
            <a:off x="38735" y="3468415"/>
            <a:ext cx="9066212" cy="792088"/>
          </a:xfrm>
          <a:prstGeom prst="rect">
            <a:avLst/>
          </a:prstGeom>
          <a:noFill/>
          <a:ln>
            <a:noFill/>
          </a:ln>
          <a:effectLst/>
        </p:spPr>
        <p:txBody>
          <a:bodyPr vert="horz" wrap="square" lIns="91440" tIns="45720" rIns="91440" bIns="45720" numCol="1" anchor="b" anchorCtr="0" compatLnSpc="1"/>
          <a:lst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pPr algn="ctr"/>
            <a:r>
              <a:rPr lang="en-US" altLang="zh-CN" dirty="0"/>
              <a:t>ICMP </a:t>
            </a:r>
            <a:r>
              <a:rPr lang="zh-CN" altLang="en-US" dirty="0"/>
              <a:t>询问报文有两种 </a:t>
            </a:r>
            <a:endParaRPr lang="zh-CN" altLang="en-US" dirty="0"/>
          </a:p>
        </p:txBody>
      </p:sp>
      <p:sp>
        <p:nvSpPr>
          <p:cNvPr id="543747" name="Rectangle 3"/>
          <p:cNvSpPr>
            <a:spLocks noGrp="1" noChangeArrowheads="1"/>
          </p:cNvSpPr>
          <p:nvPr/>
        </p:nvSpPr>
        <p:spPr>
          <a:xfrm>
            <a:off x="78105" y="4166870"/>
            <a:ext cx="9065895" cy="2083435"/>
          </a:xfrm>
          <a:prstGeom prst="rect">
            <a:avLst/>
          </a:prstGeom>
          <a:noFill/>
          <a:ln>
            <a:noFill/>
          </a:ln>
          <a:effectLst/>
        </p:spPr>
        <p:txBody>
          <a:bodyPr vert="horz" wrap="square" lIns="91440" tIns="45720" rIns="91440" bIns="45720" numCol="1" anchor="t" anchorCtr="0" compatLnSpc="1"/>
          <a:lst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pPr algn="just"/>
            <a:r>
              <a:rPr lang="zh-CN" altLang="en-US" sz="2800" dirty="0"/>
              <a:t>回送请求和回答报文</a:t>
            </a:r>
            <a:endParaRPr lang="zh-CN" altLang="en-US" sz="2800" dirty="0"/>
          </a:p>
          <a:p>
            <a:pPr algn="just"/>
            <a:r>
              <a:rPr lang="zh-CN" altLang="en-US" sz="2800" dirty="0"/>
              <a:t>时间戳请求和回答</a:t>
            </a:r>
            <a:r>
              <a:rPr lang="zh-CN" altLang="en-US" sz="2800" dirty="0" smtClean="0"/>
              <a:t>报文</a:t>
            </a:r>
            <a:endParaRPr lang="zh-CN" altLang="en-US" sz="2800" dirty="0" smtClean="0"/>
          </a:p>
          <a:p>
            <a:pPr algn="just"/>
            <a:r>
              <a:rPr lang="en-US" altLang="zh-CN" sz="2800" dirty="0" smtClean="0">
                <a:solidFill>
                  <a:srgbClr val="0000FF"/>
                </a:solidFill>
                <a:sym typeface="+mn-ea"/>
              </a:rPr>
              <a:t>PING </a:t>
            </a:r>
            <a:r>
              <a:rPr lang="zh-CN" altLang="en-US" sz="2800" dirty="0">
                <a:solidFill>
                  <a:srgbClr val="0000FF"/>
                </a:solidFill>
                <a:sym typeface="+mn-ea"/>
              </a:rPr>
              <a:t>用来测试两个主机之间的连通性。</a:t>
            </a:r>
            <a:endParaRPr lang="zh-CN" altLang="en-US" sz="2800" dirty="0">
              <a:solidFill>
                <a:srgbClr val="0000FF"/>
              </a:solidFill>
            </a:endParaRPr>
          </a:p>
          <a:p>
            <a:pPr algn="just"/>
            <a:r>
              <a:rPr lang="en-US" altLang="zh-CN" sz="2800" dirty="0">
                <a:solidFill>
                  <a:srgbClr val="FF0000"/>
                </a:solidFill>
                <a:sym typeface="+mn-ea"/>
              </a:rPr>
              <a:t>PING </a:t>
            </a:r>
            <a:r>
              <a:rPr lang="zh-CN" altLang="en-US" sz="2800" dirty="0">
                <a:solidFill>
                  <a:srgbClr val="FF0000"/>
                </a:solidFill>
                <a:sym typeface="+mn-ea"/>
              </a:rPr>
              <a:t>使用了 </a:t>
            </a:r>
            <a:r>
              <a:rPr lang="en-US" altLang="zh-CN" sz="2800" dirty="0">
                <a:solidFill>
                  <a:srgbClr val="FF0000"/>
                </a:solidFill>
                <a:sym typeface="+mn-ea"/>
              </a:rPr>
              <a:t>ICMP </a:t>
            </a:r>
            <a:r>
              <a:rPr lang="zh-CN" altLang="en-US" sz="2800" dirty="0">
                <a:solidFill>
                  <a:srgbClr val="FF0000"/>
                </a:solidFill>
                <a:sym typeface="+mn-ea"/>
              </a:rPr>
              <a:t>回送请求与回送回答报文。</a:t>
            </a:r>
            <a:endParaRPr lang="en-US" altLang="zh-CN" sz="2800" dirty="0" smtClean="0">
              <a:solidFill>
                <a:srgbClr val="FF0000"/>
              </a:solidFill>
            </a:endParaRPr>
          </a:p>
          <a:p>
            <a:pPr algn="just">
              <a:spcBef>
                <a:spcPts val="1800"/>
              </a:spcBef>
              <a:buFont typeface="Wingdings" panose="05000000000000000000" pitchFamily="2" charset="2"/>
              <a:buNone/>
            </a:pPr>
            <a:r>
              <a:rPr lang="en-US" altLang="zh-CN" dirty="0">
                <a:solidFill>
                  <a:srgbClr val="FF0000"/>
                </a:solidFill>
              </a:rPr>
              <a:t>	</a:t>
            </a:r>
            <a:endParaRPr lang="zh-CN" altLang="en-US" dirty="0">
              <a:solidFill>
                <a:srgbClr val="FF0000"/>
              </a:solidFill>
            </a:endParaRPr>
          </a:p>
          <a:p>
            <a:pPr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0675">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43747">
                                            <p:txEl>
                                              <p:pRg st="4294967295" end="4294967295"/>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543747">
                                            <p:txEl>
                                              <p:pRg st="0" end="0"/>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P spid="543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350209"/>
          <p:cNvSpPr>
            <a:spLocks noGrp="1"/>
          </p:cNvSpPr>
          <p:nvPr>
            <p:ph type="title"/>
          </p:nvPr>
        </p:nvSpPr>
        <p:spPr>
          <a:xfrm>
            <a:off x="196533" y="-63500"/>
            <a:ext cx="7793037" cy="911225"/>
          </a:xfrm>
        </p:spPr>
        <p:txBody>
          <a:bodyPr anchor="b"/>
          <a:p>
            <a:pPr algn="ctr"/>
            <a:r>
              <a:rPr lang="zh-CN" altLang="en-US" dirty="0">
                <a:solidFill>
                  <a:srgbClr val="FF0066"/>
                </a:solidFill>
              </a:rPr>
              <a:t>第二章 物理层</a:t>
            </a:r>
            <a:endParaRPr lang="zh-CN" altLang="en-US" dirty="0">
              <a:solidFill>
                <a:srgbClr val="FF0066"/>
              </a:solidFill>
            </a:endParaRPr>
          </a:p>
        </p:txBody>
      </p:sp>
      <p:sp>
        <p:nvSpPr>
          <p:cNvPr id="350211" name="文本占位符 350210"/>
          <p:cNvSpPr>
            <a:spLocks noGrp="1"/>
          </p:cNvSpPr>
          <p:nvPr>
            <p:ph idx="1"/>
          </p:nvPr>
        </p:nvSpPr>
        <p:spPr>
          <a:xfrm>
            <a:off x="-10795" y="748030"/>
            <a:ext cx="9252585" cy="6094730"/>
          </a:xfrm>
        </p:spPr>
        <p:txBody>
          <a:bodyPr/>
          <a:p>
            <a:pPr fontAlgn="base"/>
            <a:r>
              <a:rPr lang="zh-CN" altLang="en-US" sz="2400" b="1" strike="noStrike" noProof="1" dirty="0">
                <a:solidFill>
                  <a:srgbClr val="0000FF"/>
                </a:solidFill>
                <a:latin typeface="楷体_GB2312" pitchFamily="49" charset="-122"/>
                <a:ea typeface="楷体_GB2312" pitchFamily="49" charset="-122"/>
              </a:rPr>
              <a:t>物理层功能</a:t>
            </a:r>
            <a:r>
              <a:rPr lang="zh-CN" altLang="en-US" sz="2400" b="1" strike="noStrike" noProof="1" dirty="0">
                <a:solidFill>
                  <a:srgbClr val="FF0000"/>
                </a:solidFill>
                <a:latin typeface="楷体_GB2312" pitchFamily="49" charset="-122"/>
                <a:ea typeface="楷体_GB2312" pitchFamily="49" charset="-122"/>
              </a:rPr>
              <a:t>：机械特性、功能特性、过程特性和过程（规程）特性</a:t>
            </a:r>
            <a:endParaRPr lang="zh-CN" altLang="en-US" sz="2400" b="1" strike="noStrike" noProof="1" dirty="0">
              <a:solidFill>
                <a:srgbClr val="FF0000"/>
              </a:solidFill>
              <a:latin typeface="楷体_GB2312" pitchFamily="49" charset="-122"/>
              <a:ea typeface="楷体_GB2312" pitchFamily="49" charset="-122"/>
            </a:endParaRPr>
          </a:p>
          <a:p>
            <a:pPr fontAlgn="base"/>
            <a:r>
              <a:rPr lang="zh-CN" altLang="en-US" sz="2400" b="1" strike="noStrike" noProof="1" dirty="0">
                <a:solidFill>
                  <a:srgbClr val="0000FF"/>
                </a:solidFill>
                <a:latin typeface="楷体_GB2312" pitchFamily="49" charset="-122"/>
                <a:ea typeface="楷体_GB2312" pitchFamily="49" charset="-122"/>
              </a:rPr>
              <a:t>香农公式指出了信道的极限信息传输速率：</a:t>
            </a:r>
            <a:endParaRPr lang="zh-CN" altLang="en-US" sz="2400" b="1" strike="noStrike" noProof="1" dirty="0">
              <a:solidFill>
                <a:srgbClr val="0000FF"/>
              </a:solidFill>
              <a:latin typeface="楷体_GB2312" pitchFamily="49" charset="-122"/>
              <a:ea typeface="楷体_GB2312" pitchFamily="49" charset="-122"/>
            </a:endParaRPr>
          </a:p>
          <a:p>
            <a:pPr marL="0" indent="0" fontAlgn="base">
              <a:buNone/>
            </a:pPr>
            <a:r>
              <a:rPr lang="en-US" altLang="zh-CN" sz="2400" b="1" i="1" dirty="0" smtClean="0">
                <a:solidFill>
                  <a:srgbClr val="FF0066"/>
                </a:solidFill>
                <a:sym typeface="+mn-ea"/>
              </a:rPr>
              <a:t>      C</a:t>
            </a:r>
            <a:r>
              <a:rPr lang="en-US" altLang="zh-CN" sz="2400" b="1" dirty="0" smtClean="0">
                <a:solidFill>
                  <a:srgbClr val="FF0066"/>
                </a:solidFill>
                <a:sym typeface="+mn-ea"/>
              </a:rPr>
              <a:t> </a:t>
            </a:r>
            <a:r>
              <a:rPr lang="en-US" altLang="zh-CN" sz="2400" b="1" dirty="0">
                <a:solidFill>
                  <a:srgbClr val="FF0066"/>
                </a:solidFill>
                <a:sym typeface="+mn-ea"/>
              </a:rPr>
              <a:t>= </a:t>
            </a:r>
            <a:r>
              <a:rPr lang="en-US" altLang="zh-CN" sz="2400" b="1" i="1" dirty="0">
                <a:solidFill>
                  <a:srgbClr val="FF0066"/>
                </a:solidFill>
                <a:sym typeface="+mn-ea"/>
              </a:rPr>
              <a:t>W</a:t>
            </a:r>
            <a:r>
              <a:rPr lang="en-US" altLang="zh-CN" sz="2400" b="1" dirty="0">
                <a:solidFill>
                  <a:srgbClr val="FF0066"/>
                </a:solidFill>
                <a:sym typeface="+mn-ea"/>
              </a:rPr>
              <a:t> log</a:t>
            </a:r>
            <a:r>
              <a:rPr lang="en-US" altLang="zh-CN" sz="2400" b="1" baseline="-25000" dirty="0">
                <a:solidFill>
                  <a:srgbClr val="FF0066"/>
                </a:solidFill>
                <a:sym typeface="+mn-ea"/>
              </a:rPr>
              <a:t>2</a:t>
            </a:r>
            <a:r>
              <a:rPr lang="en-US" altLang="zh-CN" sz="2400" b="1" dirty="0">
                <a:solidFill>
                  <a:srgbClr val="FF0066"/>
                </a:solidFill>
                <a:sym typeface="+mn-ea"/>
              </a:rPr>
              <a:t>(1+</a:t>
            </a:r>
            <a:r>
              <a:rPr lang="en-US" altLang="zh-CN" sz="2400" b="1" i="1" dirty="0">
                <a:solidFill>
                  <a:srgbClr val="FF0066"/>
                </a:solidFill>
                <a:sym typeface="+mn-ea"/>
              </a:rPr>
              <a:t>S</a:t>
            </a:r>
            <a:r>
              <a:rPr lang="en-US" altLang="zh-CN" sz="2400" b="1" dirty="0">
                <a:solidFill>
                  <a:srgbClr val="FF0066"/>
                </a:solidFill>
                <a:sym typeface="+mn-ea"/>
              </a:rPr>
              <a:t>/</a:t>
            </a:r>
            <a:r>
              <a:rPr lang="en-US" altLang="zh-CN" sz="2400" b="1" i="1" dirty="0">
                <a:solidFill>
                  <a:srgbClr val="FF0066"/>
                </a:solidFill>
                <a:sym typeface="+mn-ea"/>
              </a:rPr>
              <a:t>N</a:t>
            </a:r>
            <a:r>
              <a:rPr lang="en-US" altLang="zh-CN" sz="2400" b="1" dirty="0">
                <a:solidFill>
                  <a:srgbClr val="FF0066"/>
                </a:solidFill>
                <a:sym typeface="+mn-ea"/>
              </a:rPr>
              <a:t>) </a:t>
            </a:r>
            <a:r>
              <a:rPr lang="en-US" altLang="zh-CN" sz="2400" b="1" dirty="0" smtClean="0">
                <a:solidFill>
                  <a:srgbClr val="FF0066"/>
                </a:solidFill>
                <a:sym typeface="+mn-ea"/>
              </a:rPr>
              <a:t>   </a:t>
            </a:r>
            <a:r>
              <a:rPr lang="en-US" altLang="zh-CN" sz="2400" b="1" dirty="0">
                <a:solidFill>
                  <a:srgbClr val="FF0066"/>
                </a:solidFill>
                <a:sym typeface="+mn-ea"/>
              </a:rPr>
              <a:t>(</a:t>
            </a:r>
            <a:r>
              <a:rPr lang="en-US" altLang="zh-CN" sz="2400" b="1" dirty="0" smtClean="0">
                <a:solidFill>
                  <a:srgbClr val="FF0066"/>
                </a:solidFill>
                <a:sym typeface="+mn-ea"/>
              </a:rPr>
              <a:t>bit/s) </a:t>
            </a:r>
            <a:endParaRPr lang="en-US" altLang="zh-CN" sz="2400" b="1" dirty="0" smtClean="0">
              <a:solidFill>
                <a:srgbClr val="FF0066"/>
              </a:solidFill>
              <a:sym typeface="+mn-ea"/>
            </a:endParaRPr>
          </a:p>
          <a:p>
            <a:pPr marL="457200" lvl="1" indent="0">
              <a:buNone/>
            </a:pPr>
            <a:r>
              <a:rPr lang="zh-CN" altLang="en-US" sz="2400" b="1" dirty="0" smtClean="0">
                <a:solidFill>
                  <a:srgbClr val="FF0066"/>
                </a:solidFill>
                <a:latin typeface="Arial" panose="020B0604020202020204" pitchFamily="34" charset="0"/>
                <a:ea typeface="黑体" panose="02010609060101010101" pitchFamily="2" charset="-122"/>
                <a:sym typeface="+mn-ea"/>
              </a:rPr>
              <a:t>其中：</a:t>
            </a:r>
            <a:r>
              <a:rPr lang="en-US" altLang="zh-CN" sz="2400" b="1" dirty="0" smtClean="0">
                <a:solidFill>
                  <a:srgbClr val="FF0066"/>
                </a:solidFill>
                <a:latin typeface="Arial" panose="020B0604020202020204" pitchFamily="34" charset="0"/>
                <a:ea typeface="黑体" panose="02010609060101010101" pitchFamily="2" charset="-122"/>
                <a:sym typeface="+mn-ea"/>
              </a:rPr>
              <a:t>	</a:t>
            </a:r>
            <a:r>
              <a:rPr lang="en-US" altLang="zh-CN" sz="2400" b="1" i="1" dirty="0" smtClean="0">
                <a:solidFill>
                  <a:srgbClr val="FF0066"/>
                </a:solidFill>
                <a:latin typeface="Arial" panose="020B0604020202020204" pitchFamily="34" charset="0"/>
                <a:ea typeface="黑体" panose="02010609060101010101" pitchFamily="2" charset="-122"/>
                <a:sym typeface="+mn-ea"/>
              </a:rPr>
              <a:t>W </a:t>
            </a:r>
            <a:r>
              <a:rPr lang="zh-CN" altLang="en-US" sz="2400" b="1" dirty="0">
                <a:solidFill>
                  <a:srgbClr val="FF0066"/>
                </a:solidFill>
                <a:latin typeface="Arial" panose="020B0604020202020204" pitchFamily="34" charset="0"/>
                <a:ea typeface="黑体" panose="02010609060101010101" pitchFamily="2" charset="-122"/>
                <a:sym typeface="+mn-ea"/>
              </a:rPr>
              <a:t>为信道的带宽（以 </a:t>
            </a:r>
            <a:r>
              <a:rPr lang="en-US" altLang="zh-CN" sz="2400" b="1" dirty="0">
                <a:solidFill>
                  <a:srgbClr val="FF0066"/>
                </a:solidFill>
                <a:latin typeface="Arial" panose="020B0604020202020204" pitchFamily="34" charset="0"/>
                <a:ea typeface="黑体" panose="02010609060101010101" pitchFamily="2" charset="-122"/>
                <a:sym typeface="+mn-ea"/>
              </a:rPr>
              <a:t>Hz </a:t>
            </a:r>
            <a:r>
              <a:rPr lang="zh-CN" altLang="en-US" sz="2400" b="1" dirty="0">
                <a:solidFill>
                  <a:srgbClr val="FF0066"/>
                </a:solidFill>
                <a:latin typeface="Arial" panose="020B0604020202020204" pitchFamily="34" charset="0"/>
                <a:ea typeface="黑体" panose="02010609060101010101" pitchFamily="2" charset="-122"/>
                <a:sym typeface="+mn-ea"/>
              </a:rPr>
              <a:t>为单位）；</a:t>
            </a:r>
            <a:endParaRPr lang="zh-CN" altLang="en-US" sz="2400" b="1" dirty="0">
              <a:solidFill>
                <a:srgbClr val="FF0066"/>
              </a:solidFill>
              <a:latin typeface="Arial" panose="020B0604020202020204" pitchFamily="34" charset="0"/>
              <a:ea typeface="黑体" panose="02010609060101010101" pitchFamily="2" charset="-122"/>
            </a:endParaRPr>
          </a:p>
          <a:p>
            <a:pPr marL="457200" lvl="1" indent="0">
              <a:buNone/>
            </a:pPr>
            <a:r>
              <a:rPr lang="en-US" altLang="zh-CN" sz="2400" b="1" i="1" dirty="0" smtClean="0">
                <a:solidFill>
                  <a:srgbClr val="FF0066"/>
                </a:solidFill>
                <a:latin typeface="Arial" panose="020B0604020202020204" pitchFamily="34" charset="0"/>
                <a:ea typeface="黑体" panose="02010609060101010101" pitchFamily="2" charset="-122"/>
                <a:sym typeface="+mn-ea"/>
              </a:rPr>
              <a:t>		S </a:t>
            </a:r>
            <a:r>
              <a:rPr lang="zh-CN" altLang="en-US" sz="2400" b="1" dirty="0">
                <a:solidFill>
                  <a:srgbClr val="FF0066"/>
                </a:solidFill>
                <a:latin typeface="Arial" panose="020B0604020202020204" pitchFamily="34" charset="0"/>
                <a:ea typeface="黑体" panose="02010609060101010101" pitchFamily="2" charset="-122"/>
                <a:sym typeface="+mn-ea"/>
              </a:rPr>
              <a:t>为信道内所传信号的平均功率；</a:t>
            </a:r>
            <a:endParaRPr lang="zh-CN" altLang="en-US" sz="2400" b="1" dirty="0">
              <a:solidFill>
                <a:srgbClr val="FF0066"/>
              </a:solidFill>
              <a:latin typeface="Arial" panose="020B0604020202020204" pitchFamily="34" charset="0"/>
              <a:ea typeface="黑体" panose="02010609060101010101" pitchFamily="2" charset="-122"/>
            </a:endParaRPr>
          </a:p>
          <a:p>
            <a:pPr marL="457200" lvl="1" indent="0">
              <a:buNone/>
            </a:pPr>
            <a:r>
              <a:rPr lang="en-US" altLang="zh-CN" sz="2400" b="1" i="1" dirty="0" smtClean="0">
                <a:solidFill>
                  <a:srgbClr val="FF0066"/>
                </a:solidFill>
                <a:latin typeface="Arial" panose="020B0604020202020204" pitchFamily="34" charset="0"/>
                <a:ea typeface="黑体" panose="02010609060101010101" pitchFamily="2" charset="-122"/>
                <a:sym typeface="+mn-ea"/>
              </a:rPr>
              <a:t>		N </a:t>
            </a:r>
            <a:r>
              <a:rPr lang="zh-CN" altLang="en-US" sz="2400" b="1" dirty="0" smtClean="0">
                <a:solidFill>
                  <a:srgbClr val="FF0066"/>
                </a:solidFill>
                <a:latin typeface="Arial" panose="020B0604020202020204" pitchFamily="34" charset="0"/>
                <a:ea typeface="黑体" panose="02010609060101010101" pitchFamily="2" charset="-122"/>
                <a:sym typeface="+mn-ea"/>
              </a:rPr>
              <a:t>为</a:t>
            </a:r>
            <a:r>
              <a:rPr lang="zh-CN" altLang="en-US" sz="2400" b="1" dirty="0">
                <a:solidFill>
                  <a:srgbClr val="FF0066"/>
                </a:solidFill>
                <a:latin typeface="Arial" panose="020B0604020202020204" pitchFamily="34" charset="0"/>
                <a:ea typeface="黑体" panose="02010609060101010101" pitchFamily="2" charset="-122"/>
                <a:sym typeface="+mn-ea"/>
              </a:rPr>
              <a:t>信道内部的高斯噪声功率。</a:t>
            </a:r>
            <a:endParaRPr lang="zh-CN" altLang="en-US" sz="2400" b="1" dirty="0">
              <a:solidFill>
                <a:srgbClr val="FF0066"/>
              </a:solidFill>
              <a:latin typeface="Arial" panose="020B0604020202020204" pitchFamily="34" charset="0"/>
              <a:ea typeface="黑体" panose="02010609060101010101" pitchFamily="2" charset="-122"/>
              <a:sym typeface="+mn-ea"/>
            </a:endParaRPr>
          </a:p>
          <a:p>
            <a:pPr fontAlgn="base"/>
            <a:r>
              <a:rPr lang="en-US" altLang="zh-CN" sz="2400" b="1" i="1" dirty="0">
                <a:solidFill>
                  <a:srgbClr val="FF0066"/>
                </a:solidFill>
                <a:sym typeface="+mn-ea"/>
              </a:rPr>
              <a:t>S</a:t>
            </a:r>
            <a:r>
              <a:rPr lang="en-US" altLang="zh-CN" sz="2400" b="1" dirty="0">
                <a:solidFill>
                  <a:srgbClr val="FF0066"/>
                </a:solidFill>
                <a:sym typeface="+mn-ea"/>
              </a:rPr>
              <a:t>/</a:t>
            </a:r>
            <a:r>
              <a:rPr lang="en-US" altLang="zh-CN" sz="2400" b="1" i="1" dirty="0">
                <a:solidFill>
                  <a:srgbClr val="FF0066"/>
                </a:solidFill>
                <a:sym typeface="+mn-ea"/>
              </a:rPr>
              <a:t>N</a:t>
            </a:r>
            <a:r>
              <a:rPr lang="zh-CN" altLang="en-US" sz="2400" b="1" i="1" dirty="0">
                <a:solidFill>
                  <a:srgbClr val="FF0066"/>
                </a:solidFill>
                <a:sym typeface="+mn-ea"/>
              </a:rPr>
              <a:t>：信噪比</a:t>
            </a:r>
            <a:endParaRPr lang="en-US" altLang="zh-CN" sz="2400" b="1" dirty="0">
              <a:solidFill>
                <a:srgbClr val="FF0066"/>
              </a:solidFill>
              <a:sym typeface="+mn-ea"/>
            </a:endParaRPr>
          </a:p>
          <a:p>
            <a:pPr fontAlgn="base"/>
            <a:r>
              <a:rPr lang="zh-CN" altLang="en-US" sz="2400" b="1" strike="noStrike" noProof="1" dirty="0">
                <a:solidFill>
                  <a:srgbClr val="0000FF"/>
                </a:solidFill>
                <a:latin typeface="楷体_GB2312" pitchFamily="49" charset="-122"/>
                <a:ea typeface="楷体_GB2312" pitchFamily="49" charset="-122"/>
              </a:rPr>
              <a:t>分贝</a:t>
            </a:r>
            <a:r>
              <a:rPr lang="en-US" altLang="zh-CN" sz="2400" b="1" strike="noStrike" noProof="1" dirty="0">
                <a:solidFill>
                  <a:srgbClr val="0000FF"/>
                </a:solidFill>
                <a:latin typeface="楷体_GB2312" pitchFamily="49" charset="-122"/>
                <a:ea typeface="楷体_GB2312" pitchFamily="49" charset="-122"/>
              </a:rPr>
              <a:t>dB</a:t>
            </a:r>
            <a:r>
              <a:rPr lang="zh-CN" altLang="en-US" sz="2400" b="1" strike="noStrike" noProof="1" dirty="0">
                <a:solidFill>
                  <a:srgbClr val="0000FF"/>
                </a:solidFill>
                <a:latin typeface="楷体_GB2312" pitchFamily="49" charset="-122"/>
                <a:ea typeface="楷体_GB2312" pitchFamily="49" charset="-122"/>
              </a:rPr>
              <a:t>和信噪比之间的换算关系：</a:t>
            </a:r>
            <a:endParaRPr lang="zh-CN" altLang="en-US" sz="2400" b="1" strike="noStrike" noProof="1" dirty="0">
              <a:solidFill>
                <a:srgbClr val="0000FF"/>
              </a:solidFill>
              <a:latin typeface="楷体_GB2312" pitchFamily="49" charset="-122"/>
              <a:ea typeface="楷体_GB2312" pitchFamily="49" charset="-122"/>
            </a:endParaRPr>
          </a:p>
          <a:p>
            <a:pPr marL="0" indent="0" fontAlgn="base">
              <a:buNone/>
            </a:pPr>
            <a:r>
              <a:rPr lang="zh-CN" altLang="zh-CN" sz="2400" b="1" dirty="0" smtClean="0">
                <a:solidFill>
                  <a:srgbClr val="FF0066"/>
                </a:solidFill>
                <a:sym typeface="+mn-ea"/>
              </a:rPr>
              <a:t>      信噪比</a:t>
            </a:r>
            <a:r>
              <a:rPr lang="en-US" altLang="zh-CN" sz="2400" b="1" dirty="0">
                <a:solidFill>
                  <a:srgbClr val="FF0066"/>
                </a:solidFill>
                <a:sym typeface="+mn-ea"/>
              </a:rPr>
              <a:t>(dB) = 10 log</a:t>
            </a:r>
            <a:r>
              <a:rPr lang="en-US" altLang="zh-CN" sz="2400" b="1" baseline="-25000" dirty="0">
                <a:solidFill>
                  <a:srgbClr val="FF0066"/>
                </a:solidFill>
                <a:sym typeface="+mn-ea"/>
              </a:rPr>
              <a:t>10</a:t>
            </a:r>
            <a:r>
              <a:rPr lang="en-US" altLang="zh-CN" sz="2400" b="1" dirty="0">
                <a:solidFill>
                  <a:srgbClr val="FF0066"/>
                </a:solidFill>
                <a:sym typeface="+mn-ea"/>
              </a:rPr>
              <a:t>(</a:t>
            </a:r>
            <a:r>
              <a:rPr lang="en-US" altLang="zh-CN" sz="2400" b="1" i="1" dirty="0">
                <a:solidFill>
                  <a:srgbClr val="FF0066"/>
                </a:solidFill>
                <a:sym typeface="+mn-ea"/>
              </a:rPr>
              <a:t>S</a:t>
            </a:r>
            <a:r>
              <a:rPr lang="en-US" altLang="zh-CN" sz="2400" b="1" dirty="0">
                <a:solidFill>
                  <a:srgbClr val="FF0066"/>
                </a:solidFill>
                <a:sym typeface="+mn-ea"/>
              </a:rPr>
              <a:t>/</a:t>
            </a:r>
            <a:r>
              <a:rPr lang="en-US" altLang="zh-CN" sz="2400" b="1" i="1" dirty="0">
                <a:solidFill>
                  <a:srgbClr val="FF0066"/>
                </a:solidFill>
                <a:sym typeface="+mn-ea"/>
              </a:rPr>
              <a:t>N</a:t>
            </a:r>
            <a:r>
              <a:rPr lang="en-US" altLang="zh-CN" sz="2400" b="1" dirty="0">
                <a:solidFill>
                  <a:srgbClr val="FF0066"/>
                </a:solidFill>
                <a:sym typeface="+mn-ea"/>
              </a:rPr>
              <a:t>) </a:t>
            </a:r>
            <a:r>
              <a:rPr lang="en-US" altLang="zh-CN" sz="2400" b="1" dirty="0" smtClean="0">
                <a:solidFill>
                  <a:srgbClr val="FF0066"/>
                </a:solidFill>
                <a:sym typeface="+mn-ea"/>
              </a:rPr>
              <a:t>   (</a:t>
            </a:r>
            <a:r>
              <a:rPr lang="en-US" altLang="zh-CN" sz="2400" b="1" dirty="0">
                <a:solidFill>
                  <a:srgbClr val="FF0066"/>
                </a:solidFill>
                <a:sym typeface="+mn-ea"/>
              </a:rPr>
              <a:t>dB)</a:t>
            </a:r>
            <a:r>
              <a:rPr lang="zh-CN" altLang="en-US" sz="2400" b="1" strike="noStrike" noProof="1" dirty="0">
                <a:solidFill>
                  <a:srgbClr val="0000FF"/>
                </a:solidFill>
                <a:latin typeface="楷体_GB2312" pitchFamily="49" charset="-122"/>
                <a:ea typeface="楷体_GB2312" pitchFamily="49" charset="-122"/>
              </a:rPr>
              <a:t>。</a:t>
            </a:r>
            <a:r>
              <a:rPr lang="zh-CN" altLang="zh-CN" sz="2400" b="1" dirty="0">
                <a:solidFill>
                  <a:srgbClr val="0000CC"/>
                </a:solidFill>
                <a:sym typeface="+mn-ea"/>
              </a:rPr>
              <a:t>例如，</a:t>
            </a:r>
            <a:r>
              <a:rPr lang="zh-CN" altLang="zh-CN" sz="2400" b="1" dirty="0" smtClean="0">
                <a:solidFill>
                  <a:srgbClr val="0000CC"/>
                </a:solidFill>
                <a:sym typeface="+mn-ea"/>
              </a:rPr>
              <a:t>当</a:t>
            </a:r>
            <a:r>
              <a:rPr lang="en-US" altLang="zh-CN" sz="2400" b="1" dirty="0" smtClean="0">
                <a:solidFill>
                  <a:srgbClr val="0000CC"/>
                </a:solidFill>
                <a:sym typeface="+mn-ea"/>
              </a:rPr>
              <a:t> </a:t>
            </a:r>
            <a:r>
              <a:rPr lang="en-US" altLang="zh-CN" sz="2400" b="1" i="1" dirty="0" smtClean="0">
                <a:solidFill>
                  <a:srgbClr val="0000CC"/>
                </a:solidFill>
                <a:sym typeface="+mn-ea"/>
              </a:rPr>
              <a:t>S</a:t>
            </a:r>
            <a:r>
              <a:rPr lang="en-US" altLang="zh-CN" sz="2400" b="1" dirty="0" smtClean="0">
                <a:solidFill>
                  <a:srgbClr val="0000CC"/>
                </a:solidFill>
                <a:sym typeface="+mn-ea"/>
              </a:rPr>
              <a:t>/</a:t>
            </a:r>
            <a:r>
              <a:rPr lang="en-US" altLang="zh-CN" sz="2400" b="1" i="1" dirty="0" smtClean="0">
                <a:solidFill>
                  <a:srgbClr val="0000CC"/>
                </a:solidFill>
                <a:sym typeface="+mn-ea"/>
              </a:rPr>
              <a:t>N</a:t>
            </a:r>
            <a:r>
              <a:rPr lang="en-US" altLang="zh-CN" sz="2400" b="1" dirty="0" smtClean="0">
                <a:solidFill>
                  <a:srgbClr val="0000CC"/>
                </a:solidFill>
                <a:sym typeface="+mn-ea"/>
              </a:rPr>
              <a:t> </a:t>
            </a:r>
            <a:r>
              <a:rPr lang="en-US" altLang="zh-CN" sz="2400" b="1" dirty="0">
                <a:solidFill>
                  <a:srgbClr val="0000CC"/>
                </a:solidFill>
                <a:sym typeface="+mn-ea"/>
              </a:rPr>
              <a:t>= </a:t>
            </a:r>
            <a:r>
              <a:rPr lang="en-US" altLang="zh-CN" sz="2400" b="1" dirty="0" smtClean="0">
                <a:solidFill>
                  <a:srgbClr val="0000CC"/>
                </a:solidFill>
                <a:sym typeface="+mn-ea"/>
              </a:rPr>
              <a:t>10 </a:t>
            </a:r>
            <a:r>
              <a:rPr lang="zh-CN" altLang="zh-CN" sz="2400" b="1" dirty="0" smtClean="0">
                <a:solidFill>
                  <a:srgbClr val="0000CC"/>
                </a:solidFill>
                <a:sym typeface="+mn-ea"/>
              </a:rPr>
              <a:t>时</a:t>
            </a:r>
            <a:r>
              <a:rPr lang="zh-CN" altLang="zh-CN" sz="2400" b="1" dirty="0">
                <a:solidFill>
                  <a:srgbClr val="0000CC"/>
                </a:solidFill>
                <a:sym typeface="+mn-ea"/>
              </a:rPr>
              <a:t>，信噪比</a:t>
            </a:r>
            <a:r>
              <a:rPr lang="zh-CN" altLang="zh-CN" sz="2400" b="1" dirty="0" smtClean="0">
                <a:solidFill>
                  <a:srgbClr val="0000CC"/>
                </a:solidFill>
                <a:sym typeface="+mn-ea"/>
              </a:rPr>
              <a:t>为</a:t>
            </a:r>
            <a:r>
              <a:rPr lang="en-US" altLang="zh-CN" sz="2400" b="1" dirty="0" smtClean="0">
                <a:solidFill>
                  <a:srgbClr val="0000CC"/>
                </a:solidFill>
                <a:sym typeface="+mn-ea"/>
              </a:rPr>
              <a:t> 10 </a:t>
            </a:r>
            <a:r>
              <a:rPr lang="en-US" altLang="zh-CN" sz="2400" b="1" dirty="0">
                <a:solidFill>
                  <a:srgbClr val="0000CC"/>
                </a:solidFill>
                <a:sym typeface="+mn-ea"/>
              </a:rPr>
              <a:t>dB</a:t>
            </a:r>
            <a:r>
              <a:rPr lang="zh-CN" altLang="zh-CN" sz="2400" b="1" dirty="0">
                <a:solidFill>
                  <a:srgbClr val="0000CC"/>
                </a:solidFill>
                <a:sym typeface="+mn-ea"/>
              </a:rPr>
              <a:t>，而</a:t>
            </a:r>
            <a:r>
              <a:rPr lang="zh-CN" altLang="zh-CN" sz="2400" b="1" dirty="0" smtClean="0">
                <a:solidFill>
                  <a:srgbClr val="0000CC"/>
                </a:solidFill>
                <a:sym typeface="+mn-ea"/>
              </a:rPr>
              <a:t>当</a:t>
            </a:r>
            <a:r>
              <a:rPr lang="en-US" altLang="zh-CN" sz="2400" b="1" dirty="0" smtClean="0">
                <a:solidFill>
                  <a:srgbClr val="0000CC"/>
                </a:solidFill>
                <a:sym typeface="+mn-ea"/>
              </a:rPr>
              <a:t> </a:t>
            </a:r>
            <a:r>
              <a:rPr lang="en-US" altLang="zh-CN" sz="2400" b="1" i="1" dirty="0" smtClean="0">
                <a:solidFill>
                  <a:srgbClr val="0000CC"/>
                </a:solidFill>
                <a:sym typeface="+mn-ea"/>
              </a:rPr>
              <a:t>S</a:t>
            </a:r>
            <a:r>
              <a:rPr lang="en-US" altLang="zh-CN" sz="2400" b="1" dirty="0" smtClean="0">
                <a:solidFill>
                  <a:srgbClr val="0000CC"/>
                </a:solidFill>
                <a:sym typeface="+mn-ea"/>
              </a:rPr>
              <a:t>/</a:t>
            </a:r>
            <a:r>
              <a:rPr lang="en-US" altLang="zh-CN" sz="2400" b="1" i="1" dirty="0" smtClean="0">
                <a:solidFill>
                  <a:srgbClr val="0000CC"/>
                </a:solidFill>
                <a:sym typeface="+mn-ea"/>
              </a:rPr>
              <a:t>N</a:t>
            </a:r>
            <a:r>
              <a:rPr lang="en-US" altLang="zh-CN" sz="2400" b="1" dirty="0" smtClean="0">
                <a:solidFill>
                  <a:srgbClr val="0000CC"/>
                </a:solidFill>
                <a:sym typeface="+mn-ea"/>
              </a:rPr>
              <a:t> </a:t>
            </a:r>
            <a:r>
              <a:rPr lang="en-US" altLang="zh-CN" sz="2400" b="1" dirty="0">
                <a:solidFill>
                  <a:srgbClr val="0000CC"/>
                </a:solidFill>
                <a:sym typeface="+mn-ea"/>
              </a:rPr>
              <a:t>= 1000</a:t>
            </a:r>
            <a:r>
              <a:rPr lang="zh-CN" altLang="zh-CN" sz="2400" b="1" dirty="0">
                <a:solidFill>
                  <a:srgbClr val="0000CC"/>
                </a:solidFill>
                <a:sym typeface="+mn-ea"/>
              </a:rPr>
              <a:t>时，信噪比</a:t>
            </a:r>
            <a:r>
              <a:rPr lang="zh-CN" altLang="zh-CN" sz="2400" b="1" dirty="0" smtClean="0">
                <a:solidFill>
                  <a:srgbClr val="0000CC"/>
                </a:solidFill>
                <a:sym typeface="+mn-ea"/>
              </a:rPr>
              <a:t>为</a:t>
            </a:r>
            <a:r>
              <a:rPr lang="en-US" altLang="zh-CN" sz="2400" b="1" dirty="0" smtClean="0">
                <a:solidFill>
                  <a:srgbClr val="0000CC"/>
                </a:solidFill>
                <a:sym typeface="+mn-ea"/>
              </a:rPr>
              <a:t> 30 </a:t>
            </a:r>
            <a:r>
              <a:rPr lang="en-US" altLang="zh-CN" sz="2400" b="1" dirty="0">
                <a:solidFill>
                  <a:srgbClr val="0000CC"/>
                </a:solidFill>
                <a:sym typeface="+mn-ea"/>
              </a:rPr>
              <a:t>dB</a:t>
            </a:r>
            <a:endParaRPr lang="zh-CN" altLang="en-US" sz="2400" b="1" strike="noStrike" noProof="1" dirty="0">
              <a:solidFill>
                <a:srgbClr val="0000FF"/>
              </a:solidFill>
              <a:latin typeface="楷体_GB2312" pitchFamily="49" charset="-122"/>
              <a:ea typeface="楷体_GB2312" pitchFamily="49" charset="-122"/>
            </a:endParaRPr>
          </a:p>
          <a:p>
            <a:pPr fontAlgn="base"/>
            <a:r>
              <a:rPr lang="zh-CN" altLang="en-US" sz="2400" b="1" strike="noStrike" noProof="1" dirty="0">
                <a:solidFill>
                  <a:srgbClr val="0000FF"/>
                </a:solidFill>
                <a:latin typeface="楷体_GB2312" pitchFamily="49" charset="-122"/>
                <a:ea typeface="楷体_GB2312" pitchFamily="49" charset="-122"/>
              </a:rPr>
              <a:t>波特和数据传输速率</a:t>
            </a:r>
            <a:r>
              <a:rPr lang="en-US" altLang="zh-CN" sz="2400" b="1" strike="noStrike" noProof="1" dirty="0">
                <a:solidFill>
                  <a:srgbClr val="0000FF"/>
                </a:solidFill>
                <a:latin typeface="楷体_GB2312" pitchFamily="49" charset="-122"/>
                <a:ea typeface="楷体_GB2312" pitchFamily="49" charset="-122"/>
              </a:rPr>
              <a:t>b/s</a:t>
            </a:r>
            <a:r>
              <a:rPr lang="zh-CN" altLang="en-US" sz="2400" b="1" strike="noStrike" noProof="1" dirty="0">
                <a:solidFill>
                  <a:srgbClr val="0000FF"/>
                </a:solidFill>
                <a:latin typeface="楷体_GB2312" pitchFamily="49" charset="-122"/>
                <a:ea typeface="楷体_GB2312" pitchFamily="49" charset="-122"/>
              </a:rPr>
              <a:t>之间的换算关系。</a:t>
            </a:r>
            <a:endParaRPr lang="zh-CN" altLang="en-US" sz="2400" b="1" strike="noStrike" noProof="1" dirty="0">
              <a:solidFill>
                <a:srgbClr val="0000FF"/>
              </a:solidFill>
              <a:latin typeface="楷体_GB2312" pitchFamily="49" charset="-122"/>
              <a:ea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zh-CN" altLang="en-US" sz="2400" b="1" strike="noStrike" noProof="1" dirty="0">
                <a:solidFill>
                  <a:srgbClr val="0000FF"/>
                </a:solidFill>
                <a:latin typeface="楷体_GB2312" pitchFamily="49" charset="-122"/>
                <a:ea typeface="楷体_GB2312" pitchFamily="49" charset="-122"/>
              </a:rPr>
              <a:t>   </a:t>
            </a:r>
            <a:r>
              <a:rPr lang="en-US" altLang="zh-CN" sz="2400" b="1" dirty="0">
                <a:solidFill>
                  <a:srgbClr val="0000CC"/>
                </a:solidFill>
                <a:latin typeface="Arial" panose="020B0604020202020204" pitchFamily="34" charset="0"/>
                <a:ea typeface="华文新魏" panose="02010800040101010101" pitchFamily="2" charset="-122"/>
                <a:sym typeface="+mn-ea"/>
              </a:rPr>
              <a:t>   </a:t>
            </a:r>
            <a:r>
              <a:rPr lang="en-US" altLang="zh-CN" sz="2400" b="1" dirty="0">
                <a:solidFill>
                  <a:srgbClr val="FF0066"/>
                </a:solidFill>
                <a:latin typeface="Arial" panose="020B0604020202020204" pitchFamily="34" charset="0"/>
                <a:ea typeface="华文新魏" panose="02010800040101010101" pitchFamily="2" charset="-122"/>
                <a:sym typeface="+mn-ea"/>
              </a:rPr>
              <a:t> </a:t>
            </a:r>
            <a:r>
              <a:rPr lang="en-US" altLang="zh-CN" sz="2400" b="1">
                <a:solidFill>
                  <a:srgbClr val="FF0066"/>
                </a:solidFill>
                <a:latin typeface="Arial" panose="020B0604020202020204" pitchFamily="34" charset="0"/>
                <a:ea typeface="华文新魏" panose="02010800040101010101" pitchFamily="2" charset="-122"/>
                <a:sym typeface="+mn-ea"/>
              </a:rPr>
              <a:t>C=B·log</a:t>
            </a:r>
            <a:r>
              <a:rPr lang="en-US" altLang="zh-CN" sz="2400" b="1" baseline="-25000">
                <a:solidFill>
                  <a:srgbClr val="FF0066"/>
                </a:solidFill>
                <a:latin typeface="Arial" panose="020B0604020202020204" pitchFamily="34" charset="0"/>
                <a:ea typeface="华文新魏" panose="02010800040101010101" pitchFamily="2" charset="-122"/>
                <a:sym typeface="+mn-ea"/>
              </a:rPr>
              <a:t>2</a:t>
            </a:r>
            <a:r>
              <a:rPr lang="en-US" altLang="zh-CN" sz="2400" b="1">
                <a:solidFill>
                  <a:srgbClr val="FF0066"/>
                </a:solidFill>
                <a:latin typeface="Arial" panose="020B0604020202020204" pitchFamily="34" charset="0"/>
                <a:ea typeface="华文新魏" panose="02010800040101010101" pitchFamily="2" charset="-122"/>
                <a:sym typeface="+mn-ea"/>
              </a:rPr>
              <a:t>k  (bps)</a:t>
            </a:r>
            <a:endParaRPr lang="en-US" altLang="zh-CN" sz="2400" b="1">
              <a:solidFill>
                <a:srgbClr val="FF0066"/>
              </a:solidFill>
              <a:latin typeface="Arial" panose="020B0604020202020204" pitchFamily="34" charset="0"/>
              <a:ea typeface="华文新魏" panose="02010800040101010101" pitchFamily="2" charset="-122"/>
            </a:endParaRPr>
          </a:p>
          <a:p>
            <a:pPr marL="342900" indent="-342900">
              <a:spcBef>
                <a:spcPct val="20000"/>
              </a:spcBef>
              <a:buClr>
                <a:schemeClr val="folHlink"/>
              </a:buClr>
              <a:buSzPct val="60000"/>
              <a:buFont typeface="Wingdings" panose="05000000000000000000" pitchFamily="2" charset="2"/>
              <a:buNone/>
            </a:pPr>
            <a:r>
              <a:rPr lang="zh-CN" altLang="zh-CN" sz="2400" b="1" dirty="0">
                <a:solidFill>
                  <a:srgbClr val="0000CC"/>
                </a:solidFill>
                <a:latin typeface="Arial" panose="020B0604020202020204" pitchFamily="34" charset="0"/>
                <a:ea typeface="华文新魏" panose="02010800040101010101" pitchFamily="2" charset="-122"/>
                <a:sym typeface="+mn-ea"/>
              </a:rPr>
              <a:t>            式中k为多相调制的相数。</a:t>
            </a:r>
            <a:endParaRPr lang="zh-CN" altLang="en-US" sz="2400" b="1" strike="noStrike" noProof="1" dirty="0">
              <a:solidFill>
                <a:srgbClr val="0000FF"/>
              </a:solidFill>
              <a:latin typeface="楷体_GB2312" pitchFamily="49" charset="-122"/>
              <a:ea typeface="楷体_GB2312" pitchFamily="49" charset="-122"/>
            </a:endParaRPr>
          </a:p>
          <a:p>
            <a:pPr fontAlgn="base"/>
            <a:endParaRPr lang="zh-CN" altLang="en-US" sz="2800" b="1" strike="noStrike" noProof="1" dirty="0">
              <a:solidFill>
                <a:srgbClr val="0000FF"/>
              </a:solidFill>
              <a:latin typeface="楷体_GB2312" pitchFamily="49" charset="-122"/>
              <a:ea typeface="楷体_GB2312" pitchFamily="49" charset="-122"/>
            </a:endParaRPr>
          </a:p>
          <a:p>
            <a:pPr marL="0" indent="0" fontAlgn="base">
              <a:buNone/>
            </a:pPr>
            <a:endParaRPr lang="zh-CN" altLang="en-US" sz="2800" b="1" strike="noStrike" noProof="1" dirty="0">
              <a:solidFill>
                <a:srgbClr val="0000FF"/>
              </a:solidFill>
              <a:latin typeface="楷体_GB2312" pitchFamily="49" charset="-122"/>
              <a:ea typeface="楷体_GB2312" pitchFamily="49" charset="-122"/>
            </a:endParaRPr>
          </a:p>
          <a:p>
            <a:pPr fontAlgn="base"/>
            <a:endParaRPr lang="zh-CN" altLang="en-US" sz="2800" b="1" strike="noStrike" noProof="1" dirty="0">
              <a:solidFill>
                <a:srgbClr val="0000FF"/>
              </a:solidFill>
              <a:latin typeface="楷体_GB2312" pitchFamily="49" charset="-122"/>
              <a:ea typeface="楷体_GB2312" pitchFamily="49" charset="-122"/>
            </a:endParaRPr>
          </a:p>
          <a:p>
            <a:pPr fontAlgn="base"/>
            <a:endParaRPr lang="zh-CN" altLang="en-US" sz="2800" b="1" strike="noStrike" noProof="1"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45" y="794385"/>
            <a:ext cx="8709660" cy="764540"/>
          </a:xfrm>
        </p:spPr>
        <p:txBody>
          <a:bodyPr/>
          <a:lstStyle/>
          <a:p>
            <a:pPr algn="ctr"/>
            <a:r>
              <a:rPr lang="zh-CN" altLang="zh-CN" dirty="0">
                <a:solidFill>
                  <a:srgbClr val="FF0066"/>
                </a:solidFill>
              </a:rPr>
              <a:t>网络地址与端口号</a:t>
            </a:r>
            <a:r>
              <a:rPr lang="zh-CN" altLang="zh-CN" dirty="0" smtClean="0">
                <a:solidFill>
                  <a:srgbClr val="FF0066"/>
                </a:solidFill>
              </a:rPr>
              <a:t>转换</a:t>
            </a:r>
            <a:r>
              <a:rPr lang="en-US" altLang="zh-CN" dirty="0" smtClean="0">
                <a:solidFill>
                  <a:srgbClr val="FF0066"/>
                </a:solidFill>
              </a:rPr>
              <a:t> NAPT(</a:t>
            </a:r>
            <a:r>
              <a:rPr lang="zh-CN" altLang="en-US" dirty="0" smtClean="0">
                <a:solidFill>
                  <a:srgbClr val="0000FF"/>
                </a:solidFill>
              </a:rPr>
              <a:t>有时也把它成为</a:t>
            </a:r>
            <a:r>
              <a:rPr lang="en-US" altLang="zh-CN" dirty="0" smtClean="0">
                <a:solidFill>
                  <a:srgbClr val="0000FF"/>
                </a:solidFill>
              </a:rPr>
              <a:t>NAT</a:t>
            </a:r>
            <a:r>
              <a:rPr lang="zh-CN" altLang="en-US" dirty="0" smtClean="0">
                <a:solidFill>
                  <a:srgbClr val="0000FF"/>
                </a:solidFill>
              </a:rPr>
              <a:t>，具体看题目</a:t>
            </a:r>
            <a:r>
              <a:rPr lang="zh-CN" altLang="en-US" dirty="0" smtClean="0">
                <a:solidFill>
                  <a:srgbClr val="FF0066"/>
                </a:solidFill>
              </a:rPr>
              <a:t>）</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zh-CN" sz="2770" dirty="0">
                <a:solidFill>
                  <a:srgbClr val="0000FF"/>
                </a:solidFill>
              </a:rPr>
              <a:t>为了更加有效地</a:t>
            </a:r>
            <a:r>
              <a:rPr lang="zh-CN" altLang="zh-CN" sz="2770" dirty="0" smtClean="0">
                <a:solidFill>
                  <a:srgbClr val="0000FF"/>
                </a:solidFill>
              </a:rPr>
              <a:t>利用</a:t>
            </a:r>
            <a:r>
              <a:rPr lang="en-US" altLang="zh-CN" sz="2770" dirty="0" smtClean="0">
                <a:solidFill>
                  <a:srgbClr val="0000FF"/>
                </a:solidFill>
              </a:rPr>
              <a:t> NAT </a:t>
            </a:r>
            <a:r>
              <a:rPr lang="zh-CN" altLang="zh-CN" sz="2770" dirty="0" smtClean="0">
                <a:solidFill>
                  <a:srgbClr val="0000FF"/>
                </a:solidFill>
              </a:rPr>
              <a:t>路由器</a:t>
            </a:r>
            <a:r>
              <a:rPr lang="zh-CN" altLang="zh-CN" sz="2770" dirty="0">
                <a:solidFill>
                  <a:srgbClr val="0000FF"/>
                </a:solidFill>
              </a:rPr>
              <a:t>上的全球</a:t>
            </a:r>
            <a:r>
              <a:rPr lang="en-US" altLang="zh-CN" sz="2770" dirty="0">
                <a:solidFill>
                  <a:srgbClr val="0000FF"/>
                </a:solidFill>
              </a:rPr>
              <a:t>IP</a:t>
            </a:r>
            <a:r>
              <a:rPr lang="zh-CN" altLang="zh-CN" sz="2770" dirty="0">
                <a:solidFill>
                  <a:srgbClr val="0000FF"/>
                </a:solidFill>
              </a:rPr>
              <a:t>地址，现在常用</a:t>
            </a:r>
            <a:r>
              <a:rPr lang="zh-CN" altLang="zh-CN" sz="2770" dirty="0" smtClean="0">
                <a:solidFill>
                  <a:srgbClr val="0000FF"/>
                </a:solidFill>
              </a:rPr>
              <a:t>的</a:t>
            </a:r>
            <a:r>
              <a:rPr lang="en-US" altLang="zh-CN" sz="2770" dirty="0" smtClean="0">
                <a:solidFill>
                  <a:srgbClr val="0000FF"/>
                </a:solidFill>
              </a:rPr>
              <a:t> NAT </a:t>
            </a:r>
            <a:r>
              <a:rPr lang="zh-CN" altLang="zh-CN" sz="2770" dirty="0" smtClean="0">
                <a:solidFill>
                  <a:srgbClr val="0000FF"/>
                </a:solidFill>
              </a:rPr>
              <a:t>转换</a:t>
            </a:r>
            <a:r>
              <a:rPr lang="zh-CN" altLang="zh-CN" sz="2770" dirty="0">
                <a:solidFill>
                  <a:srgbClr val="0000FF"/>
                </a:solidFill>
              </a:rPr>
              <a:t>表</a:t>
            </a:r>
            <a:r>
              <a:rPr lang="zh-CN" altLang="zh-CN" sz="2770" dirty="0">
                <a:solidFill>
                  <a:srgbClr val="FF0000"/>
                </a:solidFill>
              </a:rPr>
              <a:t>把运输层的端口号也利用上。</a:t>
            </a:r>
            <a:r>
              <a:rPr lang="zh-CN" altLang="zh-CN" sz="2770" dirty="0">
                <a:solidFill>
                  <a:srgbClr val="0000FF"/>
                </a:solidFill>
              </a:rPr>
              <a:t>这样，就可以使多个拥有本地地址的主机，</a:t>
            </a:r>
            <a:r>
              <a:rPr lang="zh-CN" altLang="zh-CN" sz="2770" dirty="0">
                <a:solidFill>
                  <a:srgbClr val="FF0000"/>
                </a:solidFill>
              </a:rPr>
              <a:t>共用一</a:t>
            </a:r>
            <a:r>
              <a:rPr lang="zh-CN" altLang="zh-CN" sz="2770" dirty="0" smtClean="0">
                <a:solidFill>
                  <a:srgbClr val="FF0000"/>
                </a:solidFill>
              </a:rPr>
              <a:t>个</a:t>
            </a:r>
            <a:r>
              <a:rPr lang="en-US" altLang="zh-CN" sz="2770" dirty="0" smtClean="0">
                <a:solidFill>
                  <a:srgbClr val="FF0000"/>
                </a:solidFill>
              </a:rPr>
              <a:t> NAT </a:t>
            </a:r>
            <a:r>
              <a:rPr lang="zh-CN" altLang="zh-CN" sz="2770" dirty="0" smtClean="0">
                <a:solidFill>
                  <a:srgbClr val="FF0000"/>
                </a:solidFill>
              </a:rPr>
              <a:t>路由器</a:t>
            </a:r>
            <a:r>
              <a:rPr lang="zh-CN" altLang="zh-CN" sz="2770" dirty="0">
                <a:solidFill>
                  <a:srgbClr val="FF0000"/>
                </a:solidFill>
              </a:rPr>
              <a:t>上的</a:t>
            </a:r>
            <a:r>
              <a:rPr lang="zh-CN" altLang="zh-CN" sz="2770" dirty="0" smtClean="0">
                <a:solidFill>
                  <a:srgbClr val="FF0000"/>
                </a:solidFill>
              </a:rPr>
              <a:t>全球</a:t>
            </a:r>
            <a:r>
              <a:rPr lang="en-US" altLang="zh-CN" sz="2770" dirty="0" smtClean="0">
                <a:solidFill>
                  <a:srgbClr val="FF0000"/>
                </a:solidFill>
              </a:rPr>
              <a:t> IP </a:t>
            </a:r>
            <a:r>
              <a:rPr lang="zh-CN" altLang="zh-CN" sz="2770" dirty="0" smtClean="0">
                <a:solidFill>
                  <a:srgbClr val="FF0000"/>
                </a:solidFill>
              </a:rPr>
              <a:t>地址</a:t>
            </a:r>
            <a:r>
              <a:rPr lang="zh-CN" altLang="zh-CN" sz="2770" dirty="0">
                <a:solidFill>
                  <a:srgbClr val="FF0000"/>
                </a:solidFill>
              </a:rPr>
              <a:t>，</a:t>
            </a:r>
            <a:r>
              <a:rPr lang="zh-CN" altLang="zh-CN" sz="2770" dirty="0">
                <a:solidFill>
                  <a:srgbClr val="0000FF"/>
                </a:solidFill>
              </a:rPr>
              <a:t>因而可以同时和互联网上的不同主机进行</a:t>
            </a:r>
            <a:r>
              <a:rPr lang="zh-CN" altLang="zh-CN" sz="2770" dirty="0" smtClean="0">
                <a:solidFill>
                  <a:srgbClr val="0000FF"/>
                </a:solidFill>
              </a:rPr>
              <a:t>通信</a:t>
            </a:r>
            <a:r>
              <a:rPr lang="zh-CN" altLang="en-US" sz="2770" dirty="0" smtClean="0">
                <a:solidFill>
                  <a:srgbClr val="0000FF"/>
                </a:solidFill>
              </a:rPr>
              <a:t>。</a:t>
            </a:r>
            <a:endParaRPr lang="zh-CN" altLang="en-US" sz="2770" dirty="0" smtClean="0">
              <a:solidFill>
                <a:srgbClr val="0000FF"/>
              </a:solidFill>
            </a:endParaRPr>
          </a:p>
          <a:p>
            <a:r>
              <a:rPr lang="zh-CN" altLang="zh-CN" sz="2770" dirty="0">
                <a:solidFill>
                  <a:srgbClr val="0000FF"/>
                </a:solidFill>
              </a:rPr>
              <a:t>使用端口号</a:t>
            </a:r>
            <a:r>
              <a:rPr lang="zh-CN" altLang="zh-CN" sz="2770" dirty="0" smtClean="0">
                <a:solidFill>
                  <a:srgbClr val="0000FF"/>
                </a:solidFill>
              </a:rPr>
              <a:t>的</a:t>
            </a:r>
            <a:r>
              <a:rPr lang="en-US" altLang="zh-CN" sz="2770" dirty="0" smtClean="0">
                <a:solidFill>
                  <a:srgbClr val="0000FF"/>
                </a:solidFill>
              </a:rPr>
              <a:t> NAT </a:t>
            </a:r>
            <a:r>
              <a:rPr lang="zh-CN" altLang="zh-CN" sz="2770" dirty="0" smtClean="0">
                <a:solidFill>
                  <a:srgbClr val="0000FF"/>
                </a:solidFill>
              </a:rPr>
              <a:t>叫</a:t>
            </a:r>
            <a:r>
              <a:rPr lang="zh-CN" altLang="en-US" sz="2770" dirty="0" smtClean="0">
                <a:solidFill>
                  <a:srgbClr val="0000FF"/>
                </a:solidFill>
              </a:rPr>
              <a:t>作</a:t>
            </a:r>
            <a:r>
              <a:rPr lang="zh-CN" altLang="zh-CN" sz="2770" dirty="0" smtClean="0">
                <a:solidFill>
                  <a:srgbClr val="FF0000"/>
                </a:solidFill>
              </a:rPr>
              <a:t>网络</a:t>
            </a:r>
            <a:r>
              <a:rPr lang="zh-CN" altLang="zh-CN" sz="2770" dirty="0">
                <a:solidFill>
                  <a:srgbClr val="FF0000"/>
                </a:solidFill>
              </a:rPr>
              <a:t>地址与端口号转换</a:t>
            </a:r>
            <a:r>
              <a:rPr lang="en-US" altLang="zh-CN" sz="2770" dirty="0">
                <a:solidFill>
                  <a:srgbClr val="FF0000"/>
                </a:solidFill>
              </a:rPr>
              <a:t>NAPT</a:t>
            </a:r>
            <a:r>
              <a:rPr lang="en-US" altLang="zh-CN" sz="2770" dirty="0">
                <a:solidFill>
                  <a:srgbClr val="0000FF"/>
                </a:solidFill>
              </a:rPr>
              <a:t> (Network Address and Port Translation)</a:t>
            </a:r>
            <a:r>
              <a:rPr lang="zh-CN" altLang="zh-CN" sz="2770" dirty="0">
                <a:solidFill>
                  <a:srgbClr val="0000FF"/>
                </a:solidFill>
              </a:rPr>
              <a:t>，而不使用端口号</a:t>
            </a:r>
            <a:r>
              <a:rPr lang="zh-CN" altLang="zh-CN" sz="2770" dirty="0" smtClean="0">
                <a:solidFill>
                  <a:srgbClr val="0000FF"/>
                </a:solidFill>
              </a:rPr>
              <a:t>的</a:t>
            </a:r>
            <a:r>
              <a:rPr lang="en-US" altLang="zh-CN" sz="2770" dirty="0" smtClean="0">
                <a:solidFill>
                  <a:srgbClr val="0000FF"/>
                </a:solidFill>
              </a:rPr>
              <a:t> NAT </a:t>
            </a:r>
            <a:r>
              <a:rPr lang="zh-CN" altLang="zh-CN" sz="2770" dirty="0" smtClean="0">
                <a:solidFill>
                  <a:srgbClr val="0000FF"/>
                </a:solidFill>
              </a:rPr>
              <a:t>就叫</a:t>
            </a:r>
            <a:r>
              <a:rPr lang="zh-CN" altLang="en-US" sz="2770" dirty="0" smtClean="0">
                <a:solidFill>
                  <a:srgbClr val="0000FF"/>
                </a:solidFill>
              </a:rPr>
              <a:t>作</a:t>
            </a:r>
            <a:r>
              <a:rPr lang="zh-CN" altLang="zh-CN" sz="2770" dirty="0" smtClean="0">
                <a:solidFill>
                  <a:srgbClr val="FF0000"/>
                </a:solidFill>
              </a:rPr>
              <a:t>传统的</a:t>
            </a:r>
            <a:r>
              <a:rPr lang="en-US" altLang="zh-CN" sz="2770" dirty="0" smtClean="0">
                <a:solidFill>
                  <a:srgbClr val="FF0000"/>
                </a:solidFill>
              </a:rPr>
              <a:t> NAT </a:t>
            </a:r>
            <a:r>
              <a:rPr lang="en-US" altLang="zh-CN" sz="2770" dirty="0">
                <a:solidFill>
                  <a:srgbClr val="0000FF"/>
                </a:solidFill>
              </a:rPr>
              <a:t>(traditional NAT)</a:t>
            </a:r>
            <a:r>
              <a:rPr lang="zh-CN" altLang="zh-CN" sz="2770" dirty="0">
                <a:solidFill>
                  <a:srgbClr val="0000FF"/>
                </a:solidFill>
              </a:rPr>
              <a:t>。</a:t>
            </a:r>
            <a:endParaRPr lang="zh-CN" altLang="zh-CN" sz="277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rPr>
              <a:t>NAPT </a:t>
            </a:r>
            <a:r>
              <a:rPr lang="zh-CN" altLang="zh-CN" dirty="0" smtClean="0">
                <a:solidFill>
                  <a:srgbClr val="FF0066"/>
                </a:solidFill>
              </a:rPr>
              <a:t>地址转换</a:t>
            </a:r>
            <a:r>
              <a:rPr lang="zh-CN" altLang="zh-CN" dirty="0">
                <a:solidFill>
                  <a:srgbClr val="FF0066"/>
                </a:solidFill>
              </a:rPr>
              <a:t>表</a:t>
            </a:r>
            <a:endParaRPr lang="zh-CN" altLang="zh-CN" dirty="0">
              <a:solidFill>
                <a:srgbClr val="FF0066"/>
              </a:solidFill>
            </a:endParaRPr>
          </a:p>
        </p:txBody>
      </p:sp>
      <p:graphicFrame>
        <p:nvGraphicFramePr>
          <p:cNvPr id="4" name="内容占位符 3"/>
          <p:cNvGraphicFramePr>
            <a:graphicFrameLocks noGrp="1"/>
          </p:cNvGraphicFramePr>
          <p:nvPr>
            <p:ph idx="1"/>
          </p:nvPr>
        </p:nvGraphicFramePr>
        <p:xfrm>
          <a:off x="517396" y="1833746"/>
          <a:ext cx="8441055" cy="2327275"/>
        </p:xfrm>
        <a:graphic>
          <a:graphicData uri="http://schemas.openxmlformats.org/drawingml/2006/table">
            <a:tbl>
              <a:tblPr firstRow="1" firstCol="1" lastRow="1" lastCol="1" bandRow="1" bandCol="1">
                <a:tableStyleId>{5C22544A-7EE6-4342-B048-85BDC9FD1C3A}</a:tableStyleId>
              </a:tblPr>
              <a:tblGrid>
                <a:gridCol w="730885"/>
                <a:gridCol w="2867660"/>
                <a:gridCol w="2326640"/>
                <a:gridCol w="2515870"/>
              </a:tblGrid>
              <a:tr h="465455">
                <a:tc>
                  <a:txBody>
                    <a:bodyPr/>
                    <a:lstStyle/>
                    <a:p>
                      <a:pPr algn="ctr">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方向</a:t>
                      </a:r>
                      <a:endParaRPr lang="zh-CN" sz="1845" b="1" dirty="0">
                        <a:solidFill>
                          <a:srgbClr val="0000FF"/>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字段</a:t>
                      </a:r>
                      <a:endParaRPr lang="zh-CN"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45" b="1">
                          <a:solidFill>
                            <a:srgbClr val="0000FF"/>
                          </a:solidFill>
                          <a:effectLst/>
                          <a:latin typeface="+mn-lt"/>
                          <a:ea typeface="黑体" panose="02010609060101010101" pitchFamily="2" charset="-122"/>
                        </a:rPr>
                        <a:t>旧的</a:t>
                      </a:r>
                      <a:r>
                        <a:rPr lang="en-US" sz="1845" b="1">
                          <a:solidFill>
                            <a:srgbClr val="0000FF"/>
                          </a:solidFill>
                          <a:effectLst/>
                          <a:latin typeface="+mn-lt"/>
                          <a:ea typeface="黑体" panose="02010609060101010101" pitchFamily="2" charset="-122"/>
                        </a:rPr>
                        <a:t>IP</a:t>
                      </a:r>
                      <a:r>
                        <a:rPr lang="zh-CN" sz="1845" b="1">
                          <a:solidFill>
                            <a:srgbClr val="0000FF"/>
                          </a:solidFill>
                          <a:effectLst/>
                          <a:latin typeface="+mn-lt"/>
                          <a:ea typeface="黑体" panose="02010609060101010101" pitchFamily="2" charset="-122"/>
                        </a:rPr>
                        <a:t>地址和端口号</a:t>
                      </a:r>
                      <a:endParaRPr lang="zh-CN"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新的</a:t>
                      </a:r>
                      <a:r>
                        <a:rPr lang="en-US" sz="1845" b="1" dirty="0">
                          <a:solidFill>
                            <a:srgbClr val="0000FF"/>
                          </a:solidFill>
                          <a:effectLst/>
                          <a:latin typeface="+mn-lt"/>
                          <a:ea typeface="黑体" panose="02010609060101010101" pitchFamily="2" charset="-122"/>
                        </a:rPr>
                        <a:t>IP</a:t>
                      </a:r>
                      <a:r>
                        <a:rPr lang="zh-CN" sz="1845" b="1" dirty="0">
                          <a:solidFill>
                            <a:srgbClr val="0000FF"/>
                          </a:solidFill>
                          <a:effectLst/>
                          <a:latin typeface="+mn-lt"/>
                          <a:ea typeface="黑体" panose="02010609060101010101" pitchFamily="2" charset="-122"/>
                        </a:rPr>
                        <a:t>地址和端口号</a:t>
                      </a:r>
                      <a:endParaRPr lang="zh-CN"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465455">
                <a:tc>
                  <a:txBody>
                    <a:bodyPr/>
                    <a:lstStyle/>
                    <a:p>
                      <a:pPr algn="ctr">
                        <a:lnSpc>
                          <a:spcPct val="100000"/>
                        </a:lnSpc>
                        <a:spcAft>
                          <a:spcPts val="0"/>
                        </a:spcAft>
                        <a:tabLst>
                          <a:tab pos="3886200" algn="l"/>
                        </a:tabLst>
                      </a:pPr>
                      <a:r>
                        <a:rPr lang="zh-CN" sz="1845" b="1">
                          <a:solidFill>
                            <a:srgbClr val="0000FF"/>
                          </a:solidFill>
                          <a:effectLst/>
                          <a:latin typeface="+mn-lt"/>
                          <a:ea typeface="黑体" panose="02010609060101010101" pitchFamily="2" charset="-122"/>
                        </a:rPr>
                        <a:t>出</a:t>
                      </a:r>
                      <a:endParaRPr lang="zh-CN" sz="1845" b="1">
                        <a:solidFill>
                          <a:srgbClr val="0000FF"/>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源</a:t>
                      </a:r>
                      <a:r>
                        <a:rPr lang="en-US" sz="1845" b="1" dirty="0">
                          <a:solidFill>
                            <a:srgbClr val="0000FF"/>
                          </a:solidFill>
                          <a:effectLst/>
                          <a:latin typeface="+mn-lt"/>
                          <a:ea typeface="黑体" panose="02010609060101010101" pitchFamily="2" charset="-122"/>
                        </a:rPr>
                        <a:t>IP</a:t>
                      </a:r>
                      <a:r>
                        <a:rPr lang="zh-CN" sz="1845" b="1" dirty="0">
                          <a:solidFill>
                            <a:srgbClr val="0000FF"/>
                          </a:solidFill>
                          <a:effectLst/>
                          <a:latin typeface="+mn-lt"/>
                          <a:ea typeface="黑体" panose="02010609060101010101" pitchFamily="2" charset="-122"/>
                        </a:rPr>
                        <a:t>地址</a:t>
                      </a:r>
                      <a:r>
                        <a:rPr lang="en-US" sz="1845" b="1" dirty="0">
                          <a:solidFill>
                            <a:srgbClr val="0000FF"/>
                          </a:solidFill>
                          <a:effectLst/>
                          <a:latin typeface="+mn-lt"/>
                          <a:ea typeface="黑体" panose="02010609060101010101" pitchFamily="2" charset="-122"/>
                        </a:rPr>
                        <a:t>:TCP</a:t>
                      </a:r>
                      <a:r>
                        <a:rPr lang="zh-CN" sz="1845" b="1" dirty="0">
                          <a:solidFill>
                            <a:srgbClr val="0000FF"/>
                          </a:solidFill>
                          <a:effectLst/>
                          <a:latin typeface="+mn-lt"/>
                          <a:ea typeface="黑体" panose="02010609060101010101" pitchFamily="2" charset="-122"/>
                        </a:rPr>
                        <a:t>源端口</a:t>
                      </a:r>
                      <a:endParaRPr lang="zh-CN"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a:solidFill>
                            <a:srgbClr val="0000FF"/>
                          </a:solidFill>
                          <a:effectLst/>
                          <a:latin typeface="+mn-lt"/>
                          <a:ea typeface="黑体" panose="02010609060101010101" pitchFamily="2" charset="-122"/>
                        </a:rPr>
                        <a:t>192.168.0.3:30000</a:t>
                      </a:r>
                      <a:endParaRPr lang="en-US"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a:solidFill>
                            <a:srgbClr val="0000FF"/>
                          </a:solidFill>
                          <a:effectLst/>
                          <a:latin typeface="+mn-lt"/>
                          <a:ea typeface="黑体" panose="02010609060101010101" pitchFamily="2" charset="-122"/>
                        </a:rPr>
                        <a:t>172.38.1.5:40001</a:t>
                      </a:r>
                      <a:endParaRPr lang="en-US"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5455">
                <a:tc>
                  <a:txBody>
                    <a:bodyPr/>
                    <a:lstStyle/>
                    <a:p>
                      <a:pPr algn="ctr">
                        <a:lnSpc>
                          <a:spcPct val="100000"/>
                        </a:lnSpc>
                        <a:spcAft>
                          <a:spcPts val="0"/>
                        </a:spcAft>
                        <a:tabLst>
                          <a:tab pos="3886200" algn="l"/>
                        </a:tabLst>
                      </a:pPr>
                      <a:r>
                        <a:rPr lang="zh-CN" sz="1845" b="1">
                          <a:solidFill>
                            <a:srgbClr val="0000FF"/>
                          </a:solidFill>
                          <a:effectLst/>
                          <a:latin typeface="+mn-lt"/>
                          <a:ea typeface="黑体" panose="02010609060101010101" pitchFamily="2" charset="-122"/>
                        </a:rPr>
                        <a:t>出</a:t>
                      </a:r>
                      <a:endParaRPr lang="zh-CN" sz="1845" b="1">
                        <a:solidFill>
                          <a:srgbClr val="0000FF"/>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45" b="1">
                          <a:solidFill>
                            <a:srgbClr val="0000FF"/>
                          </a:solidFill>
                          <a:effectLst/>
                          <a:latin typeface="+mn-lt"/>
                          <a:ea typeface="黑体" panose="02010609060101010101" pitchFamily="2" charset="-122"/>
                        </a:rPr>
                        <a:t>源</a:t>
                      </a:r>
                      <a:r>
                        <a:rPr lang="en-US" sz="1845" b="1">
                          <a:solidFill>
                            <a:srgbClr val="0000FF"/>
                          </a:solidFill>
                          <a:effectLst/>
                          <a:latin typeface="+mn-lt"/>
                          <a:ea typeface="黑体" panose="02010609060101010101" pitchFamily="2" charset="-122"/>
                        </a:rPr>
                        <a:t>IP</a:t>
                      </a:r>
                      <a:r>
                        <a:rPr lang="zh-CN" sz="1845" b="1">
                          <a:solidFill>
                            <a:srgbClr val="0000FF"/>
                          </a:solidFill>
                          <a:effectLst/>
                          <a:latin typeface="+mn-lt"/>
                          <a:ea typeface="黑体" panose="02010609060101010101" pitchFamily="2" charset="-122"/>
                        </a:rPr>
                        <a:t>地址</a:t>
                      </a:r>
                      <a:r>
                        <a:rPr lang="en-US" sz="1845" b="1">
                          <a:solidFill>
                            <a:srgbClr val="0000FF"/>
                          </a:solidFill>
                          <a:effectLst/>
                          <a:latin typeface="+mn-lt"/>
                          <a:ea typeface="黑体" panose="02010609060101010101" pitchFamily="2" charset="-122"/>
                        </a:rPr>
                        <a:t>:TCP</a:t>
                      </a:r>
                      <a:r>
                        <a:rPr lang="zh-CN" sz="1845" b="1">
                          <a:solidFill>
                            <a:srgbClr val="0000FF"/>
                          </a:solidFill>
                          <a:effectLst/>
                          <a:latin typeface="+mn-lt"/>
                          <a:ea typeface="黑体" panose="02010609060101010101" pitchFamily="2" charset="-122"/>
                        </a:rPr>
                        <a:t>源端口</a:t>
                      </a:r>
                      <a:endParaRPr lang="zh-CN"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dirty="0">
                          <a:solidFill>
                            <a:srgbClr val="0000FF"/>
                          </a:solidFill>
                          <a:effectLst/>
                          <a:latin typeface="+mn-lt"/>
                          <a:ea typeface="黑体" panose="02010609060101010101" pitchFamily="2" charset="-122"/>
                        </a:rPr>
                        <a:t>192.168.0.4:30000</a:t>
                      </a:r>
                      <a:endParaRPr lang="en-US"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a:solidFill>
                            <a:srgbClr val="0000FF"/>
                          </a:solidFill>
                          <a:effectLst/>
                          <a:latin typeface="+mn-lt"/>
                          <a:ea typeface="黑体" panose="02010609060101010101" pitchFamily="2" charset="-122"/>
                        </a:rPr>
                        <a:t>172.38.1.5:40002</a:t>
                      </a:r>
                      <a:endParaRPr lang="en-US"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5455">
                <a:tc>
                  <a:txBody>
                    <a:bodyPr/>
                    <a:lstStyle/>
                    <a:p>
                      <a:pPr algn="ctr">
                        <a:lnSpc>
                          <a:spcPct val="100000"/>
                        </a:lnSpc>
                        <a:spcAft>
                          <a:spcPts val="0"/>
                        </a:spcAft>
                        <a:tabLst>
                          <a:tab pos="3886200" algn="l"/>
                        </a:tabLst>
                      </a:pPr>
                      <a:r>
                        <a:rPr lang="zh-CN" sz="1845" b="1">
                          <a:solidFill>
                            <a:srgbClr val="0000FF"/>
                          </a:solidFill>
                          <a:effectLst/>
                          <a:latin typeface="+mn-lt"/>
                          <a:ea typeface="黑体" panose="02010609060101010101" pitchFamily="2" charset="-122"/>
                        </a:rPr>
                        <a:t>入</a:t>
                      </a:r>
                      <a:endParaRPr lang="zh-CN" sz="1845" b="1">
                        <a:solidFill>
                          <a:srgbClr val="0000FF"/>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目的</a:t>
                      </a:r>
                      <a:r>
                        <a:rPr lang="en-US" sz="1845" b="1" dirty="0">
                          <a:solidFill>
                            <a:srgbClr val="0000FF"/>
                          </a:solidFill>
                          <a:effectLst/>
                          <a:latin typeface="+mn-lt"/>
                          <a:ea typeface="黑体" panose="02010609060101010101" pitchFamily="2" charset="-122"/>
                        </a:rPr>
                        <a:t>IP</a:t>
                      </a:r>
                      <a:r>
                        <a:rPr lang="zh-CN" sz="1845" b="1" dirty="0">
                          <a:solidFill>
                            <a:srgbClr val="0000FF"/>
                          </a:solidFill>
                          <a:effectLst/>
                          <a:latin typeface="+mn-lt"/>
                          <a:ea typeface="黑体" panose="02010609060101010101" pitchFamily="2" charset="-122"/>
                        </a:rPr>
                        <a:t>地址</a:t>
                      </a:r>
                      <a:r>
                        <a:rPr lang="en-US" sz="1845" b="1" dirty="0">
                          <a:solidFill>
                            <a:srgbClr val="0000FF"/>
                          </a:solidFill>
                          <a:effectLst/>
                          <a:latin typeface="+mn-lt"/>
                          <a:ea typeface="黑体" panose="02010609060101010101" pitchFamily="2" charset="-122"/>
                        </a:rPr>
                        <a:t>:TCP</a:t>
                      </a:r>
                      <a:r>
                        <a:rPr lang="zh-CN" sz="1845" b="1" dirty="0">
                          <a:solidFill>
                            <a:srgbClr val="0000FF"/>
                          </a:solidFill>
                          <a:effectLst/>
                          <a:latin typeface="+mn-lt"/>
                          <a:ea typeface="黑体" panose="02010609060101010101" pitchFamily="2" charset="-122"/>
                        </a:rPr>
                        <a:t>目的端口</a:t>
                      </a:r>
                      <a:endParaRPr lang="zh-CN"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a:solidFill>
                            <a:srgbClr val="0000FF"/>
                          </a:solidFill>
                          <a:effectLst/>
                          <a:latin typeface="+mn-lt"/>
                          <a:ea typeface="黑体" panose="02010609060101010101" pitchFamily="2" charset="-122"/>
                        </a:rPr>
                        <a:t>172.38.1.5:40001</a:t>
                      </a:r>
                      <a:endParaRPr lang="en-US"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a:solidFill>
                            <a:srgbClr val="0000FF"/>
                          </a:solidFill>
                          <a:effectLst/>
                          <a:latin typeface="+mn-lt"/>
                          <a:ea typeface="黑体" panose="02010609060101010101" pitchFamily="2" charset="-122"/>
                        </a:rPr>
                        <a:t>192.168.0.3:30000</a:t>
                      </a:r>
                      <a:endParaRPr lang="en-US" sz="1845" b="1">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5455">
                <a:tc>
                  <a:txBody>
                    <a:bodyPr/>
                    <a:lstStyle/>
                    <a:p>
                      <a:pPr algn="ctr">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入</a:t>
                      </a:r>
                      <a:endParaRPr lang="zh-CN" sz="1845" b="1" dirty="0">
                        <a:solidFill>
                          <a:srgbClr val="0000FF"/>
                        </a:solidFill>
                        <a:effectLst/>
                        <a:latin typeface="+mn-lt"/>
                        <a:ea typeface="黑体" panose="02010609060101010101" pitchFamily="2" charset="-122"/>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1845" b="1" dirty="0">
                          <a:solidFill>
                            <a:srgbClr val="0000FF"/>
                          </a:solidFill>
                          <a:effectLst/>
                          <a:latin typeface="+mn-lt"/>
                          <a:ea typeface="黑体" panose="02010609060101010101" pitchFamily="2" charset="-122"/>
                        </a:rPr>
                        <a:t>目的</a:t>
                      </a:r>
                      <a:r>
                        <a:rPr lang="en-US" sz="1845" b="1" dirty="0">
                          <a:solidFill>
                            <a:srgbClr val="0000FF"/>
                          </a:solidFill>
                          <a:effectLst/>
                          <a:latin typeface="+mn-lt"/>
                          <a:ea typeface="黑体" panose="02010609060101010101" pitchFamily="2" charset="-122"/>
                        </a:rPr>
                        <a:t>IP</a:t>
                      </a:r>
                      <a:r>
                        <a:rPr lang="zh-CN" sz="1845" b="1" dirty="0">
                          <a:solidFill>
                            <a:srgbClr val="0000FF"/>
                          </a:solidFill>
                          <a:effectLst/>
                          <a:latin typeface="+mn-lt"/>
                          <a:ea typeface="黑体" panose="02010609060101010101" pitchFamily="2" charset="-122"/>
                        </a:rPr>
                        <a:t>地址</a:t>
                      </a:r>
                      <a:r>
                        <a:rPr lang="en-US" sz="1845" b="1" dirty="0">
                          <a:solidFill>
                            <a:srgbClr val="0000FF"/>
                          </a:solidFill>
                          <a:effectLst/>
                          <a:latin typeface="+mn-lt"/>
                          <a:ea typeface="黑体" panose="02010609060101010101" pitchFamily="2" charset="-122"/>
                        </a:rPr>
                        <a:t>:TCP</a:t>
                      </a:r>
                      <a:r>
                        <a:rPr lang="zh-CN" sz="1845" b="1" dirty="0">
                          <a:solidFill>
                            <a:srgbClr val="0000FF"/>
                          </a:solidFill>
                          <a:effectLst/>
                          <a:latin typeface="+mn-lt"/>
                          <a:ea typeface="黑体" panose="02010609060101010101" pitchFamily="2" charset="-122"/>
                        </a:rPr>
                        <a:t>目的端口</a:t>
                      </a:r>
                      <a:endParaRPr lang="zh-CN"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dirty="0">
                          <a:solidFill>
                            <a:srgbClr val="0000FF"/>
                          </a:solidFill>
                          <a:effectLst/>
                          <a:latin typeface="+mn-lt"/>
                          <a:ea typeface="黑体" panose="02010609060101010101" pitchFamily="2" charset="-122"/>
                        </a:rPr>
                        <a:t>172.38.1.5:40002</a:t>
                      </a:r>
                      <a:endParaRPr lang="en-US"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845" b="1" dirty="0">
                          <a:solidFill>
                            <a:srgbClr val="0000FF"/>
                          </a:solidFill>
                          <a:effectLst/>
                          <a:latin typeface="+mn-lt"/>
                          <a:ea typeface="黑体" panose="02010609060101010101" pitchFamily="2" charset="-122"/>
                        </a:rPr>
                        <a:t>192.168.0.4:30000</a:t>
                      </a:r>
                      <a:endParaRPr lang="en-US" sz="1845" b="1" dirty="0">
                        <a:solidFill>
                          <a:srgbClr val="0000FF"/>
                        </a:solidFill>
                        <a:effectLst/>
                        <a:latin typeface="+mn-lt"/>
                        <a:ea typeface="黑体" panose="02010609060101010101" pitchFamily="2" charset="-122"/>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2710870" y="1368463"/>
            <a:ext cx="3921666" cy="432435"/>
          </a:xfrm>
          <a:prstGeom prst="rect">
            <a:avLst/>
          </a:prstGeom>
        </p:spPr>
        <p:txBody>
          <a:bodyPr wrap="square">
            <a:spAutoFit/>
          </a:bodyPr>
          <a:lstStyle/>
          <a:p>
            <a:pPr algn="ctr"/>
            <a:r>
              <a:rPr lang="en-US" altLang="zh-CN" sz="2215" b="1" dirty="0" smtClean="0">
                <a:solidFill>
                  <a:srgbClr val="FF0066"/>
                </a:solidFill>
                <a:latin typeface="+mn-lt"/>
                <a:ea typeface="黑体" panose="02010609060101010101" pitchFamily="2" charset="-122"/>
              </a:rPr>
              <a:t>NAPT </a:t>
            </a:r>
            <a:r>
              <a:rPr lang="zh-CN" altLang="zh-CN" sz="2215" b="1" dirty="0" smtClean="0">
                <a:solidFill>
                  <a:srgbClr val="FF0066"/>
                </a:solidFill>
                <a:latin typeface="+mn-lt"/>
                <a:ea typeface="黑体" panose="02010609060101010101" pitchFamily="2" charset="-122"/>
              </a:rPr>
              <a:t>地址转换</a:t>
            </a:r>
            <a:r>
              <a:rPr lang="zh-CN" altLang="zh-CN" sz="2215" b="1" dirty="0">
                <a:solidFill>
                  <a:srgbClr val="FF0066"/>
                </a:solidFill>
                <a:latin typeface="+mn-lt"/>
                <a:ea typeface="黑体" panose="02010609060101010101" pitchFamily="2" charset="-122"/>
              </a:rPr>
              <a:t>表举例</a:t>
            </a:r>
            <a:endParaRPr lang="zh-CN" altLang="zh-CN" sz="2215" b="1" dirty="0">
              <a:solidFill>
                <a:srgbClr val="FF0066"/>
              </a:solidFill>
              <a:latin typeface="+mn-lt"/>
              <a:ea typeface="黑体" panose="02010609060101010101" pitchFamily="2" charset="-122"/>
            </a:endParaRPr>
          </a:p>
        </p:txBody>
      </p:sp>
      <p:sp>
        <p:nvSpPr>
          <p:cNvPr id="6" name="矩形 5"/>
          <p:cNvSpPr/>
          <p:nvPr/>
        </p:nvSpPr>
        <p:spPr>
          <a:xfrm>
            <a:off x="450927" y="4359565"/>
            <a:ext cx="8574491" cy="1797050"/>
          </a:xfrm>
          <a:prstGeom prst="rect">
            <a:avLst/>
          </a:prstGeom>
          <a:solidFill>
            <a:srgbClr val="66FF66"/>
          </a:solidFill>
          <a:ln>
            <a:solidFill>
              <a:srgbClr val="000066"/>
            </a:solidFill>
          </a:ln>
        </p:spPr>
        <p:txBody>
          <a:bodyPr wrap="square">
            <a:spAutoFit/>
          </a:bodyPr>
          <a:lstStyle/>
          <a:p>
            <a:r>
              <a:rPr lang="en-US" altLang="zh-CN" sz="2215" b="1" dirty="0" smtClean="0">
                <a:solidFill>
                  <a:srgbClr val="C00000"/>
                </a:solidFill>
                <a:latin typeface="+mn-lt"/>
                <a:ea typeface="黑体" panose="02010609060101010101" pitchFamily="2" charset="-122"/>
              </a:rPr>
              <a:t>NAPT</a:t>
            </a:r>
            <a:r>
              <a:rPr lang="zh-CN" altLang="zh-CN" sz="2215" b="1" dirty="0">
                <a:solidFill>
                  <a:srgbClr val="C00000"/>
                </a:solidFill>
                <a:latin typeface="+mn-lt"/>
                <a:ea typeface="黑体" panose="02010609060101010101" pitchFamily="2" charset="-122"/>
              </a:rPr>
              <a:t>把专用网内不同的</a:t>
            </a:r>
            <a:r>
              <a:rPr lang="zh-CN" altLang="zh-CN" sz="2215" b="1" dirty="0" smtClean="0">
                <a:solidFill>
                  <a:srgbClr val="C00000"/>
                </a:solidFill>
                <a:latin typeface="+mn-lt"/>
                <a:ea typeface="黑体" panose="02010609060101010101" pitchFamily="2" charset="-122"/>
              </a:rPr>
              <a:t>源</a:t>
            </a:r>
            <a:r>
              <a:rPr lang="en-US" altLang="zh-CN" sz="2215" b="1" dirty="0" smtClean="0">
                <a:solidFill>
                  <a:srgbClr val="C00000"/>
                </a:solidFill>
                <a:latin typeface="+mn-lt"/>
                <a:ea typeface="黑体" panose="02010609060101010101" pitchFamily="2" charset="-122"/>
              </a:rPr>
              <a:t> IP </a:t>
            </a:r>
            <a:r>
              <a:rPr lang="zh-CN" altLang="zh-CN" sz="2215" b="1" dirty="0" smtClean="0">
                <a:solidFill>
                  <a:srgbClr val="C00000"/>
                </a:solidFill>
                <a:latin typeface="+mn-lt"/>
                <a:ea typeface="黑体" panose="02010609060101010101" pitchFamily="2" charset="-122"/>
              </a:rPr>
              <a:t>地址</a:t>
            </a:r>
            <a:r>
              <a:rPr lang="zh-CN" altLang="zh-CN" sz="2215" b="1" dirty="0">
                <a:solidFill>
                  <a:srgbClr val="C00000"/>
                </a:solidFill>
                <a:latin typeface="+mn-lt"/>
                <a:ea typeface="黑体" panose="02010609060101010101" pitchFamily="2" charset="-122"/>
              </a:rPr>
              <a:t>，都转换为同样的</a:t>
            </a:r>
            <a:r>
              <a:rPr lang="zh-CN" altLang="zh-CN" sz="2215" b="1" dirty="0" smtClean="0">
                <a:solidFill>
                  <a:srgbClr val="C00000"/>
                </a:solidFill>
                <a:latin typeface="+mn-lt"/>
                <a:ea typeface="黑体" panose="02010609060101010101" pitchFamily="2" charset="-122"/>
              </a:rPr>
              <a:t>全球</a:t>
            </a:r>
            <a:r>
              <a:rPr lang="en-US" altLang="zh-CN" sz="2215" b="1" dirty="0" smtClean="0">
                <a:solidFill>
                  <a:srgbClr val="C00000"/>
                </a:solidFill>
                <a:latin typeface="+mn-lt"/>
                <a:ea typeface="黑体" panose="02010609060101010101" pitchFamily="2" charset="-122"/>
              </a:rPr>
              <a:t> IP </a:t>
            </a:r>
            <a:r>
              <a:rPr lang="zh-CN" altLang="zh-CN" sz="2215" b="1" dirty="0" smtClean="0">
                <a:solidFill>
                  <a:srgbClr val="C00000"/>
                </a:solidFill>
                <a:latin typeface="+mn-lt"/>
                <a:ea typeface="黑体" panose="02010609060101010101" pitchFamily="2" charset="-122"/>
              </a:rPr>
              <a:t>地址</a:t>
            </a:r>
            <a:r>
              <a:rPr lang="zh-CN" altLang="zh-CN" sz="2215" b="1" dirty="0">
                <a:solidFill>
                  <a:srgbClr val="C00000"/>
                </a:solidFill>
                <a:latin typeface="+mn-lt"/>
                <a:ea typeface="黑体" panose="02010609060101010101" pitchFamily="2" charset="-122"/>
              </a:rPr>
              <a:t>。</a:t>
            </a:r>
            <a:r>
              <a:rPr lang="zh-CN" altLang="zh-CN" sz="2215" b="1" dirty="0">
                <a:solidFill>
                  <a:srgbClr val="000066"/>
                </a:solidFill>
                <a:latin typeface="+mn-lt"/>
                <a:ea typeface="黑体" panose="02010609060101010101" pitchFamily="2" charset="-122"/>
              </a:rPr>
              <a:t>但对源主机所采用</a:t>
            </a:r>
            <a:r>
              <a:rPr lang="zh-CN" altLang="zh-CN" sz="2215" b="1" dirty="0" smtClean="0">
                <a:solidFill>
                  <a:srgbClr val="000066"/>
                </a:solidFill>
                <a:latin typeface="+mn-lt"/>
                <a:ea typeface="黑体" panose="02010609060101010101" pitchFamily="2" charset="-122"/>
              </a:rPr>
              <a:t>的</a:t>
            </a:r>
            <a:r>
              <a:rPr lang="en-US" altLang="zh-CN" sz="2215" b="1" dirty="0" smtClean="0">
                <a:solidFill>
                  <a:srgbClr val="000066"/>
                </a:solidFill>
                <a:latin typeface="+mn-lt"/>
                <a:ea typeface="黑体" panose="02010609060101010101" pitchFamily="2" charset="-122"/>
              </a:rPr>
              <a:t> TCP </a:t>
            </a:r>
            <a:r>
              <a:rPr lang="zh-CN" altLang="zh-CN" sz="2215" b="1" dirty="0" smtClean="0">
                <a:solidFill>
                  <a:srgbClr val="000066"/>
                </a:solidFill>
                <a:latin typeface="+mn-lt"/>
                <a:ea typeface="黑体" panose="02010609060101010101" pitchFamily="2" charset="-122"/>
              </a:rPr>
              <a:t>端口</a:t>
            </a:r>
            <a:r>
              <a:rPr lang="zh-CN" altLang="zh-CN" sz="2215" b="1" dirty="0">
                <a:solidFill>
                  <a:srgbClr val="000066"/>
                </a:solidFill>
                <a:latin typeface="+mn-lt"/>
                <a:ea typeface="黑体" panose="02010609060101010101" pitchFamily="2" charset="-122"/>
              </a:rPr>
              <a:t>号（不管相同或不同），则转换为不同的新的端口号。因此，</a:t>
            </a:r>
            <a:r>
              <a:rPr lang="zh-CN" altLang="zh-CN" sz="2215" b="1" dirty="0" smtClean="0">
                <a:solidFill>
                  <a:srgbClr val="000066"/>
                </a:solidFill>
                <a:latin typeface="+mn-lt"/>
                <a:ea typeface="黑体" panose="02010609060101010101" pitchFamily="2" charset="-122"/>
              </a:rPr>
              <a:t>当</a:t>
            </a:r>
            <a:r>
              <a:rPr lang="en-US" altLang="zh-CN" sz="2215" b="1" dirty="0" smtClean="0">
                <a:solidFill>
                  <a:srgbClr val="000066"/>
                </a:solidFill>
                <a:latin typeface="+mn-lt"/>
                <a:ea typeface="黑体" panose="02010609060101010101" pitchFamily="2" charset="-122"/>
              </a:rPr>
              <a:t> NAPT </a:t>
            </a:r>
            <a:r>
              <a:rPr lang="zh-CN" altLang="zh-CN" sz="2215" b="1" dirty="0" smtClean="0">
                <a:solidFill>
                  <a:srgbClr val="000066"/>
                </a:solidFill>
                <a:latin typeface="+mn-lt"/>
                <a:ea typeface="黑体" panose="02010609060101010101" pitchFamily="2" charset="-122"/>
              </a:rPr>
              <a:t>路由器</a:t>
            </a:r>
            <a:r>
              <a:rPr lang="zh-CN" altLang="zh-CN" sz="2215" b="1" dirty="0">
                <a:solidFill>
                  <a:srgbClr val="000066"/>
                </a:solidFill>
                <a:latin typeface="+mn-lt"/>
                <a:ea typeface="黑体" panose="02010609060101010101" pitchFamily="2" charset="-122"/>
              </a:rPr>
              <a:t>收到从互联网发来的应答时，就可以</a:t>
            </a:r>
            <a:r>
              <a:rPr lang="zh-CN" altLang="zh-CN" sz="2215" b="1" dirty="0" smtClean="0">
                <a:solidFill>
                  <a:srgbClr val="000066"/>
                </a:solidFill>
                <a:latin typeface="+mn-lt"/>
                <a:ea typeface="黑体" panose="02010609060101010101" pitchFamily="2" charset="-122"/>
              </a:rPr>
              <a:t>从</a:t>
            </a:r>
            <a:r>
              <a:rPr lang="en-US" altLang="zh-CN" sz="2215" b="1" dirty="0" smtClean="0">
                <a:solidFill>
                  <a:srgbClr val="000066"/>
                </a:solidFill>
                <a:latin typeface="+mn-lt"/>
                <a:ea typeface="黑体" panose="02010609060101010101" pitchFamily="2" charset="-122"/>
              </a:rPr>
              <a:t> IP </a:t>
            </a:r>
            <a:r>
              <a:rPr lang="zh-CN" altLang="zh-CN" sz="2215" b="1" dirty="0" smtClean="0">
                <a:solidFill>
                  <a:srgbClr val="000066"/>
                </a:solidFill>
                <a:latin typeface="+mn-lt"/>
                <a:ea typeface="黑体" panose="02010609060101010101" pitchFamily="2" charset="-122"/>
              </a:rPr>
              <a:t>数据报</a:t>
            </a:r>
            <a:r>
              <a:rPr lang="zh-CN" altLang="zh-CN" sz="2215" b="1" dirty="0">
                <a:solidFill>
                  <a:srgbClr val="000066"/>
                </a:solidFill>
                <a:latin typeface="+mn-lt"/>
                <a:ea typeface="黑体" panose="02010609060101010101" pitchFamily="2" charset="-122"/>
              </a:rPr>
              <a:t>的数据部分找出运输层的端口号，然后根据不同的目的端口号，</a:t>
            </a:r>
            <a:r>
              <a:rPr lang="zh-CN" altLang="zh-CN" sz="2215" b="1" dirty="0" smtClean="0">
                <a:solidFill>
                  <a:srgbClr val="000066"/>
                </a:solidFill>
                <a:latin typeface="+mn-lt"/>
                <a:ea typeface="黑体" panose="02010609060101010101" pitchFamily="2" charset="-122"/>
              </a:rPr>
              <a:t>从</a:t>
            </a:r>
            <a:r>
              <a:rPr lang="en-US" altLang="zh-CN" sz="2215" b="1" dirty="0" smtClean="0">
                <a:solidFill>
                  <a:srgbClr val="000066"/>
                </a:solidFill>
                <a:latin typeface="+mn-lt"/>
                <a:ea typeface="黑体" panose="02010609060101010101" pitchFamily="2" charset="-122"/>
              </a:rPr>
              <a:t> NAPT </a:t>
            </a:r>
            <a:r>
              <a:rPr lang="zh-CN" altLang="zh-CN" sz="2215" b="1" dirty="0" smtClean="0">
                <a:solidFill>
                  <a:srgbClr val="000066"/>
                </a:solidFill>
                <a:latin typeface="+mn-lt"/>
                <a:ea typeface="黑体" panose="02010609060101010101" pitchFamily="2" charset="-122"/>
              </a:rPr>
              <a:t>转换</a:t>
            </a:r>
            <a:r>
              <a:rPr lang="zh-CN" altLang="zh-CN" sz="2215" b="1" dirty="0">
                <a:solidFill>
                  <a:srgbClr val="000066"/>
                </a:solidFill>
                <a:latin typeface="+mn-lt"/>
                <a:ea typeface="黑体" panose="02010609060101010101" pitchFamily="2" charset="-122"/>
              </a:rPr>
              <a:t>表中找到正确的目的主机。</a:t>
            </a:r>
            <a:endParaRPr lang="zh-CN" altLang="en-US" sz="2215"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05790" y="-1905"/>
            <a:ext cx="7792720" cy="808355"/>
          </a:xfrm>
        </p:spPr>
        <p:txBody>
          <a:bodyPr/>
          <a:lstStyle/>
          <a:p>
            <a:pPr algn="ctr">
              <a:lnSpc>
                <a:spcPct val="100000"/>
              </a:lnSpc>
            </a:pPr>
            <a:r>
              <a:rPr lang="en-US" altLang="zh-CN" b="1" dirty="0">
                <a:solidFill>
                  <a:srgbClr val="FF0066"/>
                </a:solidFill>
              </a:rPr>
              <a:t>4.6  IPv6</a:t>
            </a:r>
            <a:endParaRPr lang="en-US" altLang="zh-CN" b="1" dirty="0">
              <a:solidFill>
                <a:srgbClr val="FF0066"/>
              </a:solidFill>
            </a:endParaRPr>
          </a:p>
        </p:txBody>
      </p:sp>
      <p:sp>
        <p:nvSpPr>
          <p:cNvPr id="931843" name="Rectangle 3"/>
          <p:cNvSpPr>
            <a:spLocks noGrp="1" noChangeArrowheads="1"/>
          </p:cNvSpPr>
          <p:nvPr>
            <p:ph idx="1"/>
          </p:nvPr>
        </p:nvSpPr>
        <p:spPr>
          <a:xfrm>
            <a:off x="18415" y="806450"/>
            <a:ext cx="9024620" cy="5871845"/>
          </a:xfrm>
        </p:spPr>
        <p:txBody>
          <a:bodyPr/>
          <a:lstStyle/>
          <a:p>
            <a:pPr>
              <a:buFont typeface="Wingdings" panose="05000000000000000000" charset="0"/>
              <a:buChar char="l"/>
            </a:pPr>
            <a:r>
              <a:rPr lang="en-US" altLang="zh-CN" sz="2400" b="1" dirty="0" smtClean="0">
                <a:sym typeface="+mn-ea"/>
              </a:rPr>
              <a:t>IPv6 </a:t>
            </a:r>
            <a:r>
              <a:rPr lang="zh-CN" altLang="zh-CN" sz="2400" b="1" dirty="0" smtClean="0">
                <a:sym typeface="+mn-ea"/>
              </a:rPr>
              <a:t>仍</a:t>
            </a:r>
            <a:r>
              <a:rPr lang="zh-CN" altLang="zh-CN" sz="2400" b="1" dirty="0">
                <a:sym typeface="+mn-ea"/>
              </a:rPr>
              <a:t>支持</a:t>
            </a:r>
            <a:r>
              <a:rPr lang="zh-CN" altLang="zh-CN" sz="2400" b="1" dirty="0">
                <a:solidFill>
                  <a:srgbClr val="FF0000"/>
                </a:solidFill>
                <a:sym typeface="+mn-ea"/>
              </a:rPr>
              <a:t>无连接的传送，</a:t>
            </a:r>
            <a:r>
              <a:rPr lang="zh-CN" altLang="zh-CN" sz="2400" b="1" dirty="0">
                <a:sym typeface="+mn-ea"/>
              </a:rPr>
              <a:t>但将</a:t>
            </a:r>
            <a:r>
              <a:rPr lang="zh-CN" altLang="zh-CN" sz="2400" b="1" dirty="0" smtClean="0">
                <a:sym typeface="+mn-ea"/>
              </a:rPr>
              <a:t>协议数据单元</a:t>
            </a:r>
            <a:r>
              <a:rPr lang="en-US" altLang="zh-CN" sz="2400" b="1" dirty="0" smtClean="0">
                <a:sym typeface="+mn-ea"/>
              </a:rPr>
              <a:t> PDU </a:t>
            </a:r>
            <a:r>
              <a:rPr lang="zh-CN" altLang="zh-CN" sz="2400" b="1" dirty="0" smtClean="0">
                <a:sym typeface="+mn-ea"/>
              </a:rPr>
              <a:t>称为</a:t>
            </a:r>
            <a:r>
              <a:rPr lang="zh-CN" altLang="zh-CN" sz="2400" b="1" dirty="0" smtClean="0">
                <a:solidFill>
                  <a:srgbClr val="FF0000"/>
                </a:solidFill>
                <a:sym typeface="+mn-ea"/>
              </a:rPr>
              <a:t>分组</a:t>
            </a:r>
            <a:r>
              <a:rPr lang="zh-CN" altLang="en-US" sz="2400" b="1" dirty="0">
                <a:solidFill>
                  <a:srgbClr val="FF0000"/>
                </a:solidFill>
                <a:sym typeface="+mn-ea"/>
              </a:rPr>
              <a:t>。</a:t>
            </a:r>
            <a:endParaRPr lang="zh-CN" altLang="zh-CN" sz="2400" b="1" dirty="0"/>
          </a:p>
          <a:p>
            <a:pPr>
              <a:buFont typeface="Wingdings" panose="05000000000000000000" charset="0"/>
              <a:buChar char="l"/>
            </a:pPr>
            <a:r>
              <a:rPr lang="zh-CN" altLang="en-US" sz="2400" b="1" dirty="0">
                <a:solidFill>
                  <a:srgbClr val="0000FF"/>
                </a:solidFill>
                <a:sym typeface="+mn-ea"/>
              </a:rPr>
              <a:t>更大的地址空间。</a:t>
            </a:r>
            <a:r>
              <a:rPr lang="en-US" altLang="zh-CN" sz="2400" b="1" dirty="0">
                <a:sym typeface="+mn-ea"/>
              </a:rPr>
              <a:t>IPv6 </a:t>
            </a:r>
            <a:r>
              <a:rPr lang="zh-CN" altLang="en-US" sz="2400" b="1" dirty="0">
                <a:sym typeface="+mn-ea"/>
              </a:rPr>
              <a:t>将地址从 </a:t>
            </a:r>
            <a:r>
              <a:rPr lang="en-US" altLang="zh-CN" sz="2400" b="1" dirty="0">
                <a:sym typeface="+mn-ea"/>
              </a:rPr>
              <a:t>IPv4 </a:t>
            </a:r>
            <a:r>
              <a:rPr lang="zh-CN" altLang="en-US" sz="2400" b="1" dirty="0">
                <a:sym typeface="+mn-ea"/>
              </a:rPr>
              <a:t>的 </a:t>
            </a:r>
            <a:r>
              <a:rPr lang="en-US" altLang="zh-CN" sz="2400" b="1" dirty="0">
                <a:sym typeface="+mn-ea"/>
              </a:rPr>
              <a:t>32 </a:t>
            </a:r>
            <a:r>
              <a:rPr lang="zh-CN" altLang="en-US" sz="2400" b="1" dirty="0">
                <a:sym typeface="+mn-ea"/>
              </a:rPr>
              <a:t>位 增大到了 </a:t>
            </a:r>
            <a:r>
              <a:rPr lang="en-US" altLang="zh-CN" sz="2400" b="1" dirty="0">
                <a:sym typeface="+mn-ea"/>
              </a:rPr>
              <a:t>128 </a:t>
            </a:r>
            <a:r>
              <a:rPr lang="zh-CN" altLang="en-US" sz="2400" b="1" dirty="0">
                <a:sym typeface="+mn-ea"/>
              </a:rPr>
              <a:t>位。 </a:t>
            </a:r>
            <a:r>
              <a:rPr lang="en-US" altLang="zh-CN" sz="2400" b="1" dirty="0" smtClean="0">
                <a:sym typeface="+mn-ea"/>
              </a:rPr>
              <a:t>IPv6 </a:t>
            </a:r>
            <a:r>
              <a:rPr lang="zh-CN" altLang="zh-CN" sz="2400" b="1" dirty="0" smtClean="0">
                <a:sym typeface="+mn-ea"/>
              </a:rPr>
              <a:t>使用</a:t>
            </a:r>
            <a:r>
              <a:rPr lang="zh-CN" altLang="zh-CN" sz="2400" b="1" dirty="0">
                <a:solidFill>
                  <a:srgbClr val="FF0000"/>
                </a:solidFill>
                <a:sym typeface="+mn-ea"/>
              </a:rPr>
              <a:t>冒号十六进制记法。</a:t>
            </a:r>
            <a:endParaRPr lang="zh-CN" altLang="zh-CN" sz="2400" b="1" dirty="0">
              <a:solidFill>
                <a:srgbClr val="FF0000"/>
              </a:solidFill>
              <a:sym typeface="+mn-ea"/>
            </a:endParaRPr>
          </a:p>
          <a:p>
            <a:pPr marL="0" indent="0">
              <a:buNone/>
            </a:pPr>
            <a:r>
              <a:rPr lang="zh-CN" altLang="en-US" sz="2400" b="1" dirty="0" smtClean="0">
                <a:sym typeface="+mn-ea"/>
              </a:rPr>
              <a:t> 例如：</a:t>
            </a:r>
            <a:r>
              <a:rPr lang="en-US" altLang="zh-CN" sz="2400" b="1" dirty="0" smtClean="0">
                <a:sym typeface="+mn-ea"/>
              </a:rPr>
              <a:t> </a:t>
            </a:r>
            <a:r>
              <a:rPr lang="en-US" altLang="zh-CN" sz="2400" b="1" dirty="0" smtClean="0">
                <a:solidFill>
                  <a:srgbClr val="0000FF"/>
                </a:solidFill>
                <a:sym typeface="+mn-ea"/>
              </a:rPr>
              <a:t>68E6:8C64:FFFF:FFFF:0:1180:960A:FFFF</a:t>
            </a:r>
            <a:endParaRPr lang="en-US" altLang="zh-CN" sz="2400" b="1" dirty="0" smtClean="0">
              <a:solidFill>
                <a:srgbClr val="0000FF"/>
              </a:solidFill>
              <a:sym typeface="+mn-ea"/>
            </a:endParaRPr>
          </a:p>
          <a:p>
            <a:pPr marL="0" indent="0">
              <a:buNone/>
            </a:pPr>
            <a:r>
              <a:rPr lang="zh-CN" altLang="zh-CN" sz="2400" b="1" dirty="0">
                <a:sym typeface="+mn-ea"/>
              </a:rPr>
              <a:t>  冒号十六进制记法可以允许</a:t>
            </a:r>
            <a:r>
              <a:rPr lang="zh-CN" altLang="zh-CN" sz="2400" b="1" dirty="0">
                <a:solidFill>
                  <a:srgbClr val="FF0000"/>
                </a:solidFill>
                <a:sym typeface="+mn-ea"/>
              </a:rPr>
              <a:t>零</a:t>
            </a:r>
            <a:r>
              <a:rPr lang="zh-CN" altLang="zh-CN" sz="2400" b="1" dirty="0" smtClean="0">
                <a:solidFill>
                  <a:srgbClr val="FF0000"/>
                </a:solidFill>
                <a:sym typeface="+mn-ea"/>
              </a:rPr>
              <a:t>压缩</a:t>
            </a:r>
            <a:r>
              <a:rPr lang="en-US" altLang="zh-CN" sz="2400" b="1" dirty="0" smtClean="0">
                <a:solidFill>
                  <a:srgbClr val="FF0000"/>
                </a:solidFill>
                <a:sym typeface="+mn-ea"/>
              </a:rPr>
              <a:t> </a:t>
            </a:r>
            <a:r>
              <a:rPr lang="en-US" altLang="zh-CN" sz="2400" b="1" dirty="0" smtClean="0">
                <a:sym typeface="+mn-ea"/>
              </a:rPr>
              <a:t>(</a:t>
            </a:r>
            <a:r>
              <a:rPr lang="en-US" altLang="zh-CN" sz="2400" b="1" dirty="0">
                <a:sym typeface="+mn-ea"/>
              </a:rPr>
              <a:t>zero compression)</a:t>
            </a:r>
            <a:r>
              <a:rPr lang="zh-CN" altLang="zh-CN" sz="2400" b="1" dirty="0">
                <a:sym typeface="+mn-ea"/>
              </a:rPr>
              <a:t>，   即一连串连续的零可以为一对冒号所</a:t>
            </a:r>
            <a:r>
              <a:rPr lang="zh-CN" altLang="zh-CN" sz="2400" b="1" dirty="0" smtClean="0">
                <a:sym typeface="+mn-ea"/>
              </a:rPr>
              <a:t>取代</a:t>
            </a:r>
            <a:r>
              <a:rPr lang="zh-CN" altLang="en-US" sz="2400" b="1" dirty="0" smtClean="0">
                <a:sym typeface="+mn-ea"/>
              </a:rPr>
              <a:t>。</a:t>
            </a:r>
            <a:endParaRPr lang="en-US" altLang="zh-CN" sz="2400" b="1" dirty="0" smtClean="0"/>
          </a:p>
          <a:p>
            <a:pPr marL="0" indent="0">
              <a:buNone/>
            </a:pPr>
            <a:r>
              <a:rPr lang="en-US" altLang="zh-CN" sz="2400" b="1" dirty="0">
                <a:sym typeface="+mn-ea"/>
              </a:rPr>
              <a:t> </a:t>
            </a:r>
            <a:r>
              <a:rPr lang="en-US" altLang="zh-CN" sz="2400" b="1" dirty="0" smtClean="0">
                <a:sym typeface="+mn-ea"/>
              </a:rPr>
              <a:t>   FF05:0:0:0:0:0:0:B3</a:t>
            </a:r>
            <a:r>
              <a:rPr lang="en-US" altLang="zh-CN" sz="2400" b="1" dirty="0">
                <a:sym typeface="+mn-ea"/>
              </a:rPr>
              <a:t> </a:t>
            </a:r>
            <a:r>
              <a:rPr lang="en-US" altLang="zh-CN" sz="2400" b="1" dirty="0" smtClean="0">
                <a:sym typeface="+mn-ea"/>
              </a:rPr>
              <a:t>   </a:t>
            </a:r>
            <a:r>
              <a:rPr lang="zh-CN" altLang="zh-CN" sz="2400" b="1" dirty="0" smtClean="0">
                <a:sym typeface="+mn-ea"/>
              </a:rPr>
              <a:t>可</a:t>
            </a:r>
            <a:r>
              <a:rPr lang="zh-CN" altLang="zh-CN" sz="2400" b="1" dirty="0">
                <a:sym typeface="+mn-ea"/>
              </a:rPr>
              <a:t>压缩为</a:t>
            </a:r>
            <a:r>
              <a:rPr lang="zh-CN" altLang="zh-CN" sz="2400" b="1" dirty="0" smtClean="0">
                <a:sym typeface="+mn-ea"/>
              </a:rPr>
              <a:t>：</a:t>
            </a:r>
            <a:r>
              <a:rPr lang="en-US" altLang="zh-CN" sz="2400" b="1" dirty="0" smtClean="0">
                <a:sym typeface="+mn-ea"/>
              </a:rPr>
              <a:t>FF05</a:t>
            </a:r>
            <a:r>
              <a:rPr lang="en-US" altLang="zh-CN" sz="2400" b="1" dirty="0">
                <a:solidFill>
                  <a:srgbClr val="FF0066"/>
                </a:solidFill>
                <a:sym typeface="+mn-ea"/>
              </a:rPr>
              <a:t>::</a:t>
            </a:r>
            <a:r>
              <a:rPr lang="en-US" altLang="zh-CN" sz="2400" b="1" dirty="0">
                <a:sym typeface="+mn-ea"/>
              </a:rPr>
              <a:t>B3</a:t>
            </a:r>
            <a:endParaRPr lang="zh-CN" altLang="zh-CN" sz="2400" b="1" dirty="0"/>
          </a:p>
          <a:p>
            <a:pPr marL="0" indent="0">
              <a:buNone/>
            </a:pPr>
            <a:r>
              <a:rPr lang="zh-CN" altLang="en-US" sz="2400" b="1" dirty="0" smtClean="0">
                <a:solidFill>
                  <a:srgbClr val="FF0000"/>
                </a:solidFill>
                <a:sym typeface="+mn-ea"/>
              </a:rPr>
              <a:t>注意：</a:t>
            </a:r>
            <a:r>
              <a:rPr lang="zh-CN" altLang="zh-CN" sz="2400" b="1" dirty="0" smtClean="0">
                <a:solidFill>
                  <a:srgbClr val="FF0000"/>
                </a:solidFill>
                <a:sym typeface="+mn-ea"/>
              </a:rPr>
              <a:t>在</a:t>
            </a:r>
            <a:r>
              <a:rPr lang="zh-CN" altLang="zh-CN" sz="2400" b="1" dirty="0">
                <a:solidFill>
                  <a:srgbClr val="FF0000"/>
                </a:solidFill>
                <a:sym typeface="+mn-ea"/>
              </a:rPr>
              <a:t>任一地址中只能使用一次零压缩。</a:t>
            </a:r>
            <a:endParaRPr lang="zh-CN" altLang="zh-CN" sz="2400" b="1" dirty="0">
              <a:solidFill>
                <a:srgbClr val="FF0000"/>
              </a:solidFill>
              <a:sym typeface="+mn-ea"/>
            </a:endParaRPr>
          </a:p>
          <a:p>
            <a:pPr marL="0" indent="0">
              <a:buNone/>
            </a:pPr>
            <a:r>
              <a:rPr lang="zh-CN" altLang="zh-CN" sz="2400" b="1" dirty="0">
                <a:solidFill>
                  <a:srgbClr val="FF0000"/>
                </a:solidFill>
                <a:sym typeface="+mn-ea"/>
              </a:rPr>
              <a:t>  </a:t>
            </a:r>
            <a:r>
              <a:rPr lang="zh-CN" altLang="zh-CN" sz="2400" b="1" dirty="0">
                <a:sym typeface="+mn-ea"/>
              </a:rPr>
              <a:t>会进行地址的压缩和还原</a:t>
            </a:r>
            <a:endParaRPr lang="zh-CN" altLang="zh-CN" sz="2400" b="1" dirty="0">
              <a:solidFill>
                <a:srgbClr val="FF0000"/>
              </a:solidFill>
            </a:endParaRPr>
          </a:p>
          <a:p>
            <a:pPr>
              <a:buFont typeface="Wingdings" panose="05000000000000000000" charset="0"/>
              <a:buChar char="l"/>
            </a:pPr>
            <a:r>
              <a:rPr lang="en-US" altLang="zh-CN" sz="2400" b="1" dirty="0">
                <a:sym typeface="+mn-ea"/>
              </a:rPr>
              <a:t>IPv6 </a:t>
            </a:r>
            <a:r>
              <a:rPr lang="zh-CN" altLang="en-US" sz="2400" b="1" dirty="0">
                <a:sym typeface="+mn-ea"/>
              </a:rPr>
              <a:t>将首部长度变为</a:t>
            </a:r>
            <a:r>
              <a:rPr lang="zh-CN" altLang="en-US" sz="2400" b="1" dirty="0">
                <a:solidFill>
                  <a:srgbClr val="FF0000"/>
                </a:solidFill>
                <a:sym typeface="+mn-ea"/>
              </a:rPr>
              <a:t>固定的</a:t>
            </a:r>
            <a:r>
              <a:rPr lang="zh-CN" altLang="en-US" sz="2400" b="1" dirty="0">
                <a:sym typeface="+mn-ea"/>
              </a:rPr>
              <a:t> </a:t>
            </a:r>
            <a:r>
              <a:rPr lang="en-US" altLang="zh-CN" sz="2400" b="1" dirty="0">
                <a:solidFill>
                  <a:srgbClr val="FF0000"/>
                </a:solidFill>
                <a:sym typeface="+mn-ea"/>
              </a:rPr>
              <a:t>40 </a:t>
            </a:r>
            <a:r>
              <a:rPr lang="zh-CN" altLang="en-US" sz="2400" b="1" dirty="0">
                <a:solidFill>
                  <a:srgbClr val="FF0000"/>
                </a:solidFill>
                <a:sym typeface="+mn-ea"/>
              </a:rPr>
              <a:t>字节，</a:t>
            </a:r>
            <a:r>
              <a:rPr lang="zh-CN" altLang="en-US" sz="2400" b="1" dirty="0">
                <a:sym typeface="+mn-ea"/>
              </a:rPr>
              <a:t>称为</a:t>
            </a:r>
            <a:r>
              <a:rPr lang="zh-CN" altLang="en-US" sz="2400" b="1" dirty="0">
                <a:solidFill>
                  <a:srgbClr val="FF0000"/>
                </a:solidFill>
                <a:sym typeface="+mn-ea"/>
              </a:rPr>
              <a:t>基本首部。</a:t>
            </a:r>
            <a:r>
              <a:rPr lang="zh-CN" altLang="zh-CN" sz="2400" b="1" dirty="0">
                <a:sym typeface="+mn-ea"/>
              </a:rPr>
              <a:t>把首部中不必要的功能取消了，</a:t>
            </a:r>
            <a:r>
              <a:rPr lang="zh-CN" altLang="zh-CN" sz="2400" b="1" dirty="0" smtClean="0">
                <a:sym typeface="+mn-ea"/>
              </a:rPr>
              <a:t>使得</a:t>
            </a:r>
            <a:r>
              <a:rPr lang="en-US" altLang="zh-CN" sz="2400" b="1" dirty="0" smtClean="0">
                <a:sym typeface="+mn-ea"/>
              </a:rPr>
              <a:t> IPv6 </a:t>
            </a:r>
            <a:r>
              <a:rPr lang="zh-CN" altLang="zh-CN" sz="2400" b="1" dirty="0" smtClean="0">
                <a:sym typeface="+mn-ea"/>
              </a:rPr>
              <a:t>首部</a:t>
            </a:r>
            <a:r>
              <a:rPr lang="zh-CN" altLang="zh-CN" sz="2400" b="1" dirty="0">
                <a:sym typeface="+mn-ea"/>
              </a:rPr>
              <a:t>的字段数减少到</a:t>
            </a:r>
            <a:r>
              <a:rPr lang="zh-CN" altLang="zh-CN" sz="2400" b="1" dirty="0" smtClean="0">
                <a:sym typeface="+mn-ea"/>
              </a:rPr>
              <a:t>只有</a:t>
            </a:r>
            <a:r>
              <a:rPr lang="en-US" altLang="zh-CN" sz="2400" b="1" dirty="0" smtClean="0">
                <a:sym typeface="+mn-ea"/>
              </a:rPr>
              <a:t> 8 </a:t>
            </a:r>
            <a:r>
              <a:rPr lang="zh-CN" altLang="zh-CN" sz="2400" b="1" dirty="0" smtClean="0">
                <a:sym typeface="+mn-ea"/>
              </a:rPr>
              <a:t>个</a:t>
            </a:r>
            <a:r>
              <a:rPr lang="zh-CN" altLang="en-US" sz="2400" b="1" dirty="0">
                <a:sym typeface="+mn-ea"/>
              </a:rPr>
              <a:t>。</a:t>
            </a:r>
            <a:endParaRPr lang="zh-CN" altLang="en-US" sz="2400" b="1" dirty="0">
              <a:sym typeface="+mn-ea"/>
            </a:endParaRPr>
          </a:p>
          <a:p>
            <a:pPr marL="0" lvl="1">
              <a:buFont typeface="Wingdings" panose="05000000000000000000" charset="0"/>
              <a:buChar char="l"/>
            </a:pPr>
            <a:r>
              <a:rPr lang="zh-CN" altLang="zh-CN" sz="2400" b="1" dirty="0" smtClean="0">
                <a:sym typeface="+mn-ea"/>
              </a:rPr>
              <a:t>从</a:t>
            </a:r>
            <a:r>
              <a:rPr lang="en-US" altLang="zh-CN" sz="2400" b="1" dirty="0" smtClean="0">
                <a:sym typeface="+mn-ea"/>
              </a:rPr>
              <a:t> IPv4 </a:t>
            </a:r>
            <a:r>
              <a:rPr lang="zh-CN" altLang="zh-CN" sz="2400" b="1" dirty="0" smtClean="0">
                <a:sym typeface="+mn-ea"/>
              </a:rPr>
              <a:t>向</a:t>
            </a:r>
            <a:r>
              <a:rPr lang="en-US" altLang="zh-CN" sz="2400" b="1" dirty="0" smtClean="0">
                <a:sym typeface="+mn-ea"/>
              </a:rPr>
              <a:t> IPv6 </a:t>
            </a:r>
            <a:r>
              <a:rPr lang="zh-CN" altLang="zh-CN" sz="2400" b="1" dirty="0" smtClean="0">
                <a:sym typeface="+mn-ea"/>
              </a:rPr>
              <a:t>过渡的两种策略：</a:t>
            </a:r>
            <a:r>
              <a:rPr lang="zh-CN" altLang="zh-CN" sz="2400" b="1" dirty="0">
                <a:solidFill>
                  <a:srgbClr val="FF0000"/>
                </a:solidFill>
                <a:sym typeface="+mn-ea"/>
              </a:rPr>
              <a:t>双协议</a:t>
            </a:r>
            <a:r>
              <a:rPr lang="zh-CN" altLang="zh-CN" sz="2400" b="1" dirty="0" smtClean="0">
                <a:solidFill>
                  <a:srgbClr val="FF0000"/>
                </a:solidFill>
                <a:sym typeface="+mn-ea"/>
              </a:rPr>
              <a:t>栈和隧道技术</a:t>
            </a:r>
            <a:endParaRPr lang="en-US" altLang="zh-CN" sz="2400" b="1" dirty="0" smtClean="0">
              <a:solidFill>
                <a:srgbClr val="FF0000"/>
              </a:solidFill>
            </a:endParaRPr>
          </a:p>
          <a:p>
            <a:pPr>
              <a:buFont typeface="Wingdings" panose="05000000000000000000" charset="0"/>
              <a:buChar char="l"/>
            </a:pPr>
            <a:endParaRPr lang="zh-CN" altLang="en-US" sz="2400" dirty="0"/>
          </a:p>
          <a:p>
            <a:pPr marL="0" indent="0">
              <a:buFont typeface="Wingdings" panose="05000000000000000000" charset="0"/>
              <a:buNone/>
            </a:pPr>
            <a:endParaRPr lang="zh-CN" altLang="en-US" sz="2400" dirty="0">
              <a:solidFill>
                <a:srgbClr val="0000CC"/>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0345" y="188595"/>
            <a:ext cx="8528050" cy="521970"/>
          </a:xfrm>
          <a:prstGeom prst="rect">
            <a:avLst/>
          </a:prstGeom>
          <a:noFill/>
        </p:spPr>
        <p:txBody>
          <a:bodyPr wrap="square" rtlCol="0">
            <a:spAutoFit/>
          </a:bodyPr>
          <a:p>
            <a:pPr algn="ctr"/>
            <a:r>
              <a:rPr lang="zh-CN" altLang="en-US" sz="2800" b="1">
                <a:solidFill>
                  <a:srgbClr val="FF0066"/>
                </a:solidFill>
              </a:rPr>
              <a:t>联网设备</a:t>
            </a:r>
            <a:endParaRPr lang="zh-CN" altLang="en-US" sz="2800" b="1">
              <a:solidFill>
                <a:srgbClr val="FF0066"/>
              </a:solidFill>
            </a:endParaRPr>
          </a:p>
        </p:txBody>
      </p:sp>
      <p:sp>
        <p:nvSpPr>
          <p:cNvPr id="5" name="文本框 4"/>
          <p:cNvSpPr txBox="1"/>
          <p:nvPr/>
        </p:nvSpPr>
        <p:spPr>
          <a:xfrm>
            <a:off x="81915" y="796925"/>
            <a:ext cx="8882380" cy="3107690"/>
          </a:xfrm>
          <a:prstGeom prst="rect">
            <a:avLst/>
          </a:prstGeom>
          <a:noFill/>
        </p:spPr>
        <p:txBody>
          <a:bodyPr wrap="square" rtlCol="0">
            <a:spAutoFit/>
          </a:bodyPr>
          <a:p>
            <a:pPr marL="457200" indent="-457200">
              <a:buFont typeface="Wingdings" panose="05000000000000000000" charset="0"/>
              <a:buChar char="l"/>
            </a:pPr>
            <a:r>
              <a:rPr lang="zh-CN" altLang="en-US" sz="2800" b="1">
                <a:solidFill>
                  <a:srgbClr val="0000FF"/>
                </a:solidFill>
              </a:rPr>
              <a:t>集线器是物理层使用的中间设备；</a:t>
            </a:r>
            <a:endParaRPr lang="zh-CN" altLang="en-US" sz="2800" b="1">
              <a:solidFill>
                <a:srgbClr val="0000FF"/>
              </a:solidFill>
            </a:endParaRPr>
          </a:p>
          <a:p>
            <a:pPr marL="457200" indent="-457200">
              <a:buFont typeface="Wingdings" panose="05000000000000000000" charset="0"/>
              <a:buChar char="l"/>
            </a:pPr>
            <a:r>
              <a:rPr lang="zh-CN" altLang="en-US" sz="2800" b="1">
                <a:solidFill>
                  <a:srgbClr val="0000FF"/>
                </a:solidFill>
              </a:rPr>
              <a:t>交换机是数据链路层使用的中间设备；</a:t>
            </a:r>
            <a:endParaRPr lang="zh-CN" altLang="en-US" sz="2800" b="1">
              <a:solidFill>
                <a:srgbClr val="0000FF"/>
              </a:solidFill>
            </a:endParaRPr>
          </a:p>
          <a:p>
            <a:pPr marL="457200" indent="-457200">
              <a:buFont typeface="Wingdings" panose="05000000000000000000" charset="0"/>
              <a:buChar char="l"/>
            </a:pPr>
            <a:r>
              <a:rPr lang="zh-CN" altLang="en-US" sz="2800" b="1">
                <a:solidFill>
                  <a:srgbClr val="0000FF"/>
                </a:solidFill>
              </a:rPr>
              <a:t>路由器是网络层使用的中间设备；</a:t>
            </a:r>
            <a:endParaRPr lang="zh-CN" altLang="en-US" sz="2800" b="1">
              <a:solidFill>
                <a:srgbClr val="0000FF"/>
              </a:solidFill>
            </a:endParaRPr>
          </a:p>
          <a:p>
            <a:pPr marL="457200" indent="-457200">
              <a:buFont typeface="Wingdings" panose="05000000000000000000" charset="0"/>
              <a:buChar char="l"/>
            </a:pPr>
            <a:r>
              <a:rPr lang="zh-CN" altLang="en-US" sz="2800" b="1">
                <a:solidFill>
                  <a:srgbClr val="0000FF"/>
                </a:solidFill>
              </a:rPr>
              <a:t>当中间设备是集线器或交换机时，仅仅是扩大网络的规模，从网络层的角度看，仍然是一个网络，一般不称之为网络互连。只有路由器才能用来在互联网中进行网络互连和路由选择。</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286444" y="1509347"/>
            <a:ext cx="1449388" cy="2343150"/>
          </a:xfrm>
          <a:prstGeom prst="rect">
            <a:avLst/>
          </a:prstGeom>
          <a:solidFill>
            <a:srgbClr val="FFFF99"/>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00" name="Rectangle 324"/>
          <p:cNvSpPr>
            <a:spLocks noChangeArrowheads="1"/>
          </p:cNvSpPr>
          <p:nvPr/>
        </p:nvSpPr>
        <p:spPr bwMode="auto">
          <a:xfrm>
            <a:off x="7534970" y="1509347"/>
            <a:ext cx="1452563" cy="2343150"/>
          </a:xfrm>
          <a:prstGeom prst="rect">
            <a:avLst/>
          </a:prstGeom>
          <a:solidFill>
            <a:srgbClr val="FFFF99"/>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89" name="Rectangle 313"/>
          <p:cNvSpPr>
            <a:spLocks noChangeArrowheads="1"/>
          </p:cNvSpPr>
          <p:nvPr/>
        </p:nvSpPr>
        <p:spPr bwMode="auto">
          <a:xfrm>
            <a:off x="303907" y="2533650"/>
            <a:ext cx="8688387" cy="433754"/>
          </a:xfrm>
          <a:prstGeom prst="rect">
            <a:avLst/>
          </a:prstGeom>
          <a:solidFill>
            <a:srgbClr val="66FFFF">
              <a:alpha val="67843"/>
            </a:srgbClr>
          </a:solidFill>
          <a:ln>
            <a:noFill/>
          </a:ln>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127291" name="Line 315"/>
          <p:cNvSpPr>
            <a:spLocks noChangeShapeType="1"/>
          </p:cNvSpPr>
          <p:nvPr/>
        </p:nvSpPr>
        <p:spPr bwMode="auto">
          <a:xfrm>
            <a:off x="1726307" y="4864482"/>
            <a:ext cx="5789612"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2" name="Line 316"/>
          <p:cNvSpPr>
            <a:spLocks noChangeShapeType="1"/>
          </p:cNvSpPr>
          <p:nvPr/>
        </p:nvSpPr>
        <p:spPr bwMode="auto">
          <a:xfrm>
            <a:off x="286444" y="2973266"/>
            <a:ext cx="14478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3" name="Line 317"/>
          <p:cNvSpPr>
            <a:spLocks noChangeShapeType="1"/>
          </p:cNvSpPr>
          <p:nvPr/>
        </p:nvSpPr>
        <p:spPr bwMode="auto">
          <a:xfrm>
            <a:off x="286444" y="3415812"/>
            <a:ext cx="14478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4" name="Rectangle 318"/>
          <p:cNvSpPr>
            <a:spLocks noChangeArrowheads="1"/>
          </p:cNvSpPr>
          <p:nvPr/>
        </p:nvSpPr>
        <p:spPr bwMode="auto">
          <a:xfrm>
            <a:off x="292794" y="2120413"/>
            <a:ext cx="1439863" cy="413238"/>
          </a:xfrm>
          <a:prstGeom prst="rect">
            <a:avLst/>
          </a:prstGeom>
          <a:solidFill>
            <a:srgbClr val="99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5" name="Rectangle 319"/>
          <p:cNvSpPr>
            <a:spLocks noChangeArrowheads="1"/>
          </p:cNvSpPr>
          <p:nvPr/>
        </p:nvSpPr>
        <p:spPr bwMode="auto">
          <a:xfrm>
            <a:off x="251520" y="1620715"/>
            <a:ext cx="297180"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lnSpc>
                <a:spcPct val="150000"/>
              </a:lnSpc>
            </a:pPr>
            <a:r>
              <a:rPr kumimoji="1" lang="en-US" altLang="zh-CN" sz="1845" b="1">
                <a:solidFill>
                  <a:srgbClr val="000099"/>
                </a:solidFill>
                <a:latin typeface="+mn-lt"/>
                <a:ea typeface="黑体" panose="02010609060101010101" pitchFamily="2" charset="-122"/>
              </a:rPr>
              <a:t>5</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3</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grpSp>
        <p:nvGrpSpPr>
          <p:cNvPr id="127296" name="Group 320"/>
          <p:cNvGrpSpPr/>
          <p:nvPr/>
        </p:nvGrpSpPr>
        <p:grpSpPr bwMode="auto">
          <a:xfrm>
            <a:off x="2999482" y="2542444"/>
            <a:ext cx="1062037" cy="1310054"/>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grpSp>
      <p:sp>
        <p:nvSpPr>
          <p:cNvPr id="127301" name="Line 325"/>
          <p:cNvSpPr>
            <a:spLocks noChangeShapeType="1"/>
          </p:cNvSpPr>
          <p:nvPr/>
        </p:nvSpPr>
        <p:spPr bwMode="auto">
          <a:xfrm>
            <a:off x="7534969" y="2973266"/>
            <a:ext cx="14509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02" name="Line 326"/>
          <p:cNvSpPr>
            <a:spLocks noChangeShapeType="1"/>
          </p:cNvSpPr>
          <p:nvPr/>
        </p:nvSpPr>
        <p:spPr bwMode="auto">
          <a:xfrm>
            <a:off x="7534969" y="3415812"/>
            <a:ext cx="14509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03" name="Rectangle 327"/>
          <p:cNvSpPr>
            <a:spLocks noChangeArrowheads="1"/>
          </p:cNvSpPr>
          <p:nvPr/>
        </p:nvSpPr>
        <p:spPr bwMode="auto">
          <a:xfrm>
            <a:off x="7539732" y="2120413"/>
            <a:ext cx="1447800" cy="413238"/>
          </a:xfrm>
          <a:prstGeom prst="rect">
            <a:avLst/>
          </a:prstGeom>
          <a:solidFill>
            <a:srgbClr val="99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grpSp>
        <p:nvGrpSpPr>
          <p:cNvPr id="127304" name="Group 328"/>
          <p:cNvGrpSpPr/>
          <p:nvPr/>
        </p:nvGrpSpPr>
        <p:grpSpPr bwMode="auto">
          <a:xfrm>
            <a:off x="5193407" y="2542444"/>
            <a:ext cx="1062037" cy="1310054"/>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grpSp>
      <p:sp>
        <p:nvSpPr>
          <p:cNvPr id="127308" name="Rectangle 332"/>
          <p:cNvSpPr>
            <a:spLocks noChangeArrowheads="1"/>
          </p:cNvSpPr>
          <p:nvPr/>
        </p:nvSpPr>
        <p:spPr bwMode="auto">
          <a:xfrm>
            <a:off x="2604194" y="1802423"/>
            <a:ext cx="408940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运输层提供应用进程</a:t>
            </a:r>
            <a:r>
              <a:rPr kumimoji="1" lang="zh-CN" altLang="zh-CN" sz="1845" b="1">
                <a:solidFill>
                  <a:srgbClr val="000099"/>
                </a:solidFill>
                <a:latin typeface="+mn-lt"/>
                <a:ea typeface="黑体" panose="02010609060101010101" pitchFamily="2" charset="-122"/>
              </a:rPr>
              <a:t>间的逻辑</a:t>
            </a:r>
            <a:r>
              <a:rPr kumimoji="1" lang="zh-CN" altLang="en-US" sz="1845" b="1">
                <a:solidFill>
                  <a:srgbClr val="000099"/>
                </a:solidFill>
                <a:latin typeface="+mn-lt"/>
                <a:ea typeface="黑体" panose="02010609060101010101" pitchFamily="2" charset="-122"/>
              </a:rPr>
              <a:t>通信</a:t>
            </a:r>
            <a:endParaRPr kumimoji="1" lang="zh-CN" altLang="en-US" sz="1845" b="1">
              <a:solidFill>
                <a:srgbClr val="000099"/>
              </a:solidFill>
              <a:latin typeface="+mn-lt"/>
              <a:ea typeface="黑体" panose="02010609060101010101" pitchFamily="2" charset="-122"/>
            </a:endParaRPr>
          </a:p>
        </p:txBody>
      </p:sp>
      <p:sp>
        <p:nvSpPr>
          <p:cNvPr id="127309" name="Rectangle 333"/>
          <p:cNvSpPr>
            <a:spLocks noChangeArrowheads="1"/>
          </p:cNvSpPr>
          <p:nvPr/>
        </p:nvSpPr>
        <p:spPr bwMode="auto">
          <a:xfrm>
            <a:off x="286444" y="4432194"/>
            <a:ext cx="1447800" cy="81768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10" name="Freeform 334"/>
          <p:cNvSpPr/>
          <p:nvPr/>
        </p:nvSpPr>
        <p:spPr bwMode="auto">
          <a:xfrm>
            <a:off x="1081782" y="4703289"/>
            <a:ext cx="655637" cy="1524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11" name="Freeform 335"/>
          <p:cNvSpPr/>
          <p:nvPr/>
        </p:nvSpPr>
        <p:spPr bwMode="auto">
          <a:xfrm>
            <a:off x="1019869" y="4876205"/>
            <a:ext cx="712788" cy="169985"/>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12" name="Rectangle 336"/>
          <p:cNvSpPr>
            <a:spLocks noChangeArrowheads="1"/>
          </p:cNvSpPr>
          <p:nvPr/>
        </p:nvSpPr>
        <p:spPr bwMode="auto">
          <a:xfrm>
            <a:off x="516632" y="4093689"/>
            <a:ext cx="873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主机 </a:t>
            </a:r>
            <a:r>
              <a:rPr kumimoji="1" lang="en-US" altLang="zh-CN" sz="1845" b="1">
                <a:solidFill>
                  <a:srgbClr val="000099"/>
                </a:solidFill>
                <a:latin typeface="+mn-lt"/>
                <a:ea typeface="黑体" panose="02010609060101010101" pitchFamily="2" charset="-122"/>
              </a:rPr>
              <a:t>A</a:t>
            </a:r>
            <a:endParaRPr kumimoji="1" lang="en-US" altLang="zh-CN" sz="1845" b="1">
              <a:solidFill>
                <a:srgbClr val="000099"/>
              </a:solidFill>
              <a:latin typeface="+mn-lt"/>
              <a:ea typeface="黑体" panose="02010609060101010101" pitchFamily="2" charset="-122"/>
            </a:endParaRPr>
          </a:p>
        </p:txBody>
      </p:sp>
      <p:sp>
        <p:nvSpPr>
          <p:cNvPr id="127313" name="Rectangle 337"/>
          <p:cNvSpPr>
            <a:spLocks noChangeArrowheads="1"/>
          </p:cNvSpPr>
          <p:nvPr/>
        </p:nvSpPr>
        <p:spPr bwMode="auto">
          <a:xfrm>
            <a:off x="7760394" y="4093689"/>
            <a:ext cx="873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主机 </a:t>
            </a:r>
            <a:r>
              <a:rPr kumimoji="1" lang="en-US" altLang="zh-CN" sz="1845" b="1">
                <a:solidFill>
                  <a:srgbClr val="000099"/>
                </a:solidFill>
                <a:latin typeface="+mn-lt"/>
                <a:ea typeface="黑体" panose="02010609060101010101" pitchFamily="2" charset="-122"/>
              </a:rPr>
              <a:t>B</a:t>
            </a:r>
            <a:endParaRPr kumimoji="1" lang="en-US" altLang="zh-CN" sz="1845" b="1">
              <a:solidFill>
                <a:srgbClr val="000099"/>
              </a:solidFill>
              <a:latin typeface="+mn-lt"/>
              <a:ea typeface="黑体" panose="02010609060101010101" pitchFamily="2" charset="-122"/>
            </a:endParaRPr>
          </a:p>
        </p:txBody>
      </p:sp>
      <p:sp>
        <p:nvSpPr>
          <p:cNvPr id="127314" name="Freeform 338"/>
          <p:cNvSpPr/>
          <p:nvPr/>
        </p:nvSpPr>
        <p:spPr bwMode="auto">
          <a:xfrm>
            <a:off x="978594" y="2533650"/>
            <a:ext cx="7332663" cy="1493570"/>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15" name="Rectangle 339"/>
          <p:cNvSpPr>
            <a:spLocks noChangeArrowheads="1"/>
          </p:cNvSpPr>
          <p:nvPr/>
        </p:nvSpPr>
        <p:spPr bwMode="auto">
          <a:xfrm>
            <a:off x="1926332" y="1373066"/>
            <a:ext cx="111125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应用进程</a:t>
            </a:r>
            <a:endParaRPr kumimoji="1" lang="zh-CN" altLang="en-US" sz="1845" b="1">
              <a:solidFill>
                <a:srgbClr val="000099"/>
              </a:solidFill>
              <a:latin typeface="+mn-lt"/>
              <a:ea typeface="黑体" panose="02010609060101010101" pitchFamily="2" charset="-122"/>
            </a:endParaRPr>
          </a:p>
        </p:txBody>
      </p:sp>
      <p:sp>
        <p:nvSpPr>
          <p:cNvPr id="127316" name="Freeform 340"/>
          <p:cNvSpPr/>
          <p:nvPr/>
        </p:nvSpPr>
        <p:spPr bwMode="auto">
          <a:xfrm>
            <a:off x="7117457" y="1641232"/>
            <a:ext cx="538162" cy="149469"/>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17" name="Rectangle 341"/>
          <p:cNvSpPr>
            <a:spLocks noChangeArrowheads="1"/>
          </p:cNvSpPr>
          <p:nvPr/>
        </p:nvSpPr>
        <p:spPr bwMode="auto">
          <a:xfrm>
            <a:off x="6034782" y="1373066"/>
            <a:ext cx="111125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应用进程</a:t>
            </a:r>
            <a:endParaRPr kumimoji="1" lang="zh-CN" altLang="en-US" sz="1845" b="1">
              <a:solidFill>
                <a:srgbClr val="000099"/>
              </a:solidFill>
              <a:latin typeface="+mn-lt"/>
              <a:ea typeface="黑体" panose="02010609060101010101" pitchFamily="2" charset="-122"/>
            </a:endParaRPr>
          </a:p>
        </p:txBody>
      </p:sp>
      <p:sp>
        <p:nvSpPr>
          <p:cNvPr id="127318" name="AutoShape 342"/>
          <p:cNvSpPr>
            <a:spLocks noChangeArrowheads="1"/>
          </p:cNvSpPr>
          <p:nvPr/>
        </p:nvSpPr>
        <p:spPr bwMode="auto">
          <a:xfrm>
            <a:off x="1715195" y="2124808"/>
            <a:ext cx="5815013" cy="339969"/>
          </a:xfrm>
          <a:prstGeom prst="leftRightArrow">
            <a:avLst>
              <a:gd name="adj1" fmla="val 59167"/>
              <a:gd name="adj2" fmla="val 215634"/>
            </a:avLst>
          </a:prstGeom>
          <a:solidFill>
            <a:srgbClr val="99FF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19" name="Rectangle 343"/>
          <p:cNvSpPr>
            <a:spLocks noChangeArrowheads="1"/>
          </p:cNvSpPr>
          <p:nvPr/>
        </p:nvSpPr>
        <p:spPr bwMode="auto">
          <a:xfrm>
            <a:off x="3053457" y="4351597"/>
            <a:ext cx="107124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路由器 </a:t>
            </a:r>
            <a:r>
              <a:rPr kumimoji="1" lang="en-US" altLang="zh-CN" sz="1845" b="1">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pic>
        <p:nvPicPr>
          <p:cNvPr id="127320" name="Picture 3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244" y="4672517"/>
            <a:ext cx="723900" cy="39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260082" y="4351597"/>
            <a:ext cx="107124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路由器 </a:t>
            </a:r>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127322" name="Oval 346"/>
          <p:cNvSpPr>
            <a:spLocks noChangeArrowheads="1"/>
          </p:cNvSpPr>
          <p:nvPr/>
        </p:nvSpPr>
        <p:spPr bwMode="auto">
          <a:xfrm>
            <a:off x="540445" y="4533306"/>
            <a:ext cx="631825" cy="290146"/>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23" name="Rectangle 347"/>
          <p:cNvSpPr>
            <a:spLocks noChangeArrowheads="1"/>
          </p:cNvSpPr>
          <p:nvPr/>
        </p:nvSpPr>
        <p:spPr bwMode="auto">
          <a:xfrm>
            <a:off x="584894" y="4486412"/>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127324" name="Oval 348"/>
          <p:cNvSpPr>
            <a:spLocks noChangeArrowheads="1"/>
          </p:cNvSpPr>
          <p:nvPr/>
        </p:nvSpPr>
        <p:spPr bwMode="auto">
          <a:xfrm>
            <a:off x="8233470" y="1534258"/>
            <a:ext cx="631825" cy="328246"/>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25" name="Line 349"/>
          <p:cNvSpPr>
            <a:spLocks noChangeShapeType="1"/>
          </p:cNvSpPr>
          <p:nvPr/>
        </p:nvSpPr>
        <p:spPr bwMode="auto">
          <a:xfrm rot="5400000">
            <a:off x="3083497" y="3411415"/>
            <a:ext cx="87336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26" name="Line 350"/>
          <p:cNvSpPr>
            <a:spLocks noChangeShapeType="1"/>
          </p:cNvSpPr>
          <p:nvPr/>
        </p:nvSpPr>
        <p:spPr bwMode="auto">
          <a:xfrm rot="5400000">
            <a:off x="5273881" y="3409218"/>
            <a:ext cx="8836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pic>
        <p:nvPicPr>
          <p:cNvPr id="127327" name="Picture 3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6095" y="4591921"/>
            <a:ext cx="904875"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445944" y="4666654"/>
            <a:ext cx="73342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LAN</a:t>
            </a:r>
            <a:r>
              <a:rPr kumimoji="1" lang="en-US" altLang="zh-CN" sz="1845" b="1" baseline="-25000">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pic>
        <p:nvPicPr>
          <p:cNvPr id="127329" name="Picture 3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0420" y="4591921"/>
            <a:ext cx="989013"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264719" y="4676912"/>
            <a:ext cx="71374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WAN</a:t>
            </a:r>
            <a:endParaRPr kumimoji="1" lang="en-US" altLang="zh-CN" sz="1845" b="1">
              <a:solidFill>
                <a:srgbClr val="000099"/>
              </a:solidFill>
              <a:latin typeface="+mn-lt"/>
              <a:ea typeface="黑体" panose="02010609060101010101" pitchFamily="2" charset="-122"/>
            </a:endParaRPr>
          </a:p>
        </p:txBody>
      </p:sp>
      <p:sp>
        <p:nvSpPr>
          <p:cNvPr id="127331" name="Oval 355"/>
          <p:cNvSpPr>
            <a:spLocks noChangeArrowheads="1"/>
          </p:cNvSpPr>
          <p:nvPr/>
        </p:nvSpPr>
        <p:spPr bwMode="auto">
          <a:xfrm>
            <a:off x="1658044" y="4795609"/>
            <a:ext cx="153988" cy="127489"/>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32" name="Oval 356"/>
          <p:cNvSpPr>
            <a:spLocks noChangeArrowheads="1"/>
          </p:cNvSpPr>
          <p:nvPr/>
        </p:nvSpPr>
        <p:spPr bwMode="auto">
          <a:xfrm>
            <a:off x="524570" y="4874740"/>
            <a:ext cx="633413" cy="290146"/>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33" name="Rectangle 357"/>
          <p:cNvSpPr>
            <a:spLocks noChangeArrowheads="1"/>
          </p:cNvSpPr>
          <p:nvPr/>
        </p:nvSpPr>
        <p:spPr bwMode="auto">
          <a:xfrm>
            <a:off x="543619" y="4827846"/>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127334" name="Rectangle 358"/>
          <p:cNvSpPr>
            <a:spLocks noChangeArrowheads="1"/>
          </p:cNvSpPr>
          <p:nvPr/>
        </p:nvSpPr>
        <p:spPr bwMode="auto">
          <a:xfrm flipH="1">
            <a:off x="7530207" y="4432194"/>
            <a:ext cx="1447800" cy="81768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35" name="Freeform 359"/>
          <p:cNvSpPr/>
          <p:nvPr/>
        </p:nvSpPr>
        <p:spPr bwMode="auto">
          <a:xfrm flipH="1">
            <a:off x="7530208" y="4703289"/>
            <a:ext cx="655637" cy="1524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36" name="Freeform 360"/>
          <p:cNvSpPr/>
          <p:nvPr/>
        </p:nvSpPr>
        <p:spPr bwMode="auto">
          <a:xfrm flipH="1">
            <a:off x="7530207" y="4876205"/>
            <a:ext cx="711200" cy="169985"/>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37" name="Oval 361"/>
          <p:cNvSpPr>
            <a:spLocks noChangeArrowheads="1"/>
          </p:cNvSpPr>
          <p:nvPr/>
        </p:nvSpPr>
        <p:spPr bwMode="auto">
          <a:xfrm flipH="1">
            <a:off x="7987408" y="4533306"/>
            <a:ext cx="631825" cy="290146"/>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38" name="Rectangle 362"/>
          <p:cNvSpPr>
            <a:spLocks noChangeArrowheads="1"/>
          </p:cNvSpPr>
          <p:nvPr/>
        </p:nvSpPr>
        <p:spPr bwMode="auto">
          <a:xfrm flipH="1">
            <a:off x="7998520" y="4486412"/>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3</a:t>
            </a:r>
            <a:endParaRPr kumimoji="1" lang="en-US" altLang="zh-CN" sz="1845" b="1">
              <a:solidFill>
                <a:srgbClr val="000099"/>
              </a:solidFill>
              <a:latin typeface="+mn-lt"/>
              <a:ea typeface="黑体" panose="02010609060101010101" pitchFamily="2" charset="-122"/>
            </a:endParaRPr>
          </a:p>
        </p:txBody>
      </p:sp>
      <p:sp>
        <p:nvSpPr>
          <p:cNvPr id="127340" name="Oval 364"/>
          <p:cNvSpPr>
            <a:spLocks noChangeArrowheads="1"/>
          </p:cNvSpPr>
          <p:nvPr/>
        </p:nvSpPr>
        <p:spPr bwMode="auto">
          <a:xfrm flipH="1">
            <a:off x="7973119" y="4874740"/>
            <a:ext cx="631825" cy="290146"/>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41" name="Rectangle 365"/>
          <p:cNvSpPr>
            <a:spLocks noChangeArrowheads="1"/>
          </p:cNvSpPr>
          <p:nvPr/>
        </p:nvSpPr>
        <p:spPr bwMode="auto">
          <a:xfrm flipH="1">
            <a:off x="7998520" y="4841035"/>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p:txBody>
      </p:sp>
      <p:sp>
        <p:nvSpPr>
          <p:cNvPr id="127342" name="Rectangle 366"/>
          <p:cNvSpPr>
            <a:spLocks noChangeArrowheads="1"/>
          </p:cNvSpPr>
          <p:nvPr/>
        </p:nvSpPr>
        <p:spPr bwMode="auto">
          <a:xfrm>
            <a:off x="4277419" y="2573215"/>
            <a:ext cx="68580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IP </a:t>
            </a:r>
            <a:r>
              <a:rPr kumimoji="1" lang="zh-CN" altLang="en-US" sz="1845" b="1">
                <a:solidFill>
                  <a:srgbClr val="000099"/>
                </a:solidFill>
                <a:latin typeface="+mn-lt"/>
                <a:ea typeface="黑体" panose="02010609060101010101" pitchFamily="2" charset="-122"/>
              </a:rPr>
              <a:t>层</a:t>
            </a:r>
            <a:endParaRPr kumimoji="1" lang="zh-CN" altLang="en-US" sz="1845" b="1">
              <a:solidFill>
                <a:srgbClr val="000099"/>
              </a:solidFill>
              <a:latin typeface="+mn-lt"/>
              <a:ea typeface="黑体" panose="02010609060101010101" pitchFamily="2" charset="-122"/>
            </a:endParaRPr>
          </a:p>
        </p:txBody>
      </p:sp>
      <p:pic>
        <p:nvPicPr>
          <p:cNvPr id="127343" name="Picture 3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6331" y="4591921"/>
            <a:ext cx="906462" cy="50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058094" y="4665190"/>
            <a:ext cx="73342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LAN</a:t>
            </a:r>
            <a:r>
              <a:rPr kumimoji="1" lang="en-US" altLang="zh-CN" sz="1845" b="1" baseline="-25000">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127346" name="Freeform 370"/>
          <p:cNvSpPr/>
          <p:nvPr/>
        </p:nvSpPr>
        <p:spPr bwMode="auto">
          <a:xfrm>
            <a:off x="1651695" y="1654421"/>
            <a:ext cx="327025" cy="118696"/>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0" name="Oval 384"/>
          <p:cNvSpPr>
            <a:spLocks noChangeArrowheads="1"/>
          </p:cNvSpPr>
          <p:nvPr/>
        </p:nvSpPr>
        <p:spPr bwMode="auto">
          <a:xfrm>
            <a:off x="362645" y="1531327"/>
            <a:ext cx="633413" cy="326780"/>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1" name="Rectangle 385"/>
          <p:cNvSpPr>
            <a:spLocks noChangeArrowheads="1"/>
          </p:cNvSpPr>
          <p:nvPr/>
        </p:nvSpPr>
        <p:spPr bwMode="auto">
          <a:xfrm>
            <a:off x="410269" y="1494692"/>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127363" name="Oval 387"/>
          <p:cNvSpPr>
            <a:spLocks noChangeArrowheads="1"/>
          </p:cNvSpPr>
          <p:nvPr/>
        </p:nvSpPr>
        <p:spPr bwMode="auto">
          <a:xfrm>
            <a:off x="1045269" y="1600200"/>
            <a:ext cx="633413" cy="347297"/>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4" name="Rectangle 388"/>
          <p:cNvSpPr>
            <a:spLocks noChangeArrowheads="1"/>
          </p:cNvSpPr>
          <p:nvPr/>
        </p:nvSpPr>
        <p:spPr bwMode="auto">
          <a:xfrm>
            <a:off x="1075433" y="1576754"/>
            <a:ext cx="577215" cy="3657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127365" name="Oval 389"/>
          <p:cNvSpPr>
            <a:spLocks noChangeArrowheads="1"/>
          </p:cNvSpPr>
          <p:nvPr/>
        </p:nvSpPr>
        <p:spPr bwMode="auto">
          <a:xfrm>
            <a:off x="896044" y="2475036"/>
            <a:ext cx="153988" cy="126023"/>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8" name="Rectangle 392"/>
          <p:cNvSpPr>
            <a:spLocks noChangeArrowheads="1"/>
          </p:cNvSpPr>
          <p:nvPr/>
        </p:nvSpPr>
        <p:spPr bwMode="auto">
          <a:xfrm>
            <a:off x="8274744" y="1488831"/>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p:txBody>
      </p:sp>
      <p:sp>
        <p:nvSpPr>
          <p:cNvPr id="127369" name="Oval 393"/>
          <p:cNvSpPr>
            <a:spLocks noChangeArrowheads="1"/>
          </p:cNvSpPr>
          <p:nvPr/>
        </p:nvSpPr>
        <p:spPr bwMode="auto">
          <a:xfrm>
            <a:off x="8225532" y="2475036"/>
            <a:ext cx="150812" cy="126023"/>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72" name="Rectangle 396"/>
          <p:cNvSpPr>
            <a:spLocks noChangeArrowheads="1"/>
          </p:cNvSpPr>
          <p:nvPr/>
        </p:nvSpPr>
        <p:spPr bwMode="auto">
          <a:xfrm>
            <a:off x="1926332" y="1798027"/>
            <a:ext cx="63881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端口</a:t>
            </a:r>
            <a:endParaRPr kumimoji="1" lang="zh-CN" altLang="en-US" sz="1845" b="1">
              <a:solidFill>
                <a:srgbClr val="000099"/>
              </a:solidFill>
              <a:latin typeface="+mn-lt"/>
              <a:ea typeface="黑体" panose="02010609060101010101" pitchFamily="2" charset="-122"/>
            </a:endParaRPr>
          </a:p>
        </p:txBody>
      </p:sp>
      <p:sp>
        <p:nvSpPr>
          <p:cNvPr id="127373" name="Rectangle 397"/>
          <p:cNvSpPr>
            <a:spLocks noChangeArrowheads="1"/>
          </p:cNvSpPr>
          <p:nvPr/>
        </p:nvSpPr>
        <p:spPr bwMode="auto">
          <a:xfrm>
            <a:off x="6674544" y="1714500"/>
            <a:ext cx="63881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端口</a:t>
            </a:r>
            <a:endParaRPr kumimoji="1" lang="zh-CN" altLang="en-US" sz="1845" b="1">
              <a:solidFill>
                <a:srgbClr val="000099"/>
              </a:solidFill>
              <a:latin typeface="+mn-lt"/>
              <a:ea typeface="黑体" panose="02010609060101010101" pitchFamily="2" charset="-122"/>
            </a:endParaRPr>
          </a:p>
        </p:txBody>
      </p:sp>
      <p:sp>
        <p:nvSpPr>
          <p:cNvPr id="127374" name="Line 398"/>
          <p:cNvSpPr>
            <a:spLocks noChangeShapeType="1"/>
          </p:cNvSpPr>
          <p:nvPr/>
        </p:nvSpPr>
        <p:spPr bwMode="auto">
          <a:xfrm>
            <a:off x="7241282" y="1938704"/>
            <a:ext cx="577850" cy="126023"/>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75" name="Line 399"/>
          <p:cNvSpPr>
            <a:spLocks noChangeShapeType="1"/>
          </p:cNvSpPr>
          <p:nvPr/>
        </p:nvSpPr>
        <p:spPr bwMode="auto">
          <a:xfrm flipH="1">
            <a:off x="1411982" y="1951892"/>
            <a:ext cx="544512" cy="11283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76" name="Rectangle 400"/>
          <p:cNvSpPr>
            <a:spLocks noChangeArrowheads="1"/>
          </p:cNvSpPr>
          <p:nvPr/>
        </p:nvSpPr>
        <p:spPr bwMode="auto">
          <a:xfrm>
            <a:off x="8679557" y="1606062"/>
            <a:ext cx="297180"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lnSpc>
                <a:spcPct val="150000"/>
              </a:lnSpc>
            </a:pPr>
            <a:r>
              <a:rPr kumimoji="1" lang="en-US" altLang="zh-CN" sz="1845" b="1">
                <a:solidFill>
                  <a:srgbClr val="000099"/>
                </a:solidFill>
                <a:latin typeface="+mn-lt"/>
                <a:ea typeface="黑体" panose="02010609060101010101" pitchFamily="2" charset="-122"/>
              </a:rPr>
              <a:t>5</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3</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a:p>
            <a:pPr defTabSz="762000" eaLnBrk="0" hangingPunct="0">
              <a:lnSpc>
                <a:spcPct val="150000"/>
              </a:lnSpc>
            </a:pPr>
            <a:r>
              <a:rPr kumimoji="1" lang="en-US" altLang="zh-CN" sz="1845" b="1">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127377" name="Line 401"/>
          <p:cNvSpPr>
            <a:spLocks noChangeShapeType="1"/>
          </p:cNvSpPr>
          <p:nvPr/>
        </p:nvSpPr>
        <p:spPr bwMode="auto">
          <a:xfrm>
            <a:off x="1761232" y="5434516"/>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78" name="Line 402"/>
          <p:cNvSpPr>
            <a:spLocks noChangeShapeType="1"/>
          </p:cNvSpPr>
          <p:nvPr/>
        </p:nvSpPr>
        <p:spPr bwMode="auto">
          <a:xfrm flipH="1">
            <a:off x="1761232" y="5320216"/>
            <a:ext cx="0" cy="27695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80" name="Rectangle 404"/>
          <p:cNvSpPr>
            <a:spLocks noChangeArrowheads="1"/>
          </p:cNvSpPr>
          <p:nvPr/>
        </p:nvSpPr>
        <p:spPr bwMode="auto">
          <a:xfrm>
            <a:off x="3491608" y="5246946"/>
            <a:ext cx="2103120" cy="36576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IP </a:t>
            </a:r>
            <a:r>
              <a:rPr kumimoji="1" lang="zh-CN" altLang="en-US" sz="1845" b="1">
                <a:solidFill>
                  <a:srgbClr val="000099"/>
                </a:solidFill>
                <a:latin typeface="+mn-lt"/>
                <a:ea typeface="黑体" panose="02010609060101010101" pitchFamily="2" charset="-122"/>
              </a:rPr>
              <a:t>协议的作用范围</a:t>
            </a:r>
            <a:endParaRPr kumimoji="1" lang="zh-CN" altLang="en-US" sz="1845" b="1">
              <a:solidFill>
                <a:srgbClr val="000099"/>
              </a:solidFill>
              <a:latin typeface="+mn-lt"/>
              <a:ea typeface="黑体" panose="02010609060101010101" pitchFamily="2" charset="-122"/>
            </a:endParaRPr>
          </a:p>
        </p:txBody>
      </p:sp>
      <p:sp>
        <p:nvSpPr>
          <p:cNvPr id="127381" name="Line 405"/>
          <p:cNvSpPr>
            <a:spLocks noChangeShapeType="1"/>
          </p:cNvSpPr>
          <p:nvPr/>
        </p:nvSpPr>
        <p:spPr bwMode="auto">
          <a:xfrm>
            <a:off x="772219" y="5182470"/>
            <a:ext cx="0" cy="783981"/>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82" name="Line 406"/>
          <p:cNvSpPr>
            <a:spLocks noChangeShapeType="1"/>
          </p:cNvSpPr>
          <p:nvPr/>
        </p:nvSpPr>
        <p:spPr bwMode="auto">
          <a:xfrm>
            <a:off x="8269982" y="5115063"/>
            <a:ext cx="0" cy="835269"/>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83" name="Line 407"/>
          <p:cNvSpPr>
            <a:spLocks noChangeShapeType="1"/>
          </p:cNvSpPr>
          <p:nvPr/>
        </p:nvSpPr>
        <p:spPr bwMode="auto">
          <a:xfrm>
            <a:off x="772219" y="5803793"/>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27384" name="Rectangle 408"/>
          <p:cNvSpPr>
            <a:spLocks noChangeArrowheads="1"/>
          </p:cNvSpPr>
          <p:nvPr/>
        </p:nvSpPr>
        <p:spPr bwMode="auto">
          <a:xfrm>
            <a:off x="2420045" y="5610362"/>
            <a:ext cx="3983355" cy="36576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zh-CN" altLang="en-US" sz="1845" b="1">
                <a:solidFill>
                  <a:srgbClr val="000099"/>
                </a:solidFill>
                <a:latin typeface="+mn-lt"/>
                <a:ea typeface="黑体" panose="02010609060101010101" pitchFamily="2" charset="-122"/>
              </a:rPr>
              <a:t>运输层协议 </a:t>
            </a:r>
            <a:r>
              <a:rPr kumimoji="1" lang="en-US" altLang="zh-CN" sz="1845" b="1">
                <a:solidFill>
                  <a:srgbClr val="000099"/>
                </a:solidFill>
                <a:latin typeface="+mn-lt"/>
                <a:ea typeface="黑体" panose="02010609060101010101" pitchFamily="2" charset="-122"/>
              </a:rPr>
              <a:t>TCP </a:t>
            </a:r>
            <a:r>
              <a:rPr kumimoji="1" lang="zh-CN" altLang="en-US" sz="1845" b="1">
                <a:solidFill>
                  <a:srgbClr val="000099"/>
                </a:solidFill>
                <a:latin typeface="+mn-lt"/>
                <a:ea typeface="黑体" panose="02010609060101010101" pitchFamily="2" charset="-122"/>
              </a:rPr>
              <a:t>和 </a:t>
            </a:r>
            <a:r>
              <a:rPr kumimoji="1" lang="en-US" altLang="zh-CN" sz="1845" b="1">
                <a:solidFill>
                  <a:srgbClr val="000099"/>
                </a:solidFill>
                <a:latin typeface="+mn-lt"/>
                <a:ea typeface="黑体" panose="02010609060101010101" pitchFamily="2" charset="-122"/>
              </a:rPr>
              <a:t>UDP </a:t>
            </a:r>
            <a:r>
              <a:rPr kumimoji="1" lang="zh-CN" altLang="en-US" sz="1845" b="1">
                <a:solidFill>
                  <a:srgbClr val="000099"/>
                </a:solidFill>
                <a:latin typeface="+mn-lt"/>
                <a:ea typeface="黑体" panose="02010609060101010101" pitchFamily="2" charset="-122"/>
              </a:rPr>
              <a:t>的作用范围</a:t>
            </a:r>
            <a:endParaRPr kumimoji="1" lang="zh-CN" altLang="en-US" sz="1845" b="1">
              <a:solidFill>
                <a:srgbClr val="000099"/>
              </a:solidFill>
              <a:latin typeface="+mn-lt"/>
              <a:ea typeface="黑体" panose="02010609060101010101" pitchFamily="2" charset="-122"/>
            </a:endParaRPr>
          </a:p>
        </p:txBody>
      </p:sp>
      <p:pic>
        <p:nvPicPr>
          <p:cNvPr id="127385" name="Picture 40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79144" y="4672517"/>
            <a:ext cx="723900" cy="39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16644" y="2009043"/>
            <a:ext cx="215900" cy="199292"/>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88" name="Rectangle 412"/>
          <p:cNvSpPr>
            <a:spLocks noChangeArrowheads="1"/>
          </p:cNvSpPr>
          <p:nvPr/>
        </p:nvSpPr>
        <p:spPr bwMode="auto">
          <a:xfrm>
            <a:off x="1200844" y="2009043"/>
            <a:ext cx="215900" cy="199292"/>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89" name="Rectangle 413"/>
          <p:cNvSpPr>
            <a:spLocks noChangeArrowheads="1"/>
          </p:cNvSpPr>
          <p:nvPr/>
        </p:nvSpPr>
        <p:spPr bwMode="auto">
          <a:xfrm>
            <a:off x="7792144" y="2020766"/>
            <a:ext cx="215900" cy="199292"/>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90" name="Rectangle 414"/>
          <p:cNvSpPr>
            <a:spLocks noChangeArrowheads="1"/>
          </p:cNvSpPr>
          <p:nvPr/>
        </p:nvSpPr>
        <p:spPr bwMode="auto">
          <a:xfrm>
            <a:off x="8528743" y="2020766"/>
            <a:ext cx="215900" cy="199292"/>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6" name="Freeform 390"/>
          <p:cNvSpPr/>
          <p:nvPr/>
        </p:nvSpPr>
        <p:spPr bwMode="auto">
          <a:xfrm>
            <a:off x="7903269" y="1863970"/>
            <a:ext cx="331788" cy="64183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67" name="Freeform 391"/>
          <p:cNvSpPr/>
          <p:nvPr/>
        </p:nvSpPr>
        <p:spPr bwMode="auto">
          <a:xfrm>
            <a:off x="8354118" y="1866901"/>
            <a:ext cx="292100" cy="635977"/>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70" name="Oval 394"/>
          <p:cNvSpPr>
            <a:spLocks noChangeArrowheads="1"/>
          </p:cNvSpPr>
          <p:nvPr/>
        </p:nvSpPr>
        <p:spPr bwMode="auto">
          <a:xfrm>
            <a:off x="7607994" y="1658816"/>
            <a:ext cx="630238" cy="32531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71" name="Rectangle 395"/>
          <p:cNvSpPr>
            <a:spLocks noChangeArrowheads="1"/>
          </p:cNvSpPr>
          <p:nvPr/>
        </p:nvSpPr>
        <p:spPr bwMode="auto">
          <a:xfrm>
            <a:off x="7633394" y="1614854"/>
            <a:ext cx="5772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0" rIns="83527" bIns="41030">
            <a:spAutoFit/>
          </a:bodyPr>
          <a:lstStyle/>
          <a:p>
            <a:pPr defTabSz="762000" eaLnBrk="0" hangingPunct="0"/>
            <a:r>
              <a:rPr kumimoji="1" lang="en-US" altLang="zh-CN" sz="1845" b="1">
                <a:solidFill>
                  <a:srgbClr val="000099"/>
                </a:solidFill>
                <a:latin typeface="+mn-lt"/>
                <a:ea typeface="黑体" panose="02010609060101010101" pitchFamily="2" charset="-122"/>
              </a:rPr>
              <a:t>AP</a:t>
            </a:r>
            <a:r>
              <a:rPr kumimoji="1" lang="en-US" altLang="zh-CN" sz="1845" b="1" baseline="-25000">
                <a:solidFill>
                  <a:srgbClr val="000099"/>
                </a:solidFill>
                <a:latin typeface="+mn-lt"/>
                <a:ea typeface="黑体" panose="02010609060101010101" pitchFamily="2" charset="-122"/>
              </a:rPr>
              <a:t>3</a:t>
            </a:r>
            <a:endParaRPr kumimoji="1" lang="en-US" altLang="zh-CN" sz="1845" b="1">
              <a:solidFill>
                <a:srgbClr val="000099"/>
              </a:solidFill>
              <a:latin typeface="+mn-lt"/>
              <a:ea typeface="黑体" panose="02010609060101010101" pitchFamily="2" charset="-122"/>
            </a:endParaRPr>
          </a:p>
        </p:txBody>
      </p:sp>
      <p:sp>
        <p:nvSpPr>
          <p:cNvPr id="127362" name="Freeform 386"/>
          <p:cNvSpPr/>
          <p:nvPr/>
        </p:nvSpPr>
        <p:spPr bwMode="auto">
          <a:xfrm>
            <a:off x="1051619" y="1922585"/>
            <a:ext cx="271463" cy="580292"/>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59" name="Freeform 383"/>
          <p:cNvSpPr/>
          <p:nvPr/>
        </p:nvSpPr>
        <p:spPr bwMode="auto">
          <a:xfrm>
            <a:off x="707132" y="1841990"/>
            <a:ext cx="255587" cy="698988"/>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127339" name="Oval 363"/>
          <p:cNvSpPr>
            <a:spLocks noChangeArrowheads="1"/>
          </p:cNvSpPr>
          <p:nvPr/>
        </p:nvSpPr>
        <p:spPr bwMode="auto">
          <a:xfrm flipH="1">
            <a:off x="7447657" y="4795609"/>
            <a:ext cx="152400" cy="127489"/>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2" name="矩形 1"/>
          <p:cNvSpPr/>
          <p:nvPr/>
        </p:nvSpPr>
        <p:spPr>
          <a:xfrm>
            <a:off x="1187350" y="6021288"/>
            <a:ext cx="7594698" cy="432435"/>
          </a:xfrm>
          <a:prstGeom prst="rect">
            <a:avLst/>
          </a:prstGeom>
        </p:spPr>
        <p:txBody>
          <a:bodyPr wrap="square">
            <a:spAutoFit/>
          </a:bodyPr>
          <a:lstStyle/>
          <a:p>
            <a:pPr algn="ctr"/>
            <a:r>
              <a:rPr lang="zh-CN" altLang="zh-CN" sz="2215" b="1" dirty="0" smtClean="0">
                <a:latin typeface="+mn-lt"/>
                <a:ea typeface="黑体" panose="02010609060101010101" pitchFamily="2" charset="-122"/>
              </a:rPr>
              <a:t>运输层</a:t>
            </a:r>
            <a:r>
              <a:rPr lang="zh-CN" altLang="zh-CN" sz="2215" b="1" dirty="0">
                <a:latin typeface="+mn-lt"/>
                <a:ea typeface="黑体" panose="02010609060101010101" pitchFamily="2" charset="-122"/>
              </a:rPr>
              <a:t>为相互通信的应用进程提供了逻辑通信</a:t>
            </a:r>
            <a:endParaRPr lang="zh-CN" altLang="en-US" sz="2215" b="1" dirty="0">
              <a:solidFill>
                <a:srgbClr val="000099"/>
              </a:solidFill>
              <a:latin typeface="+mn-lt"/>
              <a:ea typeface="黑体" panose="02010609060101010101" pitchFamily="2" charset="-122"/>
            </a:endParaRPr>
          </a:p>
        </p:txBody>
      </p:sp>
      <p:sp>
        <p:nvSpPr>
          <p:cNvPr id="93" name="Line 402"/>
          <p:cNvSpPr>
            <a:spLocks noChangeShapeType="1"/>
          </p:cNvSpPr>
          <p:nvPr/>
        </p:nvSpPr>
        <p:spPr bwMode="auto">
          <a:xfrm flipH="1">
            <a:off x="7558629" y="5320216"/>
            <a:ext cx="0" cy="27695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 b="1">
              <a:solidFill>
                <a:srgbClr val="000099"/>
              </a:solidFill>
              <a:latin typeface="+mn-lt"/>
              <a:ea typeface="黑体" panose="02010609060101010101" pitchFamily="2" charset="-122"/>
            </a:endParaRPr>
          </a:p>
        </p:txBody>
      </p:sp>
      <p:sp>
        <p:nvSpPr>
          <p:cNvPr id="10241" name="标题 355329"/>
          <p:cNvSpPr>
            <a:spLocks noGrp="1"/>
          </p:cNvSpPr>
          <p:nvPr/>
        </p:nvSpPr>
        <p:spPr>
          <a:xfrm>
            <a:off x="1022985" y="46990"/>
            <a:ext cx="7792720" cy="85598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a:lstStyle>
          <a:p>
            <a:pPr algn="ctr"/>
            <a:r>
              <a:rPr lang="zh-CN" altLang="en-US" dirty="0">
                <a:solidFill>
                  <a:srgbClr val="FF0066"/>
                </a:solidFill>
              </a:rPr>
              <a:t>第五章重点</a:t>
            </a:r>
            <a:endParaRPr lang="zh-CN" altLang="en-US" dirty="0">
              <a:solidFill>
                <a:srgbClr val="FF0066"/>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75640" y="225425"/>
            <a:ext cx="7792720" cy="894715"/>
          </a:xfrm>
        </p:spPr>
        <p:txBody>
          <a:bodyPr/>
          <a:lstStyle/>
          <a:p>
            <a:pPr algn="ctr"/>
            <a:r>
              <a:rPr lang="en-US" altLang="zh-CN" dirty="0" smtClean="0">
                <a:solidFill>
                  <a:srgbClr val="FF0066"/>
                </a:solidFill>
              </a:rPr>
              <a:t>TCP/IP </a:t>
            </a:r>
            <a:r>
              <a:rPr lang="zh-CN" altLang="en-US" dirty="0" smtClean="0">
                <a:solidFill>
                  <a:srgbClr val="FF0066"/>
                </a:solidFill>
              </a:rPr>
              <a:t>运输层端口</a:t>
            </a:r>
            <a:r>
              <a:rPr lang="zh-CN" altLang="en-US" dirty="0" smtClean="0"/>
              <a:t> </a:t>
            </a:r>
            <a:endParaRPr lang="zh-CN" altLang="en-US" dirty="0"/>
          </a:p>
        </p:txBody>
      </p:sp>
      <p:sp>
        <p:nvSpPr>
          <p:cNvPr id="141315" name="Rectangle 3"/>
          <p:cNvSpPr>
            <a:spLocks noGrp="1" noChangeArrowheads="1"/>
          </p:cNvSpPr>
          <p:nvPr>
            <p:ph idx="1"/>
          </p:nvPr>
        </p:nvSpPr>
        <p:spPr>
          <a:xfrm>
            <a:off x="66040" y="1371600"/>
            <a:ext cx="8660130" cy="4114800"/>
          </a:xfrm>
        </p:spPr>
        <p:txBody>
          <a:bodyPr/>
          <a:lstStyle/>
          <a:p>
            <a:pPr algn="just"/>
            <a:r>
              <a:rPr lang="zh-CN" altLang="en-US" dirty="0"/>
              <a:t>端口用一个 </a:t>
            </a:r>
            <a:r>
              <a:rPr lang="en-US" altLang="zh-CN" dirty="0"/>
              <a:t>16 </a:t>
            </a:r>
            <a:r>
              <a:rPr lang="zh-CN" altLang="en-US" dirty="0"/>
              <a:t>位端口号进行标志。</a:t>
            </a:r>
            <a:endParaRPr lang="zh-CN" altLang="en-US" dirty="0"/>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r>
              <a:rPr lang="zh-CN" altLang="en-US" dirty="0" smtClean="0">
                <a:solidFill>
                  <a:srgbClr val="FF0000"/>
                </a:solidFill>
              </a:rPr>
              <a:t>。</a:t>
            </a:r>
            <a:endParaRPr lang="en-US" altLang="zh-CN" dirty="0" smtClean="0">
              <a:solidFill>
                <a:srgbClr val="FF0000"/>
              </a:solidFill>
            </a:endParaRPr>
          </a:p>
          <a:p>
            <a:pPr algn="just"/>
            <a:r>
              <a:rPr lang="zh-CN" altLang="en-US" dirty="0" smtClean="0"/>
              <a:t>在互联网中，不同</a:t>
            </a:r>
            <a:r>
              <a:rPr lang="zh-CN" altLang="en-US" dirty="0"/>
              <a:t>计算机的相同端口号是没有联系的</a:t>
            </a:r>
            <a:r>
              <a:rPr lang="zh-CN" altLang="en-US" dirty="0" smtClean="0"/>
              <a:t>。</a:t>
            </a:r>
            <a:endParaRPr lang="en-US" altLang="zh-CN" dirty="0" smtClean="0"/>
          </a:p>
        </p:txBody>
      </p:sp>
      <p:sp>
        <p:nvSpPr>
          <p:cNvPr id="2" name="矩形 1"/>
          <p:cNvSpPr/>
          <p:nvPr/>
        </p:nvSpPr>
        <p:spPr>
          <a:xfrm>
            <a:off x="66323" y="4200592"/>
            <a:ext cx="8693073" cy="1285875"/>
          </a:xfrm>
          <a:prstGeom prst="rect">
            <a:avLst/>
          </a:prstGeom>
          <a:solidFill>
            <a:srgbClr val="FFFF66"/>
          </a:solidFill>
          <a:ln>
            <a:solidFill>
              <a:srgbClr val="002060"/>
            </a:solidFill>
          </a:ln>
        </p:spPr>
        <p:txBody>
          <a:bodyPr wrap="square">
            <a:spAutoFit/>
          </a:bodyPr>
          <a:lstStyle/>
          <a:p>
            <a:r>
              <a:rPr lang="zh-CN" altLang="zh-CN" sz="2585" b="1" dirty="0">
                <a:solidFill>
                  <a:srgbClr val="000099"/>
                </a:solidFill>
                <a:latin typeface="+mn-lt"/>
                <a:ea typeface="黑体" panose="02010609060101010101" pitchFamily="2" charset="-122"/>
              </a:rPr>
              <a:t>由此可见，两个计算机中的进程要互相通信，不仅必须知道对方</a:t>
            </a:r>
            <a:r>
              <a:rPr lang="zh-CN" altLang="zh-CN" sz="2585" b="1" dirty="0" smtClean="0">
                <a:solidFill>
                  <a:srgbClr val="000099"/>
                </a:solidFill>
                <a:latin typeface="+mn-lt"/>
                <a:ea typeface="黑体" panose="02010609060101010101" pitchFamily="2" charset="-122"/>
              </a:rPr>
              <a:t>的</a:t>
            </a:r>
            <a:r>
              <a:rPr lang="en-US" altLang="zh-CN" sz="2585" b="1" dirty="0" smtClean="0">
                <a:solidFill>
                  <a:srgbClr val="000099"/>
                </a:solidFill>
                <a:latin typeface="+mn-lt"/>
                <a:ea typeface="黑体" panose="02010609060101010101" pitchFamily="2" charset="-122"/>
              </a:rPr>
              <a:t> IP </a:t>
            </a:r>
            <a:r>
              <a:rPr lang="zh-CN" altLang="zh-CN" sz="2585" b="1" dirty="0" smtClean="0">
                <a:solidFill>
                  <a:srgbClr val="000099"/>
                </a:solidFill>
                <a:latin typeface="+mn-lt"/>
                <a:ea typeface="黑体" panose="02010609060101010101" pitchFamily="2" charset="-122"/>
              </a:rPr>
              <a:t>地址</a:t>
            </a:r>
            <a:r>
              <a:rPr lang="zh-CN" altLang="zh-CN" sz="2585" b="1" dirty="0">
                <a:solidFill>
                  <a:srgbClr val="000099"/>
                </a:solidFill>
                <a:latin typeface="+mn-lt"/>
                <a:ea typeface="黑体" panose="02010609060101010101" pitchFamily="2" charset="-122"/>
              </a:rPr>
              <a:t>（为了找到对方的计算机），而且还要知道对方的端口号（为了找到对方计算机中的应用进程</a:t>
            </a:r>
            <a:r>
              <a:rPr lang="zh-CN" altLang="zh-CN" sz="2585" b="1" dirty="0" smtClean="0">
                <a:solidFill>
                  <a:srgbClr val="000099"/>
                </a:solidFill>
                <a:latin typeface="+mn-lt"/>
                <a:ea typeface="黑体" panose="02010609060101010101" pitchFamily="2" charset="-122"/>
              </a:rPr>
              <a:t>）</a:t>
            </a:r>
            <a:r>
              <a:rPr lang="zh-CN" altLang="en-US" sz="2585" b="1" dirty="0" smtClean="0">
                <a:solidFill>
                  <a:srgbClr val="000099"/>
                </a:solidFill>
                <a:latin typeface="+mn-lt"/>
                <a:ea typeface="黑体" panose="02010609060101010101" pitchFamily="2" charset="-122"/>
              </a:rPr>
              <a:t>。</a:t>
            </a:r>
            <a:endParaRPr lang="zh-CN" altLang="en-US" sz="2585"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33450" y="236220"/>
            <a:ext cx="7792720" cy="854075"/>
          </a:xfrm>
        </p:spPr>
        <p:txBody>
          <a:bodyPr/>
          <a:lstStyle/>
          <a:p>
            <a:pPr algn="ctr"/>
            <a:r>
              <a:rPr lang="zh-CN" altLang="en-US" dirty="0" smtClean="0">
                <a:solidFill>
                  <a:srgbClr val="FF0066"/>
                </a:solidFill>
              </a:rPr>
              <a:t>两大类端口</a:t>
            </a:r>
            <a:r>
              <a:rPr lang="zh-CN" altLang="en-US" dirty="0" smtClean="0"/>
              <a:t> </a:t>
            </a:r>
            <a:endParaRPr lang="zh-CN" altLang="en-US" dirty="0"/>
          </a:p>
        </p:txBody>
      </p:sp>
      <p:sp>
        <p:nvSpPr>
          <p:cNvPr id="143372" name="Rectangle 12"/>
          <p:cNvSpPr>
            <a:spLocks noGrp="1" noChangeArrowheads="1"/>
          </p:cNvSpPr>
          <p:nvPr>
            <p:ph idx="1"/>
          </p:nvPr>
        </p:nvSpPr>
        <p:spPr>
          <a:xfrm>
            <a:off x="215900" y="1245235"/>
            <a:ext cx="8768080" cy="5250815"/>
          </a:xfrm>
        </p:spPr>
        <p:txBody>
          <a:bodyPr/>
          <a:lstStyle/>
          <a:p>
            <a:pPr marL="360680" indent="-360680">
              <a:buNone/>
            </a:pPr>
            <a:r>
              <a:rPr lang="en-US" altLang="zh-CN" sz="2800" b="1" dirty="0" smtClean="0">
                <a:solidFill>
                  <a:srgbClr val="0000FF"/>
                </a:solidFill>
              </a:rPr>
              <a:t>(</a:t>
            </a:r>
            <a:r>
              <a:rPr lang="en-US" altLang="zh-CN" sz="2800" b="1" dirty="0">
                <a:solidFill>
                  <a:srgbClr val="0000FF"/>
                </a:solidFill>
              </a:rPr>
              <a:t>1) </a:t>
            </a:r>
            <a:r>
              <a:rPr lang="zh-CN" altLang="zh-CN" sz="2800" b="1" dirty="0">
                <a:solidFill>
                  <a:srgbClr val="0000FF"/>
                </a:solidFill>
              </a:rPr>
              <a:t>服务器端使用的端口号</a:t>
            </a:r>
            <a:endParaRPr lang="en-US" altLang="zh-CN" sz="2800" b="1" dirty="0" smtClean="0">
              <a:solidFill>
                <a:srgbClr val="0000FF"/>
              </a:solidFill>
            </a:endParaRPr>
          </a:p>
          <a:p>
            <a:pPr lvl="1"/>
            <a:r>
              <a:rPr lang="zh-CN" altLang="en-US" sz="2800" b="1" dirty="0" smtClean="0">
                <a:solidFill>
                  <a:srgbClr val="FF0000"/>
                </a:solidFill>
              </a:rPr>
              <a:t>熟知</a:t>
            </a:r>
            <a:r>
              <a:rPr lang="zh-CN" altLang="en-US" sz="2800" b="1" dirty="0">
                <a:solidFill>
                  <a:srgbClr val="FF0000"/>
                </a:solidFill>
              </a:rPr>
              <a:t>端口，</a:t>
            </a:r>
            <a:r>
              <a:rPr lang="zh-CN" altLang="en-US" sz="2800" b="1" dirty="0"/>
              <a:t>数值一般为 </a:t>
            </a:r>
            <a:r>
              <a:rPr lang="en-US" altLang="zh-CN" sz="2800" b="1" dirty="0"/>
              <a:t>0~1023</a:t>
            </a:r>
            <a:r>
              <a:rPr lang="zh-CN" altLang="en-US" sz="2800" b="1" dirty="0"/>
              <a:t>。</a:t>
            </a:r>
            <a:endParaRPr lang="zh-CN" altLang="en-US" sz="2800" b="1" dirty="0"/>
          </a:p>
          <a:p>
            <a:pPr lvl="1"/>
            <a:r>
              <a:rPr lang="zh-CN" altLang="en-US" sz="2800" b="1" dirty="0">
                <a:solidFill>
                  <a:srgbClr val="FF0000"/>
                </a:solidFill>
              </a:rPr>
              <a:t>登记端口号，</a:t>
            </a:r>
            <a:r>
              <a:rPr lang="zh-CN" altLang="en-US" sz="2800" b="1" dirty="0"/>
              <a:t>数值</a:t>
            </a:r>
            <a:r>
              <a:rPr lang="zh-CN" altLang="en-US" sz="2800" b="1" dirty="0" smtClean="0"/>
              <a:t>为 </a:t>
            </a:r>
            <a:r>
              <a:rPr lang="en-US" altLang="zh-CN" sz="2800" b="1" dirty="0" smtClean="0"/>
              <a:t>1024~49151</a:t>
            </a:r>
            <a:r>
              <a:rPr lang="zh-CN" altLang="en-US" sz="2800" b="1" dirty="0"/>
              <a:t>，为没有熟知端口号的应用程序使用的。使用这个范围的端口号必须在 </a:t>
            </a:r>
            <a:r>
              <a:rPr lang="en-US" altLang="zh-CN" sz="2800" b="1" dirty="0"/>
              <a:t>IANA </a:t>
            </a:r>
            <a:r>
              <a:rPr lang="zh-CN" altLang="en-US" sz="2800" b="1" dirty="0"/>
              <a:t>登记，以防止重复</a:t>
            </a:r>
            <a:r>
              <a:rPr lang="zh-CN" altLang="en-US" sz="2800" b="1" dirty="0" smtClean="0"/>
              <a:t>。</a:t>
            </a:r>
            <a:endParaRPr lang="en-US" altLang="zh-CN" sz="2800" b="1" dirty="0" smtClean="0"/>
          </a:p>
          <a:p>
            <a:pPr marL="360680" indent="-360680">
              <a:buNone/>
            </a:pPr>
            <a:r>
              <a:rPr lang="en-US" altLang="zh-CN" sz="2800" b="1" dirty="0" smtClean="0">
                <a:solidFill>
                  <a:srgbClr val="0000FF"/>
                </a:solidFill>
              </a:rPr>
              <a:t>(</a:t>
            </a:r>
            <a:r>
              <a:rPr lang="en-US" altLang="zh-CN" sz="2800" b="1" dirty="0">
                <a:solidFill>
                  <a:srgbClr val="0000FF"/>
                </a:solidFill>
              </a:rPr>
              <a:t>2) </a:t>
            </a:r>
            <a:r>
              <a:rPr lang="zh-CN" altLang="zh-CN" sz="2800" b="1" dirty="0">
                <a:solidFill>
                  <a:srgbClr val="0000FF"/>
                </a:solidFill>
              </a:rPr>
              <a:t>客户端使用的端口号</a:t>
            </a:r>
            <a:endParaRPr lang="zh-CN" altLang="en-US" sz="2800" b="1" dirty="0">
              <a:solidFill>
                <a:srgbClr val="0000FF"/>
              </a:solidFill>
            </a:endParaRPr>
          </a:p>
          <a:p>
            <a:pPr lvl="1"/>
            <a:r>
              <a:rPr lang="zh-CN" altLang="en-US" sz="2800" b="1" dirty="0" smtClean="0">
                <a:solidFill>
                  <a:srgbClr val="FF0000"/>
                </a:solidFill>
              </a:rPr>
              <a:t>又称为短暂</a:t>
            </a:r>
            <a:r>
              <a:rPr lang="zh-CN" altLang="en-US" sz="2800" b="1" dirty="0">
                <a:solidFill>
                  <a:srgbClr val="FF0000"/>
                </a:solidFill>
              </a:rPr>
              <a:t>端口号，</a:t>
            </a:r>
            <a:r>
              <a:rPr lang="zh-CN" altLang="en-US" sz="2800" b="1" dirty="0"/>
              <a:t>数值</a:t>
            </a:r>
            <a:r>
              <a:rPr lang="zh-CN" altLang="en-US" sz="2800" b="1" dirty="0" smtClean="0"/>
              <a:t>为 </a:t>
            </a:r>
            <a:r>
              <a:rPr lang="en-US" altLang="zh-CN" sz="2800" b="1" dirty="0" smtClean="0"/>
              <a:t>49152~65535</a:t>
            </a:r>
            <a:r>
              <a:rPr lang="zh-CN" altLang="en-US" sz="2800" b="1" dirty="0"/>
              <a:t>，留给客户进程选择暂时使用</a:t>
            </a:r>
            <a:r>
              <a:rPr lang="zh-CN" altLang="en-US" sz="2800" b="1" dirty="0" smtClean="0"/>
              <a:t>。</a:t>
            </a:r>
            <a:endParaRPr lang="en-US" altLang="zh-CN" sz="2800" b="1" dirty="0" smtClean="0"/>
          </a:p>
          <a:p>
            <a:pPr lvl="1"/>
            <a:r>
              <a:rPr lang="zh-CN" altLang="en-US" sz="2800" b="1" dirty="0" smtClean="0"/>
              <a:t>当</a:t>
            </a:r>
            <a:r>
              <a:rPr lang="zh-CN" altLang="en-US" sz="2800" b="1" dirty="0"/>
              <a:t>服务器进程收到客户进程的报文时，就知道了客户进程所使用的动态端口号。通信结束后，这个端口号可供其他客户进程以后使用。 </a:t>
            </a:r>
            <a:endParaRPr lang="zh-CN" altLang="en-US" sz="2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832485" y="23495"/>
            <a:ext cx="7792720" cy="845820"/>
          </a:xfrm>
        </p:spPr>
        <p:txBody>
          <a:bodyPr/>
          <a:lstStyle/>
          <a:p>
            <a:r>
              <a:rPr lang="en-US" altLang="zh-CN" dirty="0"/>
              <a:t>5.2  </a:t>
            </a:r>
            <a:r>
              <a:rPr lang="zh-CN" altLang="zh-CN" dirty="0"/>
              <a:t>用户数据报</a:t>
            </a:r>
            <a:r>
              <a:rPr lang="zh-CN" altLang="zh-CN" dirty="0" smtClean="0"/>
              <a:t>协议</a:t>
            </a:r>
            <a:r>
              <a:rPr lang="en-US" altLang="zh-CN" dirty="0" smtClean="0"/>
              <a:t> UDP</a:t>
            </a:r>
            <a:endParaRPr lang="zh-CN" altLang="zh-CN" dirty="0"/>
          </a:p>
        </p:txBody>
      </p:sp>
      <p:sp>
        <p:nvSpPr>
          <p:cNvPr id="931843" name="Rectangle 3"/>
          <p:cNvSpPr>
            <a:spLocks noGrp="1" noChangeArrowheads="1"/>
          </p:cNvSpPr>
          <p:nvPr>
            <p:ph idx="1"/>
          </p:nvPr>
        </p:nvSpPr>
        <p:spPr>
          <a:xfrm>
            <a:off x="81280" y="929640"/>
            <a:ext cx="8789035" cy="5266690"/>
          </a:xfrm>
        </p:spPr>
        <p:txBody>
          <a:bodyPr/>
          <a:lstStyle/>
          <a:p>
            <a:pPr>
              <a:spcBef>
                <a:spcPts val="1200"/>
              </a:spcBef>
            </a:pPr>
            <a:r>
              <a:rPr lang="en-US" altLang="zh-CN" sz="2400" b="1" dirty="0" smtClean="0">
                <a:solidFill>
                  <a:srgbClr val="FF0000"/>
                </a:solidFill>
                <a:sym typeface="+mn-ea"/>
              </a:rPr>
              <a:t>UDP </a:t>
            </a:r>
            <a:r>
              <a:rPr lang="zh-CN" altLang="en-US" sz="2400" b="1" dirty="0">
                <a:solidFill>
                  <a:srgbClr val="FF0000"/>
                </a:solidFill>
                <a:sym typeface="+mn-ea"/>
              </a:rPr>
              <a:t>是无连接</a:t>
            </a:r>
            <a:r>
              <a:rPr lang="zh-CN" altLang="en-US" sz="2400" b="1" dirty="0" smtClean="0">
                <a:solidFill>
                  <a:srgbClr val="FF0000"/>
                </a:solidFill>
                <a:sym typeface="+mn-ea"/>
              </a:rPr>
              <a:t>的</a:t>
            </a:r>
            <a:r>
              <a:rPr lang="zh-CN" altLang="en-US" sz="2400" b="1" dirty="0" smtClean="0">
                <a:sym typeface="+mn-ea"/>
              </a:rPr>
              <a:t>，</a:t>
            </a:r>
            <a:r>
              <a:rPr lang="zh-CN" altLang="en-US" sz="2400" b="1" dirty="0">
                <a:solidFill>
                  <a:srgbClr val="FF0000"/>
                </a:solidFill>
                <a:sym typeface="+mn-ea"/>
              </a:rPr>
              <a:t>使用尽最大努力交付，</a:t>
            </a:r>
            <a:r>
              <a:rPr lang="zh-CN" altLang="en-US" sz="2400" b="1" dirty="0">
                <a:sym typeface="+mn-ea"/>
              </a:rPr>
              <a:t>只在 </a:t>
            </a:r>
            <a:r>
              <a:rPr lang="en-US" altLang="zh-CN" sz="2400" b="1" dirty="0">
                <a:sym typeface="+mn-ea"/>
              </a:rPr>
              <a:t>IP </a:t>
            </a:r>
            <a:r>
              <a:rPr lang="zh-CN" altLang="en-US" sz="2400" b="1" dirty="0">
                <a:sym typeface="+mn-ea"/>
              </a:rPr>
              <a:t>的数据报服务之上增加了很少一点的</a:t>
            </a:r>
            <a:r>
              <a:rPr lang="zh-CN" altLang="en-US" sz="2400" b="1" dirty="0" smtClean="0">
                <a:sym typeface="+mn-ea"/>
              </a:rPr>
              <a:t>功能：</a:t>
            </a:r>
            <a:endParaRPr lang="en-US" altLang="zh-CN" sz="2400" b="1" dirty="0" smtClean="0"/>
          </a:p>
          <a:p>
            <a:pPr lvl="1">
              <a:spcBef>
                <a:spcPts val="1200"/>
              </a:spcBef>
            </a:pPr>
            <a:r>
              <a:rPr lang="zh-CN" altLang="zh-CN" sz="2400" b="1" dirty="0" smtClean="0">
                <a:sym typeface="+mn-ea"/>
              </a:rPr>
              <a:t>复用</a:t>
            </a:r>
            <a:r>
              <a:rPr lang="zh-CN" altLang="zh-CN" sz="2400" b="1" dirty="0">
                <a:sym typeface="+mn-ea"/>
              </a:rPr>
              <a:t>和分用的</a:t>
            </a:r>
            <a:r>
              <a:rPr lang="zh-CN" altLang="zh-CN" sz="2400" b="1" dirty="0" smtClean="0">
                <a:sym typeface="+mn-ea"/>
              </a:rPr>
              <a:t>功能</a:t>
            </a:r>
            <a:endParaRPr lang="en-US" altLang="zh-CN" sz="2400" b="1" dirty="0" smtClean="0"/>
          </a:p>
          <a:p>
            <a:pPr lvl="1">
              <a:spcBef>
                <a:spcPts val="1200"/>
              </a:spcBef>
            </a:pPr>
            <a:r>
              <a:rPr lang="zh-CN" altLang="zh-CN" sz="2400" b="1" dirty="0" smtClean="0">
                <a:sym typeface="+mn-ea"/>
              </a:rPr>
              <a:t>差错检测</a:t>
            </a:r>
            <a:r>
              <a:rPr lang="zh-CN" altLang="zh-CN" sz="2400" b="1" dirty="0">
                <a:sym typeface="+mn-ea"/>
              </a:rPr>
              <a:t>的</a:t>
            </a:r>
            <a:r>
              <a:rPr lang="zh-CN" altLang="zh-CN" sz="2400" b="1" dirty="0" smtClean="0">
                <a:sym typeface="+mn-ea"/>
              </a:rPr>
              <a:t>功能</a:t>
            </a:r>
            <a:endParaRPr lang="en-US" altLang="zh-CN" sz="2400" b="1" dirty="0" smtClean="0"/>
          </a:p>
          <a:p>
            <a:r>
              <a:rPr lang="en-US" altLang="zh-CN" sz="2400" b="1" dirty="0" smtClean="0">
                <a:solidFill>
                  <a:srgbClr val="FF0000"/>
                </a:solidFill>
                <a:sym typeface="+mn-ea"/>
              </a:rPr>
              <a:t>UDP </a:t>
            </a:r>
            <a:r>
              <a:rPr lang="zh-CN" altLang="zh-CN" sz="2400" b="1" dirty="0" smtClean="0">
                <a:solidFill>
                  <a:srgbClr val="FF0000"/>
                </a:solidFill>
                <a:sym typeface="+mn-ea"/>
              </a:rPr>
              <a:t>的</a:t>
            </a:r>
            <a:r>
              <a:rPr lang="zh-CN" altLang="zh-CN" sz="2400" b="1" dirty="0">
                <a:solidFill>
                  <a:srgbClr val="FF0000"/>
                </a:solidFill>
                <a:sym typeface="+mn-ea"/>
              </a:rPr>
              <a:t>首部开销小，</a:t>
            </a:r>
            <a:r>
              <a:rPr lang="zh-CN" altLang="zh-CN" sz="2400" b="1" dirty="0" smtClean="0">
                <a:solidFill>
                  <a:srgbClr val="00B050"/>
                </a:solidFill>
                <a:sym typeface="+mn-ea"/>
              </a:rPr>
              <a:t>只有</a:t>
            </a:r>
            <a:r>
              <a:rPr lang="en-US" altLang="zh-CN" sz="2400" b="1" dirty="0" smtClean="0">
                <a:solidFill>
                  <a:srgbClr val="00B050"/>
                </a:solidFill>
                <a:sym typeface="+mn-ea"/>
              </a:rPr>
              <a:t> 8 </a:t>
            </a:r>
            <a:r>
              <a:rPr lang="zh-CN" altLang="zh-CN" sz="2400" b="1" dirty="0" smtClean="0">
                <a:solidFill>
                  <a:srgbClr val="00B050"/>
                </a:solidFill>
                <a:sym typeface="+mn-ea"/>
              </a:rPr>
              <a:t>个</a:t>
            </a:r>
            <a:r>
              <a:rPr lang="zh-CN" altLang="zh-CN" sz="2400" b="1" dirty="0">
                <a:solidFill>
                  <a:srgbClr val="00B050"/>
                </a:solidFill>
                <a:sym typeface="+mn-ea"/>
              </a:rPr>
              <a:t>字节</a:t>
            </a:r>
            <a:r>
              <a:rPr lang="zh-CN" altLang="zh-CN" sz="2400" b="1" dirty="0">
                <a:sym typeface="+mn-ea"/>
              </a:rPr>
              <a:t>，主要包括端口号、长度、校验和等字段</a:t>
            </a:r>
            <a:endParaRPr lang="zh-CN" altLang="zh-CN" sz="2400" b="1" dirty="0">
              <a:sym typeface="+mn-ea"/>
            </a:endParaRPr>
          </a:p>
          <a:p>
            <a:pPr marL="0" indent="0">
              <a:buNone/>
            </a:pPr>
            <a:endParaRPr lang="zh-CN" altLang="zh-CN" sz="2400" b="1" dirty="0">
              <a:sym typeface="+mn-ea"/>
            </a:endParaRPr>
          </a:p>
          <a:p>
            <a:r>
              <a:rPr lang="zh-CN" altLang="en-US" sz="2400" b="1" dirty="0">
                <a:sym typeface="+mn-ea"/>
              </a:rPr>
              <a:t>应用层交给 </a:t>
            </a:r>
            <a:r>
              <a:rPr lang="en-US" altLang="zh-CN" sz="2400" b="1" dirty="0">
                <a:sym typeface="+mn-ea"/>
              </a:rPr>
              <a:t>UDP </a:t>
            </a:r>
            <a:r>
              <a:rPr lang="zh-CN" altLang="en-US" sz="2400" b="1" dirty="0">
                <a:sym typeface="+mn-ea"/>
              </a:rPr>
              <a:t>多长的报文，</a:t>
            </a:r>
            <a:r>
              <a:rPr lang="en-US" altLang="zh-CN" sz="2400" b="1" dirty="0">
                <a:sym typeface="+mn-ea"/>
              </a:rPr>
              <a:t>UDP </a:t>
            </a:r>
            <a:r>
              <a:rPr lang="zh-CN" altLang="en-US" sz="2400" b="1" dirty="0">
                <a:sym typeface="+mn-ea"/>
              </a:rPr>
              <a:t>就照样发送，即</a:t>
            </a:r>
            <a:r>
              <a:rPr lang="zh-CN" altLang="en-US" sz="2400" b="1" dirty="0">
                <a:solidFill>
                  <a:srgbClr val="FF0000"/>
                </a:solidFill>
                <a:sym typeface="+mn-ea"/>
              </a:rPr>
              <a:t>一次发送一个报文</a:t>
            </a:r>
            <a:r>
              <a:rPr lang="zh-CN" altLang="en-US" sz="2400" b="1" dirty="0">
                <a:sym typeface="+mn-ea"/>
              </a:rPr>
              <a:t>，</a:t>
            </a:r>
            <a:r>
              <a:rPr lang="zh-CN" altLang="en-US" sz="2400" b="1" dirty="0">
                <a:solidFill>
                  <a:srgbClr val="FF0000"/>
                </a:solidFill>
                <a:sym typeface="+mn-ea"/>
              </a:rPr>
              <a:t>既不合并，也不拆分</a:t>
            </a:r>
            <a:r>
              <a:rPr lang="zh-CN" altLang="en-US" sz="2400" b="1" dirty="0" smtClean="0">
                <a:solidFill>
                  <a:srgbClr val="FF0000"/>
                </a:solidFill>
                <a:sym typeface="+mn-ea"/>
              </a:rPr>
              <a:t>。</a:t>
            </a:r>
            <a:endParaRPr lang="zh-CN" altLang="en-US" sz="2400" b="1" dirty="0" smtClean="0">
              <a:solidFill>
                <a:srgbClr val="FF0000"/>
              </a:solidFill>
              <a:sym typeface="+mn-ea"/>
            </a:endParaRPr>
          </a:p>
          <a:p>
            <a:r>
              <a:rPr lang="zh-CN" altLang="en-US" sz="2400" b="1" dirty="0">
                <a:sym typeface="+mn-ea"/>
              </a:rPr>
              <a:t>在计算检验和时，临时把“</a:t>
            </a:r>
            <a:r>
              <a:rPr lang="zh-CN" altLang="en-US" sz="2400" b="1" dirty="0">
                <a:solidFill>
                  <a:srgbClr val="FF0066"/>
                </a:solidFill>
                <a:sym typeface="+mn-ea"/>
              </a:rPr>
              <a:t>伪首部</a:t>
            </a:r>
            <a:r>
              <a:rPr lang="zh-CN" altLang="en-US" sz="2400" b="1" dirty="0">
                <a:sym typeface="+mn-ea"/>
              </a:rPr>
              <a:t>”和 </a:t>
            </a:r>
            <a:r>
              <a:rPr lang="en-US" altLang="zh-CN" sz="2400" b="1" dirty="0">
                <a:sym typeface="+mn-ea"/>
              </a:rPr>
              <a:t>UDP </a:t>
            </a:r>
            <a:r>
              <a:rPr lang="zh-CN" altLang="en-US" sz="2400" b="1" dirty="0">
                <a:sym typeface="+mn-ea"/>
              </a:rPr>
              <a:t>用户数据报连接在一起。伪首部仅仅是为了计算检验和和进行差错校验。既不向下传送，也不向上递交。</a:t>
            </a:r>
            <a:r>
              <a:rPr lang="zh-CN" altLang="en-US" sz="2400" b="1" dirty="0">
                <a:solidFill>
                  <a:srgbClr val="FF0066"/>
                </a:solidFill>
                <a:sym typeface="+mn-ea"/>
              </a:rPr>
              <a:t>不属于</a:t>
            </a:r>
            <a:r>
              <a:rPr lang="en-US" altLang="zh-CN" sz="2400" b="1" dirty="0">
                <a:solidFill>
                  <a:srgbClr val="FF0066"/>
                </a:solidFill>
                <a:sym typeface="+mn-ea"/>
              </a:rPr>
              <a:t>UDP</a:t>
            </a:r>
            <a:r>
              <a:rPr lang="zh-CN" altLang="en-US" sz="2400" b="1" dirty="0">
                <a:solidFill>
                  <a:srgbClr val="FF0066"/>
                </a:solidFill>
                <a:sym typeface="+mn-ea"/>
              </a:rPr>
              <a:t>用户数据报本身</a:t>
            </a:r>
            <a:r>
              <a:rPr lang="zh-CN" altLang="en-US" sz="2400" b="1" dirty="0">
                <a:sym typeface="+mn-ea"/>
              </a:rPr>
              <a:t>。</a:t>
            </a:r>
            <a:endParaRPr lang="zh-CN" altLang="en-US" sz="2400" b="1" dirty="0">
              <a:sym typeface="+mn-ea"/>
            </a:endParaRPr>
          </a:p>
          <a:p>
            <a:r>
              <a:rPr lang="zh-CN" altLang="en-US" sz="2400" b="1" dirty="0"/>
              <a:t>UDP校验和对伪首部、UDP首部以及应用层数据进行校验。</a:t>
            </a:r>
            <a:endParaRPr lang="zh-CN" altLang="en-US" sz="2400" b="1" dirty="0"/>
          </a:p>
          <a:p>
            <a:endParaRPr lang="zh-CN" altLang="en-US" sz="2400" b="1" dirty="0">
              <a:solidFill>
                <a:srgbClr val="FF0000"/>
              </a:solidFill>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a:xfrm>
            <a:off x="689610" y="0"/>
            <a:ext cx="7792720" cy="794385"/>
          </a:xfrm>
        </p:spPr>
        <p:txBody>
          <a:bodyPr/>
          <a:lstStyle/>
          <a:p>
            <a:r>
              <a:rPr lang="en-US" altLang="zh-CN" dirty="0"/>
              <a:t>5.2.2  UDP </a:t>
            </a:r>
            <a:r>
              <a:rPr lang="zh-CN" altLang="en-US" dirty="0"/>
              <a:t>的首部格式 </a:t>
            </a:r>
            <a:endParaRPr lang="zh-CN" altLang="en-US" dirty="0"/>
          </a:p>
        </p:txBody>
      </p:sp>
      <p:sp>
        <p:nvSpPr>
          <p:cNvPr id="3" name="矩形 2"/>
          <p:cNvSpPr/>
          <p:nvPr/>
        </p:nvSpPr>
        <p:spPr>
          <a:xfrm>
            <a:off x="1049148" y="871464"/>
            <a:ext cx="6912768" cy="773430"/>
          </a:xfrm>
          <a:prstGeom prst="rect">
            <a:avLst/>
          </a:prstGeom>
          <a:solidFill>
            <a:srgbClr val="66FFFF"/>
          </a:solidFill>
          <a:ln>
            <a:solidFill>
              <a:srgbClr val="000066"/>
            </a:solidFill>
          </a:ln>
        </p:spPr>
        <p:txBody>
          <a:bodyPr wrap="square">
            <a:spAutoFit/>
          </a:bodyPr>
          <a:lstStyle/>
          <a:p>
            <a:r>
              <a:rPr lang="zh-CN" altLang="zh-CN" sz="2215" b="1" dirty="0">
                <a:solidFill>
                  <a:srgbClr val="000066"/>
                </a:solidFill>
                <a:latin typeface="+mn-lt"/>
                <a:ea typeface="黑体" panose="02010609060101010101" pitchFamily="2" charset="-122"/>
              </a:rPr>
              <a:t>用户</a:t>
            </a:r>
            <a:r>
              <a:rPr lang="zh-CN" altLang="zh-CN" sz="2215" b="1" dirty="0" smtClean="0">
                <a:solidFill>
                  <a:srgbClr val="000066"/>
                </a:solidFill>
                <a:latin typeface="+mn-lt"/>
                <a:ea typeface="黑体" panose="02010609060101010101" pitchFamily="2" charset="-122"/>
              </a:rPr>
              <a:t>数据报</a:t>
            </a:r>
            <a:r>
              <a:rPr lang="en-US" altLang="zh-CN" sz="2215" b="1" dirty="0" smtClean="0">
                <a:solidFill>
                  <a:srgbClr val="000066"/>
                </a:solidFill>
                <a:latin typeface="+mn-lt"/>
                <a:ea typeface="黑体" panose="02010609060101010101" pitchFamily="2" charset="-122"/>
              </a:rPr>
              <a:t> UDP </a:t>
            </a:r>
            <a:r>
              <a:rPr lang="zh-CN" altLang="zh-CN" sz="2215" b="1" dirty="0" smtClean="0">
                <a:solidFill>
                  <a:srgbClr val="000066"/>
                </a:solidFill>
                <a:latin typeface="+mn-lt"/>
                <a:ea typeface="黑体" panose="02010609060101010101" pitchFamily="2" charset="-122"/>
              </a:rPr>
              <a:t>有</a:t>
            </a:r>
            <a:r>
              <a:rPr lang="zh-CN" altLang="zh-CN" sz="2215" b="1" dirty="0">
                <a:solidFill>
                  <a:srgbClr val="C00000"/>
                </a:solidFill>
                <a:latin typeface="+mn-lt"/>
                <a:ea typeface="黑体" panose="02010609060101010101" pitchFamily="2" charset="-122"/>
              </a:rPr>
              <a:t>两个字段</a:t>
            </a:r>
            <a:r>
              <a:rPr lang="zh-CN" altLang="zh-CN" sz="2215" b="1" dirty="0">
                <a:solidFill>
                  <a:srgbClr val="000066"/>
                </a:solidFill>
                <a:latin typeface="+mn-lt"/>
                <a:ea typeface="黑体" panose="02010609060101010101" pitchFamily="2" charset="-122"/>
              </a:rPr>
              <a:t>：数据字段和首部字段。首部字段很简单，</a:t>
            </a:r>
            <a:r>
              <a:rPr lang="zh-CN" altLang="zh-CN" sz="2215" b="1" dirty="0" smtClean="0">
                <a:solidFill>
                  <a:srgbClr val="C00000"/>
                </a:solidFill>
                <a:latin typeface="+mn-lt"/>
                <a:ea typeface="黑体" panose="02010609060101010101" pitchFamily="2" charset="-122"/>
              </a:rPr>
              <a:t>只有</a:t>
            </a:r>
            <a:r>
              <a:rPr lang="en-US" altLang="zh-CN" sz="2215" b="1" dirty="0" smtClean="0">
                <a:solidFill>
                  <a:srgbClr val="C00000"/>
                </a:solidFill>
                <a:latin typeface="+mn-lt"/>
                <a:ea typeface="黑体" panose="02010609060101010101" pitchFamily="2" charset="-122"/>
              </a:rPr>
              <a:t> 8 </a:t>
            </a:r>
            <a:r>
              <a:rPr lang="zh-CN" altLang="zh-CN" sz="2215" b="1" dirty="0" smtClean="0">
                <a:solidFill>
                  <a:srgbClr val="C00000"/>
                </a:solidFill>
                <a:latin typeface="+mn-lt"/>
                <a:ea typeface="黑体" panose="02010609060101010101" pitchFamily="2" charset="-122"/>
              </a:rPr>
              <a:t>个字节</a:t>
            </a:r>
            <a:r>
              <a:rPr lang="zh-CN" altLang="en-US" sz="2215" b="1" dirty="0">
                <a:solidFill>
                  <a:srgbClr val="C00000"/>
                </a:solidFill>
                <a:latin typeface="+mn-lt"/>
                <a:ea typeface="黑体" panose="02010609060101010101" pitchFamily="2" charset="-122"/>
              </a:rPr>
              <a:t>。</a:t>
            </a:r>
            <a:endParaRPr lang="zh-CN" altLang="en-US" sz="2215" b="1" dirty="0">
              <a:solidFill>
                <a:srgbClr val="C00000"/>
              </a:solidFill>
              <a:latin typeface="+mn-lt"/>
              <a:ea typeface="黑体" panose="02010609060101010101" pitchFamily="2" charset="-122"/>
            </a:endParaRPr>
          </a:p>
        </p:txBody>
      </p:sp>
      <p:grpSp>
        <p:nvGrpSpPr>
          <p:cNvPr id="5" name="组合 4"/>
          <p:cNvGrpSpPr/>
          <p:nvPr/>
        </p:nvGrpSpPr>
        <p:grpSpPr>
          <a:xfrm>
            <a:off x="359668" y="1735560"/>
            <a:ext cx="8532812" cy="3837708"/>
            <a:chOff x="389640" y="2060848"/>
            <a:chExt cx="9243880" cy="4157517"/>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ln>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39"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3"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ln>
            <a:effec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51"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52" name="Text Box 16"/>
            <p:cNvSpPr txBox="1">
              <a:spLocks noChangeArrowheads="1"/>
            </p:cNvSpPr>
            <p:nvPr/>
          </p:nvSpPr>
          <p:spPr bwMode="auto">
            <a:xfrm>
              <a:off x="1939172" y="3480607"/>
              <a:ext cx="965835"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伪首部</a:t>
              </a:r>
              <a:endParaRPr kumimoji="1" lang="zh-CN" altLang="en-US" sz="1845" b="1">
                <a:solidFill>
                  <a:srgbClr val="000099"/>
                </a:solidFill>
                <a:latin typeface="+mn-lt"/>
                <a:ea typeface="黑体" panose="02010609060101010101" pitchFamily="2" charset="-122"/>
              </a:endParaRPr>
            </a:p>
          </p:txBody>
        </p:sp>
        <p:sp>
          <p:nvSpPr>
            <p:cNvPr id="500753" name="Text Box 17"/>
            <p:cNvSpPr txBox="1">
              <a:spLocks noChangeArrowheads="1"/>
            </p:cNvSpPr>
            <p:nvPr/>
          </p:nvSpPr>
          <p:spPr bwMode="auto">
            <a:xfrm>
              <a:off x="3177422" y="3480607"/>
              <a:ext cx="965835"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源端口</a:t>
              </a:r>
              <a:endParaRPr kumimoji="1" lang="zh-CN" altLang="en-US" sz="1845" b="1">
                <a:solidFill>
                  <a:srgbClr val="000099"/>
                </a:solidFill>
                <a:latin typeface="+mn-lt"/>
                <a:ea typeface="黑体" panose="02010609060101010101" pitchFamily="2" charset="-122"/>
              </a:endParaRPr>
            </a:p>
          </p:txBody>
        </p:sp>
        <p:sp>
          <p:nvSpPr>
            <p:cNvPr id="500754" name="Text Box 18"/>
            <p:cNvSpPr txBox="1">
              <a:spLocks noChangeArrowheads="1"/>
            </p:cNvSpPr>
            <p:nvPr/>
          </p:nvSpPr>
          <p:spPr bwMode="auto">
            <a:xfrm>
              <a:off x="4357198" y="3480607"/>
              <a:ext cx="1221740"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目的端口</a:t>
              </a:r>
              <a:endParaRPr kumimoji="1" lang="zh-CN" altLang="en-US" sz="1845" b="1">
                <a:solidFill>
                  <a:srgbClr val="000099"/>
                </a:solidFill>
                <a:latin typeface="+mn-lt"/>
                <a:ea typeface="黑体" panose="02010609060101010101" pitchFamily="2" charset="-122"/>
              </a:endParaRPr>
            </a:p>
          </p:txBody>
        </p:sp>
        <p:sp>
          <p:nvSpPr>
            <p:cNvPr id="500755" name="Text Box 19"/>
            <p:cNvSpPr txBox="1">
              <a:spLocks noChangeArrowheads="1"/>
            </p:cNvSpPr>
            <p:nvPr/>
          </p:nvSpPr>
          <p:spPr bwMode="auto">
            <a:xfrm>
              <a:off x="5803544" y="3479020"/>
              <a:ext cx="85164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长  度</a:t>
              </a:r>
              <a:endParaRPr kumimoji="1" lang="zh-CN" altLang="en-US" sz="1845" b="1">
                <a:solidFill>
                  <a:srgbClr val="000099"/>
                </a:solidFill>
                <a:latin typeface="+mn-lt"/>
                <a:ea typeface="黑体" panose="02010609060101010101" pitchFamily="2" charset="-122"/>
              </a:endParaRPr>
            </a:p>
          </p:txBody>
        </p:sp>
        <p:sp>
          <p:nvSpPr>
            <p:cNvPr id="500756" name="Text Box 20"/>
            <p:cNvSpPr txBox="1">
              <a:spLocks noChangeArrowheads="1"/>
            </p:cNvSpPr>
            <p:nvPr/>
          </p:nvSpPr>
          <p:spPr bwMode="auto">
            <a:xfrm>
              <a:off x="7043513" y="3480607"/>
              <a:ext cx="965835"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检验和</a:t>
              </a:r>
              <a:endParaRPr kumimoji="1" lang="zh-CN" altLang="en-US" sz="1845" b="1">
                <a:solidFill>
                  <a:srgbClr val="000099"/>
                </a:solidFill>
                <a:latin typeface="+mn-lt"/>
                <a:ea typeface="黑体" panose="02010609060101010101" pitchFamily="2" charset="-122"/>
              </a:endParaRPr>
            </a:p>
          </p:txBody>
        </p:sp>
        <p:sp>
          <p:nvSpPr>
            <p:cNvPr id="500757" name="Text Box 21"/>
            <p:cNvSpPr txBox="1">
              <a:spLocks noChangeArrowheads="1"/>
            </p:cNvSpPr>
            <p:nvPr/>
          </p:nvSpPr>
          <p:spPr bwMode="auto">
            <a:xfrm>
              <a:off x="5960044" y="5199880"/>
              <a:ext cx="1347629"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数         据</a:t>
              </a:r>
              <a:endParaRPr kumimoji="1" lang="zh-CN" altLang="en-US" sz="1845" b="1">
                <a:solidFill>
                  <a:srgbClr val="000099"/>
                </a:solidFill>
                <a:latin typeface="+mn-lt"/>
                <a:ea typeface="黑体" panose="02010609060101010101" pitchFamily="2" charset="-122"/>
              </a:endParaRPr>
            </a:p>
          </p:txBody>
        </p:sp>
        <p:sp>
          <p:nvSpPr>
            <p:cNvPr id="500758" name="Text Box 22"/>
            <p:cNvSpPr txBox="1">
              <a:spLocks noChangeArrowheads="1"/>
            </p:cNvSpPr>
            <p:nvPr/>
          </p:nvSpPr>
          <p:spPr bwMode="auto">
            <a:xfrm>
              <a:off x="2649446" y="5199880"/>
              <a:ext cx="85164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首  部</a:t>
              </a:r>
              <a:endParaRPr kumimoji="1" lang="zh-CN" altLang="en-US" sz="1845" b="1">
                <a:solidFill>
                  <a:srgbClr val="000099"/>
                </a:solidFill>
                <a:latin typeface="+mn-lt"/>
                <a:ea typeface="黑体" panose="02010609060101010101" pitchFamily="2" charset="-122"/>
              </a:endParaRP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62" name="Text Box 26"/>
            <p:cNvSpPr txBox="1">
              <a:spLocks noChangeArrowheads="1"/>
            </p:cNvSpPr>
            <p:nvPr/>
          </p:nvSpPr>
          <p:spPr bwMode="auto">
            <a:xfrm>
              <a:off x="6986761" y="2462485"/>
              <a:ext cx="1247193"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UDP</a:t>
              </a:r>
              <a:r>
                <a:rPr kumimoji="1" lang="zh-CN" altLang="en-US" sz="1845" b="1">
                  <a:solidFill>
                    <a:srgbClr val="000099"/>
                  </a:solidFill>
                  <a:latin typeface="+mn-lt"/>
                  <a:ea typeface="黑体" panose="02010609060101010101" pitchFamily="2" charset="-122"/>
                </a:rPr>
                <a:t>长度</a:t>
              </a:r>
              <a:endParaRPr kumimoji="1" lang="zh-CN" altLang="en-US" sz="1845" b="1">
                <a:solidFill>
                  <a:srgbClr val="000099"/>
                </a:solidFill>
                <a:latin typeface="+mn-lt"/>
                <a:ea typeface="黑体" panose="02010609060101010101" pitchFamily="2" charset="-122"/>
              </a:endParaRPr>
            </a:p>
          </p:txBody>
        </p:sp>
        <p:sp>
          <p:nvSpPr>
            <p:cNvPr id="500763" name="Text Box 27"/>
            <p:cNvSpPr txBox="1">
              <a:spLocks noChangeArrowheads="1"/>
            </p:cNvSpPr>
            <p:nvPr/>
          </p:nvSpPr>
          <p:spPr bwMode="auto">
            <a:xfrm>
              <a:off x="1467949" y="2462485"/>
              <a:ext cx="134350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源 </a:t>
              </a:r>
              <a:r>
                <a:rPr kumimoji="1" lang="en-US" altLang="zh-CN" sz="1845" b="1">
                  <a:solidFill>
                    <a:srgbClr val="000099"/>
                  </a:solidFill>
                  <a:latin typeface="+mn-lt"/>
                  <a:ea typeface="黑体" panose="02010609060101010101" pitchFamily="2" charset="-122"/>
                </a:rPr>
                <a:t>IP </a:t>
              </a:r>
              <a:r>
                <a:rPr kumimoji="1" lang="zh-CN" altLang="en-US" sz="1845" b="1">
                  <a:solidFill>
                    <a:srgbClr val="000099"/>
                  </a:solidFill>
                  <a:latin typeface="+mn-lt"/>
                  <a:ea typeface="黑体" panose="02010609060101010101" pitchFamily="2" charset="-122"/>
                </a:rPr>
                <a:t>地址</a:t>
              </a:r>
              <a:endParaRPr kumimoji="1" lang="zh-CN" altLang="en-US" sz="1845" b="1">
                <a:solidFill>
                  <a:srgbClr val="000099"/>
                </a:solidFill>
                <a:latin typeface="+mn-lt"/>
                <a:ea typeface="黑体" panose="02010609060101010101" pitchFamily="2" charset="-122"/>
              </a:endParaRPr>
            </a:p>
          </p:txBody>
        </p:sp>
        <p:sp>
          <p:nvSpPr>
            <p:cNvPr id="500764" name="Text Box 28"/>
            <p:cNvSpPr txBox="1">
              <a:spLocks noChangeArrowheads="1"/>
            </p:cNvSpPr>
            <p:nvPr/>
          </p:nvSpPr>
          <p:spPr bwMode="auto">
            <a:xfrm>
              <a:off x="3784509" y="2462485"/>
              <a:ext cx="159940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目的 </a:t>
              </a:r>
              <a:r>
                <a:rPr kumimoji="1" lang="en-US" altLang="zh-CN" sz="1845" b="1">
                  <a:solidFill>
                    <a:srgbClr val="000099"/>
                  </a:solidFill>
                  <a:latin typeface="+mn-lt"/>
                  <a:ea typeface="黑体" panose="02010609060101010101" pitchFamily="2" charset="-122"/>
                </a:rPr>
                <a:t>IP </a:t>
              </a:r>
              <a:r>
                <a:rPr kumimoji="1" lang="zh-CN" altLang="en-US" sz="1845" b="1">
                  <a:solidFill>
                    <a:srgbClr val="000099"/>
                  </a:solidFill>
                  <a:latin typeface="+mn-lt"/>
                  <a:ea typeface="黑体" panose="02010609060101010101" pitchFamily="2" charset="-122"/>
                </a:rPr>
                <a:t>地址</a:t>
              </a:r>
              <a:endParaRPr kumimoji="1" lang="zh-CN" altLang="en-US" sz="1845" b="1">
                <a:solidFill>
                  <a:srgbClr val="000099"/>
                </a:solidFill>
                <a:latin typeface="+mn-lt"/>
                <a:ea typeface="黑体" panose="02010609060101010101" pitchFamily="2" charset="-122"/>
              </a:endParaRPr>
            </a:p>
          </p:txBody>
        </p:sp>
        <p:sp>
          <p:nvSpPr>
            <p:cNvPr id="500765" name="Text Box 29"/>
            <p:cNvSpPr txBox="1">
              <a:spLocks noChangeArrowheads="1"/>
            </p:cNvSpPr>
            <p:nvPr/>
          </p:nvSpPr>
          <p:spPr bwMode="auto">
            <a:xfrm>
              <a:off x="5987561" y="2462485"/>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0</a:t>
              </a:r>
              <a:endParaRPr kumimoji="1" lang="en-US" altLang="zh-CN" sz="1845" b="1">
                <a:solidFill>
                  <a:srgbClr val="000099"/>
                </a:solidFill>
                <a:latin typeface="+mn-lt"/>
                <a:ea typeface="黑体" panose="02010609060101010101" pitchFamily="2" charset="-122"/>
              </a:endParaRPr>
            </a:p>
          </p:txBody>
        </p:sp>
        <p:sp>
          <p:nvSpPr>
            <p:cNvPr id="500766" name="Text Box 30"/>
            <p:cNvSpPr txBox="1">
              <a:spLocks noChangeArrowheads="1"/>
            </p:cNvSpPr>
            <p:nvPr/>
          </p:nvSpPr>
          <p:spPr bwMode="auto">
            <a:xfrm>
              <a:off x="6457065" y="2462485"/>
              <a:ext cx="481542"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17</a:t>
              </a:r>
              <a:endParaRPr kumimoji="1" lang="en-US" altLang="zh-CN" sz="1845" b="1">
                <a:solidFill>
                  <a:srgbClr val="000099"/>
                </a:solidFill>
                <a:latin typeface="+mn-lt"/>
                <a:ea typeface="黑体" panose="02010609060101010101" pitchFamily="2" charset="-122"/>
              </a:endParaRP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69" name="Text Box 33"/>
            <p:cNvSpPr txBox="1">
              <a:spLocks noChangeArrowheads="1"/>
            </p:cNvSpPr>
            <p:nvPr/>
          </p:nvSpPr>
          <p:spPr bwMode="auto">
            <a:xfrm>
              <a:off x="5239453" y="5811118"/>
              <a:ext cx="1272646"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IP </a:t>
              </a:r>
              <a:r>
                <a:rPr kumimoji="1" lang="zh-CN" altLang="en-US" sz="1845" b="1">
                  <a:solidFill>
                    <a:srgbClr val="000099"/>
                  </a:solidFill>
                  <a:latin typeface="+mn-lt"/>
                  <a:ea typeface="黑体" panose="02010609060101010101" pitchFamily="2" charset="-122"/>
                </a:rPr>
                <a:t>数据报</a:t>
              </a:r>
              <a:endParaRPr kumimoji="1" lang="zh-CN" altLang="en-US" sz="1845" b="1">
                <a:solidFill>
                  <a:srgbClr val="000099"/>
                </a:solidFill>
                <a:latin typeface="+mn-lt"/>
                <a:ea typeface="黑体" panose="02010609060101010101" pitchFamily="2" charset="-122"/>
              </a:endParaRPr>
            </a:p>
          </p:txBody>
        </p:sp>
        <p:sp>
          <p:nvSpPr>
            <p:cNvPr id="500770" name="Text Box 34"/>
            <p:cNvSpPr txBox="1">
              <a:spLocks noChangeArrowheads="1"/>
            </p:cNvSpPr>
            <p:nvPr/>
          </p:nvSpPr>
          <p:spPr bwMode="auto">
            <a:xfrm>
              <a:off x="389640" y="2083073"/>
              <a:ext cx="709930"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字节</a:t>
              </a:r>
              <a:endParaRPr kumimoji="1" lang="zh-CN" altLang="en-US" sz="1845" b="1">
                <a:solidFill>
                  <a:srgbClr val="000099"/>
                </a:solidFill>
                <a:latin typeface="+mn-lt"/>
                <a:ea typeface="黑体" panose="02010609060101010101" pitchFamily="2" charset="-122"/>
              </a:endParaRPr>
            </a:p>
          </p:txBody>
        </p:sp>
        <p:sp>
          <p:nvSpPr>
            <p:cNvPr id="500771" name="Text Box 35"/>
            <p:cNvSpPr txBox="1">
              <a:spLocks noChangeArrowheads="1"/>
            </p:cNvSpPr>
            <p:nvPr/>
          </p:nvSpPr>
          <p:spPr bwMode="auto">
            <a:xfrm>
              <a:off x="2062997" y="2060848"/>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p:txBody>
        </p:sp>
        <p:sp>
          <p:nvSpPr>
            <p:cNvPr id="500772" name="Text Box 36"/>
            <p:cNvSpPr txBox="1">
              <a:spLocks noChangeArrowheads="1"/>
            </p:cNvSpPr>
            <p:nvPr/>
          </p:nvSpPr>
          <p:spPr bwMode="auto">
            <a:xfrm>
              <a:off x="4475865" y="2060848"/>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4</a:t>
              </a:r>
              <a:endParaRPr kumimoji="1" lang="en-US" altLang="zh-CN" sz="1845" b="1">
                <a:solidFill>
                  <a:srgbClr val="000099"/>
                </a:solidFill>
                <a:latin typeface="+mn-lt"/>
                <a:ea typeface="黑体" panose="02010609060101010101" pitchFamily="2" charset="-122"/>
              </a:endParaRPr>
            </a:p>
          </p:txBody>
        </p:sp>
        <p:sp>
          <p:nvSpPr>
            <p:cNvPr id="500773" name="Text Box 37"/>
            <p:cNvSpPr txBox="1">
              <a:spLocks noChangeArrowheads="1"/>
            </p:cNvSpPr>
            <p:nvPr/>
          </p:nvSpPr>
          <p:spPr bwMode="auto">
            <a:xfrm>
              <a:off x="5987561" y="2060848"/>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500774" name="Text Box 38"/>
            <p:cNvSpPr txBox="1">
              <a:spLocks noChangeArrowheads="1"/>
            </p:cNvSpPr>
            <p:nvPr/>
          </p:nvSpPr>
          <p:spPr bwMode="auto">
            <a:xfrm>
              <a:off x="6551653" y="2060848"/>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1</a:t>
              </a:r>
              <a:endParaRPr kumimoji="1" lang="en-US" altLang="zh-CN" sz="1845" b="1">
                <a:solidFill>
                  <a:srgbClr val="000099"/>
                </a:solidFill>
                <a:latin typeface="+mn-lt"/>
                <a:ea typeface="黑体" panose="02010609060101010101" pitchFamily="2" charset="-122"/>
              </a:endParaRPr>
            </a:p>
          </p:txBody>
        </p:sp>
        <p:sp>
          <p:nvSpPr>
            <p:cNvPr id="500775" name="Text Box 39"/>
            <p:cNvSpPr txBox="1">
              <a:spLocks noChangeArrowheads="1"/>
            </p:cNvSpPr>
            <p:nvPr/>
          </p:nvSpPr>
          <p:spPr bwMode="auto">
            <a:xfrm>
              <a:off x="7404669" y="2060848"/>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500776" name="Text Box 40"/>
            <p:cNvSpPr txBox="1">
              <a:spLocks noChangeArrowheads="1"/>
            </p:cNvSpPr>
            <p:nvPr/>
          </p:nvSpPr>
          <p:spPr bwMode="auto">
            <a:xfrm>
              <a:off x="2198861" y="3105956"/>
              <a:ext cx="481542"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12</a:t>
              </a:r>
              <a:endParaRPr kumimoji="1" lang="en-US" altLang="zh-CN" sz="1845" b="1">
                <a:solidFill>
                  <a:srgbClr val="000099"/>
                </a:solidFill>
                <a:latin typeface="+mn-lt"/>
                <a:ea typeface="黑体" panose="02010609060101010101" pitchFamily="2" charset="-122"/>
              </a:endParaRPr>
            </a:p>
          </p:txBody>
        </p:sp>
        <p:sp>
          <p:nvSpPr>
            <p:cNvPr id="500777" name="Text Box 41"/>
            <p:cNvSpPr txBox="1">
              <a:spLocks noChangeArrowheads="1"/>
            </p:cNvSpPr>
            <p:nvPr/>
          </p:nvSpPr>
          <p:spPr bwMode="auto">
            <a:xfrm>
              <a:off x="3574695" y="3110720"/>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500778" name="Text Box 42"/>
            <p:cNvSpPr txBox="1">
              <a:spLocks noChangeArrowheads="1"/>
            </p:cNvSpPr>
            <p:nvPr/>
          </p:nvSpPr>
          <p:spPr bwMode="auto">
            <a:xfrm>
              <a:off x="4902374" y="3110720"/>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500779" name="Text Box 43"/>
            <p:cNvSpPr txBox="1">
              <a:spLocks noChangeArrowheads="1"/>
            </p:cNvSpPr>
            <p:nvPr/>
          </p:nvSpPr>
          <p:spPr bwMode="auto">
            <a:xfrm>
              <a:off x="6061513" y="3110720"/>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500780" name="Text Box 44"/>
            <p:cNvSpPr txBox="1">
              <a:spLocks noChangeArrowheads="1"/>
            </p:cNvSpPr>
            <p:nvPr/>
          </p:nvSpPr>
          <p:spPr bwMode="auto">
            <a:xfrm>
              <a:off x="7380592" y="3110720"/>
              <a:ext cx="33983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2</a:t>
              </a:r>
              <a:endParaRPr kumimoji="1" lang="en-US" altLang="zh-CN" sz="1845" b="1">
                <a:solidFill>
                  <a:srgbClr val="000099"/>
                </a:solidFill>
                <a:latin typeface="+mn-lt"/>
                <a:ea typeface="黑体" panose="02010609060101010101" pitchFamily="2" charset="-122"/>
              </a:endParaRPr>
            </a:p>
          </p:txBody>
        </p:sp>
        <p:sp>
          <p:nvSpPr>
            <p:cNvPr id="500781" name="Text Box 45"/>
            <p:cNvSpPr txBox="1">
              <a:spLocks noChangeArrowheads="1"/>
            </p:cNvSpPr>
            <p:nvPr/>
          </p:nvSpPr>
          <p:spPr bwMode="auto">
            <a:xfrm>
              <a:off x="945132" y="3105956"/>
              <a:ext cx="709930"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字节</a:t>
              </a:r>
              <a:endParaRPr kumimoji="1" lang="zh-CN" altLang="en-US" sz="1845" b="1">
                <a:solidFill>
                  <a:srgbClr val="000099"/>
                </a:solidFill>
                <a:latin typeface="+mn-lt"/>
                <a:ea typeface="黑体" panose="02010609060101010101" pitchFamily="2" charset="-122"/>
              </a:endParaRPr>
            </a:p>
          </p:txBody>
        </p:sp>
        <p:sp>
          <p:nvSpPr>
            <p:cNvPr id="500782" name="Text Box 46"/>
            <p:cNvSpPr txBox="1">
              <a:spLocks noChangeArrowheads="1"/>
            </p:cNvSpPr>
            <p:nvPr/>
          </p:nvSpPr>
          <p:spPr bwMode="auto">
            <a:xfrm>
              <a:off x="1064568" y="5594404"/>
              <a:ext cx="1221740"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a:solidFill>
                    <a:srgbClr val="000099"/>
                  </a:solidFill>
                  <a:latin typeface="+mn-lt"/>
                  <a:ea typeface="黑体" panose="02010609060101010101" pitchFamily="2" charset="-122"/>
                </a:rPr>
                <a:t>发送在前</a:t>
              </a:r>
              <a:endParaRPr kumimoji="1" lang="zh-CN" altLang="en-US" sz="1845" b="1" dirty="0">
                <a:solidFill>
                  <a:srgbClr val="000099"/>
                </a:solidFill>
                <a:latin typeface="+mn-lt"/>
                <a:ea typeface="黑体" panose="02010609060101010101" pitchFamily="2" charset="-122"/>
              </a:endParaRP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 b="1">
                <a:solidFill>
                  <a:srgbClr val="000099"/>
                </a:solidFill>
                <a:latin typeface="+mn-lt"/>
                <a:ea typeface="黑体" panose="02010609060101010101" pitchFamily="2" charset="-122"/>
              </a:endParaRPr>
            </a:p>
          </p:txBody>
        </p:sp>
        <p:sp>
          <p:nvSpPr>
            <p:cNvPr id="500785" name="Text Box 49"/>
            <p:cNvSpPr txBox="1">
              <a:spLocks noChangeArrowheads="1"/>
            </p:cNvSpPr>
            <p:nvPr/>
          </p:nvSpPr>
          <p:spPr bwMode="auto">
            <a:xfrm>
              <a:off x="6560252" y="4333874"/>
              <a:ext cx="1347629"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数         据</a:t>
              </a:r>
              <a:endParaRPr kumimoji="1" lang="zh-CN" altLang="en-US" sz="1845" b="1">
                <a:solidFill>
                  <a:srgbClr val="000099"/>
                </a:solidFill>
                <a:latin typeface="+mn-lt"/>
                <a:ea typeface="黑体" panose="02010609060101010101" pitchFamily="2" charset="-122"/>
              </a:endParaRPr>
            </a:p>
          </p:txBody>
        </p:sp>
        <p:sp>
          <p:nvSpPr>
            <p:cNvPr id="500786" name="Text Box 50"/>
            <p:cNvSpPr txBox="1">
              <a:spLocks noChangeArrowheads="1"/>
            </p:cNvSpPr>
            <p:nvPr/>
          </p:nvSpPr>
          <p:spPr bwMode="auto">
            <a:xfrm>
              <a:off x="3856740" y="4333874"/>
              <a:ext cx="851641"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a:solidFill>
                    <a:srgbClr val="000099"/>
                  </a:solidFill>
                  <a:latin typeface="+mn-lt"/>
                  <a:ea typeface="黑体" panose="02010609060101010101" pitchFamily="2" charset="-122"/>
                </a:rPr>
                <a:t>首  部</a:t>
              </a:r>
              <a:endParaRPr kumimoji="1" lang="zh-CN" altLang="en-US" sz="1845" b="1">
                <a:solidFill>
                  <a:srgbClr val="000099"/>
                </a:solidFill>
                <a:latin typeface="+mn-lt"/>
                <a:ea typeface="黑体" panose="02010609060101010101" pitchFamily="2" charset="-122"/>
              </a:endParaRPr>
            </a:p>
          </p:txBody>
        </p:sp>
        <p:sp>
          <p:nvSpPr>
            <p:cNvPr id="500788" name="Text Box 52"/>
            <p:cNvSpPr txBox="1">
              <a:spLocks noChangeArrowheads="1"/>
            </p:cNvSpPr>
            <p:nvPr/>
          </p:nvSpPr>
          <p:spPr bwMode="auto">
            <a:xfrm>
              <a:off x="1442152" y="4291012"/>
              <a:ext cx="2080948" cy="40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45" b="1">
                  <a:solidFill>
                    <a:srgbClr val="000099"/>
                  </a:solidFill>
                  <a:latin typeface="+mn-lt"/>
                  <a:ea typeface="黑体" panose="02010609060101010101" pitchFamily="2" charset="-122"/>
                </a:rPr>
                <a:t>UDP </a:t>
              </a:r>
              <a:r>
                <a:rPr kumimoji="1" lang="zh-CN" altLang="en-US" sz="1845" b="1">
                  <a:solidFill>
                    <a:srgbClr val="000099"/>
                  </a:solidFill>
                  <a:latin typeface="+mn-lt"/>
                  <a:ea typeface="黑体" panose="02010609060101010101" pitchFamily="2" charset="-122"/>
                </a:rPr>
                <a:t>用户数据报</a:t>
              </a:r>
              <a:endParaRPr kumimoji="1" lang="zh-CN" altLang="en-US" sz="1845" b="1">
                <a:solidFill>
                  <a:srgbClr val="000099"/>
                </a:solidFill>
                <a:latin typeface="+mn-lt"/>
                <a:ea typeface="黑体" panose="02010609060101010101" pitchFamily="2" charset="-122"/>
              </a:endParaRP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215"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4" name="矩形 3"/>
          <p:cNvSpPr/>
          <p:nvPr/>
        </p:nvSpPr>
        <p:spPr>
          <a:xfrm>
            <a:off x="2029718" y="5600316"/>
            <a:ext cx="5932197" cy="432435"/>
          </a:xfrm>
          <a:prstGeom prst="rect">
            <a:avLst/>
          </a:prstGeom>
        </p:spPr>
        <p:txBody>
          <a:bodyPr wrap="square">
            <a:spAutoFit/>
          </a:bodyPr>
          <a:lstStyle/>
          <a:p>
            <a:pPr algn="ctr"/>
            <a:r>
              <a:rPr lang="en-US" altLang="zh-CN" sz="2215" b="1" dirty="0" smtClean="0">
                <a:latin typeface="+mn-lt"/>
                <a:ea typeface="黑体" panose="02010609060101010101" pitchFamily="2" charset="-122"/>
              </a:rPr>
              <a:t>UDP</a:t>
            </a:r>
            <a:r>
              <a:rPr lang="zh-CN" altLang="zh-CN" sz="2215" b="1" dirty="0">
                <a:latin typeface="+mn-lt"/>
                <a:ea typeface="黑体" panose="02010609060101010101" pitchFamily="2" charset="-122"/>
              </a:rPr>
              <a:t>用户数据报的首部和伪首部</a:t>
            </a:r>
            <a:endParaRPr lang="zh-CN" altLang="en-US" sz="2215" b="1" dirty="0">
              <a:latin typeface="+mn-lt"/>
              <a:ea typeface="黑体" panose="02010609060101010101" pitchFamily="2" charset="-122"/>
            </a:endParaRPr>
          </a:p>
        </p:txBody>
      </p:sp>
      <p:sp>
        <p:nvSpPr>
          <p:cNvPr id="2" name="文本框 1"/>
          <p:cNvSpPr txBox="1"/>
          <p:nvPr/>
        </p:nvSpPr>
        <p:spPr>
          <a:xfrm>
            <a:off x="288290" y="6040120"/>
            <a:ext cx="8748395" cy="521970"/>
          </a:xfrm>
          <a:prstGeom prst="rect">
            <a:avLst/>
          </a:prstGeom>
          <a:noFill/>
        </p:spPr>
        <p:txBody>
          <a:bodyPr wrap="square" rtlCol="0">
            <a:spAutoFit/>
          </a:bodyPr>
          <a:p>
            <a:r>
              <a:rPr lang="en-US" altLang="zh-CN" sz="2800" b="1">
                <a:solidFill>
                  <a:srgbClr val="FF0066"/>
                </a:solidFill>
              </a:rPr>
              <a:t>UDP</a:t>
            </a:r>
            <a:r>
              <a:rPr lang="zh-CN" altLang="en-US" sz="2800" b="1">
                <a:solidFill>
                  <a:srgbClr val="FF0066"/>
                </a:solidFill>
              </a:rPr>
              <a:t>首部的四个字段的位置和长度要熟记</a:t>
            </a:r>
            <a:endParaRPr lang="zh-CN" altLang="en-US" sz="2800" b="1">
              <a:solidFill>
                <a:srgbClr val="FF0066"/>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75640" y="-145415"/>
            <a:ext cx="7792720" cy="862965"/>
          </a:xfrm>
        </p:spPr>
        <p:txBody>
          <a:bodyPr/>
          <a:lstStyle/>
          <a:p>
            <a:r>
              <a:rPr lang="en-US" altLang="zh-CN" sz="4000" dirty="0">
                <a:solidFill>
                  <a:srgbClr val="FF0066"/>
                </a:solidFill>
              </a:rPr>
              <a:t>5.3  </a:t>
            </a:r>
            <a:r>
              <a:rPr lang="zh-CN" altLang="zh-CN" sz="4000" dirty="0" smtClean="0">
                <a:solidFill>
                  <a:srgbClr val="FF0066"/>
                </a:solidFill>
              </a:rPr>
              <a:t>传输控制协议</a:t>
            </a:r>
            <a:r>
              <a:rPr lang="en-US" altLang="zh-CN" sz="4000" dirty="0" smtClean="0">
                <a:solidFill>
                  <a:srgbClr val="FF0066"/>
                </a:solidFill>
              </a:rPr>
              <a:t> TCP </a:t>
            </a:r>
            <a:r>
              <a:rPr lang="zh-CN" altLang="zh-CN" sz="4000" dirty="0" smtClean="0">
                <a:solidFill>
                  <a:srgbClr val="FF0066"/>
                </a:solidFill>
              </a:rPr>
              <a:t>概述</a:t>
            </a:r>
            <a:endParaRPr lang="zh-CN" altLang="zh-CN" sz="4000" dirty="0" smtClean="0">
              <a:solidFill>
                <a:srgbClr val="FF0066"/>
              </a:solidFill>
            </a:endParaRPr>
          </a:p>
        </p:txBody>
      </p:sp>
      <p:sp>
        <p:nvSpPr>
          <p:cNvPr id="931843" name="Rectangle 3"/>
          <p:cNvSpPr>
            <a:spLocks noGrp="1" noChangeArrowheads="1"/>
          </p:cNvSpPr>
          <p:nvPr>
            <p:ph idx="1"/>
          </p:nvPr>
        </p:nvSpPr>
        <p:spPr>
          <a:xfrm>
            <a:off x="-34925" y="574040"/>
            <a:ext cx="9185910" cy="6273165"/>
          </a:xfrm>
        </p:spPr>
        <p:txBody>
          <a:bodyPr/>
          <a:lstStyle/>
          <a:p>
            <a:r>
              <a:rPr lang="en-US" altLang="zh-CN" sz="2400" b="1" dirty="0">
                <a:sym typeface="+mn-ea"/>
              </a:rPr>
              <a:t>TCP </a:t>
            </a:r>
            <a:r>
              <a:rPr lang="zh-CN" altLang="en-US" sz="2400" b="1" dirty="0">
                <a:sym typeface="+mn-ea"/>
              </a:rPr>
              <a:t>是</a:t>
            </a:r>
            <a:r>
              <a:rPr lang="zh-CN" altLang="en-US" sz="2400" b="1" dirty="0">
                <a:solidFill>
                  <a:srgbClr val="FF0000"/>
                </a:solidFill>
                <a:sym typeface="+mn-ea"/>
              </a:rPr>
              <a:t>面向连接</a:t>
            </a:r>
            <a:r>
              <a:rPr lang="zh-CN" altLang="en-US" sz="2400" b="1" dirty="0">
                <a:sym typeface="+mn-ea"/>
              </a:rPr>
              <a:t>的运输层协议。</a:t>
            </a:r>
            <a:r>
              <a:rPr lang="zh-CN" altLang="en-US" sz="2400" dirty="0">
                <a:sym typeface="+mn-ea"/>
              </a:rPr>
              <a:t>提供</a:t>
            </a:r>
            <a:r>
              <a:rPr lang="zh-CN" altLang="en-US" sz="2400" dirty="0">
                <a:solidFill>
                  <a:srgbClr val="FF0000"/>
                </a:solidFill>
                <a:sym typeface="+mn-ea"/>
              </a:rPr>
              <a:t>可靠交付</a:t>
            </a:r>
            <a:r>
              <a:rPr lang="zh-CN" altLang="en-US" sz="2400" dirty="0">
                <a:sym typeface="+mn-ea"/>
              </a:rPr>
              <a:t>的服务。提供</a:t>
            </a:r>
            <a:r>
              <a:rPr lang="zh-CN" altLang="en-US" sz="2400" dirty="0">
                <a:solidFill>
                  <a:srgbClr val="FF0000"/>
                </a:solidFill>
                <a:sym typeface="+mn-ea"/>
              </a:rPr>
              <a:t>全双工</a:t>
            </a:r>
            <a:r>
              <a:rPr lang="zh-CN" altLang="en-US" sz="2400" dirty="0">
                <a:sym typeface="+mn-ea"/>
              </a:rPr>
              <a:t>通信。</a:t>
            </a:r>
            <a:r>
              <a:rPr lang="zh-CN" altLang="en-US" sz="2400" dirty="0">
                <a:solidFill>
                  <a:srgbClr val="FF0000"/>
                </a:solidFill>
                <a:sym typeface="+mn-ea"/>
              </a:rPr>
              <a:t>面向字节</a:t>
            </a:r>
            <a:r>
              <a:rPr lang="zh-CN" altLang="en-US" sz="2400" dirty="0" smtClean="0">
                <a:solidFill>
                  <a:srgbClr val="FF0000"/>
                </a:solidFill>
                <a:sym typeface="+mn-ea"/>
              </a:rPr>
              <a:t>流。</a:t>
            </a:r>
            <a:endParaRPr lang="en-US" altLang="zh-CN" sz="2400" dirty="0"/>
          </a:p>
          <a:p>
            <a:r>
              <a:rPr lang="en-US" altLang="zh-CN" sz="2400" dirty="0">
                <a:sym typeface="+mn-ea"/>
              </a:rPr>
              <a:t>TCP </a:t>
            </a:r>
            <a:r>
              <a:rPr lang="zh-CN" altLang="en-US" sz="2400" dirty="0">
                <a:sym typeface="+mn-ea"/>
              </a:rPr>
              <a:t>根据对方在</a:t>
            </a:r>
            <a:r>
              <a:rPr lang="en-US" altLang="zh-CN" sz="2400" dirty="0">
                <a:sym typeface="+mn-ea"/>
              </a:rPr>
              <a:t>IP</a:t>
            </a:r>
            <a:r>
              <a:rPr lang="zh-CN" altLang="en-US" sz="2400" dirty="0">
                <a:sym typeface="+mn-ea"/>
              </a:rPr>
              <a:t>数据报窗口字段</a:t>
            </a:r>
            <a:r>
              <a:rPr lang="zh-CN" altLang="en-US" sz="2400" dirty="0">
                <a:sym typeface="+mn-ea"/>
              </a:rPr>
              <a:t>给出的</a:t>
            </a:r>
            <a:r>
              <a:rPr lang="zh-CN" altLang="en-US" sz="2400" dirty="0">
                <a:solidFill>
                  <a:srgbClr val="FF0000"/>
                </a:solidFill>
                <a:sym typeface="+mn-ea"/>
              </a:rPr>
              <a:t>窗口值</a:t>
            </a:r>
            <a:r>
              <a:rPr lang="zh-CN" altLang="en-US" sz="2400" dirty="0">
                <a:sym typeface="+mn-ea"/>
              </a:rPr>
              <a:t>和</a:t>
            </a:r>
            <a:r>
              <a:rPr lang="zh-CN" altLang="en-US" sz="2400" dirty="0">
                <a:solidFill>
                  <a:srgbClr val="FF0000"/>
                </a:solidFill>
                <a:sym typeface="+mn-ea"/>
              </a:rPr>
              <a:t>当前网络拥塞</a:t>
            </a:r>
            <a:r>
              <a:rPr lang="zh-CN" altLang="en-US" sz="2400" dirty="0">
                <a:sym typeface="+mn-ea"/>
              </a:rPr>
              <a:t>的程度来决定一个报文段应包含多少个字节（</a:t>
            </a:r>
            <a:r>
              <a:rPr lang="en-US" altLang="zh-CN" sz="2400" dirty="0">
                <a:sym typeface="+mn-ea"/>
              </a:rPr>
              <a:t>UDP </a:t>
            </a:r>
            <a:r>
              <a:rPr lang="zh-CN" altLang="en-US" sz="2400" dirty="0">
                <a:sym typeface="+mn-ea"/>
              </a:rPr>
              <a:t>发送的报文长度是应用进程给出的）。</a:t>
            </a:r>
            <a:endParaRPr lang="zh-CN" altLang="zh-CN" sz="2400" b="1" dirty="0"/>
          </a:p>
          <a:p>
            <a:r>
              <a:rPr lang="zh-CN" altLang="en-US" sz="2400" dirty="0">
                <a:sym typeface="+mn-ea"/>
              </a:rPr>
              <a:t>每一条 </a:t>
            </a:r>
            <a:r>
              <a:rPr lang="en-US" altLang="zh-CN" sz="2400" dirty="0">
                <a:sym typeface="+mn-ea"/>
              </a:rPr>
              <a:t>TCP </a:t>
            </a:r>
            <a:r>
              <a:rPr lang="zh-CN" altLang="en-US" sz="2400" dirty="0">
                <a:sym typeface="+mn-ea"/>
              </a:rPr>
              <a:t>连接</a:t>
            </a:r>
            <a:r>
              <a:rPr lang="zh-CN" altLang="en-US" sz="2400" dirty="0">
                <a:solidFill>
                  <a:srgbClr val="FF0000"/>
                </a:solidFill>
                <a:sym typeface="+mn-ea"/>
              </a:rPr>
              <a:t>有两个端点。</a:t>
            </a:r>
            <a:r>
              <a:rPr lang="en-US" altLang="zh-CN" sz="2400" dirty="0">
                <a:solidFill>
                  <a:srgbClr val="0000FF"/>
                </a:solidFill>
                <a:sym typeface="+mn-ea"/>
              </a:rPr>
              <a:t>TCP </a:t>
            </a:r>
            <a:r>
              <a:rPr lang="zh-CN" altLang="en-US" sz="2400" dirty="0">
                <a:solidFill>
                  <a:srgbClr val="0000FF"/>
                </a:solidFill>
                <a:sym typeface="+mn-ea"/>
              </a:rPr>
              <a:t>连接的端点叫做套接</a:t>
            </a:r>
            <a:r>
              <a:rPr lang="zh-CN" altLang="en-US" sz="2400" dirty="0" smtClean="0">
                <a:solidFill>
                  <a:srgbClr val="0000FF"/>
                </a:solidFill>
                <a:sym typeface="+mn-ea"/>
              </a:rPr>
              <a:t>字 </a:t>
            </a:r>
            <a:r>
              <a:rPr lang="en-US" altLang="zh-CN" sz="2400" dirty="0" smtClean="0">
                <a:solidFill>
                  <a:srgbClr val="0000FF"/>
                </a:solidFill>
                <a:sym typeface="+mn-ea"/>
              </a:rPr>
              <a:t>(</a:t>
            </a:r>
            <a:r>
              <a:rPr lang="en-US" altLang="zh-CN" sz="2400" dirty="0">
                <a:solidFill>
                  <a:srgbClr val="0000FF"/>
                </a:solidFill>
                <a:sym typeface="+mn-ea"/>
              </a:rPr>
              <a:t>socket</a:t>
            </a:r>
            <a:r>
              <a:rPr lang="en-US" altLang="zh-CN" sz="2400" dirty="0" smtClean="0">
                <a:solidFill>
                  <a:srgbClr val="0000FF"/>
                </a:solidFill>
                <a:sym typeface="+mn-ea"/>
              </a:rPr>
              <a:t>) </a:t>
            </a:r>
            <a:r>
              <a:rPr lang="zh-CN" altLang="en-US" sz="2400" dirty="0" smtClean="0">
                <a:solidFill>
                  <a:srgbClr val="0000FF"/>
                </a:solidFill>
                <a:sym typeface="+mn-ea"/>
              </a:rPr>
              <a:t>或</a:t>
            </a:r>
            <a:r>
              <a:rPr lang="zh-CN" altLang="en-US" sz="2400" dirty="0">
                <a:solidFill>
                  <a:srgbClr val="0000FF"/>
                </a:solidFill>
                <a:sym typeface="+mn-ea"/>
              </a:rPr>
              <a:t>插口。</a:t>
            </a:r>
            <a:r>
              <a:rPr lang="zh-CN" altLang="en-US" sz="2400" dirty="0">
                <a:solidFill>
                  <a:srgbClr val="C00000"/>
                </a:solidFill>
                <a:sym typeface="+mn-ea"/>
              </a:rPr>
              <a:t>端口号拼接</a:t>
            </a:r>
            <a:r>
              <a:rPr lang="zh-CN" altLang="en-US" sz="2400" dirty="0" smtClean="0">
                <a:solidFill>
                  <a:srgbClr val="C00000"/>
                </a:solidFill>
                <a:sym typeface="+mn-ea"/>
              </a:rPr>
              <a:t>到 </a:t>
            </a:r>
            <a:r>
              <a:rPr lang="en-US" altLang="zh-CN" sz="2400" dirty="0" smtClean="0">
                <a:solidFill>
                  <a:srgbClr val="C00000"/>
                </a:solidFill>
                <a:sym typeface="+mn-ea"/>
              </a:rPr>
              <a:t>(</a:t>
            </a:r>
            <a:r>
              <a:rPr lang="en-US" altLang="zh-CN" sz="2400" dirty="0" err="1">
                <a:solidFill>
                  <a:srgbClr val="C00000"/>
                </a:solidFill>
                <a:sym typeface="+mn-ea"/>
              </a:rPr>
              <a:t>contatenated</a:t>
            </a:r>
            <a:r>
              <a:rPr lang="en-US" altLang="zh-CN" sz="2400" dirty="0">
                <a:solidFill>
                  <a:srgbClr val="C00000"/>
                </a:solidFill>
                <a:sym typeface="+mn-ea"/>
              </a:rPr>
              <a:t> with) IP </a:t>
            </a:r>
            <a:r>
              <a:rPr lang="zh-CN" altLang="en-US" sz="2400" dirty="0">
                <a:solidFill>
                  <a:srgbClr val="C00000"/>
                </a:solidFill>
                <a:sym typeface="+mn-ea"/>
              </a:rPr>
              <a:t>地址即构成了套接字。</a:t>
            </a:r>
            <a:endParaRPr lang="zh-CN" altLang="en-US" sz="2400" dirty="0">
              <a:solidFill>
                <a:srgbClr val="C00000"/>
              </a:solidFill>
              <a:sym typeface="+mn-ea"/>
            </a:endParaRPr>
          </a:p>
          <a:p>
            <a:endParaRPr lang="zh-CN" altLang="en-US" sz="2400" dirty="0">
              <a:solidFill>
                <a:srgbClr val="C00000"/>
              </a:solidFill>
              <a:sym typeface="+mn-ea"/>
            </a:endParaRPr>
          </a:p>
          <a:p>
            <a:endParaRPr lang="zh-CN" altLang="en-US" sz="2400" dirty="0">
              <a:solidFill>
                <a:srgbClr val="C00000"/>
              </a:solidFill>
              <a:sym typeface="+mn-ea"/>
            </a:endParaRPr>
          </a:p>
          <a:p>
            <a:r>
              <a:rPr lang="zh-CN" altLang="en-US" sz="2400" dirty="0">
                <a:solidFill>
                  <a:srgbClr val="FF0066"/>
                </a:solidFill>
                <a:sym typeface="+mn-ea"/>
              </a:rPr>
              <a:t>套接字</a:t>
            </a:r>
            <a:r>
              <a:rPr lang="zh-CN" altLang="en-US" sz="2400" b="1" dirty="0">
                <a:solidFill>
                  <a:srgbClr val="FF0066"/>
                </a:solidFill>
                <a:ea typeface="黑体" panose="02010609060101010101" pitchFamily="2" charset="-122"/>
                <a:sym typeface="+mn-ea"/>
              </a:rPr>
              <a:t>能够唯一确定一个在互联网上通信的进程</a:t>
            </a:r>
            <a:r>
              <a:rPr lang="zh-CN" altLang="en-US" sz="2400" b="1" dirty="0">
                <a:ea typeface="黑体" panose="02010609060101010101" pitchFamily="2" charset="-122"/>
                <a:sym typeface="+mn-ea"/>
              </a:rPr>
              <a:t>。每一条 </a:t>
            </a:r>
            <a:r>
              <a:rPr lang="en-US" altLang="zh-CN" sz="2400" b="1" dirty="0">
                <a:ea typeface="黑体" panose="02010609060101010101" pitchFamily="2" charset="-122"/>
                <a:sym typeface="+mn-ea"/>
              </a:rPr>
              <a:t>TCP </a:t>
            </a:r>
            <a:r>
              <a:rPr lang="zh-CN" altLang="en-US" sz="2400" b="1" dirty="0">
                <a:ea typeface="黑体" panose="02010609060101010101" pitchFamily="2" charset="-122"/>
                <a:sym typeface="+mn-ea"/>
              </a:rPr>
              <a:t>连接</a:t>
            </a:r>
            <a:r>
              <a:rPr lang="zh-CN" altLang="en-US" sz="2400" b="1" dirty="0">
                <a:solidFill>
                  <a:srgbClr val="FF0000"/>
                </a:solidFill>
                <a:ea typeface="黑体" panose="02010609060101010101" pitchFamily="2" charset="-122"/>
                <a:sym typeface="+mn-ea"/>
              </a:rPr>
              <a:t>唯一</a:t>
            </a:r>
            <a:r>
              <a:rPr lang="zh-CN" altLang="en-US" sz="2400" b="1" dirty="0">
                <a:ea typeface="黑体" panose="02010609060101010101" pitchFamily="2" charset="-122"/>
                <a:sym typeface="+mn-ea"/>
              </a:rPr>
              <a:t>地被通信两端的</a:t>
            </a:r>
            <a:r>
              <a:rPr lang="zh-CN" altLang="en-US" sz="2400" b="1" dirty="0">
                <a:solidFill>
                  <a:srgbClr val="FF0000"/>
                </a:solidFill>
                <a:ea typeface="黑体" panose="02010609060101010101" pitchFamily="2" charset="-122"/>
                <a:sym typeface="+mn-ea"/>
              </a:rPr>
              <a:t>两个端点</a:t>
            </a:r>
            <a:r>
              <a:rPr lang="zh-CN" altLang="en-US" sz="2400" b="1" dirty="0">
                <a:ea typeface="黑体" panose="02010609060101010101" pitchFamily="2" charset="-122"/>
                <a:sym typeface="+mn-ea"/>
              </a:rPr>
              <a:t>（即两个套接字）所确定。</a:t>
            </a:r>
            <a:endParaRPr lang="zh-CN" altLang="en-US" sz="2400" b="1" dirty="0">
              <a:ea typeface="黑体" panose="02010609060101010101" pitchFamily="2" charset="-122"/>
              <a:sym typeface="+mn-ea"/>
            </a:endParaRPr>
          </a:p>
          <a:p>
            <a:r>
              <a:rPr lang="zh-CN" altLang="en-US" sz="2400" dirty="0">
                <a:sym typeface="+mn-ea"/>
              </a:rPr>
              <a:t>接收方一般采用</a:t>
            </a:r>
            <a:r>
              <a:rPr lang="zh-CN" altLang="en-US" sz="2400" dirty="0">
                <a:solidFill>
                  <a:srgbClr val="FF0000"/>
                </a:solidFill>
                <a:sym typeface="+mn-ea"/>
              </a:rPr>
              <a:t>累积确认</a:t>
            </a:r>
            <a:r>
              <a:rPr lang="zh-CN" altLang="en-US" sz="2400" dirty="0">
                <a:sym typeface="+mn-ea"/>
              </a:rPr>
              <a:t>的方式。即不必对收到的分组逐个发送确认，而是</a:t>
            </a:r>
            <a:r>
              <a:rPr lang="zh-CN" altLang="en-US" sz="2400" dirty="0">
                <a:solidFill>
                  <a:srgbClr val="FF0000"/>
                </a:solidFill>
                <a:sym typeface="+mn-ea"/>
              </a:rPr>
              <a:t>对按序到达的最后一个分组发送确认</a:t>
            </a:r>
            <a:r>
              <a:rPr lang="zh-CN" altLang="en-US" sz="2400" dirty="0">
                <a:sym typeface="+mn-ea"/>
              </a:rPr>
              <a:t>，这样就表示：</a:t>
            </a:r>
            <a:r>
              <a:rPr lang="zh-CN" altLang="en-US" sz="2400" dirty="0">
                <a:solidFill>
                  <a:srgbClr val="0000FF"/>
                </a:solidFill>
                <a:sym typeface="+mn-ea"/>
              </a:rPr>
              <a:t>到这个分组为止的所有分组都已正确收到了。乱序收到的分组先接受，但不发确认。</a:t>
            </a:r>
            <a:endParaRPr lang="zh-CN" altLang="en-US" sz="2400" dirty="0">
              <a:solidFill>
                <a:srgbClr val="C00000"/>
              </a:solidFill>
              <a:sym typeface="+mn-ea"/>
            </a:endParaRPr>
          </a:p>
          <a:p>
            <a:pPr marL="0" indent="0">
              <a:buNone/>
            </a:pPr>
            <a:endParaRPr lang="zh-CN" altLang="en-US" sz="2400" dirty="0">
              <a:solidFill>
                <a:srgbClr val="C00000"/>
              </a:solidFill>
              <a:sym typeface="+mn-ea"/>
            </a:endParaRPr>
          </a:p>
          <a:p>
            <a:endParaRPr lang="zh-CN" altLang="zh-CN" sz="2400" b="1" dirty="0"/>
          </a:p>
        </p:txBody>
      </p:sp>
      <p:sp>
        <p:nvSpPr>
          <p:cNvPr id="694276" name="Rectangle 4"/>
          <p:cNvSpPr>
            <a:spLocks noChangeArrowheads="1"/>
          </p:cNvSpPr>
          <p:nvPr/>
        </p:nvSpPr>
        <p:spPr bwMode="auto">
          <a:xfrm>
            <a:off x="57810" y="3737134"/>
            <a:ext cx="9001000" cy="719137"/>
          </a:xfrm>
          <a:prstGeom prst="rect">
            <a:avLst/>
          </a:prstGeom>
          <a:solidFill>
            <a:srgbClr val="FFFF66"/>
          </a:solidFill>
          <a:ln w="38100" cmpd="dbl">
            <a:solidFill>
              <a:schemeClr val="tx1"/>
            </a:solidFill>
            <a:miter lim="800000"/>
          </a:ln>
          <a:effectLst/>
        </p:spPr>
        <p:txBody>
          <a:bodyPr wrap="none" anchor="ctr"/>
          <a:p>
            <a:r>
              <a:rPr lang="zh-CN" altLang="en-US" sz="3200" b="1" dirty="0">
                <a:latin typeface="+mn-lt"/>
                <a:ea typeface="黑体" panose="02010609060101010101" pitchFamily="2" charset="-122"/>
              </a:rPr>
              <a:t>套接字 </a:t>
            </a:r>
            <a:r>
              <a:rPr lang="en-US" altLang="zh-CN" sz="3200" b="1" dirty="0">
                <a:latin typeface="+mn-lt"/>
                <a:ea typeface="黑体" panose="02010609060101010101" pitchFamily="2" charset="-122"/>
              </a:rPr>
              <a:t>socket = (IP</a:t>
            </a:r>
            <a:r>
              <a:rPr lang="zh-CN" altLang="en-US" sz="3200" b="1" dirty="0" smtClean="0">
                <a:latin typeface="+mn-lt"/>
                <a:ea typeface="黑体" panose="02010609060101010101" pitchFamily="2" charset="-122"/>
              </a:rPr>
              <a:t>地址 </a:t>
            </a:r>
            <a:r>
              <a:rPr lang="en-US" altLang="zh-CN" sz="3200" b="1" dirty="0" smtClean="0">
                <a:latin typeface="+mn-lt"/>
                <a:ea typeface="黑体" panose="02010609060101010101" pitchFamily="2" charset="-122"/>
              </a:rPr>
              <a:t>: </a:t>
            </a:r>
            <a:r>
              <a:rPr lang="zh-CN" altLang="en-US" sz="3200" b="1" dirty="0">
                <a:latin typeface="+mn-lt"/>
                <a:ea typeface="黑体" panose="02010609060101010101" pitchFamily="2" charset="-122"/>
              </a:rPr>
              <a:t>端口号</a:t>
            </a:r>
            <a:r>
              <a:rPr lang="en-US" altLang="zh-CN" sz="3200" b="1" dirty="0">
                <a:latin typeface="+mn-lt"/>
                <a:ea typeface="黑体" panose="02010609060101010101" pitchFamily="2" charset="-122"/>
              </a:rPr>
              <a:t>)      </a:t>
            </a:r>
            <a:r>
              <a:rPr lang="en-US" altLang="zh-CN" sz="3200" b="1" dirty="0" smtClean="0">
                <a:latin typeface="+mn-lt"/>
                <a:ea typeface="黑体" panose="02010609060101010101" pitchFamily="2" charset="-122"/>
              </a:rPr>
              <a:t>         (</a:t>
            </a:r>
            <a:r>
              <a:rPr lang="en-US" altLang="zh-CN" sz="3200" b="1" dirty="0">
                <a:latin typeface="+mn-lt"/>
                <a:ea typeface="黑体" panose="02010609060101010101" pitchFamily="2" charset="-122"/>
              </a:rPr>
              <a:t>5-1</a:t>
            </a:r>
            <a:r>
              <a:rPr lang="en-US" altLang="zh-CN" sz="3200" b="1" dirty="0" smtClean="0">
                <a:latin typeface="+mn-lt"/>
                <a:ea typeface="黑体" panose="02010609060101010101" pitchFamily="2" charset="-122"/>
              </a:rPr>
              <a:t>)</a:t>
            </a:r>
            <a:endParaRPr lang="en-US" altLang="zh-CN"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675" y="59055"/>
            <a:ext cx="9067800" cy="5969635"/>
          </a:xfrm>
          <a:prstGeom prst="rect">
            <a:avLst/>
          </a:prstGeom>
          <a:noFill/>
        </p:spPr>
        <p:txBody>
          <a:bodyPr wrap="square" rtlCol="0">
            <a:spAutoFit/>
          </a:bodyPr>
          <a:p>
            <a:pPr fontAlgn="base"/>
            <a:r>
              <a:rPr lang="zh-CN" altLang="en-US" sz="2800" b="1" dirty="0">
                <a:solidFill>
                  <a:srgbClr val="FF0000"/>
                </a:solidFill>
                <a:latin typeface="楷体_GB2312" pitchFamily="49" charset="-122"/>
                <a:ea typeface="楷体_GB2312" pitchFamily="49" charset="-122"/>
                <a:sym typeface="+mn-ea"/>
              </a:rPr>
              <a:t>熟练掌握</a:t>
            </a:r>
            <a:r>
              <a:rPr lang="zh-CN" altLang="en-US" sz="2800" b="1" dirty="0">
                <a:solidFill>
                  <a:srgbClr val="0000FF"/>
                </a:solidFill>
                <a:latin typeface="楷体_GB2312" pitchFamily="49" charset="-122"/>
                <a:ea typeface="楷体_GB2312" pitchFamily="49" charset="-122"/>
                <a:sym typeface="+mn-ea"/>
              </a:rPr>
              <a:t>掌握各种信道复用技术的原理；</a:t>
            </a:r>
            <a:endParaRPr lang="zh-CN" altLang="en-US" sz="2800" b="1" dirty="0">
              <a:solidFill>
                <a:srgbClr val="0000FF"/>
              </a:solidFill>
              <a:latin typeface="楷体_GB2312" pitchFamily="49" charset="-122"/>
              <a:ea typeface="楷体_GB2312" pitchFamily="49" charset="-122"/>
              <a:sym typeface="+mn-ea"/>
            </a:endParaRPr>
          </a:p>
          <a:p>
            <a:pPr fontAlgn="base"/>
            <a:r>
              <a:rPr lang="zh-CN" altLang="en-US" sz="2800" b="1" strike="noStrike" noProof="1" dirty="0">
                <a:solidFill>
                  <a:srgbClr val="0000FF"/>
                </a:solidFill>
                <a:latin typeface="楷体_GB2312" pitchFamily="49" charset="-122"/>
                <a:ea typeface="楷体_GB2312" pitchFamily="49" charset="-122"/>
              </a:rPr>
              <a:t>频分复用</a:t>
            </a:r>
            <a:r>
              <a:rPr lang="zh-CN" altLang="zh-CN" sz="2800" b="1" dirty="0">
                <a:solidFill>
                  <a:srgbClr val="C17529"/>
                </a:solidFill>
                <a:ea typeface="华文新魏" panose="02010800040101010101" pitchFamily="2" charset="-122"/>
                <a:sym typeface="+mn-ea"/>
              </a:rPr>
              <a:t>（FDM）</a:t>
            </a:r>
            <a:r>
              <a:rPr lang="zh-CN" altLang="en-US" sz="2800" b="1" strike="noStrike" noProof="1" dirty="0">
                <a:solidFill>
                  <a:srgbClr val="0000FF"/>
                </a:solidFill>
                <a:latin typeface="楷体_GB2312" pitchFamily="49" charset="-122"/>
                <a:ea typeface="楷体_GB2312" pitchFamily="49" charset="-122"/>
              </a:rPr>
              <a:t>：</a:t>
            </a:r>
            <a:r>
              <a:rPr lang="zh-CN" altLang="en-US" sz="2800" b="1" dirty="0" smtClean="0">
                <a:sym typeface="+mn-ea"/>
              </a:rPr>
              <a:t>将整个带宽分为多份，用户</a:t>
            </a:r>
            <a:r>
              <a:rPr lang="zh-CN" altLang="en-US" sz="2800" b="1" dirty="0">
                <a:sym typeface="+mn-ea"/>
              </a:rPr>
              <a:t>在分配到一定的频带后，在通信过程中自始至终都占用这个频带。</a:t>
            </a:r>
            <a:r>
              <a:rPr lang="zh-CN" altLang="en-US" sz="2800" b="1" dirty="0">
                <a:solidFill>
                  <a:srgbClr val="FF0000"/>
                </a:solidFill>
                <a:sym typeface="+mn-ea"/>
              </a:rPr>
              <a:t>频分复用的所有用户在</a:t>
            </a:r>
            <a:r>
              <a:rPr lang="zh-CN" altLang="en-US" sz="2800" b="1" dirty="0">
                <a:sym typeface="+mn-ea"/>
              </a:rPr>
              <a:t>同样的时间</a:t>
            </a:r>
            <a:r>
              <a:rPr lang="zh-CN" altLang="en-US" sz="2800" b="1" dirty="0">
                <a:solidFill>
                  <a:srgbClr val="FF0000"/>
                </a:solidFill>
                <a:sym typeface="+mn-ea"/>
              </a:rPr>
              <a:t>占用</a:t>
            </a:r>
            <a:r>
              <a:rPr lang="zh-CN" altLang="en-US" sz="2800" b="1" dirty="0">
                <a:sym typeface="+mn-ea"/>
              </a:rPr>
              <a:t>不同的频带宽度（带宽资源）</a:t>
            </a:r>
            <a:endParaRPr lang="zh-CN" altLang="en-US" sz="2800" b="1" dirty="0">
              <a:sym typeface="+mn-ea"/>
            </a:endParaRPr>
          </a:p>
          <a:p>
            <a:pPr fontAlgn="base"/>
            <a:r>
              <a:rPr lang="zh-CN" altLang="en-US" sz="2800" b="1" strike="noStrike" noProof="1" dirty="0">
                <a:solidFill>
                  <a:srgbClr val="0000FF"/>
                </a:solidFill>
                <a:latin typeface="楷体_GB2312" pitchFamily="49" charset="-122"/>
                <a:ea typeface="楷体_GB2312" pitchFamily="49" charset="-122"/>
              </a:rPr>
              <a:t>时分复用</a:t>
            </a:r>
            <a:r>
              <a:rPr lang="zh-CN" altLang="zh-CN" sz="2800" b="1" dirty="0">
                <a:solidFill>
                  <a:srgbClr val="C17529"/>
                </a:solidFill>
                <a:ea typeface="华文新魏" panose="02010800040101010101" pitchFamily="2" charset="-122"/>
                <a:sym typeface="+mn-ea"/>
              </a:rPr>
              <a:t>（TDM）</a:t>
            </a:r>
            <a:r>
              <a:rPr lang="zh-CN" altLang="en-US" sz="2800" b="1" strike="noStrike" noProof="1" dirty="0">
                <a:solidFill>
                  <a:srgbClr val="0000FF"/>
                </a:solidFill>
                <a:latin typeface="楷体_GB2312" pitchFamily="49" charset="-122"/>
                <a:ea typeface="楷体_GB2312" pitchFamily="49" charset="-122"/>
              </a:rPr>
              <a:t>：同步</a:t>
            </a:r>
            <a:r>
              <a:rPr lang="zh-CN" altLang="en-US" sz="2800" b="1" dirty="0">
                <a:solidFill>
                  <a:srgbClr val="0000CC"/>
                </a:solidFill>
                <a:sym typeface="+mn-ea"/>
              </a:rPr>
              <a:t>则是将时间划分为一段段等长的时分复用帧（</a:t>
            </a:r>
            <a:r>
              <a:rPr lang="en-US" altLang="zh-CN" sz="2800" b="1" dirty="0">
                <a:solidFill>
                  <a:srgbClr val="0000CC"/>
                </a:solidFill>
                <a:sym typeface="+mn-ea"/>
              </a:rPr>
              <a:t>TDM </a:t>
            </a:r>
            <a:r>
              <a:rPr lang="zh-CN" altLang="en-US" sz="2800" b="1" dirty="0">
                <a:solidFill>
                  <a:srgbClr val="0000CC"/>
                </a:solidFill>
                <a:sym typeface="+mn-ea"/>
              </a:rPr>
              <a:t>帧）。每一个时分复用的用户在每一个 </a:t>
            </a:r>
            <a:r>
              <a:rPr lang="en-US" altLang="zh-CN" sz="2800" b="1" dirty="0">
                <a:solidFill>
                  <a:srgbClr val="0000CC"/>
                </a:solidFill>
                <a:sym typeface="+mn-ea"/>
              </a:rPr>
              <a:t>TDM </a:t>
            </a:r>
            <a:r>
              <a:rPr lang="zh-CN" altLang="en-US" sz="2800" b="1" dirty="0">
                <a:solidFill>
                  <a:srgbClr val="0000CC"/>
                </a:solidFill>
                <a:sym typeface="+mn-ea"/>
              </a:rPr>
              <a:t>帧中占用固定序号的时隙。每一个用户所占用的时隙是</a:t>
            </a:r>
            <a:r>
              <a:rPr lang="zh-CN" altLang="en-US" sz="2800" b="1" dirty="0">
                <a:solidFill>
                  <a:srgbClr val="FF0000"/>
                </a:solidFill>
                <a:sym typeface="+mn-ea"/>
              </a:rPr>
              <a:t>周期性地出现。</a:t>
            </a:r>
            <a:r>
              <a:rPr lang="zh-CN" altLang="en-US" sz="2800" b="1" dirty="0">
                <a:solidFill>
                  <a:srgbClr val="0000CC"/>
                </a:solidFill>
                <a:sym typeface="+mn-ea"/>
              </a:rPr>
              <a:t>同步</a:t>
            </a:r>
            <a:r>
              <a:rPr lang="zh-CN" altLang="en-US" sz="2800" b="1" dirty="0">
                <a:solidFill>
                  <a:srgbClr val="0000CC"/>
                </a:solidFill>
                <a:sym typeface="+mn-ea"/>
              </a:rPr>
              <a:t>时分复用的所有用户是</a:t>
            </a:r>
            <a:r>
              <a:rPr lang="zh-CN" altLang="en-US" sz="2800" b="1" dirty="0">
                <a:solidFill>
                  <a:srgbClr val="FF0000"/>
                </a:solidFill>
                <a:sym typeface="+mn-ea"/>
              </a:rPr>
              <a:t>在不同的时间</a:t>
            </a:r>
            <a:r>
              <a:rPr lang="zh-CN" altLang="en-US" sz="2800" b="1" dirty="0">
                <a:solidFill>
                  <a:srgbClr val="0000CC"/>
                </a:solidFill>
                <a:sym typeface="+mn-ea"/>
              </a:rPr>
              <a:t>占用</a:t>
            </a:r>
            <a:r>
              <a:rPr lang="zh-CN" altLang="en-US" sz="2800" b="1" dirty="0">
                <a:solidFill>
                  <a:srgbClr val="FF0000"/>
                </a:solidFill>
                <a:sym typeface="+mn-ea"/>
              </a:rPr>
              <a:t>同样的频带宽度。统计时分复用</a:t>
            </a:r>
            <a:r>
              <a:rPr lang="en-US" altLang="zh-CN" sz="2800" b="1" dirty="0" smtClean="0">
                <a:solidFill>
                  <a:srgbClr val="0000CC"/>
                </a:solidFill>
                <a:sym typeface="+mn-ea"/>
              </a:rPr>
              <a:t>S</a:t>
            </a:r>
            <a:r>
              <a:rPr lang="en-US" altLang="zh-CN" sz="2800" b="1" dirty="0" smtClean="0">
                <a:solidFill>
                  <a:srgbClr val="0000CC"/>
                </a:solidFill>
                <a:sym typeface="+mn-ea"/>
              </a:rPr>
              <a:t>TDM </a:t>
            </a:r>
            <a:r>
              <a:rPr lang="zh-CN" altLang="zh-CN" sz="2800" b="1" dirty="0" smtClean="0">
                <a:solidFill>
                  <a:srgbClr val="0000CC"/>
                </a:solidFill>
                <a:sym typeface="+mn-ea"/>
              </a:rPr>
              <a:t>帧</a:t>
            </a:r>
            <a:r>
              <a:rPr lang="zh-CN" altLang="zh-CN" sz="2800" b="1" dirty="0">
                <a:solidFill>
                  <a:srgbClr val="FF0000"/>
                </a:solidFill>
                <a:sym typeface="+mn-ea"/>
              </a:rPr>
              <a:t>不是固定分配</a:t>
            </a:r>
            <a:r>
              <a:rPr lang="zh-CN" altLang="zh-CN" sz="2800" b="1" dirty="0">
                <a:solidFill>
                  <a:srgbClr val="0000CC"/>
                </a:solidFill>
                <a:sym typeface="+mn-ea"/>
              </a:rPr>
              <a:t>时隙，而是</a:t>
            </a:r>
            <a:r>
              <a:rPr lang="zh-CN" altLang="zh-CN" sz="2800" b="1" dirty="0">
                <a:solidFill>
                  <a:srgbClr val="FF0000"/>
                </a:solidFill>
                <a:sym typeface="+mn-ea"/>
              </a:rPr>
              <a:t>按需动态地</a:t>
            </a:r>
            <a:r>
              <a:rPr lang="zh-CN" altLang="zh-CN" sz="2800" b="1" dirty="0">
                <a:solidFill>
                  <a:srgbClr val="0000CC"/>
                </a:solidFill>
                <a:sym typeface="+mn-ea"/>
              </a:rPr>
              <a:t>分配时隙。</a:t>
            </a:r>
            <a:endParaRPr lang="zh-CN" altLang="en-US" sz="2800" b="1" dirty="0">
              <a:solidFill>
                <a:srgbClr val="FF0000"/>
              </a:solidFill>
              <a:sym typeface="+mn-ea"/>
            </a:endParaRPr>
          </a:p>
          <a:p>
            <a:pPr fontAlgn="base"/>
            <a:r>
              <a:rPr lang="zh-CN" altLang="en-US" sz="2800" b="1" dirty="0">
                <a:solidFill>
                  <a:srgbClr val="0000CC"/>
                </a:solidFill>
                <a:latin typeface="+mn-lt"/>
                <a:sym typeface="+mn-ea"/>
              </a:rPr>
              <a:t>波分复用</a:t>
            </a:r>
            <a:r>
              <a:rPr lang="zh-CN" altLang="zh-CN" sz="2800" b="1" dirty="0">
                <a:solidFill>
                  <a:srgbClr val="C17529"/>
                </a:solidFill>
                <a:ea typeface="华文新魏" panose="02010800040101010101" pitchFamily="2" charset="-122"/>
                <a:sym typeface="+mn-ea"/>
              </a:rPr>
              <a:t>（WDM）</a:t>
            </a:r>
            <a:r>
              <a:rPr lang="zh-CN" altLang="en-US" sz="2800" b="1" dirty="0">
                <a:solidFill>
                  <a:srgbClr val="0000CC"/>
                </a:solidFill>
                <a:latin typeface="+mn-lt"/>
                <a:sym typeface="+mn-ea"/>
              </a:rPr>
              <a:t>：</a:t>
            </a:r>
            <a:r>
              <a:rPr lang="zh-CN" altLang="en-US" sz="2800" b="1" dirty="0">
                <a:solidFill>
                  <a:srgbClr val="FF0066"/>
                </a:solidFill>
                <a:latin typeface="+mn-lt"/>
                <a:sym typeface="+mn-ea"/>
              </a:rPr>
              <a:t>就是光的频分复用</a:t>
            </a:r>
            <a:r>
              <a:rPr lang="zh-CN" altLang="en-US" sz="2800" b="1" dirty="0" smtClean="0">
                <a:solidFill>
                  <a:srgbClr val="0000CC"/>
                </a:solidFill>
                <a:latin typeface="+mn-lt"/>
                <a:sym typeface="+mn-ea"/>
              </a:rPr>
              <a:t>。</a:t>
            </a:r>
            <a:r>
              <a:rPr lang="zh-CN" altLang="zh-CN" sz="2800" b="1" dirty="0">
                <a:solidFill>
                  <a:srgbClr val="0000CC"/>
                </a:solidFill>
                <a:latin typeface="+mn-lt"/>
                <a:sym typeface="+mn-ea"/>
              </a:rPr>
              <a:t>使用一根光纤来同时传输多</a:t>
            </a:r>
            <a:r>
              <a:rPr lang="zh-CN" altLang="zh-CN" sz="2800" b="1" dirty="0" smtClean="0">
                <a:solidFill>
                  <a:srgbClr val="0000CC"/>
                </a:solidFill>
                <a:latin typeface="+mn-lt"/>
                <a:sym typeface="+mn-ea"/>
              </a:rPr>
              <a:t>个光</a:t>
            </a:r>
            <a:r>
              <a:rPr lang="zh-CN" altLang="zh-CN" sz="2800" b="1" dirty="0">
                <a:solidFill>
                  <a:srgbClr val="0000CC"/>
                </a:solidFill>
                <a:latin typeface="+mn-lt"/>
                <a:sym typeface="+mn-ea"/>
              </a:rPr>
              <a:t>载波</a:t>
            </a:r>
            <a:r>
              <a:rPr lang="zh-CN" altLang="zh-CN" sz="2800" b="1" dirty="0" smtClean="0">
                <a:solidFill>
                  <a:srgbClr val="0000CC"/>
                </a:solidFill>
                <a:latin typeface="+mn-lt"/>
                <a:sym typeface="+mn-ea"/>
              </a:rPr>
              <a:t>信号</a:t>
            </a:r>
            <a:r>
              <a:rPr lang="zh-CN" altLang="en-US" sz="2800" b="1" dirty="0" smtClean="0">
                <a:solidFill>
                  <a:srgbClr val="0000CC"/>
                </a:solidFill>
                <a:latin typeface="+mn-lt"/>
                <a:sym typeface="+mn-ea"/>
              </a:rPr>
              <a:t>。</a:t>
            </a:r>
            <a:endParaRPr lang="zh-CN" altLang="en-US" b="1" dirty="0" smtClean="0">
              <a:solidFill>
                <a:srgbClr val="0000CC"/>
              </a:solidFill>
              <a:latin typeface="+mn-lt"/>
              <a:sym typeface="+mn-ea"/>
            </a:endParaRPr>
          </a:p>
          <a:p>
            <a:pPr fontAlgn="base"/>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517525"/>
            <a:ext cx="8769985" cy="6000750"/>
          </a:xfrm>
          <a:prstGeom prst="rect">
            <a:avLst/>
          </a:prstGeom>
          <a:noFill/>
        </p:spPr>
        <p:txBody>
          <a:bodyPr wrap="square" rtlCol="0">
            <a:spAutoFit/>
          </a:bodyPr>
          <a:p>
            <a:r>
              <a:rPr lang="en-US" altLang="zh-CN" sz="2400">
                <a:solidFill>
                  <a:srgbClr val="0000FF"/>
                </a:solidFill>
              </a:rPr>
              <a:t>1.TCP</a:t>
            </a:r>
            <a:r>
              <a:rPr lang="zh-CN" altLang="en-US" sz="2400">
                <a:solidFill>
                  <a:srgbClr val="0000FF"/>
                </a:solidFill>
              </a:rPr>
              <a:t>拥塞控制原理</a:t>
            </a:r>
            <a:r>
              <a:rPr lang="zh-CN" altLang="en-US" sz="2400"/>
              <a:t>（</a:t>
            </a:r>
            <a:r>
              <a:rPr lang="zh-CN" altLang="en-US" sz="2400">
                <a:solidFill>
                  <a:srgbClr val="FF0066"/>
                </a:solidFill>
              </a:rPr>
              <a:t>熟练掌握，会计算各轮次拥塞窗口大小</a:t>
            </a:r>
            <a:r>
              <a:rPr lang="zh-CN" altLang="en-US" sz="2400"/>
              <a:t>）：</a:t>
            </a:r>
            <a:endParaRPr lang="zh-CN" altLang="en-US" sz="2400"/>
          </a:p>
          <a:p>
            <a:r>
              <a:rPr lang="zh-CN" altLang="en-US" sz="2400"/>
              <a:t>   </a:t>
            </a:r>
            <a:r>
              <a:rPr lang="en-US" altLang="zh-CN" sz="2400">
                <a:solidFill>
                  <a:srgbClr val="0000FF"/>
                </a:solidFill>
              </a:rPr>
              <a:t>1</a:t>
            </a:r>
            <a:r>
              <a:rPr lang="zh-CN" altLang="en-US" sz="2400">
                <a:solidFill>
                  <a:srgbClr val="0000FF"/>
                </a:solidFill>
              </a:rPr>
              <a:t>）慢开始和拥塞避免</a:t>
            </a:r>
            <a:endParaRPr lang="zh-CN" altLang="en-US" sz="2400">
              <a:solidFill>
                <a:srgbClr val="0000FF"/>
              </a:solidFill>
            </a:endParaRPr>
          </a:p>
          <a:p>
            <a:r>
              <a:rPr lang="zh-CN" altLang="en-US" sz="2400">
                <a:solidFill>
                  <a:srgbClr val="0000FF"/>
                </a:solidFill>
              </a:rPr>
              <a:t>   </a:t>
            </a:r>
            <a:r>
              <a:rPr lang="en-US" altLang="zh-CN" sz="2400">
                <a:solidFill>
                  <a:srgbClr val="0000FF"/>
                </a:solidFill>
              </a:rPr>
              <a:t>2</a:t>
            </a:r>
            <a:r>
              <a:rPr lang="zh-CN" altLang="en-US" sz="2400">
                <a:solidFill>
                  <a:srgbClr val="0000FF"/>
                </a:solidFill>
              </a:rPr>
              <a:t>）快重传和快恢复</a:t>
            </a:r>
            <a:endParaRPr lang="zh-CN" altLang="en-US" sz="2400">
              <a:solidFill>
                <a:srgbClr val="0000FF"/>
              </a:solidFill>
            </a:endParaRPr>
          </a:p>
          <a:p>
            <a:r>
              <a:rPr lang="zh-CN" altLang="en-US" sz="2400">
                <a:solidFill>
                  <a:srgbClr val="0000FF"/>
                </a:solidFill>
              </a:rPr>
              <a:t>两个判断条件：</a:t>
            </a:r>
            <a:r>
              <a:rPr lang="en-US" altLang="zh-CN" sz="2400">
                <a:solidFill>
                  <a:srgbClr val="0000FF"/>
                </a:solidFill>
              </a:rPr>
              <a:t>1</a:t>
            </a:r>
            <a:r>
              <a:rPr lang="zh-CN" altLang="en-US" sz="2400">
                <a:solidFill>
                  <a:srgbClr val="0000FF"/>
                </a:solidFill>
              </a:rPr>
              <a:t>）超时重传，</a:t>
            </a:r>
            <a:r>
              <a:rPr lang="en-US" altLang="zh-CN" sz="2400">
                <a:solidFill>
                  <a:srgbClr val="0000FF"/>
                </a:solidFill>
              </a:rPr>
              <a:t>ssthresh=</a:t>
            </a:r>
            <a:r>
              <a:rPr lang="zh-CN" altLang="en-US" sz="2400">
                <a:solidFill>
                  <a:srgbClr val="0000FF"/>
                </a:solidFill>
              </a:rPr>
              <a:t>当前</a:t>
            </a:r>
            <a:r>
              <a:rPr lang="en-US" altLang="zh-CN" sz="2400">
                <a:solidFill>
                  <a:srgbClr val="0000FF"/>
                </a:solidFill>
              </a:rPr>
              <a:t>cwnd/2</a:t>
            </a:r>
            <a:r>
              <a:rPr lang="zh-CN" altLang="en-US" sz="2400">
                <a:solidFill>
                  <a:srgbClr val="0000FF"/>
                </a:solidFill>
              </a:rPr>
              <a:t>，</a:t>
            </a:r>
            <a:r>
              <a:rPr lang="en-US" altLang="zh-CN" sz="2400">
                <a:solidFill>
                  <a:srgbClr val="0000FF"/>
                </a:solidFill>
              </a:rPr>
              <a:t>cwnd=1,</a:t>
            </a:r>
            <a:r>
              <a:rPr lang="zh-CN" altLang="en-US" sz="2400">
                <a:solidFill>
                  <a:srgbClr val="0000FF"/>
                </a:solidFill>
              </a:rPr>
              <a:t>重新开始慢开始，每一轮次，</a:t>
            </a:r>
            <a:r>
              <a:rPr lang="en-US" altLang="zh-CN" sz="2400">
                <a:solidFill>
                  <a:srgbClr val="0000FF"/>
                </a:solidFill>
              </a:rPr>
              <a:t>cwnd</a:t>
            </a:r>
            <a:r>
              <a:rPr lang="zh-CN" altLang="en-US" sz="2400">
                <a:solidFill>
                  <a:srgbClr val="0000FF"/>
                </a:solidFill>
              </a:rPr>
              <a:t>指数增长，直到达到</a:t>
            </a:r>
            <a:r>
              <a:rPr lang="en-US" altLang="zh-CN" sz="2400">
                <a:solidFill>
                  <a:srgbClr val="0000FF"/>
                </a:solidFill>
              </a:rPr>
              <a:t>ssthresh,</a:t>
            </a:r>
            <a:r>
              <a:rPr lang="zh-CN" altLang="en-US" sz="2400">
                <a:solidFill>
                  <a:srgbClr val="0000FF"/>
                </a:solidFill>
              </a:rPr>
              <a:t>进入拥塞避免阶段</a:t>
            </a:r>
            <a:endParaRPr lang="zh-CN" altLang="en-US" sz="2400">
              <a:solidFill>
                <a:srgbClr val="0000FF"/>
              </a:solidFill>
            </a:endParaRPr>
          </a:p>
          <a:p>
            <a:r>
              <a:rPr lang="zh-CN" altLang="en-US" sz="2400">
                <a:solidFill>
                  <a:srgbClr val="0000FF"/>
                </a:solidFill>
              </a:rPr>
              <a:t>                       </a:t>
            </a:r>
            <a:r>
              <a:rPr lang="en-US" altLang="zh-CN" sz="2400">
                <a:solidFill>
                  <a:srgbClr val="0000FF"/>
                </a:solidFill>
              </a:rPr>
              <a:t>2</a:t>
            </a:r>
            <a:r>
              <a:rPr lang="zh-CN" altLang="en-US" sz="2400">
                <a:solidFill>
                  <a:srgbClr val="0000FF"/>
                </a:solidFill>
              </a:rPr>
              <a:t>）收到三个重复确认，</a:t>
            </a:r>
            <a:r>
              <a:rPr lang="en-US" altLang="zh-CN" sz="2400">
                <a:solidFill>
                  <a:srgbClr val="0000FF"/>
                </a:solidFill>
                <a:sym typeface="+mn-ea"/>
              </a:rPr>
              <a:t>ssthresh=</a:t>
            </a:r>
            <a:r>
              <a:rPr lang="zh-CN" altLang="en-US" sz="2400">
                <a:solidFill>
                  <a:srgbClr val="0000FF"/>
                </a:solidFill>
                <a:sym typeface="+mn-ea"/>
              </a:rPr>
              <a:t>当前</a:t>
            </a:r>
            <a:r>
              <a:rPr lang="en-US" altLang="zh-CN" sz="2400">
                <a:solidFill>
                  <a:srgbClr val="0000FF"/>
                </a:solidFill>
                <a:sym typeface="+mn-ea"/>
              </a:rPr>
              <a:t>cwnd/2</a:t>
            </a:r>
            <a:r>
              <a:rPr lang="zh-CN" altLang="en-US" sz="2400">
                <a:solidFill>
                  <a:srgbClr val="0000FF"/>
                </a:solidFill>
                <a:sym typeface="+mn-ea"/>
              </a:rPr>
              <a:t>，</a:t>
            </a:r>
            <a:r>
              <a:rPr lang="en-US" altLang="zh-CN" sz="2400">
                <a:solidFill>
                  <a:srgbClr val="0000FF"/>
                </a:solidFill>
                <a:sym typeface="+mn-ea"/>
              </a:rPr>
              <a:t>cwnd=</a:t>
            </a:r>
            <a:r>
              <a:rPr lang="en-US" altLang="zh-CN" sz="2400">
                <a:solidFill>
                  <a:srgbClr val="0000FF"/>
                </a:solidFill>
                <a:sym typeface="+mn-ea"/>
              </a:rPr>
              <a:t>ssthresh</a:t>
            </a:r>
            <a:r>
              <a:rPr lang="en-US" altLang="zh-CN" sz="2400">
                <a:solidFill>
                  <a:srgbClr val="0000FF"/>
                </a:solidFill>
                <a:sym typeface="+mn-ea"/>
              </a:rPr>
              <a:t>,</a:t>
            </a:r>
            <a:r>
              <a:rPr lang="zh-CN" altLang="en-US" sz="2400">
                <a:solidFill>
                  <a:srgbClr val="0000FF"/>
                </a:solidFill>
                <a:sym typeface="+mn-ea"/>
              </a:rPr>
              <a:t>直接从拥塞避免阶段开始。</a:t>
            </a:r>
            <a:endParaRPr lang="zh-CN" altLang="en-US" sz="2400">
              <a:solidFill>
                <a:srgbClr val="0000FF"/>
              </a:solidFill>
              <a:sym typeface="+mn-ea"/>
            </a:endParaRPr>
          </a:p>
          <a:p>
            <a:r>
              <a:rPr lang="zh-CN" altLang="en-US" sz="2400">
                <a:solidFill>
                  <a:srgbClr val="0000FF"/>
                </a:solidFill>
                <a:sym typeface="+mn-ea"/>
              </a:rPr>
              <a:t> 例：习题课习题</a:t>
            </a:r>
            <a:r>
              <a:rPr lang="en-US" altLang="zh-CN" sz="2400">
                <a:solidFill>
                  <a:srgbClr val="0000FF"/>
                </a:solidFill>
                <a:sym typeface="+mn-ea"/>
              </a:rPr>
              <a:t>14</a:t>
            </a:r>
            <a:endParaRPr lang="en-US" altLang="zh-CN" sz="2400">
              <a:solidFill>
                <a:srgbClr val="0000FF"/>
              </a:solidFill>
              <a:sym typeface="+mn-ea"/>
            </a:endParaRPr>
          </a:p>
          <a:p>
            <a:endParaRPr lang="en-US" altLang="zh-CN" sz="2400">
              <a:solidFill>
                <a:srgbClr val="0000FF"/>
              </a:solidFill>
              <a:sym typeface="+mn-ea"/>
            </a:endParaRPr>
          </a:p>
          <a:p>
            <a:endParaRPr lang="en-US" altLang="zh-CN" sz="2400">
              <a:solidFill>
                <a:srgbClr val="0000FF"/>
              </a:solidFill>
              <a:sym typeface="+mn-ea"/>
            </a:endParaRPr>
          </a:p>
          <a:p>
            <a:endParaRPr lang="en-US" altLang="zh-CN" sz="2400">
              <a:solidFill>
                <a:srgbClr val="0000FF"/>
              </a:solidFill>
              <a:sym typeface="+mn-ea"/>
            </a:endParaRPr>
          </a:p>
          <a:p>
            <a:r>
              <a:rPr lang="en-US" altLang="zh-CN" sz="2400">
                <a:solidFill>
                  <a:srgbClr val="0000FF"/>
                </a:solidFill>
                <a:sym typeface="+mn-ea"/>
              </a:rPr>
              <a:t>2.TCP</a:t>
            </a:r>
            <a:r>
              <a:rPr lang="zh-CN" altLang="en-US" sz="2400">
                <a:solidFill>
                  <a:srgbClr val="0000FF"/>
                </a:solidFill>
                <a:sym typeface="+mn-ea"/>
              </a:rPr>
              <a:t>连接建立三次握手：</a:t>
            </a:r>
            <a:r>
              <a:rPr lang="zh-CN" altLang="en-US" sz="2400">
                <a:solidFill>
                  <a:srgbClr val="0000FF"/>
                </a:solidFill>
                <a:sym typeface="+mn-ea"/>
              </a:rPr>
              <a:t>熟悉</a:t>
            </a:r>
            <a:r>
              <a:rPr lang="zh-CN" altLang="en-US" sz="2400">
                <a:solidFill>
                  <a:srgbClr val="0000FF"/>
                </a:solidFill>
                <a:sym typeface="+mn-ea"/>
              </a:rPr>
              <a:t>建立过程，并会画图表示</a:t>
            </a:r>
            <a:endParaRPr lang="zh-CN" altLang="en-US" sz="2400">
              <a:solidFill>
                <a:srgbClr val="0000FF"/>
              </a:solidFill>
              <a:sym typeface="+mn-ea"/>
            </a:endParaRPr>
          </a:p>
          <a:p>
            <a:r>
              <a:rPr lang="zh-CN" altLang="en-US" sz="2400">
                <a:solidFill>
                  <a:srgbClr val="0000FF"/>
                </a:solidFill>
                <a:sym typeface="+mn-ea"/>
              </a:rPr>
              <a:t>   </a:t>
            </a:r>
            <a:r>
              <a:rPr lang="en-US" altLang="zh-CN" sz="2400">
                <a:solidFill>
                  <a:srgbClr val="0000FF"/>
                </a:solidFill>
                <a:sym typeface="+mn-ea"/>
              </a:rPr>
              <a:t>TCP</a:t>
            </a:r>
            <a:r>
              <a:rPr lang="zh-CN" altLang="en-US" sz="2400">
                <a:solidFill>
                  <a:srgbClr val="0000FF"/>
                </a:solidFill>
                <a:sym typeface="+mn-ea"/>
              </a:rPr>
              <a:t>连接释放四次握手</a:t>
            </a:r>
            <a:r>
              <a:rPr lang="zh-CN" altLang="en-US" sz="2400">
                <a:solidFill>
                  <a:srgbClr val="0000FF"/>
                </a:solidFill>
                <a:sym typeface="+mn-ea"/>
              </a:rPr>
              <a:t>：熟悉连接双向释放过程，并会画图表示。熟悉半关闭的概念和含义</a:t>
            </a:r>
            <a:endParaRPr lang="zh-CN" altLang="en-US" sz="2400">
              <a:solidFill>
                <a:srgbClr val="0000FF"/>
              </a:solidFill>
              <a:sym typeface="+mn-ea"/>
            </a:endParaRPr>
          </a:p>
          <a:p>
            <a:endParaRPr lang="zh-CN" altLang="en-US" sz="2400">
              <a:solidFill>
                <a:srgbClr val="0000FF"/>
              </a:solidFill>
              <a:sym typeface="+mn-ea"/>
            </a:endParaRPr>
          </a:p>
        </p:txBody>
      </p:sp>
      <p:sp>
        <p:nvSpPr>
          <p:cNvPr id="94213" name="Rectangle 4"/>
          <p:cNvSpPr>
            <a:spLocks noChangeArrowheads="1"/>
          </p:cNvSpPr>
          <p:nvPr/>
        </p:nvSpPr>
        <p:spPr bwMode="auto">
          <a:xfrm>
            <a:off x="59055" y="3941445"/>
            <a:ext cx="9025890" cy="967105"/>
          </a:xfrm>
          <a:prstGeom prst="rect">
            <a:avLst/>
          </a:prstGeom>
          <a:solidFill>
            <a:srgbClr val="FFCC00"/>
          </a:solidFill>
          <a:ln>
            <a:solidFill>
              <a:schemeClr val="tx1"/>
            </a:solidFill>
          </a:ln>
        </p:spPr>
        <p:txBody>
          <a:bodyPr wrap="square" anchor="ctr">
            <a:spAutoFit/>
          </a:bodyPr>
          <a:p>
            <a:pPr algn="ctr">
              <a:lnSpc>
                <a:spcPct val="110000"/>
              </a:lnSpc>
            </a:pPr>
            <a:r>
              <a:rPr lang="zh-CN" altLang="en-US" sz="2585" b="1" dirty="0" smtClean="0">
                <a:solidFill>
                  <a:srgbClr val="000099"/>
                </a:solidFill>
                <a:latin typeface="+mn-lt"/>
                <a:ea typeface="黑体" panose="02010609060101010101" pitchFamily="2" charset="-122"/>
              </a:rPr>
              <a:t>真正的发送</a:t>
            </a:r>
            <a:r>
              <a:rPr lang="zh-CN" altLang="en-US" sz="2585" b="1" dirty="0">
                <a:solidFill>
                  <a:srgbClr val="000099"/>
                </a:solidFill>
                <a:latin typeface="+mn-lt"/>
                <a:ea typeface="黑体" panose="02010609060101010101" pitchFamily="2" charset="-122"/>
              </a:rPr>
              <a:t>窗口</a:t>
            </a:r>
            <a:r>
              <a:rPr lang="zh-CN" altLang="en-US" sz="2585" b="1" dirty="0" smtClean="0">
                <a:solidFill>
                  <a:srgbClr val="000099"/>
                </a:solidFill>
                <a:latin typeface="+mn-lt"/>
                <a:ea typeface="黑体" panose="02010609060101010101" pitchFamily="2" charset="-122"/>
              </a:rPr>
              <a:t>值 </a:t>
            </a:r>
            <a:r>
              <a:rPr lang="en-US" altLang="zh-CN" sz="2585" b="1" dirty="0" smtClean="0">
                <a:solidFill>
                  <a:srgbClr val="000099"/>
                </a:solidFill>
                <a:latin typeface="+mn-lt"/>
                <a:ea typeface="黑体" panose="02010609060101010101" pitchFamily="2" charset="-122"/>
              </a:rPr>
              <a:t>=</a:t>
            </a:r>
            <a:r>
              <a:rPr lang="zh-CN" altLang="en-US" sz="2585" b="1" dirty="0" smtClean="0">
                <a:solidFill>
                  <a:srgbClr val="000099"/>
                </a:solidFill>
                <a:latin typeface="+mn-lt"/>
                <a:ea typeface="黑体" panose="02010609060101010101" pitchFamily="2" charset="-122"/>
              </a:rPr>
              <a:t> </a:t>
            </a:r>
            <a:r>
              <a:rPr lang="en-US" altLang="zh-CN" sz="2585" b="1" dirty="0" smtClean="0">
                <a:solidFill>
                  <a:srgbClr val="000099"/>
                </a:solidFill>
                <a:latin typeface="+mn-lt"/>
                <a:ea typeface="黑体" panose="02010609060101010101" pitchFamily="2" charset="-122"/>
              </a:rPr>
              <a:t>Min</a:t>
            </a:r>
            <a:r>
              <a:rPr lang="en-US" altLang="zh-CN" sz="2585" b="1" dirty="0">
                <a:solidFill>
                  <a:srgbClr val="000099"/>
                </a:solidFill>
                <a:latin typeface="+mn-lt"/>
                <a:ea typeface="黑体" panose="02010609060101010101" pitchFamily="2" charset="-122"/>
              </a:rPr>
              <a:t>(</a:t>
            </a:r>
            <a:r>
              <a:rPr lang="zh-CN" altLang="en-US" sz="2585" b="1" dirty="0">
                <a:solidFill>
                  <a:srgbClr val="000099"/>
                </a:solidFill>
                <a:latin typeface="+mn-lt"/>
                <a:ea typeface="黑体" panose="02010609060101010101" pitchFamily="2" charset="-122"/>
              </a:rPr>
              <a:t>公告窗口值</a:t>
            </a:r>
            <a:r>
              <a:rPr lang="en-US" altLang="zh-CN" sz="2585" b="1" dirty="0">
                <a:solidFill>
                  <a:srgbClr val="000099"/>
                </a:solidFill>
                <a:latin typeface="+mn-lt"/>
                <a:ea typeface="黑体" panose="02010609060101010101" pitchFamily="2" charset="-122"/>
              </a:rPr>
              <a:t>rwnd</a:t>
            </a:r>
            <a:r>
              <a:rPr lang="zh-CN" altLang="en-US" sz="2585" b="1" dirty="0">
                <a:solidFill>
                  <a:srgbClr val="000099"/>
                </a:solidFill>
                <a:latin typeface="+mn-lt"/>
                <a:ea typeface="黑体" panose="02010609060101010101" pitchFamily="2" charset="-122"/>
              </a:rPr>
              <a:t>，拥塞窗口值</a:t>
            </a:r>
            <a:r>
              <a:rPr lang="en-US" altLang="zh-CN" sz="2585" b="1" dirty="0">
                <a:solidFill>
                  <a:srgbClr val="000099"/>
                </a:solidFill>
                <a:latin typeface="+mn-lt"/>
                <a:ea typeface="黑体" panose="02010609060101010101" pitchFamily="2" charset="-122"/>
              </a:rPr>
              <a:t>cwnd</a:t>
            </a:r>
            <a:r>
              <a:rPr lang="en-US" altLang="zh-CN" sz="2585" b="1" dirty="0">
                <a:solidFill>
                  <a:srgbClr val="000099"/>
                </a:solidFill>
                <a:latin typeface="+mn-lt"/>
                <a:ea typeface="黑体" panose="02010609060101010101" pitchFamily="2" charset="-122"/>
              </a:rPr>
              <a:t>)</a:t>
            </a:r>
            <a:endParaRPr lang="en-US" altLang="zh-CN" sz="2585" b="1" dirty="0">
              <a:solidFill>
                <a:srgbClr val="000099"/>
              </a:solidFill>
              <a:latin typeface="+mn-lt"/>
              <a:ea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Group 8"/>
          <p:cNvGrpSpPr/>
          <p:nvPr/>
        </p:nvGrpSpPr>
        <p:grpSpPr bwMode="auto">
          <a:xfrm>
            <a:off x="1234020" y="2961294"/>
            <a:ext cx="5482167" cy="800100"/>
            <a:chOff x="1520" y="2996"/>
            <a:chExt cx="2590" cy="504"/>
          </a:xfrm>
        </p:grpSpPr>
        <p:sp>
          <p:nvSpPr>
            <p:cNvPr id="8" name="Rectangle 9"/>
            <p:cNvSpPr>
              <a:spLocks noChangeArrowheads="1"/>
            </p:cNvSpPr>
            <p:nvPr/>
          </p:nvSpPr>
          <p:spPr bwMode="auto">
            <a:xfrm rot="649536">
              <a:off x="2225" y="3064"/>
              <a:ext cx="1573" cy="231"/>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hangingPunct="0"/>
              <a:r>
                <a:rPr kumimoji="1" lang="en-US" altLang="zh-CN" sz="1800">
                  <a:latin typeface="Times New Roman" panose="02020603050405020304" pitchFamily="18" charset="0"/>
                  <a:ea typeface="黑体" panose="02010609060101010101" pitchFamily="2" charset="-122"/>
                </a:rPr>
                <a:t>ACK = 1, seq = x + 1, ack = y </a:t>
              </a:r>
              <a:r>
                <a:rPr kumimoji="1" lang="en-US" altLang="zh-CN" sz="1800" b="1">
                  <a:latin typeface="Times New Roman" panose="02020603050405020304" pitchFamily="18" charset="0"/>
                  <a:ea typeface="黑体" panose="02010609060101010101" pitchFamily="2" charset="-122"/>
                  <a:sym typeface="Symbol" panose="05050102010706020507" pitchFamily="18" charset="2"/>
                </a:rPr>
                <a:t></a:t>
              </a:r>
              <a:r>
                <a:rPr kumimoji="1" lang="en-US" altLang="zh-CN" sz="1800">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2" charset="-122"/>
                <a:sym typeface="Symbol" panose="05050102010706020507" pitchFamily="18" charset="2"/>
              </a:endParaRPr>
            </a:p>
          </p:txBody>
        </p:sp>
        <p:sp>
          <p:nvSpPr>
            <p:cNvPr id="9" name="Line 10"/>
            <p:cNvSpPr>
              <a:spLocks noChangeShapeType="1"/>
            </p:cNvSpPr>
            <p:nvPr/>
          </p:nvSpPr>
          <p:spPr bwMode="auto">
            <a:xfrm>
              <a:off x="1520" y="2996"/>
              <a:ext cx="2590" cy="504"/>
            </a:xfrm>
            <a:prstGeom prst="line">
              <a:avLst/>
            </a:prstGeom>
            <a:noFill/>
            <a:ln w="5715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26"/>
          <p:cNvGrpSpPr/>
          <p:nvPr/>
        </p:nvGrpSpPr>
        <p:grpSpPr bwMode="auto">
          <a:xfrm>
            <a:off x="1194264" y="2097088"/>
            <a:ext cx="5482166" cy="801687"/>
            <a:chOff x="1520" y="2445"/>
            <a:chExt cx="2590" cy="505"/>
          </a:xfrm>
        </p:grpSpPr>
        <p:sp>
          <p:nvSpPr>
            <p:cNvPr id="11" name="Line 27"/>
            <p:cNvSpPr>
              <a:spLocks noChangeShapeType="1"/>
            </p:cNvSpPr>
            <p:nvPr/>
          </p:nvSpPr>
          <p:spPr bwMode="auto">
            <a:xfrm flipH="1">
              <a:off x="1520" y="2445"/>
              <a:ext cx="2590" cy="505"/>
            </a:xfrm>
            <a:prstGeom prst="line">
              <a:avLst/>
            </a:prstGeom>
            <a:noFill/>
            <a:ln w="5715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28"/>
            <p:cNvSpPr>
              <a:spLocks noChangeArrowheads="1"/>
            </p:cNvSpPr>
            <p:nvPr/>
          </p:nvSpPr>
          <p:spPr bwMode="auto">
            <a:xfrm rot="20990024" flipH="1">
              <a:off x="1775" y="2474"/>
              <a:ext cx="1805" cy="231"/>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hangingPunct="0"/>
              <a:r>
                <a:rPr kumimoji="1" lang="en-US" altLang="zh-CN" sz="1800" dirty="0">
                  <a:latin typeface="Times New Roman" panose="02020603050405020304" pitchFamily="18" charset="0"/>
                  <a:ea typeface="黑体" panose="02010609060101010101" pitchFamily="2" charset="-122"/>
                </a:rPr>
                <a:t>SYN = 1, ACK = 1, </a:t>
              </a:r>
              <a:r>
                <a:rPr kumimoji="1" lang="en-US" altLang="zh-CN" sz="1800" dirty="0" err="1">
                  <a:latin typeface="Times New Roman" panose="02020603050405020304" pitchFamily="18" charset="0"/>
                  <a:ea typeface="黑体" panose="02010609060101010101" pitchFamily="2" charset="-122"/>
                </a:rPr>
                <a:t>seq</a:t>
              </a:r>
              <a:r>
                <a:rPr kumimoji="1" lang="en-US" altLang="zh-CN" sz="1800" dirty="0">
                  <a:latin typeface="Times New Roman" panose="02020603050405020304" pitchFamily="18" charset="0"/>
                  <a:ea typeface="黑体" panose="02010609060101010101" pitchFamily="2" charset="-122"/>
                </a:rPr>
                <a:t> = y, </a:t>
              </a:r>
              <a:r>
                <a:rPr kumimoji="1" lang="en-US" altLang="zh-CN" sz="1800" dirty="0" err="1">
                  <a:latin typeface="Times New Roman" panose="02020603050405020304" pitchFamily="18" charset="0"/>
                  <a:ea typeface="黑体" panose="02010609060101010101" pitchFamily="2" charset="-122"/>
                </a:rPr>
                <a:t>ack</a:t>
              </a:r>
              <a:r>
                <a:rPr kumimoji="1" lang="en-US" altLang="zh-CN" sz="1800" dirty="0">
                  <a:latin typeface="Times New Roman" panose="02020603050405020304" pitchFamily="18" charset="0"/>
                  <a:ea typeface="黑体" panose="02010609060101010101" pitchFamily="2" charset="-122"/>
                </a:rPr>
                <a:t>= x </a:t>
              </a:r>
              <a:r>
                <a:rPr kumimoji="1" lang="en-US" altLang="zh-CN" sz="1800" b="1" dirty="0">
                  <a:latin typeface="Times New Roman" panose="02020603050405020304" pitchFamily="18" charset="0"/>
                  <a:ea typeface="黑体" panose="02010609060101010101" pitchFamily="2" charset="-122"/>
                  <a:sym typeface="Symbol" panose="05050102010706020507" pitchFamily="18" charset="2"/>
                </a:rPr>
                <a:t></a:t>
              </a:r>
              <a:r>
                <a:rPr kumimoji="1" lang="en-US" altLang="zh-CN" sz="1800" dirty="0">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sz="1800" dirty="0">
                <a:latin typeface="Times New Roman" panose="02020603050405020304" pitchFamily="18" charset="0"/>
                <a:ea typeface="黑体" panose="02010609060101010101" pitchFamily="2" charset="-122"/>
              </a:endParaRPr>
            </a:p>
          </p:txBody>
        </p:sp>
      </p:grpSp>
      <p:sp>
        <p:nvSpPr>
          <p:cNvPr id="13" name="Line 3"/>
          <p:cNvSpPr>
            <a:spLocks noChangeShapeType="1"/>
          </p:cNvSpPr>
          <p:nvPr/>
        </p:nvSpPr>
        <p:spPr bwMode="auto">
          <a:xfrm>
            <a:off x="1188852" y="1212849"/>
            <a:ext cx="0" cy="3441700"/>
          </a:xfrm>
          <a:prstGeom prst="line">
            <a:avLst/>
          </a:prstGeom>
          <a:noFill/>
          <a:ln w="28575">
            <a:solidFill>
              <a:schemeClr val="folHlink"/>
            </a:solidFill>
            <a:round/>
            <a:tailEnd type="triangle" w="med" len="lg"/>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Line 4"/>
          <p:cNvSpPr>
            <a:spLocks noChangeShapeType="1"/>
          </p:cNvSpPr>
          <p:nvPr/>
        </p:nvSpPr>
        <p:spPr bwMode="auto">
          <a:xfrm>
            <a:off x="6696938" y="1212849"/>
            <a:ext cx="0" cy="3441700"/>
          </a:xfrm>
          <a:prstGeom prst="line">
            <a:avLst/>
          </a:prstGeom>
          <a:noFill/>
          <a:ln w="28575">
            <a:solidFill>
              <a:schemeClr val="folHlink"/>
            </a:solidFill>
            <a:round/>
            <a:tailEnd type="triangle" w="med" len="lg"/>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 name="Group 6"/>
          <p:cNvGrpSpPr/>
          <p:nvPr/>
        </p:nvGrpSpPr>
        <p:grpSpPr bwMode="auto">
          <a:xfrm>
            <a:off x="1208162" y="1198562"/>
            <a:ext cx="5482167" cy="823912"/>
            <a:chOff x="1520" y="1879"/>
            <a:chExt cx="2590" cy="519"/>
          </a:xfrm>
        </p:grpSpPr>
        <p:sp>
          <p:nvSpPr>
            <p:cNvPr id="16" name="Rectangle 7"/>
            <p:cNvSpPr>
              <a:spLocks noChangeArrowheads="1"/>
            </p:cNvSpPr>
            <p:nvPr/>
          </p:nvSpPr>
          <p:spPr bwMode="auto">
            <a:xfrm rot="665985">
              <a:off x="2097" y="1879"/>
              <a:ext cx="1342" cy="248"/>
            </a:xfrm>
            <a:prstGeom prst="rect">
              <a:avLst/>
            </a:prstGeom>
            <a:noFill/>
            <a:ln w="12700">
              <a:noFill/>
              <a:miter lim="800000"/>
            </a:ln>
            <a:effectLst/>
          </p:spPr>
          <p:txBody>
            <a:bodyPr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en-US" altLang="zh-CN" sz="2000" dirty="0">
                  <a:latin typeface="Times New Roman" panose="02020603050405020304" pitchFamily="18" charset="0"/>
                  <a:ea typeface="黑体" panose="02010609060101010101" pitchFamily="2" charset="-122"/>
                </a:rPr>
                <a:t>SYN = 1, </a:t>
              </a:r>
              <a:r>
                <a:rPr kumimoji="1" lang="en-US" altLang="zh-CN" sz="2000" dirty="0" err="1">
                  <a:latin typeface="Times New Roman" panose="02020603050405020304" pitchFamily="18" charset="0"/>
                  <a:ea typeface="黑体" panose="02010609060101010101" pitchFamily="2" charset="-122"/>
                </a:rPr>
                <a:t>seq</a:t>
              </a:r>
              <a:r>
                <a:rPr kumimoji="1" lang="en-US" altLang="zh-CN" sz="2000" dirty="0">
                  <a:latin typeface="Times New Roman" panose="02020603050405020304" pitchFamily="18" charset="0"/>
                  <a:ea typeface="黑体" panose="02010609060101010101" pitchFamily="2" charset="-122"/>
                </a:rPr>
                <a:t> = x</a:t>
              </a:r>
              <a:endParaRPr kumimoji="1" lang="en-US" altLang="zh-CN" sz="2000" dirty="0">
                <a:latin typeface="Times New Roman" panose="02020603050405020304" pitchFamily="18" charset="0"/>
                <a:ea typeface="黑体" panose="02010609060101010101" pitchFamily="2" charset="-122"/>
              </a:endParaRPr>
            </a:p>
          </p:txBody>
        </p:sp>
        <p:sp>
          <p:nvSpPr>
            <p:cNvPr id="17" name="Line 8"/>
            <p:cNvSpPr>
              <a:spLocks noChangeShapeType="1"/>
            </p:cNvSpPr>
            <p:nvPr/>
          </p:nvSpPr>
          <p:spPr bwMode="auto">
            <a:xfrm>
              <a:off x="1520" y="1893"/>
              <a:ext cx="2590" cy="505"/>
            </a:xfrm>
            <a:prstGeom prst="line">
              <a:avLst/>
            </a:prstGeom>
            <a:noFill/>
            <a:ln w="5715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5" name="Rectangle 23"/>
          <p:cNvSpPr>
            <a:spLocks noChangeArrowheads="1"/>
          </p:cNvSpPr>
          <p:nvPr/>
        </p:nvSpPr>
        <p:spPr bwMode="auto">
          <a:xfrm>
            <a:off x="910490" y="648972"/>
            <a:ext cx="644408" cy="366767"/>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zh-CN" altLang="en-US" sz="1800" dirty="0">
                <a:latin typeface="Times New Roman" panose="02020603050405020304" pitchFamily="18" charset="0"/>
                <a:ea typeface="黑体" panose="02010609060101010101" pitchFamily="2" charset="-122"/>
              </a:rPr>
              <a:t>客户</a:t>
            </a:r>
            <a:endParaRPr kumimoji="1" lang="zh-CN" altLang="en-US" sz="1800" dirty="0">
              <a:latin typeface="Times New Roman" panose="02020603050405020304" pitchFamily="18" charset="0"/>
              <a:ea typeface="黑体" panose="02010609060101010101" pitchFamily="2" charset="-122"/>
            </a:endParaRPr>
          </a:p>
        </p:txBody>
      </p:sp>
      <p:sp>
        <p:nvSpPr>
          <p:cNvPr id="26" name="Rectangle 24"/>
          <p:cNvSpPr>
            <a:spLocks noChangeArrowheads="1"/>
          </p:cNvSpPr>
          <p:nvPr/>
        </p:nvSpPr>
        <p:spPr bwMode="auto">
          <a:xfrm>
            <a:off x="6321950" y="704958"/>
            <a:ext cx="875241" cy="366767"/>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zh-CN" altLang="en-US" sz="1800" dirty="0">
                <a:latin typeface="Times New Roman" panose="02020603050405020304" pitchFamily="18" charset="0"/>
                <a:ea typeface="黑体" panose="02010609060101010101" pitchFamily="2" charset="-122"/>
              </a:rPr>
              <a:t>服务器</a:t>
            </a:r>
            <a:endParaRPr kumimoji="1" lang="zh-CN" altLang="en-US" sz="1800" dirty="0">
              <a:latin typeface="Times New Roman" panose="02020603050405020304" pitchFamily="18" charset="0"/>
              <a:ea typeface="黑体" panose="02010609060101010101" pitchFamily="2" charset="-122"/>
            </a:endParaRPr>
          </a:p>
        </p:txBody>
      </p:sp>
      <p:sp>
        <p:nvSpPr>
          <p:cNvPr id="4" name="文本框 3"/>
          <p:cNvSpPr txBox="1"/>
          <p:nvPr/>
        </p:nvSpPr>
        <p:spPr>
          <a:xfrm>
            <a:off x="549275" y="4873625"/>
            <a:ext cx="7767320" cy="368300"/>
          </a:xfrm>
          <a:prstGeom prst="rect">
            <a:avLst/>
          </a:prstGeom>
          <a:noFill/>
        </p:spPr>
        <p:txBody>
          <a:bodyPr wrap="square" rtlCol="0">
            <a:spAutoFit/>
          </a:bodyPr>
          <a:p>
            <a:pPr algn="ctr"/>
            <a:r>
              <a:rPr lang="en-US" altLang="zh-CN">
                <a:solidFill>
                  <a:srgbClr val="0000FF"/>
                </a:solidFill>
                <a:sym typeface="+mn-ea"/>
              </a:rPr>
              <a:t>TCP</a:t>
            </a:r>
            <a:r>
              <a:rPr lang="zh-CN" altLang="en-US">
                <a:solidFill>
                  <a:srgbClr val="0000FF"/>
                </a:solidFill>
                <a:sym typeface="+mn-ea"/>
              </a:rPr>
              <a:t>连接建立三次握手</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2"/>
          <p:cNvGrpSpPr/>
          <p:nvPr/>
        </p:nvGrpSpPr>
        <p:grpSpPr bwMode="auto">
          <a:xfrm>
            <a:off x="1523811" y="813389"/>
            <a:ext cx="566420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chemeClr val="folHlink"/>
              </a:solidFill>
              <a:round/>
              <a:tailEnd type="triangle" w="med" len="lg"/>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Line 4"/>
            <p:cNvSpPr>
              <a:spLocks noChangeShapeType="1"/>
            </p:cNvSpPr>
            <p:nvPr/>
          </p:nvSpPr>
          <p:spPr bwMode="auto">
            <a:xfrm>
              <a:off x="4150" y="1888"/>
              <a:ext cx="0" cy="2432"/>
            </a:xfrm>
            <a:prstGeom prst="line">
              <a:avLst/>
            </a:prstGeom>
            <a:noFill/>
            <a:ln w="28575">
              <a:solidFill>
                <a:schemeClr val="folHlink"/>
              </a:solidFill>
              <a:round/>
              <a:tailEnd type="triangle" w="med" len="lg"/>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8" name="Group 7"/>
          <p:cNvGrpSpPr/>
          <p:nvPr/>
        </p:nvGrpSpPr>
        <p:grpSpPr bwMode="auto">
          <a:xfrm>
            <a:off x="1593660" y="819738"/>
            <a:ext cx="5511800" cy="768350"/>
            <a:chOff x="1614" y="1484"/>
            <a:chExt cx="2604" cy="484"/>
          </a:xfrm>
        </p:grpSpPr>
        <p:sp>
          <p:nvSpPr>
            <p:cNvPr id="9" name="Rectangle 8"/>
            <p:cNvSpPr>
              <a:spLocks noChangeArrowheads="1"/>
            </p:cNvSpPr>
            <p:nvPr/>
          </p:nvSpPr>
          <p:spPr bwMode="auto">
            <a:xfrm rot="597975">
              <a:off x="2638" y="1517"/>
              <a:ext cx="882" cy="250"/>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en-US" altLang="zh-CN" sz="2000">
                  <a:latin typeface="Times New Roman" panose="02020603050405020304" pitchFamily="18" charset="0"/>
                  <a:ea typeface="黑体" panose="02010609060101010101" pitchFamily="2" charset="-122"/>
                </a:rPr>
                <a:t>FIN = 1, seq = u</a:t>
              </a:r>
              <a:endParaRPr kumimoji="1" lang="en-US" altLang="zh-CN" sz="2000">
                <a:latin typeface="Times New Roman" panose="02020603050405020304" pitchFamily="18" charset="0"/>
                <a:ea typeface="黑体" panose="02010609060101010101" pitchFamily="2" charset="-122"/>
              </a:endParaRPr>
            </a:p>
          </p:txBody>
        </p:sp>
        <p:sp>
          <p:nvSpPr>
            <p:cNvPr id="10"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 name="Group 10"/>
          <p:cNvGrpSpPr/>
          <p:nvPr/>
        </p:nvGrpSpPr>
        <p:grpSpPr bwMode="auto">
          <a:xfrm>
            <a:off x="1612711" y="1630952"/>
            <a:ext cx="5511800" cy="769937"/>
            <a:chOff x="1623" y="1995"/>
            <a:chExt cx="2604" cy="485"/>
          </a:xfrm>
        </p:grpSpPr>
        <p:sp>
          <p:nvSpPr>
            <p:cNvPr id="12" name="Rectangle 11"/>
            <p:cNvSpPr>
              <a:spLocks noChangeArrowheads="1"/>
            </p:cNvSpPr>
            <p:nvPr/>
          </p:nvSpPr>
          <p:spPr bwMode="auto">
            <a:xfrm rot="20990024" flipH="1">
              <a:off x="2160" y="2020"/>
              <a:ext cx="1368" cy="231"/>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hangingPunct="0"/>
              <a:r>
                <a:rPr kumimoji="1" lang="en-US" altLang="zh-CN" sz="1800">
                  <a:latin typeface="Times New Roman" panose="02020603050405020304" pitchFamily="18" charset="0"/>
                  <a:ea typeface="黑体" panose="02010609060101010101" pitchFamily="2" charset="-122"/>
                </a:rPr>
                <a:t>ACK = 1, seq = v, ack= u </a:t>
              </a:r>
              <a:r>
                <a:rPr kumimoji="1" lang="en-US" altLang="zh-CN" sz="1800" b="1">
                  <a:latin typeface="Times New Roman" panose="02020603050405020304" pitchFamily="18" charset="0"/>
                  <a:ea typeface="黑体" panose="02010609060101010101" pitchFamily="2" charset="-122"/>
                  <a:sym typeface="Symbol" panose="05050102010706020507" pitchFamily="18" charset="2"/>
                </a:rPr>
                <a:t></a:t>
              </a:r>
              <a:r>
                <a:rPr kumimoji="1" lang="en-US" altLang="zh-CN" sz="1800">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2" charset="-122"/>
              </a:endParaRPr>
            </a:p>
          </p:txBody>
        </p:sp>
        <p:sp>
          <p:nvSpPr>
            <p:cNvPr id="13" name="Line 12"/>
            <p:cNvSpPr>
              <a:spLocks noChangeShapeType="1"/>
            </p:cNvSpPr>
            <p:nvPr/>
          </p:nvSpPr>
          <p:spPr bwMode="auto">
            <a:xfrm flipH="1">
              <a:off x="1623" y="1995"/>
              <a:ext cx="2604" cy="485"/>
            </a:xfrm>
            <a:prstGeom prst="line">
              <a:avLst/>
            </a:prstGeom>
            <a:noFill/>
            <a:ln w="3810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 name="Group 13"/>
          <p:cNvGrpSpPr/>
          <p:nvPr/>
        </p:nvGrpSpPr>
        <p:grpSpPr bwMode="auto">
          <a:xfrm>
            <a:off x="1566144" y="2551704"/>
            <a:ext cx="5511800" cy="785813"/>
            <a:chOff x="1601" y="2575"/>
            <a:chExt cx="2604" cy="495"/>
          </a:xfrm>
        </p:grpSpPr>
        <p:sp>
          <p:nvSpPr>
            <p:cNvPr id="15" name="Line 14"/>
            <p:cNvSpPr>
              <a:spLocks noChangeShapeType="1"/>
            </p:cNvSpPr>
            <p:nvPr/>
          </p:nvSpPr>
          <p:spPr bwMode="auto">
            <a:xfrm flipH="1">
              <a:off x="1601" y="2585"/>
              <a:ext cx="2604" cy="485"/>
            </a:xfrm>
            <a:prstGeom prst="line">
              <a:avLst/>
            </a:prstGeom>
            <a:noFill/>
            <a:ln w="3810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5"/>
            <p:cNvSpPr>
              <a:spLocks noChangeArrowheads="1"/>
            </p:cNvSpPr>
            <p:nvPr/>
          </p:nvSpPr>
          <p:spPr bwMode="auto">
            <a:xfrm rot="20943314" flipH="1">
              <a:off x="2103" y="2575"/>
              <a:ext cx="1787" cy="231"/>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hangingPunct="0"/>
              <a:r>
                <a:rPr kumimoji="1" lang="en-US" altLang="zh-CN" sz="1800">
                  <a:latin typeface="Times New Roman" panose="02020603050405020304" pitchFamily="18" charset="0"/>
                  <a:ea typeface="黑体" panose="02010609060101010101" pitchFamily="2" charset="-122"/>
                </a:rPr>
                <a:t>FIN = 1, ACK = 1, seq = w, ack= u </a:t>
              </a:r>
              <a:r>
                <a:rPr kumimoji="1" lang="en-US" altLang="zh-CN" sz="1800" b="1">
                  <a:latin typeface="Times New Roman" panose="02020603050405020304" pitchFamily="18" charset="0"/>
                  <a:ea typeface="黑体" panose="02010609060101010101" pitchFamily="2" charset="-122"/>
                  <a:sym typeface="Symbol" panose="05050102010706020507" pitchFamily="18" charset="2"/>
                </a:rPr>
                <a:t></a:t>
              </a:r>
              <a:r>
                <a:rPr kumimoji="1" lang="en-US" altLang="zh-CN" sz="1800">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2" charset="-122"/>
              </a:endParaRPr>
            </a:p>
          </p:txBody>
        </p:sp>
      </p:grpSp>
      <p:grpSp>
        <p:nvGrpSpPr>
          <p:cNvPr id="31" name="Group 42"/>
          <p:cNvGrpSpPr/>
          <p:nvPr/>
        </p:nvGrpSpPr>
        <p:grpSpPr bwMode="auto">
          <a:xfrm>
            <a:off x="1593660" y="3354977"/>
            <a:ext cx="5511800" cy="769937"/>
            <a:chOff x="1614" y="3081"/>
            <a:chExt cx="2604" cy="485"/>
          </a:xfrm>
        </p:grpSpPr>
        <p:sp>
          <p:nvSpPr>
            <p:cNvPr id="32" name="Rectangle 43"/>
            <p:cNvSpPr>
              <a:spLocks noChangeArrowheads="1"/>
            </p:cNvSpPr>
            <p:nvPr/>
          </p:nvSpPr>
          <p:spPr bwMode="auto">
            <a:xfrm rot="610931">
              <a:off x="2279" y="3121"/>
              <a:ext cx="1597" cy="231"/>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hangingPunct="0"/>
              <a:r>
                <a:rPr kumimoji="1" lang="en-US" altLang="zh-CN" sz="1800">
                  <a:latin typeface="Times New Roman" panose="02020603050405020304" pitchFamily="18" charset="0"/>
                  <a:ea typeface="黑体" panose="02010609060101010101" pitchFamily="2" charset="-122"/>
                </a:rPr>
                <a:t>ACK = 1, seq = u + 1, ack = w </a:t>
              </a:r>
              <a:r>
                <a:rPr kumimoji="1" lang="en-US" altLang="zh-CN" sz="1800" b="1">
                  <a:latin typeface="Times New Roman" panose="02020603050405020304" pitchFamily="18" charset="0"/>
                  <a:ea typeface="黑体" panose="02010609060101010101" pitchFamily="2" charset="-122"/>
                  <a:sym typeface="Symbol" panose="05050102010706020507" pitchFamily="18" charset="2"/>
                </a:rPr>
                <a:t></a:t>
              </a:r>
              <a:r>
                <a:rPr kumimoji="1" lang="en-US" altLang="zh-CN" sz="1800">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2" charset="-122"/>
                <a:sym typeface="Symbol" panose="05050102010706020507" pitchFamily="18" charset="2"/>
              </a:endParaRPr>
            </a:p>
          </p:txBody>
        </p:sp>
        <p:sp>
          <p:nvSpPr>
            <p:cNvPr id="33" name="Line 44"/>
            <p:cNvSpPr>
              <a:spLocks noChangeShapeType="1"/>
            </p:cNvSpPr>
            <p:nvPr/>
          </p:nvSpPr>
          <p:spPr bwMode="auto">
            <a:xfrm>
              <a:off x="1614" y="3081"/>
              <a:ext cx="2604" cy="485"/>
            </a:xfrm>
            <a:prstGeom prst="line">
              <a:avLst/>
            </a:prstGeom>
            <a:noFill/>
            <a:ln w="38100">
              <a:solidFill>
                <a:schemeClr val="folHlink"/>
              </a:solidFill>
              <a:round/>
              <a:tailEnd type="triangle" w="med" len="lg"/>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7" name="Rectangle 52"/>
          <p:cNvSpPr>
            <a:spLocks noChangeArrowheads="1"/>
          </p:cNvSpPr>
          <p:nvPr/>
        </p:nvSpPr>
        <p:spPr bwMode="auto">
          <a:xfrm>
            <a:off x="1189849" y="168639"/>
            <a:ext cx="644408" cy="366767"/>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zh-CN" altLang="en-US" sz="1800" dirty="0">
                <a:latin typeface="Times New Roman" panose="02020603050405020304" pitchFamily="18" charset="0"/>
                <a:ea typeface="黑体" panose="02010609060101010101" pitchFamily="2" charset="-122"/>
              </a:rPr>
              <a:t>客户</a:t>
            </a:r>
            <a:endParaRPr kumimoji="1" lang="zh-CN" altLang="en-US" sz="1800" dirty="0">
              <a:latin typeface="Times New Roman" panose="02020603050405020304" pitchFamily="18" charset="0"/>
              <a:ea typeface="黑体" panose="02010609060101010101" pitchFamily="2" charset="-122"/>
            </a:endParaRPr>
          </a:p>
        </p:txBody>
      </p:sp>
      <p:sp>
        <p:nvSpPr>
          <p:cNvPr id="58" name="Rectangle 53"/>
          <p:cNvSpPr>
            <a:spLocks noChangeArrowheads="1"/>
          </p:cNvSpPr>
          <p:nvPr/>
        </p:nvSpPr>
        <p:spPr bwMode="auto">
          <a:xfrm>
            <a:off x="6760141" y="271274"/>
            <a:ext cx="875241" cy="366767"/>
          </a:xfrm>
          <a:prstGeom prst="rect">
            <a:avLst/>
          </a:prstGeom>
          <a:noFill/>
          <a:ln w="12700">
            <a:noFill/>
            <a:miter lim="800000"/>
          </a:ln>
          <a:effec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zh-CN" altLang="en-US" sz="1800" dirty="0">
                <a:latin typeface="Times New Roman" panose="02020603050405020304" pitchFamily="18" charset="0"/>
                <a:ea typeface="黑体" panose="02010609060101010101" pitchFamily="2" charset="-122"/>
              </a:rPr>
              <a:t>服务器</a:t>
            </a:r>
            <a:endParaRPr kumimoji="1" lang="zh-CN" altLang="en-US" sz="1800" dirty="0">
              <a:latin typeface="Times New Roman" panose="02020603050405020304" pitchFamily="18" charset="0"/>
              <a:ea typeface="黑体" panose="02010609060101010101" pitchFamily="2" charset="-122"/>
            </a:endParaRPr>
          </a:p>
        </p:txBody>
      </p:sp>
      <p:sp>
        <p:nvSpPr>
          <p:cNvPr id="7" name="文本框 6"/>
          <p:cNvSpPr txBox="1"/>
          <p:nvPr/>
        </p:nvSpPr>
        <p:spPr>
          <a:xfrm>
            <a:off x="519430" y="5062855"/>
            <a:ext cx="7797165" cy="368300"/>
          </a:xfrm>
          <a:prstGeom prst="rect">
            <a:avLst/>
          </a:prstGeom>
          <a:noFill/>
        </p:spPr>
        <p:txBody>
          <a:bodyPr wrap="square" rtlCol="0">
            <a:spAutoFit/>
          </a:bodyPr>
          <a:p>
            <a:pPr algn="ctr"/>
            <a:r>
              <a:rPr lang="en-US" altLang="zh-CN">
                <a:solidFill>
                  <a:srgbClr val="0000FF"/>
                </a:solidFill>
                <a:sym typeface="+mn-ea"/>
              </a:rPr>
              <a:t>TCP</a:t>
            </a:r>
            <a:r>
              <a:rPr lang="zh-CN" altLang="en-US">
                <a:solidFill>
                  <a:srgbClr val="0000FF"/>
                </a:solidFill>
                <a:sym typeface="+mn-ea"/>
              </a:rPr>
              <a:t>连接释放四次握手</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dirty="0" smtClean="0">
                <a:solidFill>
                  <a:srgbClr val="FF0066"/>
                </a:solidFill>
                <a:ea typeface="黑体" panose="02010609060101010101" pitchFamily="2" charset="-122"/>
              </a:rPr>
              <a:t>6.1  </a:t>
            </a:r>
            <a:r>
              <a:rPr lang="zh-CN" altLang="en-US" dirty="0" smtClean="0">
                <a:solidFill>
                  <a:srgbClr val="FF0066"/>
                </a:solidFill>
                <a:ea typeface="黑体" panose="02010609060101010101" pitchFamily="2" charset="-122"/>
              </a:rPr>
              <a:t>域名系统 </a:t>
            </a:r>
            <a:r>
              <a:rPr lang="en-US" altLang="zh-CN" dirty="0" smtClean="0">
                <a:solidFill>
                  <a:srgbClr val="FF0066"/>
                </a:solidFill>
                <a:ea typeface="黑体" panose="02010609060101010101" pitchFamily="2" charset="-122"/>
              </a:rPr>
              <a:t>DNS</a:t>
            </a:r>
            <a:endParaRPr lang="en-US" altLang="zh-CN" dirty="0" smtClean="0">
              <a:solidFill>
                <a:srgbClr val="FF0066"/>
              </a:solidFill>
              <a:ea typeface="黑体" panose="02010609060101010101" pitchFamily="2" charset="-122"/>
            </a:endParaRPr>
          </a:p>
        </p:txBody>
      </p:sp>
      <p:sp>
        <p:nvSpPr>
          <p:cNvPr id="3" name="内容占位符 2"/>
          <p:cNvSpPr>
            <a:spLocks noGrp="1"/>
          </p:cNvSpPr>
          <p:nvPr>
            <p:ph idx="1"/>
          </p:nvPr>
        </p:nvSpPr>
        <p:spPr>
          <a:xfrm>
            <a:off x="344805" y="1558925"/>
            <a:ext cx="8552180" cy="4114800"/>
          </a:xfrm>
        </p:spPr>
        <p:txBody>
          <a:bodyPr/>
          <a:lstStyle/>
          <a:p>
            <a:pPr eaLnBrk="1" hangingPunct="1"/>
            <a:r>
              <a:rPr lang="zh-CN" altLang="en-US" sz="2950" dirty="0" smtClean="0">
                <a:ea typeface="黑体" panose="02010609060101010101" pitchFamily="2" charset="-122"/>
                <a:sym typeface="+mn-ea"/>
              </a:rPr>
              <a:t>域名的结构由标号序列组成，各标号之间用</a:t>
            </a:r>
            <a:r>
              <a:rPr lang="zh-CN" altLang="en-US" sz="2950" dirty="0" smtClean="0">
                <a:solidFill>
                  <a:srgbClr val="FF0000"/>
                </a:solidFill>
                <a:ea typeface="黑体" panose="02010609060101010101" pitchFamily="2" charset="-122"/>
                <a:sym typeface="+mn-ea"/>
              </a:rPr>
              <a:t>点</a:t>
            </a:r>
            <a:r>
              <a:rPr lang="zh-CN" altLang="en-US" sz="2950" dirty="0" smtClean="0">
                <a:ea typeface="黑体" panose="02010609060101010101" pitchFamily="2" charset="-122"/>
                <a:sym typeface="+mn-ea"/>
              </a:rPr>
              <a:t>隔开：</a:t>
            </a:r>
            <a:endParaRPr lang="zh-CN" altLang="en-US" sz="2950" dirty="0" smtClean="0">
              <a:ea typeface="黑体" panose="02010609060101010101" pitchFamily="2" charset="-122"/>
            </a:endParaRPr>
          </a:p>
          <a:p>
            <a:pPr eaLnBrk="1" hangingPunct="1">
              <a:spcAft>
                <a:spcPct val="60000"/>
              </a:spcAft>
              <a:buFont typeface="Wingdings" panose="05000000000000000000" pitchFamily="2" charset="2"/>
              <a:buNone/>
            </a:pPr>
            <a:r>
              <a:rPr lang="zh-CN" altLang="en-US" sz="2950" dirty="0" smtClean="0">
                <a:ea typeface="黑体" panose="02010609060101010101" pitchFamily="2" charset="-122"/>
                <a:sym typeface="+mn-ea"/>
              </a:rPr>
              <a:t>             </a:t>
            </a:r>
            <a:r>
              <a:rPr lang="en-US" altLang="zh-CN" sz="2950" dirty="0" smtClean="0">
                <a:ea typeface="黑体" panose="02010609060101010101" pitchFamily="2" charset="-122"/>
                <a:sym typeface="+mn-ea"/>
              </a:rPr>
              <a:t>… . </a:t>
            </a:r>
            <a:r>
              <a:rPr lang="zh-CN" altLang="en-US" sz="2950" dirty="0" smtClean="0">
                <a:ea typeface="黑体" panose="02010609060101010101" pitchFamily="2" charset="-122"/>
                <a:sym typeface="+mn-ea"/>
              </a:rPr>
              <a:t>三级域名 </a:t>
            </a:r>
            <a:r>
              <a:rPr lang="en-US" altLang="zh-CN" sz="2950" dirty="0" smtClean="0">
                <a:ea typeface="黑体" panose="02010609060101010101" pitchFamily="2" charset="-122"/>
                <a:sym typeface="+mn-ea"/>
              </a:rPr>
              <a:t>. </a:t>
            </a:r>
            <a:r>
              <a:rPr lang="zh-CN" altLang="en-US" sz="2950" dirty="0" smtClean="0">
                <a:ea typeface="黑体" panose="02010609060101010101" pitchFamily="2" charset="-122"/>
                <a:sym typeface="+mn-ea"/>
              </a:rPr>
              <a:t>二级域名 </a:t>
            </a:r>
            <a:r>
              <a:rPr lang="en-US" altLang="zh-CN" sz="2950" dirty="0" smtClean="0">
                <a:ea typeface="黑体" panose="02010609060101010101" pitchFamily="2" charset="-122"/>
                <a:sym typeface="+mn-ea"/>
              </a:rPr>
              <a:t>. </a:t>
            </a:r>
            <a:r>
              <a:rPr lang="zh-CN" altLang="en-US" sz="2950" dirty="0" smtClean="0">
                <a:ea typeface="黑体" panose="02010609060101010101" pitchFamily="2" charset="-122"/>
                <a:sym typeface="+mn-ea"/>
              </a:rPr>
              <a:t>顶级域名</a:t>
            </a:r>
            <a:r>
              <a:rPr lang="zh-CN" altLang="en-US" sz="2950" dirty="0" smtClean="0">
                <a:ea typeface="黑体" panose="02010609060101010101" pitchFamily="2" charset="-122"/>
                <a:sym typeface="+mn-ea"/>
              </a:rPr>
              <a:t> </a:t>
            </a:r>
            <a:endParaRPr lang="zh-CN" altLang="en-US" sz="2950" dirty="0" smtClean="0">
              <a:ea typeface="黑体" panose="02010609060101010101" pitchFamily="2" charset="-122"/>
              <a:sym typeface="+mn-ea"/>
            </a:endParaRPr>
          </a:p>
          <a:p>
            <a:pPr eaLnBrk="1" hangingPunct="1">
              <a:spcAft>
                <a:spcPct val="60000"/>
              </a:spcAft>
              <a:buFont typeface="Wingdings" panose="05000000000000000000" pitchFamily="2" charset="2"/>
              <a:buNone/>
            </a:pPr>
            <a:r>
              <a:rPr lang="zh-CN" altLang="en-US" sz="2955" dirty="0">
                <a:solidFill>
                  <a:srgbClr val="0000FF"/>
                </a:solidFill>
                <a:ea typeface="黑体" panose="02010609060101010101" pitchFamily="2" charset="-122"/>
              </a:rPr>
              <a:t>域名解析：把域名映射为</a:t>
            </a:r>
            <a:r>
              <a:rPr lang="en-US" altLang="zh-CN" sz="2955" dirty="0">
                <a:solidFill>
                  <a:srgbClr val="0000FF"/>
                </a:solidFill>
                <a:ea typeface="黑体" panose="02010609060101010101" pitchFamily="2" charset="-122"/>
              </a:rPr>
              <a:t>IP</a:t>
            </a:r>
            <a:r>
              <a:rPr lang="zh-CN" altLang="en-US" sz="2955" dirty="0">
                <a:solidFill>
                  <a:srgbClr val="0000FF"/>
                </a:solidFill>
                <a:ea typeface="黑体" panose="02010609060101010101" pitchFamily="2" charset="-122"/>
              </a:rPr>
              <a:t>地址的过程。基于</a:t>
            </a:r>
            <a:r>
              <a:rPr lang="en-US" altLang="zh-CN" sz="2955" dirty="0">
                <a:solidFill>
                  <a:srgbClr val="0000FF"/>
                </a:solidFill>
                <a:ea typeface="黑体" panose="02010609060101010101" pitchFamily="2" charset="-122"/>
              </a:rPr>
              <a:t>UDP</a:t>
            </a:r>
            <a:r>
              <a:rPr lang="zh-CN" altLang="en-US" sz="2955" dirty="0">
                <a:solidFill>
                  <a:srgbClr val="0000FF"/>
                </a:solidFill>
                <a:ea typeface="黑体" panose="02010609060101010101" pitchFamily="2" charset="-122"/>
              </a:rPr>
              <a:t>协议</a:t>
            </a:r>
            <a:endParaRPr lang="zh-CN" altLang="en-US" sz="2955" dirty="0">
              <a:solidFill>
                <a:srgbClr val="0000FF"/>
              </a:solidFill>
              <a:ea typeface="黑体" panose="02010609060101010101" pitchFamily="2" charset="-122"/>
            </a:endParaRPr>
          </a:p>
        </p:txBody>
      </p:sp>
      <p:sp>
        <p:nvSpPr>
          <p:cNvPr id="2" name="文本框 1"/>
          <p:cNvSpPr txBox="1"/>
          <p:nvPr/>
        </p:nvSpPr>
        <p:spPr>
          <a:xfrm>
            <a:off x="725170" y="9525"/>
            <a:ext cx="7879080" cy="645160"/>
          </a:xfrm>
          <a:prstGeom prst="rect">
            <a:avLst/>
          </a:prstGeom>
          <a:noFill/>
        </p:spPr>
        <p:txBody>
          <a:bodyPr wrap="square" rtlCol="0">
            <a:spAutoFit/>
          </a:bodyPr>
          <a:p>
            <a:pPr algn="ctr"/>
            <a:r>
              <a:rPr lang="zh-CN" altLang="en-US" sz="3600">
                <a:solidFill>
                  <a:srgbClr val="FF0066"/>
                </a:solidFill>
              </a:rPr>
              <a:t>第六章 应用层</a:t>
            </a:r>
            <a:endParaRPr lang="zh-CN" altLang="en-US" sz="3600">
              <a:solidFill>
                <a:srgbClr val="FF00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98145" y="421640"/>
            <a:ext cx="8369300" cy="731226"/>
          </a:xfrm>
        </p:spPr>
        <p:txBody>
          <a:bodyPr/>
          <a:lstStyle/>
          <a:p>
            <a:pPr eaLnBrk="1" hangingPunct="1"/>
            <a:r>
              <a:rPr lang="en-US" altLang="zh-CN" sz="2800" smtClean="0">
                <a:solidFill>
                  <a:srgbClr val="0000FF"/>
                </a:solidFill>
                <a:ea typeface="黑体" panose="02010609060101010101" pitchFamily="2" charset="-122"/>
              </a:rPr>
              <a:t>6.2  </a:t>
            </a:r>
            <a:r>
              <a:rPr lang="zh-CN" altLang="en-US" sz="2800" smtClean="0">
                <a:solidFill>
                  <a:srgbClr val="0000FF"/>
                </a:solidFill>
                <a:ea typeface="黑体" panose="02010609060101010101" pitchFamily="2" charset="-122"/>
              </a:rPr>
              <a:t>文件传送协议</a:t>
            </a:r>
            <a:endParaRPr lang="zh-CN" altLang="en-US" sz="2800" smtClean="0">
              <a:solidFill>
                <a:srgbClr val="0000FF"/>
              </a:solidFill>
              <a:ea typeface="黑体" panose="02010609060101010101" pitchFamily="2" charset="-122"/>
            </a:endParaRPr>
          </a:p>
        </p:txBody>
      </p:sp>
      <p:sp>
        <p:nvSpPr>
          <p:cNvPr id="3" name="内容占位符 2"/>
          <p:cNvSpPr>
            <a:spLocks noGrp="1"/>
          </p:cNvSpPr>
          <p:nvPr>
            <p:ph idx="1"/>
          </p:nvPr>
        </p:nvSpPr>
        <p:spPr>
          <a:xfrm>
            <a:off x="0" y="1055370"/>
            <a:ext cx="9029700" cy="5953125"/>
          </a:xfrm>
        </p:spPr>
        <p:txBody>
          <a:bodyPr/>
          <a:lstStyle/>
          <a:p>
            <a:pPr eaLnBrk="1" hangingPunct="1">
              <a:defRPr/>
            </a:pPr>
            <a:r>
              <a:rPr lang="en-US" altLang="zh-CN" sz="2400" dirty="0" smtClean="0">
                <a:ea typeface="黑体" panose="02010609060101010101" pitchFamily="2" charset="-122"/>
                <a:sym typeface="+mn-ea"/>
              </a:rPr>
              <a:t>FTP </a:t>
            </a:r>
            <a:r>
              <a:rPr lang="zh-CN" altLang="en-US" sz="2400" dirty="0" smtClean="0">
                <a:ea typeface="黑体" panose="02010609060101010101" pitchFamily="2" charset="-122"/>
                <a:sym typeface="+mn-ea"/>
              </a:rPr>
              <a:t>使用</a:t>
            </a:r>
            <a:r>
              <a:rPr lang="zh-CN" altLang="en-US" sz="2400" dirty="0" smtClean="0">
                <a:solidFill>
                  <a:srgbClr val="FF0000"/>
                </a:solidFill>
                <a:ea typeface="黑体" panose="02010609060101010101" pitchFamily="2" charset="-122"/>
                <a:sym typeface="+mn-ea"/>
              </a:rPr>
              <a:t>客户服务器方式。</a:t>
            </a:r>
            <a:r>
              <a:rPr lang="zh-CN" altLang="en-US" sz="2400" dirty="0" smtClean="0">
                <a:ea typeface="黑体" panose="02010609060101010101" pitchFamily="2" charset="-122"/>
                <a:sym typeface="+mn-ea"/>
              </a:rPr>
              <a:t>一个 </a:t>
            </a:r>
            <a:r>
              <a:rPr lang="en-US" altLang="zh-CN" sz="2400" dirty="0" smtClean="0">
                <a:ea typeface="黑体" panose="02010609060101010101" pitchFamily="2" charset="-122"/>
                <a:sym typeface="+mn-ea"/>
              </a:rPr>
              <a:t>FTP </a:t>
            </a:r>
            <a:r>
              <a:rPr lang="zh-CN" altLang="en-US" sz="2400" dirty="0" smtClean="0">
                <a:ea typeface="黑体" panose="02010609060101010101" pitchFamily="2" charset="-122"/>
                <a:sym typeface="+mn-ea"/>
              </a:rPr>
              <a:t>服务器进程可同时为多个客户进程提供服务。</a:t>
            </a:r>
            <a:r>
              <a:rPr lang="en-US" altLang="zh-CN" sz="2400" dirty="0" smtClean="0">
                <a:ea typeface="黑体" panose="02010609060101010101" pitchFamily="2" charset="-122"/>
                <a:sym typeface="+mn-ea"/>
              </a:rPr>
              <a:t>FTP </a:t>
            </a:r>
            <a:r>
              <a:rPr lang="zh-CN" altLang="en-US" sz="2400" dirty="0" smtClean="0">
                <a:ea typeface="黑体" panose="02010609060101010101" pitchFamily="2" charset="-122"/>
                <a:sym typeface="+mn-ea"/>
              </a:rPr>
              <a:t>的服务器进程由两大部分组成：</a:t>
            </a:r>
            <a:r>
              <a:rPr lang="zh-CN" altLang="en-US" sz="2400" dirty="0" smtClean="0">
                <a:solidFill>
                  <a:srgbClr val="FF0000"/>
                </a:solidFill>
                <a:ea typeface="黑体" panose="02010609060101010101" pitchFamily="2" charset="-122"/>
                <a:sym typeface="+mn-ea"/>
              </a:rPr>
              <a:t>一个主进程，</a:t>
            </a:r>
            <a:r>
              <a:rPr lang="zh-CN" altLang="en-US" sz="2400" dirty="0" smtClean="0">
                <a:ea typeface="黑体" panose="02010609060101010101" pitchFamily="2" charset="-122"/>
                <a:sym typeface="+mn-ea"/>
              </a:rPr>
              <a:t>负责接受新的请求；另外有</a:t>
            </a:r>
            <a:r>
              <a:rPr lang="zh-CN" altLang="en-US" sz="2400" dirty="0" smtClean="0">
                <a:solidFill>
                  <a:srgbClr val="FF0000"/>
                </a:solidFill>
                <a:ea typeface="黑体" panose="02010609060101010101" pitchFamily="2" charset="-122"/>
                <a:sym typeface="+mn-ea"/>
              </a:rPr>
              <a:t>若干个从属进程，</a:t>
            </a:r>
            <a:r>
              <a:rPr lang="zh-CN" altLang="en-US" sz="2400" dirty="0" smtClean="0">
                <a:ea typeface="黑体" panose="02010609060101010101" pitchFamily="2" charset="-122"/>
                <a:sym typeface="+mn-ea"/>
              </a:rPr>
              <a:t>负责处理单个请求。</a:t>
            </a:r>
            <a:endParaRPr lang="zh-CN" altLang="en-US" sz="2400" dirty="0" smtClean="0">
              <a:ea typeface="黑体" panose="02010609060101010101" pitchFamily="2" charset="-122"/>
            </a:endParaRPr>
          </a:p>
          <a:p>
            <a:pPr algn="just" eaLnBrk="1" hangingPunct="1">
              <a:spcBef>
                <a:spcPts val="1200"/>
              </a:spcBef>
            </a:pPr>
            <a:r>
              <a:rPr lang="zh-CN" altLang="en-US" sz="2400" dirty="0" smtClean="0">
                <a:solidFill>
                  <a:srgbClr val="FF0000"/>
                </a:solidFill>
                <a:ea typeface="黑体" panose="02010609060101010101" pitchFamily="2" charset="-122"/>
                <a:sym typeface="+mn-ea"/>
              </a:rPr>
              <a:t>控制连接（服务器端口号</a:t>
            </a:r>
            <a:r>
              <a:rPr lang="en-US" altLang="zh-CN" sz="2400" dirty="0" smtClean="0">
                <a:solidFill>
                  <a:srgbClr val="FF0000"/>
                </a:solidFill>
                <a:ea typeface="黑体" panose="02010609060101010101" pitchFamily="2" charset="-122"/>
                <a:sym typeface="+mn-ea"/>
              </a:rPr>
              <a:t>21</a:t>
            </a:r>
            <a:r>
              <a:rPr lang="zh-CN" altLang="en-US" sz="2400" dirty="0" smtClean="0">
                <a:solidFill>
                  <a:srgbClr val="FF0000"/>
                </a:solidFill>
                <a:ea typeface="黑体" panose="02010609060101010101" pitchFamily="2" charset="-122"/>
                <a:sym typeface="+mn-ea"/>
              </a:rPr>
              <a:t>）</a:t>
            </a:r>
            <a:r>
              <a:rPr lang="zh-CN" altLang="en-US" sz="2400" dirty="0" smtClean="0">
                <a:ea typeface="黑体" panose="02010609060101010101" pitchFamily="2" charset="-122"/>
                <a:sym typeface="+mn-ea"/>
              </a:rPr>
              <a:t>在整个会话期间一直保持打开，</a:t>
            </a:r>
            <a:r>
              <a:rPr lang="en-US" altLang="zh-CN" sz="2400" dirty="0" smtClean="0">
                <a:ea typeface="黑体" panose="02010609060101010101" pitchFamily="2" charset="-122"/>
                <a:sym typeface="+mn-ea"/>
              </a:rPr>
              <a:t>FTP </a:t>
            </a:r>
            <a:r>
              <a:rPr lang="zh-CN" altLang="en-US" sz="2400" dirty="0" smtClean="0">
                <a:ea typeface="黑体" panose="02010609060101010101" pitchFamily="2" charset="-122"/>
                <a:sym typeface="+mn-ea"/>
              </a:rPr>
              <a:t>客户发出的传送请求通过控制连接发送给服务器端的控制进程，但控制连接不用来传送文件。</a:t>
            </a:r>
            <a:endParaRPr lang="zh-CN" altLang="en-US" sz="2400" dirty="0" smtClean="0">
              <a:ea typeface="黑体" panose="02010609060101010101" pitchFamily="2" charset="-122"/>
            </a:endParaRPr>
          </a:p>
          <a:p>
            <a:pPr algn="just" eaLnBrk="1" hangingPunct="1">
              <a:spcBef>
                <a:spcPts val="1200"/>
              </a:spcBef>
            </a:pPr>
            <a:r>
              <a:rPr lang="zh-CN" altLang="en-US" sz="2400" dirty="0" smtClean="0">
                <a:ea typeface="黑体" panose="02010609060101010101" pitchFamily="2" charset="-122"/>
                <a:sym typeface="+mn-ea"/>
              </a:rPr>
              <a:t>实际用于传输文件的是“</a:t>
            </a:r>
            <a:r>
              <a:rPr lang="zh-CN" altLang="en-US" sz="2400" dirty="0" smtClean="0">
                <a:solidFill>
                  <a:srgbClr val="FF0000"/>
                </a:solidFill>
                <a:ea typeface="黑体" panose="02010609060101010101" pitchFamily="2" charset="-122"/>
                <a:sym typeface="+mn-ea"/>
              </a:rPr>
              <a:t>数据连接</a:t>
            </a:r>
            <a:r>
              <a:rPr lang="zh-CN" altLang="en-US" sz="2400" dirty="0" smtClean="0">
                <a:solidFill>
                  <a:srgbClr val="FF0000"/>
                </a:solidFill>
                <a:ea typeface="黑体" panose="02010609060101010101" pitchFamily="2" charset="-122"/>
                <a:sym typeface="+mn-ea"/>
              </a:rPr>
              <a:t>控制连接（服务器端口号</a:t>
            </a:r>
            <a:r>
              <a:rPr lang="en-US" altLang="zh-CN" sz="2400" dirty="0" smtClean="0">
                <a:solidFill>
                  <a:srgbClr val="FF0000"/>
                </a:solidFill>
                <a:ea typeface="黑体" panose="02010609060101010101" pitchFamily="2" charset="-122"/>
                <a:sym typeface="+mn-ea"/>
              </a:rPr>
              <a:t>20</a:t>
            </a:r>
            <a:r>
              <a:rPr lang="zh-CN" altLang="en-US" sz="2400" dirty="0" smtClean="0">
                <a:solidFill>
                  <a:srgbClr val="FF0000"/>
                </a:solidFill>
                <a:ea typeface="黑体" panose="02010609060101010101" pitchFamily="2" charset="-122"/>
                <a:sym typeface="+mn-ea"/>
              </a:rPr>
              <a:t>）</a:t>
            </a:r>
            <a:r>
              <a:rPr lang="zh-CN" altLang="en-US" sz="2400" dirty="0" smtClean="0">
                <a:ea typeface="黑体" panose="02010609060101010101" pitchFamily="2" charset="-122"/>
                <a:sym typeface="+mn-ea"/>
              </a:rPr>
              <a:t>”。服务器端的控制进程在接收到 </a:t>
            </a:r>
            <a:r>
              <a:rPr lang="en-US" altLang="zh-CN" sz="2400" dirty="0" smtClean="0">
                <a:ea typeface="黑体" panose="02010609060101010101" pitchFamily="2" charset="-122"/>
                <a:sym typeface="+mn-ea"/>
              </a:rPr>
              <a:t>FTP </a:t>
            </a:r>
            <a:r>
              <a:rPr lang="zh-CN" altLang="en-US" sz="2400" dirty="0" smtClean="0">
                <a:ea typeface="黑体" panose="02010609060101010101" pitchFamily="2" charset="-122"/>
                <a:sym typeface="+mn-ea"/>
              </a:rPr>
              <a:t>客户发送来的文件传输请求后就创建“数据传送进程”和“数据连接”，用来连接客户端和服务器端的数据传送进程。</a:t>
            </a:r>
            <a:endParaRPr lang="zh-CN" altLang="en-US" sz="2400" dirty="0" smtClean="0">
              <a:ea typeface="黑体" panose="02010609060101010101" pitchFamily="2" charset="-122"/>
            </a:endParaRPr>
          </a:p>
          <a:p>
            <a:pPr algn="just" eaLnBrk="1" hangingPunct="1">
              <a:spcBef>
                <a:spcPts val="1200"/>
              </a:spcBef>
            </a:pPr>
            <a:r>
              <a:rPr lang="zh-CN" altLang="en-US" sz="2400" dirty="0" smtClean="0">
                <a:ea typeface="黑体" panose="02010609060101010101" pitchFamily="2" charset="-122"/>
                <a:sym typeface="+mn-ea"/>
              </a:rPr>
              <a:t>数据传送进程实际完成文件的传送，在传送完毕后关闭“数据传送连接”并结束运行。</a:t>
            </a:r>
            <a:endParaRPr lang="zh-CN" altLang="en-US" sz="2400" dirty="0" smtClean="0">
              <a:ea typeface="黑体" panose="02010609060101010101" pitchFamily="2" charset="-122"/>
              <a:sym typeface="+mn-ea"/>
            </a:endParaRPr>
          </a:p>
          <a:p>
            <a:pPr algn="just" eaLnBrk="1" hangingPunct="1">
              <a:spcBef>
                <a:spcPts val="1200"/>
              </a:spcBef>
            </a:pPr>
            <a:r>
              <a:rPr lang="zh-CN" altLang="en-US" sz="2400" b="1" dirty="0">
                <a:solidFill>
                  <a:srgbClr val="FF0000"/>
                </a:solidFill>
                <a:sym typeface="+mn-ea"/>
              </a:rPr>
              <a:t>直接封装</a:t>
            </a:r>
            <a:r>
              <a:rPr lang="en-US" altLang="zh-CN" sz="2400" b="1" dirty="0">
                <a:solidFill>
                  <a:srgbClr val="FF0000"/>
                </a:solidFill>
                <a:sym typeface="+mn-ea"/>
              </a:rPr>
              <a:t>FTP</a:t>
            </a:r>
            <a:r>
              <a:rPr lang="zh-CN" altLang="en-US" sz="2400" b="1" dirty="0">
                <a:solidFill>
                  <a:srgbClr val="FF0000"/>
                </a:solidFill>
                <a:sym typeface="+mn-ea"/>
              </a:rPr>
              <a:t>报文的协议是</a:t>
            </a:r>
            <a:r>
              <a:rPr lang="en-US" altLang="zh-CN" sz="2400" b="1" dirty="0">
                <a:solidFill>
                  <a:srgbClr val="FF0000"/>
                </a:solidFill>
                <a:sym typeface="+mn-ea"/>
              </a:rPr>
              <a:t>TCP</a:t>
            </a:r>
            <a:r>
              <a:rPr lang="zh-CN" altLang="en-US" sz="2400" b="1" dirty="0">
                <a:solidFill>
                  <a:srgbClr val="FF0000"/>
                </a:solidFill>
                <a:sym typeface="+mn-ea"/>
              </a:rPr>
              <a:t>协议</a:t>
            </a:r>
            <a:r>
              <a:rPr lang="zh-CN" altLang="en-US" sz="2400" dirty="0">
                <a:sym typeface="+mn-ea"/>
              </a:rPr>
              <a:t>。</a:t>
            </a:r>
            <a:endParaRPr lang="zh-CN" altLang="en-US" sz="2400" dirty="0"/>
          </a:p>
          <a:p>
            <a:pPr marL="0" indent="0" algn="just" eaLnBrk="1" hangingPunct="1">
              <a:spcBef>
                <a:spcPts val="1200"/>
              </a:spcBef>
              <a:buNone/>
            </a:pPr>
            <a:r>
              <a:rPr lang="zh-CN" altLang="en-US" dirty="0" smtClean="0">
                <a:ea typeface="黑体" panose="02010609060101010101" pitchFamily="2" charset="-122"/>
                <a:sym typeface="+mn-ea"/>
              </a:rPr>
              <a:t> </a:t>
            </a:r>
            <a:endParaRPr lang="zh-CN" altLang="en-US" dirty="0" smtClean="0">
              <a:ea typeface="黑体" panose="02010609060101010101" pitchFamily="2" charset="-122"/>
            </a:endParaRPr>
          </a:p>
          <a:p>
            <a:pPr eaLnBrk="1" hangingPunct="1">
              <a:defRPr/>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68375" y="-29210"/>
            <a:ext cx="7792720" cy="871855"/>
          </a:xfrm>
        </p:spPr>
        <p:txBody>
          <a:bodyPr/>
          <a:lstStyle/>
          <a:p>
            <a:pPr eaLnBrk="1" hangingPunct="1">
              <a:defRPr/>
            </a:pPr>
            <a:br>
              <a:rPr lang="en-US" altLang="zh-CN" dirty="0"/>
            </a:br>
            <a:r>
              <a:rPr lang="en-US" altLang="zh-CN" sz="4430" dirty="0"/>
              <a:t>6.4 </a:t>
            </a:r>
            <a:r>
              <a:rPr lang="zh-CN" altLang="en-US" sz="4430" dirty="0"/>
              <a:t>万维网</a:t>
            </a:r>
            <a:endParaRPr lang="zh-CN" altLang="en-US" sz="4430" dirty="0"/>
          </a:p>
        </p:txBody>
      </p:sp>
      <p:sp>
        <p:nvSpPr>
          <p:cNvPr id="543747" name="Rectangle 3"/>
          <p:cNvSpPr>
            <a:spLocks noGrp="1" noChangeArrowheads="1"/>
          </p:cNvSpPr>
          <p:nvPr>
            <p:ph idx="1"/>
          </p:nvPr>
        </p:nvSpPr>
        <p:spPr>
          <a:xfrm>
            <a:off x="45085" y="842645"/>
            <a:ext cx="8716010" cy="5140325"/>
          </a:xfrm>
        </p:spPr>
        <p:txBody>
          <a:bodyPr/>
          <a:lstStyle/>
          <a:p>
            <a:pPr algn="just" eaLnBrk="1" hangingPunct="1"/>
            <a:r>
              <a:rPr lang="zh-CN" altLang="en-US" sz="2400" dirty="0" smtClean="0">
                <a:ea typeface="黑体" panose="02010609060101010101" pitchFamily="2" charset="-122"/>
              </a:rPr>
              <a:t>万维网是一个大规模的、联机式的</a:t>
            </a:r>
            <a:r>
              <a:rPr lang="zh-CN" altLang="en-US" sz="2400" dirty="0" smtClean="0">
                <a:solidFill>
                  <a:srgbClr val="FF0000"/>
                </a:solidFill>
                <a:ea typeface="黑体" panose="02010609060101010101" pitchFamily="2" charset="-122"/>
              </a:rPr>
              <a:t>信息储藏所。</a:t>
            </a:r>
            <a:endParaRPr lang="zh-CN" altLang="en-US" sz="2400" dirty="0" smtClean="0">
              <a:solidFill>
                <a:srgbClr val="FF0000"/>
              </a:solidFill>
              <a:ea typeface="黑体" panose="02010609060101010101" pitchFamily="2" charset="-122"/>
            </a:endParaRPr>
          </a:p>
          <a:p>
            <a:pPr eaLnBrk="1" hangingPunct="1"/>
            <a:r>
              <a:rPr lang="zh-CN" altLang="en-US" sz="2400" dirty="0" smtClean="0">
                <a:ea typeface="黑体" panose="02010609060101010101" pitchFamily="2" charset="-122"/>
                <a:sym typeface="+mn-ea"/>
              </a:rPr>
              <a:t>万维网以</a:t>
            </a:r>
            <a:r>
              <a:rPr lang="zh-CN" altLang="en-US" sz="2400" dirty="0" smtClean="0">
                <a:solidFill>
                  <a:srgbClr val="FF0000"/>
                </a:solidFill>
                <a:ea typeface="黑体" panose="02010609060101010101" pitchFamily="2" charset="-122"/>
                <a:sym typeface="+mn-ea"/>
              </a:rPr>
              <a:t>客户</a:t>
            </a:r>
            <a:r>
              <a:rPr lang="zh-CN" altLang="en-US" sz="2400" dirty="0" smtClean="0">
                <a:solidFill>
                  <a:srgbClr val="FF0000"/>
                </a:solidFill>
                <a:ea typeface="黑体" panose="02010609060101010101" pitchFamily="2" charset="-122"/>
                <a:sym typeface="Symbol" panose="05050102010706020507" pitchFamily="18" charset="2"/>
              </a:rPr>
              <a:t></a:t>
            </a:r>
            <a:r>
              <a:rPr lang="zh-CN" altLang="en-US" sz="2400" dirty="0" smtClean="0">
                <a:solidFill>
                  <a:srgbClr val="FF0000"/>
                </a:solidFill>
                <a:ea typeface="黑体" panose="02010609060101010101" pitchFamily="2" charset="-122"/>
                <a:sym typeface="+mn-ea"/>
              </a:rPr>
              <a:t>服务器</a:t>
            </a:r>
            <a:r>
              <a:rPr lang="zh-CN" altLang="en-US" sz="2400" dirty="0" smtClean="0">
                <a:ea typeface="黑体" panose="02010609060101010101" pitchFamily="2" charset="-122"/>
                <a:sym typeface="+mn-ea"/>
              </a:rPr>
              <a:t>方式工作。</a:t>
            </a:r>
            <a:endParaRPr lang="zh-CN" altLang="en-US" sz="2400" dirty="0" smtClean="0">
              <a:ea typeface="黑体" panose="02010609060101010101" pitchFamily="2" charset="-122"/>
            </a:endParaRPr>
          </a:p>
          <a:p>
            <a:pPr eaLnBrk="1" hangingPunct="1"/>
            <a:r>
              <a:rPr lang="zh-CN" altLang="en-US" sz="2400" dirty="0" smtClean="0">
                <a:solidFill>
                  <a:srgbClr val="FF0000"/>
                </a:solidFill>
                <a:ea typeface="黑体" panose="02010609060101010101" pitchFamily="2" charset="-122"/>
                <a:sym typeface="+mn-ea"/>
              </a:rPr>
              <a:t>浏览器</a:t>
            </a:r>
            <a:r>
              <a:rPr lang="zh-CN" altLang="en-US" sz="2400" dirty="0" smtClean="0">
                <a:ea typeface="黑体" panose="02010609060101010101" pitchFamily="2" charset="-122"/>
                <a:sym typeface="+mn-ea"/>
              </a:rPr>
              <a:t>就是在用户计算机上的万维网</a:t>
            </a:r>
            <a:r>
              <a:rPr lang="zh-CN" altLang="en-US" sz="2400" dirty="0" smtClean="0">
                <a:solidFill>
                  <a:srgbClr val="FF0000"/>
                </a:solidFill>
                <a:ea typeface="黑体" panose="02010609060101010101" pitchFamily="2" charset="-122"/>
                <a:sym typeface="+mn-ea"/>
              </a:rPr>
              <a:t>客户程序</a:t>
            </a:r>
            <a:r>
              <a:rPr lang="zh-CN" altLang="en-US" sz="2400" dirty="0" smtClean="0">
                <a:ea typeface="黑体" panose="02010609060101010101" pitchFamily="2" charset="-122"/>
                <a:sym typeface="+mn-ea"/>
              </a:rPr>
              <a:t>。万维网文档所驻留的计算机则运行</a:t>
            </a:r>
            <a:r>
              <a:rPr lang="zh-CN" altLang="en-US" sz="2400" dirty="0" smtClean="0">
                <a:solidFill>
                  <a:srgbClr val="FF0000"/>
                </a:solidFill>
                <a:ea typeface="黑体" panose="02010609060101010101" pitchFamily="2" charset="-122"/>
                <a:sym typeface="+mn-ea"/>
              </a:rPr>
              <a:t>服务器程序</a:t>
            </a:r>
            <a:r>
              <a:rPr lang="zh-CN" altLang="en-US" sz="2400" dirty="0" smtClean="0">
                <a:ea typeface="黑体" panose="02010609060101010101" pitchFamily="2" charset="-122"/>
                <a:sym typeface="+mn-ea"/>
              </a:rPr>
              <a:t>，因此这个计算机也称为</a:t>
            </a:r>
            <a:r>
              <a:rPr lang="zh-CN" altLang="en-US" sz="2400" dirty="0" smtClean="0">
                <a:solidFill>
                  <a:srgbClr val="FF0000"/>
                </a:solidFill>
                <a:ea typeface="黑体" panose="02010609060101010101" pitchFamily="2" charset="-122"/>
                <a:sym typeface="+mn-ea"/>
              </a:rPr>
              <a:t>万维网服务器</a:t>
            </a:r>
            <a:r>
              <a:rPr lang="zh-CN" altLang="en-US" sz="2400" dirty="0" smtClean="0">
                <a:ea typeface="黑体" panose="02010609060101010101" pitchFamily="2" charset="-122"/>
                <a:sym typeface="+mn-ea"/>
              </a:rPr>
              <a:t>。</a:t>
            </a:r>
            <a:endParaRPr lang="zh-CN" altLang="en-US" sz="2400" dirty="0" smtClean="0">
              <a:ea typeface="黑体" panose="02010609060101010101" pitchFamily="2" charset="-122"/>
            </a:endParaRPr>
          </a:p>
          <a:p>
            <a:pPr eaLnBrk="1" hangingPunct="1"/>
            <a:r>
              <a:rPr lang="zh-CN" altLang="en-US" sz="2400" dirty="0" smtClean="0">
                <a:ea typeface="黑体" panose="02010609060101010101" pitchFamily="2" charset="-122"/>
                <a:sym typeface="+mn-ea"/>
              </a:rPr>
              <a:t>客户程序向服务器程序发出请求，服务器程序向客户程序送回客户所要的</a:t>
            </a:r>
            <a:r>
              <a:rPr lang="zh-CN" altLang="en-US" sz="2400" dirty="0" smtClean="0">
                <a:solidFill>
                  <a:srgbClr val="FF0000"/>
                </a:solidFill>
                <a:ea typeface="黑体" panose="02010609060101010101" pitchFamily="2" charset="-122"/>
                <a:sym typeface="+mn-ea"/>
              </a:rPr>
              <a:t>万维网文档。</a:t>
            </a:r>
            <a:endParaRPr lang="zh-CN" altLang="en-US" sz="2400" dirty="0" smtClean="0">
              <a:ea typeface="黑体" panose="02010609060101010101" pitchFamily="2" charset="-122"/>
              <a:sym typeface="+mn-ea"/>
            </a:endParaRPr>
          </a:p>
          <a:p>
            <a:pPr eaLnBrk="1" hangingPunct="1"/>
            <a:r>
              <a:rPr lang="zh-CN" altLang="en-US" sz="2400" dirty="0">
                <a:sym typeface="+mn-ea"/>
              </a:rPr>
              <a:t>使用</a:t>
            </a:r>
            <a:r>
              <a:rPr lang="zh-CN" altLang="en-US" sz="2400" dirty="0">
                <a:solidFill>
                  <a:srgbClr val="FF0000"/>
                </a:solidFill>
                <a:sym typeface="+mn-ea"/>
              </a:rPr>
              <a:t>统一资源定位符</a:t>
            </a:r>
            <a:r>
              <a:rPr lang="zh-CN" altLang="en-US" sz="2400" dirty="0">
                <a:sym typeface="+mn-ea"/>
              </a:rPr>
              <a:t> </a:t>
            </a:r>
            <a:r>
              <a:rPr lang="en-US" altLang="zh-CN" sz="2400" dirty="0">
                <a:sym typeface="+mn-ea"/>
              </a:rPr>
              <a:t>URL (Uniform Resource Locator</a:t>
            </a:r>
            <a:r>
              <a:rPr lang="en-US" altLang="zh-CN" sz="2400" dirty="0" smtClean="0">
                <a:sym typeface="+mn-ea"/>
              </a:rPr>
              <a:t>) </a:t>
            </a:r>
            <a:r>
              <a:rPr lang="zh-CN" altLang="en-US" sz="2400" dirty="0" smtClean="0">
                <a:sym typeface="+mn-ea"/>
              </a:rPr>
              <a:t>来</a:t>
            </a:r>
            <a:r>
              <a:rPr lang="zh-CN" altLang="en-US" sz="2400" dirty="0">
                <a:sym typeface="+mn-ea"/>
              </a:rPr>
              <a:t>标志万维网上的各种文档。</a:t>
            </a:r>
            <a:endParaRPr lang="zh-CN" altLang="en-US" sz="2400" dirty="0">
              <a:sym typeface="+mn-ea"/>
            </a:endParaRPr>
          </a:p>
          <a:p>
            <a:pPr eaLnBrk="1" hangingPunct="1"/>
            <a:r>
              <a:rPr lang="zh-CN" altLang="en-US" sz="2400" dirty="0">
                <a:sym typeface="+mn-ea"/>
              </a:rPr>
              <a:t>在万维网客户程序与万维网服务器程序之间进行交互所使用的协议，是</a:t>
            </a:r>
            <a:r>
              <a:rPr lang="zh-CN" altLang="en-US" sz="2400" dirty="0">
                <a:solidFill>
                  <a:srgbClr val="FF0000"/>
                </a:solidFill>
                <a:sym typeface="+mn-ea"/>
              </a:rPr>
              <a:t>超文本传送协议</a:t>
            </a:r>
            <a:r>
              <a:rPr lang="zh-CN" altLang="en-US" sz="2400" dirty="0">
                <a:sym typeface="+mn-ea"/>
              </a:rPr>
              <a:t> </a:t>
            </a:r>
            <a:r>
              <a:rPr lang="en-US" altLang="zh-CN" sz="2400" dirty="0">
                <a:sym typeface="+mn-ea"/>
              </a:rPr>
              <a:t>HTTP</a:t>
            </a:r>
            <a:r>
              <a:rPr lang="zh-CN" altLang="en-US" sz="2400" dirty="0">
                <a:sym typeface="+mn-ea"/>
              </a:rPr>
              <a:t>。</a:t>
            </a:r>
            <a:r>
              <a:rPr lang="en-US" altLang="zh-CN" sz="2400" dirty="0">
                <a:sym typeface="+mn-ea"/>
              </a:rPr>
              <a:t>HTTP </a:t>
            </a:r>
            <a:r>
              <a:rPr lang="zh-CN" altLang="en-US" sz="2400" dirty="0">
                <a:sym typeface="+mn-ea"/>
              </a:rPr>
              <a:t>是一个应用层协议，它使用 </a:t>
            </a:r>
            <a:r>
              <a:rPr lang="en-US" altLang="zh-CN" sz="2400" dirty="0">
                <a:sym typeface="+mn-ea"/>
              </a:rPr>
              <a:t>TCP </a:t>
            </a:r>
            <a:r>
              <a:rPr lang="zh-CN" altLang="en-US" sz="2400" dirty="0">
                <a:sym typeface="+mn-ea"/>
              </a:rPr>
              <a:t>连接进行可靠的传送。 </a:t>
            </a:r>
            <a:endParaRPr lang="zh-CN" altLang="en-US" sz="2400" dirty="0">
              <a:sym typeface="+mn-ea"/>
            </a:endParaRPr>
          </a:p>
          <a:p>
            <a:pPr eaLnBrk="1" hangingPunct="1"/>
            <a:r>
              <a:rPr lang="zh-CN" altLang="en-US" sz="2400" dirty="0">
                <a:sym typeface="+mn-ea"/>
              </a:rPr>
              <a:t>要访问一个远端的服务器，需要先调用</a:t>
            </a:r>
            <a:r>
              <a:rPr lang="en-US" altLang="zh-CN" sz="2400" dirty="0">
                <a:sym typeface="+mn-ea"/>
              </a:rPr>
              <a:t>DNS</a:t>
            </a:r>
            <a:r>
              <a:rPr lang="zh-CN" altLang="en-US" sz="2400" dirty="0">
                <a:sym typeface="+mn-ea"/>
              </a:rPr>
              <a:t>解析出域名对应的</a:t>
            </a:r>
            <a:r>
              <a:rPr lang="en-US" altLang="zh-CN" sz="2400" dirty="0">
                <a:sym typeface="+mn-ea"/>
              </a:rPr>
              <a:t>IP</a:t>
            </a:r>
            <a:r>
              <a:rPr lang="zh-CN" altLang="en-US" sz="2400" dirty="0">
                <a:sym typeface="+mn-ea"/>
              </a:rPr>
              <a:t>地址，再使用</a:t>
            </a:r>
            <a:r>
              <a:rPr lang="en-US" altLang="zh-CN" sz="2400" dirty="0">
                <a:sym typeface="+mn-ea"/>
              </a:rPr>
              <a:t>HTTP</a:t>
            </a:r>
            <a:r>
              <a:rPr lang="zh-CN" altLang="en-US" sz="2400" dirty="0">
                <a:sym typeface="+mn-ea"/>
              </a:rPr>
              <a:t>协议和服务器交互获取资源。</a:t>
            </a:r>
            <a:endParaRPr lang="zh-CN" altLang="en-US" sz="2400" dirty="0" smtClean="0">
              <a:ea typeface="黑体" panose="02010609060101010101" pitchFamily="2" charset="-122"/>
            </a:endParaRPr>
          </a:p>
          <a:p>
            <a:pPr algn="just" eaLnBrk="1" hangingPunct="1"/>
            <a:endParaRPr lang="zh-CN" altLang="en-US" sz="2400" dirty="0" smtClean="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3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547813" y="214313"/>
            <a:ext cx="5832475" cy="838200"/>
          </a:xfrm>
        </p:spPr>
        <p:txBody>
          <a:bodyPr vert="horz" wrap="square" lIns="91440" tIns="45720" rIns="91440" bIns="45720" anchor="b"/>
          <a:p>
            <a:pPr algn="ctr" eaLnBrk="1" hangingPunct="1"/>
            <a:r>
              <a:rPr lang="zh-CN" altLang="en-US" b="1" dirty="0">
                <a:solidFill>
                  <a:srgbClr val="FF0066"/>
                </a:solidFill>
                <a:ea typeface="黑体" panose="02010609060101010101" pitchFamily="2" charset="-122"/>
              </a:rPr>
              <a:t>期末试题题型及分值</a:t>
            </a:r>
            <a:endParaRPr lang="zh-CN" altLang="en-US" b="1" dirty="0">
              <a:solidFill>
                <a:srgbClr val="FF0066"/>
              </a:solidFill>
              <a:ea typeface="黑体" panose="02010609060101010101" pitchFamily="2" charset="-122"/>
            </a:endParaRPr>
          </a:p>
        </p:txBody>
      </p:sp>
      <p:sp>
        <p:nvSpPr>
          <p:cNvPr id="24579" name="Rectangle 3"/>
          <p:cNvSpPr>
            <a:spLocks noGrp="1"/>
          </p:cNvSpPr>
          <p:nvPr>
            <p:ph idx="1"/>
          </p:nvPr>
        </p:nvSpPr>
        <p:spPr>
          <a:xfrm>
            <a:off x="900113" y="1125538"/>
            <a:ext cx="6264275" cy="2517775"/>
          </a:xfrm>
        </p:spPr>
        <p:txBody>
          <a:bodyPr vert="horz" wrap="square" lIns="91440" tIns="45720" rIns="91440" bIns="45720" anchor="t"/>
          <a:p>
            <a:pPr eaLnBrk="1" hangingPunct="1"/>
            <a:r>
              <a:rPr lang="zh-CN" altLang="en-US" b="1" dirty="0">
                <a:solidFill>
                  <a:srgbClr val="0000FF"/>
                </a:solidFill>
                <a:latin typeface="楷体_GB2312" pitchFamily="49" charset="-122"/>
                <a:ea typeface="楷体_GB2312" pitchFamily="49" charset="-122"/>
              </a:rPr>
              <a:t>单项选择题（</a:t>
            </a:r>
            <a:r>
              <a:rPr lang="en-US" altLang="zh-CN" b="1" dirty="0">
                <a:solidFill>
                  <a:srgbClr val="0000FF"/>
                </a:solidFill>
                <a:latin typeface="楷体_GB2312" pitchFamily="49" charset="-122"/>
                <a:ea typeface="楷体_GB2312" pitchFamily="49" charset="-122"/>
              </a:rPr>
              <a:t>20</a:t>
            </a:r>
            <a:r>
              <a:rPr lang="zh-CN" altLang="en-US" b="1" dirty="0">
                <a:solidFill>
                  <a:srgbClr val="0000FF"/>
                </a:solidFill>
                <a:latin typeface="楷体_GB2312" pitchFamily="49" charset="-122"/>
                <a:ea typeface="楷体_GB2312" pitchFamily="49" charset="-122"/>
              </a:rPr>
              <a:t>分，</a:t>
            </a:r>
            <a:r>
              <a:rPr lang="en-US" altLang="zh-CN" b="1" dirty="0">
                <a:solidFill>
                  <a:srgbClr val="0000FF"/>
                </a:solidFill>
                <a:latin typeface="楷体_GB2312" pitchFamily="49" charset="-122"/>
                <a:ea typeface="楷体_GB2312" pitchFamily="49" charset="-122"/>
              </a:rPr>
              <a:t>10</a:t>
            </a:r>
            <a:r>
              <a:rPr lang="zh-CN" altLang="en-US" b="1" dirty="0">
                <a:solidFill>
                  <a:srgbClr val="0000FF"/>
                </a:solidFill>
                <a:latin typeface="楷体_GB2312" pitchFamily="49" charset="-122"/>
                <a:ea typeface="楷体_GB2312" pitchFamily="49" charset="-122"/>
              </a:rPr>
              <a:t>题）</a:t>
            </a:r>
            <a:endParaRPr lang="zh-CN" altLang="en-US" b="1" dirty="0">
              <a:solidFill>
                <a:srgbClr val="0000FF"/>
              </a:solidFill>
              <a:latin typeface="楷体_GB2312" pitchFamily="49" charset="-122"/>
              <a:ea typeface="楷体_GB2312" pitchFamily="49" charset="-122"/>
            </a:endParaRPr>
          </a:p>
          <a:p>
            <a:pPr eaLnBrk="1" hangingPunct="1"/>
            <a:r>
              <a:rPr lang="zh-CN" altLang="en-US" b="1" dirty="0">
                <a:solidFill>
                  <a:srgbClr val="0000FF"/>
                </a:solidFill>
                <a:latin typeface="楷体_GB2312" pitchFamily="49" charset="-122"/>
                <a:ea typeface="楷体_GB2312" pitchFamily="49" charset="-122"/>
              </a:rPr>
              <a:t>填空题（</a:t>
            </a:r>
            <a:r>
              <a:rPr lang="en-US" altLang="zh-CN" b="1" dirty="0">
                <a:solidFill>
                  <a:srgbClr val="0000FF"/>
                </a:solidFill>
                <a:latin typeface="楷体_GB2312" pitchFamily="49" charset="-122"/>
                <a:ea typeface="楷体_GB2312" pitchFamily="49" charset="-122"/>
              </a:rPr>
              <a:t>20</a:t>
            </a:r>
            <a:r>
              <a:rPr lang="zh-CN" altLang="en-US" b="1" dirty="0">
                <a:solidFill>
                  <a:srgbClr val="0000FF"/>
                </a:solidFill>
                <a:latin typeface="楷体_GB2312" pitchFamily="49" charset="-122"/>
                <a:ea typeface="楷体_GB2312" pitchFamily="49" charset="-122"/>
              </a:rPr>
              <a:t>分，</a:t>
            </a:r>
            <a:r>
              <a:rPr lang="en-US" altLang="zh-CN" b="1" dirty="0">
                <a:solidFill>
                  <a:srgbClr val="0000FF"/>
                </a:solidFill>
                <a:latin typeface="楷体_GB2312" pitchFamily="49" charset="-122"/>
                <a:ea typeface="楷体_GB2312" pitchFamily="49" charset="-122"/>
              </a:rPr>
              <a:t>20</a:t>
            </a:r>
            <a:r>
              <a:rPr lang="zh-CN" altLang="en-US" b="1" dirty="0">
                <a:solidFill>
                  <a:srgbClr val="0000FF"/>
                </a:solidFill>
                <a:latin typeface="楷体_GB2312" pitchFamily="49" charset="-122"/>
                <a:ea typeface="楷体_GB2312" pitchFamily="49" charset="-122"/>
              </a:rPr>
              <a:t>空）</a:t>
            </a:r>
            <a:endParaRPr lang="zh-CN" altLang="en-US" b="1" dirty="0">
              <a:solidFill>
                <a:srgbClr val="0000FF"/>
              </a:solidFill>
              <a:latin typeface="楷体_GB2312" pitchFamily="49" charset="-122"/>
              <a:ea typeface="楷体_GB2312" pitchFamily="49" charset="-122"/>
            </a:endParaRPr>
          </a:p>
          <a:p>
            <a:pPr eaLnBrk="1" hangingPunct="1"/>
            <a:r>
              <a:rPr lang="zh-CN" altLang="en-US" b="1" dirty="0">
                <a:solidFill>
                  <a:srgbClr val="0000FF"/>
                </a:solidFill>
                <a:latin typeface="楷体_GB2312" pitchFamily="49" charset="-122"/>
                <a:ea typeface="楷体_GB2312" pitchFamily="49" charset="-122"/>
              </a:rPr>
              <a:t>计算简答题（</a:t>
            </a:r>
            <a:r>
              <a:rPr lang="en-US" altLang="zh-CN" b="1" dirty="0">
                <a:solidFill>
                  <a:srgbClr val="0000FF"/>
                </a:solidFill>
                <a:latin typeface="楷体_GB2312" pitchFamily="49" charset="-122"/>
                <a:ea typeface="楷体_GB2312" pitchFamily="49" charset="-122"/>
              </a:rPr>
              <a:t>30</a:t>
            </a:r>
            <a:r>
              <a:rPr lang="zh-CN" altLang="en-US" b="1" dirty="0">
                <a:solidFill>
                  <a:srgbClr val="0000FF"/>
                </a:solidFill>
                <a:latin typeface="楷体_GB2312" pitchFamily="49" charset="-122"/>
                <a:ea typeface="楷体_GB2312" pitchFamily="49" charset="-122"/>
              </a:rPr>
              <a:t>分，</a:t>
            </a:r>
            <a:r>
              <a:rPr lang="en-US" altLang="zh-CN" b="1" dirty="0">
                <a:solidFill>
                  <a:srgbClr val="0000FF"/>
                </a:solidFill>
                <a:latin typeface="楷体_GB2312" pitchFamily="49" charset="-122"/>
                <a:ea typeface="楷体_GB2312" pitchFamily="49" charset="-122"/>
              </a:rPr>
              <a:t>5</a:t>
            </a:r>
            <a:r>
              <a:rPr lang="zh-CN" altLang="en-US" b="1" dirty="0">
                <a:solidFill>
                  <a:srgbClr val="0000FF"/>
                </a:solidFill>
                <a:latin typeface="楷体_GB2312" pitchFamily="49" charset="-122"/>
                <a:ea typeface="楷体_GB2312" pitchFamily="49" charset="-122"/>
              </a:rPr>
              <a:t>题）</a:t>
            </a:r>
            <a:endParaRPr lang="zh-CN" altLang="en-US" b="1" dirty="0">
              <a:solidFill>
                <a:srgbClr val="0000FF"/>
              </a:solidFill>
              <a:latin typeface="楷体_GB2312" pitchFamily="49" charset="-122"/>
              <a:ea typeface="楷体_GB2312" pitchFamily="49" charset="-122"/>
            </a:endParaRPr>
          </a:p>
          <a:p>
            <a:pPr eaLnBrk="1" hangingPunct="1"/>
            <a:r>
              <a:rPr lang="zh-CN" altLang="en-US" b="1" dirty="0">
                <a:solidFill>
                  <a:srgbClr val="0000FF"/>
                </a:solidFill>
                <a:latin typeface="楷体_GB2312" pitchFamily="49" charset="-122"/>
                <a:ea typeface="楷体_GB2312" pitchFamily="49" charset="-122"/>
              </a:rPr>
              <a:t>应用计算题（</a:t>
            </a:r>
            <a:r>
              <a:rPr lang="en-US" altLang="zh-CN" b="1" dirty="0">
                <a:solidFill>
                  <a:srgbClr val="0000FF"/>
                </a:solidFill>
                <a:latin typeface="楷体_GB2312" pitchFamily="49" charset="-122"/>
                <a:ea typeface="楷体_GB2312" pitchFamily="49" charset="-122"/>
              </a:rPr>
              <a:t>30</a:t>
            </a:r>
            <a:r>
              <a:rPr lang="zh-CN" altLang="en-US" b="1" dirty="0">
                <a:solidFill>
                  <a:srgbClr val="0000FF"/>
                </a:solidFill>
                <a:latin typeface="楷体_GB2312" pitchFamily="49" charset="-122"/>
                <a:ea typeface="楷体_GB2312" pitchFamily="49" charset="-122"/>
              </a:rPr>
              <a:t>分，</a:t>
            </a:r>
            <a:r>
              <a:rPr lang="en-US" altLang="zh-CN" b="1" dirty="0">
                <a:solidFill>
                  <a:srgbClr val="0000FF"/>
                </a:solidFill>
                <a:latin typeface="楷体_GB2312" pitchFamily="49" charset="-122"/>
                <a:ea typeface="楷体_GB2312" pitchFamily="49" charset="-122"/>
              </a:rPr>
              <a:t>3</a:t>
            </a:r>
            <a:r>
              <a:rPr lang="zh-CN" altLang="en-US" b="1" dirty="0">
                <a:solidFill>
                  <a:srgbClr val="0000FF"/>
                </a:solidFill>
                <a:latin typeface="楷体_GB2312" pitchFamily="49" charset="-122"/>
                <a:ea typeface="楷体_GB2312" pitchFamily="49" charset="-122"/>
              </a:rPr>
              <a:t>题）</a:t>
            </a:r>
            <a:endParaRPr lang="en-US" altLang="zh-CN" b="1" dirty="0">
              <a:solidFill>
                <a:srgbClr val="0000FF"/>
              </a:solidFill>
              <a:latin typeface="楷体_GB2312" pitchFamily="49" charset="-122"/>
              <a:ea typeface="楷体_GB2312" pitchFamily="49" charset="-122"/>
            </a:endParaRPr>
          </a:p>
          <a:p>
            <a:pPr eaLnBrk="1" hangingPunct="1"/>
            <a:endParaRPr lang="en-US" altLang="zh-CN" b="1" dirty="0">
              <a:solidFill>
                <a:srgbClr val="0000FF"/>
              </a:solidFill>
              <a:latin typeface="楷体_GB2312" pitchFamily="49" charset="-122"/>
              <a:ea typeface="楷体_GB2312" pitchFamily="49" charset="-122"/>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9067800" cy="5908040"/>
          </a:xfrm>
          <a:prstGeom prst="rect">
            <a:avLst/>
          </a:prstGeom>
          <a:noFill/>
        </p:spPr>
        <p:txBody>
          <a:bodyPr wrap="square" rtlCol="0">
            <a:spAutoFit/>
          </a:bodyPr>
          <a:p>
            <a:pPr marL="0" lvl="1" fontAlgn="base"/>
            <a:r>
              <a:rPr lang="zh-CN" altLang="en-US" b="1" dirty="0" smtClean="0">
                <a:solidFill>
                  <a:srgbClr val="0000CC"/>
                </a:solidFill>
                <a:latin typeface="+mn-lt"/>
                <a:sym typeface="+mn-ea"/>
              </a:rPr>
              <a:t>码分复用：</a:t>
            </a:r>
            <a:r>
              <a:rPr lang="zh-CN" altLang="zh-CN" b="1" dirty="0">
                <a:solidFill>
                  <a:srgbClr val="C17529"/>
                </a:solidFill>
                <a:ea typeface="华文新魏" panose="02010800040101010101" pitchFamily="2" charset="-122"/>
                <a:sym typeface="+mn-ea"/>
              </a:rPr>
              <a:t>（CDMA）</a:t>
            </a:r>
            <a:r>
              <a:rPr lang="zh-CN" altLang="en-US" b="1" dirty="0">
                <a:solidFill>
                  <a:srgbClr val="333399"/>
                </a:solidFill>
                <a:sym typeface="+mn-ea"/>
              </a:rPr>
              <a:t> ：</a:t>
            </a:r>
            <a:r>
              <a:rPr lang="zh-CN" altLang="en-US" b="1" dirty="0">
                <a:solidFill>
                  <a:srgbClr val="0000CC"/>
                </a:solidFill>
                <a:sym typeface="+mn-ea"/>
              </a:rPr>
              <a:t>各用户使用经过特殊挑选的不同码型，</a:t>
            </a:r>
            <a:r>
              <a:rPr lang="zh-CN" altLang="en-US" b="1" dirty="0">
                <a:solidFill>
                  <a:srgbClr val="0000CC"/>
                </a:solidFill>
                <a:sym typeface="+mn-ea"/>
              </a:rPr>
              <a:t>码型</a:t>
            </a:r>
            <a:r>
              <a:rPr lang="zh-CN" altLang="en-US" b="1" dirty="0">
                <a:solidFill>
                  <a:srgbClr val="FF0000"/>
                </a:solidFill>
                <a:sym typeface="+mn-ea"/>
              </a:rPr>
              <a:t>互相</a:t>
            </a:r>
            <a:r>
              <a:rPr lang="zh-CN" altLang="en-US" b="1" dirty="0" smtClean="0">
                <a:solidFill>
                  <a:srgbClr val="FF0000"/>
                </a:solidFill>
                <a:sym typeface="+mn-ea"/>
              </a:rPr>
              <a:t>正交，</a:t>
            </a:r>
            <a:r>
              <a:rPr lang="zh-CN" altLang="en-US" b="1" dirty="0">
                <a:solidFill>
                  <a:srgbClr val="0000CC"/>
                </a:solidFill>
                <a:sym typeface="+mn-ea"/>
              </a:rPr>
              <a:t>因此彼此不会造成干扰。</a:t>
            </a:r>
            <a:r>
              <a:rPr lang="zh-CN" altLang="en-US" b="1" dirty="0">
                <a:solidFill>
                  <a:srgbClr val="333399"/>
                </a:solidFill>
                <a:sym typeface="+mn-ea"/>
              </a:rPr>
              <a:t>所有用户在同样的时间占用相同的频带宽度。</a:t>
            </a:r>
            <a:endParaRPr lang="zh-CN" altLang="en-US" b="1" dirty="0">
              <a:solidFill>
                <a:srgbClr val="333399"/>
              </a:solidFill>
            </a:endParaRPr>
          </a:p>
          <a:p>
            <a:pPr fontAlgn="base"/>
            <a:r>
              <a:rPr lang="zh-CN" altLang="en-US" b="1" dirty="0" smtClean="0">
                <a:solidFill>
                  <a:srgbClr val="0000CC"/>
                </a:solidFill>
                <a:sym typeface="+mn-ea"/>
              </a:rPr>
              <a:t>每个</a:t>
            </a:r>
            <a:r>
              <a:rPr lang="zh-CN" altLang="en-US" b="1" dirty="0">
                <a:solidFill>
                  <a:srgbClr val="0000CC"/>
                </a:solidFill>
                <a:sym typeface="+mn-ea"/>
              </a:rPr>
              <a:t>站被指派一个唯一的 </a:t>
            </a:r>
            <a:r>
              <a:rPr lang="en-US" altLang="zh-CN" b="1" i="1" dirty="0">
                <a:solidFill>
                  <a:srgbClr val="0000CC"/>
                </a:solidFill>
                <a:sym typeface="+mn-ea"/>
              </a:rPr>
              <a:t>m</a:t>
            </a:r>
            <a:r>
              <a:rPr lang="en-US" altLang="zh-CN" b="1" dirty="0">
                <a:solidFill>
                  <a:srgbClr val="0000CC"/>
                </a:solidFill>
                <a:sym typeface="+mn-ea"/>
              </a:rPr>
              <a:t> bit</a:t>
            </a:r>
            <a:r>
              <a:rPr lang="en-US" altLang="zh-CN" b="1" dirty="0">
                <a:sym typeface="+mn-ea"/>
              </a:rPr>
              <a:t> </a:t>
            </a:r>
            <a:r>
              <a:rPr lang="zh-CN" altLang="en-US" b="1" dirty="0">
                <a:solidFill>
                  <a:srgbClr val="FF0000"/>
                </a:solidFill>
                <a:sym typeface="+mn-ea"/>
              </a:rPr>
              <a:t>码片序列</a:t>
            </a:r>
            <a:r>
              <a:rPr lang="zh-CN" altLang="en-US" b="1" dirty="0">
                <a:sym typeface="+mn-ea"/>
              </a:rPr>
              <a:t>。</a:t>
            </a:r>
            <a:r>
              <a:rPr lang="zh-CN" altLang="en-US" b="1" dirty="0">
                <a:solidFill>
                  <a:srgbClr val="0000CC"/>
                </a:solidFill>
                <a:sym typeface="+mn-ea"/>
              </a:rPr>
              <a:t>每个站分配的码片序列不仅</a:t>
            </a:r>
            <a:r>
              <a:rPr lang="zh-CN" altLang="en-US" b="1" dirty="0">
                <a:solidFill>
                  <a:srgbClr val="FF0000"/>
                </a:solidFill>
                <a:sym typeface="+mn-ea"/>
              </a:rPr>
              <a:t>必须各不相同，</a:t>
            </a:r>
            <a:r>
              <a:rPr lang="zh-CN" altLang="en-US" b="1" dirty="0">
                <a:solidFill>
                  <a:srgbClr val="0000CC"/>
                </a:solidFill>
                <a:sym typeface="+mn-ea"/>
              </a:rPr>
              <a:t>并且还</a:t>
            </a:r>
            <a:r>
              <a:rPr lang="zh-CN" altLang="en-US" b="1" dirty="0">
                <a:solidFill>
                  <a:srgbClr val="FF0000"/>
                </a:solidFill>
                <a:sym typeface="+mn-ea"/>
              </a:rPr>
              <a:t>必须互相</a:t>
            </a:r>
            <a:r>
              <a:rPr lang="zh-CN" altLang="en-US" b="1" dirty="0" smtClean="0">
                <a:solidFill>
                  <a:srgbClr val="FF0000"/>
                </a:solidFill>
                <a:sym typeface="+mn-ea"/>
              </a:rPr>
              <a:t>正交 </a:t>
            </a:r>
            <a:r>
              <a:rPr lang="en-US" altLang="zh-CN" b="1" dirty="0" smtClean="0">
                <a:solidFill>
                  <a:srgbClr val="0000CC"/>
                </a:solidFill>
                <a:sym typeface="+mn-ea"/>
              </a:rPr>
              <a:t>(</a:t>
            </a:r>
            <a:r>
              <a:rPr lang="en-US" altLang="zh-CN" b="1" dirty="0">
                <a:solidFill>
                  <a:srgbClr val="0000CC"/>
                </a:solidFill>
                <a:sym typeface="+mn-ea"/>
              </a:rPr>
              <a:t>orthogonal)</a:t>
            </a:r>
            <a:r>
              <a:rPr lang="zh-CN" altLang="en-US" b="1" dirty="0">
                <a:solidFill>
                  <a:srgbClr val="0000CC"/>
                </a:solidFill>
                <a:sym typeface="+mn-ea"/>
              </a:rPr>
              <a:t>。</a:t>
            </a:r>
            <a:endParaRPr lang="zh-CN" altLang="en-US" b="1" dirty="0">
              <a:solidFill>
                <a:srgbClr val="0000CC"/>
              </a:solidFill>
              <a:sym typeface="+mn-ea"/>
            </a:endParaRPr>
          </a:p>
          <a:p>
            <a:pPr fontAlgn="base"/>
            <a:r>
              <a:rPr lang="zh-CN" altLang="en-US" b="1" dirty="0">
                <a:solidFill>
                  <a:srgbClr val="0000CC"/>
                </a:solidFill>
                <a:sym typeface="+mn-ea"/>
              </a:rPr>
              <a:t>两个不同站的码片序列正交，就是向量 </a:t>
            </a:r>
            <a:r>
              <a:rPr lang="en-US" altLang="zh-CN" b="1" dirty="0">
                <a:solidFill>
                  <a:srgbClr val="0000CC"/>
                </a:solidFill>
                <a:sym typeface="+mn-ea"/>
              </a:rPr>
              <a:t>S </a:t>
            </a:r>
            <a:r>
              <a:rPr lang="zh-CN" altLang="en-US" b="1" dirty="0">
                <a:solidFill>
                  <a:srgbClr val="0000CC"/>
                </a:solidFill>
                <a:sym typeface="+mn-ea"/>
              </a:rPr>
              <a:t>和</a:t>
            </a:r>
            <a:r>
              <a:rPr lang="en-US" altLang="zh-CN" b="1" dirty="0">
                <a:solidFill>
                  <a:srgbClr val="0000CC"/>
                </a:solidFill>
                <a:sym typeface="+mn-ea"/>
              </a:rPr>
              <a:t>T </a:t>
            </a:r>
            <a:r>
              <a:rPr lang="zh-CN" altLang="en-US" b="1" dirty="0">
                <a:solidFill>
                  <a:srgbClr val="0000CC"/>
                </a:solidFill>
                <a:sym typeface="+mn-ea"/>
              </a:rPr>
              <a:t>的规格化</a:t>
            </a:r>
            <a:r>
              <a:rPr lang="zh-CN" altLang="en-US" b="1" dirty="0" smtClean="0">
                <a:solidFill>
                  <a:srgbClr val="FF0000"/>
                </a:solidFill>
                <a:sym typeface="+mn-ea"/>
              </a:rPr>
              <a:t>内积 </a:t>
            </a:r>
            <a:r>
              <a:rPr lang="en-US" altLang="zh-CN" b="1" dirty="0" smtClean="0">
                <a:solidFill>
                  <a:srgbClr val="0000CC"/>
                </a:solidFill>
                <a:sym typeface="+mn-ea"/>
              </a:rPr>
              <a:t>(</a:t>
            </a:r>
            <a:r>
              <a:rPr lang="en-US" altLang="zh-CN" b="1" dirty="0">
                <a:solidFill>
                  <a:srgbClr val="0000CC"/>
                </a:solidFill>
                <a:sym typeface="+mn-ea"/>
              </a:rPr>
              <a:t>inner product</a:t>
            </a:r>
            <a:r>
              <a:rPr lang="en-US" altLang="zh-CN" b="1" dirty="0" smtClean="0">
                <a:solidFill>
                  <a:srgbClr val="0000CC"/>
                </a:solidFill>
                <a:sym typeface="+mn-ea"/>
              </a:rPr>
              <a:t>)</a:t>
            </a:r>
            <a:r>
              <a:rPr lang="zh-CN" altLang="en-US" b="1" dirty="0" smtClean="0">
                <a:solidFill>
                  <a:srgbClr val="0000CC"/>
                </a:solidFill>
                <a:sym typeface="+mn-ea"/>
              </a:rPr>
              <a:t> 等于 </a:t>
            </a:r>
            <a:r>
              <a:rPr lang="en-US" altLang="zh-CN" b="1" dirty="0">
                <a:solidFill>
                  <a:srgbClr val="0000CC"/>
                </a:solidFill>
                <a:sym typeface="+mn-ea"/>
              </a:rPr>
              <a:t>0</a:t>
            </a:r>
            <a:r>
              <a:rPr lang="zh-CN" altLang="en-US" b="1" dirty="0">
                <a:solidFill>
                  <a:srgbClr val="0000CC"/>
                </a:solidFill>
                <a:sym typeface="+mn-ea"/>
              </a:rPr>
              <a:t>：</a:t>
            </a:r>
            <a:r>
              <a:rPr lang="zh-CN" altLang="en-US" b="1" dirty="0">
                <a:sym typeface="+mn-ea"/>
              </a:rPr>
              <a:t> </a:t>
            </a:r>
            <a:endParaRPr lang="zh-CN" altLang="en-US" b="1" dirty="0"/>
          </a:p>
          <a:p>
            <a:pPr fontAlgn="base"/>
            <a:r>
              <a:rPr lang="zh-CN" altLang="en-US" b="1" dirty="0">
                <a:solidFill>
                  <a:srgbClr val="0000CC"/>
                </a:solidFill>
                <a:sym typeface="+mn-ea"/>
              </a:rPr>
              <a:t>       </a:t>
            </a:r>
            <a:endParaRPr lang="zh-CN" altLang="en-US" b="1" dirty="0">
              <a:solidFill>
                <a:srgbClr val="0000CC"/>
              </a:solidFill>
              <a:sym typeface="+mn-ea"/>
            </a:endParaRPr>
          </a:p>
          <a:p>
            <a:pPr fontAlgn="base"/>
            <a:endParaRPr lang="zh-CN" altLang="en-US" b="1" strike="noStrike" noProof="1" dirty="0">
              <a:solidFill>
                <a:srgbClr val="0000CC"/>
              </a:solidFill>
              <a:latin typeface="楷体_GB2312" pitchFamily="49" charset="-122"/>
              <a:ea typeface="楷体_GB2312" pitchFamily="49" charset="-122"/>
              <a:sym typeface="+mn-ea"/>
            </a:endParaRPr>
          </a:p>
          <a:p>
            <a:pPr fontAlgn="base"/>
            <a:endParaRPr lang="zh-CN" altLang="en-US" b="1" strike="noStrike" noProof="1" dirty="0">
              <a:solidFill>
                <a:srgbClr val="0000CC"/>
              </a:solidFill>
              <a:latin typeface="楷体_GB2312" pitchFamily="49" charset="-122"/>
              <a:ea typeface="楷体_GB2312" pitchFamily="49" charset="-122"/>
              <a:sym typeface="+mn-ea"/>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endParaRPr lang="zh-CN" altLang="en-US" b="1" dirty="0">
              <a:solidFill>
                <a:srgbClr val="0000CC"/>
              </a:solidFill>
              <a:sym typeface="+mn-ea"/>
            </a:endParaRPr>
          </a:p>
          <a:p>
            <a:pPr fontAlgn="base"/>
            <a:r>
              <a:rPr lang="zh-CN" altLang="en-US" b="1" dirty="0">
                <a:solidFill>
                  <a:srgbClr val="0000CC"/>
                </a:solidFill>
                <a:sym typeface="+mn-ea"/>
              </a:rPr>
              <a:t>任何一个码片向量和该码片向量自己的规格化内积</a:t>
            </a:r>
            <a:r>
              <a:rPr lang="zh-CN" altLang="en-US" b="1" dirty="0" smtClean="0">
                <a:solidFill>
                  <a:srgbClr val="0000CC"/>
                </a:solidFill>
                <a:sym typeface="+mn-ea"/>
              </a:rPr>
              <a:t>都是 </a:t>
            </a:r>
            <a:r>
              <a:rPr lang="en-US" altLang="zh-CN" b="1" dirty="0" smtClean="0">
                <a:solidFill>
                  <a:srgbClr val="0000CC"/>
                </a:solidFill>
                <a:sym typeface="+mn-ea"/>
              </a:rPr>
              <a:t>1 </a:t>
            </a:r>
            <a:r>
              <a:rPr lang="zh-CN" altLang="en-US" b="1" dirty="0">
                <a:solidFill>
                  <a:srgbClr val="0000CC"/>
                </a:solidFill>
                <a:sym typeface="+mn-ea"/>
              </a:rPr>
              <a:t>。</a:t>
            </a:r>
            <a:endParaRPr lang="zh-CN" altLang="en-US" b="1" dirty="0">
              <a:solidFill>
                <a:srgbClr val="0000CC"/>
              </a:solidFill>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endParaRPr lang="zh-CN" altLang="en-US" b="1" strike="noStrike" noProof="1" dirty="0">
              <a:solidFill>
                <a:srgbClr val="0000FF"/>
              </a:solidFill>
              <a:latin typeface="楷体_GB2312" pitchFamily="49" charset="-122"/>
              <a:ea typeface="楷体_GB2312" pitchFamily="49" charset="-122"/>
            </a:endParaRPr>
          </a:p>
          <a:p>
            <a:pPr fontAlgn="base"/>
            <a:r>
              <a:rPr lang="zh-CN" altLang="en-US" b="1" dirty="0">
                <a:solidFill>
                  <a:srgbClr val="0000CC"/>
                </a:solidFill>
                <a:sym typeface="+mn-ea"/>
              </a:rPr>
              <a:t>一个码片向量和该码片反码的向量的规格化内积值是 </a:t>
            </a:r>
            <a:r>
              <a:rPr lang="en-US" altLang="zh-CN" b="1" dirty="0">
                <a:solidFill>
                  <a:srgbClr val="0000CC"/>
                </a:solidFill>
                <a:sym typeface="+mn-ea"/>
              </a:rPr>
              <a:t>–1</a:t>
            </a:r>
            <a:r>
              <a:rPr lang="zh-CN" altLang="en-US" b="1" dirty="0">
                <a:solidFill>
                  <a:srgbClr val="0000CC"/>
                </a:solidFill>
                <a:sym typeface="+mn-ea"/>
              </a:rPr>
              <a:t>。</a:t>
            </a:r>
            <a:endParaRPr lang="zh-CN" altLang="en-US" b="1" dirty="0">
              <a:solidFill>
                <a:srgbClr val="0000CC"/>
              </a:solidFill>
              <a:sym typeface="+mn-ea"/>
            </a:endParaRPr>
          </a:p>
          <a:p>
            <a:pPr fontAlgn="base"/>
            <a:r>
              <a:rPr lang="zh-CN" altLang="en-US" b="1" dirty="0">
                <a:solidFill>
                  <a:srgbClr val="0000CC"/>
                </a:solidFill>
                <a:sym typeface="+mn-ea"/>
              </a:rPr>
              <a:t>如</a:t>
            </a:r>
            <a:r>
              <a:rPr lang="en-US" altLang="zh-CN" b="1" dirty="0">
                <a:solidFill>
                  <a:srgbClr val="0000CC"/>
                </a:solidFill>
                <a:sym typeface="+mn-ea"/>
              </a:rPr>
              <a:t>x</a:t>
            </a:r>
            <a:r>
              <a:rPr lang="zh-CN" altLang="en-US" b="1" dirty="0">
                <a:solidFill>
                  <a:srgbClr val="0000CC"/>
                </a:solidFill>
                <a:sym typeface="+mn-ea"/>
              </a:rPr>
              <a:t>站码片序列为(</a:t>
            </a:r>
            <a:r>
              <a:rPr lang="en-US" altLang="zh-CN" b="1" dirty="0">
                <a:solidFill>
                  <a:srgbClr val="0000CC"/>
                </a:solidFill>
                <a:sym typeface="+mn-ea"/>
              </a:rPr>
              <a:t>0</a:t>
            </a:r>
            <a:r>
              <a:rPr lang="zh-CN" altLang="en-US" b="1" dirty="0">
                <a:solidFill>
                  <a:srgbClr val="0000CC"/>
                </a:solidFill>
                <a:sym typeface="+mn-ea"/>
              </a:rPr>
              <a:t>,1,</a:t>
            </a:r>
            <a:r>
              <a:rPr lang="en-US" altLang="zh-CN" b="1" dirty="0">
                <a:solidFill>
                  <a:srgbClr val="0000CC"/>
                </a:solidFill>
                <a:sym typeface="+mn-ea"/>
              </a:rPr>
              <a:t>0</a:t>
            </a:r>
            <a:r>
              <a:rPr lang="zh-CN" altLang="en-US" b="1" dirty="0">
                <a:solidFill>
                  <a:srgbClr val="0000CC"/>
                </a:solidFill>
                <a:sym typeface="+mn-ea"/>
              </a:rPr>
              <a:t>,1)，发出了（0,-2,0,-2），则规格化内积为（</a:t>
            </a:r>
            <a:r>
              <a:rPr lang="en-US" altLang="zh-CN" b="1" dirty="0">
                <a:solidFill>
                  <a:srgbClr val="0000CC"/>
                </a:solidFill>
                <a:sym typeface="+mn-ea"/>
              </a:rPr>
              <a:t>-2+-2</a:t>
            </a:r>
            <a:r>
              <a:rPr lang="zh-CN" altLang="en-US" b="1" dirty="0">
                <a:solidFill>
                  <a:srgbClr val="0000CC"/>
                </a:solidFill>
                <a:sym typeface="+mn-ea"/>
              </a:rPr>
              <a:t>）</a:t>
            </a:r>
            <a:r>
              <a:rPr lang="en-US" altLang="zh-CN" b="1" dirty="0">
                <a:solidFill>
                  <a:srgbClr val="0000CC"/>
                </a:solidFill>
                <a:sym typeface="+mn-ea"/>
              </a:rPr>
              <a:t>/4=-1</a:t>
            </a:r>
            <a:r>
              <a:rPr lang="zh-CN" altLang="en-US" b="1" dirty="0">
                <a:solidFill>
                  <a:srgbClr val="0000CC"/>
                </a:solidFill>
                <a:sym typeface="+mn-ea"/>
              </a:rPr>
              <a:t>，则发出的数据是</a:t>
            </a:r>
            <a:r>
              <a:rPr lang="en-US" altLang="zh-CN" b="1" dirty="0">
                <a:solidFill>
                  <a:srgbClr val="0000CC"/>
                </a:solidFill>
                <a:sym typeface="+mn-ea"/>
              </a:rPr>
              <a:t>0</a:t>
            </a:r>
            <a:r>
              <a:rPr lang="zh-CN" altLang="en-US" b="1" dirty="0">
                <a:solidFill>
                  <a:srgbClr val="0000CC"/>
                </a:solidFill>
                <a:sym typeface="+mn-ea"/>
              </a:rPr>
              <a:t>。哪个站点发出的数据就用发出站点的码片序列去和收到的数据做内积，判断收到的数据是</a:t>
            </a:r>
            <a:r>
              <a:rPr lang="en-US" altLang="zh-CN" b="1" dirty="0">
                <a:solidFill>
                  <a:srgbClr val="0000CC"/>
                </a:solidFill>
                <a:sym typeface="+mn-ea"/>
              </a:rPr>
              <a:t>1</a:t>
            </a:r>
            <a:r>
              <a:rPr lang="zh-CN" altLang="en-US" b="1" dirty="0">
                <a:solidFill>
                  <a:srgbClr val="0000CC"/>
                </a:solidFill>
                <a:sym typeface="+mn-ea"/>
              </a:rPr>
              <a:t>还是</a:t>
            </a:r>
            <a:r>
              <a:rPr lang="en-US" altLang="zh-CN" b="1" dirty="0">
                <a:solidFill>
                  <a:srgbClr val="0000CC"/>
                </a:solidFill>
                <a:sym typeface="+mn-ea"/>
              </a:rPr>
              <a:t>0.</a:t>
            </a:r>
            <a:endParaRPr lang="zh-CN" altLang="en-US" b="1" dirty="0">
              <a:solidFill>
                <a:srgbClr val="0000CC"/>
              </a:solidFill>
              <a:sym typeface="+mn-ea"/>
            </a:endParaRPr>
          </a:p>
          <a:p>
            <a:pPr fontAlgn="base"/>
            <a:endParaRPr lang="zh-CN" altLang="en-US" b="1"/>
          </a:p>
        </p:txBody>
      </p:sp>
      <p:graphicFrame>
        <p:nvGraphicFramePr>
          <p:cNvPr id="156679" name="Object 7"/>
          <p:cNvGraphicFramePr>
            <a:graphicFrameLocks noChangeAspect="1"/>
          </p:cNvGraphicFramePr>
          <p:nvPr/>
        </p:nvGraphicFramePr>
        <p:xfrm>
          <a:off x="1826032" y="1524124"/>
          <a:ext cx="3948350" cy="1224136"/>
        </p:xfrm>
        <a:graphic>
          <a:graphicData uri="http://schemas.openxmlformats.org/presentationml/2006/ole">
            <mc:AlternateContent xmlns:mc="http://schemas.openxmlformats.org/markup-compatibility/2006">
              <mc:Choice xmlns:v="urn:schemas-microsoft-com:vml" Requires="v">
                <p:oleObj spid="_x0000_s5126" name="公式" r:id="rId1" imgW="1283335" imgH="431800" progId="Equation.3">
                  <p:embed/>
                </p:oleObj>
              </mc:Choice>
              <mc:Fallback>
                <p:oleObj name="公式" r:id="rId1" imgW="1283335" imgH="431800" progId="Equation.3">
                  <p:embed/>
                  <p:pic>
                    <p:nvPicPr>
                      <p:cNvPr id="0" name="图片 5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32" y="15241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graphicFrame>
        <p:nvGraphicFramePr>
          <p:cNvPr id="157703" name="Object 7"/>
          <p:cNvGraphicFramePr>
            <a:graphicFrameLocks noChangeAspect="1"/>
          </p:cNvGraphicFramePr>
          <p:nvPr/>
        </p:nvGraphicFramePr>
        <p:xfrm>
          <a:off x="130612" y="3138051"/>
          <a:ext cx="8136904" cy="1160011"/>
        </p:xfrm>
        <a:graphic>
          <a:graphicData uri="http://schemas.openxmlformats.org/presentationml/2006/ole">
            <mc:AlternateContent xmlns:mc="http://schemas.openxmlformats.org/markup-compatibility/2006">
              <mc:Choice xmlns:v="urn:schemas-microsoft-com:vml" Requires="v">
                <p:oleObj spid="_x0000_s6150" name="公式" r:id="rId3" imgW="2781300" imgH="431800" progId="Equation.3">
                  <p:embed/>
                </p:oleObj>
              </mc:Choice>
              <mc:Fallback>
                <p:oleObj name="公式" r:id="rId3" imgW="2781300" imgH="431800" progId="Equation.3">
                  <p:embed/>
                  <p:pic>
                    <p:nvPicPr>
                      <p:cNvPr id="0" name="图片 6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12" y="3138051"/>
                        <a:ext cx="8136904" cy="1160011"/>
                      </a:xfrm>
                      <a:prstGeom prst="rect">
                        <a:avLst/>
                      </a:prstGeom>
                      <a:solidFill>
                        <a:srgbClr val="FFFF00"/>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351233"/>
          <p:cNvSpPr>
            <a:spLocks noGrp="1"/>
          </p:cNvSpPr>
          <p:nvPr>
            <p:ph type="title"/>
          </p:nvPr>
        </p:nvSpPr>
        <p:spPr>
          <a:xfrm>
            <a:off x="250825" y="13335"/>
            <a:ext cx="7793355" cy="650875"/>
          </a:xfrm>
        </p:spPr>
        <p:txBody>
          <a:bodyPr anchor="b"/>
          <a:p>
            <a:pPr algn="ctr"/>
            <a:r>
              <a:rPr lang="zh-CN" altLang="en-US" dirty="0">
                <a:solidFill>
                  <a:srgbClr val="FF0066"/>
                </a:solidFill>
              </a:rPr>
              <a:t>第三章 数据链路层</a:t>
            </a:r>
            <a:endParaRPr lang="zh-CN" altLang="en-US" dirty="0">
              <a:solidFill>
                <a:srgbClr val="FF0066"/>
              </a:solidFill>
            </a:endParaRPr>
          </a:p>
        </p:txBody>
      </p:sp>
      <p:sp>
        <p:nvSpPr>
          <p:cNvPr id="2" name="文本框 1"/>
          <p:cNvSpPr txBox="1"/>
          <p:nvPr/>
        </p:nvSpPr>
        <p:spPr>
          <a:xfrm>
            <a:off x="97155" y="675005"/>
            <a:ext cx="8939530" cy="1845310"/>
          </a:xfrm>
          <a:prstGeom prst="rect">
            <a:avLst/>
          </a:prstGeom>
          <a:noFill/>
        </p:spPr>
        <p:txBody>
          <a:bodyPr wrap="square" rtlCol="0">
            <a:spAutoFit/>
          </a:bodyPr>
          <a:p>
            <a:r>
              <a:rPr lang="en-US" altLang="zh-CN" sz="2400">
                <a:solidFill>
                  <a:srgbClr val="FF0066"/>
                </a:solidFill>
              </a:rPr>
              <a:t>1.</a:t>
            </a:r>
            <a:r>
              <a:rPr lang="zh-CN" altLang="en-US" sz="2400">
                <a:solidFill>
                  <a:srgbClr val="FF0066"/>
                </a:solidFill>
              </a:rPr>
              <a:t>差错控制：</a:t>
            </a:r>
            <a:endParaRPr lang="zh-CN" altLang="en-US" sz="2400">
              <a:solidFill>
                <a:srgbClr val="FF0066"/>
              </a:solidFill>
            </a:endParaRPr>
          </a:p>
          <a:p>
            <a:pPr>
              <a:buClr>
                <a:schemeClr val="tx2"/>
              </a:buClr>
              <a:buSzPct val="80000"/>
              <a:buFont typeface="Wingdings" panose="05000000000000000000" pitchFamily="2" charset="2"/>
              <a:buChar char="q"/>
            </a:pPr>
            <a:r>
              <a:rPr lang="zh-CN" altLang="en-US"/>
              <a:t>  </a:t>
            </a:r>
            <a:r>
              <a:rPr lang="zh-CN" altLang="en-US" b="1">
                <a:solidFill>
                  <a:srgbClr val="FF0066"/>
                </a:solidFill>
              </a:rPr>
              <a:t>循环冗余码</a:t>
            </a:r>
            <a:r>
              <a:rPr lang="zh-CN" altLang="en-US"/>
              <a:t>：</a:t>
            </a:r>
            <a:r>
              <a:rPr lang="en-US" altLang="zh-CN">
                <a:solidFill>
                  <a:srgbClr val="0000FF"/>
                </a:solidFill>
                <a:latin typeface="黑体" panose="02010609060101010101" pitchFamily="2" charset="-122"/>
                <a:sym typeface="+mn-ea"/>
              </a:rPr>
              <a:t>CRC</a:t>
            </a:r>
            <a:r>
              <a:rPr lang="zh-CN" altLang="en-US" dirty="0">
                <a:solidFill>
                  <a:srgbClr val="0000FF"/>
                </a:solidFill>
                <a:latin typeface="黑体" panose="02010609060101010101" pitchFamily="2" charset="-122"/>
                <a:sym typeface="+mn-ea"/>
              </a:rPr>
              <a:t>码又称为多项式码。这是因为任何一个由</a:t>
            </a:r>
            <a:r>
              <a:rPr lang="zh-CN" altLang="en-US" dirty="0">
                <a:solidFill>
                  <a:srgbClr val="FF0066"/>
                </a:solidFill>
                <a:latin typeface="黑体" panose="02010609060101010101" pitchFamily="2" charset="-122"/>
                <a:sym typeface="+mn-ea"/>
              </a:rPr>
              <a:t>二进制数位串</a:t>
            </a:r>
            <a:r>
              <a:rPr lang="zh-CN" altLang="en-US" dirty="0">
                <a:solidFill>
                  <a:srgbClr val="0000FF"/>
                </a:solidFill>
                <a:latin typeface="黑体" panose="02010609060101010101" pitchFamily="2" charset="-122"/>
                <a:sym typeface="+mn-ea"/>
              </a:rPr>
              <a:t>组成的代码都可以和一个</a:t>
            </a:r>
            <a:r>
              <a:rPr lang="zh-CN" altLang="en-US" dirty="0">
                <a:solidFill>
                  <a:srgbClr val="FF0066"/>
                </a:solidFill>
                <a:latin typeface="黑体" panose="02010609060101010101" pitchFamily="2" charset="-122"/>
                <a:sym typeface="+mn-ea"/>
              </a:rPr>
              <a:t>只含有</a:t>
            </a:r>
            <a:r>
              <a:rPr lang="en-US" altLang="zh-CN">
                <a:solidFill>
                  <a:srgbClr val="FF0066"/>
                </a:solidFill>
                <a:latin typeface="黑体" panose="02010609060101010101" pitchFamily="2" charset="-122"/>
                <a:sym typeface="+mn-ea"/>
              </a:rPr>
              <a:t>0</a:t>
            </a:r>
            <a:r>
              <a:rPr lang="zh-CN" altLang="en-US" dirty="0">
                <a:solidFill>
                  <a:srgbClr val="FF0066"/>
                </a:solidFill>
                <a:latin typeface="黑体" panose="02010609060101010101" pitchFamily="2" charset="-122"/>
                <a:sym typeface="+mn-ea"/>
              </a:rPr>
              <a:t>和</a:t>
            </a:r>
            <a:r>
              <a:rPr lang="en-US" altLang="zh-CN">
                <a:solidFill>
                  <a:srgbClr val="FF0066"/>
                </a:solidFill>
                <a:latin typeface="黑体" panose="02010609060101010101" pitchFamily="2" charset="-122"/>
                <a:sym typeface="+mn-ea"/>
              </a:rPr>
              <a:t>1</a:t>
            </a:r>
            <a:r>
              <a:rPr lang="zh-CN" altLang="en-US" dirty="0">
                <a:solidFill>
                  <a:srgbClr val="FF0066"/>
                </a:solidFill>
                <a:latin typeface="黑体" panose="02010609060101010101" pitchFamily="2" charset="-122"/>
                <a:sym typeface="+mn-ea"/>
              </a:rPr>
              <a:t>两个系数的多项式</a:t>
            </a:r>
            <a:r>
              <a:rPr lang="zh-CN" altLang="en-US" dirty="0">
                <a:solidFill>
                  <a:srgbClr val="0000FF"/>
                </a:solidFill>
                <a:latin typeface="黑体" panose="02010609060101010101" pitchFamily="2" charset="-122"/>
                <a:sym typeface="+mn-ea"/>
              </a:rPr>
              <a:t>建立一一对应的关系。</a:t>
            </a:r>
            <a:endParaRPr lang="zh-CN" altLang="en-US" dirty="0">
              <a:solidFill>
                <a:srgbClr val="0000FF"/>
              </a:solidFill>
              <a:latin typeface="黑体" panose="02010609060101010101" pitchFamily="2" charset="-122"/>
              <a:sym typeface="+mn-ea"/>
            </a:endParaRPr>
          </a:p>
          <a:p>
            <a:pPr marL="0" indent="0">
              <a:buClr>
                <a:schemeClr val="tx2"/>
              </a:buClr>
              <a:buSzPct val="80000"/>
              <a:buFont typeface="Wingdings" panose="05000000000000000000" pitchFamily="2" charset="2"/>
              <a:buNone/>
            </a:pPr>
            <a:r>
              <a:rPr lang="zh-CN" altLang="en-US" dirty="0">
                <a:solidFill>
                  <a:schemeClr val="accent2"/>
                </a:solidFill>
                <a:latin typeface="宋体" panose="02010600030101010101" pitchFamily="2" charset="-122"/>
                <a:sym typeface="+mn-ea"/>
              </a:rPr>
              <a:t>  </a:t>
            </a:r>
            <a:r>
              <a:rPr lang="zh-CN" altLang="en-US" dirty="0">
                <a:latin typeface="宋体" panose="02010600030101010101" pitchFamily="2" charset="-122"/>
                <a:sym typeface="+mn-ea"/>
              </a:rPr>
              <a:t>如：二进制数序列为“1010001”，7位的数据序列对应6次多项式：</a:t>
            </a:r>
            <a:r>
              <a:rPr lang="zh-CN" altLang="en-US" dirty="0">
                <a:solidFill>
                  <a:srgbClr val="006699"/>
                </a:solidFill>
                <a:latin typeface="楷体_GB2312" pitchFamily="49" charset="-122"/>
                <a:ea typeface="楷体_GB2312" pitchFamily="49" charset="-122"/>
                <a:sym typeface="+mn-ea"/>
              </a:rPr>
              <a:t> </a:t>
            </a:r>
            <a:r>
              <a:rPr lang="en-US" altLang="zh-CN">
                <a:latin typeface="楷体_GB2312" pitchFamily="49" charset="-122"/>
                <a:ea typeface="楷体_GB2312" pitchFamily="49" charset="-122"/>
                <a:sym typeface="+mn-ea"/>
              </a:rPr>
              <a:t>f(x)=x</a:t>
            </a:r>
            <a:r>
              <a:rPr lang="en-US" altLang="zh-CN" baseline="30000">
                <a:latin typeface="楷体_GB2312" pitchFamily="49" charset="-122"/>
                <a:ea typeface="楷体_GB2312" pitchFamily="49" charset="-122"/>
                <a:sym typeface="+mn-ea"/>
              </a:rPr>
              <a:t>6</a:t>
            </a:r>
            <a:r>
              <a:rPr lang="en-US" altLang="zh-CN">
                <a:latin typeface="楷体_GB2312" pitchFamily="49" charset="-122"/>
                <a:ea typeface="楷体_GB2312" pitchFamily="49" charset="-122"/>
                <a:sym typeface="+mn-ea"/>
              </a:rPr>
              <a:t>+x</a:t>
            </a:r>
            <a:r>
              <a:rPr lang="en-US" altLang="zh-CN" baseline="30000">
                <a:latin typeface="楷体_GB2312" pitchFamily="49" charset="-122"/>
                <a:ea typeface="楷体_GB2312" pitchFamily="49" charset="-122"/>
                <a:sym typeface="+mn-ea"/>
              </a:rPr>
              <a:t>4</a:t>
            </a:r>
            <a:r>
              <a:rPr lang="en-US" altLang="zh-CN">
                <a:latin typeface="楷体_GB2312" pitchFamily="49" charset="-122"/>
                <a:ea typeface="楷体_GB2312" pitchFamily="49" charset="-122"/>
                <a:sym typeface="+mn-ea"/>
              </a:rPr>
              <a:t>+1</a:t>
            </a:r>
            <a:endParaRPr lang="en-US" altLang="zh-CN">
              <a:latin typeface="楷体_GB2312" pitchFamily="49" charset="-122"/>
              <a:ea typeface="楷体_GB2312" pitchFamily="49" charset="-122"/>
              <a:sym typeface="+mn-ea"/>
            </a:endParaRPr>
          </a:p>
          <a:p>
            <a:pPr marL="0" indent="0">
              <a:buClr>
                <a:schemeClr val="tx2"/>
              </a:buClr>
              <a:buSzPct val="80000"/>
              <a:buFont typeface="Wingdings" panose="05000000000000000000" pitchFamily="2" charset="2"/>
              <a:buNone/>
            </a:pPr>
            <a:r>
              <a:rPr lang="zh-CN" altLang="en-US" b="1" dirty="0">
                <a:solidFill>
                  <a:srgbClr val="FF0066"/>
                </a:solidFill>
                <a:latin typeface="黑体" panose="02010609060101010101" pitchFamily="2" charset="-122"/>
                <a:sym typeface="+mn-ea"/>
              </a:rPr>
              <a:t>  选定除式</a:t>
            </a:r>
            <a:r>
              <a:rPr lang="en-US" altLang="zh-CN" b="1" err="1">
                <a:solidFill>
                  <a:srgbClr val="FF0066"/>
                </a:solidFill>
                <a:latin typeface="黑体" panose="02010609060101010101" pitchFamily="2" charset="-122"/>
                <a:sym typeface="+mn-ea"/>
              </a:rPr>
              <a:t>G(x</a:t>
            </a:r>
            <a:r>
              <a:rPr lang="en-US" altLang="zh-CN" b="1">
                <a:solidFill>
                  <a:srgbClr val="FF0066"/>
                </a:solidFill>
                <a:latin typeface="黑体" panose="02010609060101010101" pitchFamily="2" charset="-122"/>
                <a:sym typeface="+mn-ea"/>
              </a:rPr>
              <a:t>)</a:t>
            </a:r>
            <a:r>
              <a:rPr lang="zh-CN" altLang="en-US" b="1" dirty="0">
                <a:solidFill>
                  <a:srgbClr val="0000FF"/>
                </a:solidFill>
                <a:latin typeface="黑体" panose="02010609060101010101" pitchFamily="2" charset="-122"/>
                <a:sym typeface="+mn-ea"/>
              </a:rPr>
              <a:t>，被选作除式的多项式称为生成多项式</a:t>
            </a:r>
            <a:r>
              <a:rPr lang="en-US" altLang="zh-CN">
                <a:latin typeface="楷体_GB2312" pitchFamily="49" charset="-122"/>
                <a:ea typeface="楷体_GB2312" pitchFamily="49" charset="-122"/>
                <a:sym typeface="+mn-ea"/>
              </a:rPr>
              <a:t> </a:t>
            </a:r>
            <a:r>
              <a:rPr lang="zh-CN" altLang="en-US" sz="1800" b="1" dirty="0">
                <a:solidFill>
                  <a:srgbClr val="0000FF"/>
                </a:solidFill>
                <a:latin typeface="黑体" panose="02010609060101010101" pitchFamily="2" charset="-122"/>
                <a:sym typeface="+mn-ea"/>
              </a:rPr>
              <a:t>（阶次为冗余码位数）</a:t>
            </a:r>
            <a:endParaRPr lang="zh-CN" altLang="en-US" dirty="0">
              <a:solidFill>
                <a:srgbClr val="0000FF"/>
              </a:solidFill>
              <a:latin typeface="黑体" panose="02010609060101010101" pitchFamily="2" charset="-122"/>
              <a:sym typeface="+mn-ea"/>
            </a:endParaRPr>
          </a:p>
          <a:p>
            <a:endParaRPr lang="zh-CN" altLang="en-US"/>
          </a:p>
        </p:txBody>
      </p:sp>
      <p:graphicFrame>
        <p:nvGraphicFramePr>
          <p:cNvPr id="300038" name="对象 300037"/>
          <p:cNvGraphicFramePr/>
          <p:nvPr/>
        </p:nvGraphicFramePr>
        <p:xfrm>
          <a:off x="1144905" y="4103370"/>
          <a:ext cx="3505200" cy="1951038"/>
        </p:xfrm>
        <a:graphic>
          <a:graphicData uri="http://schemas.openxmlformats.org/presentationml/2006/ole">
            <mc:AlternateContent xmlns:mc="http://schemas.openxmlformats.org/markup-compatibility/2006">
              <mc:Choice xmlns:v="urn:schemas-microsoft-com:vml" Requires="v">
                <p:oleObj spid="_x0000_s3081" name="" r:id="rId1" imgW="1630680" imgH="1173480" progId="Visio.Drawing.6">
                  <p:embed/>
                </p:oleObj>
              </mc:Choice>
              <mc:Fallback>
                <p:oleObj name="" r:id="rId1" imgW="1630680" imgH="1173480" progId="Visio.Drawing.6">
                  <p:embed/>
                  <p:pic>
                    <p:nvPicPr>
                      <p:cNvPr id="0" name="图片 3080"/>
                      <p:cNvPicPr/>
                      <p:nvPr/>
                    </p:nvPicPr>
                    <p:blipFill>
                      <a:blip r:embed="rId2"/>
                      <a:stretch>
                        <a:fillRect/>
                      </a:stretch>
                    </p:blipFill>
                    <p:spPr>
                      <a:xfrm>
                        <a:off x="1144905" y="4103370"/>
                        <a:ext cx="3505200" cy="1951038"/>
                      </a:xfrm>
                      <a:prstGeom prst="rect">
                        <a:avLst/>
                      </a:prstGeom>
                      <a:solidFill>
                        <a:srgbClr val="6699FF"/>
                      </a:solidFill>
                      <a:ln w="38100">
                        <a:noFill/>
                        <a:miter/>
                      </a:ln>
                    </p:spPr>
                  </p:pic>
                </p:oleObj>
              </mc:Fallback>
            </mc:AlternateContent>
          </a:graphicData>
        </a:graphic>
      </p:graphicFrame>
      <p:graphicFrame>
        <p:nvGraphicFramePr>
          <p:cNvPr id="300040" name="对象 300039"/>
          <p:cNvGraphicFramePr/>
          <p:nvPr/>
        </p:nvGraphicFramePr>
        <p:xfrm>
          <a:off x="4808220" y="4262120"/>
          <a:ext cx="3505200" cy="1633538"/>
        </p:xfrm>
        <a:graphic>
          <a:graphicData uri="http://schemas.openxmlformats.org/presentationml/2006/ole">
            <mc:AlternateContent xmlns:mc="http://schemas.openxmlformats.org/markup-compatibility/2006">
              <mc:Choice xmlns:v="urn:schemas-microsoft-com:vml" Requires="v">
                <p:oleObj spid="_x0000_s3079" name="" r:id="rId3" imgW="1974850" imgH="960120" progId="Visio.Drawing.6">
                  <p:embed/>
                </p:oleObj>
              </mc:Choice>
              <mc:Fallback>
                <p:oleObj name="" r:id="rId3" imgW="1974850" imgH="960120" progId="Visio.Drawing.6">
                  <p:embed/>
                  <p:pic>
                    <p:nvPicPr>
                      <p:cNvPr id="0" name="图片 3078"/>
                      <p:cNvPicPr/>
                      <p:nvPr/>
                    </p:nvPicPr>
                    <p:blipFill>
                      <a:blip r:embed="rId4"/>
                      <a:stretch>
                        <a:fillRect/>
                      </a:stretch>
                    </p:blipFill>
                    <p:spPr>
                      <a:xfrm>
                        <a:off x="4808220" y="4262120"/>
                        <a:ext cx="3505200" cy="1633538"/>
                      </a:xfrm>
                      <a:prstGeom prst="rect">
                        <a:avLst/>
                      </a:prstGeom>
                      <a:solidFill>
                        <a:srgbClr val="6699FF"/>
                      </a:solidFill>
                      <a:ln w="38100">
                        <a:noFill/>
                        <a:miter/>
                      </a:ln>
                    </p:spPr>
                  </p:pic>
                </p:oleObj>
              </mc:Fallback>
            </mc:AlternateContent>
          </a:graphicData>
        </a:graphic>
      </p:graphicFrame>
      <p:graphicFrame>
        <p:nvGraphicFramePr>
          <p:cNvPr id="300042" name="对象 300041"/>
          <p:cNvGraphicFramePr/>
          <p:nvPr/>
        </p:nvGraphicFramePr>
        <p:xfrm>
          <a:off x="1144905" y="2274570"/>
          <a:ext cx="5562600" cy="1739900"/>
        </p:xfrm>
        <a:graphic>
          <a:graphicData uri="http://schemas.openxmlformats.org/presentationml/2006/ole">
            <mc:AlternateContent xmlns:mc="http://schemas.openxmlformats.org/markup-compatibility/2006">
              <mc:Choice xmlns:v="urn:schemas-microsoft-com:vml" Requires="v">
                <p:oleObj spid="_x0000_s3080" name="" r:id="rId5" imgW="3078480" imgH="960120" progId="Visio.Drawing.6">
                  <p:embed/>
                </p:oleObj>
              </mc:Choice>
              <mc:Fallback>
                <p:oleObj name="" r:id="rId5" imgW="3078480" imgH="960120" progId="Visio.Drawing.6">
                  <p:embed/>
                  <p:pic>
                    <p:nvPicPr>
                      <p:cNvPr id="0" name="图片 3079"/>
                      <p:cNvPicPr/>
                      <p:nvPr/>
                    </p:nvPicPr>
                    <p:blipFill>
                      <a:blip r:embed="rId6"/>
                      <a:stretch>
                        <a:fillRect/>
                      </a:stretch>
                    </p:blipFill>
                    <p:spPr>
                      <a:xfrm>
                        <a:off x="1144905" y="2274570"/>
                        <a:ext cx="5562600" cy="1739900"/>
                      </a:xfrm>
                      <a:prstGeom prst="rect">
                        <a:avLst/>
                      </a:prstGeom>
                      <a:solidFill>
                        <a:srgbClr val="6699FF"/>
                      </a:solidFill>
                      <a:ln w="38100">
                        <a:noFill/>
                        <a:miter/>
                      </a:ln>
                    </p:spPr>
                  </p:pic>
                </p:oleObj>
              </mc:Fallback>
            </mc:AlternateContent>
          </a:graphicData>
        </a:graphic>
      </p:graphicFrame>
      <p:sp>
        <p:nvSpPr>
          <p:cNvPr id="3" name="文本框 2"/>
          <p:cNvSpPr txBox="1"/>
          <p:nvPr/>
        </p:nvSpPr>
        <p:spPr>
          <a:xfrm>
            <a:off x="86995" y="6199505"/>
            <a:ext cx="8805545" cy="645160"/>
          </a:xfrm>
          <a:prstGeom prst="rect">
            <a:avLst/>
          </a:prstGeom>
          <a:noFill/>
        </p:spPr>
        <p:txBody>
          <a:bodyPr wrap="square" rtlCol="0">
            <a:spAutoFit/>
          </a:bodyPr>
          <a:p>
            <a:r>
              <a:rPr lang="en-US" altLang="zh-CN" b="1">
                <a:solidFill>
                  <a:srgbClr val="0000FF"/>
                </a:solidFill>
              </a:rPr>
              <a:t>      </a:t>
            </a:r>
            <a:r>
              <a:rPr lang="zh-CN" altLang="en-US" b="1">
                <a:solidFill>
                  <a:srgbClr val="FF0000"/>
                </a:solidFill>
              </a:rPr>
              <a:t>熟练掌握</a:t>
            </a:r>
            <a:r>
              <a:rPr lang="zh-CN" altLang="en-US" b="1">
                <a:solidFill>
                  <a:srgbClr val="0000FF"/>
                </a:solidFill>
              </a:rPr>
              <a:t>。给定信息位和生成多项式会计算校验码；对收到的数据会计算是否出错，并确定信息位和校验码。</a:t>
            </a:r>
            <a:endParaRPr lang="zh-CN" altLang="en-US"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6990" y="59055"/>
            <a:ext cx="8797925" cy="5262245"/>
          </a:xfrm>
          <a:prstGeom prst="rect">
            <a:avLst/>
          </a:prstGeom>
          <a:noFill/>
        </p:spPr>
        <p:txBody>
          <a:bodyPr wrap="square" rtlCol="0">
            <a:spAutoFit/>
          </a:bodyPr>
          <a:p>
            <a:r>
              <a:rPr lang="zh-CN" altLang="en-US" sz="2400">
                <a:solidFill>
                  <a:srgbClr val="0000FF"/>
                </a:solidFill>
              </a:rPr>
              <a:t>以太网介质访问控制协议</a:t>
            </a:r>
            <a:r>
              <a:rPr lang="zh-CN" altLang="en-US" sz="2400">
                <a:solidFill>
                  <a:srgbClr val="FF0066"/>
                </a:solidFill>
              </a:rPr>
              <a:t>：</a:t>
            </a:r>
            <a:endParaRPr lang="zh-CN" altLang="en-US" sz="2400">
              <a:solidFill>
                <a:srgbClr val="FF0066"/>
              </a:solidFill>
            </a:endParaRPr>
          </a:p>
          <a:p>
            <a:r>
              <a:rPr lang="zh-CN" altLang="en-US" sz="2400">
                <a:solidFill>
                  <a:srgbClr val="FF0066"/>
                </a:solidFill>
              </a:rPr>
              <a:t>    </a:t>
            </a:r>
            <a:r>
              <a:rPr lang="en-US" altLang="zh-CN" sz="2400">
                <a:solidFill>
                  <a:srgbClr val="FF0066"/>
                </a:solidFill>
              </a:rPr>
              <a:t>1</a:t>
            </a:r>
            <a:r>
              <a:rPr lang="zh-CN" altLang="en-US" sz="2400">
                <a:solidFill>
                  <a:srgbClr val="FF0066"/>
                </a:solidFill>
              </a:rPr>
              <a:t>）</a:t>
            </a:r>
            <a:r>
              <a:rPr lang="zh-CN" altLang="en-US" sz="2400" dirty="0">
                <a:solidFill>
                  <a:srgbClr val="FF0066"/>
                </a:solidFill>
                <a:sym typeface="+mn-ea"/>
              </a:rPr>
              <a:t>以太网采用广播方式发送，</a:t>
            </a:r>
            <a:r>
              <a:rPr lang="zh-CN" altLang="en-US" sz="2400" dirty="0">
                <a:solidFill>
                  <a:srgbClr val="0000FF"/>
                </a:solidFill>
                <a:sym typeface="+mn-ea"/>
              </a:rPr>
              <a:t>以太网提供的服务是</a:t>
            </a:r>
            <a:r>
              <a:rPr lang="zh-CN" altLang="en-US" sz="2400" dirty="0">
                <a:solidFill>
                  <a:srgbClr val="FF0066"/>
                </a:solidFill>
                <a:sym typeface="+mn-ea"/>
              </a:rPr>
              <a:t>不可靠的交付，即尽最大努力的交付。</a:t>
            </a:r>
            <a:r>
              <a:rPr lang="zh-CN" altLang="en-US" sz="2400" dirty="0">
                <a:solidFill>
                  <a:srgbClr val="0000FF"/>
                </a:solidFill>
                <a:sym typeface="+mn-ea"/>
              </a:rPr>
              <a:t>以太网发送的数据都</a:t>
            </a:r>
            <a:r>
              <a:rPr lang="zh-CN" altLang="en-US" sz="2400" dirty="0">
                <a:solidFill>
                  <a:srgbClr val="FF0000"/>
                </a:solidFill>
                <a:sym typeface="+mn-ea"/>
              </a:rPr>
              <a:t>使用曼彻斯特 </a:t>
            </a:r>
            <a:r>
              <a:rPr lang="zh-CN" altLang="en-US" sz="2400" dirty="0">
                <a:solidFill>
                  <a:srgbClr val="0000FF"/>
                </a:solidFill>
                <a:sym typeface="+mn-ea"/>
              </a:rPr>
              <a:t>编码。</a:t>
            </a:r>
            <a:endParaRPr lang="zh-CN" altLang="en-US" sz="2400" dirty="0">
              <a:solidFill>
                <a:srgbClr val="0000FF"/>
              </a:solidFill>
            </a:endParaRPr>
          </a:p>
          <a:p>
            <a:r>
              <a:rPr lang="en-US" altLang="zh-CN" sz="2400" dirty="0">
                <a:solidFill>
                  <a:srgbClr val="0000FF"/>
                </a:solidFill>
                <a:sym typeface="+mn-ea"/>
              </a:rPr>
              <a:t>    2</a:t>
            </a:r>
            <a:r>
              <a:rPr lang="zh-CN" altLang="en-US" sz="2400" dirty="0">
                <a:solidFill>
                  <a:srgbClr val="0000FF"/>
                </a:solidFill>
                <a:sym typeface="+mn-ea"/>
              </a:rPr>
              <a:t>）</a:t>
            </a:r>
            <a:r>
              <a:rPr lang="en-US" altLang="zh-CN" sz="2400" dirty="0">
                <a:solidFill>
                  <a:srgbClr val="0000FF"/>
                </a:solidFill>
                <a:sym typeface="+mn-ea"/>
              </a:rPr>
              <a:t>CSMA/CD </a:t>
            </a:r>
            <a:r>
              <a:rPr lang="zh-CN" altLang="en-US" sz="2400" dirty="0">
                <a:solidFill>
                  <a:srgbClr val="0000FF"/>
                </a:solidFill>
                <a:sym typeface="+mn-ea"/>
              </a:rPr>
              <a:t>协议</a:t>
            </a:r>
            <a:r>
              <a:rPr lang="zh-CN" altLang="en-US" sz="2400" dirty="0">
                <a:solidFill>
                  <a:srgbClr val="0000FF"/>
                </a:solidFill>
                <a:sym typeface="+mn-ea"/>
              </a:rPr>
              <a:t>：</a:t>
            </a:r>
            <a:r>
              <a:rPr lang="zh-CN" altLang="en-US" sz="2400" dirty="0">
                <a:solidFill>
                  <a:srgbClr val="FF0000"/>
                </a:solidFill>
                <a:sym typeface="+mn-ea"/>
              </a:rPr>
              <a:t>载波监听多点接入 </a:t>
            </a:r>
            <a:r>
              <a:rPr lang="en-US" altLang="zh-CN" sz="2400" dirty="0">
                <a:solidFill>
                  <a:srgbClr val="FF0000"/>
                </a:solidFill>
                <a:sym typeface="+mn-ea"/>
              </a:rPr>
              <a:t>/ </a:t>
            </a:r>
            <a:r>
              <a:rPr lang="zh-CN" altLang="en-US" sz="2400" dirty="0">
                <a:solidFill>
                  <a:srgbClr val="FF0000"/>
                </a:solidFill>
                <a:sym typeface="+mn-ea"/>
              </a:rPr>
              <a:t>碰撞检测  </a:t>
            </a:r>
            <a:endParaRPr lang="zh-CN" altLang="en-US" sz="2400" dirty="0">
              <a:solidFill>
                <a:srgbClr val="FF0066"/>
              </a:solidFill>
            </a:endParaRPr>
          </a:p>
          <a:p>
            <a:r>
              <a:rPr lang="zh-CN" altLang="en-US" sz="2400">
                <a:solidFill>
                  <a:srgbClr val="FF0066"/>
                </a:solidFill>
              </a:rPr>
              <a:t>        </a:t>
            </a:r>
            <a:r>
              <a:rPr lang="zh-CN" altLang="en-US" sz="2400" dirty="0">
                <a:solidFill>
                  <a:srgbClr val="0000FF"/>
                </a:solidFill>
                <a:sym typeface="+mn-ea"/>
              </a:rPr>
              <a:t>使用 </a:t>
            </a:r>
            <a:r>
              <a:rPr lang="en-US" altLang="zh-CN" sz="2400" dirty="0">
                <a:solidFill>
                  <a:srgbClr val="0000FF"/>
                </a:solidFill>
                <a:sym typeface="+mn-ea"/>
              </a:rPr>
              <a:t>CSMA/CD </a:t>
            </a:r>
            <a:r>
              <a:rPr lang="zh-CN" altLang="en-US" sz="2400" dirty="0">
                <a:solidFill>
                  <a:srgbClr val="0000FF"/>
                </a:solidFill>
                <a:sym typeface="+mn-ea"/>
              </a:rPr>
              <a:t>协议的以太网不能进行全双工通信而</a:t>
            </a:r>
            <a:r>
              <a:rPr lang="zh-CN" altLang="en-US" sz="2400" dirty="0">
                <a:solidFill>
                  <a:srgbClr val="FF0000"/>
                </a:solidFill>
                <a:sym typeface="+mn-ea"/>
              </a:rPr>
              <a:t>只能进行双向交替通信（半双工通信）</a:t>
            </a:r>
            <a:endParaRPr lang="zh-CN" altLang="en-US" sz="2400">
              <a:solidFill>
                <a:srgbClr val="FF0066"/>
              </a:solidFill>
            </a:endParaRPr>
          </a:p>
          <a:p>
            <a:r>
              <a:rPr lang="zh-CN" altLang="en-US" sz="2400">
                <a:solidFill>
                  <a:srgbClr val="FF0066"/>
                </a:solidFill>
              </a:rPr>
              <a:t>    </a:t>
            </a:r>
            <a:r>
              <a:rPr lang="en-US" altLang="zh-CN" sz="2400">
                <a:solidFill>
                  <a:srgbClr val="FF0066"/>
                </a:solidFill>
              </a:rPr>
              <a:t>3</a:t>
            </a:r>
            <a:r>
              <a:rPr lang="zh-CN" altLang="en-US" sz="2400">
                <a:solidFill>
                  <a:srgbClr val="FF0066"/>
                </a:solidFill>
              </a:rPr>
              <a:t>）</a:t>
            </a:r>
            <a:r>
              <a:rPr lang="zh-CN" altLang="en-US" sz="2400" dirty="0">
                <a:solidFill>
                  <a:srgbClr val="0000FF"/>
                </a:solidFill>
                <a:sym typeface="+mn-ea"/>
              </a:rPr>
              <a:t>以太网的端到端往返时延 </a:t>
            </a:r>
            <a:r>
              <a:rPr lang="en-US" altLang="zh-CN" sz="2400" dirty="0">
                <a:solidFill>
                  <a:srgbClr val="0000FF"/>
                </a:solidFill>
                <a:sym typeface="+mn-ea"/>
              </a:rPr>
              <a:t>2</a:t>
            </a:r>
            <a:r>
              <a:rPr lang="en-US" altLang="zh-CN" sz="2400" i="1" dirty="0">
                <a:solidFill>
                  <a:srgbClr val="0000FF"/>
                </a:solidFill>
                <a:sym typeface="Symbol" panose="05050102010706020507" pitchFamily="18" charset="2"/>
              </a:rPr>
              <a:t> </a:t>
            </a:r>
            <a:r>
              <a:rPr lang="zh-CN" altLang="en-US" sz="2400" dirty="0">
                <a:solidFill>
                  <a:srgbClr val="0000FF"/>
                </a:solidFill>
                <a:sym typeface="+mn-ea"/>
              </a:rPr>
              <a:t>称为</a:t>
            </a:r>
            <a:r>
              <a:rPr lang="zh-CN" altLang="en-US" sz="2400" dirty="0">
                <a:solidFill>
                  <a:srgbClr val="FF0000"/>
                </a:solidFill>
                <a:sym typeface="+mn-ea"/>
              </a:rPr>
              <a:t>争用期，</a:t>
            </a:r>
            <a:r>
              <a:rPr lang="zh-CN" altLang="en-US" sz="2400" dirty="0">
                <a:solidFill>
                  <a:srgbClr val="0000FF"/>
                </a:solidFill>
                <a:sym typeface="+mn-ea"/>
              </a:rPr>
              <a:t>或</a:t>
            </a:r>
            <a:r>
              <a:rPr lang="zh-CN" altLang="en-US" sz="2400" dirty="0">
                <a:solidFill>
                  <a:srgbClr val="FF0000"/>
                </a:solidFill>
                <a:sym typeface="+mn-ea"/>
              </a:rPr>
              <a:t>碰撞窗口。</a:t>
            </a:r>
            <a:r>
              <a:rPr lang="zh-CN" altLang="en-US" sz="2400" dirty="0">
                <a:solidFill>
                  <a:srgbClr val="FF0066"/>
                </a:solidFill>
                <a:sym typeface="+mn-ea"/>
              </a:rPr>
              <a:t>经过争用期这段时间还没有检测到碰撞，才能肯定这次发送不会发生碰撞。</a:t>
            </a:r>
            <a:endParaRPr lang="zh-CN" altLang="en-US" sz="2400" dirty="0">
              <a:solidFill>
                <a:srgbClr val="FF0066"/>
              </a:solidFill>
            </a:endParaRPr>
          </a:p>
          <a:p>
            <a:r>
              <a:rPr lang="zh-CN" altLang="en-US" sz="2400">
                <a:solidFill>
                  <a:srgbClr val="FF0066"/>
                </a:solidFill>
              </a:rPr>
              <a:t>   </a:t>
            </a:r>
            <a:r>
              <a:rPr lang="en-US" altLang="zh-CN" sz="2400">
                <a:solidFill>
                  <a:srgbClr val="FF0066"/>
                </a:solidFill>
              </a:rPr>
              <a:t>4</a:t>
            </a:r>
            <a:r>
              <a:rPr lang="zh-CN" altLang="en-US" sz="2400">
                <a:solidFill>
                  <a:srgbClr val="FF0066"/>
                </a:solidFill>
              </a:rPr>
              <a:t>） </a:t>
            </a:r>
            <a:r>
              <a:rPr lang="zh-CN" altLang="en-US" sz="2400" dirty="0">
                <a:solidFill>
                  <a:srgbClr val="FF0066"/>
                </a:solidFill>
                <a:sym typeface="+mn-ea"/>
              </a:rPr>
              <a:t>最短有效帧长（要会计算）：</a:t>
            </a:r>
            <a:r>
              <a:rPr lang="zh-CN" altLang="en-US" sz="2400" dirty="0">
                <a:solidFill>
                  <a:srgbClr val="0000FF"/>
                </a:solidFill>
                <a:sym typeface="+mn-ea"/>
              </a:rPr>
              <a:t>在争用期内发送的数据帧长度</a:t>
            </a:r>
            <a:r>
              <a:rPr lang="zh-CN" altLang="en-US" sz="2400" dirty="0">
                <a:solidFill>
                  <a:srgbClr val="FF0066"/>
                </a:solidFill>
                <a:sym typeface="+mn-ea"/>
              </a:rPr>
              <a:t>。</a:t>
            </a:r>
            <a:endParaRPr lang="zh-CN" altLang="en-US" sz="2400" dirty="0">
              <a:solidFill>
                <a:srgbClr val="FF0066"/>
              </a:solidFill>
              <a:sym typeface="+mn-ea"/>
            </a:endParaRPr>
          </a:p>
          <a:p>
            <a:r>
              <a:rPr lang="zh-CN" altLang="en-US" sz="2400">
                <a:solidFill>
                  <a:srgbClr val="FF0066"/>
                </a:solidFill>
              </a:rPr>
              <a:t>         </a:t>
            </a:r>
            <a:r>
              <a:rPr lang="zh-CN" altLang="en-US" sz="2400">
                <a:solidFill>
                  <a:srgbClr val="0000FF"/>
                </a:solidFill>
              </a:rPr>
              <a:t>最短有效帧长</a:t>
            </a:r>
            <a:r>
              <a:rPr lang="en-US" altLang="zh-CN" sz="2400">
                <a:solidFill>
                  <a:srgbClr val="0000FF"/>
                </a:solidFill>
              </a:rPr>
              <a:t>=</a:t>
            </a:r>
            <a:r>
              <a:rPr lang="zh-CN" altLang="en-US" sz="2400">
                <a:solidFill>
                  <a:srgbClr val="0000FF"/>
                </a:solidFill>
              </a:rPr>
              <a:t>争用期</a:t>
            </a:r>
            <a:r>
              <a:rPr lang="en-US" altLang="zh-CN" sz="2400" dirty="0">
                <a:solidFill>
                  <a:srgbClr val="0000FF"/>
                </a:solidFill>
                <a:sym typeface="+mn-ea"/>
              </a:rPr>
              <a:t>2</a:t>
            </a:r>
            <a:r>
              <a:rPr lang="en-US" altLang="zh-CN" sz="2400" i="1" dirty="0">
                <a:solidFill>
                  <a:srgbClr val="0000FF"/>
                </a:solidFill>
                <a:sym typeface="Symbol" panose="05050102010706020507" pitchFamily="18" charset="2"/>
              </a:rPr>
              <a:t> </a:t>
            </a:r>
            <a:r>
              <a:rPr lang="zh-CN" altLang="en-US" sz="2400">
                <a:solidFill>
                  <a:srgbClr val="0000FF"/>
                </a:solidFill>
              </a:rPr>
              <a:t>×数据发送速率</a:t>
            </a:r>
            <a:r>
              <a:rPr lang="en-US" altLang="zh-CN" sz="2400">
                <a:solidFill>
                  <a:srgbClr val="0000FF"/>
                </a:solidFill>
              </a:rPr>
              <a:t>C(b/s)</a:t>
            </a:r>
            <a:endParaRPr lang="zh-CN" altLang="en-US" sz="2400">
              <a:solidFill>
                <a:srgbClr val="0000FF"/>
              </a:solidFill>
            </a:endParaRPr>
          </a:p>
          <a:p>
            <a:r>
              <a:rPr lang="en-US" altLang="zh-CN" sz="2400">
                <a:solidFill>
                  <a:srgbClr val="FF0066"/>
                </a:solidFill>
              </a:rPr>
              <a:t>     </a:t>
            </a:r>
            <a:r>
              <a:rPr lang="zh-CN" altLang="en-US" sz="2400">
                <a:solidFill>
                  <a:srgbClr val="FF0066"/>
                </a:solidFill>
              </a:rPr>
              <a:t>（</a:t>
            </a:r>
            <a:r>
              <a:rPr lang="en-US" altLang="zh-CN" sz="2400" i="1" dirty="0">
                <a:solidFill>
                  <a:srgbClr val="0000FF"/>
                </a:solidFill>
                <a:sym typeface="Symbol" panose="05050102010706020507" pitchFamily="18" charset="2"/>
              </a:rPr>
              <a:t> </a:t>
            </a:r>
            <a:r>
              <a:rPr lang="zh-CN" altLang="en-US" sz="2400" i="1" dirty="0">
                <a:solidFill>
                  <a:srgbClr val="0000FF"/>
                </a:solidFill>
                <a:sym typeface="Symbol" panose="05050102010706020507" pitchFamily="18" charset="2"/>
              </a:rPr>
              <a:t>为最远端单向传播时延）</a:t>
            </a:r>
            <a:endParaRPr lang="zh-CN" altLang="en-US" sz="2400" i="1" dirty="0">
              <a:solidFill>
                <a:srgbClr val="0000FF"/>
              </a:solidFill>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793750" y="117475"/>
            <a:ext cx="7792720" cy="744220"/>
          </a:xfrm>
        </p:spPr>
        <p:txBody>
          <a:bodyPr/>
          <a:lstStyle/>
          <a:p>
            <a:pPr algn="ctr"/>
            <a:r>
              <a:rPr lang="en-US" altLang="zh-CN" dirty="0">
                <a:solidFill>
                  <a:srgbClr val="FF0066"/>
                </a:solidFill>
              </a:rPr>
              <a:t>48 </a:t>
            </a:r>
            <a:r>
              <a:rPr lang="zh-CN" altLang="en-US" dirty="0">
                <a:solidFill>
                  <a:srgbClr val="FF0066"/>
                </a:solidFill>
              </a:rPr>
              <a:t>位的 </a:t>
            </a:r>
            <a:r>
              <a:rPr lang="en-US" altLang="zh-CN" dirty="0">
                <a:solidFill>
                  <a:srgbClr val="FF0066"/>
                </a:solidFill>
              </a:rPr>
              <a:t>MAC </a:t>
            </a:r>
            <a:r>
              <a:rPr lang="zh-CN" altLang="en-US" dirty="0">
                <a:solidFill>
                  <a:srgbClr val="FF0066"/>
                </a:solidFill>
              </a:rPr>
              <a:t>地址</a:t>
            </a:r>
            <a:endParaRPr lang="zh-CN" altLang="en-US" dirty="0">
              <a:solidFill>
                <a:srgbClr val="FF0066"/>
              </a:solidFill>
            </a:endParaRPr>
          </a:p>
        </p:txBody>
      </p:sp>
      <p:sp>
        <p:nvSpPr>
          <p:cNvPr id="643075" name="Rectangle 3"/>
          <p:cNvSpPr>
            <a:spLocks noGrp="1" noChangeArrowheads="1"/>
          </p:cNvSpPr>
          <p:nvPr>
            <p:ph idx="1"/>
          </p:nvPr>
        </p:nvSpPr>
        <p:spPr>
          <a:xfrm>
            <a:off x="0" y="909320"/>
            <a:ext cx="9047480" cy="41148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en-US" altLang="zh-CN" sz="2585" dirty="0">
                <a:solidFill>
                  <a:srgbClr val="0000FF"/>
                </a:solidFill>
              </a:rPr>
              <a:t>IEEE 802 </a:t>
            </a:r>
            <a:r>
              <a:rPr lang="zh-CN" altLang="zh-CN" sz="2585" dirty="0">
                <a:solidFill>
                  <a:srgbClr val="0000FF"/>
                </a:solidFill>
              </a:rPr>
              <a:t>标准规定</a:t>
            </a:r>
            <a:r>
              <a:rPr lang="en-US" altLang="zh-CN" sz="2585" dirty="0">
                <a:solidFill>
                  <a:srgbClr val="0000FF"/>
                </a:solidFill>
              </a:rPr>
              <a:t> MAC </a:t>
            </a:r>
            <a:r>
              <a:rPr lang="zh-CN" altLang="zh-CN" sz="2585" dirty="0">
                <a:solidFill>
                  <a:srgbClr val="0000FF"/>
                </a:solidFill>
              </a:rPr>
              <a:t>地址字段可采用</a:t>
            </a:r>
            <a:r>
              <a:rPr lang="en-US" altLang="zh-CN" sz="2585" dirty="0">
                <a:solidFill>
                  <a:srgbClr val="0000FF"/>
                </a:solidFill>
              </a:rPr>
              <a:t> 6 </a:t>
            </a:r>
            <a:r>
              <a:rPr lang="zh-CN" altLang="zh-CN" sz="2585" dirty="0">
                <a:solidFill>
                  <a:srgbClr val="0000FF"/>
                </a:solidFill>
              </a:rPr>
              <a:t>字节</a:t>
            </a:r>
            <a:r>
              <a:rPr lang="en-US" altLang="zh-CN" sz="2585" dirty="0">
                <a:solidFill>
                  <a:srgbClr val="0000FF"/>
                </a:solidFill>
              </a:rPr>
              <a:t> ( 48</a:t>
            </a:r>
            <a:r>
              <a:rPr lang="zh-CN" altLang="zh-CN" sz="2585" dirty="0">
                <a:solidFill>
                  <a:srgbClr val="0000FF"/>
                </a:solidFill>
              </a:rPr>
              <a:t>位</a:t>
            </a:r>
            <a:r>
              <a:rPr lang="en-US" altLang="zh-CN" sz="2585" dirty="0">
                <a:solidFill>
                  <a:srgbClr val="0000FF"/>
                </a:solidFill>
              </a:rPr>
              <a:t>) </a:t>
            </a:r>
            <a:r>
              <a:rPr lang="zh-CN" altLang="zh-CN" sz="2585" dirty="0">
                <a:solidFill>
                  <a:srgbClr val="0000FF"/>
                </a:solidFill>
              </a:rPr>
              <a:t>或</a:t>
            </a:r>
            <a:r>
              <a:rPr lang="en-US" altLang="zh-CN" sz="2585" dirty="0">
                <a:solidFill>
                  <a:srgbClr val="0000FF"/>
                </a:solidFill>
              </a:rPr>
              <a:t> 2 </a:t>
            </a:r>
            <a:r>
              <a:rPr lang="zh-CN" altLang="zh-CN" sz="2585" dirty="0">
                <a:solidFill>
                  <a:srgbClr val="0000FF"/>
                </a:solidFill>
              </a:rPr>
              <a:t>字节</a:t>
            </a:r>
            <a:r>
              <a:rPr lang="en-US" altLang="zh-CN" sz="2585" dirty="0">
                <a:solidFill>
                  <a:srgbClr val="0000FF"/>
                </a:solidFill>
              </a:rPr>
              <a:t> ( 16 </a:t>
            </a:r>
            <a:r>
              <a:rPr lang="zh-CN" altLang="zh-CN" sz="2585" dirty="0">
                <a:solidFill>
                  <a:srgbClr val="0000FF"/>
                </a:solidFill>
              </a:rPr>
              <a:t>位</a:t>
            </a:r>
            <a:r>
              <a:rPr lang="en-US" altLang="zh-CN" sz="2585" dirty="0">
                <a:solidFill>
                  <a:srgbClr val="0000FF"/>
                </a:solidFill>
              </a:rPr>
              <a:t>) </a:t>
            </a:r>
            <a:r>
              <a:rPr lang="zh-CN" altLang="zh-CN" sz="2585" dirty="0">
                <a:solidFill>
                  <a:srgbClr val="0000FF"/>
                </a:solidFill>
              </a:rPr>
              <a:t>这两种中的一种</a:t>
            </a:r>
            <a:r>
              <a:rPr lang="zh-CN" altLang="en-US" sz="2585" dirty="0">
                <a:solidFill>
                  <a:srgbClr val="0000FF"/>
                </a:solidFill>
              </a:rPr>
              <a:t>。</a:t>
            </a:r>
            <a:endParaRPr lang="en-US" altLang="zh-CN" sz="2585" dirty="0">
              <a:solidFill>
                <a:srgbClr val="0000FF"/>
              </a:solidFill>
            </a:endParaRPr>
          </a:p>
          <a:p>
            <a:r>
              <a:rPr lang="en-US" altLang="zh-CN" sz="2585" dirty="0">
                <a:solidFill>
                  <a:srgbClr val="0000FF"/>
                </a:solidFill>
              </a:rPr>
              <a:t>IEEE </a:t>
            </a:r>
            <a:r>
              <a:rPr lang="zh-CN" altLang="en-US" sz="2585" dirty="0">
                <a:solidFill>
                  <a:srgbClr val="0000FF"/>
                </a:solidFill>
              </a:rPr>
              <a:t>的注册管理机构 </a:t>
            </a:r>
            <a:r>
              <a:rPr lang="en-US" altLang="zh-CN" sz="2585" dirty="0">
                <a:solidFill>
                  <a:srgbClr val="0000FF"/>
                </a:solidFill>
              </a:rPr>
              <a:t>RA </a:t>
            </a:r>
            <a:r>
              <a:rPr lang="zh-CN" altLang="en-US" sz="2585" dirty="0">
                <a:solidFill>
                  <a:srgbClr val="0000FF"/>
                </a:solidFill>
              </a:rPr>
              <a:t>负责向厂家分配地址字段 </a:t>
            </a:r>
            <a:r>
              <a:rPr lang="en-US" altLang="zh-CN" sz="2585" dirty="0">
                <a:solidFill>
                  <a:srgbClr val="0000FF"/>
                </a:solidFill>
              </a:rPr>
              <a:t>6 </a:t>
            </a:r>
            <a:r>
              <a:rPr lang="zh-CN" altLang="zh-CN" sz="2585" dirty="0">
                <a:solidFill>
                  <a:srgbClr val="0000FF"/>
                </a:solidFill>
              </a:rPr>
              <a:t>个字节中的前三个字节</a:t>
            </a:r>
            <a:r>
              <a:rPr lang="en-US" altLang="zh-CN" sz="2585" dirty="0">
                <a:solidFill>
                  <a:srgbClr val="0000FF"/>
                </a:solidFill>
              </a:rPr>
              <a:t> (</a:t>
            </a:r>
            <a:r>
              <a:rPr lang="zh-CN" altLang="en-US" sz="2585" dirty="0">
                <a:solidFill>
                  <a:srgbClr val="0000FF"/>
                </a:solidFill>
              </a:rPr>
              <a:t>即</a:t>
            </a:r>
            <a:r>
              <a:rPr lang="zh-CN" altLang="en-US" sz="2585" dirty="0">
                <a:solidFill>
                  <a:srgbClr val="FF0066"/>
                </a:solidFill>
              </a:rPr>
              <a:t>高位 </a:t>
            </a:r>
            <a:r>
              <a:rPr lang="en-US" altLang="zh-CN" sz="2585" dirty="0">
                <a:solidFill>
                  <a:srgbClr val="FF0066"/>
                </a:solidFill>
              </a:rPr>
              <a:t>24 </a:t>
            </a:r>
            <a:r>
              <a:rPr lang="zh-CN" altLang="en-US" sz="2585" dirty="0">
                <a:solidFill>
                  <a:srgbClr val="FF0066"/>
                </a:solidFill>
              </a:rPr>
              <a:t>位</a:t>
            </a:r>
            <a:r>
              <a:rPr lang="en-US" altLang="zh-CN" sz="2585" dirty="0">
                <a:solidFill>
                  <a:srgbClr val="0000FF"/>
                </a:solidFill>
              </a:rPr>
              <a:t>)</a:t>
            </a:r>
            <a:r>
              <a:rPr lang="zh-CN" altLang="en-US" sz="2585" dirty="0">
                <a:solidFill>
                  <a:srgbClr val="0000FF"/>
                </a:solidFill>
              </a:rPr>
              <a:t>，称为</a:t>
            </a:r>
            <a:r>
              <a:rPr lang="zh-CN" altLang="zh-CN" sz="2585" dirty="0">
                <a:solidFill>
                  <a:srgbClr val="FF0066"/>
                </a:solidFill>
              </a:rPr>
              <a:t>组织唯一标识符</a:t>
            </a:r>
            <a:r>
              <a:rPr lang="zh-CN" altLang="en-US" sz="2585" dirty="0">
                <a:solidFill>
                  <a:srgbClr val="FF0066"/>
                </a:solidFill>
              </a:rPr>
              <a:t>。</a:t>
            </a:r>
            <a:endParaRPr lang="zh-CN" altLang="en-US" sz="2585" dirty="0">
              <a:solidFill>
                <a:srgbClr val="FF0066"/>
              </a:solidFill>
            </a:endParaRPr>
          </a:p>
          <a:p>
            <a:r>
              <a:rPr lang="zh-CN" altLang="en-US" sz="2585" dirty="0">
                <a:solidFill>
                  <a:srgbClr val="0000FF"/>
                </a:solidFill>
              </a:rPr>
              <a:t>地址字段 </a:t>
            </a:r>
            <a:r>
              <a:rPr lang="en-US" altLang="zh-CN" sz="2585" dirty="0">
                <a:solidFill>
                  <a:srgbClr val="0000FF"/>
                </a:solidFill>
              </a:rPr>
              <a:t>6 </a:t>
            </a:r>
            <a:r>
              <a:rPr lang="zh-CN" altLang="zh-CN" sz="2585" dirty="0">
                <a:solidFill>
                  <a:srgbClr val="0000FF"/>
                </a:solidFill>
              </a:rPr>
              <a:t>个字节</a:t>
            </a:r>
            <a:r>
              <a:rPr lang="zh-CN" altLang="en-US" sz="2585" dirty="0">
                <a:solidFill>
                  <a:srgbClr val="0000FF"/>
                </a:solidFill>
              </a:rPr>
              <a:t>中的后三个字节 </a:t>
            </a:r>
            <a:r>
              <a:rPr lang="en-US" altLang="zh-CN" sz="2585" dirty="0">
                <a:solidFill>
                  <a:srgbClr val="0000FF"/>
                </a:solidFill>
              </a:rPr>
              <a:t>(</a:t>
            </a:r>
            <a:r>
              <a:rPr lang="zh-CN" altLang="en-US" sz="2585" dirty="0">
                <a:solidFill>
                  <a:srgbClr val="0000FF"/>
                </a:solidFill>
              </a:rPr>
              <a:t>即</a:t>
            </a:r>
            <a:r>
              <a:rPr lang="zh-CN" altLang="en-US" sz="2585" dirty="0">
                <a:solidFill>
                  <a:srgbClr val="FF0066"/>
                </a:solidFill>
              </a:rPr>
              <a:t>低位 </a:t>
            </a:r>
            <a:r>
              <a:rPr lang="en-US" altLang="zh-CN" sz="2585" dirty="0">
                <a:solidFill>
                  <a:srgbClr val="FF0066"/>
                </a:solidFill>
              </a:rPr>
              <a:t>24 </a:t>
            </a:r>
            <a:r>
              <a:rPr lang="zh-CN" altLang="en-US" sz="2585" dirty="0">
                <a:solidFill>
                  <a:srgbClr val="FF0066"/>
                </a:solidFill>
              </a:rPr>
              <a:t>位</a:t>
            </a:r>
            <a:r>
              <a:rPr lang="en-US" altLang="zh-CN" sz="2585" dirty="0">
                <a:solidFill>
                  <a:srgbClr val="0000FF"/>
                </a:solidFill>
              </a:rPr>
              <a:t>) </a:t>
            </a:r>
            <a:r>
              <a:rPr lang="zh-CN" altLang="en-US" sz="2585" dirty="0">
                <a:solidFill>
                  <a:srgbClr val="0000FF"/>
                </a:solidFill>
              </a:rPr>
              <a:t>由厂家自行指派，称为</a:t>
            </a:r>
            <a:r>
              <a:rPr lang="zh-CN" altLang="en-US" sz="2585" dirty="0">
                <a:solidFill>
                  <a:srgbClr val="FF0066"/>
                </a:solidFill>
              </a:rPr>
              <a:t>扩展唯一标识符，</a:t>
            </a:r>
            <a:r>
              <a:rPr lang="zh-CN" altLang="en-US" sz="2585" dirty="0">
                <a:solidFill>
                  <a:srgbClr val="FF0000"/>
                </a:solidFill>
              </a:rPr>
              <a:t>必须保证生产出的适配器没有重复地址。</a:t>
            </a:r>
            <a:endParaRPr lang="zh-CN" altLang="en-US" sz="2585" dirty="0">
              <a:solidFill>
                <a:srgbClr val="FF0000"/>
              </a:solidFill>
            </a:endParaRPr>
          </a:p>
        </p:txBody>
      </p:sp>
      <p:grpSp>
        <p:nvGrpSpPr>
          <p:cNvPr id="8" name="组合 7"/>
          <p:cNvGrpSpPr/>
          <p:nvPr/>
        </p:nvGrpSpPr>
        <p:grpSpPr>
          <a:xfrm>
            <a:off x="2130224" y="3918084"/>
            <a:ext cx="4785762" cy="1269192"/>
            <a:chOff x="2360712" y="5229200"/>
            <a:chExt cx="5184576" cy="1374958"/>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15" b="1" i="0" u="none" strike="noStrike" cap="none" normalizeH="0" baseline="0" dirty="0">
                    <a:ln>
                      <a:noFill/>
                    </a:ln>
                    <a:solidFill>
                      <a:srgbClr val="0000FF"/>
                    </a:solidFill>
                    <a:effectLst/>
                    <a:latin typeface="+mn-lt"/>
                    <a:ea typeface="黑体" panose="02010609060101010101" pitchFamily="2" charset="-122"/>
                  </a:rPr>
                  <a:t>组织唯一标识符</a:t>
                </a:r>
                <a:endParaRPr kumimoji="0" lang="zh-CN" altLang="en-US" sz="2215" b="1" i="0" u="none" strike="noStrike" cap="none" normalizeH="0" baseline="0" dirty="0">
                  <a:ln>
                    <a:noFill/>
                  </a:ln>
                  <a:solidFill>
                    <a:srgbClr val="0000FF"/>
                  </a:solidFill>
                  <a:effectLst/>
                  <a:latin typeface="+mn-lt"/>
                  <a:ea typeface="黑体" panose="02010609060101010101" pitchFamily="2" charset="-122"/>
                </a:endParaRP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215" b="1" dirty="0">
                    <a:solidFill>
                      <a:srgbClr val="0000FF"/>
                    </a:solidFill>
                    <a:latin typeface="+mn-lt"/>
                    <a:ea typeface="黑体" panose="02010609060101010101" pitchFamily="2" charset="-122"/>
                  </a:rPr>
                  <a:t>扩展</a:t>
                </a:r>
                <a:r>
                  <a:rPr kumimoji="0" lang="zh-CN" altLang="en-US" sz="2215" b="1" i="0" u="none" strike="noStrike" cap="none" normalizeH="0" baseline="0" dirty="0">
                    <a:ln>
                      <a:noFill/>
                    </a:ln>
                    <a:solidFill>
                      <a:srgbClr val="0000FF"/>
                    </a:solidFill>
                    <a:effectLst/>
                    <a:latin typeface="+mn-lt"/>
                    <a:ea typeface="黑体" panose="02010609060101010101" pitchFamily="2" charset="-122"/>
                  </a:rPr>
                  <a:t>唯一标识符</a:t>
                </a:r>
                <a:endParaRPr kumimoji="0" lang="zh-CN" altLang="en-US" sz="2215" b="1" i="0" u="none" strike="noStrike" cap="none" normalizeH="0" baseline="0" dirty="0">
                  <a:ln>
                    <a:noFill/>
                  </a:ln>
                  <a:solidFill>
                    <a:srgbClr val="0000FF"/>
                  </a:solidFill>
                  <a:effectLst/>
                  <a:latin typeface="+mn-lt"/>
                  <a:ea typeface="黑体" panose="02010609060101010101" pitchFamily="2" charset="-122"/>
                </a:endParaRPr>
              </a:p>
            </p:txBody>
          </p:sp>
          <p:sp>
            <p:nvSpPr>
              <p:cNvPr id="3" name="TextBox 2"/>
              <p:cNvSpPr txBox="1"/>
              <p:nvPr/>
            </p:nvSpPr>
            <p:spPr>
              <a:xfrm>
                <a:off x="2268884" y="5157192"/>
                <a:ext cx="2115344" cy="407247"/>
              </a:xfrm>
              <a:prstGeom prst="rect">
                <a:avLst/>
              </a:prstGeom>
              <a:noFill/>
            </p:spPr>
            <p:txBody>
              <a:bodyPr wrap="none" rtlCol="0">
                <a:spAutoFit/>
              </a:bodyPr>
              <a:lstStyle/>
              <a:p>
                <a:pPr algn="ctr"/>
                <a:r>
                  <a:rPr lang="en-US" altLang="zh-CN" sz="1845" b="1" dirty="0">
                    <a:solidFill>
                      <a:srgbClr val="0000FF"/>
                    </a:solidFill>
                    <a:latin typeface="+mn-lt"/>
                    <a:ea typeface="黑体" panose="02010609060101010101" pitchFamily="2" charset="-122"/>
                  </a:rPr>
                  <a:t>3 </a:t>
                </a:r>
                <a:r>
                  <a:rPr lang="zh-CN" altLang="en-US" sz="1845" b="1" dirty="0">
                    <a:solidFill>
                      <a:srgbClr val="0000FF"/>
                    </a:solidFill>
                    <a:latin typeface="+mn-lt"/>
                    <a:ea typeface="黑体" panose="02010609060101010101" pitchFamily="2" charset="-122"/>
                  </a:rPr>
                  <a:t>字节 （</a:t>
                </a:r>
                <a:r>
                  <a:rPr lang="en-US" altLang="zh-CN" sz="1845" b="1" dirty="0">
                    <a:solidFill>
                      <a:srgbClr val="0000FF"/>
                    </a:solidFill>
                    <a:latin typeface="+mn-lt"/>
                    <a:ea typeface="黑体" panose="02010609060101010101" pitchFamily="2" charset="-122"/>
                  </a:rPr>
                  <a:t>24 </a:t>
                </a:r>
                <a:r>
                  <a:rPr lang="zh-CN" altLang="en-US" sz="1845" b="1" dirty="0">
                    <a:solidFill>
                      <a:srgbClr val="0000FF"/>
                    </a:solidFill>
                    <a:latin typeface="+mn-lt"/>
                    <a:ea typeface="黑体" panose="02010609060101010101" pitchFamily="2" charset="-122"/>
                  </a:rPr>
                  <a:t>位）</a:t>
                </a:r>
                <a:endParaRPr lang="zh-CN" altLang="en-US" sz="1845" b="1" dirty="0">
                  <a:solidFill>
                    <a:srgbClr val="0000FF"/>
                  </a:solidFill>
                  <a:latin typeface="+mn-lt"/>
                  <a:ea typeface="黑体" panose="02010609060101010101" pitchFamily="2" charset="-122"/>
                </a:endParaRPr>
              </a:p>
            </p:txBody>
          </p:sp>
          <p:sp>
            <p:nvSpPr>
              <p:cNvPr id="7" name="TextBox 6"/>
              <p:cNvSpPr txBox="1"/>
              <p:nvPr/>
            </p:nvSpPr>
            <p:spPr>
              <a:xfrm>
                <a:off x="4831433" y="5157192"/>
                <a:ext cx="2115344" cy="407247"/>
              </a:xfrm>
              <a:prstGeom prst="rect">
                <a:avLst/>
              </a:prstGeom>
              <a:noFill/>
            </p:spPr>
            <p:txBody>
              <a:bodyPr wrap="none" rtlCol="0">
                <a:spAutoFit/>
              </a:bodyPr>
              <a:lstStyle/>
              <a:p>
                <a:pPr algn="ctr"/>
                <a:r>
                  <a:rPr lang="en-US" altLang="zh-CN" sz="1845" b="1" dirty="0">
                    <a:solidFill>
                      <a:srgbClr val="0000FF"/>
                    </a:solidFill>
                    <a:latin typeface="+mn-lt"/>
                    <a:ea typeface="黑体" panose="02010609060101010101" pitchFamily="2" charset="-122"/>
                  </a:rPr>
                  <a:t>3 </a:t>
                </a:r>
                <a:r>
                  <a:rPr lang="zh-CN" altLang="en-US" sz="1845" b="1" dirty="0">
                    <a:solidFill>
                      <a:srgbClr val="0000FF"/>
                    </a:solidFill>
                    <a:latin typeface="+mn-lt"/>
                    <a:ea typeface="黑体" panose="02010609060101010101" pitchFamily="2" charset="-122"/>
                  </a:rPr>
                  <a:t>字节 （</a:t>
                </a:r>
                <a:r>
                  <a:rPr lang="en-US" altLang="zh-CN" sz="1845" b="1" dirty="0">
                    <a:solidFill>
                      <a:srgbClr val="0000FF"/>
                    </a:solidFill>
                    <a:latin typeface="+mn-lt"/>
                    <a:ea typeface="黑体" panose="02010609060101010101" pitchFamily="2" charset="-122"/>
                  </a:rPr>
                  <a:t>24 </a:t>
                </a:r>
                <a:r>
                  <a:rPr lang="zh-CN" altLang="en-US" sz="1845" b="1" dirty="0">
                    <a:solidFill>
                      <a:srgbClr val="0000FF"/>
                    </a:solidFill>
                    <a:latin typeface="+mn-lt"/>
                    <a:ea typeface="黑体" panose="02010609060101010101" pitchFamily="2" charset="-122"/>
                  </a:rPr>
                  <a:t>位）</a:t>
                </a:r>
                <a:endParaRPr lang="zh-CN" altLang="en-US" sz="1845" b="1" dirty="0">
                  <a:solidFill>
                    <a:srgbClr val="0000FF"/>
                  </a:solidFill>
                  <a:latin typeface="+mn-lt"/>
                  <a:ea typeface="黑体" panose="02010609060101010101" pitchFamily="2" charset="-122"/>
                </a:endParaRPr>
              </a:p>
            </p:txBody>
          </p:sp>
        </p:grpSp>
        <p:sp>
          <p:nvSpPr>
            <p:cNvPr id="6" name="矩形 5"/>
            <p:cNvSpPr/>
            <p:nvPr/>
          </p:nvSpPr>
          <p:spPr>
            <a:xfrm>
              <a:off x="3512840" y="6135687"/>
              <a:ext cx="2801270" cy="468471"/>
            </a:xfrm>
            <a:prstGeom prst="rect">
              <a:avLst/>
            </a:prstGeom>
          </p:spPr>
          <p:txBody>
            <a:bodyPr wrap="square">
              <a:spAutoFit/>
            </a:bodyPr>
            <a:lstStyle/>
            <a:p>
              <a:pPr algn="ctr"/>
              <a:r>
                <a:rPr lang="en-US" altLang="zh-CN" sz="2215" b="1" dirty="0">
                  <a:solidFill>
                    <a:srgbClr val="FF0066"/>
                  </a:solidFill>
                  <a:latin typeface="+mn-lt"/>
                  <a:ea typeface="黑体" panose="02010609060101010101" pitchFamily="2" charset="-122"/>
                </a:rPr>
                <a:t>48 </a:t>
              </a:r>
              <a:r>
                <a:rPr lang="zh-CN" altLang="en-US" sz="2215" b="1" dirty="0">
                  <a:solidFill>
                    <a:srgbClr val="FF0066"/>
                  </a:solidFill>
                  <a:latin typeface="+mn-lt"/>
                  <a:ea typeface="黑体" panose="02010609060101010101" pitchFamily="2" charset="-122"/>
                </a:rPr>
                <a:t>位的 </a:t>
              </a:r>
              <a:r>
                <a:rPr lang="en-US" altLang="zh-CN" sz="2215" b="1" dirty="0">
                  <a:solidFill>
                    <a:srgbClr val="FF0066"/>
                  </a:solidFill>
                  <a:latin typeface="+mn-lt"/>
                  <a:ea typeface="黑体" panose="02010609060101010101" pitchFamily="2" charset="-122"/>
                </a:rPr>
                <a:t>MAC </a:t>
              </a:r>
              <a:r>
                <a:rPr lang="zh-CN" altLang="en-US" sz="2215" b="1" dirty="0">
                  <a:solidFill>
                    <a:srgbClr val="FF0066"/>
                  </a:solidFill>
                  <a:latin typeface="+mn-lt"/>
                  <a:ea typeface="黑体" panose="02010609060101010101" pitchFamily="2" charset="-122"/>
                </a:rPr>
                <a:t>地址</a:t>
              </a:r>
              <a:endParaRPr lang="zh-CN" altLang="en-US" sz="2215" b="1" dirty="0">
                <a:solidFill>
                  <a:srgbClr val="FF0066"/>
                </a:solidFill>
                <a:latin typeface="+mn-lt"/>
                <a:ea typeface="黑体" panose="02010609060101010101" pitchFamily="2" charset="-122"/>
              </a:endParaRPr>
            </a:p>
          </p:txBody>
        </p:sp>
      </p:grpSp>
      <p:sp>
        <p:nvSpPr>
          <p:cNvPr id="263189" name="文本框 393237"/>
          <p:cNvSpPr txBox="1">
            <a:spLocks noChangeArrowheads="1"/>
          </p:cNvSpPr>
          <p:nvPr/>
        </p:nvSpPr>
        <p:spPr bwMode="auto">
          <a:xfrm>
            <a:off x="1666875" y="5334635"/>
            <a:ext cx="38487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b="1" dirty="0">
                <a:solidFill>
                  <a:srgbClr val="0000FF"/>
                </a:solidFill>
              </a:rPr>
              <a:t>例：</a:t>
            </a:r>
            <a:r>
              <a:rPr lang="en-US" altLang="zh-CN" b="1" dirty="0">
                <a:solidFill>
                  <a:srgbClr val="0000FF"/>
                </a:solidFill>
              </a:rPr>
              <a:t>00-00-A2-A4-2C-02</a:t>
            </a:r>
            <a:endParaRPr lang="en-US" altLang="zh-CN" b="1"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360" y="88265"/>
            <a:ext cx="8626475" cy="3969385"/>
          </a:xfrm>
          <a:prstGeom prst="rect">
            <a:avLst/>
          </a:prstGeom>
          <a:noFill/>
        </p:spPr>
        <p:txBody>
          <a:bodyPr wrap="square" rtlCol="0">
            <a:spAutoFit/>
          </a:bodyPr>
          <a:p>
            <a:pPr marL="457200" indent="-457200">
              <a:buFont typeface="Wingdings" panose="05000000000000000000" charset="0"/>
              <a:buChar char="l"/>
            </a:pPr>
            <a:r>
              <a:rPr lang="zh-CN" altLang="en-US" sz="2800">
                <a:solidFill>
                  <a:srgbClr val="FF0066"/>
                </a:solidFill>
              </a:rPr>
              <a:t>数据链路层的联网设备：</a:t>
            </a:r>
            <a:endParaRPr lang="zh-CN" altLang="en-US" sz="2800">
              <a:solidFill>
                <a:srgbClr val="FF0066"/>
              </a:solidFill>
            </a:endParaRPr>
          </a:p>
          <a:p>
            <a:r>
              <a:rPr lang="zh-CN" altLang="en-US" sz="2800"/>
              <a:t>      交换机</a:t>
            </a:r>
            <a:endParaRPr lang="zh-CN" altLang="en-US" sz="2800"/>
          </a:p>
          <a:p>
            <a:r>
              <a:rPr lang="zh-CN" altLang="en-US" sz="2800"/>
              <a:t>      网桥</a:t>
            </a:r>
            <a:endParaRPr lang="zh-CN" altLang="en-US" sz="2800"/>
          </a:p>
          <a:p>
            <a:r>
              <a:rPr lang="zh-CN" altLang="en-US" sz="2800"/>
              <a:t>      两者都是</a:t>
            </a:r>
            <a:r>
              <a:rPr lang="zh-CN" altLang="en-US" sz="2800" b="1">
                <a:solidFill>
                  <a:srgbClr val="0000FF"/>
                </a:solidFill>
              </a:rPr>
              <a:t>可以隔离冲突域，不能隔离广播域</a:t>
            </a:r>
            <a:r>
              <a:rPr lang="zh-CN" altLang="en-US" sz="2800"/>
              <a:t>。所以所连接的各个网段</a:t>
            </a:r>
            <a:r>
              <a:rPr lang="zh-CN" altLang="en-US" sz="2800">
                <a:solidFill>
                  <a:srgbClr val="0000FF"/>
                </a:solidFill>
              </a:rPr>
              <a:t>只有一个广播域</a:t>
            </a:r>
            <a:r>
              <a:rPr lang="zh-CN" altLang="en-US" sz="2800"/>
              <a:t>，但有</a:t>
            </a:r>
            <a:r>
              <a:rPr lang="zh-CN" altLang="en-US" sz="2800">
                <a:solidFill>
                  <a:srgbClr val="0000FF"/>
                </a:solidFill>
              </a:rPr>
              <a:t>多个冲突域</a:t>
            </a:r>
            <a:r>
              <a:rPr lang="en-US" altLang="zh-CN" sz="2800">
                <a:solidFill>
                  <a:srgbClr val="0000FF"/>
                </a:solidFill>
              </a:rPr>
              <a:t>(</a:t>
            </a:r>
            <a:r>
              <a:rPr lang="zh-CN" altLang="en-US" sz="2800">
                <a:solidFill>
                  <a:srgbClr val="FF0000"/>
                </a:solidFill>
              </a:rPr>
              <a:t>数目</a:t>
            </a:r>
            <a:r>
              <a:rPr lang="zh-CN" altLang="en-US" sz="2800">
                <a:solidFill>
                  <a:srgbClr val="FF0000"/>
                </a:solidFill>
              </a:rPr>
              <a:t>等于端口数</a:t>
            </a:r>
            <a:r>
              <a:rPr lang="zh-CN" altLang="en-US" sz="2800">
                <a:solidFill>
                  <a:srgbClr val="0000FF"/>
                </a:solidFill>
              </a:rPr>
              <a:t>）</a:t>
            </a:r>
            <a:r>
              <a:rPr lang="zh-CN" altLang="en-US" sz="2800"/>
              <a:t>。</a:t>
            </a:r>
            <a:endParaRPr lang="zh-CN" altLang="en-US" sz="2800"/>
          </a:p>
          <a:p>
            <a:endParaRPr lang="zh-CN" altLang="en-US" sz="2800"/>
          </a:p>
          <a:p>
            <a:pPr marL="457200" indent="-457200">
              <a:buFont typeface="Wingdings" panose="05000000000000000000" charset="0"/>
              <a:buChar char="l"/>
            </a:pPr>
            <a:r>
              <a:rPr lang="zh-CN" altLang="en-US" sz="2800"/>
              <a:t>802.11无线局域网采用的协议是</a:t>
            </a:r>
            <a:r>
              <a:rPr lang="zh-CN" altLang="en-US" sz="2800">
                <a:solidFill>
                  <a:srgbClr val="00B050"/>
                </a:solidFill>
              </a:rPr>
              <a:t>CSMA/CA</a:t>
            </a:r>
            <a:r>
              <a:rPr lang="zh-CN" altLang="en-US" sz="2800"/>
              <a:t>：即</a:t>
            </a:r>
            <a:r>
              <a:rPr lang="zh-CN" altLang="en-US" sz="2800" b="1">
                <a:solidFill>
                  <a:srgbClr val="FF0066"/>
                </a:solidFill>
              </a:rPr>
              <a:t>带碰撞避免的载波监听多路访问协议</a:t>
            </a:r>
            <a:endParaRPr lang="zh-CN" altLang="en-US" sz="2800" b="1">
              <a:solidFill>
                <a:srgbClr val="FF0066"/>
              </a:solidFill>
            </a:endParaRPr>
          </a:p>
        </p:txBody>
      </p:sp>
    </p:spTree>
  </p:cSld>
  <p:clrMapOvr>
    <a:masterClrMapping/>
  </p:clrMapOvr>
</p:sld>
</file>

<file path=ppt/tags/tag1.xml><?xml version="1.0" encoding="utf-8"?>
<p:tagLst xmlns:p="http://schemas.openxmlformats.org/presentationml/2006/main">
  <p:tag name="KSO_WM_UNIT_TABLE_BEAUTIFY" val="smartTable{c7295504-3ec7-4b5f-80f3-a5dcecc112c3}"/>
</p:tagLst>
</file>

<file path=ppt/tags/tag2.xml><?xml version="1.0" encoding="utf-8"?>
<p:tagLst xmlns:p="http://schemas.openxmlformats.org/presentationml/2006/main">
  <p:tag name="KSO_WM_UNIT_TABLE_BEAUTIFY" val="smartTable{04ea3cac-6f58-48f6-bdeb-b3f3d4556306}"/>
</p:tagLst>
</file>

<file path=ppt/tags/tag3.xml><?xml version="1.0" encoding="utf-8"?>
<p:tagLst xmlns:p="http://schemas.openxmlformats.org/presentationml/2006/main">
  <p:tag name="KSO_WM_UNIT_PLACING_PICTURE_USER_VIEWPORT" val="{&quot;height&quot;:4268,&quot;width&quot;:12050}"/>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10450</Words>
  <Application>WPS 演示</Application>
  <PresentationFormat>在屏幕上显示</PresentationFormat>
  <Paragraphs>915</Paragraphs>
  <Slides>46</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68" baseType="lpstr">
      <vt:lpstr>Arial</vt:lpstr>
      <vt:lpstr>宋体</vt:lpstr>
      <vt:lpstr>Wingdings</vt:lpstr>
      <vt:lpstr>Tahoma</vt:lpstr>
      <vt:lpstr>黑体</vt:lpstr>
      <vt:lpstr>Symbol</vt:lpstr>
      <vt:lpstr>楷体_GB2312</vt:lpstr>
      <vt:lpstr>新宋体</vt:lpstr>
      <vt:lpstr>华文新魏</vt:lpstr>
      <vt:lpstr>Arial Rounded MT Bold</vt:lpstr>
      <vt:lpstr>Wingdings</vt:lpstr>
      <vt:lpstr>微软雅黑</vt:lpstr>
      <vt:lpstr>Arial Unicode MS</vt:lpstr>
      <vt:lpstr>Times New Roman</vt:lpstr>
      <vt:lpstr>Tahoma</vt:lpstr>
      <vt:lpstr>Wingdings</vt:lpstr>
      <vt:lpstr>Blends</vt:lpstr>
      <vt:lpstr>Equation.3</vt:lpstr>
      <vt:lpstr>Equation.3</vt:lpstr>
      <vt:lpstr>Visio.Drawing.6</vt:lpstr>
      <vt:lpstr>Visio.Drawing.6</vt:lpstr>
      <vt:lpstr>Visio.Drawing.6</vt:lpstr>
      <vt:lpstr>操作系统复习提纲（2020春）</vt:lpstr>
      <vt:lpstr>第一章重点</vt:lpstr>
      <vt:lpstr>第二章重点</vt:lpstr>
      <vt:lpstr>PowerPoint 演示文稿</vt:lpstr>
      <vt:lpstr>PowerPoint 演示文稿</vt:lpstr>
      <vt:lpstr>第三章 重点</vt:lpstr>
      <vt:lpstr>PowerPoint 演示文稿</vt:lpstr>
      <vt:lpstr>48 位的 MAC 地址</vt:lpstr>
      <vt:lpstr>PowerPoint 演示文稿</vt:lpstr>
      <vt:lpstr>PowerPoint 演示文稿</vt:lpstr>
      <vt:lpstr>4.2.2  分类的 IP 地址</vt:lpstr>
      <vt:lpstr>一般不使用的特殊的 IP 地址</vt:lpstr>
      <vt:lpstr>【例4-1】 IP 数据报分片</vt:lpstr>
      <vt:lpstr>【例4-1】 IP 数据报分片</vt:lpstr>
      <vt:lpstr>PowerPoint 演示文稿</vt:lpstr>
      <vt:lpstr>PowerPoint 演示文稿</vt:lpstr>
      <vt:lpstr>PowerPoint 演示文稿</vt:lpstr>
      <vt:lpstr>从路由算法的自适应性考虑</vt:lpstr>
      <vt:lpstr>PowerPoint 演示文稿</vt:lpstr>
      <vt:lpstr>PowerPoint 演示文稿</vt:lpstr>
      <vt:lpstr>PowerPoint 演示文稿</vt:lpstr>
      <vt:lpstr>三个要点 </vt:lpstr>
      <vt:lpstr>4.5.4  外部网关协议 BGP</vt:lpstr>
      <vt:lpstr>地址解析协议 ARP 的作用</vt:lpstr>
      <vt:lpstr>PowerPoint 演示文稿</vt:lpstr>
      <vt:lpstr>应当注意的问题</vt:lpstr>
      <vt:lpstr>使用 ARP 的四种典型情况 </vt:lpstr>
      <vt:lpstr>使用 ARP 的四种典型情况 </vt:lpstr>
      <vt:lpstr>ICMP 询问报文有两种 </vt:lpstr>
      <vt:lpstr>网络地址与端口号转换 NAPT </vt:lpstr>
      <vt:lpstr>NAPT 地址转换表</vt:lpstr>
      <vt:lpstr>4.6  IPv6</vt:lpstr>
      <vt:lpstr>PowerPoint 演示文稿</vt:lpstr>
      <vt:lpstr>运输层的作用</vt:lpstr>
      <vt:lpstr>TCP/IP 运输层端口 </vt:lpstr>
      <vt:lpstr>两大类端口 </vt:lpstr>
      <vt:lpstr>5.2  用户数据报协议 UDP</vt:lpstr>
      <vt:lpstr>5.2.2  UDP 的首部格式 </vt:lpstr>
      <vt:lpstr>5.3  传输控制协议 TCP 概述</vt:lpstr>
      <vt:lpstr>PowerPoint 演示文稿</vt:lpstr>
      <vt:lpstr>PowerPoint 演示文稿</vt:lpstr>
      <vt:lpstr>PowerPoint 演示文稿</vt:lpstr>
      <vt:lpstr>6.1  域名系统 DNS</vt:lpstr>
      <vt:lpstr>6.2  文件传送协议</vt:lpstr>
      <vt:lpstr> 6.4 万维网</vt:lpstr>
      <vt:lpstr>期末试题题型及分值</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zhaol</cp:lastModifiedBy>
  <cp:revision>768</cp:revision>
  <dcterms:created xsi:type="dcterms:W3CDTF">2004-03-02T12:35:00Z</dcterms:created>
  <dcterms:modified xsi:type="dcterms:W3CDTF">2020-12-29T11:49:43Z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