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267" r:id="rId3"/>
    <p:sldId id="268" r:id="rId4"/>
    <p:sldId id="294" r:id="rId5"/>
    <p:sldId id="290" r:id="rId6"/>
    <p:sldId id="289" r:id="rId7"/>
    <p:sldId id="269" r:id="rId8"/>
    <p:sldId id="257" r:id="rId9"/>
    <p:sldId id="276" r:id="rId10"/>
    <p:sldId id="344" r:id="rId11"/>
    <p:sldId id="288" r:id="rId12"/>
    <p:sldId id="345" r:id="rId13"/>
    <p:sldId id="328" r:id="rId14"/>
    <p:sldId id="278" r:id="rId15"/>
    <p:sldId id="279" r:id="rId16"/>
    <p:sldId id="283" r:id="rId17"/>
    <p:sldId id="284" r:id="rId18"/>
    <p:sldId id="291" r:id="rId19"/>
    <p:sldId id="326" r:id="rId20"/>
    <p:sldId id="264" r:id="rId21"/>
    <p:sldId id="292" r:id="rId22"/>
    <p:sldId id="302" r:id="rId23"/>
    <p:sldId id="347" r:id="rId24"/>
    <p:sldId id="346" r:id="rId25"/>
    <p:sldId id="303" r:id="rId26"/>
    <p:sldId id="287" r:id="rId27"/>
    <p:sldId id="274" r:id="rId28"/>
    <p:sldId id="286" r:id="rId29"/>
    <p:sldId id="295" r:id="rId30"/>
    <p:sldId id="348" r:id="rId31"/>
    <p:sldId id="304" r:id="rId32"/>
    <p:sldId id="305" r:id="rId33"/>
    <p:sldId id="293" r:id="rId34"/>
    <p:sldId id="306" r:id="rId35"/>
    <p:sldId id="309" r:id="rId36"/>
    <p:sldId id="307" r:id="rId37"/>
    <p:sldId id="327" r:id="rId38"/>
    <p:sldId id="331" r:id="rId39"/>
    <p:sldId id="277" r:id="rId40"/>
    <p:sldId id="312" r:id="rId41"/>
    <p:sldId id="296" r:id="rId42"/>
    <p:sldId id="330" r:id="rId43"/>
    <p:sldId id="271" r:id="rId44"/>
    <p:sldId id="298" r:id="rId45"/>
    <p:sldId id="323" r:id="rId46"/>
    <p:sldId id="324" r:id="rId47"/>
    <p:sldId id="313" r:id="rId48"/>
    <p:sldId id="329" r:id="rId49"/>
    <p:sldId id="272" r:id="rId50"/>
    <p:sldId id="315" r:id="rId51"/>
    <p:sldId id="319" r:id="rId52"/>
    <p:sldId id="340" r:id="rId53"/>
    <p:sldId id="332" r:id="rId54"/>
    <p:sldId id="260" r:id="rId55"/>
    <p:sldId id="320" r:id="rId56"/>
    <p:sldId id="321" r:id="rId57"/>
    <p:sldId id="335" r:id="rId58"/>
    <p:sldId id="336" r:id="rId59"/>
    <p:sldId id="337" r:id="rId60"/>
    <p:sldId id="299" r:id="rId61"/>
    <p:sldId id="314" r:id="rId62"/>
    <p:sldId id="259" r:id="rId63"/>
    <p:sldId id="342" r:id="rId64"/>
    <p:sldId id="333" r:id="rId65"/>
    <p:sldId id="316" r:id="rId66"/>
    <p:sldId id="282" r:id="rId67"/>
    <p:sldId id="338" r:id="rId68"/>
    <p:sldId id="339" r:id="rId69"/>
    <p:sldId id="334" r:id="rId70"/>
    <p:sldId id="325" r:id="rId71"/>
    <p:sldId id="322" r:id="rId72"/>
    <p:sldId id="308" r:id="rId73"/>
    <p:sldId id="263" r:id="rId74"/>
    <p:sldId id="317" r:id="rId75"/>
    <p:sldId id="318" r:id="rId76"/>
    <p:sldId id="258" r:id="rId77"/>
    <p:sldId id="270" r:id="rId78"/>
    <p:sldId id="343" r:id="rId79"/>
    <p:sldId id="280" r:id="rId80"/>
    <p:sldId id="285" r:id="rId81"/>
    <p:sldId id="301" r:id="rId82"/>
    <p:sldId id="310"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832" autoAdjust="0"/>
  </p:normalViewPr>
  <p:slideViewPr>
    <p:cSldViewPr snapToGrid="0" snapToObjects="1">
      <p:cViewPr>
        <p:scale>
          <a:sx n="100" d="100"/>
          <a:sy n="100" d="100"/>
        </p:scale>
        <p:origin x="-1848"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741D13-9B07-5346-96A5-F426748610F8}" type="datetimeFigureOut">
              <a:rPr lang="en-US" smtClean="0"/>
              <a:t>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76F52-1D3E-0F4C-901C-E2502C43C819}" type="slidenum">
              <a:rPr lang="en-US" smtClean="0"/>
              <a:t>‹#›</a:t>
            </a:fld>
            <a:endParaRPr lang="en-US"/>
          </a:p>
        </p:txBody>
      </p:sp>
    </p:spTree>
    <p:extLst>
      <p:ext uri="{BB962C8B-B14F-4D97-AF65-F5344CB8AC3E}">
        <p14:creationId xmlns:p14="http://schemas.microsoft.com/office/powerpoint/2010/main" val="15742715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76F52-1D3E-0F4C-901C-E2502C43C819}" type="slidenum">
              <a:rPr lang="en-US" smtClean="0"/>
              <a:t>29</a:t>
            </a:fld>
            <a:endParaRPr lang="en-US"/>
          </a:p>
        </p:txBody>
      </p:sp>
    </p:spTree>
    <p:extLst>
      <p:ext uri="{BB962C8B-B14F-4D97-AF65-F5344CB8AC3E}">
        <p14:creationId xmlns:p14="http://schemas.microsoft.com/office/powerpoint/2010/main" val="140945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B3291C-2D44-5C4D-9CE9-CAC5BAB69D87}"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241084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3291C-2D44-5C4D-9CE9-CAC5BAB69D87}"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319327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3291C-2D44-5C4D-9CE9-CAC5BAB69D87}"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392967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3291C-2D44-5C4D-9CE9-CAC5BAB69D87}"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171086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3291C-2D44-5C4D-9CE9-CAC5BAB69D87}"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138107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3291C-2D44-5C4D-9CE9-CAC5BAB69D87}"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287114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B3291C-2D44-5C4D-9CE9-CAC5BAB69D87}" type="datetimeFigureOut">
              <a:rPr lang="en-US" smtClean="0"/>
              <a:t>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310408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3291C-2D44-5C4D-9CE9-CAC5BAB69D87}" type="datetimeFigureOut">
              <a:rPr lang="en-US" smtClean="0"/>
              <a:t>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49884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3291C-2D44-5C4D-9CE9-CAC5BAB69D87}" type="datetimeFigureOut">
              <a:rPr lang="en-US" smtClean="0"/>
              <a:t>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358796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3291C-2D44-5C4D-9CE9-CAC5BAB69D87}"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124796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3291C-2D44-5C4D-9CE9-CAC5BAB69D87}"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A7404-3FB6-3848-9FDB-B63A0B8071DC}" type="slidenum">
              <a:rPr lang="en-US" smtClean="0"/>
              <a:t>‹#›</a:t>
            </a:fld>
            <a:endParaRPr lang="en-US"/>
          </a:p>
        </p:txBody>
      </p:sp>
    </p:spTree>
    <p:extLst>
      <p:ext uri="{BB962C8B-B14F-4D97-AF65-F5344CB8AC3E}">
        <p14:creationId xmlns:p14="http://schemas.microsoft.com/office/powerpoint/2010/main" val="1578737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3291C-2D44-5C4D-9CE9-CAC5BAB69D87}" type="datetimeFigureOut">
              <a:rPr lang="en-US" smtClean="0"/>
              <a:t>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A7404-3FB6-3848-9FDB-B63A0B8071DC}" type="slidenum">
              <a:rPr lang="en-US" smtClean="0"/>
              <a:t>‹#›</a:t>
            </a:fld>
            <a:endParaRPr lang="en-US"/>
          </a:p>
        </p:txBody>
      </p:sp>
    </p:spTree>
    <p:extLst>
      <p:ext uri="{BB962C8B-B14F-4D97-AF65-F5344CB8AC3E}">
        <p14:creationId xmlns:p14="http://schemas.microsoft.com/office/powerpoint/2010/main" val="218971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library/func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library/" TargetMode="External"/><Relationship Id="rId3" Type="http://schemas.openxmlformats.org/officeDocument/2006/relationships/hyperlink" Target="https://pypi.python.org/pyp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132988/is-there-a-difference-between-and-is-in-python" TargetMode="Externa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library/stdtyp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library/string.html%23format-examp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iveintopython.net/getting_to_know_python/everything_is_an_objec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istory_of_Python%23cite_note-venners-interview-pt-1-1" TargetMode="External"/><Relationship Id="rId4" Type="http://schemas.openxmlformats.org/officeDocument/2006/relationships/hyperlink" Target="https://en.wikipedia.org/wiki/History_of_Python%23cite_note-timeline-of-python-2" TargetMode="External"/><Relationship Id="rId5" Type="http://schemas.openxmlformats.org/officeDocument/2006/relationships/hyperlink" Target="https://en.wikipedia.org/wiki/Guido_van_Rossum" TargetMode="External"/><Relationship Id="rId6" Type="http://schemas.openxmlformats.org/officeDocument/2006/relationships/hyperlink" Target="https://en.wikipedia.org/wiki/Centrum_Wiskunde_&amp;_Informatica" TargetMode="External"/><Relationship Id="rId7" Type="http://schemas.openxmlformats.org/officeDocument/2006/relationships/hyperlink" Target="https://en.wikipedia.org/wiki/ABC_programming_language" TargetMode="External"/><Relationship Id="rId8" Type="http://schemas.openxmlformats.org/officeDocument/2006/relationships/hyperlink" Target="https://en.wikipedia.org/wiki/Exception_handling" TargetMode="External"/><Relationship Id="rId9" Type="http://schemas.openxmlformats.org/officeDocument/2006/relationships/hyperlink" Target="https://en.wikipedia.org/wiki/Amoeba_distributed_operating_system" TargetMode="External"/><Relationship Id="rId10" Type="http://schemas.openxmlformats.org/officeDocument/2006/relationships/hyperlink" Target="https://en.wikipedia.org/wiki/History_of_Python%23cite_note-faq-created-3" TargetMode="External"/><Relationship Id="rId11" Type="http://schemas.openxmlformats.org/officeDocument/2006/relationships/hyperlink" Target="https://en.wikipedia.org/wiki/Benevolent_Dictator_For_Life" TargetMode="External"/><Relationship Id="rId1" Type="http://schemas.openxmlformats.org/officeDocument/2006/relationships/slideLayout" Target="../slideLayouts/slideLayout2.xml"/><Relationship Id="rId2" Type="http://schemas.openxmlformats.org/officeDocument/2006/relationships/hyperlink" Target="https://en.wikipedia.org/wiki/History_of_Pyth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python.org/moin/Python2orPython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effknupp.com/blog/2013/02/14/drastically-improve-your-python-understanding-pythons-execution-mode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faq/programming.html%23why-did-changing-list-y-also-change-list-x"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docs.python.org/2.7/library/functions.html%23id" TargetMode="External"/><Relationship Id="rId4" Type="http://schemas.openxmlformats.org/officeDocument/2006/relationships/hyperlink" Target="https://docs.python.org/2.7/library/functions.html%23type" TargetMode="External"/><Relationship Id="rId5" Type="http://schemas.openxmlformats.org/officeDocument/2006/relationships/hyperlink" Target="https://docs.python.org/2.7/reference/datamodel.html" TargetMode="External"/><Relationship Id="rId1" Type="http://schemas.openxmlformats.org/officeDocument/2006/relationships/slideLayout" Target="../slideLayouts/slideLayout2.xml"/><Relationship Id="rId2" Type="http://schemas.openxmlformats.org/officeDocument/2006/relationships/hyperlink" Target="https://docs.python.org/2.7/reference/expressions.html%23i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ev/peps/pep-0008/" TargetMode="External"/><Relationship Id="rId3" Type="http://schemas.openxmlformats.org/officeDocument/2006/relationships/hyperlink" Target="https://google-styleguide.googlecode.com/svn/trunk/pyguide.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1" Type="http://schemas.openxmlformats.org/officeDocument/2006/relationships/hyperlink" Target="https://developers.google.com/edu/python/" TargetMode="External"/><Relationship Id="rId12" Type="http://schemas.openxmlformats.org/officeDocument/2006/relationships/hyperlink" Target="https://developers.google.com/edu/python/exercises/basic" TargetMode="External"/><Relationship Id="rId1" Type="http://schemas.openxmlformats.org/officeDocument/2006/relationships/slideLayout" Target="../slideLayouts/slideLayout2.xml"/><Relationship Id="rId2" Type="http://schemas.openxmlformats.org/officeDocument/2006/relationships/hyperlink" Target="https://www.python.org/dev/peps/pep-0020/" TargetMode="External"/><Relationship Id="rId3" Type="http://schemas.openxmlformats.org/officeDocument/2006/relationships/hyperlink" Target="http://www.programiz.com/python-programming/keyword-list" TargetMode="External"/><Relationship Id="rId4" Type="http://schemas.openxmlformats.org/officeDocument/2006/relationships/hyperlink" Target="https://docs.python.org/2/library/" TargetMode="External"/><Relationship Id="rId5" Type="http://schemas.openxmlformats.org/officeDocument/2006/relationships/hyperlink" Target="https://docs.python.org/2/reference/index.html" TargetMode="External"/><Relationship Id="rId6" Type="http://schemas.openxmlformats.org/officeDocument/2006/relationships/hyperlink" Target="https://docs.python.org/2.7/faq/programming.html" TargetMode="External"/><Relationship Id="rId7" Type="http://schemas.openxmlformats.org/officeDocument/2006/relationships/hyperlink" Target="https://www.python.org/" TargetMode="External"/><Relationship Id="rId8" Type="http://schemas.openxmlformats.org/officeDocument/2006/relationships/hyperlink" Target="https://pypi.python.org/pypi" TargetMode="External"/><Relationship Id="rId9" Type="http://schemas.openxmlformats.org/officeDocument/2006/relationships/hyperlink" Target="https://docs.python.org/2/" TargetMode="External"/><Relationship Id="rId10" Type="http://schemas.openxmlformats.org/officeDocument/2006/relationships/hyperlink" Target="http://www.diveintopython.net/index.html"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s://leanpub.com/u/mharrison"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ffectivepython.com/" TargetMode="Externa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descr="python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5715000"/>
          </a:xfrm>
          <a:prstGeom prst="rect">
            <a:avLst/>
          </a:prstGeom>
        </p:spPr>
      </p:pic>
      <p:sp>
        <p:nvSpPr>
          <p:cNvPr id="3" name="Subtitle 2"/>
          <p:cNvSpPr>
            <a:spLocks noGrp="1"/>
          </p:cNvSpPr>
          <p:nvPr>
            <p:ph type="subTitle" idx="1"/>
          </p:nvPr>
        </p:nvSpPr>
        <p:spPr>
          <a:xfrm>
            <a:off x="3060700" y="5947652"/>
            <a:ext cx="6083300" cy="910348"/>
          </a:xfrm>
        </p:spPr>
        <p:txBody>
          <a:bodyPr>
            <a:normAutofit fontScale="85000" lnSpcReduction="20000"/>
          </a:bodyPr>
          <a:lstStyle/>
          <a:p>
            <a:pPr algn="r"/>
            <a:r>
              <a:rPr lang="en-US" dirty="0" smtClean="0">
                <a:solidFill>
                  <a:schemeClr val="bg1"/>
                </a:solidFill>
                <a:latin typeface="PT Mono"/>
                <a:cs typeface="PT Mono"/>
              </a:rPr>
              <a:t>Felix Matathias</a:t>
            </a:r>
          </a:p>
          <a:p>
            <a:pPr algn="r"/>
            <a:r>
              <a:rPr lang="en-US" dirty="0" smtClean="0">
                <a:solidFill>
                  <a:schemeClr val="bg1"/>
                </a:solidFill>
                <a:latin typeface="PT Mono"/>
                <a:cs typeface="PT Mono"/>
              </a:rPr>
              <a:t> Bloomberg LP</a:t>
            </a:r>
            <a:endParaRPr lang="en-US" dirty="0">
              <a:solidFill>
                <a:schemeClr val="bg1"/>
              </a:solidFill>
              <a:latin typeface="PT Mono"/>
              <a:cs typeface="PT Mono"/>
            </a:endParaRPr>
          </a:p>
        </p:txBody>
      </p:sp>
      <p:pic>
        <p:nvPicPr>
          <p:cNvPr id="16" name="Picture 15"/>
          <p:cNvPicPr>
            <a:picLocks noChangeAspect="1"/>
          </p:cNvPicPr>
          <p:nvPr/>
        </p:nvPicPr>
        <p:blipFill>
          <a:blip r:embed="rId3"/>
          <a:stretch>
            <a:fillRect/>
          </a:stretch>
        </p:blipFill>
        <p:spPr>
          <a:xfrm>
            <a:off x="0" y="76200"/>
            <a:ext cx="6608233" cy="711200"/>
          </a:xfrm>
          <a:prstGeom prst="rect">
            <a:avLst/>
          </a:prstGeom>
        </p:spPr>
      </p:pic>
      <p:sp>
        <p:nvSpPr>
          <p:cNvPr id="17" name="TextBox 16"/>
          <p:cNvSpPr txBox="1"/>
          <p:nvPr/>
        </p:nvSpPr>
        <p:spPr>
          <a:xfrm>
            <a:off x="2774950" y="2148364"/>
            <a:ext cx="3009900" cy="369332"/>
          </a:xfrm>
          <a:prstGeom prst="rect">
            <a:avLst/>
          </a:prstGeom>
          <a:noFill/>
        </p:spPr>
        <p:txBody>
          <a:bodyPr wrap="square" rtlCol="0">
            <a:spAutoFit/>
          </a:bodyPr>
          <a:lstStyle/>
          <a:p>
            <a:r>
              <a:rPr lang="en-US" dirty="0" smtClean="0">
                <a:solidFill>
                  <a:schemeClr val="bg1"/>
                </a:solidFill>
                <a:latin typeface="PT Mono"/>
                <a:cs typeface="PT Mono"/>
              </a:rPr>
              <a:t>introduction to</a:t>
            </a:r>
            <a:endParaRPr lang="en-US" dirty="0">
              <a:latin typeface="PT Mono"/>
              <a:cs typeface="PT Mono"/>
            </a:endParaRPr>
          </a:p>
        </p:txBody>
      </p:sp>
    </p:spTree>
    <p:extLst>
      <p:ext uri="{BB962C8B-B14F-4D97-AF65-F5344CB8AC3E}">
        <p14:creationId xmlns:p14="http://schemas.microsoft.com/office/powerpoint/2010/main" val="423595694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best follow the class</a:t>
            </a:r>
            <a:endParaRPr lang="en-US" dirty="0"/>
          </a:p>
        </p:txBody>
      </p:sp>
      <p:sp>
        <p:nvSpPr>
          <p:cNvPr id="3" name="Content Placeholder 2"/>
          <p:cNvSpPr>
            <a:spLocks noGrp="1"/>
          </p:cNvSpPr>
          <p:nvPr>
            <p:ph idx="1"/>
          </p:nvPr>
        </p:nvSpPr>
        <p:spPr/>
        <p:txBody>
          <a:bodyPr/>
          <a:lstStyle/>
          <a:p>
            <a:r>
              <a:rPr lang="en-US" dirty="0" smtClean="0"/>
              <a:t>editing and running</a:t>
            </a:r>
          </a:p>
          <a:p>
            <a:r>
              <a:rPr lang="en-US" dirty="0" smtClean="0"/>
              <a:t>one screen with the python interpreter </a:t>
            </a:r>
          </a:p>
          <a:p>
            <a:r>
              <a:rPr lang="en-US" dirty="0" smtClean="0"/>
              <a:t>one screen with your favorite </a:t>
            </a:r>
            <a:r>
              <a:rPr lang="en-US" dirty="0" smtClean="0"/>
              <a:t>editor, editing your script</a:t>
            </a:r>
            <a:endParaRPr lang="en-US" dirty="0" smtClean="0"/>
          </a:p>
          <a:p>
            <a:r>
              <a:rPr lang="en-US" dirty="0" smtClean="0"/>
              <a:t>one screen with the command </a:t>
            </a:r>
            <a:r>
              <a:rPr lang="en-US" dirty="0" smtClean="0"/>
              <a:t>line to run your script</a:t>
            </a:r>
            <a:endParaRPr lang="en-US" dirty="0"/>
          </a:p>
        </p:txBody>
      </p:sp>
    </p:spTree>
    <p:extLst>
      <p:ext uri="{BB962C8B-B14F-4D97-AF65-F5344CB8AC3E}">
        <p14:creationId xmlns:p14="http://schemas.microsoft.com/office/powerpoint/2010/main" val="33639119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t>interpreter command line is used for testing</a:t>
            </a:r>
          </a:p>
          <a:p>
            <a:r>
              <a:rPr lang="en-US" dirty="0" smtClean="0"/>
              <a:t>for real programs we </a:t>
            </a:r>
            <a:r>
              <a:rPr lang="en-US" dirty="0" smtClean="0"/>
              <a:t>create a separate file containing our code, e.g., </a:t>
            </a:r>
            <a:r>
              <a:rPr lang="en-US" dirty="0" smtClean="0">
                <a:latin typeface="PT Mono"/>
                <a:cs typeface="PT Mono"/>
              </a:rPr>
              <a:t>hello.py</a:t>
            </a:r>
            <a:endParaRPr lang="en-US" dirty="0" smtClean="0">
              <a:latin typeface="PT Mono"/>
              <a:cs typeface="PT Mono"/>
            </a:endParaRPr>
          </a:p>
          <a:p>
            <a:r>
              <a:rPr lang="en-US" dirty="0" smtClean="0"/>
              <a:t>first line of the file is called the ‘shebang’</a:t>
            </a:r>
          </a:p>
          <a:p>
            <a:r>
              <a:rPr lang="en-US" dirty="0" smtClean="0"/>
              <a:t>lets </a:t>
            </a:r>
            <a:r>
              <a:rPr lang="en-US" dirty="0" smtClean="0"/>
              <a:t>the operating system know how to </a:t>
            </a:r>
            <a:r>
              <a:rPr lang="en-US" dirty="0" smtClean="0"/>
              <a:t>run it</a:t>
            </a:r>
            <a:endParaRPr lang="en-US" dirty="0" smtClean="0"/>
          </a:p>
          <a:p>
            <a:r>
              <a:rPr lang="en-US" b="1" dirty="0" smtClean="0">
                <a:solidFill>
                  <a:srgbClr val="E46C0A"/>
                </a:solidFill>
                <a:latin typeface="PT Mono"/>
                <a:cs typeface="PT Mono"/>
              </a:rPr>
              <a:t>#</a:t>
            </a:r>
            <a:r>
              <a:rPr lang="en-US" b="1" dirty="0" smtClean="0">
                <a:solidFill>
                  <a:srgbClr val="E46C0A"/>
                </a:solidFill>
                <a:latin typeface="PT Mono"/>
                <a:cs typeface="PT Mono"/>
              </a:rPr>
              <a:t>!/</a:t>
            </a:r>
            <a:r>
              <a:rPr lang="en-US" b="1" dirty="0" smtClean="0">
                <a:solidFill>
                  <a:srgbClr val="E46C0A"/>
                </a:solidFill>
                <a:latin typeface="PT Mono"/>
                <a:cs typeface="PT Mono"/>
              </a:rPr>
              <a:t>usr/</a:t>
            </a:r>
            <a:r>
              <a:rPr lang="en-US" b="1" dirty="0">
                <a:solidFill>
                  <a:srgbClr val="E46C0A"/>
                </a:solidFill>
                <a:latin typeface="PT Mono"/>
                <a:cs typeface="PT Mono"/>
              </a:rPr>
              <a:t>bin/env </a:t>
            </a:r>
            <a:r>
              <a:rPr lang="en-US" b="1" dirty="0" smtClean="0">
                <a:solidFill>
                  <a:srgbClr val="E46C0A"/>
                </a:solidFill>
                <a:latin typeface="PT Mono"/>
                <a:cs typeface="PT Mono"/>
              </a:rPr>
              <a:t>python</a:t>
            </a:r>
          </a:p>
          <a:p>
            <a:r>
              <a:rPr lang="en-US" dirty="0" smtClean="0">
                <a:solidFill>
                  <a:srgbClr val="000000"/>
                </a:solidFill>
                <a:cs typeface=" calibri (body)"/>
              </a:rPr>
              <a:t>to run it: &gt;</a:t>
            </a:r>
            <a:r>
              <a:rPr lang="en-US" dirty="0" smtClean="0">
                <a:solidFill>
                  <a:srgbClr val="000000"/>
                </a:solidFill>
                <a:latin typeface="PT Mono"/>
                <a:cs typeface="PT Mono"/>
              </a:rPr>
              <a:t>python hello.py</a:t>
            </a:r>
            <a:endParaRPr lang="en-US" dirty="0" smtClean="0">
              <a:solidFill>
                <a:srgbClr val="000000"/>
              </a:solidFill>
              <a:latin typeface="PT Mono"/>
              <a:cs typeface="PT Mono"/>
            </a:endParaRPr>
          </a:p>
          <a:p>
            <a:r>
              <a:rPr lang="en-US" dirty="0" smtClean="0"/>
              <a:t>to m</a:t>
            </a:r>
            <a:r>
              <a:rPr lang="en-US" dirty="0" smtClean="0"/>
              <a:t>ake </a:t>
            </a:r>
            <a:r>
              <a:rPr lang="en-US" dirty="0" smtClean="0"/>
              <a:t>the script an executable program:</a:t>
            </a:r>
          </a:p>
          <a:p>
            <a:pPr marL="457200" lvl="1" indent="0">
              <a:buNone/>
            </a:pPr>
            <a:r>
              <a:rPr lang="en-US" dirty="0" smtClean="0">
                <a:latin typeface="PT Mono"/>
                <a:cs typeface="PT Mono"/>
              </a:rPr>
              <a:t>&gt;chmod </a:t>
            </a:r>
            <a:r>
              <a:rPr lang="en-US" dirty="0" smtClean="0">
                <a:latin typeface="PT Mono"/>
                <a:cs typeface="PT Mono"/>
              </a:rPr>
              <a:t>+</a:t>
            </a:r>
            <a:r>
              <a:rPr lang="en-US" dirty="0" smtClean="0">
                <a:latin typeface="PT Mono"/>
                <a:cs typeface="PT Mono"/>
              </a:rPr>
              <a:t>x </a:t>
            </a:r>
            <a:r>
              <a:rPr lang="en-US" dirty="0" smtClean="0">
                <a:latin typeface="PT Mono"/>
                <a:cs typeface="PT Mono"/>
              </a:rPr>
              <a:t>hello</a:t>
            </a:r>
            <a:r>
              <a:rPr lang="en-US" dirty="0" smtClean="0">
                <a:latin typeface="PT Mono"/>
                <a:cs typeface="PT Mono"/>
              </a:rPr>
              <a:t>.py</a:t>
            </a:r>
            <a:r>
              <a:rPr lang="en-US" dirty="0" smtClean="0">
                <a:latin typeface="Calibri"/>
                <a:cs typeface="Calibri"/>
              </a:rPr>
              <a:t>:</a:t>
            </a:r>
            <a:r>
              <a:rPr lang="en-US" dirty="0" smtClean="0">
                <a:latin typeface="PT Mono"/>
                <a:cs typeface="PT Mono"/>
              </a:rPr>
              <a:t> </a:t>
            </a:r>
            <a:endParaRPr lang="en-US" dirty="0" smtClean="0">
              <a:latin typeface="PT Mono"/>
              <a:cs typeface="PT Mono"/>
            </a:endParaRPr>
          </a:p>
          <a:p>
            <a:pPr marL="457200" lvl="1" indent="0">
              <a:buNone/>
            </a:pPr>
            <a:r>
              <a:rPr lang="en-US" dirty="0" smtClean="0">
                <a:latin typeface="PT Mono"/>
                <a:cs typeface="PT Mono"/>
              </a:rPr>
              <a:t>&gt;./hello.py</a:t>
            </a:r>
            <a:endParaRPr lang="en-US" dirty="0">
              <a:latin typeface="PT Mono"/>
              <a:cs typeface="PT Mono"/>
            </a:endParaRPr>
          </a:p>
        </p:txBody>
      </p:sp>
    </p:spTree>
    <p:extLst>
      <p:ext uri="{BB962C8B-B14F-4D97-AF65-F5344CB8AC3E}">
        <p14:creationId xmlns:p14="http://schemas.microsoft.com/office/powerpoint/2010/main" val="10746627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04800"/>
            <a:ext cx="7772400" cy="6247864"/>
          </a:xfrm>
          <a:prstGeom prst="rect">
            <a:avLst/>
          </a:prstGeom>
          <a:solidFill>
            <a:schemeClr val="bg1">
              <a:lumMod val="85000"/>
            </a:schemeClr>
          </a:solidFill>
        </p:spPr>
        <p:txBody>
          <a:bodyPr wrap="square" rtlCol="0">
            <a:spAutoFit/>
          </a:bodyPr>
          <a:lstStyle/>
          <a:p>
            <a:pPr marL="804545" algn="just"/>
            <a:r>
              <a:rPr lang="en-US" sz="2000" dirty="0">
                <a:solidFill>
                  <a:srgbClr val="FF0000"/>
                </a:solidFill>
                <a:latin typeface="PT Mono"/>
                <a:cs typeface="PT Mono"/>
              </a:rPr>
              <a:t>#!/usr/bin/env python</a:t>
            </a:r>
          </a:p>
          <a:p>
            <a:pPr marL="804545" algn="just"/>
            <a:endParaRPr lang="en-US" sz="2000" dirty="0">
              <a:latin typeface="PT Mono"/>
              <a:cs typeface="PT Mono"/>
            </a:endParaRPr>
          </a:p>
          <a:p>
            <a:pPr marL="804545" algn="just"/>
            <a:r>
              <a:rPr lang="en-US" sz="2000" b="1" dirty="0">
                <a:solidFill>
                  <a:schemeClr val="accent6">
                    <a:lumMod val="75000"/>
                  </a:schemeClr>
                </a:solidFill>
                <a:latin typeface="PT Mono"/>
                <a:cs typeface="PT Mono"/>
              </a:rPr>
              <a:t>import</a:t>
            </a:r>
            <a:r>
              <a:rPr lang="en-US" sz="2000" dirty="0">
                <a:latin typeface="PT Mono"/>
                <a:cs typeface="PT Mono"/>
              </a:rPr>
              <a:t> sys</a:t>
            </a:r>
          </a:p>
          <a:p>
            <a:pPr marL="804545" algn="just"/>
            <a:endParaRPr lang="en-US" sz="2000" dirty="0">
              <a:latin typeface="PT Mono"/>
              <a:cs typeface="PT Mono"/>
            </a:endParaRPr>
          </a:p>
          <a:p>
            <a:pPr marL="804545" algn="just"/>
            <a:r>
              <a:rPr lang="en-US" sz="2000" dirty="0">
                <a:solidFill>
                  <a:srgbClr val="FF0000"/>
                </a:solidFill>
                <a:latin typeface="PT Mono"/>
                <a:cs typeface="PT Mono"/>
              </a:rPr>
              <a:t># Define a main function</a:t>
            </a:r>
          </a:p>
          <a:p>
            <a:pPr marL="804545" algn="just"/>
            <a:r>
              <a:rPr lang="en-US" sz="2000" b="1" dirty="0">
                <a:solidFill>
                  <a:srgbClr val="E46C0A"/>
                </a:solidFill>
                <a:latin typeface="PT Mono"/>
                <a:cs typeface="PT Mono"/>
              </a:rPr>
              <a:t>def</a:t>
            </a:r>
            <a:r>
              <a:rPr lang="en-US" sz="2000" dirty="0">
                <a:latin typeface="PT Mono"/>
                <a:cs typeface="PT Mono"/>
              </a:rPr>
              <a:t> </a:t>
            </a:r>
            <a:r>
              <a:rPr lang="en-US" sz="2000" dirty="0">
                <a:solidFill>
                  <a:srgbClr val="008000"/>
                </a:solidFill>
                <a:latin typeface="PT Mono"/>
                <a:cs typeface="PT Mono"/>
              </a:rPr>
              <a:t>main()</a:t>
            </a:r>
            <a:r>
              <a:rPr lang="en-US" sz="2000" dirty="0">
                <a:latin typeface="PT Mono"/>
                <a:cs typeface="PT Mono"/>
              </a:rPr>
              <a:t>:</a:t>
            </a:r>
          </a:p>
          <a:p>
            <a:pPr marL="804545" algn="just"/>
            <a:r>
              <a:rPr lang="en-US" sz="2000" dirty="0">
                <a:latin typeface="PT Mono"/>
                <a:cs typeface="PT Mono"/>
              </a:rPr>
              <a:t>    </a:t>
            </a:r>
          </a:p>
          <a:p>
            <a:pPr marL="804545" algn="just"/>
            <a:r>
              <a:rPr lang="en-US" sz="2000" dirty="0">
                <a:latin typeface="PT Mono"/>
                <a:cs typeface="PT Mono"/>
              </a:rPr>
              <a:t>    </a:t>
            </a:r>
            <a:r>
              <a:rPr lang="en-US" sz="2000" b="1" dirty="0">
                <a:solidFill>
                  <a:srgbClr val="E46C0A"/>
                </a:solidFill>
                <a:latin typeface="PT Mono"/>
                <a:cs typeface="PT Mono"/>
              </a:rPr>
              <a:t>print</a:t>
            </a:r>
            <a:r>
              <a:rPr lang="en-US" sz="2000" dirty="0">
                <a:latin typeface="PT Mono"/>
                <a:cs typeface="PT Mono"/>
              </a:rPr>
              <a:t> sys.argv</a:t>
            </a:r>
          </a:p>
          <a:p>
            <a:pPr marL="804545" algn="just"/>
            <a:r>
              <a:rPr lang="en-US" sz="2000" dirty="0">
                <a:latin typeface="PT Mono"/>
                <a:cs typeface="PT Mono"/>
              </a:rPr>
              <a:t>    </a:t>
            </a:r>
          </a:p>
          <a:p>
            <a:pPr marL="804545" algn="just"/>
            <a:r>
              <a:rPr lang="en-US" sz="2000" dirty="0">
                <a:latin typeface="PT Mono"/>
                <a:cs typeface="PT Mono"/>
              </a:rPr>
              <a:t>    name = sys.argv[1]</a:t>
            </a:r>
          </a:p>
          <a:p>
            <a:pPr marL="804545" algn="just"/>
            <a:r>
              <a:rPr lang="en-US" sz="2000" dirty="0">
                <a:latin typeface="PT Mono"/>
                <a:cs typeface="PT Mono"/>
              </a:rPr>
              <a:t>    </a:t>
            </a:r>
            <a:r>
              <a:rPr lang="en-US" sz="2000" b="1" dirty="0">
                <a:solidFill>
                  <a:srgbClr val="E46C0A"/>
                </a:solidFill>
                <a:latin typeface="PT Mono"/>
                <a:cs typeface="PT Mono"/>
              </a:rPr>
              <a:t>print</a:t>
            </a:r>
            <a:r>
              <a:rPr lang="en-US" sz="2000" dirty="0">
                <a:latin typeface="PT Mono"/>
                <a:cs typeface="PT Mono"/>
              </a:rPr>
              <a:t> </a:t>
            </a:r>
            <a:r>
              <a:rPr lang="en-US" sz="2000" dirty="0">
                <a:solidFill>
                  <a:srgbClr val="558ED5"/>
                </a:solidFill>
                <a:latin typeface="PT Mono"/>
                <a:cs typeface="PT Mono"/>
              </a:rPr>
              <a:t>'Hello ' </a:t>
            </a:r>
            <a:r>
              <a:rPr lang="en-US" sz="2000" dirty="0">
                <a:latin typeface="PT Mono"/>
                <a:cs typeface="PT Mono"/>
              </a:rPr>
              <a:t>+ name</a:t>
            </a:r>
          </a:p>
          <a:p>
            <a:pPr marL="804545" algn="just"/>
            <a:r>
              <a:rPr lang="en-US" sz="2000" dirty="0">
                <a:latin typeface="PT Mono"/>
                <a:cs typeface="PT Mono"/>
              </a:rPr>
              <a:t>    </a:t>
            </a:r>
            <a:r>
              <a:rPr lang="en-US" sz="2000" b="1" dirty="0">
                <a:solidFill>
                  <a:srgbClr val="E46C0A"/>
                </a:solidFill>
                <a:latin typeface="PT Mono"/>
                <a:cs typeface="PT Mono"/>
              </a:rPr>
              <a:t>if</a:t>
            </a:r>
            <a:r>
              <a:rPr lang="en-US" sz="2000" dirty="0">
                <a:latin typeface="PT Mono"/>
                <a:cs typeface="PT Mono"/>
              </a:rPr>
              <a:t> name.lower() == </a:t>
            </a:r>
            <a:r>
              <a:rPr lang="en-US" sz="2000" dirty="0">
                <a:solidFill>
                  <a:srgbClr val="558ED5"/>
                </a:solidFill>
                <a:latin typeface="PT Mono"/>
                <a:cs typeface="PT Mono"/>
              </a:rPr>
              <a:t>'felix'</a:t>
            </a:r>
            <a:r>
              <a:rPr lang="en-US" sz="2000" dirty="0">
                <a:latin typeface="PT Mono"/>
                <a:cs typeface="PT Mono"/>
              </a:rPr>
              <a:t>:</a:t>
            </a:r>
          </a:p>
          <a:p>
            <a:pPr marL="804545" algn="just"/>
            <a:r>
              <a:rPr lang="en-US" sz="2000" dirty="0">
                <a:latin typeface="PT Mono"/>
                <a:cs typeface="PT Mono"/>
              </a:rPr>
              <a:t>        </a:t>
            </a:r>
            <a:r>
              <a:rPr lang="en-US" sz="2000" b="1" dirty="0">
                <a:solidFill>
                  <a:srgbClr val="E46C0A"/>
                </a:solidFill>
                <a:latin typeface="PT Mono"/>
                <a:cs typeface="PT Mono"/>
              </a:rPr>
              <a:t>print</a:t>
            </a:r>
            <a:r>
              <a:rPr lang="en-US" sz="2000" dirty="0">
                <a:latin typeface="PT Mono"/>
                <a:cs typeface="PT Mono"/>
              </a:rPr>
              <a:t> </a:t>
            </a:r>
            <a:r>
              <a:rPr lang="en-US" sz="2000" dirty="0" smtClean="0">
                <a:solidFill>
                  <a:srgbClr val="558ED5"/>
                </a:solidFill>
                <a:latin typeface="PT Mono"/>
                <a:cs typeface="PT Mono"/>
              </a:rPr>
              <a:t>’you must be the </a:t>
            </a:r>
            <a:r>
              <a:rPr lang="en-US" sz="2000" dirty="0">
                <a:solidFill>
                  <a:srgbClr val="558ED5"/>
                </a:solidFill>
                <a:latin typeface="PT Mono"/>
                <a:cs typeface="PT Mono"/>
              </a:rPr>
              <a:t>instructor!'</a:t>
            </a:r>
          </a:p>
          <a:p>
            <a:pPr marL="804545" algn="just"/>
            <a:r>
              <a:rPr lang="en-US" sz="2000" dirty="0">
                <a:latin typeface="PT Mono"/>
                <a:cs typeface="PT Mono"/>
              </a:rPr>
              <a:t>    </a:t>
            </a:r>
            <a:r>
              <a:rPr lang="en-US" sz="2000" b="1" dirty="0">
                <a:solidFill>
                  <a:srgbClr val="E46C0A"/>
                </a:solidFill>
                <a:latin typeface="PT Mono"/>
                <a:cs typeface="PT Mono"/>
              </a:rPr>
              <a:t>else</a:t>
            </a:r>
            <a:r>
              <a:rPr lang="en-US" sz="2000" dirty="0">
                <a:latin typeface="PT Mono"/>
                <a:cs typeface="PT Mono"/>
              </a:rPr>
              <a:t>:</a:t>
            </a:r>
          </a:p>
          <a:p>
            <a:pPr marL="804545" algn="just"/>
            <a:r>
              <a:rPr lang="en-US" sz="2000" dirty="0">
                <a:latin typeface="PT Mono"/>
                <a:cs typeface="PT Mono"/>
              </a:rPr>
              <a:t>        </a:t>
            </a:r>
            <a:r>
              <a:rPr lang="en-US" sz="2000" b="1" dirty="0">
                <a:solidFill>
                  <a:schemeClr val="accent6">
                    <a:lumMod val="75000"/>
                  </a:schemeClr>
                </a:solidFill>
                <a:latin typeface="PT Mono"/>
                <a:cs typeface="PT Mono"/>
              </a:rPr>
              <a:t>print</a:t>
            </a:r>
            <a:r>
              <a:rPr lang="en-US" sz="2000" dirty="0">
                <a:latin typeface="PT Mono"/>
                <a:cs typeface="PT Mono"/>
              </a:rPr>
              <a:t> </a:t>
            </a:r>
            <a:r>
              <a:rPr lang="en-US" sz="2000" dirty="0" smtClean="0">
                <a:solidFill>
                  <a:srgbClr val="558ED5"/>
                </a:solidFill>
                <a:latin typeface="PT Mono"/>
                <a:cs typeface="PT Mono"/>
              </a:rPr>
              <a:t>‘enjoy </a:t>
            </a:r>
            <a:r>
              <a:rPr lang="en-US" sz="2000" dirty="0">
                <a:solidFill>
                  <a:srgbClr val="558ED5"/>
                </a:solidFill>
                <a:latin typeface="PT Mono"/>
                <a:cs typeface="PT Mono"/>
              </a:rPr>
              <a:t>the class!'</a:t>
            </a:r>
          </a:p>
          <a:p>
            <a:pPr marL="804545" algn="just"/>
            <a:endParaRPr lang="en-US" sz="2000" dirty="0">
              <a:latin typeface="PT Mono"/>
              <a:cs typeface="PT Mono"/>
            </a:endParaRPr>
          </a:p>
          <a:p>
            <a:pPr marL="804545" algn="just"/>
            <a:r>
              <a:rPr lang="en-US" sz="2000" dirty="0">
                <a:latin typeface="PT Mono"/>
                <a:cs typeface="PT Mono"/>
              </a:rPr>
              <a:t>    </a:t>
            </a:r>
          </a:p>
          <a:p>
            <a:pPr marL="804545" algn="just"/>
            <a:r>
              <a:rPr lang="en-US" sz="2000" dirty="0">
                <a:solidFill>
                  <a:srgbClr val="FF0000"/>
                </a:solidFill>
                <a:latin typeface="PT Mono"/>
                <a:cs typeface="PT Mono"/>
              </a:rPr>
              <a:t># </a:t>
            </a:r>
            <a:r>
              <a:rPr lang="en-US" sz="2000" dirty="0" smtClean="0">
                <a:solidFill>
                  <a:srgbClr val="FF0000"/>
                </a:solidFill>
                <a:latin typeface="PT Mono"/>
                <a:cs typeface="PT Mono"/>
              </a:rPr>
              <a:t>This calls </a:t>
            </a:r>
            <a:r>
              <a:rPr lang="en-US" sz="2000" dirty="0">
                <a:solidFill>
                  <a:srgbClr val="FF0000"/>
                </a:solidFill>
                <a:latin typeface="PT Mono"/>
                <a:cs typeface="PT Mono"/>
              </a:rPr>
              <a:t>the main function</a:t>
            </a:r>
          </a:p>
          <a:p>
            <a:pPr marL="804545" algn="just"/>
            <a:r>
              <a:rPr lang="en-US" sz="2000" b="1" dirty="0">
                <a:solidFill>
                  <a:srgbClr val="E46C0A"/>
                </a:solidFill>
                <a:latin typeface="PT Mono"/>
                <a:cs typeface="PT Mono"/>
              </a:rPr>
              <a:t>if</a:t>
            </a:r>
            <a:r>
              <a:rPr lang="en-US" sz="2000" dirty="0">
                <a:latin typeface="PT Mono"/>
                <a:cs typeface="PT Mono"/>
              </a:rPr>
              <a:t> </a:t>
            </a:r>
            <a:r>
              <a:rPr lang="en-US" sz="2000" dirty="0">
                <a:solidFill>
                  <a:srgbClr val="008000"/>
                </a:solidFill>
                <a:latin typeface="PT Mono"/>
                <a:cs typeface="PT Mono"/>
              </a:rPr>
              <a:t>__name__</a:t>
            </a:r>
            <a:r>
              <a:rPr lang="en-US" sz="2000" dirty="0">
                <a:latin typeface="PT Mono"/>
                <a:cs typeface="PT Mono"/>
              </a:rPr>
              <a:t> == </a:t>
            </a:r>
            <a:r>
              <a:rPr lang="en-US" sz="2000" dirty="0">
                <a:solidFill>
                  <a:schemeClr val="tx2">
                    <a:lumMod val="60000"/>
                    <a:lumOff val="40000"/>
                  </a:schemeClr>
                </a:solidFill>
                <a:latin typeface="PT Mono"/>
                <a:cs typeface="PT Mono"/>
              </a:rPr>
              <a:t>'__main__'</a:t>
            </a:r>
            <a:r>
              <a:rPr lang="en-US" sz="2000" dirty="0">
                <a:latin typeface="PT Mono"/>
                <a:cs typeface="PT Mono"/>
              </a:rPr>
              <a:t>:</a:t>
            </a:r>
          </a:p>
          <a:p>
            <a:pPr marL="804545" algn="just"/>
            <a:r>
              <a:rPr lang="en-US" sz="2000" dirty="0">
                <a:latin typeface="PT Mono"/>
                <a:cs typeface="PT Mono"/>
              </a:rPr>
              <a:t>    main()</a:t>
            </a:r>
            <a:endParaRPr lang="en-US" sz="2000" dirty="0" smtClean="0">
              <a:latin typeface="PT Mono"/>
              <a:cs typeface="PT Mono"/>
            </a:endParaRPr>
          </a:p>
        </p:txBody>
      </p:sp>
      <p:sp>
        <p:nvSpPr>
          <p:cNvPr id="6" name="TextBox 5"/>
          <p:cNvSpPr txBox="1"/>
          <p:nvPr/>
        </p:nvSpPr>
        <p:spPr>
          <a:xfrm>
            <a:off x="6535548" y="73967"/>
            <a:ext cx="2964051" cy="461665"/>
          </a:xfrm>
          <a:prstGeom prst="rect">
            <a:avLst/>
          </a:prstGeom>
          <a:noFill/>
        </p:spPr>
        <p:txBody>
          <a:bodyPr wrap="square" rtlCol="0">
            <a:spAutoFit/>
          </a:bodyPr>
          <a:lstStyle/>
          <a:p>
            <a:pPr marL="804545" algn="just"/>
            <a:r>
              <a:rPr lang="en-US" sz="2400" dirty="0" smtClean="0">
                <a:latin typeface="PT Mono"/>
                <a:cs typeface="PT Mono"/>
              </a:rPr>
              <a:t>hello.py</a:t>
            </a:r>
            <a:endParaRPr lang="en-US" sz="2400" dirty="0" smtClean="0">
              <a:latin typeface="PT Mono"/>
              <a:cs typeface="PT Mono"/>
            </a:endParaRPr>
          </a:p>
        </p:txBody>
      </p:sp>
    </p:spTree>
    <p:extLst>
      <p:ext uri="{BB962C8B-B14F-4D97-AF65-F5344CB8AC3E}">
        <p14:creationId xmlns:p14="http://schemas.microsoft.com/office/powerpoint/2010/main" val="38769490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81338"/>
            <a:ext cx="8229600" cy="1143000"/>
          </a:xfrm>
        </p:spPr>
        <p:txBody>
          <a:bodyPr>
            <a:normAutofit fontScale="90000"/>
          </a:bodyPr>
          <a:lstStyle/>
          <a:p>
            <a:r>
              <a:rPr lang="en-US" b="1" dirty="0" smtClean="0">
                <a:solidFill>
                  <a:srgbClr val="E46C0A"/>
                </a:solidFill>
              </a:rPr>
              <a:t>keywords, </a:t>
            </a:r>
            <a:br>
              <a:rPr lang="en-US" b="1" dirty="0" smtClean="0">
                <a:solidFill>
                  <a:srgbClr val="E46C0A"/>
                </a:solidFill>
              </a:rPr>
            </a:br>
            <a:r>
              <a:rPr lang="en-US" b="1" dirty="0">
                <a:solidFill>
                  <a:srgbClr val="E46C0A"/>
                </a:solidFill>
              </a:rPr>
              <a:t>	</a:t>
            </a:r>
            <a:r>
              <a:rPr lang="en-US" b="1" dirty="0" smtClean="0">
                <a:solidFill>
                  <a:srgbClr val="E46C0A"/>
                </a:solidFill>
              </a:rPr>
              <a:t>			built-ins, </a:t>
            </a:r>
            <a:br>
              <a:rPr lang="en-US" b="1" dirty="0" smtClean="0">
                <a:solidFill>
                  <a:srgbClr val="E46C0A"/>
                </a:solidFill>
              </a:rPr>
            </a:br>
            <a:r>
              <a:rPr lang="en-US" b="1" dirty="0">
                <a:solidFill>
                  <a:srgbClr val="E46C0A"/>
                </a:solidFill>
              </a:rPr>
              <a:t>	</a:t>
            </a:r>
            <a:r>
              <a:rPr lang="en-US" b="1" dirty="0" smtClean="0">
                <a:solidFill>
                  <a:srgbClr val="E46C0A"/>
                </a:solidFill>
              </a:rPr>
              <a:t>								libraries</a:t>
            </a:r>
            <a:endParaRPr lang="en-US" b="1" dirty="0">
              <a:solidFill>
                <a:srgbClr val="E46C0A"/>
              </a:solidFill>
            </a:endParaRPr>
          </a:p>
        </p:txBody>
      </p:sp>
    </p:spTree>
    <p:extLst>
      <p:ext uri="{BB962C8B-B14F-4D97-AF65-F5344CB8AC3E}">
        <p14:creationId xmlns:p14="http://schemas.microsoft.com/office/powerpoint/2010/main" val="3265681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language has its keywords…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6" name="TextBox 5"/>
          <p:cNvSpPr txBox="1"/>
          <p:nvPr/>
        </p:nvSpPr>
        <p:spPr>
          <a:xfrm>
            <a:off x="1054100" y="1625312"/>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import </a:t>
            </a:r>
            <a:r>
              <a:rPr lang="en-US" sz="3200" dirty="0">
                <a:solidFill>
                  <a:srgbClr val="000000"/>
                </a:solidFill>
                <a:highlight>
                  <a:srgbClr val="FFFF00"/>
                </a:highlight>
                <a:latin typeface="PT Mono"/>
                <a:cs typeface="PT Mono"/>
              </a:rPr>
              <a:t>k</a:t>
            </a:r>
            <a:r>
              <a:rPr lang="en-US" sz="3200" dirty="0" smtClean="0">
                <a:solidFill>
                  <a:srgbClr val="000000"/>
                </a:solidFill>
                <a:highlight>
                  <a:srgbClr val="FFFF00"/>
                </a:highlight>
                <a:latin typeface="PT Mono"/>
                <a:cs typeface="PT Mono"/>
              </a:rPr>
              <a:t>eyword</a:t>
            </a:r>
            <a:endParaRPr lang="en-US" sz="3200" dirty="0"/>
          </a:p>
        </p:txBody>
      </p:sp>
      <p:sp>
        <p:nvSpPr>
          <p:cNvPr id="7" name="TextBox 6"/>
          <p:cNvSpPr txBox="1"/>
          <p:nvPr/>
        </p:nvSpPr>
        <p:spPr>
          <a:xfrm>
            <a:off x="1054100" y="2324388"/>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latin typeface="PT Mono"/>
                <a:cs typeface="PT Mono"/>
              </a:rPr>
              <a:t>keyword.kwlist</a:t>
            </a:r>
            <a:endParaRPr lang="en-US" sz="3200" dirty="0">
              <a:solidFill>
                <a:srgbClr val="000000"/>
              </a:solidFill>
              <a:latin typeface="PT Mono"/>
              <a:cs typeface="PT Mono"/>
            </a:endParaRPr>
          </a:p>
        </p:txBody>
      </p:sp>
      <p:sp>
        <p:nvSpPr>
          <p:cNvPr id="9" name="Rectangle 8"/>
          <p:cNvSpPr/>
          <p:nvPr/>
        </p:nvSpPr>
        <p:spPr>
          <a:xfrm>
            <a:off x="1054100" y="3694728"/>
            <a:ext cx="6565900" cy="2246769"/>
          </a:xfrm>
          <a:prstGeom prst="rect">
            <a:avLst/>
          </a:prstGeom>
        </p:spPr>
        <p:txBody>
          <a:bodyPr wrap="square">
            <a:spAutoFit/>
          </a:bodyPr>
          <a:lstStyle/>
          <a:p>
            <a:r>
              <a:rPr lang="en-US" sz="2000" dirty="0">
                <a:latin typeface="PT Mono"/>
                <a:cs typeface="PT Mono"/>
              </a:rPr>
              <a:t>['and', 'as', 'assert', 'break', 'class', 'continue', 'def', 'del', 'elif', 'else', 'except', 'exec', 'finally', 'for', 'from', 'global', 'if', 'import', 'in', 'is', 'lambda', 'not', 'or', 'pass', 'print', 'raise', 'return', 'try', 'while', 'with', 'yield']</a:t>
            </a:r>
          </a:p>
        </p:txBody>
      </p:sp>
    </p:spTree>
    <p:extLst>
      <p:ext uri="{BB962C8B-B14F-4D97-AF65-F5344CB8AC3E}">
        <p14:creationId xmlns:p14="http://schemas.microsoft.com/office/powerpoint/2010/main" val="36027949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1900" y="693738"/>
            <a:ext cx="6565900" cy="5509200"/>
          </a:xfrm>
          <a:prstGeom prst="rect">
            <a:avLst/>
          </a:prstGeom>
        </p:spPr>
        <p:txBody>
          <a:bodyPr wrap="square">
            <a:spAutoFit/>
          </a:bodyPr>
          <a:lstStyle/>
          <a:p>
            <a:r>
              <a:rPr lang="en-US" sz="3200" dirty="0">
                <a:latin typeface="PT Mono"/>
                <a:cs typeface="PT Mono"/>
              </a:rPr>
              <a:t>['and', 'as', 'assert', 'break', 'class', 'continue', 'def', 'del', 'elif', 'else', 'except', 'exec', 'finally', 'for', 'from', 'global', 'if', 'import', 'in', 'is', 'lambda', 'not', 'or', 'pass', 'print', 'raise', 'return', 'try', 'while', 'with', 'yield']</a:t>
            </a:r>
          </a:p>
        </p:txBody>
      </p:sp>
    </p:spTree>
    <p:extLst>
      <p:ext uri="{BB962C8B-B14F-4D97-AF65-F5344CB8AC3E}">
        <p14:creationId xmlns:p14="http://schemas.microsoft.com/office/powerpoint/2010/main" val="9024875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1900" y="693738"/>
            <a:ext cx="6565900" cy="5509200"/>
          </a:xfrm>
          <a:prstGeom prst="rect">
            <a:avLst/>
          </a:prstGeom>
        </p:spPr>
        <p:txBody>
          <a:bodyPr wrap="square">
            <a:spAutoFit/>
          </a:bodyPr>
          <a:lstStyle/>
          <a:p>
            <a:r>
              <a:rPr lang="en-US" sz="3200" dirty="0">
                <a:latin typeface="PT Mono"/>
                <a:cs typeface="PT Mono"/>
              </a:rPr>
              <a:t>['</a:t>
            </a:r>
            <a:r>
              <a:rPr lang="en-US" sz="3200" dirty="0">
                <a:solidFill>
                  <a:srgbClr val="E46C0A"/>
                </a:solidFill>
                <a:latin typeface="PT Mono"/>
                <a:cs typeface="PT Mono"/>
              </a:rPr>
              <a:t>and</a:t>
            </a:r>
            <a:r>
              <a:rPr lang="en-US" sz="3200" dirty="0">
                <a:latin typeface="PT Mono"/>
                <a:cs typeface="PT Mono"/>
              </a:rPr>
              <a:t>', '</a:t>
            </a:r>
            <a:r>
              <a:rPr lang="en-US" sz="3200" dirty="0">
                <a:solidFill>
                  <a:srgbClr val="E46C0A"/>
                </a:solidFill>
                <a:latin typeface="PT Mono"/>
                <a:cs typeface="PT Mono"/>
              </a:rPr>
              <a:t>as</a:t>
            </a:r>
            <a:r>
              <a:rPr lang="en-US" sz="3200" dirty="0">
                <a:latin typeface="PT Mono"/>
                <a:cs typeface="PT Mono"/>
              </a:rPr>
              <a:t>', 'assert', '</a:t>
            </a:r>
            <a:r>
              <a:rPr lang="en-US" sz="3200" dirty="0">
                <a:solidFill>
                  <a:srgbClr val="E46C0A"/>
                </a:solidFill>
                <a:latin typeface="PT Mono"/>
                <a:cs typeface="PT Mono"/>
              </a:rPr>
              <a:t>break</a:t>
            </a:r>
            <a:r>
              <a:rPr lang="en-US" sz="3200" dirty="0">
                <a:latin typeface="PT Mono"/>
                <a:cs typeface="PT Mono"/>
              </a:rPr>
              <a:t>', '</a:t>
            </a:r>
            <a:r>
              <a:rPr lang="en-US" sz="3200" dirty="0">
                <a:solidFill>
                  <a:srgbClr val="E46C0A"/>
                </a:solidFill>
                <a:latin typeface="PT Mono"/>
                <a:cs typeface="PT Mono"/>
              </a:rPr>
              <a:t>class</a:t>
            </a:r>
            <a:r>
              <a:rPr lang="en-US" sz="3200" dirty="0">
                <a:latin typeface="PT Mono"/>
                <a:cs typeface="PT Mono"/>
              </a:rPr>
              <a:t>', '</a:t>
            </a:r>
            <a:r>
              <a:rPr lang="en-US" sz="3200" dirty="0">
                <a:solidFill>
                  <a:srgbClr val="E46C0A"/>
                </a:solidFill>
                <a:latin typeface="PT Mono"/>
                <a:cs typeface="PT Mono"/>
              </a:rPr>
              <a:t>continu</a:t>
            </a:r>
            <a:r>
              <a:rPr lang="en-US" sz="3200" dirty="0">
                <a:latin typeface="PT Mono"/>
                <a:cs typeface="PT Mono"/>
              </a:rPr>
              <a:t>e', '</a:t>
            </a:r>
            <a:r>
              <a:rPr lang="en-US" sz="3200" dirty="0">
                <a:solidFill>
                  <a:srgbClr val="E46C0A"/>
                </a:solidFill>
                <a:latin typeface="PT Mono"/>
                <a:cs typeface="PT Mono"/>
              </a:rPr>
              <a:t>def</a:t>
            </a:r>
            <a:r>
              <a:rPr lang="en-US" sz="3200" dirty="0">
                <a:latin typeface="PT Mono"/>
                <a:cs typeface="PT Mono"/>
              </a:rPr>
              <a:t>', '</a:t>
            </a:r>
            <a:r>
              <a:rPr lang="en-US" sz="3200" dirty="0">
                <a:solidFill>
                  <a:srgbClr val="E46C0A"/>
                </a:solidFill>
                <a:latin typeface="PT Mono"/>
                <a:cs typeface="PT Mono"/>
              </a:rPr>
              <a:t>del</a:t>
            </a:r>
            <a:r>
              <a:rPr lang="en-US" sz="3200" dirty="0">
                <a:latin typeface="PT Mono"/>
                <a:cs typeface="PT Mono"/>
              </a:rPr>
              <a:t>', '</a:t>
            </a:r>
            <a:r>
              <a:rPr lang="en-US" sz="3200" dirty="0">
                <a:solidFill>
                  <a:srgbClr val="E46C0A"/>
                </a:solidFill>
                <a:latin typeface="PT Mono"/>
                <a:cs typeface="PT Mono"/>
              </a:rPr>
              <a:t>elif</a:t>
            </a:r>
            <a:r>
              <a:rPr lang="en-US" sz="3200" dirty="0">
                <a:latin typeface="PT Mono"/>
                <a:cs typeface="PT Mono"/>
              </a:rPr>
              <a:t>', '</a:t>
            </a:r>
            <a:r>
              <a:rPr lang="en-US" sz="3200" dirty="0">
                <a:solidFill>
                  <a:srgbClr val="E46C0A"/>
                </a:solidFill>
                <a:latin typeface="PT Mono"/>
                <a:cs typeface="PT Mono"/>
              </a:rPr>
              <a:t>else</a:t>
            </a:r>
            <a:r>
              <a:rPr lang="en-US" sz="3200" dirty="0">
                <a:latin typeface="PT Mono"/>
                <a:cs typeface="PT Mono"/>
              </a:rPr>
              <a:t>', 'except', '</a:t>
            </a:r>
            <a:r>
              <a:rPr lang="en-US" sz="3200" dirty="0">
                <a:solidFill>
                  <a:srgbClr val="E46C0A"/>
                </a:solidFill>
                <a:latin typeface="PT Mono"/>
                <a:cs typeface="PT Mono"/>
              </a:rPr>
              <a:t>exec</a:t>
            </a:r>
            <a:r>
              <a:rPr lang="en-US" sz="3200" dirty="0">
                <a:latin typeface="PT Mono"/>
                <a:cs typeface="PT Mono"/>
              </a:rPr>
              <a:t>', 'finally', '</a:t>
            </a:r>
            <a:r>
              <a:rPr lang="en-US" sz="3200" dirty="0">
                <a:solidFill>
                  <a:srgbClr val="E46C0A"/>
                </a:solidFill>
                <a:latin typeface="PT Mono"/>
                <a:cs typeface="PT Mono"/>
              </a:rPr>
              <a:t>for</a:t>
            </a:r>
            <a:r>
              <a:rPr lang="en-US" sz="3200" dirty="0">
                <a:latin typeface="PT Mono"/>
                <a:cs typeface="PT Mono"/>
              </a:rPr>
              <a:t>', '</a:t>
            </a:r>
            <a:r>
              <a:rPr lang="en-US" sz="3200" dirty="0">
                <a:solidFill>
                  <a:srgbClr val="E46C0A"/>
                </a:solidFill>
                <a:latin typeface="PT Mono"/>
                <a:cs typeface="PT Mono"/>
              </a:rPr>
              <a:t>from</a:t>
            </a:r>
            <a:r>
              <a:rPr lang="en-US" sz="3200" dirty="0">
                <a:latin typeface="PT Mono"/>
                <a:cs typeface="PT Mono"/>
              </a:rPr>
              <a:t>', '</a:t>
            </a:r>
            <a:r>
              <a:rPr lang="en-US" sz="3200" dirty="0">
                <a:solidFill>
                  <a:srgbClr val="E46C0A"/>
                </a:solidFill>
                <a:latin typeface="PT Mono"/>
                <a:cs typeface="PT Mono"/>
              </a:rPr>
              <a:t>global</a:t>
            </a:r>
            <a:r>
              <a:rPr lang="en-US" sz="3200" dirty="0">
                <a:latin typeface="PT Mono"/>
                <a:cs typeface="PT Mono"/>
              </a:rPr>
              <a:t>', '</a:t>
            </a:r>
            <a:r>
              <a:rPr lang="en-US" sz="3200" dirty="0">
                <a:solidFill>
                  <a:srgbClr val="E46C0A"/>
                </a:solidFill>
                <a:latin typeface="PT Mono"/>
                <a:cs typeface="PT Mono"/>
              </a:rPr>
              <a:t>if</a:t>
            </a:r>
            <a:r>
              <a:rPr lang="en-US" sz="3200" dirty="0">
                <a:latin typeface="PT Mono"/>
                <a:cs typeface="PT Mono"/>
              </a:rPr>
              <a:t>', '</a:t>
            </a:r>
            <a:r>
              <a:rPr lang="en-US" sz="3200" dirty="0">
                <a:solidFill>
                  <a:schemeClr val="accent6">
                    <a:lumMod val="75000"/>
                  </a:schemeClr>
                </a:solidFill>
                <a:latin typeface="PT Mono"/>
                <a:cs typeface="PT Mono"/>
              </a:rPr>
              <a:t>import</a:t>
            </a:r>
            <a:r>
              <a:rPr lang="en-US" sz="3200" dirty="0">
                <a:latin typeface="PT Mono"/>
                <a:cs typeface="PT Mono"/>
              </a:rPr>
              <a:t>', '</a:t>
            </a:r>
            <a:r>
              <a:rPr lang="en-US" sz="3200" dirty="0">
                <a:solidFill>
                  <a:srgbClr val="E46C0A"/>
                </a:solidFill>
                <a:latin typeface="PT Mono"/>
                <a:cs typeface="PT Mono"/>
              </a:rPr>
              <a:t>in</a:t>
            </a:r>
            <a:r>
              <a:rPr lang="en-US" sz="3200" dirty="0">
                <a:latin typeface="PT Mono"/>
                <a:cs typeface="PT Mono"/>
              </a:rPr>
              <a:t>', '</a:t>
            </a:r>
            <a:r>
              <a:rPr lang="en-US" sz="3200" dirty="0">
                <a:solidFill>
                  <a:srgbClr val="E46C0A"/>
                </a:solidFill>
                <a:latin typeface="PT Mono"/>
                <a:cs typeface="PT Mono"/>
              </a:rPr>
              <a:t>is</a:t>
            </a:r>
            <a:r>
              <a:rPr lang="en-US" sz="3200" dirty="0">
                <a:latin typeface="PT Mono"/>
                <a:cs typeface="PT Mono"/>
              </a:rPr>
              <a:t>', 'lambda', '</a:t>
            </a:r>
            <a:r>
              <a:rPr lang="en-US" sz="3200" dirty="0">
                <a:solidFill>
                  <a:schemeClr val="accent6">
                    <a:lumMod val="75000"/>
                  </a:schemeClr>
                </a:solidFill>
                <a:latin typeface="PT Mono"/>
                <a:cs typeface="PT Mono"/>
              </a:rPr>
              <a:t>not</a:t>
            </a:r>
            <a:r>
              <a:rPr lang="en-US" sz="3200" dirty="0">
                <a:latin typeface="PT Mono"/>
                <a:cs typeface="PT Mono"/>
              </a:rPr>
              <a:t>', '</a:t>
            </a:r>
            <a:r>
              <a:rPr lang="en-US" sz="3200" dirty="0">
                <a:solidFill>
                  <a:srgbClr val="E46C0A"/>
                </a:solidFill>
                <a:latin typeface="PT Mono"/>
                <a:cs typeface="PT Mono"/>
              </a:rPr>
              <a:t>or</a:t>
            </a:r>
            <a:r>
              <a:rPr lang="en-US" sz="3200" dirty="0">
                <a:latin typeface="PT Mono"/>
                <a:cs typeface="PT Mono"/>
              </a:rPr>
              <a:t>', '</a:t>
            </a:r>
            <a:r>
              <a:rPr lang="en-US" sz="3200" dirty="0">
                <a:solidFill>
                  <a:srgbClr val="E46C0A"/>
                </a:solidFill>
                <a:latin typeface="PT Mono"/>
                <a:cs typeface="PT Mono"/>
              </a:rPr>
              <a:t>pass</a:t>
            </a:r>
            <a:r>
              <a:rPr lang="en-US" sz="3200" dirty="0">
                <a:latin typeface="PT Mono"/>
                <a:cs typeface="PT Mono"/>
              </a:rPr>
              <a:t>', '</a:t>
            </a:r>
            <a:r>
              <a:rPr lang="en-US" sz="3200" dirty="0">
                <a:solidFill>
                  <a:srgbClr val="E46C0A"/>
                </a:solidFill>
                <a:latin typeface="PT Mono"/>
                <a:cs typeface="PT Mono"/>
              </a:rPr>
              <a:t>print</a:t>
            </a:r>
            <a:r>
              <a:rPr lang="en-US" sz="3200" dirty="0">
                <a:latin typeface="PT Mono"/>
                <a:cs typeface="PT Mono"/>
              </a:rPr>
              <a:t>', 'raise', '</a:t>
            </a:r>
            <a:r>
              <a:rPr lang="en-US" sz="3200" dirty="0">
                <a:solidFill>
                  <a:srgbClr val="E46C0A"/>
                </a:solidFill>
                <a:latin typeface="PT Mono"/>
                <a:cs typeface="PT Mono"/>
              </a:rPr>
              <a:t>return</a:t>
            </a:r>
            <a:r>
              <a:rPr lang="en-US" sz="3200" dirty="0">
                <a:latin typeface="PT Mono"/>
                <a:cs typeface="PT Mono"/>
              </a:rPr>
              <a:t>', 'try', '</a:t>
            </a:r>
            <a:r>
              <a:rPr lang="en-US" sz="3200" dirty="0">
                <a:solidFill>
                  <a:srgbClr val="E46C0A"/>
                </a:solidFill>
                <a:latin typeface="PT Mono"/>
                <a:cs typeface="PT Mono"/>
              </a:rPr>
              <a:t>while</a:t>
            </a:r>
            <a:r>
              <a:rPr lang="en-US" sz="3200" dirty="0">
                <a:latin typeface="PT Mono"/>
                <a:cs typeface="PT Mono"/>
              </a:rPr>
              <a:t>', '</a:t>
            </a:r>
            <a:r>
              <a:rPr lang="en-US" sz="3200" dirty="0">
                <a:solidFill>
                  <a:srgbClr val="E46C0A"/>
                </a:solidFill>
                <a:latin typeface="PT Mono"/>
                <a:cs typeface="PT Mono"/>
              </a:rPr>
              <a:t>with</a:t>
            </a:r>
            <a:r>
              <a:rPr lang="en-US" sz="3200" dirty="0">
                <a:latin typeface="PT Mono"/>
                <a:cs typeface="PT Mono"/>
              </a:rPr>
              <a:t>', 'yield']</a:t>
            </a:r>
          </a:p>
        </p:txBody>
      </p:sp>
      <p:sp>
        <p:nvSpPr>
          <p:cNvPr id="2" name="TextBox 1"/>
          <p:cNvSpPr txBox="1"/>
          <p:nvPr/>
        </p:nvSpPr>
        <p:spPr>
          <a:xfrm>
            <a:off x="7043019" y="-10428"/>
            <a:ext cx="2100981" cy="369332"/>
          </a:xfrm>
          <a:prstGeom prst="rect">
            <a:avLst/>
          </a:prstGeom>
          <a:noFill/>
        </p:spPr>
        <p:txBody>
          <a:bodyPr wrap="none" rtlCol="0">
            <a:spAutoFit/>
          </a:bodyPr>
          <a:lstStyle/>
          <a:p>
            <a:pPr algn="r"/>
            <a:r>
              <a:rPr lang="en-US" dirty="0" smtClean="0">
                <a:solidFill>
                  <a:srgbClr val="E46C0A"/>
                </a:solidFill>
              </a:rPr>
              <a:t>THIS PRESENTATION</a:t>
            </a:r>
            <a:endParaRPr lang="en-US" dirty="0">
              <a:solidFill>
                <a:srgbClr val="E46C0A"/>
              </a:solidFill>
            </a:endParaRPr>
          </a:p>
        </p:txBody>
      </p:sp>
    </p:spTree>
    <p:extLst>
      <p:ext uri="{BB962C8B-B14F-4D97-AF65-F5344CB8AC3E}">
        <p14:creationId xmlns:p14="http://schemas.microsoft.com/office/powerpoint/2010/main" val="3888781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smtClean="0"/>
              <a:t>and its built-in functions…</a:t>
            </a:r>
            <a:endParaRPr lang="en-US" dirty="0"/>
          </a:p>
        </p:txBody>
      </p:sp>
      <p:sp>
        <p:nvSpPr>
          <p:cNvPr id="5" name="TextBox 4"/>
          <p:cNvSpPr txBox="1"/>
          <p:nvPr/>
        </p:nvSpPr>
        <p:spPr>
          <a:xfrm>
            <a:off x="939800" y="1150938"/>
            <a:ext cx="7518400" cy="5601533"/>
          </a:xfrm>
          <a:prstGeom prst="rect">
            <a:avLst/>
          </a:prstGeom>
          <a:noFill/>
        </p:spPr>
        <p:txBody>
          <a:bodyPr wrap="square" rtlCol="0">
            <a:spAutoFit/>
          </a:bodyPr>
          <a:lstStyle/>
          <a:p>
            <a:r>
              <a:rPr lang="en-US" sz="2000" dirty="0">
                <a:latin typeface="PT Mono"/>
                <a:cs typeface="PT Mono"/>
              </a:rPr>
              <a:t>abs()</a:t>
            </a:r>
            <a:r>
              <a:rPr lang="en-US" sz="2000" dirty="0" smtClean="0">
                <a:latin typeface="PT Mono"/>
                <a:cs typeface="PT Mono"/>
              </a:rPr>
              <a:t>, divmod</a:t>
            </a:r>
            <a:r>
              <a:rPr lang="en-US" sz="2000" dirty="0">
                <a:latin typeface="PT Mono"/>
                <a:cs typeface="PT Mono"/>
              </a:rPr>
              <a:t>()</a:t>
            </a:r>
            <a:r>
              <a:rPr lang="en-US" sz="2000" dirty="0" smtClean="0">
                <a:latin typeface="PT Mono"/>
                <a:cs typeface="PT Mono"/>
              </a:rPr>
              <a:t>, input</a:t>
            </a:r>
            <a:r>
              <a:rPr lang="en-US" sz="2000" dirty="0">
                <a:latin typeface="PT Mono"/>
                <a:cs typeface="PT Mono"/>
              </a:rPr>
              <a:t>(), </a:t>
            </a:r>
            <a:r>
              <a:rPr lang="en-US" sz="2000" dirty="0">
                <a:solidFill>
                  <a:srgbClr val="E46C0A"/>
                </a:solidFill>
                <a:latin typeface="PT Mono"/>
                <a:cs typeface="PT Mono"/>
              </a:rPr>
              <a:t>open</a:t>
            </a:r>
            <a:r>
              <a:rPr lang="en-US" sz="2000" dirty="0" smtClean="0">
                <a:solidFill>
                  <a:srgbClr val="E46C0A"/>
                </a:solidFill>
                <a:latin typeface="PT Mono"/>
                <a:cs typeface="PT Mono"/>
              </a:rPr>
              <a:t>()</a:t>
            </a:r>
            <a:r>
              <a:rPr lang="en-US" sz="2000" dirty="0" smtClean="0">
                <a:latin typeface="PT Mono"/>
                <a:cs typeface="PT Mono"/>
              </a:rPr>
              <a:t>, staticmethod</a:t>
            </a:r>
            <a:r>
              <a:rPr lang="en-US" sz="2000" dirty="0">
                <a:latin typeface="PT Mono"/>
                <a:cs typeface="PT Mono"/>
              </a:rPr>
              <a:t>(</a:t>
            </a:r>
            <a:r>
              <a:rPr lang="en-US" sz="2000" dirty="0" smtClean="0">
                <a:latin typeface="PT Mono"/>
                <a:cs typeface="PT Mono"/>
              </a:rPr>
              <a:t>), all</a:t>
            </a:r>
            <a:r>
              <a:rPr lang="en-US" sz="2000" dirty="0">
                <a:latin typeface="PT Mono"/>
                <a:cs typeface="PT Mono"/>
              </a:rPr>
              <a:t>(</a:t>
            </a:r>
            <a:r>
              <a:rPr lang="en-US" sz="2000" dirty="0" smtClean="0">
                <a:latin typeface="PT Mono"/>
                <a:cs typeface="PT Mono"/>
              </a:rPr>
              <a:t>), enumerate</a:t>
            </a:r>
            <a:r>
              <a:rPr lang="en-US" sz="2000" dirty="0">
                <a:latin typeface="PT Mono"/>
                <a:cs typeface="PT Mono"/>
              </a:rPr>
              <a:t>(</a:t>
            </a:r>
            <a:r>
              <a:rPr lang="en-US" sz="2000" dirty="0" smtClean="0">
                <a:latin typeface="PT Mono"/>
                <a:cs typeface="PT Mono"/>
              </a:rPr>
              <a:t>), int(), ord</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str</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any</a:t>
            </a:r>
            <a:r>
              <a:rPr lang="en-US" sz="2000" dirty="0">
                <a:latin typeface="PT Mono"/>
                <a:cs typeface="PT Mono"/>
              </a:rPr>
              <a:t>(</a:t>
            </a:r>
            <a:r>
              <a:rPr lang="en-US" sz="2000" dirty="0" smtClean="0">
                <a:latin typeface="PT Mono"/>
                <a:cs typeface="PT Mono"/>
              </a:rPr>
              <a:t>), eval</a:t>
            </a:r>
            <a:r>
              <a:rPr lang="en-US" sz="2000" dirty="0">
                <a:latin typeface="PT Mono"/>
                <a:cs typeface="PT Mono"/>
              </a:rPr>
              <a:t>(</a:t>
            </a:r>
            <a:r>
              <a:rPr lang="en-US" sz="2000" dirty="0" smtClean="0">
                <a:latin typeface="PT Mono"/>
                <a:cs typeface="PT Mono"/>
              </a:rPr>
              <a:t>), isinstance</a:t>
            </a:r>
            <a:r>
              <a:rPr lang="en-US" sz="2000" dirty="0">
                <a:latin typeface="PT Mono"/>
                <a:cs typeface="PT Mono"/>
              </a:rPr>
              <a:t>(</a:t>
            </a:r>
            <a:r>
              <a:rPr lang="en-US" sz="2000" dirty="0" smtClean="0">
                <a:latin typeface="PT Mono"/>
                <a:cs typeface="PT Mono"/>
              </a:rPr>
              <a:t>), pow</a:t>
            </a:r>
            <a:r>
              <a:rPr lang="en-US" sz="2000" dirty="0">
                <a:latin typeface="PT Mono"/>
                <a:cs typeface="PT Mono"/>
              </a:rPr>
              <a:t>(</a:t>
            </a:r>
            <a:r>
              <a:rPr lang="en-US" sz="2000" dirty="0" smtClean="0">
                <a:latin typeface="PT Mono"/>
                <a:cs typeface="PT Mono"/>
              </a:rPr>
              <a:t>), sum</a:t>
            </a:r>
            <a:r>
              <a:rPr lang="en-US" sz="2000" dirty="0">
                <a:latin typeface="PT Mono"/>
                <a:cs typeface="PT Mono"/>
              </a:rPr>
              <a:t>(</a:t>
            </a:r>
            <a:r>
              <a:rPr lang="en-US" sz="2000" dirty="0" smtClean="0">
                <a:latin typeface="PT Mono"/>
                <a:cs typeface="PT Mono"/>
              </a:rPr>
              <a:t>), basestring</a:t>
            </a:r>
            <a:r>
              <a:rPr lang="en-US" sz="2000" dirty="0">
                <a:latin typeface="PT Mono"/>
                <a:cs typeface="PT Mono"/>
              </a:rPr>
              <a:t>(</a:t>
            </a:r>
            <a:r>
              <a:rPr lang="en-US" sz="2000" dirty="0" smtClean="0">
                <a:latin typeface="PT Mono"/>
                <a:cs typeface="PT Mono"/>
              </a:rPr>
              <a:t>), execfile</a:t>
            </a:r>
            <a:r>
              <a:rPr lang="en-US" sz="2000" dirty="0">
                <a:latin typeface="PT Mono"/>
                <a:cs typeface="PT Mono"/>
              </a:rPr>
              <a:t>(</a:t>
            </a:r>
            <a:r>
              <a:rPr lang="en-US" sz="2000" dirty="0" smtClean="0">
                <a:latin typeface="PT Mono"/>
                <a:cs typeface="PT Mono"/>
              </a:rPr>
              <a:t>), issubclass</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print</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super</a:t>
            </a:r>
            <a:r>
              <a:rPr lang="en-US" sz="2000" dirty="0">
                <a:latin typeface="PT Mono"/>
                <a:cs typeface="PT Mono"/>
              </a:rPr>
              <a:t>(</a:t>
            </a:r>
            <a:r>
              <a:rPr lang="en-US" sz="2000" dirty="0" smtClean="0">
                <a:latin typeface="PT Mono"/>
                <a:cs typeface="PT Mono"/>
              </a:rPr>
              <a:t>), bin</a:t>
            </a:r>
            <a:r>
              <a:rPr lang="en-US" sz="2000" dirty="0">
                <a:latin typeface="PT Mono"/>
                <a:cs typeface="PT Mono"/>
              </a:rPr>
              <a:t>(</a:t>
            </a:r>
            <a:r>
              <a:rPr lang="en-US" sz="2000" dirty="0" smtClean="0">
                <a:latin typeface="PT Mono"/>
                <a:cs typeface="PT Mono"/>
              </a:rPr>
              <a:t>), file</a:t>
            </a:r>
            <a:r>
              <a:rPr lang="en-US" sz="2000" dirty="0">
                <a:latin typeface="PT Mono"/>
                <a:cs typeface="PT Mono"/>
              </a:rPr>
              <a:t>(</a:t>
            </a:r>
            <a:r>
              <a:rPr lang="en-US" sz="2000" dirty="0" smtClean="0">
                <a:latin typeface="PT Mono"/>
                <a:cs typeface="PT Mono"/>
              </a:rPr>
              <a:t>), iter</a:t>
            </a:r>
            <a:r>
              <a:rPr lang="en-US" sz="2000" dirty="0">
                <a:latin typeface="PT Mono"/>
                <a:cs typeface="PT Mono"/>
              </a:rPr>
              <a:t>(</a:t>
            </a:r>
            <a:r>
              <a:rPr lang="en-US" sz="2000" dirty="0" smtClean="0">
                <a:latin typeface="PT Mono"/>
                <a:cs typeface="PT Mono"/>
              </a:rPr>
              <a:t>), property</a:t>
            </a:r>
            <a:r>
              <a:rPr lang="en-US" sz="2000" dirty="0">
                <a:latin typeface="PT Mono"/>
                <a:cs typeface="PT Mono"/>
              </a:rPr>
              <a:t>(</a:t>
            </a:r>
            <a:r>
              <a:rPr lang="en-US" sz="2000" dirty="0" smtClean="0">
                <a:latin typeface="PT Mono"/>
                <a:cs typeface="PT Mono"/>
              </a:rPr>
              <a:t>), tuple</a:t>
            </a:r>
            <a:r>
              <a:rPr lang="en-US" sz="2000" dirty="0">
                <a:latin typeface="PT Mono"/>
                <a:cs typeface="PT Mono"/>
              </a:rPr>
              <a:t>(</a:t>
            </a:r>
            <a:r>
              <a:rPr lang="en-US" sz="2000" dirty="0" smtClean="0">
                <a:latin typeface="PT Mono"/>
                <a:cs typeface="PT Mono"/>
              </a:rPr>
              <a:t>), bool</a:t>
            </a:r>
            <a:r>
              <a:rPr lang="en-US" sz="2000" dirty="0">
                <a:latin typeface="PT Mono"/>
                <a:cs typeface="PT Mono"/>
              </a:rPr>
              <a:t>(</a:t>
            </a:r>
            <a:r>
              <a:rPr lang="en-US" sz="2000" dirty="0" smtClean="0">
                <a:latin typeface="PT Mono"/>
                <a:cs typeface="PT Mono"/>
              </a:rPr>
              <a:t>), filter</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len</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range</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type</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bytearray</a:t>
            </a:r>
            <a:r>
              <a:rPr lang="en-US" sz="2000" dirty="0">
                <a:latin typeface="PT Mono"/>
                <a:cs typeface="PT Mono"/>
              </a:rPr>
              <a:t>(</a:t>
            </a:r>
            <a:r>
              <a:rPr lang="en-US" sz="2000" dirty="0" smtClean="0">
                <a:latin typeface="PT Mono"/>
                <a:cs typeface="PT Mono"/>
              </a:rPr>
              <a:t>), float</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list</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raw_input</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unichr</a:t>
            </a:r>
            <a:r>
              <a:rPr lang="en-US" sz="2000" dirty="0">
                <a:latin typeface="PT Mono"/>
                <a:cs typeface="PT Mono"/>
              </a:rPr>
              <a:t>(</a:t>
            </a:r>
            <a:r>
              <a:rPr lang="en-US" sz="2000" dirty="0" smtClean="0">
                <a:latin typeface="PT Mono"/>
                <a:cs typeface="PT Mono"/>
              </a:rPr>
              <a:t>), callable</a:t>
            </a:r>
            <a:r>
              <a:rPr lang="en-US" sz="2000" dirty="0">
                <a:latin typeface="PT Mono"/>
                <a:cs typeface="PT Mono"/>
              </a:rPr>
              <a:t>(</a:t>
            </a:r>
            <a:r>
              <a:rPr lang="en-US" sz="2000" dirty="0" smtClean="0">
                <a:latin typeface="PT Mono"/>
                <a:cs typeface="PT Mono"/>
              </a:rPr>
              <a:t>), format</a:t>
            </a:r>
            <a:r>
              <a:rPr lang="en-US" sz="2000" dirty="0">
                <a:latin typeface="PT Mono"/>
                <a:cs typeface="PT Mono"/>
              </a:rPr>
              <a:t>(</a:t>
            </a:r>
            <a:r>
              <a:rPr lang="en-US" sz="2000" dirty="0" smtClean="0">
                <a:latin typeface="PT Mono"/>
                <a:cs typeface="PT Mono"/>
              </a:rPr>
              <a:t>), locals</a:t>
            </a:r>
            <a:r>
              <a:rPr lang="en-US" sz="2000" dirty="0">
                <a:latin typeface="PT Mono"/>
                <a:cs typeface="PT Mono"/>
              </a:rPr>
              <a:t>(</a:t>
            </a:r>
            <a:r>
              <a:rPr lang="en-US" sz="2000" dirty="0" smtClean="0">
                <a:latin typeface="PT Mono"/>
                <a:cs typeface="PT Mono"/>
              </a:rPr>
              <a:t>), reduce</a:t>
            </a:r>
            <a:r>
              <a:rPr lang="en-US" sz="2000" dirty="0">
                <a:latin typeface="PT Mono"/>
                <a:cs typeface="PT Mono"/>
              </a:rPr>
              <a:t>(</a:t>
            </a:r>
            <a:r>
              <a:rPr lang="en-US" sz="2000" dirty="0" smtClean="0">
                <a:latin typeface="PT Mono"/>
                <a:cs typeface="PT Mono"/>
              </a:rPr>
              <a:t>), unicode</a:t>
            </a:r>
            <a:r>
              <a:rPr lang="en-US" sz="2000" dirty="0">
                <a:latin typeface="PT Mono"/>
                <a:cs typeface="PT Mono"/>
              </a:rPr>
              <a:t>(</a:t>
            </a:r>
            <a:r>
              <a:rPr lang="en-US" sz="2000" dirty="0" smtClean="0">
                <a:latin typeface="PT Mono"/>
                <a:cs typeface="PT Mono"/>
              </a:rPr>
              <a:t>), chr</a:t>
            </a:r>
            <a:r>
              <a:rPr lang="en-US" sz="2000" dirty="0">
                <a:latin typeface="PT Mono"/>
                <a:cs typeface="PT Mono"/>
              </a:rPr>
              <a:t>(</a:t>
            </a:r>
            <a:r>
              <a:rPr lang="en-US" sz="2000" dirty="0" smtClean="0">
                <a:latin typeface="PT Mono"/>
                <a:cs typeface="PT Mono"/>
              </a:rPr>
              <a:t>), frozenset</a:t>
            </a:r>
            <a:r>
              <a:rPr lang="en-US" sz="2000" dirty="0">
                <a:latin typeface="PT Mono"/>
                <a:cs typeface="PT Mono"/>
              </a:rPr>
              <a:t>(</a:t>
            </a:r>
            <a:r>
              <a:rPr lang="en-US" sz="2000" dirty="0" smtClean="0">
                <a:latin typeface="PT Mono"/>
                <a:cs typeface="PT Mono"/>
              </a:rPr>
              <a:t>), long</a:t>
            </a:r>
            <a:r>
              <a:rPr lang="en-US" sz="2000" dirty="0">
                <a:latin typeface="PT Mono"/>
                <a:cs typeface="PT Mono"/>
              </a:rPr>
              <a:t>(</a:t>
            </a:r>
            <a:r>
              <a:rPr lang="en-US" sz="2000" dirty="0" smtClean="0">
                <a:latin typeface="PT Mono"/>
                <a:cs typeface="PT Mono"/>
              </a:rPr>
              <a:t>), reload</a:t>
            </a:r>
            <a:r>
              <a:rPr lang="en-US" sz="2000" dirty="0">
                <a:latin typeface="PT Mono"/>
                <a:cs typeface="PT Mono"/>
              </a:rPr>
              <a:t>(</a:t>
            </a:r>
            <a:r>
              <a:rPr lang="en-US" sz="2000" dirty="0" smtClean="0">
                <a:latin typeface="PT Mono"/>
                <a:cs typeface="PT Mono"/>
              </a:rPr>
              <a:t>), vars</a:t>
            </a:r>
            <a:r>
              <a:rPr lang="en-US" sz="2000" dirty="0">
                <a:latin typeface="PT Mono"/>
                <a:cs typeface="PT Mono"/>
              </a:rPr>
              <a:t>(</a:t>
            </a:r>
            <a:r>
              <a:rPr lang="en-US" sz="2000" dirty="0" smtClean="0">
                <a:latin typeface="PT Mono"/>
                <a:cs typeface="PT Mono"/>
              </a:rPr>
              <a:t>), classmethod</a:t>
            </a:r>
            <a:r>
              <a:rPr lang="en-US" sz="2000" dirty="0">
                <a:latin typeface="PT Mono"/>
                <a:cs typeface="PT Mono"/>
              </a:rPr>
              <a:t>(</a:t>
            </a:r>
            <a:r>
              <a:rPr lang="en-US" sz="2000" dirty="0" smtClean="0">
                <a:latin typeface="PT Mono"/>
                <a:cs typeface="PT Mono"/>
              </a:rPr>
              <a:t>), getattr</a:t>
            </a:r>
            <a:r>
              <a:rPr lang="en-US" sz="2000" dirty="0">
                <a:latin typeface="PT Mono"/>
                <a:cs typeface="PT Mono"/>
              </a:rPr>
              <a:t>(</a:t>
            </a:r>
            <a:r>
              <a:rPr lang="en-US" sz="2000" dirty="0" smtClean="0">
                <a:latin typeface="PT Mono"/>
                <a:cs typeface="PT Mono"/>
              </a:rPr>
              <a:t>), map</a:t>
            </a:r>
            <a:r>
              <a:rPr lang="en-US" sz="2000" dirty="0">
                <a:latin typeface="PT Mono"/>
                <a:cs typeface="PT Mono"/>
              </a:rPr>
              <a:t>(</a:t>
            </a:r>
            <a:r>
              <a:rPr lang="en-US" sz="2000" dirty="0" smtClean="0">
                <a:latin typeface="PT Mono"/>
                <a:cs typeface="PT Mono"/>
              </a:rPr>
              <a:t>), repr</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xrange</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cmp</a:t>
            </a:r>
            <a:r>
              <a:rPr lang="en-US" sz="2000" dirty="0">
                <a:latin typeface="PT Mono"/>
                <a:cs typeface="PT Mono"/>
              </a:rPr>
              <a:t>(</a:t>
            </a:r>
            <a:r>
              <a:rPr lang="en-US" sz="2000" dirty="0" smtClean="0">
                <a:latin typeface="PT Mono"/>
                <a:cs typeface="PT Mono"/>
              </a:rPr>
              <a:t>), globals</a:t>
            </a:r>
            <a:r>
              <a:rPr lang="en-US" sz="2000" dirty="0">
                <a:latin typeface="PT Mono"/>
                <a:cs typeface="PT Mono"/>
              </a:rPr>
              <a:t>(</a:t>
            </a:r>
            <a:r>
              <a:rPr lang="en-US" sz="2000" dirty="0" smtClean="0">
                <a:latin typeface="PT Mono"/>
                <a:cs typeface="PT Mono"/>
              </a:rPr>
              <a:t>), max</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reversed</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zip</a:t>
            </a:r>
            <a:r>
              <a:rPr lang="en-US" sz="2000" dirty="0">
                <a:latin typeface="PT Mono"/>
                <a:cs typeface="PT Mono"/>
              </a:rPr>
              <a:t>(</a:t>
            </a:r>
            <a:r>
              <a:rPr lang="en-US" sz="2000" dirty="0" smtClean="0">
                <a:latin typeface="PT Mono"/>
                <a:cs typeface="PT Mono"/>
              </a:rPr>
              <a:t>), compile</a:t>
            </a:r>
            <a:r>
              <a:rPr lang="en-US" sz="2000" dirty="0">
                <a:latin typeface="PT Mono"/>
                <a:cs typeface="PT Mono"/>
              </a:rPr>
              <a:t>(</a:t>
            </a:r>
            <a:r>
              <a:rPr lang="en-US" sz="2000" dirty="0" smtClean="0">
                <a:latin typeface="PT Mono"/>
                <a:cs typeface="PT Mono"/>
              </a:rPr>
              <a:t>), hasattr</a:t>
            </a:r>
            <a:r>
              <a:rPr lang="en-US" sz="2000" dirty="0">
                <a:latin typeface="PT Mono"/>
                <a:cs typeface="PT Mono"/>
              </a:rPr>
              <a:t>(</a:t>
            </a:r>
            <a:r>
              <a:rPr lang="en-US" sz="2000" dirty="0" smtClean="0">
                <a:latin typeface="PT Mono"/>
                <a:cs typeface="PT Mono"/>
              </a:rPr>
              <a:t>), memoryview</a:t>
            </a:r>
            <a:r>
              <a:rPr lang="en-US" sz="2000" dirty="0">
                <a:latin typeface="PT Mono"/>
                <a:cs typeface="PT Mono"/>
              </a:rPr>
              <a:t>(</a:t>
            </a:r>
            <a:r>
              <a:rPr lang="en-US" sz="2000" dirty="0" smtClean="0">
                <a:latin typeface="PT Mono"/>
                <a:cs typeface="PT Mono"/>
              </a:rPr>
              <a:t>), round</a:t>
            </a:r>
            <a:r>
              <a:rPr lang="en-US" sz="2000" dirty="0">
                <a:latin typeface="PT Mono"/>
                <a:cs typeface="PT Mono"/>
              </a:rPr>
              <a:t>(</a:t>
            </a:r>
            <a:r>
              <a:rPr lang="en-US" sz="2000" dirty="0" smtClean="0">
                <a:latin typeface="PT Mono"/>
                <a:cs typeface="PT Mono"/>
              </a:rPr>
              <a:t>), __import__</a:t>
            </a:r>
            <a:r>
              <a:rPr lang="en-US" sz="2000" dirty="0">
                <a:latin typeface="PT Mono"/>
                <a:cs typeface="PT Mono"/>
              </a:rPr>
              <a:t>(</a:t>
            </a:r>
            <a:r>
              <a:rPr lang="en-US" sz="2000" dirty="0" smtClean="0">
                <a:latin typeface="PT Mono"/>
                <a:cs typeface="PT Mono"/>
              </a:rPr>
              <a:t>), complex</a:t>
            </a:r>
            <a:r>
              <a:rPr lang="en-US" sz="2000" dirty="0">
                <a:latin typeface="PT Mono"/>
                <a:cs typeface="PT Mono"/>
              </a:rPr>
              <a:t>(</a:t>
            </a:r>
            <a:r>
              <a:rPr lang="en-US" sz="2000" dirty="0" smtClean="0">
                <a:latin typeface="PT Mono"/>
                <a:cs typeface="PT Mono"/>
              </a:rPr>
              <a:t>), hash</a:t>
            </a:r>
            <a:r>
              <a:rPr lang="en-US" sz="2000" dirty="0">
                <a:latin typeface="PT Mono"/>
                <a:cs typeface="PT Mono"/>
              </a:rPr>
              <a:t>(</a:t>
            </a:r>
            <a:r>
              <a:rPr lang="en-US" sz="2000" dirty="0" smtClean="0">
                <a:latin typeface="PT Mono"/>
                <a:cs typeface="PT Mono"/>
              </a:rPr>
              <a:t>), min</a:t>
            </a:r>
            <a:r>
              <a:rPr lang="en-US" sz="2000" dirty="0">
                <a:latin typeface="PT Mono"/>
                <a:cs typeface="PT Mono"/>
              </a:rPr>
              <a:t>(</a:t>
            </a:r>
            <a:r>
              <a:rPr lang="en-US" sz="2000" dirty="0" smtClean="0">
                <a:latin typeface="PT Mono"/>
                <a:cs typeface="PT Mono"/>
              </a:rPr>
              <a:t>), set</a:t>
            </a:r>
            <a:r>
              <a:rPr lang="en-US" sz="2000" dirty="0">
                <a:latin typeface="PT Mono"/>
                <a:cs typeface="PT Mono"/>
              </a:rPr>
              <a:t>()	</a:t>
            </a:r>
            <a:r>
              <a:rPr lang="en-US" sz="2000" dirty="0" smtClean="0">
                <a:latin typeface="PT Mono"/>
                <a:cs typeface="PT Mono"/>
              </a:rPr>
              <a:t>, delattr</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help</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next</a:t>
            </a:r>
            <a:r>
              <a:rPr lang="en-US" sz="2000" dirty="0">
                <a:latin typeface="PT Mono"/>
                <a:cs typeface="PT Mono"/>
              </a:rPr>
              <a:t>(</a:t>
            </a:r>
            <a:r>
              <a:rPr lang="en-US" sz="2000" dirty="0" smtClean="0">
                <a:latin typeface="PT Mono"/>
                <a:cs typeface="PT Mono"/>
              </a:rPr>
              <a:t>), setattr</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dict</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hex</a:t>
            </a:r>
            <a:r>
              <a:rPr lang="en-US" sz="2000" dirty="0">
                <a:latin typeface="PT Mono"/>
                <a:cs typeface="PT Mono"/>
              </a:rPr>
              <a:t>(</a:t>
            </a:r>
            <a:r>
              <a:rPr lang="en-US" sz="2000" dirty="0" smtClean="0">
                <a:latin typeface="PT Mono"/>
                <a:cs typeface="PT Mono"/>
              </a:rPr>
              <a:t>), object</a:t>
            </a:r>
            <a:r>
              <a:rPr lang="en-US" sz="2000" dirty="0">
                <a:latin typeface="PT Mono"/>
                <a:cs typeface="PT Mono"/>
              </a:rPr>
              <a:t>(</a:t>
            </a:r>
            <a:r>
              <a:rPr lang="en-US" sz="2000" dirty="0" smtClean="0">
                <a:latin typeface="PT Mono"/>
                <a:cs typeface="PT Mono"/>
              </a:rPr>
              <a:t>), slice</a:t>
            </a:r>
            <a:r>
              <a:rPr lang="en-US" sz="2000" dirty="0">
                <a:latin typeface="PT Mono"/>
                <a:cs typeface="PT Mono"/>
              </a:rPr>
              <a:t>()	</a:t>
            </a:r>
            <a:r>
              <a:rPr lang="en-US" sz="2000" dirty="0" smtClean="0">
                <a:latin typeface="PT Mono"/>
                <a:cs typeface="PT Mono"/>
              </a:rPr>
              <a:t>, </a:t>
            </a:r>
            <a:r>
              <a:rPr lang="en-US" sz="2000" dirty="0" smtClean="0">
                <a:solidFill>
                  <a:srgbClr val="E46C0A"/>
                </a:solidFill>
                <a:latin typeface="PT Mono"/>
                <a:cs typeface="PT Mono"/>
              </a:rPr>
              <a:t>dir</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id</a:t>
            </a:r>
            <a:r>
              <a:rPr lang="en-US" sz="2000" dirty="0">
                <a:solidFill>
                  <a:srgbClr val="E46C0A"/>
                </a:solidFill>
                <a:latin typeface="PT Mono"/>
                <a:cs typeface="PT Mono"/>
              </a:rPr>
              <a:t>(</a:t>
            </a:r>
            <a:r>
              <a:rPr lang="en-US" sz="2000" dirty="0" smtClean="0">
                <a:solidFill>
                  <a:srgbClr val="E46C0A"/>
                </a:solidFill>
                <a:latin typeface="PT Mono"/>
                <a:cs typeface="PT Mono"/>
              </a:rPr>
              <a:t>)</a:t>
            </a:r>
            <a:r>
              <a:rPr lang="en-US" sz="2000" dirty="0" smtClean="0">
                <a:latin typeface="PT Mono"/>
                <a:cs typeface="PT Mono"/>
              </a:rPr>
              <a:t>, oct</a:t>
            </a:r>
            <a:r>
              <a:rPr lang="en-US" sz="2000" dirty="0">
                <a:latin typeface="PT Mono"/>
                <a:cs typeface="PT Mono"/>
              </a:rPr>
              <a:t>(</a:t>
            </a:r>
            <a:r>
              <a:rPr lang="en-US" sz="2000" dirty="0" smtClean="0">
                <a:latin typeface="PT Mono"/>
                <a:cs typeface="PT Mono"/>
              </a:rPr>
              <a:t>), </a:t>
            </a:r>
            <a:r>
              <a:rPr lang="en-US" sz="2000" dirty="0" smtClean="0">
                <a:solidFill>
                  <a:srgbClr val="E46C0A"/>
                </a:solidFill>
                <a:latin typeface="PT Mono"/>
                <a:cs typeface="PT Mono"/>
              </a:rPr>
              <a:t>sorted</a:t>
            </a:r>
            <a:r>
              <a:rPr lang="en-US" sz="2000" dirty="0">
                <a:solidFill>
                  <a:srgbClr val="E46C0A"/>
                </a:solidFill>
                <a:latin typeface="PT Mono"/>
                <a:cs typeface="PT Mono"/>
              </a:rPr>
              <a:t>()</a:t>
            </a:r>
            <a:r>
              <a:rPr lang="en-US" dirty="0">
                <a:solidFill>
                  <a:srgbClr val="E46C0A"/>
                </a:solidFill>
              </a:rPr>
              <a:t>	</a:t>
            </a:r>
          </a:p>
          <a:p>
            <a:endParaRPr lang="en-US" dirty="0"/>
          </a:p>
        </p:txBody>
      </p:sp>
      <p:sp>
        <p:nvSpPr>
          <p:cNvPr id="6" name="Rectangle 5"/>
          <p:cNvSpPr/>
          <p:nvPr/>
        </p:nvSpPr>
        <p:spPr>
          <a:xfrm>
            <a:off x="1841500" y="6488668"/>
            <a:ext cx="4902200" cy="369332"/>
          </a:xfrm>
          <a:prstGeom prst="rect">
            <a:avLst/>
          </a:prstGeom>
        </p:spPr>
        <p:txBody>
          <a:bodyPr wrap="square">
            <a:spAutoFit/>
          </a:bodyPr>
          <a:lstStyle/>
          <a:p>
            <a:r>
              <a:rPr lang="en-US" dirty="0">
                <a:hlinkClick r:id="rId2"/>
              </a:rPr>
              <a:t>https://docs.python.org/2/library/functions.html</a:t>
            </a:r>
            <a:endParaRPr lang="en-US" dirty="0"/>
          </a:p>
        </p:txBody>
      </p:sp>
    </p:spTree>
    <p:extLst>
      <p:ext uri="{BB962C8B-B14F-4D97-AF65-F5344CB8AC3E}">
        <p14:creationId xmlns:p14="http://schemas.microsoft.com/office/powerpoint/2010/main" val="31648510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of course its libraries…</a:t>
            </a:r>
            <a:endParaRPr lang="en-US" dirty="0"/>
          </a:p>
        </p:txBody>
      </p:sp>
      <p:sp>
        <p:nvSpPr>
          <p:cNvPr id="3" name="Content Placeholder 2"/>
          <p:cNvSpPr>
            <a:spLocks noGrp="1"/>
          </p:cNvSpPr>
          <p:nvPr>
            <p:ph idx="1"/>
          </p:nvPr>
        </p:nvSpPr>
        <p:spPr>
          <a:xfrm>
            <a:off x="546100" y="1866900"/>
            <a:ext cx="8229600" cy="4089400"/>
          </a:xfrm>
        </p:spPr>
        <p:txBody>
          <a:bodyPr>
            <a:normAutofit fontScale="92500" lnSpcReduction="10000"/>
          </a:bodyPr>
          <a:lstStyle/>
          <a:p>
            <a:r>
              <a:rPr lang="en-US" dirty="0" smtClean="0">
                <a:solidFill>
                  <a:srgbClr val="008000"/>
                </a:solidFill>
              </a:rPr>
              <a:t>“python comes with batteries”  </a:t>
            </a:r>
          </a:p>
          <a:p>
            <a:r>
              <a:rPr lang="en-US" dirty="0"/>
              <a:t>s</a:t>
            </a:r>
            <a:r>
              <a:rPr lang="en-US" dirty="0" smtClean="0"/>
              <a:t>tandard Library:</a:t>
            </a:r>
            <a:endParaRPr lang="en-US" dirty="0">
              <a:hlinkClick r:id="rId2"/>
            </a:endParaRPr>
          </a:p>
          <a:p>
            <a:r>
              <a:rPr lang="en-US" dirty="0" smtClean="0">
                <a:hlinkClick r:id="rId2"/>
              </a:rPr>
              <a:t>https</a:t>
            </a:r>
            <a:r>
              <a:rPr lang="en-US" dirty="0">
                <a:hlinkClick r:id="rId2"/>
              </a:rPr>
              <a:t>://docs.python.org/2/library</a:t>
            </a:r>
            <a:r>
              <a:rPr lang="en-US" dirty="0" smtClean="0">
                <a:hlinkClick r:id="rId2"/>
              </a:rPr>
              <a:t>/</a:t>
            </a:r>
            <a:endParaRPr lang="en-US" dirty="0" smtClean="0"/>
          </a:p>
          <a:p>
            <a:r>
              <a:rPr lang="en-US" dirty="0" smtClean="0">
                <a:solidFill>
                  <a:srgbClr val="008000"/>
                </a:solidFill>
              </a:rPr>
              <a:t>“keep this under your pillow</a:t>
            </a:r>
            <a:r>
              <a:rPr lang="en-US" dirty="0" smtClean="0"/>
              <a:t>”</a:t>
            </a:r>
          </a:p>
          <a:p>
            <a:r>
              <a:rPr lang="en-US" dirty="0"/>
              <a:t>l</a:t>
            </a:r>
            <a:r>
              <a:rPr lang="en-US" dirty="0" smtClean="0"/>
              <a:t>et’s have a tab with this link open at all times!</a:t>
            </a:r>
          </a:p>
          <a:p>
            <a:r>
              <a:rPr lang="en-US" dirty="0" smtClean="0"/>
              <a:t>open source licensed packages:</a:t>
            </a:r>
          </a:p>
          <a:p>
            <a:r>
              <a:rPr lang="en-US" dirty="0">
                <a:hlinkClick r:id="rId3"/>
              </a:rPr>
              <a:t>https://pypi.python.org/</a:t>
            </a:r>
            <a:r>
              <a:rPr lang="en-US" dirty="0" smtClean="0">
                <a:hlinkClick r:id="rId3"/>
              </a:rPr>
              <a:t>pypi</a:t>
            </a:r>
            <a:endParaRPr lang="en-US" dirty="0" smtClean="0"/>
          </a:p>
          <a:p>
            <a:r>
              <a:rPr lang="en-US" dirty="0" smtClean="0">
                <a:solidFill>
                  <a:srgbClr val="E46C0A"/>
                </a:solidFill>
              </a:rPr>
              <a:t>63,000 packages!</a:t>
            </a:r>
          </a:p>
          <a:p>
            <a:endParaRPr lang="en-US" dirty="0" smtClean="0"/>
          </a:p>
          <a:p>
            <a:endParaRPr lang="en-US" dirty="0"/>
          </a:p>
        </p:txBody>
      </p:sp>
    </p:spTree>
    <p:extLst>
      <p:ext uri="{BB962C8B-B14F-4D97-AF65-F5344CB8AC3E}">
        <p14:creationId xmlns:p14="http://schemas.microsoft.com/office/powerpoint/2010/main" val="38893200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1638"/>
            <a:ext cx="8229600" cy="1143000"/>
          </a:xfrm>
        </p:spPr>
        <p:txBody>
          <a:bodyPr/>
          <a:lstStyle/>
          <a:p>
            <a:r>
              <a:rPr lang="en-US" b="1" dirty="0" smtClean="0">
                <a:solidFill>
                  <a:srgbClr val="E46C0A"/>
                </a:solidFill>
              </a:rPr>
              <a:t>variables</a:t>
            </a:r>
            <a:endParaRPr lang="en-US" b="1" dirty="0">
              <a:solidFill>
                <a:srgbClr val="E46C0A"/>
              </a:solidFill>
            </a:endParaRPr>
          </a:p>
        </p:txBody>
      </p:sp>
    </p:spTree>
    <p:extLst>
      <p:ext uri="{BB962C8B-B14F-4D97-AF65-F5344CB8AC3E}">
        <p14:creationId xmlns:p14="http://schemas.microsoft.com/office/powerpoint/2010/main" val="11115062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presentation…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ssumes you know nothing about programming</a:t>
            </a:r>
          </a:p>
          <a:p>
            <a:r>
              <a:rPr lang="en-US" dirty="0"/>
              <a:t>c</a:t>
            </a:r>
            <a:r>
              <a:rPr lang="en-US" dirty="0" smtClean="0"/>
              <a:t>ontains everything I consider essential to get you going as a beginner in </a:t>
            </a:r>
            <a:r>
              <a:rPr lang="en-US" dirty="0" smtClean="0">
                <a:latin typeface="PT Mono"/>
                <a:cs typeface="PT Mono"/>
              </a:rPr>
              <a:t>python</a:t>
            </a:r>
            <a:r>
              <a:rPr lang="en-US" dirty="0" smtClean="0"/>
              <a:t>…</a:t>
            </a:r>
          </a:p>
          <a:p>
            <a:r>
              <a:rPr lang="en-US" dirty="0"/>
              <a:t>l</a:t>
            </a:r>
            <a:r>
              <a:rPr lang="en-US" dirty="0" smtClean="0"/>
              <a:t>ots of slides with</a:t>
            </a:r>
          </a:p>
          <a:p>
            <a:endParaRPr lang="en-US" dirty="0"/>
          </a:p>
          <a:p>
            <a:endParaRPr lang="en-US" dirty="0" smtClean="0"/>
          </a:p>
          <a:p>
            <a:endParaRPr lang="en-US" dirty="0" smtClean="0"/>
          </a:p>
          <a:p>
            <a:r>
              <a:rPr lang="en-US" b="1" dirty="0">
                <a:solidFill>
                  <a:srgbClr val="E46C0A"/>
                </a:solidFill>
              </a:rPr>
              <a:t>t</a:t>
            </a:r>
            <a:r>
              <a:rPr lang="en-US" b="1" dirty="0" smtClean="0">
                <a:solidFill>
                  <a:srgbClr val="E46C0A"/>
                </a:solidFill>
              </a:rPr>
              <a:t>he goal</a:t>
            </a:r>
            <a:r>
              <a:rPr lang="en-US" dirty="0" smtClean="0"/>
              <a:t>: to make you self sufficient and prepare you for the next level!</a:t>
            </a:r>
          </a:p>
          <a:p>
            <a:r>
              <a:rPr lang="en-US" dirty="0"/>
              <a:t>t</a:t>
            </a:r>
            <a:r>
              <a:rPr lang="en-US" dirty="0" smtClean="0"/>
              <a:t>each you a little bit about the </a:t>
            </a:r>
            <a:r>
              <a:rPr lang="en-US" b="1" dirty="0" smtClean="0">
                <a:solidFill>
                  <a:srgbClr val="008000"/>
                </a:solidFill>
              </a:rPr>
              <a:t>culture</a:t>
            </a:r>
            <a:r>
              <a:rPr lang="en-US" dirty="0" smtClean="0">
                <a:solidFill>
                  <a:srgbClr val="008000"/>
                </a:solidFill>
              </a:rPr>
              <a:t> </a:t>
            </a:r>
            <a:r>
              <a:rPr lang="en-US" dirty="0" smtClean="0"/>
              <a:t>of python!</a:t>
            </a:r>
            <a:endParaRPr lang="en-US" dirty="0"/>
          </a:p>
        </p:txBody>
      </p:sp>
      <p:sp>
        <p:nvSpPr>
          <p:cNvPr id="4" name="TextBox 3"/>
          <p:cNvSpPr txBox="1"/>
          <p:nvPr/>
        </p:nvSpPr>
        <p:spPr>
          <a:xfrm>
            <a:off x="1371600" y="3683576"/>
            <a:ext cx="59944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real python code</a:t>
            </a:r>
            <a:endParaRPr lang="en-US" sz="3200" dirty="0"/>
          </a:p>
        </p:txBody>
      </p:sp>
    </p:spTree>
    <p:extLst>
      <p:ext uri="{BB962C8B-B14F-4D97-AF65-F5344CB8AC3E}">
        <p14:creationId xmlns:p14="http://schemas.microsoft.com/office/powerpoint/2010/main" val="33913085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274638"/>
            <a:ext cx="9029700" cy="1143000"/>
          </a:xfrm>
        </p:spPr>
        <p:txBody>
          <a:bodyPr>
            <a:normAutofit fontScale="90000"/>
          </a:bodyPr>
          <a:lstStyle/>
          <a:p>
            <a:r>
              <a:rPr lang="en-US" dirty="0" smtClean="0"/>
              <a:t>contain all the information of your program</a:t>
            </a:r>
            <a:endParaRPr lang="en-US" dirty="0"/>
          </a:p>
        </p:txBody>
      </p:sp>
      <p:sp>
        <p:nvSpPr>
          <p:cNvPr id="3" name="Content Placeholder 2"/>
          <p:cNvSpPr>
            <a:spLocks noGrp="1"/>
          </p:cNvSpPr>
          <p:nvPr>
            <p:ph idx="1"/>
          </p:nvPr>
        </p:nvSpPr>
        <p:spPr/>
        <p:txBody>
          <a:bodyPr/>
          <a:lstStyle/>
          <a:p>
            <a:r>
              <a:rPr lang="en-US" dirty="0"/>
              <a:t>v</a:t>
            </a:r>
            <a:r>
              <a:rPr lang="en-US" dirty="0" smtClean="0"/>
              <a:t>ariable types</a:t>
            </a:r>
          </a:p>
          <a:p>
            <a:pPr lvl="1"/>
            <a:r>
              <a:rPr lang="en-US" dirty="0"/>
              <a:t>n</a:t>
            </a:r>
            <a:r>
              <a:rPr lang="en-US" dirty="0" smtClean="0"/>
              <a:t>umerical: </a:t>
            </a:r>
            <a:r>
              <a:rPr lang="en-US" b="1" dirty="0" smtClean="0">
                <a:solidFill>
                  <a:srgbClr val="E46C0A"/>
                </a:solidFill>
              </a:rPr>
              <a:t>int</a:t>
            </a:r>
            <a:r>
              <a:rPr lang="en-US" dirty="0" smtClean="0"/>
              <a:t>, </a:t>
            </a:r>
            <a:r>
              <a:rPr lang="en-US" b="1" dirty="0" smtClean="0">
                <a:solidFill>
                  <a:srgbClr val="E46C0A"/>
                </a:solidFill>
              </a:rPr>
              <a:t>float</a:t>
            </a:r>
            <a:r>
              <a:rPr lang="en-US" dirty="0" smtClean="0"/>
              <a:t>, </a:t>
            </a:r>
            <a:r>
              <a:rPr lang="en-US" b="1" dirty="0" smtClean="0">
                <a:solidFill>
                  <a:srgbClr val="E46C0A"/>
                </a:solidFill>
              </a:rPr>
              <a:t>long</a:t>
            </a:r>
            <a:r>
              <a:rPr lang="en-US" dirty="0" smtClean="0"/>
              <a:t>, </a:t>
            </a:r>
            <a:r>
              <a:rPr lang="en-US" b="1" dirty="0" smtClean="0">
                <a:solidFill>
                  <a:srgbClr val="E46C0A"/>
                </a:solidFill>
              </a:rPr>
              <a:t>complex</a:t>
            </a:r>
          </a:p>
          <a:p>
            <a:pPr lvl="1"/>
            <a:r>
              <a:rPr lang="en-US" dirty="0" smtClean="0"/>
              <a:t>boolean: </a:t>
            </a:r>
            <a:r>
              <a:rPr lang="en-US" b="1" dirty="0" smtClean="0">
                <a:solidFill>
                  <a:srgbClr val="E46C0A"/>
                </a:solidFill>
              </a:rPr>
              <a:t>True</a:t>
            </a:r>
            <a:r>
              <a:rPr lang="en-US" dirty="0" smtClean="0"/>
              <a:t>, </a:t>
            </a:r>
            <a:r>
              <a:rPr lang="en-US" b="1" dirty="0" smtClean="0">
                <a:solidFill>
                  <a:srgbClr val="E46C0A"/>
                </a:solidFill>
              </a:rPr>
              <a:t>False</a:t>
            </a:r>
          </a:p>
          <a:p>
            <a:pPr lvl="1"/>
            <a:r>
              <a:rPr lang="en-US" b="1" dirty="0" smtClean="0">
                <a:solidFill>
                  <a:srgbClr val="E46C0A"/>
                </a:solidFill>
              </a:rPr>
              <a:t>None</a:t>
            </a:r>
          </a:p>
          <a:p>
            <a:pPr lvl="1"/>
            <a:r>
              <a:rPr lang="en-US" b="1" dirty="0">
                <a:solidFill>
                  <a:srgbClr val="E46C0A"/>
                </a:solidFill>
              </a:rPr>
              <a:t>s</a:t>
            </a:r>
            <a:r>
              <a:rPr lang="en-US" b="1" dirty="0" smtClean="0">
                <a:solidFill>
                  <a:srgbClr val="E46C0A"/>
                </a:solidFill>
              </a:rPr>
              <a:t>trings</a:t>
            </a:r>
          </a:p>
          <a:p>
            <a:pPr lvl="1"/>
            <a:r>
              <a:rPr lang="en-US" dirty="0" smtClean="0"/>
              <a:t>Compound types (we will discuss later)</a:t>
            </a:r>
          </a:p>
          <a:p>
            <a:r>
              <a:rPr lang="en-US" dirty="0"/>
              <a:t>t</a:t>
            </a:r>
            <a:r>
              <a:rPr lang="en-US" dirty="0" smtClean="0"/>
              <a:t>ype conversions</a:t>
            </a:r>
          </a:p>
          <a:p>
            <a:r>
              <a:rPr lang="en-US" dirty="0"/>
              <a:t>l</a:t>
            </a:r>
            <a:r>
              <a:rPr lang="en-US" dirty="0" smtClean="0"/>
              <a:t>et’s create our first variables!</a:t>
            </a:r>
            <a:endParaRPr lang="en-US" dirty="0"/>
          </a:p>
        </p:txBody>
      </p:sp>
    </p:spTree>
    <p:extLst>
      <p:ext uri="{BB962C8B-B14F-4D97-AF65-F5344CB8AC3E}">
        <p14:creationId xmlns:p14="http://schemas.microsoft.com/office/powerpoint/2010/main" val="805552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fun with variables</a:t>
            </a:r>
            <a:endParaRPr lang="en-US" dirty="0"/>
          </a:p>
        </p:txBody>
      </p:sp>
      <p:sp>
        <p:nvSpPr>
          <p:cNvPr id="4" name="TextBox 3"/>
          <p:cNvSpPr txBox="1"/>
          <p:nvPr/>
        </p:nvSpPr>
        <p:spPr>
          <a:xfrm>
            <a:off x="127000" y="1214438"/>
            <a:ext cx="8839200" cy="6340196"/>
          </a:xfrm>
          <a:prstGeom prst="rect">
            <a:avLst/>
          </a:prstGeom>
          <a:solidFill>
            <a:schemeClr val="tx1">
              <a:lumMod val="50000"/>
              <a:lumOff val="50000"/>
              <a:alpha val="23000"/>
            </a:schemeClr>
          </a:solidFill>
        </p:spPr>
        <p:txBody>
          <a:bodyPr wrap="square" rtlCol="0">
            <a:spAutoFit/>
          </a:bodyPr>
          <a:lstStyle/>
          <a:p>
            <a:r>
              <a:rPr lang="en-US" sz="2400" dirty="0" smtClean="0">
                <a:latin typeface="PT Mono"/>
                <a:cs typeface="PT Mono"/>
              </a:rPr>
              <a:t>#</a:t>
            </a:r>
            <a:r>
              <a:rPr lang="en-US" sz="2200" dirty="0" smtClean="0">
                <a:latin typeface="PT Mono"/>
                <a:cs typeface="PT Mono"/>
              </a:rPr>
              <a:t>The </a:t>
            </a:r>
            <a:r>
              <a:rPr lang="en-US" sz="2200" dirty="0">
                <a:latin typeface="PT Mono"/>
                <a:cs typeface="PT Mono"/>
              </a:rPr>
              <a:t>variable type is inferred from </a:t>
            </a:r>
            <a:r>
              <a:rPr lang="en-US" sz="2200" dirty="0" smtClean="0">
                <a:latin typeface="PT Mono"/>
                <a:cs typeface="PT Mono"/>
              </a:rPr>
              <a:t>the assignment</a:t>
            </a:r>
            <a:br>
              <a:rPr lang="en-US" sz="2200" dirty="0" smtClean="0">
                <a:latin typeface="PT Mono"/>
                <a:cs typeface="PT Mono"/>
              </a:rPr>
            </a:br>
            <a:endParaRPr lang="en-US" sz="2200" dirty="0">
              <a:latin typeface="PT Mono"/>
              <a:cs typeface="PT Mono"/>
            </a:endParaRPr>
          </a:p>
          <a:p>
            <a:r>
              <a:rPr lang="en-US" sz="2400" dirty="0">
                <a:latin typeface="PT Mono"/>
                <a:cs typeface="PT Mono"/>
              </a:rPr>
              <a:t>a = 14         </a:t>
            </a:r>
            <a:r>
              <a:rPr lang="en-US" sz="2400" dirty="0" smtClean="0">
                <a:latin typeface="PT Mono"/>
                <a:cs typeface="PT Mono"/>
              </a:rPr>
              <a:t>(</a:t>
            </a:r>
            <a:r>
              <a:rPr lang="en-US" sz="2400" dirty="0">
                <a:latin typeface="PT Mono"/>
                <a:cs typeface="PT Mono"/>
              </a:rPr>
              <a:t>a is a reference to an integer)</a:t>
            </a:r>
          </a:p>
          <a:p>
            <a:r>
              <a:rPr lang="en-US" sz="2400" dirty="0" smtClean="0">
                <a:latin typeface="PT Mono"/>
                <a:cs typeface="PT Mono"/>
              </a:rPr>
              <a:t/>
            </a:r>
            <a:br>
              <a:rPr lang="en-US" sz="2400" dirty="0" smtClean="0">
                <a:latin typeface="PT Mono"/>
                <a:cs typeface="PT Mono"/>
              </a:rPr>
            </a:br>
            <a:r>
              <a:rPr lang="en-US" sz="2400" dirty="0" smtClean="0">
                <a:latin typeface="PT Mono"/>
                <a:cs typeface="PT Mono"/>
              </a:rPr>
              <a:t>a </a:t>
            </a:r>
            <a:r>
              <a:rPr lang="en-US" sz="2400" dirty="0">
                <a:latin typeface="PT Mono"/>
                <a:cs typeface="PT Mono"/>
              </a:rPr>
              <a:t>= “gluon”    (a becomes a reference </a:t>
            </a:r>
            <a:r>
              <a:rPr lang="en-US" sz="2400" dirty="0" smtClean="0">
                <a:latin typeface="PT Mono"/>
                <a:cs typeface="PT Mono"/>
              </a:rPr>
              <a:t>to a str)</a:t>
            </a:r>
            <a:endParaRPr lang="en-US" sz="2400" dirty="0">
              <a:latin typeface="PT Mono"/>
              <a:cs typeface="PT Mono"/>
            </a:endParaRPr>
          </a:p>
          <a:p>
            <a:r>
              <a:rPr lang="en-US" sz="2400" dirty="0" smtClean="0">
                <a:latin typeface="PT Mono"/>
                <a:cs typeface="PT Mono"/>
              </a:rPr>
              <a:t/>
            </a:r>
            <a:br>
              <a:rPr lang="en-US" sz="2400" dirty="0" smtClean="0">
                <a:latin typeface="PT Mono"/>
                <a:cs typeface="PT Mono"/>
              </a:rPr>
            </a:br>
            <a:r>
              <a:rPr lang="en-US" sz="2400" dirty="0" smtClean="0">
                <a:latin typeface="PT Mono"/>
                <a:cs typeface="PT Mono"/>
              </a:rPr>
              <a:t>b </a:t>
            </a:r>
            <a:r>
              <a:rPr lang="en-US" sz="2400" dirty="0">
                <a:latin typeface="PT Mono"/>
                <a:cs typeface="PT Mono"/>
              </a:rPr>
              <a:t>= 13.14159</a:t>
            </a:r>
          </a:p>
          <a:p>
            <a:r>
              <a:rPr lang="en-US" sz="2400" dirty="0" smtClean="0">
                <a:latin typeface="PT Mono"/>
                <a:cs typeface="PT Mono"/>
              </a:rPr>
              <a:t/>
            </a:r>
            <a:br>
              <a:rPr lang="en-US" sz="2400" dirty="0" smtClean="0">
                <a:latin typeface="PT Mono"/>
                <a:cs typeface="PT Mono"/>
              </a:rPr>
            </a:br>
            <a:r>
              <a:rPr lang="en-US" sz="2400" dirty="0" smtClean="0">
                <a:latin typeface="PT Mono"/>
                <a:cs typeface="PT Mono"/>
              </a:rPr>
              <a:t>c </a:t>
            </a:r>
            <a:r>
              <a:rPr lang="en-US" sz="2400" dirty="0">
                <a:latin typeface="PT Mono"/>
                <a:cs typeface="PT Mono"/>
              </a:rPr>
              <a:t>= </a:t>
            </a:r>
            <a:r>
              <a:rPr lang="en-US" sz="2400" dirty="0">
                <a:solidFill>
                  <a:srgbClr val="E46C0A"/>
                </a:solidFill>
                <a:latin typeface="PT Mono"/>
                <a:cs typeface="PT Mono"/>
              </a:rPr>
              <a:t>True</a:t>
            </a:r>
          </a:p>
          <a:p>
            <a:endParaRPr lang="en-US" sz="2400" dirty="0">
              <a:latin typeface="PT Mono"/>
              <a:cs typeface="PT Mono"/>
            </a:endParaRPr>
          </a:p>
          <a:p>
            <a:r>
              <a:rPr lang="en-US" sz="2400" dirty="0">
                <a:latin typeface="PT Mono"/>
                <a:cs typeface="PT Mono"/>
              </a:rPr>
              <a:t>e = “1.345”   </a:t>
            </a:r>
            <a:endParaRPr lang="en-US" sz="2400" dirty="0" smtClean="0">
              <a:latin typeface="PT Mono"/>
              <a:cs typeface="PT Mono"/>
            </a:endParaRPr>
          </a:p>
          <a:p>
            <a:r>
              <a:rPr lang="en-US" sz="2400" dirty="0" smtClean="0">
                <a:latin typeface="PT Mono"/>
                <a:cs typeface="PT Mono"/>
              </a:rPr>
              <a:t> </a:t>
            </a:r>
            <a:endParaRPr lang="en-US" sz="2400" dirty="0">
              <a:latin typeface="PT Mono"/>
              <a:cs typeface="PT Mono"/>
            </a:endParaRPr>
          </a:p>
          <a:p>
            <a:r>
              <a:rPr lang="en-US" sz="2400" dirty="0">
                <a:latin typeface="PT Mono"/>
                <a:cs typeface="PT Mono"/>
              </a:rPr>
              <a:t>f = </a:t>
            </a:r>
            <a:r>
              <a:rPr lang="en-US" sz="2400" dirty="0">
                <a:solidFill>
                  <a:srgbClr val="E46C0A"/>
                </a:solidFill>
                <a:latin typeface="PT Mono"/>
                <a:cs typeface="PT Mono"/>
              </a:rPr>
              <a:t>float</a:t>
            </a:r>
            <a:r>
              <a:rPr lang="en-US" sz="2400" dirty="0">
                <a:latin typeface="PT Mono"/>
                <a:cs typeface="PT Mono"/>
              </a:rPr>
              <a:t>(e) </a:t>
            </a:r>
            <a:r>
              <a:rPr lang="en-US" sz="2400" dirty="0" smtClean="0">
                <a:latin typeface="PT Mono"/>
                <a:cs typeface="PT Mono"/>
              </a:rPr>
              <a:t>   #</a:t>
            </a:r>
            <a:r>
              <a:rPr lang="en-US" sz="2400" dirty="0" smtClean="0">
                <a:latin typeface="PT Mono"/>
                <a:cs typeface="PT Mono"/>
                <a:sym typeface="Wingdings"/>
              </a:rPr>
              <a:t>converting types</a:t>
            </a:r>
          </a:p>
          <a:p>
            <a:endParaRPr lang="en-US" sz="2400" dirty="0">
              <a:latin typeface="PT Mono"/>
              <a:cs typeface="PT Mono"/>
              <a:sym typeface="Wingdings"/>
            </a:endParaRPr>
          </a:p>
          <a:p>
            <a:r>
              <a:rPr lang="en-US" sz="2400" dirty="0">
                <a:latin typeface="PT Mono"/>
                <a:cs typeface="PT Mono"/>
                <a:sym typeface="Wingdings"/>
              </a:rPr>
              <a:t>g = </a:t>
            </a:r>
            <a:r>
              <a:rPr lang="en-US" sz="2400" dirty="0" smtClean="0">
                <a:solidFill>
                  <a:srgbClr val="E46C0A"/>
                </a:solidFill>
                <a:latin typeface="PT Mono"/>
                <a:cs typeface="PT Mono"/>
                <a:sym typeface="Wingdings"/>
              </a:rPr>
              <a:t>None</a:t>
            </a:r>
            <a:r>
              <a:rPr lang="en-US" sz="2400" dirty="0" smtClean="0">
                <a:latin typeface="PT Mono"/>
                <a:cs typeface="PT Mono"/>
                <a:sym typeface="Wingdings"/>
              </a:rPr>
              <a:t>        type(g)</a:t>
            </a:r>
            <a:endParaRPr lang="en-US" sz="2400" dirty="0">
              <a:latin typeface="PT Mono"/>
              <a:cs typeface="PT Mono"/>
              <a:sym typeface="Wingdings"/>
            </a:endParaRPr>
          </a:p>
          <a:p>
            <a:r>
              <a:rPr lang="en-US" sz="2400" dirty="0" smtClean="0">
                <a:latin typeface="PT Mono"/>
                <a:cs typeface="PT Mono"/>
                <a:sym typeface="Wingdings"/>
              </a:rPr>
              <a:t/>
            </a:r>
            <a:br>
              <a:rPr lang="en-US" sz="2400" dirty="0" smtClean="0">
                <a:latin typeface="PT Mono"/>
                <a:cs typeface="PT Mono"/>
                <a:sym typeface="Wingdings"/>
              </a:rPr>
            </a:br>
            <a:endParaRPr lang="en-US" sz="2400" dirty="0">
              <a:latin typeface="PT Mono"/>
              <a:cs typeface="PT Mono"/>
            </a:endParaRPr>
          </a:p>
        </p:txBody>
      </p:sp>
    </p:spTree>
    <p:extLst>
      <p:ext uri="{BB962C8B-B14F-4D97-AF65-F5344CB8AC3E}">
        <p14:creationId xmlns:p14="http://schemas.microsoft.com/office/powerpoint/2010/main" val="23770511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thoughts on variables</a:t>
            </a:r>
            <a:endParaRPr lang="en-US" dirty="0"/>
          </a:p>
        </p:txBody>
      </p:sp>
      <p:sp>
        <p:nvSpPr>
          <p:cNvPr id="3" name="Content Placeholder 2"/>
          <p:cNvSpPr>
            <a:spLocks noGrp="1"/>
          </p:cNvSpPr>
          <p:nvPr>
            <p:ph idx="1"/>
          </p:nvPr>
        </p:nvSpPr>
        <p:spPr/>
        <p:txBody>
          <a:bodyPr>
            <a:normAutofit/>
          </a:bodyPr>
          <a:lstStyle/>
          <a:p>
            <a:r>
              <a:rPr lang="en-US" dirty="0" smtClean="0"/>
              <a:t>where are variables stored?</a:t>
            </a:r>
          </a:p>
          <a:p>
            <a:r>
              <a:rPr lang="en-US" dirty="0" smtClean="0"/>
              <a:t>concept </a:t>
            </a:r>
            <a:r>
              <a:rPr lang="en-US" dirty="0" smtClean="0"/>
              <a:t>of </a:t>
            </a:r>
            <a:r>
              <a:rPr lang="en-US" b="1" dirty="0" smtClean="0">
                <a:solidFill>
                  <a:srgbClr val="E46C0A"/>
                </a:solidFill>
              </a:rPr>
              <a:t>mutable</a:t>
            </a:r>
            <a:r>
              <a:rPr lang="en-US" dirty="0" smtClean="0"/>
              <a:t> and </a:t>
            </a:r>
            <a:r>
              <a:rPr lang="en-US" b="1" dirty="0" smtClean="0">
                <a:solidFill>
                  <a:srgbClr val="E46C0A"/>
                </a:solidFill>
              </a:rPr>
              <a:t>immutable </a:t>
            </a:r>
            <a:r>
              <a:rPr lang="en-US" b="1" dirty="0" smtClean="0"/>
              <a:t>objects</a:t>
            </a:r>
            <a:r>
              <a:rPr lang="en-US" dirty="0" smtClean="0">
                <a:solidFill>
                  <a:srgbClr val="E46C0A"/>
                </a:solidFill>
              </a:rPr>
              <a:t> </a:t>
            </a:r>
            <a:endParaRPr lang="en-US" dirty="0" smtClean="0">
              <a:solidFill>
                <a:srgbClr val="E46C0A"/>
              </a:solidFill>
            </a:endParaRPr>
          </a:p>
          <a:p>
            <a:pPr marL="0" indent="0">
              <a:buNone/>
            </a:pPr>
            <a:endParaRPr lang="en-US" dirty="0" smtClean="0"/>
          </a:p>
        </p:txBody>
      </p:sp>
      <p:sp>
        <p:nvSpPr>
          <p:cNvPr id="4" name="TextBox 3"/>
          <p:cNvSpPr txBox="1"/>
          <p:nvPr/>
        </p:nvSpPr>
        <p:spPr>
          <a:xfrm>
            <a:off x="1143000" y="3162767"/>
            <a:ext cx="6654800" cy="3539431"/>
          </a:xfrm>
          <a:prstGeom prst="rect">
            <a:avLst/>
          </a:prstGeom>
          <a:solidFill>
            <a:schemeClr val="bg1">
              <a:lumMod val="85000"/>
            </a:schemeClr>
          </a:solidFill>
        </p:spPr>
        <p:txBody>
          <a:bodyPr wrap="square" rtlCol="0">
            <a:spAutoFit/>
          </a:bodyPr>
          <a:lstStyle/>
          <a:p>
            <a:r>
              <a:rPr lang="en-US" sz="2800" dirty="0">
                <a:latin typeface="PT Mono"/>
                <a:cs typeface="PT Mono"/>
              </a:rPr>
              <a:t>a = “quark</a:t>
            </a:r>
            <a:r>
              <a:rPr lang="en-US" sz="2800" dirty="0" smtClean="0">
                <a:latin typeface="PT Mono"/>
                <a:cs typeface="PT Mono"/>
              </a:rPr>
              <a:t>”</a:t>
            </a:r>
          </a:p>
          <a:p>
            <a:r>
              <a:rPr lang="en-US" sz="2800" b="1" dirty="0" smtClean="0">
                <a:solidFill>
                  <a:srgbClr val="E46C0A"/>
                </a:solidFill>
                <a:latin typeface="PT Mono"/>
                <a:cs typeface="PT Mono"/>
              </a:rPr>
              <a:t>id</a:t>
            </a:r>
            <a:r>
              <a:rPr lang="en-US" sz="2800" dirty="0">
                <a:latin typeface="PT Mono"/>
                <a:cs typeface="PT Mono"/>
              </a:rPr>
              <a:t>(a</a:t>
            </a:r>
            <a:r>
              <a:rPr lang="en-US" sz="2800" dirty="0" smtClean="0">
                <a:latin typeface="PT Mono"/>
                <a:cs typeface="PT Mono"/>
              </a:rPr>
              <a:t>)</a:t>
            </a:r>
          </a:p>
          <a:p>
            <a:r>
              <a:rPr lang="en-US" sz="2800" dirty="0"/>
              <a:t>4299832424</a:t>
            </a:r>
            <a:endParaRPr lang="en-US" sz="2800" dirty="0">
              <a:latin typeface="PT Mono"/>
              <a:cs typeface="PT Mono"/>
            </a:endParaRPr>
          </a:p>
          <a:p>
            <a:r>
              <a:rPr lang="en-US" sz="2800" dirty="0">
                <a:latin typeface="PT Mono"/>
                <a:cs typeface="PT Mono"/>
              </a:rPr>
              <a:t>b = “quark</a:t>
            </a:r>
            <a:r>
              <a:rPr lang="en-US" sz="2800" dirty="0" smtClean="0">
                <a:latin typeface="PT Mono"/>
                <a:cs typeface="PT Mono"/>
              </a:rPr>
              <a:t>”</a:t>
            </a:r>
          </a:p>
          <a:p>
            <a:r>
              <a:rPr lang="en-US" sz="2800" b="1" dirty="0" smtClean="0">
                <a:solidFill>
                  <a:srgbClr val="E46C0A"/>
                </a:solidFill>
                <a:latin typeface="PT Mono"/>
                <a:cs typeface="PT Mono"/>
              </a:rPr>
              <a:t>id</a:t>
            </a:r>
            <a:r>
              <a:rPr lang="en-US" sz="2800" dirty="0">
                <a:latin typeface="PT Mono"/>
                <a:cs typeface="PT Mono"/>
              </a:rPr>
              <a:t>(b</a:t>
            </a:r>
            <a:r>
              <a:rPr lang="en-US" sz="2800" dirty="0" smtClean="0">
                <a:latin typeface="PT Mono"/>
                <a:cs typeface="PT Mono"/>
              </a:rPr>
              <a:t>)</a:t>
            </a:r>
          </a:p>
          <a:p>
            <a:r>
              <a:rPr lang="en-US" sz="2800" dirty="0"/>
              <a:t>4299832424</a:t>
            </a:r>
            <a:endParaRPr lang="en-US" sz="2800" dirty="0" smtClean="0">
              <a:latin typeface="PT Mono"/>
              <a:cs typeface="PT Mono"/>
            </a:endParaRPr>
          </a:p>
          <a:p>
            <a:r>
              <a:rPr lang="en-US" sz="2800" dirty="0" smtClean="0">
                <a:latin typeface="PT Mono"/>
                <a:cs typeface="PT Mono"/>
              </a:rPr>
              <a:t>a </a:t>
            </a:r>
            <a:r>
              <a:rPr lang="en-US" sz="2800" b="1" dirty="0">
                <a:solidFill>
                  <a:srgbClr val="E46C0A"/>
                </a:solidFill>
                <a:latin typeface="PT Mono"/>
                <a:cs typeface="PT Mono"/>
              </a:rPr>
              <a:t>is</a:t>
            </a:r>
            <a:r>
              <a:rPr lang="en-US" sz="2800" dirty="0">
                <a:latin typeface="PT Mono"/>
                <a:cs typeface="PT Mono"/>
              </a:rPr>
              <a:t> </a:t>
            </a:r>
            <a:r>
              <a:rPr lang="en-US" sz="2800" dirty="0" smtClean="0">
                <a:latin typeface="PT Mono"/>
                <a:cs typeface="PT Mono"/>
              </a:rPr>
              <a:t>b    # True</a:t>
            </a:r>
            <a:endParaRPr lang="en-US" sz="2800" dirty="0">
              <a:latin typeface="PT Mono"/>
              <a:cs typeface="PT Mono"/>
            </a:endParaRPr>
          </a:p>
          <a:p>
            <a:r>
              <a:rPr lang="en-US" sz="2800" dirty="0">
                <a:latin typeface="PT Mono"/>
                <a:cs typeface="PT Mono"/>
              </a:rPr>
              <a:t>a </a:t>
            </a:r>
            <a:r>
              <a:rPr lang="en-US" sz="2800" b="1" dirty="0">
                <a:solidFill>
                  <a:srgbClr val="E46C0A"/>
                </a:solidFill>
                <a:latin typeface="PT Mono"/>
                <a:cs typeface="PT Mono"/>
              </a:rPr>
              <a:t>==</a:t>
            </a:r>
            <a:r>
              <a:rPr lang="en-US" sz="2800" dirty="0">
                <a:latin typeface="PT Mono"/>
                <a:cs typeface="PT Mono"/>
              </a:rPr>
              <a:t> </a:t>
            </a:r>
            <a:r>
              <a:rPr lang="en-US" sz="2800" dirty="0" smtClean="0">
                <a:latin typeface="PT Mono"/>
                <a:cs typeface="PT Mono"/>
              </a:rPr>
              <a:t>b    # True</a:t>
            </a:r>
            <a:endParaRPr lang="en-US" sz="2800" dirty="0">
              <a:latin typeface="PT Mono"/>
              <a:cs typeface="PT Mono"/>
            </a:endParaRPr>
          </a:p>
        </p:txBody>
      </p:sp>
    </p:spTree>
    <p:extLst>
      <p:ext uri="{BB962C8B-B14F-4D97-AF65-F5344CB8AC3E}">
        <p14:creationId xmlns:p14="http://schemas.microsoft.com/office/powerpoint/2010/main" val="9465444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simplest things can get tricky for beginners… we will address this later</a:t>
            </a:r>
            <a:endParaRPr lang="en-US" dirty="0"/>
          </a:p>
        </p:txBody>
      </p:sp>
      <p:sp>
        <p:nvSpPr>
          <p:cNvPr id="4" name="TextBox 3"/>
          <p:cNvSpPr txBox="1"/>
          <p:nvPr/>
        </p:nvSpPr>
        <p:spPr>
          <a:xfrm>
            <a:off x="457200" y="1595954"/>
            <a:ext cx="8458200" cy="5262980"/>
          </a:xfrm>
          <a:prstGeom prst="rect">
            <a:avLst/>
          </a:prstGeom>
          <a:solidFill>
            <a:schemeClr val="bg1">
              <a:lumMod val="85000"/>
            </a:schemeClr>
          </a:solidFill>
        </p:spPr>
        <p:txBody>
          <a:bodyPr wrap="square" rtlCol="0">
            <a:spAutoFit/>
          </a:bodyPr>
          <a:lstStyle/>
          <a:p>
            <a:r>
              <a:rPr lang="en-US" sz="2800" dirty="0">
                <a:latin typeface="PT Mono"/>
                <a:cs typeface="PT Mono"/>
              </a:rPr>
              <a:t>a </a:t>
            </a:r>
            <a:r>
              <a:rPr lang="en-US" sz="2800" b="1" dirty="0">
                <a:solidFill>
                  <a:srgbClr val="E46C0A"/>
                </a:solidFill>
                <a:latin typeface="PT Mono"/>
                <a:cs typeface="PT Mono"/>
              </a:rPr>
              <a:t>=</a:t>
            </a:r>
            <a:r>
              <a:rPr lang="en-US" sz="2800" dirty="0">
                <a:latin typeface="PT Mono"/>
                <a:cs typeface="PT Mono"/>
              </a:rPr>
              <a:t> </a:t>
            </a:r>
            <a:r>
              <a:rPr lang="en-US" sz="2800" dirty="0" smtClean="0">
                <a:latin typeface="PT Mono"/>
                <a:cs typeface="PT Mono"/>
              </a:rPr>
              <a:t>[1,2,3] </a:t>
            </a:r>
          </a:p>
          <a:p>
            <a:endParaRPr lang="en-US" sz="2800" dirty="0">
              <a:latin typeface="PT Mono"/>
              <a:cs typeface="PT Mono"/>
            </a:endParaRPr>
          </a:p>
          <a:p>
            <a:r>
              <a:rPr lang="en-US" sz="2800" dirty="0" smtClean="0">
                <a:latin typeface="PT Mono"/>
                <a:cs typeface="PT Mono"/>
              </a:rPr>
              <a:t>b </a:t>
            </a:r>
            <a:r>
              <a:rPr lang="en-US" sz="2800" b="1" dirty="0" smtClean="0">
                <a:solidFill>
                  <a:srgbClr val="E46C0A"/>
                </a:solidFill>
                <a:latin typeface="PT Mono"/>
                <a:cs typeface="PT Mono"/>
              </a:rPr>
              <a:t>=</a:t>
            </a:r>
            <a:r>
              <a:rPr lang="en-US" sz="2800" dirty="0" smtClean="0">
                <a:latin typeface="PT Mono"/>
                <a:cs typeface="PT Mono"/>
              </a:rPr>
              <a:t> a     # b is another reference</a:t>
            </a:r>
          </a:p>
          <a:p>
            <a:r>
              <a:rPr lang="en-US" sz="2800" dirty="0">
                <a:latin typeface="PT Mono"/>
                <a:cs typeface="PT Mono"/>
              </a:rPr>
              <a:t> </a:t>
            </a:r>
            <a:r>
              <a:rPr lang="en-US" sz="2800" dirty="0" smtClean="0">
                <a:latin typeface="PT Mono"/>
                <a:cs typeface="PT Mono"/>
              </a:rPr>
              <a:t>         # to the object [1,2,3]</a:t>
            </a:r>
          </a:p>
          <a:p>
            <a:endParaRPr lang="en-US" sz="2800" dirty="0" smtClean="0">
              <a:latin typeface="PT Mono"/>
              <a:cs typeface="PT Mono"/>
            </a:endParaRPr>
          </a:p>
          <a:p>
            <a:r>
              <a:rPr lang="en-US" sz="2800" dirty="0" smtClean="0">
                <a:latin typeface="PT Mono"/>
                <a:cs typeface="PT Mono"/>
              </a:rPr>
              <a:t>a </a:t>
            </a:r>
            <a:r>
              <a:rPr lang="en-US" sz="2800" b="1" dirty="0">
                <a:solidFill>
                  <a:srgbClr val="E46C0A"/>
                </a:solidFill>
                <a:latin typeface="PT Mono"/>
                <a:cs typeface="PT Mono"/>
              </a:rPr>
              <a:t>is</a:t>
            </a:r>
            <a:r>
              <a:rPr lang="en-US" sz="2800" dirty="0">
                <a:latin typeface="PT Mono"/>
                <a:cs typeface="PT Mono"/>
              </a:rPr>
              <a:t> </a:t>
            </a:r>
            <a:r>
              <a:rPr lang="en-US" sz="2800" dirty="0" smtClean="0">
                <a:latin typeface="PT Mono"/>
                <a:cs typeface="PT Mono"/>
              </a:rPr>
              <a:t>b    # True</a:t>
            </a:r>
            <a:endParaRPr lang="en-US" sz="2800" dirty="0">
              <a:latin typeface="PT Mono"/>
              <a:cs typeface="PT Mono"/>
            </a:endParaRPr>
          </a:p>
          <a:p>
            <a:r>
              <a:rPr lang="en-US" sz="2800" dirty="0">
                <a:latin typeface="PT Mono"/>
                <a:cs typeface="PT Mono"/>
              </a:rPr>
              <a:t>a </a:t>
            </a:r>
            <a:r>
              <a:rPr lang="en-US" sz="2800" b="1" dirty="0">
                <a:solidFill>
                  <a:srgbClr val="E46C0A"/>
                </a:solidFill>
                <a:latin typeface="PT Mono"/>
                <a:cs typeface="PT Mono"/>
              </a:rPr>
              <a:t>==</a:t>
            </a:r>
            <a:r>
              <a:rPr lang="en-US" sz="2800" dirty="0">
                <a:latin typeface="PT Mono"/>
                <a:cs typeface="PT Mono"/>
              </a:rPr>
              <a:t> </a:t>
            </a:r>
            <a:r>
              <a:rPr lang="en-US" sz="2800" dirty="0" smtClean="0">
                <a:latin typeface="PT Mono"/>
                <a:cs typeface="PT Mono"/>
              </a:rPr>
              <a:t>b    # True</a:t>
            </a:r>
          </a:p>
          <a:p>
            <a:endParaRPr lang="en-US" sz="2800" dirty="0">
              <a:latin typeface="PT Mono"/>
              <a:cs typeface="PT Mono"/>
            </a:endParaRPr>
          </a:p>
          <a:p>
            <a:r>
              <a:rPr lang="en-US" sz="2800" dirty="0" smtClean="0">
                <a:latin typeface="PT Mono"/>
                <a:cs typeface="PT Mono"/>
              </a:rPr>
              <a:t>b </a:t>
            </a:r>
            <a:r>
              <a:rPr lang="en-US" sz="2800" b="1" dirty="0" smtClean="0">
                <a:solidFill>
                  <a:srgbClr val="E46C0A"/>
                </a:solidFill>
                <a:latin typeface="PT Mono"/>
                <a:cs typeface="PT Mono"/>
              </a:rPr>
              <a:t>=</a:t>
            </a:r>
            <a:r>
              <a:rPr lang="en-US" sz="2800" dirty="0" smtClean="0">
                <a:latin typeface="PT Mono"/>
                <a:cs typeface="PT Mono"/>
              </a:rPr>
              <a:t> a[:]  # b is a reference to a copy</a:t>
            </a:r>
          </a:p>
          <a:p>
            <a:endParaRPr lang="en-US" sz="2800" dirty="0">
              <a:latin typeface="PT Mono"/>
              <a:cs typeface="PT Mono"/>
            </a:endParaRPr>
          </a:p>
          <a:p>
            <a:r>
              <a:rPr lang="en-US" sz="2800" dirty="0" smtClean="0">
                <a:latin typeface="PT Mono"/>
                <a:cs typeface="PT Mono"/>
              </a:rPr>
              <a:t>a </a:t>
            </a:r>
            <a:r>
              <a:rPr lang="en-US" sz="2800" b="1" dirty="0" smtClean="0">
                <a:solidFill>
                  <a:srgbClr val="E46C0A"/>
                </a:solidFill>
                <a:latin typeface="PT Mono"/>
                <a:cs typeface="PT Mono"/>
              </a:rPr>
              <a:t>is</a:t>
            </a:r>
            <a:r>
              <a:rPr lang="en-US" sz="2800" dirty="0" smtClean="0">
                <a:latin typeface="PT Mono"/>
                <a:cs typeface="PT Mono"/>
              </a:rPr>
              <a:t> b    # False</a:t>
            </a:r>
          </a:p>
          <a:p>
            <a:r>
              <a:rPr lang="en-US" sz="2800" dirty="0" smtClean="0">
                <a:latin typeface="PT Mono"/>
                <a:cs typeface="PT Mono"/>
              </a:rPr>
              <a:t>a </a:t>
            </a:r>
            <a:r>
              <a:rPr lang="en-US" sz="2800" b="1" dirty="0" smtClean="0">
                <a:solidFill>
                  <a:srgbClr val="E46C0A"/>
                </a:solidFill>
                <a:latin typeface="PT Mono"/>
                <a:cs typeface="PT Mono"/>
              </a:rPr>
              <a:t>==</a:t>
            </a:r>
            <a:r>
              <a:rPr lang="en-US" sz="2800" dirty="0" smtClean="0">
                <a:latin typeface="PT Mono"/>
                <a:cs typeface="PT Mono"/>
              </a:rPr>
              <a:t> b    # True</a:t>
            </a:r>
            <a:endParaRPr lang="en-US" sz="2800" dirty="0">
              <a:latin typeface="PT Mono"/>
              <a:cs typeface="PT Mono"/>
            </a:endParaRPr>
          </a:p>
        </p:txBody>
      </p:sp>
    </p:spTree>
    <p:extLst>
      <p:ext uri="{BB962C8B-B14F-4D97-AF65-F5344CB8AC3E}">
        <p14:creationId xmlns:p14="http://schemas.microsoft.com/office/powerpoint/2010/main" val="7520686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2738"/>
            <a:ext cx="8229600" cy="1143000"/>
          </a:xfrm>
        </p:spPr>
        <p:txBody>
          <a:bodyPr/>
          <a:lstStyle/>
          <a:p>
            <a:r>
              <a:rPr lang="en-US" b="1" dirty="0" smtClean="0">
                <a:solidFill>
                  <a:schemeClr val="accent6">
                    <a:lumMod val="75000"/>
                  </a:schemeClr>
                </a:solidFill>
              </a:rPr>
              <a:t>help and documentation</a:t>
            </a:r>
            <a:endParaRPr lang="en-US" b="1" dirty="0">
              <a:solidFill>
                <a:schemeClr val="accent6">
                  <a:lumMod val="75000"/>
                </a:schemeClr>
              </a:solidFill>
            </a:endParaRPr>
          </a:p>
        </p:txBody>
      </p:sp>
    </p:spTree>
    <p:extLst>
      <p:ext uri="{BB962C8B-B14F-4D97-AF65-F5344CB8AC3E}">
        <p14:creationId xmlns:p14="http://schemas.microsoft.com/office/powerpoint/2010/main" val="10105340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82800"/>
            <a:ext cx="8229600" cy="4525963"/>
          </a:xfrm>
        </p:spPr>
        <p:txBody>
          <a:bodyPr/>
          <a:lstStyle/>
          <a:p>
            <a:r>
              <a:rPr lang="en-US" dirty="0" smtClean="0"/>
              <a:t>your best friend</a:t>
            </a:r>
          </a:p>
          <a:p>
            <a:r>
              <a:rPr lang="en-US" dirty="0" smtClean="0"/>
              <a:t>in the previous slide someone might ask:</a:t>
            </a:r>
          </a:p>
          <a:p>
            <a:r>
              <a:rPr lang="en-US" dirty="0" smtClean="0"/>
              <a:t>is there a difference between == and ‘is’ in python?</a:t>
            </a:r>
          </a:p>
          <a:p>
            <a:r>
              <a:rPr lang="en-US" sz="2800" dirty="0">
                <a:hlinkClick r:id="rId2"/>
              </a:rPr>
              <a:t>http://stackoverflow.com/questions/132988/is-there-a-difference-between-and-is-in-</a:t>
            </a:r>
            <a:r>
              <a:rPr lang="en-US" sz="2800" dirty="0" smtClean="0">
                <a:hlinkClick r:id="rId2"/>
              </a:rPr>
              <a:t>python</a:t>
            </a:r>
            <a:endParaRPr lang="en-US" sz="2800" dirty="0" smtClean="0"/>
          </a:p>
          <a:p>
            <a:r>
              <a:rPr lang="en-US" dirty="0" smtClean="0"/>
              <a:t>invaluable resource for developers</a:t>
            </a:r>
            <a:endParaRPr lang="en-US" dirty="0"/>
          </a:p>
        </p:txBody>
      </p:sp>
      <p:pic>
        <p:nvPicPr>
          <p:cNvPr id="4" name="Picture 3"/>
          <p:cNvPicPr>
            <a:picLocks noChangeAspect="1"/>
          </p:cNvPicPr>
          <p:nvPr/>
        </p:nvPicPr>
        <p:blipFill>
          <a:blip r:embed="rId3"/>
          <a:stretch>
            <a:fillRect/>
          </a:stretch>
        </p:blipFill>
        <p:spPr>
          <a:xfrm>
            <a:off x="1447800" y="-107569"/>
            <a:ext cx="6540500" cy="1949069"/>
          </a:xfrm>
          <a:prstGeom prst="rect">
            <a:avLst/>
          </a:prstGeom>
        </p:spPr>
      </p:pic>
    </p:spTree>
    <p:extLst>
      <p:ext uri="{BB962C8B-B14F-4D97-AF65-F5344CB8AC3E}">
        <p14:creationId xmlns:p14="http://schemas.microsoft.com/office/powerpoint/2010/main" val="42721301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7300" y="800100"/>
            <a:ext cx="7227873" cy="4862871"/>
          </a:xfrm>
          <a:prstGeom prst="rect">
            <a:avLst/>
          </a:prstGeom>
          <a:noFill/>
        </p:spPr>
        <p:txBody>
          <a:bodyPr wrap="none" rtlCol="0">
            <a:spAutoFit/>
          </a:bodyPr>
          <a:lstStyle/>
          <a:p>
            <a:endParaRPr lang="en-US" sz="4000" dirty="0">
              <a:latin typeface="PT Mono"/>
              <a:cs typeface="PT Mono"/>
            </a:endParaRPr>
          </a:p>
          <a:p>
            <a:endParaRPr lang="en-US" dirty="0"/>
          </a:p>
          <a:p>
            <a:r>
              <a:rPr lang="en-US" dirty="0"/>
              <a:t>Welcome to Python 2.7!  This is the online help utility.</a:t>
            </a:r>
          </a:p>
          <a:p>
            <a:endParaRPr lang="en-US" dirty="0"/>
          </a:p>
          <a:p>
            <a:r>
              <a:rPr lang="en-US" dirty="0"/>
              <a:t>If this is your first time using Python, you should definitely check out</a:t>
            </a:r>
          </a:p>
          <a:p>
            <a:r>
              <a:rPr lang="en-US" dirty="0"/>
              <a:t>the tutorial on the Internet at http://docs.python.org/2.7/tutorial/.</a:t>
            </a:r>
          </a:p>
          <a:p>
            <a:endParaRPr lang="en-US" dirty="0"/>
          </a:p>
          <a:p>
            <a:r>
              <a:rPr lang="en-US" dirty="0"/>
              <a:t>Enter the name of any module, keyword, or topic to get help on writing</a:t>
            </a:r>
          </a:p>
          <a:p>
            <a:r>
              <a:rPr lang="en-US" dirty="0"/>
              <a:t>Python programs and using Python modules.  To quit this help utility and</a:t>
            </a:r>
          </a:p>
          <a:p>
            <a:r>
              <a:rPr lang="en-US" dirty="0"/>
              <a:t>return to the interpreter, just type "quit".</a:t>
            </a:r>
          </a:p>
          <a:p>
            <a:endParaRPr lang="en-US" dirty="0"/>
          </a:p>
          <a:p>
            <a:r>
              <a:rPr lang="en-US" dirty="0"/>
              <a:t>To get a list of available </a:t>
            </a:r>
            <a:r>
              <a:rPr lang="en-US" u="sng" dirty="0"/>
              <a:t>modules, keywords, or topics</a:t>
            </a:r>
            <a:r>
              <a:rPr lang="en-US" dirty="0"/>
              <a:t>, type "modules",</a:t>
            </a:r>
          </a:p>
          <a:p>
            <a:r>
              <a:rPr lang="en-US" dirty="0"/>
              <a:t>"keywords", or "topics".  Each module also comes with a one-line summary</a:t>
            </a:r>
          </a:p>
          <a:p>
            <a:r>
              <a:rPr lang="en-US" dirty="0"/>
              <a:t>of what it does; to list the modules whose summaries contain a given word</a:t>
            </a:r>
          </a:p>
          <a:p>
            <a:r>
              <a:rPr lang="en-US" dirty="0"/>
              <a:t>such as "spam", type "modules spam".</a:t>
            </a:r>
          </a:p>
          <a:p>
            <a:endParaRPr lang="en-US" dirty="0"/>
          </a:p>
        </p:txBody>
      </p:sp>
      <p:sp>
        <p:nvSpPr>
          <p:cNvPr id="7" name="TextBox 6"/>
          <p:cNvSpPr txBox="1"/>
          <p:nvPr/>
        </p:nvSpPr>
        <p:spPr>
          <a:xfrm>
            <a:off x="1257300" y="660112"/>
            <a:ext cx="6565900" cy="769441"/>
          </a:xfrm>
          <a:prstGeom prst="rect">
            <a:avLst/>
          </a:prstGeom>
          <a:solidFill>
            <a:schemeClr val="tx1">
              <a:lumMod val="50000"/>
              <a:lumOff val="50000"/>
              <a:alpha val="23000"/>
            </a:schemeClr>
          </a:solidFill>
        </p:spPr>
        <p:txBody>
          <a:bodyPr wrap="square" rtlCol="0">
            <a:spAutoFit/>
          </a:bodyPr>
          <a:lstStyle/>
          <a:p>
            <a:pPr marL="804545"/>
            <a:r>
              <a:rPr lang="en-US" sz="4400" dirty="0" smtClean="0">
                <a:solidFill>
                  <a:srgbClr val="000000"/>
                </a:solidFill>
                <a:highlight>
                  <a:srgbClr val="FFFF00"/>
                </a:highlight>
                <a:latin typeface="PT Mono"/>
                <a:cs typeface="PT Mono"/>
              </a:rPr>
              <a:t>help()</a:t>
            </a:r>
            <a:endParaRPr lang="en-US" sz="4400" dirty="0"/>
          </a:p>
        </p:txBody>
      </p:sp>
    </p:spTree>
    <p:extLst>
      <p:ext uri="{BB962C8B-B14F-4D97-AF65-F5344CB8AC3E}">
        <p14:creationId xmlns:p14="http://schemas.microsoft.com/office/powerpoint/2010/main" val="32622015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2390"/>
            <a:ext cx="8229600" cy="5395110"/>
          </a:xfrm>
        </p:spPr>
        <p:txBody>
          <a:bodyPr>
            <a:normAutofit/>
          </a:bodyPr>
          <a:lstStyle/>
          <a:p>
            <a:pPr marL="457200" lvl="1" indent="0">
              <a:buNone/>
            </a:pPr>
            <a:endParaRPr lang="en-US" dirty="0" smtClean="0"/>
          </a:p>
          <a:p>
            <a:pPr marL="457200" lvl="1" indent="0">
              <a:buNone/>
            </a:pPr>
            <a:r>
              <a:rPr lang="en-US" dirty="0" smtClean="0"/>
              <a:t>Without </a:t>
            </a:r>
            <a:r>
              <a:rPr lang="en-US" dirty="0"/>
              <a:t>arguments, return the list of names in the current local scope. With an argument, attempt to return a list of valid </a:t>
            </a:r>
            <a:r>
              <a:rPr lang="en-US" dirty="0">
                <a:solidFill>
                  <a:schemeClr val="accent6">
                    <a:lumMod val="75000"/>
                  </a:schemeClr>
                </a:solidFill>
              </a:rPr>
              <a:t>attributes</a:t>
            </a:r>
            <a:r>
              <a:rPr lang="en-US" dirty="0"/>
              <a:t> for that </a:t>
            </a:r>
            <a:r>
              <a:rPr lang="en-US" dirty="0">
                <a:solidFill>
                  <a:srgbClr val="E46C0A"/>
                </a:solidFill>
              </a:rPr>
              <a:t>object</a:t>
            </a:r>
            <a:r>
              <a:rPr lang="en-US" dirty="0" smtClean="0"/>
              <a:t>.</a:t>
            </a:r>
          </a:p>
          <a:p>
            <a:pPr lvl="1"/>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r>
              <a:rPr lang="en-US" sz="2800" dirty="0" smtClean="0"/>
              <a:t>Returns information about the type of the object</a:t>
            </a:r>
            <a:endParaRPr lang="en-US" sz="2800" dirty="0" smtClean="0"/>
          </a:p>
        </p:txBody>
      </p:sp>
      <p:sp>
        <p:nvSpPr>
          <p:cNvPr id="5" name="TextBox 4"/>
          <p:cNvSpPr txBox="1"/>
          <p:nvPr/>
        </p:nvSpPr>
        <p:spPr>
          <a:xfrm>
            <a:off x="914400" y="830759"/>
            <a:ext cx="7442200" cy="769441"/>
          </a:xfrm>
          <a:prstGeom prst="rect">
            <a:avLst/>
          </a:prstGeom>
          <a:solidFill>
            <a:schemeClr val="tx1">
              <a:lumMod val="50000"/>
              <a:lumOff val="50000"/>
              <a:alpha val="23000"/>
            </a:schemeClr>
          </a:solidFill>
        </p:spPr>
        <p:txBody>
          <a:bodyPr wrap="square" rtlCol="0">
            <a:spAutoFit/>
          </a:bodyPr>
          <a:lstStyle/>
          <a:p>
            <a:pPr marL="804545"/>
            <a:r>
              <a:rPr lang="en-US" sz="4400" dirty="0" smtClean="0">
                <a:solidFill>
                  <a:srgbClr val="000000"/>
                </a:solidFill>
                <a:highlight>
                  <a:srgbClr val="FFFF00"/>
                </a:highlight>
                <a:latin typeface="PT Mono"/>
                <a:cs typeface="PT Mono"/>
              </a:rPr>
              <a:t>dir()</a:t>
            </a:r>
            <a:endParaRPr lang="en-US" sz="4400" dirty="0"/>
          </a:p>
        </p:txBody>
      </p:sp>
      <p:sp>
        <p:nvSpPr>
          <p:cNvPr id="6" name="TextBox 5"/>
          <p:cNvSpPr txBox="1"/>
          <p:nvPr/>
        </p:nvSpPr>
        <p:spPr>
          <a:xfrm>
            <a:off x="914400" y="5016212"/>
            <a:ext cx="7442200" cy="769441"/>
          </a:xfrm>
          <a:prstGeom prst="rect">
            <a:avLst/>
          </a:prstGeom>
          <a:solidFill>
            <a:schemeClr val="tx1">
              <a:lumMod val="50000"/>
              <a:lumOff val="50000"/>
              <a:alpha val="23000"/>
            </a:schemeClr>
          </a:solidFill>
        </p:spPr>
        <p:txBody>
          <a:bodyPr wrap="square" rtlCol="0">
            <a:spAutoFit/>
          </a:bodyPr>
          <a:lstStyle/>
          <a:p>
            <a:pPr marL="804545"/>
            <a:r>
              <a:rPr lang="en-US" sz="4400" dirty="0" smtClean="0">
                <a:solidFill>
                  <a:srgbClr val="000000"/>
                </a:solidFill>
                <a:highlight>
                  <a:srgbClr val="FFFF00"/>
                </a:highlight>
                <a:latin typeface="PT Mono"/>
                <a:cs typeface="PT Mono"/>
              </a:rPr>
              <a:t>type(el)</a:t>
            </a:r>
            <a:endParaRPr lang="en-US" sz="4400" dirty="0"/>
          </a:p>
        </p:txBody>
      </p:sp>
      <p:sp>
        <p:nvSpPr>
          <p:cNvPr id="2" name="Rectangle 1"/>
          <p:cNvSpPr/>
          <p:nvPr/>
        </p:nvSpPr>
        <p:spPr>
          <a:xfrm>
            <a:off x="914400" y="3576935"/>
            <a:ext cx="7442200" cy="1015663"/>
          </a:xfrm>
          <a:prstGeom prst="rect">
            <a:avLst/>
          </a:prstGeom>
          <a:solidFill>
            <a:schemeClr val="bg1">
              <a:lumMod val="85000"/>
            </a:schemeClr>
          </a:solidFill>
        </p:spPr>
        <p:txBody>
          <a:bodyPr wrap="square">
            <a:spAutoFit/>
          </a:bodyPr>
          <a:lstStyle/>
          <a:p>
            <a:pPr lvl="1"/>
            <a:r>
              <a:rPr lang="en-US" sz="2000" dirty="0">
                <a:latin typeface="PT Mono"/>
                <a:cs typeface="PT Mono"/>
              </a:rPr>
              <a:t>el = “electron”</a:t>
            </a:r>
          </a:p>
          <a:p>
            <a:pPr lvl="1"/>
            <a:r>
              <a:rPr lang="en-US" sz="2000" dirty="0">
                <a:latin typeface="PT Mono"/>
                <a:cs typeface="PT Mono"/>
              </a:rPr>
              <a:t>type(el)</a:t>
            </a:r>
          </a:p>
          <a:p>
            <a:pPr lvl="1"/>
            <a:r>
              <a:rPr lang="en-US" sz="2000" dirty="0">
                <a:latin typeface="PT Mono"/>
                <a:cs typeface="PT Mono"/>
              </a:rPr>
              <a:t>dir(el)</a:t>
            </a:r>
          </a:p>
        </p:txBody>
      </p:sp>
    </p:spTree>
    <p:extLst>
      <p:ext uri="{BB962C8B-B14F-4D97-AF65-F5344CB8AC3E}">
        <p14:creationId xmlns:p14="http://schemas.microsoft.com/office/powerpoint/2010/main" val="38152883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strings and </a:t>
            </a:r>
            <a:r>
              <a:rPr lang="en-US" dirty="0" smtClean="0"/>
              <a:t>their functions</a:t>
            </a:r>
            <a:endParaRPr lang="en-US" dirty="0"/>
          </a:p>
        </p:txBody>
      </p:sp>
      <p:sp>
        <p:nvSpPr>
          <p:cNvPr id="5" name="TextBox 4"/>
          <p:cNvSpPr txBox="1"/>
          <p:nvPr/>
        </p:nvSpPr>
        <p:spPr>
          <a:xfrm>
            <a:off x="457200" y="1206500"/>
            <a:ext cx="4201089" cy="5447646"/>
          </a:xfrm>
          <a:prstGeom prst="rect">
            <a:avLst/>
          </a:prstGeom>
          <a:solidFill>
            <a:schemeClr val="bg1">
              <a:lumMod val="85000"/>
            </a:schemeClr>
          </a:solidFill>
        </p:spPr>
        <p:txBody>
          <a:bodyPr wrap="none" rtlCol="0">
            <a:spAutoFit/>
          </a:bodyPr>
          <a:lstStyle/>
          <a:p>
            <a:r>
              <a:rPr lang="en-US" dirty="0">
                <a:latin typeface="PT Mono"/>
                <a:cs typeface="PT Mono"/>
              </a:rPr>
              <a:t>str.capitalize()</a:t>
            </a:r>
          </a:p>
          <a:p>
            <a:r>
              <a:rPr lang="en-US" dirty="0">
                <a:latin typeface="PT Mono"/>
                <a:cs typeface="PT Mono"/>
              </a:rPr>
              <a:t>str.find()</a:t>
            </a:r>
          </a:p>
          <a:p>
            <a:r>
              <a:rPr lang="en-US" dirty="0">
                <a:latin typeface="PT Mono"/>
                <a:cs typeface="PT Mono"/>
              </a:rPr>
              <a:t>str.format() (very important)</a:t>
            </a:r>
          </a:p>
          <a:p>
            <a:r>
              <a:rPr lang="en-US" dirty="0">
                <a:latin typeface="PT Mono"/>
                <a:cs typeface="PT Mono"/>
              </a:rPr>
              <a:t>str.isalpha()</a:t>
            </a:r>
          </a:p>
          <a:p>
            <a:r>
              <a:rPr lang="en-US" dirty="0">
                <a:latin typeface="PT Mono"/>
                <a:cs typeface="PT Mono"/>
              </a:rPr>
              <a:t>str.isalnum()</a:t>
            </a:r>
          </a:p>
          <a:p>
            <a:r>
              <a:rPr lang="en-US" dirty="0">
                <a:latin typeface="PT Mono"/>
                <a:cs typeface="PT Mono"/>
              </a:rPr>
              <a:t>str.isdigit()</a:t>
            </a:r>
          </a:p>
          <a:p>
            <a:r>
              <a:rPr lang="en-US" dirty="0">
                <a:latin typeface="PT Mono"/>
                <a:cs typeface="PT Mono"/>
              </a:rPr>
              <a:t>str.isspact()</a:t>
            </a:r>
          </a:p>
          <a:p>
            <a:r>
              <a:rPr lang="en-US" dirty="0">
                <a:latin typeface="PT Mono"/>
                <a:cs typeface="PT Mono"/>
              </a:rPr>
              <a:t>str.isupper()</a:t>
            </a:r>
          </a:p>
          <a:p>
            <a:r>
              <a:rPr lang="en-US" dirty="0">
                <a:latin typeface="PT Mono"/>
                <a:cs typeface="PT Mono"/>
              </a:rPr>
              <a:t>str.join()</a:t>
            </a:r>
          </a:p>
          <a:p>
            <a:r>
              <a:rPr lang="en-US" dirty="0">
                <a:latin typeface="PT Mono"/>
                <a:cs typeface="PT Mono"/>
              </a:rPr>
              <a:t>str.lower()</a:t>
            </a:r>
          </a:p>
          <a:p>
            <a:r>
              <a:rPr lang="en-US" dirty="0">
                <a:latin typeface="PT Mono"/>
                <a:cs typeface="PT Mono"/>
              </a:rPr>
              <a:t>str.lstrip()  </a:t>
            </a:r>
          </a:p>
          <a:p>
            <a:r>
              <a:rPr lang="en-US" dirty="0">
                <a:latin typeface="PT Mono"/>
                <a:cs typeface="PT Mono"/>
              </a:rPr>
              <a:t>str.replace()</a:t>
            </a:r>
          </a:p>
          <a:p>
            <a:r>
              <a:rPr lang="en-US" dirty="0">
                <a:latin typeface="PT Mono"/>
                <a:cs typeface="PT Mono"/>
              </a:rPr>
              <a:t>str.split()</a:t>
            </a:r>
          </a:p>
          <a:p>
            <a:r>
              <a:rPr lang="en-US" dirty="0">
                <a:latin typeface="PT Mono"/>
                <a:cs typeface="PT Mono"/>
              </a:rPr>
              <a:t>str.strip()</a:t>
            </a:r>
          </a:p>
          <a:p>
            <a:r>
              <a:rPr lang="en-US" dirty="0">
                <a:latin typeface="PT Mono"/>
                <a:cs typeface="PT Mono"/>
              </a:rPr>
              <a:t>str.title()</a:t>
            </a:r>
          </a:p>
          <a:p>
            <a:r>
              <a:rPr lang="en-US" dirty="0" err="1">
                <a:latin typeface="PT Mono"/>
                <a:cs typeface="PT Mono"/>
              </a:rPr>
              <a:t>str.upper</a:t>
            </a:r>
            <a:r>
              <a:rPr lang="en-US" dirty="0">
                <a:latin typeface="PT Mono"/>
                <a:cs typeface="PT Mono"/>
              </a:rPr>
              <a:t>()</a:t>
            </a:r>
          </a:p>
          <a:p>
            <a:r>
              <a:rPr lang="en-US" dirty="0">
                <a:latin typeface="PT Mono"/>
                <a:cs typeface="PT Mono"/>
              </a:rPr>
              <a:t>str.isnumeric()</a:t>
            </a:r>
          </a:p>
          <a:p>
            <a:r>
              <a:rPr lang="en-US" dirty="0" err="1">
                <a:latin typeface="PT Mono"/>
                <a:cs typeface="PT Mono"/>
              </a:rPr>
              <a:t>str.isdecimal</a:t>
            </a:r>
            <a:r>
              <a:rPr lang="en-US" dirty="0">
                <a:latin typeface="PT Mono"/>
                <a:cs typeface="PT Mono"/>
              </a:rPr>
              <a:t>()</a:t>
            </a:r>
          </a:p>
          <a:p>
            <a:pPr marL="804545" algn="just"/>
            <a:endParaRPr lang="en-US" sz="2400" dirty="0" err="1" smtClean="0">
              <a:latin typeface="Calibri"/>
              <a:cs typeface="Calibri"/>
            </a:endParaRPr>
          </a:p>
        </p:txBody>
      </p:sp>
      <p:sp useBgFill="1">
        <p:nvSpPr>
          <p:cNvPr id="4" name="TextBox 3"/>
          <p:cNvSpPr txBox="1"/>
          <p:nvPr/>
        </p:nvSpPr>
        <p:spPr>
          <a:xfrm>
            <a:off x="3935300" y="3943529"/>
            <a:ext cx="5107100" cy="1200329"/>
          </a:xfrm>
          <a:prstGeom prst="rect">
            <a:avLst/>
          </a:prstGeom>
        </p:spPr>
        <p:txBody>
          <a:bodyPr wrap="none" rtlCol="0">
            <a:spAutoFit/>
          </a:bodyPr>
          <a:lstStyle/>
          <a:p>
            <a:pPr marL="342900" indent="-342900">
              <a:buAutoNum type="arabicPeriod"/>
            </a:pPr>
            <a:r>
              <a:rPr lang="en-US" dirty="0" smtClean="0"/>
              <a:t>documentation</a:t>
            </a:r>
            <a:r>
              <a:rPr lang="en-US" dirty="0" smtClean="0"/>
              <a:t>:</a:t>
            </a:r>
            <a:br>
              <a:rPr lang="en-US" dirty="0" smtClean="0"/>
            </a:br>
            <a:r>
              <a:rPr lang="en-US" dirty="0" smtClean="0">
                <a:hlinkClick r:id="rId2"/>
              </a:rPr>
              <a:t>https</a:t>
            </a:r>
            <a:r>
              <a:rPr lang="en-US" dirty="0">
                <a:hlinkClick r:id="rId2"/>
              </a:rPr>
              <a:t>://docs.python.org/2/library/</a:t>
            </a:r>
            <a:r>
              <a:rPr lang="en-US" dirty="0" smtClean="0">
                <a:hlinkClick r:id="rId2"/>
              </a:rPr>
              <a:t>stdtypes.html</a:t>
            </a:r>
            <a:endParaRPr lang="en-US" dirty="0" smtClean="0"/>
          </a:p>
          <a:p>
            <a:pPr marL="342900" indent="-342900">
              <a:buAutoNum type="arabicPeriod"/>
            </a:pPr>
            <a:r>
              <a:rPr lang="en-US" dirty="0" smtClean="0"/>
              <a:t>help(‘string’</a:t>
            </a:r>
            <a:r>
              <a:rPr lang="en-US" dirty="0" smtClean="0"/>
              <a:t>)</a:t>
            </a:r>
            <a:endParaRPr lang="en-US" dirty="0" smtClean="0"/>
          </a:p>
          <a:p>
            <a:pPr marL="342900" indent="-342900">
              <a:buAutoNum type="arabicPeriod"/>
            </a:pPr>
            <a:r>
              <a:rPr lang="en-US" dirty="0" smtClean="0"/>
              <a:t>Reuse existing code! Do not reinvent the wheel!</a:t>
            </a:r>
            <a:endParaRPr lang="en-US" dirty="0"/>
          </a:p>
        </p:txBody>
      </p:sp>
    </p:spTree>
    <p:extLst>
      <p:ext uri="{BB962C8B-B14F-4D97-AF65-F5344CB8AC3E}">
        <p14:creationId xmlns:p14="http://schemas.microsoft.com/office/powerpoint/2010/main" val="18190909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string </a:t>
            </a:r>
            <a:r>
              <a:rPr lang="en-US" dirty="0" smtClean="0"/>
              <a:t>functions</a:t>
            </a:r>
            <a:endParaRPr lang="en-US" dirty="0"/>
          </a:p>
        </p:txBody>
      </p:sp>
      <p:sp>
        <p:nvSpPr>
          <p:cNvPr id="4" name="TextBox 3"/>
          <p:cNvSpPr txBox="1"/>
          <p:nvPr/>
        </p:nvSpPr>
        <p:spPr>
          <a:xfrm>
            <a:off x="1003300" y="1735137"/>
            <a:ext cx="7264400" cy="4401205"/>
          </a:xfrm>
          <a:prstGeom prst="rect">
            <a:avLst/>
          </a:prstGeom>
          <a:solidFill>
            <a:schemeClr val="tx1">
              <a:lumMod val="50000"/>
              <a:lumOff val="50000"/>
              <a:alpha val="23000"/>
            </a:schemeClr>
          </a:solidFill>
        </p:spPr>
        <p:txBody>
          <a:bodyPr wrap="square" rtlCol="0">
            <a:spAutoFit/>
          </a:bodyPr>
          <a:lstStyle/>
          <a:p>
            <a:r>
              <a:rPr lang="en-US" sz="2400" dirty="0">
                <a:latin typeface="PT Mono"/>
                <a:cs typeface="PT Mono"/>
              </a:rPr>
              <a:t>help</a:t>
            </a:r>
            <a:r>
              <a:rPr lang="en-US" sz="2400" dirty="0" smtClean="0">
                <a:latin typeface="PT Mono"/>
                <a:cs typeface="PT Mono"/>
              </a:rPr>
              <a:t>(‘’.</a:t>
            </a:r>
            <a:r>
              <a:rPr lang="en-US" sz="2400" dirty="0">
                <a:latin typeface="PT Mono"/>
                <a:cs typeface="PT Mono"/>
              </a:rPr>
              <a:t>lower)  </a:t>
            </a:r>
            <a:r>
              <a:rPr lang="en-US" sz="2400" dirty="0" smtClean="0">
                <a:latin typeface="PT Mono"/>
                <a:cs typeface="PT Mono"/>
              </a:rPr>
              <a:t># why </a:t>
            </a:r>
            <a:r>
              <a:rPr lang="en-US" sz="2400" dirty="0">
                <a:latin typeface="PT Mono"/>
                <a:cs typeface="PT Mono"/>
              </a:rPr>
              <a:t>does this work</a:t>
            </a:r>
            <a:r>
              <a:rPr lang="en-US" sz="2400" dirty="0" smtClean="0">
                <a:latin typeface="PT Mono"/>
                <a:cs typeface="PT Mono"/>
              </a:rPr>
              <a:t>?</a:t>
            </a:r>
          </a:p>
          <a:p>
            <a:endParaRPr lang="en-US" sz="1600" dirty="0">
              <a:latin typeface="PT Mono"/>
              <a:cs typeface="PT Mono"/>
            </a:endParaRPr>
          </a:p>
          <a:p>
            <a:r>
              <a:rPr lang="en-US" sz="2400" dirty="0">
                <a:latin typeface="PT Mono"/>
                <a:cs typeface="PT Mono"/>
              </a:rPr>
              <a:t>a = "the weather is nice</a:t>
            </a:r>
            <a:r>
              <a:rPr lang="en-US" sz="2400" dirty="0" smtClean="0">
                <a:latin typeface="PT Mono"/>
                <a:cs typeface="PT Mono"/>
              </a:rPr>
              <a:t>”</a:t>
            </a:r>
          </a:p>
          <a:p>
            <a:endParaRPr lang="en-US" sz="2400" dirty="0">
              <a:latin typeface="PT Mono"/>
              <a:cs typeface="PT Mono"/>
            </a:endParaRPr>
          </a:p>
          <a:p>
            <a:r>
              <a:rPr lang="it-IT" sz="2400" dirty="0">
                <a:latin typeface="PT Mono"/>
                <a:cs typeface="PT Mono"/>
              </a:rPr>
              <a:t>b = a.</a:t>
            </a:r>
            <a:r>
              <a:rPr lang="it-IT" sz="2400" b="1" dirty="0">
                <a:solidFill>
                  <a:srgbClr val="E46C0A"/>
                </a:solidFill>
                <a:latin typeface="PT Mono"/>
                <a:cs typeface="PT Mono"/>
              </a:rPr>
              <a:t>title</a:t>
            </a:r>
            <a:r>
              <a:rPr lang="it-IT" sz="2400" dirty="0">
                <a:latin typeface="PT Mono"/>
                <a:cs typeface="PT Mono"/>
              </a:rPr>
              <a:t>(</a:t>
            </a:r>
            <a:r>
              <a:rPr lang="it-IT" sz="2400" dirty="0" smtClean="0">
                <a:latin typeface="PT Mono"/>
                <a:cs typeface="PT Mono"/>
              </a:rPr>
              <a:t>)</a:t>
            </a:r>
          </a:p>
          <a:p>
            <a:endParaRPr lang="it-IT" sz="2400" dirty="0">
              <a:latin typeface="PT Mono"/>
              <a:cs typeface="PT Mono"/>
            </a:endParaRPr>
          </a:p>
          <a:p>
            <a:r>
              <a:rPr lang="it-IT" sz="2400" dirty="0">
                <a:latin typeface="PT Mono"/>
                <a:cs typeface="PT Mono"/>
              </a:rPr>
              <a:t>print </a:t>
            </a:r>
            <a:r>
              <a:rPr lang="it-IT" sz="2400" dirty="0" smtClean="0">
                <a:latin typeface="PT Mono"/>
                <a:cs typeface="PT Mono"/>
              </a:rPr>
              <a:t>b</a:t>
            </a:r>
          </a:p>
          <a:p>
            <a:endParaRPr lang="it-IT" sz="2400" dirty="0">
              <a:latin typeface="PT Mono"/>
              <a:cs typeface="PT Mono"/>
            </a:endParaRPr>
          </a:p>
          <a:p>
            <a:r>
              <a:rPr lang="it-IT" sz="2400" dirty="0">
                <a:latin typeface="PT Mono"/>
                <a:cs typeface="PT Mono"/>
              </a:rPr>
              <a:t>'The Weather Is Nice’</a:t>
            </a:r>
          </a:p>
          <a:p>
            <a:endParaRPr lang="it-IT" sz="2400" dirty="0" smtClean="0">
              <a:latin typeface="PT Mono"/>
              <a:cs typeface="PT Mono"/>
            </a:endParaRPr>
          </a:p>
          <a:p>
            <a:r>
              <a:rPr lang="it-IT" sz="2400" dirty="0" smtClean="0">
                <a:latin typeface="PT Mono"/>
                <a:cs typeface="PT Mono"/>
              </a:rPr>
              <a:t># don’t </a:t>
            </a:r>
            <a:r>
              <a:rPr lang="it-IT" sz="2400" dirty="0">
                <a:latin typeface="PT Mono"/>
                <a:cs typeface="PT Mono"/>
              </a:rPr>
              <a:t>reinvent the wheel, </a:t>
            </a:r>
          </a:p>
          <a:p>
            <a:endParaRPr lang="it-IT" sz="2400" dirty="0"/>
          </a:p>
        </p:txBody>
      </p:sp>
    </p:spTree>
    <p:extLst>
      <p:ext uri="{BB962C8B-B14F-4D97-AF65-F5344CB8AC3E}">
        <p14:creationId xmlns:p14="http://schemas.microsoft.com/office/powerpoint/2010/main" val="20470597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260352"/>
            <a:ext cx="8229600" cy="1143000"/>
          </a:xfrm>
        </p:spPr>
        <p:txBody>
          <a:bodyPr/>
          <a:lstStyle/>
          <a:p>
            <a:r>
              <a:rPr lang="en-US" dirty="0"/>
              <a:t>w</a:t>
            </a:r>
            <a:r>
              <a:rPr lang="en-US" dirty="0" smtClean="0"/>
              <a:t>hy</a:t>
            </a:r>
            <a:r>
              <a:rPr lang="en-US" dirty="0" smtClean="0">
                <a:solidFill>
                  <a:schemeClr val="bg1"/>
                </a:solidFill>
              </a:rPr>
              <a:t> </a:t>
            </a:r>
            <a:r>
              <a:rPr lang="en-US" dirty="0" smtClean="0">
                <a:latin typeface="PT Mono"/>
                <a:cs typeface="PT Mono"/>
              </a:rPr>
              <a:t>python?</a:t>
            </a:r>
            <a:endParaRPr lang="en-US" dirty="0">
              <a:solidFill>
                <a:schemeClr val="bg1"/>
              </a:solidFill>
              <a:latin typeface="PT Mono"/>
              <a:cs typeface="PT Mono"/>
            </a:endParaRPr>
          </a:p>
        </p:txBody>
      </p:sp>
      <p:sp>
        <p:nvSpPr>
          <p:cNvPr id="3" name="Content Placeholder 2"/>
          <p:cNvSpPr>
            <a:spLocks noGrp="1"/>
          </p:cNvSpPr>
          <p:nvPr>
            <p:ph idx="1"/>
          </p:nvPr>
        </p:nvSpPr>
        <p:spPr>
          <a:xfrm>
            <a:off x="457200" y="1600200"/>
            <a:ext cx="8229600" cy="4889500"/>
          </a:xfrm>
        </p:spPr>
        <p:txBody>
          <a:bodyPr>
            <a:normAutofit fontScale="70000" lnSpcReduction="20000"/>
          </a:bodyPr>
          <a:lstStyle/>
          <a:p>
            <a:r>
              <a:rPr lang="en-US" sz="3900" dirty="0"/>
              <a:t>p</a:t>
            </a:r>
            <a:r>
              <a:rPr lang="en-US" sz="3900" dirty="0" smtClean="0"/>
              <a:t>ython is fun!!!!</a:t>
            </a:r>
          </a:p>
          <a:p>
            <a:r>
              <a:rPr lang="en-US" sz="3900" dirty="0"/>
              <a:t>g</a:t>
            </a:r>
            <a:r>
              <a:rPr lang="en-US" sz="3900" dirty="0" smtClean="0"/>
              <a:t>eneral purpose, high Level </a:t>
            </a:r>
          </a:p>
          <a:p>
            <a:r>
              <a:rPr lang="en-US" sz="3900" dirty="0" smtClean="0"/>
              <a:t>rapid development</a:t>
            </a:r>
          </a:p>
          <a:p>
            <a:r>
              <a:rPr lang="en-US" sz="3900" dirty="0" smtClean="0"/>
              <a:t>weakly typed language</a:t>
            </a:r>
          </a:p>
          <a:p>
            <a:r>
              <a:rPr lang="en-US" sz="3900" dirty="0"/>
              <a:t>i</a:t>
            </a:r>
            <a:r>
              <a:rPr lang="en-US" sz="3900" dirty="0" smtClean="0"/>
              <a:t>nterpreted vs. compiled:</a:t>
            </a:r>
          </a:p>
          <a:p>
            <a:pPr lvl="1"/>
            <a:r>
              <a:rPr lang="en-US" sz="3900" dirty="0" smtClean="0"/>
              <a:t>work interactively with the python interpreter</a:t>
            </a:r>
            <a:br>
              <a:rPr lang="en-US" sz="3900" dirty="0" smtClean="0"/>
            </a:br>
            <a:r>
              <a:rPr lang="en-US" sz="3900" dirty="0" smtClean="0"/>
              <a:t> (let’s start one!)</a:t>
            </a:r>
          </a:p>
          <a:p>
            <a:r>
              <a:rPr lang="en-US" sz="3900" dirty="0"/>
              <a:t>t</a:t>
            </a:r>
            <a:r>
              <a:rPr lang="en-US" sz="3900" dirty="0" smtClean="0"/>
              <a:t>remendous wealth of reusable libraries</a:t>
            </a:r>
          </a:p>
          <a:p>
            <a:pPr lvl="1"/>
            <a:r>
              <a:rPr lang="en-US" sz="3900" dirty="0" smtClean="0">
                <a:solidFill>
                  <a:srgbClr val="008000"/>
                </a:solidFill>
              </a:rPr>
              <a:t>“python comes </a:t>
            </a:r>
            <a:r>
              <a:rPr lang="en-US" sz="3900" dirty="0">
                <a:solidFill>
                  <a:srgbClr val="008000"/>
                </a:solidFill>
              </a:rPr>
              <a:t>w</a:t>
            </a:r>
            <a:r>
              <a:rPr lang="en-US" sz="3900" dirty="0" smtClean="0">
                <a:solidFill>
                  <a:srgbClr val="008000"/>
                </a:solidFill>
              </a:rPr>
              <a:t>ith </a:t>
            </a:r>
            <a:r>
              <a:rPr lang="en-US" sz="3900" dirty="0">
                <a:solidFill>
                  <a:srgbClr val="008000"/>
                </a:solidFill>
              </a:rPr>
              <a:t>b</a:t>
            </a:r>
            <a:r>
              <a:rPr lang="en-US" sz="3900" dirty="0" smtClean="0">
                <a:solidFill>
                  <a:srgbClr val="008000"/>
                </a:solidFill>
              </a:rPr>
              <a:t>atteries” </a:t>
            </a:r>
          </a:p>
          <a:p>
            <a:r>
              <a:rPr lang="en-US" sz="3900" dirty="0"/>
              <a:t>c</a:t>
            </a:r>
            <a:r>
              <a:rPr lang="en-US" sz="3900" dirty="0" smtClean="0"/>
              <a:t>lean syntax,</a:t>
            </a:r>
          </a:p>
          <a:p>
            <a:r>
              <a:rPr lang="en-US" sz="3900" dirty="0" smtClean="0"/>
              <a:t>lots and lots of books and documentation</a:t>
            </a:r>
          </a:p>
          <a:p>
            <a:pPr marL="0" indent="0">
              <a:buNone/>
            </a:pPr>
            <a:endParaRPr lang="en-US" dirty="0" smtClean="0"/>
          </a:p>
        </p:txBody>
      </p:sp>
    </p:spTree>
    <p:extLst>
      <p:ext uri="{BB962C8B-B14F-4D97-AF65-F5344CB8AC3E}">
        <p14:creationId xmlns:p14="http://schemas.microsoft.com/office/powerpoint/2010/main" val="16163966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2"/>
            <a:ext cx="8229600" cy="1143000"/>
          </a:xfrm>
        </p:spPr>
        <p:txBody>
          <a:bodyPr/>
          <a:lstStyle/>
          <a:p>
            <a:r>
              <a:rPr lang="en-US" dirty="0" smtClean="0"/>
              <a:t>important string functions</a:t>
            </a:r>
            <a:endParaRPr lang="en-US" dirty="0"/>
          </a:p>
        </p:txBody>
      </p:sp>
      <p:sp>
        <p:nvSpPr>
          <p:cNvPr id="4" name="TextBox 3"/>
          <p:cNvSpPr txBox="1"/>
          <p:nvPr/>
        </p:nvSpPr>
        <p:spPr>
          <a:xfrm>
            <a:off x="342532" y="671690"/>
            <a:ext cx="8560168" cy="6186310"/>
          </a:xfrm>
          <a:prstGeom prst="rect">
            <a:avLst/>
          </a:prstGeom>
          <a:solidFill>
            <a:schemeClr val="bg1">
              <a:lumMod val="85000"/>
            </a:schemeClr>
          </a:solidFill>
        </p:spPr>
        <p:txBody>
          <a:bodyPr wrap="square" rtlCol="0">
            <a:spAutoFit/>
          </a:bodyPr>
          <a:lstStyle/>
          <a:p>
            <a:pPr marL="804545" algn="just"/>
            <a:r>
              <a:rPr lang="en-US" dirty="0">
                <a:latin typeface="PT Mono"/>
                <a:cs typeface="PT Mono"/>
              </a:rPr>
              <a:t>str1 = "this is </a:t>
            </a:r>
            <a:r>
              <a:rPr lang="en-US" dirty="0" smtClean="0">
                <a:latin typeface="PT Mono"/>
                <a:cs typeface="PT Mono"/>
              </a:rPr>
              <a:t>a string </a:t>
            </a:r>
            <a:r>
              <a:rPr lang="en-US" dirty="0">
                <a:latin typeface="PT Mono"/>
                <a:cs typeface="PT Mono"/>
              </a:rPr>
              <a:t>example....wow!!!";</a:t>
            </a:r>
          </a:p>
          <a:p>
            <a:pPr marL="804545" algn="just"/>
            <a:r>
              <a:rPr lang="en-US" dirty="0">
                <a:latin typeface="PT Mono"/>
                <a:cs typeface="PT Mono"/>
              </a:rPr>
              <a:t>str2 = "exam";</a:t>
            </a:r>
          </a:p>
          <a:p>
            <a:pPr marL="804545" algn="just"/>
            <a:endParaRPr lang="en-US" dirty="0">
              <a:latin typeface="PT Mono"/>
              <a:cs typeface="PT Mono"/>
            </a:endParaRPr>
          </a:p>
          <a:p>
            <a:pPr marL="804545" algn="just"/>
            <a:r>
              <a:rPr lang="en-US" dirty="0">
                <a:latin typeface="PT Mono"/>
                <a:cs typeface="PT Mono"/>
              </a:rPr>
              <a:t>print str1.</a:t>
            </a:r>
            <a:r>
              <a:rPr lang="en-US" b="1" dirty="0">
                <a:solidFill>
                  <a:srgbClr val="E46C0A"/>
                </a:solidFill>
                <a:latin typeface="PT Mono"/>
                <a:cs typeface="PT Mono"/>
              </a:rPr>
              <a:t>find</a:t>
            </a:r>
            <a:r>
              <a:rPr lang="en-US" dirty="0">
                <a:latin typeface="PT Mono"/>
                <a:cs typeface="PT Mono"/>
              </a:rPr>
              <a:t>(str2)</a:t>
            </a:r>
            <a:r>
              <a:rPr lang="en-US" dirty="0" smtClean="0">
                <a:latin typeface="PT Mono"/>
                <a:cs typeface="PT Mono"/>
              </a:rPr>
              <a:t>;     #17</a:t>
            </a:r>
            <a:endParaRPr lang="en-US" dirty="0">
              <a:latin typeface="PT Mono"/>
              <a:cs typeface="PT Mono"/>
            </a:endParaRPr>
          </a:p>
          <a:p>
            <a:pPr marL="804545" algn="just"/>
            <a:r>
              <a:rPr lang="en-US" dirty="0">
                <a:latin typeface="PT Mono"/>
                <a:cs typeface="PT Mono"/>
              </a:rPr>
              <a:t>print str1.</a:t>
            </a:r>
            <a:r>
              <a:rPr lang="en-US" b="1" dirty="0">
                <a:solidFill>
                  <a:srgbClr val="E46C0A"/>
                </a:solidFill>
                <a:latin typeface="PT Mono"/>
                <a:cs typeface="PT Mono"/>
              </a:rPr>
              <a:t>find</a:t>
            </a:r>
            <a:r>
              <a:rPr lang="en-US" dirty="0">
                <a:latin typeface="PT Mono"/>
                <a:cs typeface="PT Mono"/>
              </a:rPr>
              <a:t>(str2, 10)</a:t>
            </a:r>
            <a:r>
              <a:rPr lang="en-US" dirty="0" smtClean="0">
                <a:latin typeface="PT Mono"/>
                <a:cs typeface="PT Mono"/>
              </a:rPr>
              <a:t>; #17</a:t>
            </a:r>
          </a:p>
          <a:p>
            <a:pPr marL="804545" algn="just"/>
            <a:r>
              <a:rPr lang="en-US" dirty="0" smtClean="0">
                <a:latin typeface="PT Mono"/>
                <a:cs typeface="PT Mono"/>
              </a:rPr>
              <a:t>print str1.</a:t>
            </a:r>
            <a:r>
              <a:rPr lang="en-US" b="1" dirty="0" smtClean="0">
                <a:solidFill>
                  <a:srgbClr val="E46C0A"/>
                </a:solidFill>
                <a:latin typeface="PT Mono"/>
                <a:cs typeface="PT Mono"/>
              </a:rPr>
              <a:t>find</a:t>
            </a:r>
            <a:r>
              <a:rPr lang="en-US" dirty="0" smtClean="0">
                <a:latin typeface="PT Mono"/>
                <a:cs typeface="PT Mono"/>
              </a:rPr>
              <a:t>(str2, 40); #-1</a:t>
            </a:r>
          </a:p>
          <a:p>
            <a:pPr marL="804545" algn="just"/>
            <a:endParaRPr lang="en-US" dirty="0">
              <a:latin typeface="PT Mono"/>
              <a:cs typeface="PT Mono"/>
            </a:endParaRPr>
          </a:p>
          <a:p>
            <a:pPr marL="804545" algn="just"/>
            <a:r>
              <a:rPr lang="en-US" dirty="0" smtClean="0">
                <a:latin typeface="PT Mono"/>
                <a:cs typeface="PT Mono"/>
              </a:rPr>
              <a:t>str </a:t>
            </a:r>
            <a:r>
              <a:rPr lang="en-US" dirty="0">
                <a:latin typeface="PT Mono"/>
                <a:cs typeface="PT Mono"/>
              </a:rPr>
              <a:t>= "0000000this is </a:t>
            </a:r>
            <a:r>
              <a:rPr lang="en-US" dirty="0" smtClean="0">
                <a:latin typeface="PT Mono"/>
                <a:cs typeface="PT Mono"/>
              </a:rPr>
              <a:t>a string </a:t>
            </a:r>
            <a:r>
              <a:rPr lang="en-US" dirty="0">
                <a:latin typeface="PT Mono"/>
                <a:cs typeface="PT Mono"/>
              </a:rPr>
              <a:t>example....wow!!!</a:t>
            </a:r>
            <a:r>
              <a:rPr lang="en-US" dirty="0" smtClean="0">
                <a:latin typeface="PT Mono"/>
                <a:cs typeface="PT Mono"/>
              </a:rPr>
              <a:t>00000</a:t>
            </a:r>
            <a:r>
              <a:rPr lang="en-US" dirty="0">
                <a:latin typeface="PT Mono"/>
                <a:cs typeface="PT Mono"/>
              </a:rPr>
              <a:t>";</a:t>
            </a:r>
          </a:p>
          <a:p>
            <a:r>
              <a:rPr lang="en-US" dirty="0" smtClean="0">
                <a:latin typeface="PT Mono"/>
                <a:cs typeface="PT Mono"/>
              </a:rPr>
              <a:t>      print </a:t>
            </a:r>
            <a:r>
              <a:rPr lang="en-US" dirty="0">
                <a:latin typeface="PT Mono"/>
                <a:cs typeface="PT Mono"/>
              </a:rPr>
              <a:t>str.</a:t>
            </a:r>
            <a:r>
              <a:rPr lang="en-US" b="1" dirty="0">
                <a:solidFill>
                  <a:srgbClr val="E46C0A"/>
                </a:solidFill>
                <a:latin typeface="PT Mono"/>
                <a:cs typeface="PT Mono"/>
              </a:rPr>
              <a:t>strip</a:t>
            </a:r>
            <a:r>
              <a:rPr lang="en-US" dirty="0" smtClean="0">
                <a:latin typeface="PT Mono"/>
                <a:cs typeface="PT Mono"/>
              </a:rPr>
              <a:t>('0’);</a:t>
            </a:r>
          </a:p>
          <a:p>
            <a:endParaRPr lang="en-US" dirty="0">
              <a:latin typeface="PT Mono"/>
              <a:cs typeface="PT Mono"/>
            </a:endParaRPr>
          </a:p>
          <a:p>
            <a:r>
              <a:rPr lang="en-US" dirty="0" smtClean="0">
                <a:latin typeface="PT Mono"/>
                <a:cs typeface="PT Mono"/>
              </a:rPr>
              <a:t>      s = "topeka, kansas city, wichita, olathe”</a:t>
            </a:r>
          </a:p>
          <a:p>
            <a:r>
              <a:rPr lang="en-US" dirty="0">
                <a:latin typeface="PT Mono"/>
                <a:cs typeface="PT Mono"/>
              </a:rPr>
              <a:t> </a:t>
            </a:r>
            <a:r>
              <a:rPr lang="en-US" dirty="0" smtClean="0">
                <a:latin typeface="PT Mono"/>
                <a:cs typeface="PT Mono"/>
              </a:rPr>
              <a:t>     cities = s.</a:t>
            </a:r>
            <a:r>
              <a:rPr lang="en-US" b="1" dirty="0" smtClean="0">
                <a:solidFill>
                  <a:srgbClr val="E46C0A"/>
                </a:solidFill>
                <a:latin typeface="PT Mono"/>
                <a:cs typeface="PT Mono"/>
              </a:rPr>
              <a:t>split</a:t>
            </a:r>
            <a:r>
              <a:rPr lang="en-US" dirty="0" smtClean="0">
                <a:latin typeface="PT Mono"/>
                <a:cs typeface="PT Mono"/>
              </a:rPr>
              <a:t>(‘,’)</a:t>
            </a:r>
          </a:p>
          <a:p>
            <a:r>
              <a:rPr lang="en-US" dirty="0">
                <a:latin typeface="PT Mono"/>
                <a:cs typeface="PT Mono"/>
              </a:rPr>
              <a:t> </a:t>
            </a:r>
            <a:r>
              <a:rPr lang="en-US" dirty="0" smtClean="0">
                <a:latin typeface="PT Mono"/>
                <a:cs typeface="PT Mono"/>
              </a:rPr>
              <a:t>     [topeka, kansas city, wichita, olathe]</a:t>
            </a:r>
          </a:p>
          <a:p>
            <a:endParaRPr lang="en-US" dirty="0">
              <a:latin typeface="PT Mono"/>
              <a:cs typeface="PT Mono"/>
            </a:endParaRPr>
          </a:p>
          <a:p>
            <a:r>
              <a:rPr lang="en-US" dirty="0">
                <a:latin typeface="PT Mono"/>
                <a:cs typeface="PT Mono"/>
              </a:rPr>
              <a:t> </a:t>
            </a:r>
            <a:r>
              <a:rPr lang="en-US" dirty="0" smtClean="0">
                <a:latin typeface="PT Mono"/>
                <a:cs typeface="PT Mono"/>
              </a:rPr>
              <a:t>     str1 </a:t>
            </a:r>
            <a:r>
              <a:rPr lang="en-US" dirty="0">
                <a:latin typeface="PT Mono"/>
                <a:cs typeface="PT Mono"/>
              </a:rPr>
              <a:t>= "-";</a:t>
            </a:r>
          </a:p>
          <a:p>
            <a:r>
              <a:rPr lang="en-US" dirty="0" smtClean="0">
                <a:latin typeface="PT Mono"/>
                <a:cs typeface="PT Mono"/>
              </a:rPr>
              <a:t>      seq </a:t>
            </a:r>
            <a:r>
              <a:rPr lang="en-US" dirty="0">
                <a:latin typeface="PT Mono"/>
                <a:cs typeface="PT Mono"/>
              </a:rPr>
              <a:t>= ("a", "b", "c"); # This is sequence of strings.</a:t>
            </a:r>
          </a:p>
          <a:p>
            <a:r>
              <a:rPr lang="en-US" dirty="0" smtClean="0">
                <a:latin typeface="PT Mono"/>
                <a:cs typeface="PT Mono"/>
              </a:rPr>
              <a:t>      print str1.</a:t>
            </a:r>
            <a:r>
              <a:rPr lang="en-US" b="1" dirty="0">
                <a:solidFill>
                  <a:srgbClr val="E46C0A"/>
                </a:solidFill>
                <a:latin typeface="PT Mono"/>
                <a:cs typeface="PT Mono"/>
              </a:rPr>
              <a:t>join</a:t>
            </a:r>
            <a:r>
              <a:rPr lang="en-US" dirty="0">
                <a:latin typeface="PT Mono"/>
                <a:cs typeface="PT Mono"/>
              </a:rPr>
              <a:t>( seq )</a:t>
            </a:r>
            <a:r>
              <a:rPr lang="en-US" dirty="0" smtClean="0">
                <a:latin typeface="PT Mono"/>
                <a:cs typeface="PT Mono"/>
              </a:rPr>
              <a:t>;</a:t>
            </a:r>
          </a:p>
          <a:p>
            <a:r>
              <a:rPr lang="en-US" dirty="0">
                <a:latin typeface="PT Mono"/>
                <a:cs typeface="PT Mono"/>
              </a:rPr>
              <a:t> </a:t>
            </a:r>
            <a:r>
              <a:rPr lang="en-US" dirty="0" smtClean="0">
                <a:latin typeface="PT Mono"/>
                <a:cs typeface="PT Mono"/>
              </a:rPr>
              <a:t>     a-b-c</a:t>
            </a:r>
          </a:p>
          <a:p>
            <a:endParaRPr lang="en-US" dirty="0" smtClean="0">
              <a:latin typeface="PT Mono"/>
              <a:cs typeface="PT Mono"/>
            </a:endParaRPr>
          </a:p>
          <a:p>
            <a:r>
              <a:rPr lang="en-US" dirty="0">
                <a:latin typeface="PT Mono"/>
                <a:cs typeface="PT Mono"/>
              </a:rPr>
              <a:t> </a:t>
            </a:r>
            <a:r>
              <a:rPr lang="en-US" dirty="0" smtClean="0">
                <a:latin typeface="PT Mono"/>
                <a:cs typeface="PT Mono"/>
              </a:rPr>
              <a:t>     str1 = “my name is george”</a:t>
            </a:r>
          </a:p>
          <a:p>
            <a:r>
              <a:rPr lang="en-US" dirty="0">
                <a:latin typeface="PT Mono"/>
                <a:cs typeface="PT Mono"/>
              </a:rPr>
              <a:t> </a:t>
            </a:r>
            <a:r>
              <a:rPr lang="en-US" dirty="0" smtClean="0">
                <a:latin typeface="PT Mono"/>
                <a:cs typeface="PT Mono"/>
              </a:rPr>
              <a:t>     str1.</a:t>
            </a:r>
            <a:r>
              <a:rPr lang="en-US" b="1" dirty="0" smtClean="0">
                <a:solidFill>
                  <a:srgbClr val="E46C0A"/>
                </a:solidFill>
                <a:latin typeface="PT Mono"/>
                <a:cs typeface="PT Mono"/>
              </a:rPr>
              <a:t>replace</a:t>
            </a:r>
            <a:r>
              <a:rPr lang="en-US" dirty="0" smtClean="0">
                <a:latin typeface="PT Mono"/>
                <a:cs typeface="PT Mono"/>
              </a:rPr>
              <a:t>(“george”, “jim”)</a:t>
            </a:r>
          </a:p>
          <a:p>
            <a:pPr marL="804545" algn="just"/>
            <a:endParaRPr lang="en-US" dirty="0" smtClean="0">
              <a:latin typeface="PT Mono"/>
              <a:cs typeface="PT Mono"/>
            </a:endParaRPr>
          </a:p>
        </p:txBody>
      </p:sp>
      <p:sp>
        <p:nvSpPr>
          <p:cNvPr id="6" name="Rectangle 5"/>
          <p:cNvSpPr/>
          <p:nvPr/>
        </p:nvSpPr>
        <p:spPr>
          <a:xfrm>
            <a:off x="2286000" y="2828836"/>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0654487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a:xfrm>
            <a:off x="101600" y="5067300"/>
            <a:ext cx="8940800" cy="1790700"/>
          </a:xfrm>
        </p:spPr>
        <p:txBody>
          <a:bodyPr>
            <a:normAutofit fontScale="92500"/>
          </a:bodyPr>
          <a:lstStyle/>
          <a:p>
            <a:r>
              <a:rPr lang="en-US" dirty="0" smtClean="0"/>
              <a:t>we are invoking the attribute format() in a str object</a:t>
            </a:r>
          </a:p>
          <a:p>
            <a:endParaRPr lang="en-US" dirty="0" smtClean="0"/>
          </a:p>
          <a:p>
            <a:pPr marL="0" indent="0" algn="ctr">
              <a:buNone/>
            </a:pPr>
            <a:r>
              <a:rPr lang="en-US" sz="2000" dirty="0" smtClean="0">
                <a:hlinkClick r:id="rId2"/>
              </a:rPr>
              <a:t>https</a:t>
            </a:r>
            <a:r>
              <a:rPr lang="en-US" sz="2000" dirty="0">
                <a:hlinkClick r:id="rId2"/>
              </a:rPr>
              <a:t>://docs.python.org/2/library/string.html#format-examples</a:t>
            </a:r>
            <a:endParaRPr lang="en-US" sz="2000" dirty="0"/>
          </a:p>
          <a:p>
            <a:endParaRPr lang="en-US" dirty="0"/>
          </a:p>
          <a:p>
            <a:endParaRPr lang="en-US" dirty="0" smtClean="0"/>
          </a:p>
          <a:p>
            <a:endParaRPr lang="en-US" dirty="0"/>
          </a:p>
        </p:txBody>
      </p:sp>
      <p:sp>
        <p:nvSpPr>
          <p:cNvPr id="4" name="TextBox 3"/>
          <p:cNvSpPr txBox="1"/>
          <p:nvPr/>
        </p:nvSpPr>
        <p:spPr>
          <a:xfrm>
            <a:off x="0" y="1757423"/>
            <a:ext cx="9144000" cy="3046988"/>
          </a:xfrm>
          <a:prstGeom prst="rect">
            <a:avLst/>
          </a:prstGeom>
          <a:solidFill>
            <a:schemeClr val="tx1">
              <a:lumMod val="50000"/>
              <a:lumOff val="50000"/>
              <a:alpha val="23000"/>
            </a:schemeClr>
          </a:solidFill>
        </p:spPr>
        <p:txBody>
          <a:bodyPr wrap="square" rtlCol="0">
            <a:spAutoFit/>
          </a:bodyPr>
          <a:lstStyle/>
          <a:p>
            <a:r>
              <a:rPr lang="en-US" sz="2400" dirty="0">
                <a:latin typeface="PT Mono"/>
                <a:cs typeface="PT Mono"/>
              </a:rPr>
              <a:t>name = “Felix”</a:t>
            </a:r>
          </a:p>
          <a:p>
            <a:r>
              <a:rPr lang="en-US" sz="2400" dirty="0">
                <a:latin typeface="PT Mono"/>
                <a:cs typeface="PT Mono"/>
              </a:rPr>
              <a:t>a = "My name is {0}".</a:t>
            </a:r>
            <a:r>
              <a:rPr lang="en-US" sz="2400" b="1" dirty="0">
                <a:solidFill>
                  <a:srgbClr val="E46C0A"/>
                </a:solidFill>
                <a:latin typeface="PT Mono"/>
                <a:cs typeface="PT Mono"/>
              </a:rPr>
              <a:t>format</a:t>
            </a:r>
            <a:r>
              <a:rPr lang="en-US" sz="2400" dirty="0">
                <a:latin typeface="PT Mono"/>
                <a:cs typeface="PT Mono"/>
              </a:rPr>
              <a:t>(name)</a:t>
            </a:r>
          </a:p>
          <a:p>
            <a:r>
              <a:rPr lang="en-US" sz="2400" dirty="0">
                <a:latin typeface="PT Mono"/>
                <a:cs typeface="PT Mono"/>
              </a:rPr>
              <a:t>print(a)</a:t>
            </a:r>
          </a:p>
          <a:p>
            <a:r>
              <a:rPr lang="en-US" sz="2400" dirty="0">
                <a:latin typeface="PT Mono"/>
                <a:cs typeface="PT Mono"/>
              </a:rPr>
              <a:t>'My name is Felix</a:t>
            </a:r>
            <a:r>
              <a:rPr lang="en-US" sz="2400" dirty="0" smtClean="0">
                <a:latin typeface="PT Mono"/>
                <a:cs typeface="PT Mono"/>
              </a:rPr>
              <a:t>’</a:t>
            </a:r>
          </a:p>
          <a:p>
            <a:endParaRPr lang="en-US" sz="2400" dirty="0">
              <a:latin typeface="PT Mono"/>
              <a:cs typeface="PT Mono"/>
            </a:endParaRPr>
          </a:p>
          <a:p>
            <a:r>
              <a:rPr lang="en-US" sz="2400" dirty="0" smtClean="0">
                <a:latin typeface="PT Mono"/>
                <a:cs typeface="PT Mono"/>
              </a:rPr>
              <a:t>"</a:t>
            </a:r>
            <a:r>
              <a:rPr lang="en-US" sz="2400" dirty="0">
                <a:latin typeface="PT Mono"/>
                <a:cs typeface="PT Mono"/>
              </a:rPr>
              <a:t>My name is {0} {1}".</a:t>
            </a:r>
            <a:r>
              <a:rPr lang="en-US" sz="2400" b="1" dirty="0">
                <a:solidFill>
                  <a:srgbClr val="E46C0A"/>
                </a:solidFill>
                <a:latin typeface="PT Mono"/>
                <a:cs typeface="PT Mono"/>
              </a:rPr>
              <a:t>format</a:t>
            </a:r>
            <a:r>
              <a:rPr lang="en-US" sz="2400" dirty="0">
                <a:latin typeface="PT Mono"/>
                <a:cs typeface="PT Mono"/>
              </a:rPr>
              <a:t>("Felix", "Matathias")</a:t>
            </a:r>
          </a:p>
          <a:p>
            <a:r>
              <a:rPr lang="en-US" sz="2400" dirty="0">
                <a:latin typeface="PT Mono"/>
                <a:cs typeface="PT Mono"/>
              </a:rPr>
              <a:t>'My name is Felix Matathias’</a:t>
            </a:r>
          </a:p>
          <a:p>
            <a:pPr marL="804545" algn="just"/>
            <a:endParaRPr lang="en-US" sz="2400" dirty="0" smtClean="0">
              <a:latin typeface="Calibri"/>
              <a:cs typeface="Calibri"/>
            </a:endParaRPr>
          </a:p>
        </p:txBody>
      </p:sp>
    </p:spTree>
    <p:extLst>
      <p:ext uri="{BB962C8B-B14F-4D97-AF65-F5344CB8AC3E}">
        <p14:creationId xmlns:p14="http://schemas.microsoft.com/office/powerpoint/2010/main" val="42281189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76538"/>
            <a:ext cx="8229600" cy="1143000"/>
          </a:xfrm>
        </p:spPr>
        <p:txBody>
          <a:bodyPr>
            <a:normAutofit fontScale="90000"/>
          </a:bodyPr>
          <a:lstStyle/>
          <a:p>
            <a:r>
              <a:rPr lang="en-US" b="1" dirty="0" smtClean="0">
                <a:solidFill>
                  <a:srgbClr val="E46C0A"/>
                </a:solidFill>
              </a:rPr>
              <a:t>lets get two important things out of the way…</a:t>
            </a:r>
            <a:endParaRPr lang="en-US" b="1" dirty="0">
              <a:solidFill>
                <a:srgbClr val="E46C0A"/>
              </a:solidFill>
            </a:endParaRPr>
          </a:p>
        </p:txBody>
      </p:sp>
    </p:spTree>
    <p:extLst>
      <p:ext uri="{BB962C8B-B14F-4D97-AF65-F5344CB8AC3E}">
        <p14:creationId xmlns:p14="http://schemas.microsoft.com/office/powerpoint/2010/main" val="109420377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06500" y="4191000"/>
            <a:ext cx="6578600" cy="193516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274638"/>
            <a:ext cx="8826500" cy="1143000"/>
          </a:xfrm>
        </p:spPr>
        <p:txBody>
          <a:bodyPr>
            <a:normAutofit/>
          </a:bodyPr>
          <a:lstStyle/>
          <a:p>
            <a:r>
              <a:rPr lang="en-US" b="1" dirty="0" smtClean="0"/>
              <a:t>a)</a:t>
            </a:r>
            <a:r>
              <a:rPr lang="en-US" dirty="0" smtClean="0"/>
              <a:t> indentation</a:t>
            </a:r>
            <a:endParaRPr lang="en-US" dirty="0"/>
          </a:p>
        </p:txBody>
      </p:sp>
      <p:sp>
        <p:nvSpPr>
          <p:cNvPr id="3" name="Content Placeholder 2"/>
          <p:cNvSpPr>
            <a:spLocks noGrp="1"/>
          </p:cNvSpPr>
          <p:nvPr>
            <p:ph idx="1"/>
          </p:nvPr>
        </p:nvSpPr>
        <p:spPr/>
        <p:txBody>
          <a:bodyPr/>
          <a:lstStyle/>
          <a:p>
            <a:r>
              <a:rPr lang="en-US" dirty="0" smtClean="0"/>
              <a:t>in python source code, white space is significant</a:t>
            </a:r>
          </a:p>
          <a:p>
            <a:r>
              <a:rPr lang="en-US" dirty="0" smtClean="0"/>
              <a:t>the indentation at the left of your </a:t>
            </a:r>
            <a:r>
              <a:rPr lang="en-US" dirty="0" smtClean="0"/>
              <a:t>statements</a:t>
            </a:r>
            <a:endParaRPr lang="en-US" dirty="0" smtClean="0"/>
          </a:p>
          <a:p>
            <a:r>
              <a:rPr lang="en-US" dirty="0" smtClean="0"/>
              <a:t>religious debate</a:t>
            </a:r>
            <a:endParaRPr lang="en-US" dirty="0" smtClean="0"/>
          </a:p>
          <a:p>
            <a:pPr marL="0" indent="0">
              <a:buNone/>
            </a:pPr>
            <a:endParaRPr lang="en-US" dirty="0"/>
          </a:p>
        </p:txBody>
      </p:sp>
      <p:sp>
        <p:nvSpPr>
          <p:cNvPr id="4" name="TextBox 3"/>
          <p:cNvSpPr txBox="1"/>
          <p:nvPr/>
        </p:nvSpPr>
        <p:spPr>
          <a:xfrm>
            <a:off x="2387600" y="4368227"/>
            <a:ext cx="5791200" cy="1200328"/>
          </a:xfrm>
          <a:prstGeom prst="rect">
            <a:avLst/>
          </a:prstGeom>
          <a:noFill/>
        </p:spPr>
        <p:txBody>
          <a:bodyPr wrap="square" rtlCol="0">
            <a:spAutoFit/>
          </a:bodyPr>
          <a:lstStyle/>
          <a:p>
            <a:r>
              <a:rPr lang="en-US" sz="2400" dirty="0" smtClean="0">
                <a:latin typeface="PT Mono"/>
                <a:cs typeface="PT Mono"/>
              </a:rPr>
              <a:t>for x in range(0,3):</a:t>
            </a:r>
          </a:p>
          <a:p>
            <a:r>
              <a:rPr lang="en-US" sz="2400" dirty="0" smtClean="0">
                <a:latin typeface="PT Mono"/>
                <a:cs typeface="PT Mono"/>
              </a:rPr>
              <a:t>	print</a:t>
            </a:r>
            <a:r>
              <a:rPr lang="en-US" sz="2400" dirty="0">
                <a:latin typeface="PT Mono"/>
                <a:cs typeface="PT Mono"/>
              </a:rPr>
              <a:t>("x has value: ", x</a:t>
            </a:r>
            <a:r>
              <a:rPr lang="en-US" sz="2400" dirty="0" smtClean="0">
                <a:latin typeface="PT Mono"/>
                <a:cs typeface="PT Mono"/>
              </a:rPr>
              <a:t>)</a:t>
            </a:r>
          </a:p>
          <a:p>
            <a:r>
              <a:rPr lang="en-US" sz="2400" dirty="0" smtClean="0">
                <a:latin typeface="PT Mono"/>
                <a:cs typeface="PT Mono"/>
              </a:rPr>
              <a:t>CTRL-D</a:t>
            </a:r>
            <a:endParaRPr lang="en-US" sz="2400" dirty="0">
              <a:latin typeface="PT Mono"/>
              <a:cs typeface="PT Mono"/>
            </a:endParaRPr>
          </a:p>
        </p:txBody>
      </p:sp>
      <p:sp>
        <p:nvSpPr>
          <p:cNvPr id="5" name="TextBox 4"/>
          <p:cNvSpPr txBox="1"/>
          <p:nvPr/>
        </p:nvSpPr>
        <p:spPr>
          <a:xfrm>
            <a:off x="1370661" y="4749227"/>
            <a:ext cx="1016939" cy="461665"/>
          </a:xfrm>
          <a:prstGeom prst="rect">
            <a:avLst/>
          </a:prstGeom>
          <a:noFill/>
        </p:spPr>
        <p:txBody>
          <a:bodyPr wrap="none" rtlCol="0">
            <a:spAutoFit/>
          </a:bodyPr>
          <a:lstStyle/>
          <a:p>
            <a:r>
              <a:rPr lang="en-US" dirty="0" smtClean="0">
                <a:sym typeface="Wingdings"/>
              </a:rPr>
              <a:t> </a:t>
            </a:r>
            <a:r>
              <a:rPr lang="en-US" sz="2400" dirty="0" smtClean="0">
                <a:latin typeface="PT Mono"/>
                <a:cs typeface="PT Mono"/>
                <a:sym typeface="Wingdings"/>
              </a:rPr>
              <a:t>TAB</a:t>
            </a:r>
            <a:endParaRPr lang="en-US" sz="2400" dirty="0">
              <a:latin typeface="PT Mono"/>
              <a:cs typeface="PT Mono"/>
            </a:endParaRPr>
          </a:p>
        </p:txBody>
      </p:sp>
      <p:sp>
        <p:nvSpPr>
          <p:cNvPr id="6" name="Rounded Rectangle 5"/>
          <p:cNvSpPr/>
          <p:nvPr/>
        </p:nvSpPr>
        <p:spPr>
          <a:xfrm>
            <a:off x="2475892" y="4869482"/>
            <a:ext cx="410526" cy="266700"/>
          </a:xfrm>
          <a:prstGeom prst="roundRect">
            <a:avLst/>
          </a:prstGeom>
          <a:solidFill>
            <a:schemeClr val="tx1">
              <a:lumMod val="50000"/>
              <a:lumOff val="50000"/>
              <a:alpha val="4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252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45500" cy="1143000"/>
          </a:xfrm>
        </p:spPr>
        <p:txBody>
          <a:bodyPr>
            <a:normAutofit fontScale="90000"/>
          </a:bodyPr>
          <a:lstStyle/>
          <a:p>
            <a:r>
              <a:rPr lang="en-US" b="1" dirty="0" smtClean="0"/>
              <a:t>b)</a:t>
            </a:r>
            <a:r>
              <a:rPr lang="en-US" dirty="0" smtClean="0"/>
              <a:t> everything in python is an object…</a:t>
            </a:r>
            <a:endParaRPr lang="en-US" dirty="0"/>
          </a:p>
        </p:txBody>
      </p:sp>
      <p:sp>
        <p:nvSpPr>
          <p:cNvPr id="3" name="Content Placeholder 2"/>
          <p:cNvSpPr>
            <a:spLocks noGrp="1"/>
          </p:cNvSpPr>
          <p:nvPr>
            <p:ph idx="1"/>
          </p:nvPr>
        </p:nvSpPr>
        <p:spPr/>
        <p:txBody>
          <a:bodyPr>
            <a:normAutofit lnSpcReduction="10000"/>
          </a:bodyPr>
          <a:lstStyle/>
          <a:p>
            <a:r>
              <a:rPr lang="en-US" dirty="0" smtClean="0"/>
              <a:t>repeat 20 times every day</a:t>
            </a:r>
          </a:p>
          <a:p>
            <a:r>
              <a:rPr lang="en-US" dirty="0" smtClean="0"/>
              <a:t>…and almost everything has attributes </a:t>
            </a:r>
          </a:p>
          <a:p>
            <a:r>
              <a:rPr lang="en-US" dirty="0" smtClean="0"/>
              <a:t>“</a:t>
            </a:r>
            <a:r>
              <a:rPr lang="en-US" dirty="0"/>
              <a:t>“This is so important that I'm going to repeat it in case you missed it the first few times: </a:t>
            </a:r>
            <a:r>
              <a:rPr lang="en-US" i="1" dirty="0"/>
              <a:t>everything in Python is an object</a:t>
            </a:r>
            <a:r>
              <a:rPr lang="en-US" dirty="0"/>
              <a:t>. Strings are objects. Lists are objects. Functions are objects. Even modules are objects.</a:t>
            </a:r>
            <a:r>
              <a:rPr lang="en-US" dirty="0" smtClean="0"/>
              <a:t>” </a:t>
            </a:r>
            <a:br>
              <a:rPr lang="en-US" dirty="0" smtClean="0"/>
            </a:br>
            <a:r>
              <a:rPr lang="en-US" dirty="0" smtClean="0"/>
              <a:t>–Dive into Python</a:t>
            </a:r>
            <a:endParaRPr lang="en-US" dirty="0"/>
          </a:p>
          <a:p>
            <a:r>
              <a:rPr lang="en-US" sz="2200" dirty="0">
                <a:hlinkClick r:id="rId2"/>
              </a:rPr>
              <a:t>http://</a:t>
            </a:r>
            <a:r>
              <a:rPr lang="en-US" sz="2200" dirty="0" err="1">
                <a:hlinkClick r:id="rId2"/>
              </a:rPr>
              <a:t>www.diveintopython.net</a:t>
            </a:r>
            <a:r>
              <a:rPr lang="en-US" sz="2200" dirty="0">
                <a:hlinkClick r:id="rId2"/>
              </a:rPr>
              <a:t>/</a:t>
            </a:r>
            <a:r>
              <a:rPr lang="en-US" sz="2200" dirty="0" err="1">
                <a:hlinkClick r:id="rId2"/>
              </a:rPr>
              <a:t>getting_to_know_python</a:t>
            </a:r>
            <a:r>
              <a:rPr lang="en-US" sz="2200" dirty="0">
                <a:hlinkClick r:id="rId2"/>
              </a:rPr>
              <a:t>/</a:t>
            </a:r>
            <a:r>
              <a:rPr lang="en-US" sz="2200" dirty="0" err="1">
                <a:hlinkClick r:id="rId2"/>
              </a:rPr>
              <a:t>everything_is_an_object.html</a:t>
            </a:r>
            <a:endParaRPr lang="en-US" sz="2200" dirty="0"/>
          </a:p>
        </p:txBody>
      </p:sp>
    </p:spTree>
    <p:extLst>
      <p:ext uri="{BB962C8B-B14F-4D97-AF65-F5344CB8AC3E}">
        <p14:creationId xmlns:p14="http://schemas.microsoft.com/office/powerpoint/2010/main" val="27880456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a data abstraction, the axiom in our system, the entity</a:t>
            </a:r>
          </a:p>
          <a:p>
            <a:r>
              <a:rPr lang="en-US" b="1" dirty="0" smtClean="0">
                <a:solidFill>
                  <a:srgbClr val="E46C0A"/>
                </a:solidFill>
              </a:rPr>
              <a:t>a grouping of attributes </a:t>
            </a:r>
            <a:r>
              <a:rPr lang="en-US" dirty="0" smtClean="0"/>
              <a:t>that define an abstraction, like an Animal, a Vehicle, a Particle</a:t>
            </a:r>
          </a:p>
          <a:p>
            <a:r>
              <a:rPr lang="en-US" dirty="0" smtClean="0"/>
              <a:t>think of them as the “nouns” in your program</a:t>
            </a:r>
          </a:p>
          <a:p>
            <a:r>
              <a:rPr lang="en-US" dirty="0" smtClean="0"/>
              <a:t>object Vehicle</a:t>
            </a:r>
          </a:p>
          <a:p>
            <a:r>
              <a:rPr lang="en-US" dirty="0" smtClean="0"/>
              <a:t>Attributes: </a:t>
            </a:r>
          </a:p>
          <a:p>
            <a:pPr lvl="1"/>
            <a:r>
              <a:rPr lang="en-US" dirty="0" smtClean="0"/>
              <a:t>length</a:t>
            </a:r>
          </a:p>
          <a:p>
            <a:pPr lvl="1"/>
            <a:r>
              <a:rPr lang="en-US" dirty="0" smtClean="0"/>
              <a:t>weight</a:t>
            </a:r>
          </a:p>
          <a:p>
            <a:pPr lvl="1"/>
            <a:r>
              <a:rPr lang="en-US" dirty="0" err="1" smtClean="0"/>
              <a:t>number_of_wheels</a:t>
            </a:r>
            <a:endParaRPr lang="en-US" dirty="0" smtClean="0"/>
          </a:p>
          <a:p>
            <a:r>
              <a:rPr lang="en-US" dirty="0" smtClean="0"/>
              <a:t>Methods (also attributes), the “verbs”:</a:t>
            </a:r>
          </a:p>
          <a:p>
            <a:pPr lvl="1"/>
            <a:r>
              <a:rPr lang="en-US" dirty="0" smtClean="0"/>
              <a:t>drive()</a:t>
            </a:r>
          </a:p>
          <a:p>
            <a:pPr lvl="1"/>
            <a:r>
              <a:rPr lang="en-US" dirty="0" smtClean="0"/>
              <a:t>stop()</a:t>
            </a:r>
          </a:p>
          <a:p>
            <a:pPr lvl="1"/>
            <a:r>
              <a:rPr lang="en-US" dirty="0" err="1" smtClean="0"/>
              <a:t>turn_lights_on</a:t>
            </a:r>
            <a:r>
              <a:rPr lang="en-US" dirty="0" smtClean="0"/>
              <a:t>()</a:t>
            </a:r>
          </a:p>
          <a:p>
            <a:endParaRPr lang="en-US" dirty="0" smtClean="0"/>
          </a:p>
          <a:p>
            <a:pPr lvl="1"/>
            <a:endParaRPr lang="en-US" dirty="0"/>
          </a:p>
        </p:txBody>
      </p:sp>
      <p:sp>
        <p:nvSpPr>
          <p:cNvPr id="4" name="TextBox 3"/>
          <p:cNvSpPr txBox="1"/>
          <p:nvPr/>
        </p:nvSpPr>
        <p:spPr>
          <a:xfrm>
            <a:off x="5092700" y="5435600"/>
            <a:ext cx="3733602" cy="646331"/>
          </a:xfrm>
          <a:prstGeom prst="rect">
            <a:avLst/>
          </a:prstGeom>
          <a:noFill/>
        </p:spPr>
        <p:txBody>
          <a:bodyPr wrap="none" rtlCol="0">
            <a:spAutoFit/>
          </a:bodyPr>
          <a:lstStyle/>
          <a:p>
            <a:r>
              <a:rPr lang="en-US" dirty="0" smtClean="0"/>
              <a:t>they define the interface of an object,</a:t>
            </a:r>
          </a:p>
          <a:p>
            <a:r>
              <a:rPr lang="en-US" dirty="0" smtClean="0"/>
              <a:t>what it can do</a:t>
            </a:r>
            <a:endParaRPr lang="en-US" dirty="0"/>
          </a:p>
        </p:txBody>
      </p:sp>
    </p:spTree>
    <p:extLst>
      <p:ext uri="{BB962C8B-B14F-4D97-AF65-F5344CB8AC3E}">
        <p14:creationId xmlns:p14="http://schemas.microsoft.com/office/powerpoint/2010/main" val="41414088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95958"/>
            <a:ext cx="8541432" cy="6863417"/>
          </a:xfrm>
          <a:prstGeom prst="rect">
            <a:avLst/>
          </a:prstGeom>
          <a:solidFill>
            <a:schemeClr val="tx1">
              <a:lumMod val="50000"/>
              <a:lumOff val="50000"/>
              <a:alpha val="23000"/>
            </a:schemeClr>
          </a:solidFill>
        </p:spPr>
        <p:txBody>
          <a:bodyPr wrap="square" rtlCol="0">
            <a:spAutoFit/>
          </a:bodyPr>
          <a:lstStyle/>
          <a:p>
            <a:r>
              <a:rPr lang="en-US" sz="2000" dirty="0" smtClean="0">
                <a:latin typeface="PT Mono"/>
                <a:cs typeface="PT Mono"/>
              </a:rPr>
              <a:t>s </a:t>
            </a:r>
            <a:r>
              <a:rPr lang="en-US" sz="2000" dirty="0">
                <a:latin typeface="PT Mono"/>
                <a:cs typeface="PT Mono"/>
              </a:rPr>
              <a:t>= "Felix”   </a:t>
            </a:r>
            <a:r>
              <a:rPr lang="en-US" sz="2000" dirty="0" smtClean="0">
                <a:latin typeface="PT Mono"/>
                <a:cs typeface="PT Mono"/>
              </a:rPr>
              <a:t>#</a:t>
            </a:r>
            <a:r>
              <a:rPr lang="en-US" sz="2000" dirty="0">
                <a:latin typeface="PT Mono"/>
                <a:cs typeface="PT Mono"/>
                <a:sym typeface="Wingdings"/>
              </a:rPr>
              <a:t>s</a:t>
            </a:r>
            <a:r>
              <a:rPr lang="en-US" sz="2000" dirty="0" smtClean="0">
                <a:latin typeface="PT Mono"/>
                <a:cs typeface="PT Mono"/>
                <a:sym typeface="Wingdings"/>
              </a:rPr>
              <a:t> </a:t>
            </a:r>
            <a:r>
              <a:rPr lang="en-US" sz="2000" dirty="0">
                <a:latin typeface="PT Mono"/>
                <a:cs typeface="PT Mono"/>
                <a:sym typeface="Wingdings"/>
              </a:rPr>
              <a:t>is a string. A string is an object</a:t>
            </a:r>
            <a:endParaRPr lang="en-US" sz="2000" dirty="0">
              <a:latin typeface="PT Mono"/>
              <a:cs typeface="PT Mono"/>
            </a:endParaRPr>
          </a:p>
          <a:p>
            <a:endParaRPr lang="en-US" sz="2000" dirty="0" smtClean="0">
              <a:latin typeface="PT Mono"/>
              <a:cs typeface="PT Mono"/>
            </a:endParaRPr>
          </a:p>
          <a:p>
            <a:r>
              <a:rPr lang="en-US" sz="2000" dirty="0" smtClean="0">
                <a:latin typeface="PT Mono"/>
                <a:cs typeface="PT Mono"/>
              </a:rPr>
              <a:t>dir(s)</a:t>
            </a:r>
            <a:endParaRPr lang="en-US" sz="2000" dirty="0">
              <a:latin typeface="PT Mono"/>
              <a:cs typeface="PT Mono"/>
            </a:endParaRPr>
          </a:p>
          <a:p>
            <a:endParaRPr lang="en-US" sz="2000" dirty="0" smtClean="0">
              <a:latin typeface="PT Mono"/>
              <a:cs typeface="PT Mono"/>
            </a:endParaRPr>
          </a:p>
          <a:p>
            <a:r>
              <a:rPr lang="en-US" sz="2000" dirty="0" smtClean="0">
                <a:latin typeface="PT Mono"/>
                <a:cs typeface="PT Mono"/>
              </a:rPr>
              <a:t>[</a:t>
            </a:r>
            <a:r>
              <a:rPr lang="en-US" sz="2000" dirty="0">
                <a:latin typeface="PT Mono"/>
                <a:cs typeface="PT Mono"/>
              </a:rPr>
              <a:t>'__add__', '__class__', '__contains__', '__delattr__', '__doc__', '__</a:t>
            </a:r>
            <a:r>
              <a:rPr lang="en-US" sz="2000" dirty="0" err="1">
                <a:latin typeface="PT Mono"/>
                <a:cs typeface="PT Mono"/>
              </a:rPr>
              <a:t>eq</a:t>
            </a:r>
            <a:r>
              <a:rPr lang="en-US" sz="2000" dirty="0">
                <a:latin typeface="PT Mono"/>
                <a:cs typeface="PT Mono"/>
              </a:rPr>
              <a:t>__', '__format__', '__</a:t>
            </a:r>
            <a:r>
              <a:rPr lang="en-US" sz="2000" dirty="0" err="1">
                <a:latin typeface="PT Mono"/>
                <a:cs typeface="PT Mono"/>
              </a:rPr>
              <a:t>ge</a:t>
            </a:r>
            <a:r>
              <a:rPr lang="en-US" sz="2000" dirty="0">
                <a:latin typeface="PT Mono"/>
                <a:cs typeface="PT Mono"/>
              </a:rPr>
              <a:t>__', '__</a:t>
            </a:r>
            <a:r>
              <a:rPr lang="en-US" sz="2000" dirty="0" err="1">
                <a:latin typeface="PT Mono"/>
                <a:cs typeface="PT Mono"/>
              </a:rPr>
              <a:t>getattribute</a:t>
            </a:r>
            <a:r>
              <a:rPr lang="en-US" sz="2000" dirty="0">
                <a:latin typeface="PT Mono"/>
                <a:cs typeface="PT Mono"/>
              </a:rPr>
              <a:t>__', </a:t>
            </a:r>
            <a:r>
              <a:rPr lang="en-US" sz="2000" dirty="0" smtClean="0">
                <a:latin typeface="PT Mono"/>
                <a:cs typeface="PT Mono"/>
              </a:rPr>
              <a:t>…, </a:t>
            </a:r>
            <a:r>
              <a:rPr lang="en-US" sz="2000" dirty="0">
                <a:latin typeface="PT Mono"/>
                <a:cs typeface="PT Mono"/>
              </a:rPr>
              <a:t>'__hash__', '__</a:t>
            </a:r>
            <a:r>
              <a:rPr lang="en-US" sz="2000" dirty="0" err="1">
                <a:latin typeface="PT Mono"/>
                <a:cs typeface="PT Mono"/>
              </a:rPr>
              <a:t>init</a:t>
            </a:r>
            <a:r>
              <a:rPr lang="en-US" sz="2000" dirty="0">
                <a:latin typeface="PT Mono"/>
                <a:cs typeface="PT Mono"/>
              </a:rPr>
              <a:t>__', '__le__', '__len__', '__</a:t>
            </a:r>
            <a:r>
              <a:rPr lang="en-US" sz="2000" dirty="0" err="1">
                <a:latin typeface="PT Mono"/>
                <a:cs typeface="PT Mono"/>
              </a:rPr>
              <a:t>lt</a:t>
            </a:r>
            <a:r>
              <a:rPr lang="en-US" sz="2000" dirty="0">
                <a:latin typeface="PT Mono"/>
                <a:cs typeface="PT Mono"/>
              </a:rPr>
              <a:t>__', '__mod__', '__</a:t>
            </a:r>
            <a:r>
              <a:rPr lang="en-US" sz="2000" dirty="0" err="1">
                <a:latin typeface="PT Mono"/>
                <a:cs typeface="PT Mono"/>
              </a:rPr>
              <a:t>mul</a:t>
            </a:r>
            <a:r>
              <a:rPr lang="en-US" sz="2000" dirty="0">
                <a:latin typeface="PT Mono"/>
                <a:cs typeface="PT Mono"/>
              </a:rPr>
              <a:t>__', '__ne__', '__new__', '__reduce__', '__</a:t>
            </a:r>
            <a:r>
              <a:rPr lang="en-US" sz="2000" dirty="0" err="1">
                <a:latin typeface="PT Mono"/>
                <a:cs typeface="PT Mono"/>
              </a:rPr>
              <a:t>reduce_ex</a:t>
            </a:r>
            <a:r>
              <a:rPr lang="en-US" sz="2000" dirty="0">
                <a:latin typeface="PT Mono"/>
                <a:cs typeface="PT Mono"/>
              </a:rPr>
              <a:t>__', '__repr__', '__</a:t>
            </a:r>
            <a:r>
              <a:rPr lang="en-US" sz="2000" dirty="0" err="1">
                <a:latin typeface="PT Mono"/>
                <a:cs typeface="PT Mono"/>
              </a:rPr>
              <a:t>rmod</a:t>
            </a:r>
            <a:r>
              <a:rPr lang="en-US" sz="2000" dirty="0">
                <a:latin typeface="PT Mono"/>
                <a:cs typeface="PT Mono"/>
              </a:rPr>
              <a:t>__', '__</a:t>
            </a:r>
            <a:r>
              <a:rPr lang="en-US" sz="2000" dirty="0" err="1">
                <a:latin typeface="PT Mono"/>
                <a:cs typeface="PT Mono"/>
              </a:rPr>
              <a:t>rmul</a:t>
            </a:r>
            <a:r>
              <a:rPr lang="en-US" sz="2000" dirty="0">
                <a:latin typeface="PT Mono"/>
                <a:cs typeface="PT Mono"/>
              </a:rPr>
              <a:t>__', '__setattr__', '__</a:t>
            </a:r>
            <a:r>
              <a:rPr lang="en-US" sz="2000" dirty="0" err="1">
                <a:latin typeface="PT Mono"/>
                <a:cs typeface="PT Mono"/>
              </a:rPr>
              <a:t>sizeof</a:t>
            </a:r>
            <a:r>
              <a:rPr lang="en-US" sz="2000" dirty="0">
                <a:latin typeface="PT Mono"/>
                <a:cs typeface="PT Mono"/>
              </a:rPr>
              <a:t>__', '__str__', '__</a:t>
            </a:r>
            <a:r>
              <a:rPr lang="en-US" sz="2000" dirty="0" err="1">
                <a:latin typeface="PT Mono"/>
                <a:cs typeface="PT Mono"/>
              </a:rPr>
              <a:t>subclasshook</a:t>
            </a:r>
            <a:r>
              <a:rPr lang="en-US" sz="2000" dirty="0">
                <a:latin typeface="PT Mono"/>
                <a:cs typeface="PT Mono"/>
              </a:rPr>
              <a:t>__', '_</a:t>
            </a:r>
            <a:r>
              <a:rPr lang="en-US" sz="2000" dirty="0" err="1">
                <a:latin typeface="PT Mono"/>
                <a:cs typeface="PT Mono"/>
              </a:rPr>
              <a:t>formatter_field_name_split</a:t>
            </a:r>
            <a:r>
              <a:rPr lang="en-US" sz="2000" dirty="0">
                <a:latin typeface="PT Mono"/>
                <a:cs typeface="PT Mono"/>
              </a:rPr>
              <a:t>', '_</a:t>
            </a:r>
            <a:r>
              <a:rPr lang="en-US" sz="2000" dirty="0" err="1">
                <a:latin typeface="PT Mono"/>
                <a:cs typeface="PT Mono"/>
              </a:rPr>
              <a:t>formatter_parser</a:t>
            </a:r>
            <a:r>
              <a:rPr lang="en-US" sz="2000" dirty="0">
                <a:latin typeface="PT Mono"/>
                <a:cs typeface="PT Mono"/>
              </a:rPr>
              <a:t>'</a:t>
            </a:r>
            <a:r>
              <a:rPr lang="en-US" sz="2000" dirty="0">
                <a:solidFill>
                  <a:schemeClr val="accent6">
                    <a:lumMod val="75000"/>
                  </a:schemeClr>
                </a:solidFill>
                <a:latin typeface="PT Mono"/>
                <a:cs typeface="PT Mono"/>
              </a:rPr>
              <a:t>, 'capitalize', 'center', 'count', 'decode', 'encode', '</a:t>
            </a:r>
            <a:r>
              <a:rPr lang="en-US" sz="2000" dirty="0" err="1">
                <a:solidFill>
                  <a:schemeClr val="accent6">
                    <a:lumMod val="75000"/>
                  </a:schemeClr>
                </a:solidFill>
                <a:latin typeface="PT Mono"/>
                <a:cs typeface="PT Mono"/>
              </a:rPr>
              <a:t>endswith</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expandtabs</a:t>
            </a:r>
            <a:r>
              <a:rPr lang="en-US" sz="2000" dirty="0">
                <a:solidFill>
                  <a:schemeClr val="accent6">
                    <a:lumMod val="75000"/>
                  </a:schemeClr>
                </a:solidFill>
                <a:latin typeface="PT Mono"/>
                <a:cs typeface="PT Mono"/>
              </a:rPr>
              <a:t>', 'find', 'format', 'index', '</a:t>
            </a:r>
            <a:r>
              <a:rPr lang="en-US" sz="2000" dirty="0" err="1">
                <a:solidFill>
                  <a:schemeClr val="accent6">
                    <a:lumMod val="75000"/>
                  </a:schemeClr>
                </a:solidFill>
                <a:latin typeface="PT Mono"/>
                <a:cs typeface="PT Mono"/>
              </a:rPr>
              <a:t>isalnum</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isalpha</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isdigit</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islower</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isspace</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istitle</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isupper</a:t>
            </a:r>
            <a:r>
              <a:rPr lang="en-US" sz="2000" dirty="0">
                <a:solidFill>
                  <a:schemeClr val="accent6">
                    <a:lumMod val="75000"/>
                  </a:schemeClr>
                </a:solidFill>
                <a:latin typeface="PT Mono"/>
                <a:cs typeface="PT Mono"/>
              </a:rPr>
              <a:t>', 'join', '</a:t>
            </a:r>
            <a:r>
              <a:rPr lang="en-US" sz="2000" dirty="0" err="1">
                <a:solidFill>
                  <a:schemeClr val="accent6">
                    <a:lumMod val="75000"/>
                  </a:schemeClr>
                </a:solidFill>
                <a:latin typeface="PT Mono"/>
                <a:cs typeface="PT Mono"/>
              </a:rPr>
              <a:t>ljust</a:t>
            </a:r>
            <a:r>
              <a:rPr lang="en-US" sz="2000" dirty="0">
                <a:solidFill>
                  <a:schemeClr val="accent6">
                    <a:lumMod val="75000"/>
                  </a:schemeClr>
                </a:solidFill>
                <a:latin typeface="PT Mono"/>
                <a:cs typeface="PT Mono"/>
              </a:rPr>
              <a:t>', 'lower', '</a:t>
            </a:r>
            <a:r>
              <a:rPr lang="en-US" sz="2000" dirty="0" err="1">
                <a:solidFill>
                  <a:schemeClr val="accent6">
                    <a:lumMod val="75000"/>
                  </a:schemeClr>
                </a:solidFill>
                <a:latin typeface="PT Mono"/>
                <a:cs typeface="PT Mono"/>
              </a:rPr>
              <a:t>lstrip</a:t>
            </a:r>
            <a:r>
              <a:rPr lang="en-US" sz="2000" dirty="0">
                <a:solidFill>
                  <a:schemeClr val="accent6">
                    <a:lumMod val="75000"/>
                  </a:schemeClr>
                </a:solidFill>
                <a:latin typeface="PT Mono"/>
                <a:cs typeface="PT Mono"/>
              </a:rPr>
              <a:t>', 'partition', 'replace', '</a:t>
            </a:r>
            <a:r>
              <a:rPr lang="en-US" sz="2000" dirty="0" err="1">
                <a:solidFill>
                  <a:schemeClr val="accent6">
                    <a:lumMod val="75000"/>
                  </a:schemeClr>
                </a:solidFill>
                <a:latin typeface="PT Mono"/>
                <a:cs typeface="PT Mono"/>
              </a:rPr>
              <a:t>rfind</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rindex</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rjust</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rpartition</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rsplit</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rstrip</a:t>
            </a:r>
            <a:r>
              <a:rPr lang="en-US" sz="2000" dirty="0">
                <a:solidFill>
                  <a:schemeClr val="accent6">
                    <a:lumMod val="75000"/>
                  </a:schemeClr>
                </a:solidFill>
                <a:latin typeface="PT Mono"/>
                <a:cs typeface="PT Mono"/>
              </a:rPr>
              <a:t>', 'split', '</a:t>
            </a:r>
            <a:r>
              <a:rPr lang="en-US" sz="2000" dirty="0" err="1">
                <a:solidFill>
                  <a:schemeClr val="accent6">
                    <a:lumMod val="75000"/>
                  </a:schemeClr>
                </a:solidFill>
                <a:latin typeface="PT Mono"/>
                <a:cs typeface="PT Mono"/>
              </a:rPr>
              <a:t>splitlines</a:t>
            </a:r>
            <a:r>
              <a:rPr lang="en-US" sz="2000" dirty="0">
                <a:solidFill>
                  <a:schemeClr val="accent6">
                    <a:lumMod val="75000"/>
                  </a:schemeClr>
                </a:solidFill>
                <a:latin typeface="PT Mono"/>
                <a:cs typeface="PT Mono"/>
              </a:rPr>
              <a:t>', '</a:t>
            </a:r>
            <a:r>
              <a:rPr lang="en-US" sz="2000" dirty="0" err="1">
                <a:solidFill>
                  <a:schemeClr val="accent6">
                    <a:lumMod val="75000"/>
                  </a:schemeClr>
                </a:solidFill>
                <a:latin typeface="PT Mono"/>
                <a:cs typeface="PT Mono"/>
              </a:rPr>
              <a:t>startswith</a:t>
            </a:r>
            <a:r>
              <a:rPr lang="en-US" sz="2000" dirty="0">
                <a:solidFill>
                  <a:schemeClr val="accent6">
                    <a:lumMod val="75000"/>
                  </a:schemeClr>
                </a:solidFill>
                <a:latin typeface="PT Mono"/>
                <a:cs typeface="PT Mono"/>
              </a:rPr>
              <a:t>', 'strip', '</a:t>
            </a:r>
            <a:r>
              <a:rPr lang="en-US" sz="2000" dirty="0" err="1">
                <a:solidFill>
                  <a:schemeClr val="accent6">
                    <a:lumMod val="75000"/>
                  </a:schemeClr>
                </a:solidFill>
                <a:latin typeface="PT Mono"/>
                <a:cs typeface="PT Mono"/>
              </a:rPr>
              <a:t>swapcase</a:t>
            </a:r>
            <a:r>
              <a:rPr lang="en-US" sz="2000" dirty="0">
                <a:solidFill>
                  <a:schemeClr val="accent6">
                    <a:lumMod val="75000"/>
                  </a:schemeClr>
                </a:solidFill>
                <a:latin typeface="PT Mono"/>
                <a:cs typeface="PT Mono"/>
              </a:rPr>
              <a:t>', 'title', 'translate', 'upper', '</a:t>
            </a:r>
            <a:r>
              <a:rPr lang="en-US" sz="2000" dirty="0" err="1">
                <a:solidFill>
                  <a:schemeClr val="accent6">
                    <a:lumMod val="75000"/>
                  </a:schemeClr>
                </a:solidFill>
                <a:latin typeface="PT Mono"/>
                <a:cs typeface="PT Mono"/>
              </a:rPr>
              <a:t>zfill</a:t>
            </a:r>
            <a:r>
              <a:rPr lang="en-US" sz="2000" dirty="0">
                <a:solidFill>
                  <a:schemeClr val="accent6">
                    <a:lumMod val="75000"/>
                  </a:schemeClr>
                </a:solidFill>
                <a:latin typeface="PT Mono"/>
                <a:cs typeface="PT Mono"/>
              </a:rPr>
              <a:t>'</a:t>
            </a:r>
            <a:r>
              <a:rPr lang="en-US" sz="2000" dirty="0">
                <a:latin typeface="PT Mono"/>
                <a:cs typeface="PT Mono"/>
              </a:rPr>
              <a:t>]</a:t>
            </a:r>
          </a:p>
          <a:p>
            <a:pPr marL="804545" algn="just"/>
            <a:endParaRPr lang="en-US" sz="2000" dirty="0" smtClean="0">
              <a:latin typeface="PT Mono"/>
              <a:cs typeface="PT Mono"/>
            </a:endParaRPr>
          </a:p>
        </p:txBody>
      </p:sp>
    </p:spTree>
    <p:extLst>
      <p:ext uri="{BB962C8B-B14F-4D97-AF65-F5344CB8AC3E}">
        <p14:creationId xmlns:p14="http://schemas.microsoft.com/office/powerpoint/2010/main" val="7869458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that all about?</a:t>
            </a:r>
            <a:endParaRPr lang="en-US" dirty="0"/>
          </a:p>
        </p:txBody>
      </p:sp>
      <p:sp>
        <p:nvSpPr>
          <p:cNvPr id="4" name="Content Placeholder 2"/>
          <p:cNvSpPr>
            <a:spLocks noGrp="1"/>
          </p:cNvSpPr>
          <p:nvPr>
            <p:ph idx="1"/>
          </p:nvPr>
        </p:nvSpPr>
        <p:spPr/>
        <p:txBody>
          <a:bodyPr>
            <a:normAutofit fontScale="92500" lnSpcReduction="20000"/>
          </a:bodyPr>
          <a:lstStyle/>
          <a:p>
            <a:r>
              <a:rPr lang="en-US" dirty="0" smtClean="0"/>
              <a:t>these are the </a:t>
            </a:r>
            <a:r>
              <a:rPr lang="en-US" b="1" dirty="0" smtClean="0">
                <a:solidFill>
                  <a:srgbClr val="E46C0A"/>
                </a:solidFill>
              </a:rPr>
              <a:t>attributes</a:t>
            </a:r>
            <a:r>
              <a:rPr lang="en-US" dirty="0" smtClean="0"/>
              <a:t> of the string object!</a:t>
            </a:r>
          </a:p>
          <a:p>
            <a:r>
              <a:rPr lang="en-US" dirty="0" smtClean="0"/>
              <a:t>data and function attributes</a:t>
            </a:r>
          </a:p>
          <a:p>
            <a:r>
              <a:rPr lang="en-US" dirty="0" smtClean="0"/>
              <a:t>everything that has a double underscore </a:t>
            </a:r>
            <a:r>
              <a:rPr lang="en-US" dirty="0" smtClean="0">
                <a:solidFill>
                  <a:srgbClr val="008000"/>
                </a:solidFill>
              </a:rPr>
              <a:t>(__dunder__ </a:t>
            </a:r>
            <a:r>
              <a:rPr lang="en-US" dirty="0" smtClean="0">
                <a:solidFill>
                  <a:srgbClr val="008000"/>
                </a:solidFill>
              </a:rPr>
              <a:t>, </a:t>
            </a:r>
            <a:r>
              <a:rPr lang="en-US" dirty="0" smtClean="0">
                <a:solidFill>
                  <a:srgbClr val="008000"/>
                </a:solidFill>
              </a:rPr>
              <a:t>short </a:t>
            </a:r>
            <a:r>
              <a:rPr lang="en-US" dirty="0" smtClean="0">
                <a:solidFill>
                  <a:srgbClr val="008000"/>
                </a:solidFill>
              </a:rPr>
              <a:t>for double underscore) </a:t>
            </a:r>
            <a:r>
              <a:rPr lang="en-US" dirty="0" smtClean="0"/>
              <a:t>is </a:t>
            </a:r>
            <a:r>
              <a:rPr lang="en-US" b="1" dirty="0" smtClean="0"/>
              <a:t>not</a:t>
            </a:r>
            <a:r>
              <a:rPr lang="en-US" dirty="0" smtClean="0"/>
              <a:t> intended for general use, it is an implementation detail that could change any time</a:t>
            </a:r>
          </a:p>
          <a:p>
            <a:r>
              <a:rPr lang="en-US" dirty="0" smtClean="0"/>
              <a:t>every object has its </a:t>
            </a:r>
            <a:r>
              <a:rPr lang="en-US" b="1" dirty="0" smtClean="0">
                <a:solidFill>
                  <a:srgbClr val="E46C0A"/>
                </a:solidFill>
              </a:rPr>
              <a:t>“signature”</a:t>
            </a:r>
            <a:r>
              <a:rPr lang="en-US" dirty="0" smtClean="0"/>
              <a:t>, the collection of all the things it can do</a:t>
            </a:r>
          </a:p>
          <a:p>
            <a:r>
              <a:rPr lang="en-US" dirty="0" smtClean="0"/>
              <a:t>these are the “attributes” or “methods” of the object</a:t>
            </a:r>
            <a:endParaRPr lang="en-US" dirty="0"/>
          </a:p>
        </p:txBody>
      </p:sp>
    </p:spTree>
    <p:extLst>
      <p:ext uri="{BB962C8B-B14F-4D97-AF65-F5344CB8AC3E}">
        <p14:creationId xmlns:p14="http://schemas.microsoft.com/office/powerpoint/2010/main" val="56915331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038"/>
            <a:ext cx="8229600" cy="1143000"/>
          </a:xfrm>
        </p:spPr>
        <p:txBody>
          <a:bodyPr/>
          <a:lstStyle/>
          <a:p>
            <a:r>
              <a:rPr lang="en-US" b="1" dirty="0" smtClean="0">
                <a:solidFill>
                  <a:srgbClr val="E46C0A"/>
                </a:solidFill>
              </a:rPr>
              <a:t>conditionals</a:t>
            </a:r>
            <a:endParaRPr lang="en-US" b="1" dirty="0">
              <a:solidFill>
                <a:srgbClr val="E46C0A"/>
              </a:solidFill>
            </a:endParaRPr>
          </a:p>
        </p:txBody>
      </p:sp>
    </p:spTree>
    <p:extLst>
      <p:ext uri="{BB962C8B-B14F-4D97-AF65-F5344CB8AC3E}">
        <p14:creationId xmlns:p14="http://schemas.microsoft.com/office/powerpoint/2010/main" val="11584274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06500" y="3492500"/>
            <a:ext cx="1143000" cy="12573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44550" y="4953000"/>
            <a:ext cx="5822950" cy="1524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206500" y="1943100"/>
            <a:ext cx="1333500" cy="9779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a:t>
            </a:r>
            <a:r>
              <a:rPr lang="en-US" dirty="0" smtClean="0"/>
              <a:t>onditional </a:t>
            </a:r>
            <a:r>
              <a:rPr lang="en-US" dirty="0" smtClean="0"/>
              <a:t>statements</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boolean operations</a:t>
            </a:r>
          </a:p>
          <a:p>
            <a:pPr lvl="1"/>
            <a:r>
              <a:rPr lang="en-US" dirty="0" smtClean="0">
                <a:latin typeface="PT Mono"/>
                <a:cs typeface="PT Mono"/>
              </a:rPr>
              <a:t>x </a:t>
            </a:r>
            <a:r>
              <a:rPr lang="en-US" b="1" dirty="0" smtClean="0">
                <a:solidFill>
                  <a:srgbClr val="E46C0A"/>
                </a:solidFill>
                <a:latin typeface="PT Mono"/>
                <a:cs typeface="PT Mono"/>
              </a:rPr>
              <a:t>or</a:t>
            </a:r>
            <a:r>
              <a:rPr lang="en-US" dirty="0" smtClean="0">
                <a:latin typeface="PT Mono"/>
                <a:cs typeface="PT Mono"/>
              </a:rPr>
              <a:t> </a:t>
            </a:r>
            <a:r>
              <a:rPr lang="en-US" dirty="0" smtClean="0">
                <a:latin typeface="PT Mono"/>
                <a:cs typeface="PT Mono"/>
              </a:rPr>
              <a:t>y      </a:t>
            </a:r>
            <a:r>
              <a:rPr lang="en-US" dirty="0" smtClean="0"/>
              <a:t> </a:t>
            </a:r>
            <a:r>
              <a:rPr lang="en-US" dirty="0" smtClean="0"/>
              <a:t>if x is false, then y, else x</a:t>
            </a:r>
          </a:p>
          <a:p>
            <a:pPr lvl="1"/>
            <a:r>
              <a:rPr lang="en-US" dirty="0" smtClean="0">
                <a:latin typeface="PT Mono"/>
                <a:cs typeface="PT Mono"/>
              </a:rPr>
              <a:t>x </a:t>
            </a:r>
            <a:r>
              <a:rPr lang="en-US" b="1" dirty="0" smtClean="0">
                <a:solidFill>
                  <a:srgbClr val="E46C0A"/>
                </a:solidFill>
                <a:latin typeface="PT Mono"/>
                <a:cs typeface="PT Mono"/>
              </a:rPr>
              <a:t>and</a:t>
            </a:r>
            <a:r>
              <a:rPr lang="en-US" dirty="0" smtClean="0">
                <a:latin typeface="PT Mono"/>
                <a:cs typeface="PT Mono"/>
              </a:rPr>
              <a:t> y </a:t>
            </a:r>
            <a:r>
              <a:rPr lang="en-US" dirty="0" smtClean="0">
                <a:latin typeface="PT Mono"/>
                <a:cs typeface="PT Mono"/>
              </a:rPr>
              <a:t>    </a:t>
            </a:r>
            <a:r>
              <a:rPr lang="en-US" dirty="0" smtClean="0"/>
              <a:t> </a:t>
            </a:r>
            <a:r>
              <a:rPr lang="en-US" dirty="0" smtClean="0"/>
              <a:t>if x is false, then x, else y</a:t>
            </a:r>
          </a:p>
          <a:p>
            <a:pPr lvl="1"/>
            <a:r>
              <a:rPr lang="en-US" b="1" dirty="0" smtClean="0">
                <a:solidFill>
                  <a:srgbClr val="E46C0A"/>
                </a:solidFill>
                <a:latin typeface="PT Mono"/>
                <a:cs typeface="PT Mono"/>
              </a:rPr>
              <a:t>not</a:t>
            </a:r>
            <a:r>
              <a:rPr lang="en-US" dirty="0" smtClean="0">
                <a:latin typeface="PT Mono"/>
                <a:cs typeface="PT Mono"/>
              </a:rPr>
              <a:t> x       </a:t>
            </a:r>
            <a:r>
              <a:rPr lang="en-US" dirty="0" smtClean="0"/>
              <a:t> </a:t>
            </a:r>
            <a:r>
              <a:rPr lang="en-US" dirty="0" smtClean="0"/>
              <a:t>if x is false, then True, else False</a:t>
            </a:r>
          </a:p>
          <a:p>
            <a:pPr lvl="1"/>
            <a:endParaRPr lang="en-US" dirty="0" smtClean="0"/>
          </a:p>
          <a:p>
            <a:r>
              <a:rPr lang="en-US" dirty="0" smtClean="0"/>
              <a:t>comparisons:</a:t>
            </a:r>
          </a:p>
          <a:p>
            <a:pPr lvl="1"/>
            <a:r>
              <a:rPr lang="en-US" dirty="0" smtClean="0">
                <a:latin typeface="PT Mono"/>
                <a:cs typeface="PT Mono"/>
              </a:rPr>
              <a:t>&gt;, &gt;=  </a:t>
            </a:r>
            <a:r>
              <a:rPr lang="en-US" dirty="0" smtClean="0">
                <a:latin typeface="PT Mono"/>
                <a:cs typeface="PT Mono"/>
              </a:rPr>
              <a:t> </a:t>
            </a:r>
            <a:r>
              <a:rPr lang="en-US" dirty="0" smtClean="0"/>
              <a:t>(</a:t>
            </a:r>
            <a:r>
              <a:rPr lang="en-US" dirty="0" smtClean="0"/>
              <a:t>less, less or equal)</a:t>
            </a:r>
          </a:p>
          <a:p>
            <a:pPr lvl="1"/>
            <a:r>
              <a:rPr lang="en-US" dirty="0" smtClean="0">
                <a:latin typeface="PT Mono"/>
                <a:cs typeface="PT Mono"/>
              </a:rPr>
              <a:t>&lt;, &lt;=  </a:t>
            </a:r>
            <a:r>
              <a:rPr lang="en-US" dirty="0" smtClean="0">
                <a:latin typeface="PT Mono"/>
                <a:cs typeface="PT Mono"/>
              </a:rPr>
              <a:t> </a:t>
            </a:r>
            <a:r>
              <a:rPr lang="en-US" dirty="0" smtClean="0"/>
              <a:t>(</a:t>
            </a:r>
            <a:r>
              <a:rPr lang="en-US" dirty="0" smtClean="0"/>
              <a:t>greater, greater of equal)</a:t>
            </a:r>
          </a:p>
          <a:p>
            <a:pPr lvl="1"/>
            <a:r>
              <a:rPr lang="en-US" dirty="0" smtClean="0">
                <a:latin typeface="PT Mono"/>
                <a:cs typeface="PT Mono"/>
              </a:rPr>
              <a:t>==      </a:t>
            </a:r>
            <a:r>
              <a:rPr lang="en-US" dirty="0" smtClean="0"/>
              <a:t>(equal, </a:t>
            </a:r>
            <a:r>
              <a:rPr lang="en-US" dirty="0" smtClean="0">
                <a:solidFill>
                  <a:srgbClr val="E46C0A"/>
                </a:solidFill>
              </a:rPr>
              <a:t>caution!, 2 equal signs</a:t>
            </a:r>
            <a:r>
              <a:rPr lang="en-US" dirty="0" smtClean="0"/>
              <a:t>)</a:t>
            </a:r>
          </a:p>
          <a:p>
            <a:pPr lvl="1"/>
            <a:r>
              <a:rPr lang="en-US" dirty="0" smtClean="0">
                <a:latin typeface="PT Mono"/>
                <a:cs typeface="PT Mono"/>
              </a:rPr>
              <a:t>!=      </a:t>
            </a:r>
            <a:r>
              <a:rPr lang="en-US" dirty="0" smtClean="0"/>
              <a:t>(</a:t>
            </a:r>
            <a:r>
              <a:rPr lang="en-US" dirty="0" smtClean="0"/>
              <a:t>not equal)</a:t>
            </a:r>
          </a:p>
          <a:p>
            <a:pPr lvl="1"/>
            <a:endParaRPr lang="en-US" dirty="0" smtClean="0"/>
          </a:p>
          <a:p>
            <a:r>
              <a:rPr lang="en-US" b="1" dirty="0" smtClean="0">
                <a:solidFill>
                  <a:schemeClr val="accent6">
                    <a:lumMod val="75000"/>
                  </a:schemeClr>
                </a:solidFill>
                <a:latin typeface="PT Mono"/>
                <a:cs typeface="PT Mono"/>
              </a:rPr>
              <a:t>if</a:t>
            </a:r>
            <a:r>
              <a:rPr lang="en-US" dirty="0" smtClean="0">
                <a:latin typeface="PT Mono"/>
                <a:cs typeface="PT Mono"/>
              </a:rPr>
              <a:t> </a:t>
            </a:r>
            <a:r>
              <a:rPr lang="en-US" dirty="0" smtClean="0">
                <a:latin typeface="PT Mono"/>
                <a:cs typeface="PT Mono"/>
              </a:rPr>
              <a:t>a &gt; b:</a:t>
            </a:r>
          </a:p>
          <a:p>
            <a:pPr marL="457200" lvl="1" indent="0">
              <a:buNone/>
            </a:pPr>
            <a:r>
              <a:rPr lang="en-US" dirty="0" smtClean="0">
                <a:latin typeface="PT Mono"/>
                <a:cs typeface="PT Mono"/>
              </a:rPr>
              <a:t>   </a:t>
            </a:r>
            <a:r>
              <a:rPr lang="en-US" dirty="0" smtClean="0">
                <a:latin typeface="PT Mono"/>
                <a:cs typeface="PT Mono"/>
              </a:rPr>
              <a:t>print</a:t>
            </a:r>
            <a:r>
              <a:rPr lang="en-US" dirty="0" smtClean="0">
                <a:latin typeface="PT Mono"/>
                <a:cs typeface="PT Mono"/>
              </a:rPr>
              <a:t>(“a is greater than b”</a:t>
            </a:r>
            <a:r>
              <a:rPr lang="en-US" dirty="0" smtClean="0">
                <a:latin typeface="PT Mono"/>
                <a:cs typeface="PT Mono"/>
              </a:rPr>
              <a:t>)</a:t>
            </a:r>
          </a:p>
          <a:p>
            <a:pPr marL="457200" lvl="1" indent="0">
              <a:buNone/>
            </a:pPr>
            <a:r>
              <a:rPr lang="en-US" b="1" dirty="0" smtClean="0">
                <a:solidFill>
                  <a:srgbClr val="E46C0A"/>
                </a:solidFill>
                <a:latin typeface="PT Mono"/>
                <a:cs typeface="PT Mono"/>
              </a:rPr>
              <a:t>else</a:t>
            </a:r>
            <a:r>
              <a:rPr lang="en-US" dirty="0" smtClean="0">
                <a:latin typeface="PT Mono"/>
                <a:cs typeface="PT Mono"/>
              </a:rPr>
              <a:t>:</a:t>
            </a:r>
          </a:p>
          <a:p>
            <a:pPr marL="457200" lvl="1" indent="0">
              <a:buNone/>
            </a:pPr>
            <a:r>
              <a:rPr lang="en-US" dirty="0" smtClean="0">
                <a:latin typeface="PT Mono"/>
                <a:cs typeface="PT Mono"/>
              </a:rPr>
              <a:t>   </a:t>
            </a:r>
            <a:r>
              <a:rPr lang="en-US" dirty="0" smtClean="0">
                <a:latin typeface="PT Mono"/>
                <a:cs typeface="PT Mono"/>
              </a:rPr>
              <a:t>print</a:t>
            </a:r>
            <a:r>
              <a:rPr lang="en-US" dirty="0" smtClean="0">
                <a:latin typeface="PT Mono"/>
                <a:cs typeface="PT Mono"/>
              </a:rPr>
              <a:t>(“a not greater than b”)</a:t>
            </a:r>
            <a:endParaRPr lang="en-US" dirty="0">
              <a:latin typeface="PT Mono"/>
              <a:cs typeface="PT Mono"/>
            </a:endParaRPr>
          </a:p>
        </p:txBody>
      </p:sp>
    </p:spTree>
    <p:extLst>
      <p:ext uri="{BB962C8B-B14F-4D97-AF65-F5344CB8AC3E}">
        <p14:creationId xmlns:p14="http://schemas.microsoft.com/office/powerpoint/2010/main" val="32252450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can you do with </a:t>
            </a:r>
            <a:r>
              <a:rPr lang="en-US" dirty="0" smtClean="0">
                <a:latin typeface="PT Mono"/>
                <a:cs typeface="PT Mono"/>
              </a:rPr>
              <a:t>python</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nything you can imagine…</a:t>
            </a:r>
          </a:p>
          <a:p>
            <a:r>
              <a:rPr lang="en-US" dirty="0" smtClean="0"/>
              <a:t>read and analyze tweets</a:t>
            </a:r>
          </a:p>
          <a:p>
            <a:r>
              <a:rPr lang="en-US" dirty="0" smtClean="0"/>
              <a:t>get data in and out of facebook</a:t>
            </a:r>
          </a:p>
          <a:p>
            <a:r>
              <a:rPr lang="en-US" dirty="0" smtClean="0"/>
              <a:t>interact with amazon web services</a:t>
            </a:r>
          </a:p>
          <a:p>
            <a:r>
              <a:rPr lang="en-US" dirty="0" smtClean="0"/>
              <a:t>cryptography, web security</a:t>
            </a:r>
          </a:p>
          <a:p>
            <a:r>
              <a:rPr lang="en-US" dirty="0" smtClean="0"/>
              <a:t>data analysis</a:t>
            </a:r>
          </a:p>
          <a:p>
            <a:r>
              <a:rPr lang="en-US" dirty="0" smtClean="0"/>
              <a:t>machine learning</a:t>
            </a:r>
          </a:p>
          <a:p>
            <a:r>
              <a:rPr lang="en-US" dirty="0" smtClean="0"/>
              <a:t>deep learning algorithms</a:t>
            </a:r>
          </a:p>
          <a:p>
            <a:r>
              <a:rPr lang="en-US" dirty="0" smtClean="0"/>
              <a:t>bioinformatics</a:t>
            </a:r>
          </a:p>
          <a:p>
            <a:r>
              <a:rPr lang="en-US" dirty="0" smtClean="0"/>
              <a:t>websites</a:t>
            </a:r>
          </a:p>
          <a:p>
            <a:r>
              <a:rPr lang="en-US" dirty="0" smtClean="0"/>
              <a:t>…your future killer app!</a:t>
            </a:r>
          </a:p>
          <a:p>
            <a:endParaRPr lang="en-US" dirty="0" smtClean="0"/>
          </a:p>
        </p:txBody>
      </p:sp>
    </p:spTree>
    <p:extLst>
      <p:ext uri="{BB962C8B-B14F-4D97-AF65-F5344CB8AC3E}">
        <p14:creationId xmlns:p14="http://schemas.microsoft.com/office/powerpoint/2010/main" val="383250955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latin typeface="PT Mono"/>
                <a:cs typeface="PT Mono"/>
              </a:rPr>
              <a:t>False</a:t>
            </a:r>
            <a:r>
              <a:rPr lang="en-US" dirty="0" smtClean="0"/>
              <a:t> in pytho</a:t>
            </a:r>
            <a:r>
              <a:rPr lang="en-US" dirty="0"/>
              <a:t>n</a:t>
            </a:r>
          </a:p>
        </p:txBody>
      </p:sp>
      <p:sp>
        <p:nvSpPr>
          <p:cNvPr id="3" name="Content Placeholder 2"/>
          <p:cNvSpPr>
            <a:spLocks noGrp="1"/>
          </p:cNvSpPr>
          <p:nvPr>
            <p:ph idx="1"/>
          </p:nvPr>
        </p:nvSpPr>
        <p:spPr/>
        <p:txBody>
          <a:bodyPr>
            <a:normAutofit fontScale="85000" lnSpcReduction="10000"/>
          </a:bodyPr>
          <a:lstStyle/>
          <a:p>
            <a:r>
              <a:rPr lang="en-US" b="1" dirty="0" smtClean="0">
                <a:solidFill>
                  <a:srgbClr val="E46C0A"/>
                </a:solidFill>
                <a:latin typeface="PT Mono"/>
                <a:cs typeface="PT Mono"/>
              </a:rPr>
              <a:t>None</a:t>
            </a:r>
            <a:r>
              <a:rPr lang="en-US" b="1" dirty="0" smtClean="0">
                <a:solidFill>
                  <a:srgbClr val="E46C0A"/>
                </a:solidFill>
              </a:rPr>
              <a:t> </a:t>
            </a:r>
          </a:p>
          <a:p>
            <a:r>
              <a:rPr lang="en-US" b="1" dirty="0" smtClean="0">
                <a:solidFill>
                  <a:srgbClr val="E46C0A"/>
                </a:solidFill>
                <a:latin typeface="PT Mono"/>
                <a:cs typeface="PT Mono"/>
              </a:rPr>
              <a:t>False</a:t>
            </a:r>
            <a:r>
              <a:rPr lang="en-US" dirty="0" smtClean="0"/>
              <a:t> </a:t>
            </a:r>
          </a:p>
          <a:p>
            <a:r>
              <a:rPr lang="en-US" dirty="0" smtClean="0"/>
              <a:t>Zero </a:t>
            </a:r>
            <a:r>
              <a:rPr lang="en-US" dirty="0"/>
              <a:t>of any numeric type, for example, 0, 0L, 0.0, </a:t>
            </a:r>
            <a:r>
              <a:rPr lang="en-US" dirty="0" smtClean="0"/>
              <a:t>0j</a:t>
            </a:r>
          </a:p>
          <a:p>
            <a:r>
              <a:rPr lang="en-US" dirty="0" smtClean="0"/>
              <a:t>Any </a:t>
            </a:r>
            <a:r>
              <a:rPr lang="en-US" dirty="0"/>
              <a:t>empty sequence, for example, '', (), [</a:t>
            </a:r>
            <a:r>
              <a:rPr lang="en-US" dirty="0" smtClean="0"/>
              <a:t>]</a:t>
            </a:r>
            <a:endParaRPr lang="en-US" dirty="0"/>
          </a:p>
          <a:p>
            <a:r>
              <a:rPr lang="en-US" dirty="0" smtClean="0"/>
              <a:t>Any </a:t>
            </a:r>
            <a:r>
              <a:rPr lang="en-US" dirty="0"/>
              <a:t>empty mapping, for example, {</a:t>
            </a:r>
            <a:r>
              <a:rPr lang="en-US" dirty="0" smtClean="0"/>
              <a:t>}</a:t>
            </a:r>
          </a:p>
          <a:p>
            <a:r>
              <a:rPr lang="en-US" dirty="0" smtClean="0"/>
              <a:t>Instances </a:t>
            </a:r>
            <a:r>
              <a:rPr lang="en-US" dirty="0"/>
              <a:t>of user-defined classes, if the class defines a __nonzero__() or __len__() method, when that method returns the integer zero or bool value False</a:t>
            </a:r>
            <a:endParaRPr lang="en-US" dirty="0" smtClean="0"/>
          </a:p>
          <a:p>
            <a:r>
              <a:rPr lang="en-US" b="1" dirty="0" smtClean="0">
                <a:solidFill>
                  <a:srgbClr val="E46C0A"/>
                </a:solidFill>
              </a:rPr>
              <a:t>Anything else evaluates to </a:t>
            </a:r>
            <a:r>
              <a:rPr lang="en-US" b="1" dirty="0" smtClean="0">
                <a:solidFill>
                  <a:srgbClr val="E46C0A"/>
                </a:solidFill>
                <a:latin typeface="PT Mono"/>
                <a:cs typeface="PT Mono"/>
              </a:rPr>
              <a:t>True</a:t>
            </a:r>
            <a:endParaRPr lang="en-US" b="1" dirty="0">
              <a:solidFill>
                <a:srgbClr val="E46C0A"/>
              </a:solidFill>
              <a:latin typeface="PT Mono"/>
              <a:cs typeface="PT Mono"/>
            </a:endParaRPr>
          </a:p>
          <a:p>
            <a:pPr marL="0" indent="0">
              <a:buNone/>
            </a:pPr>
            <a:endParaRPr lang="en-US" dirty="0" smtClean="0"/>
          </a:p>
        </p:txBody>
      </p:sp>
    </p:spTree>
    <p:extLst>
      <p:ext uri="{BB962C8B-B14F-4D97-AF65-F5344CB8AC3E}">
        <p14:creationId xmlns:p14="http://schemas.microsoft.com/office/powerpoint/2010/main" val="27465175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conditional statements</a:t>
            </a:r>
            <a:endParaRPr lang="en-US" dirty="0"/>
          </a:p>
        </p:txBody>
      </p:sp>
      <p:sp>
        <p:nvSpPr>
          <p:cNvPr id="4" name="Rectangle 3"/>
          <p:cNvSpPr/>
          <p:nvPr/>
        </p:nvSpPr>
        <p:spPr>
          <a:xfrm>
            <a:off x="609600" y="1752600"/>
            <a:ext cx="7708900" cy="3970318"/>
          </a:xfrm>
          <a:prstGeom prst="rect">
            <a:avLst/>
          </a:prstGeom>
          <a:solidFill>
            <a:schemeClr val="tx1">
              <a:lumMod val="50000"/>
              <a:lumOff val="50000"/>
              <a:alpha val="23000"/>
            </a:schemeClr>
          </a:solidFill>
        </p:spPr>
        <p:txBody>
          <a:bodyPr wrap="square">
            <a:spAutoFit/>
          </a:bodyPr>
          <a:lstStyle/>
          <a:p>
            <a:r>
              <a:rPr lang="en-US" dirty="0" smtClean="0">
                <a:latin typeface="PT Mono"/>
                <a:cs typeface="PT Mono"/>
              </a:rPr>
              <a:t>x </a:t>
            </a:r>
            <a:r>
              <a:rPr lang="en-US" dirty="0">
                <a:latin typeface="PT Mono"/>
                <a:cs typeface="PT Mono"/>
              </a:rPr>
              <a:t>= int(raw_input("Please enter an integer: "))</a:t>
            </a:r>
          </a:p>
          <a:p>
            <a:r>
              <a:rPr lang="en-US" dirty="0">
                <a:latin typeface="PT Mono"/>
                <a:cs typeface="PT Mono"/>
              </a:rPr>
              <a:t>Please enter an integer: </a:t>
            </a:r>
            <a:r>
              <a:rPr lang="en-US" dirty="0" smtClean="0">
                <a:latin typeface="PT Mono"/>
                <a:cs typeface="PT Mono"/>
              </a:rPr>
              <a:t>42</a:t>
            </a:r>
          </a:p>
          <a:p>
            <a:endParaRPr lang="en-US" dirty="0">
              <a:latin typeface="PT Mono"/>
              <a:cs typeface="PT Mono"/>
            </a:endParaRPr>
          </a:p>
          <a:p>
            <a:r>
              <a:rPr lang="en-US" b="1" dirty="0" smtClean="0">
                <a:solidFill>
                  <a:srgbClr val="E46C0A"/>
                </a:solidFill>
                <a:latin typeface="PT Mono"/>
                <a:cs typeface="PT Mono"/>
              </a:rPr>
              <a:t>if</a:t>
            </a:r>
            <a:r>
              <a:rPr lang="en-US" dirty="0" smtClean="0">
                <a:latin typeface="PT Mono"/>
                <a:cs typeface="PT Mono"/>
              </a:rPr>
              <a:t> </a:t>
            </a:r>
            <a:r>
              <a:rPr lang="en-US" dirty="0">
                <a:latin typeface="PT Mono"/>
                <a:cs typeface="PT Mono"/>
              </a:rPr>
              <a:t>x &lt; 0</a:t>
            </a:r>
            <a:r>
              <a:rPr lang="en-US" dirty="0" smtClean="0">
                <a:latin typeface="PT Mono"/>
                <a:cs typeface="PT Mono"/>
              </a:rPr>
              <a:t>:</a:t>
            </a:r>
          </a:p>
          <a:p>
            <a:r>
              <a:rPr lang="en-US" dirty="0" smtClean="0">
                <a:latin typeface="PT Mono"/>
                <a:cs typeface="PT Mono"/>
              </a:rPr>
              <a:t>     </a:t>
            </a:r>
            <a:r>
              <a:rPr lang="en-US" dirty="0">
                <a:latin typeface="PT Mono"/>
                <a:cs typeface="PT Mono"/>
              </a:rPr>
              <a:t>x = 0</a:t>
            </a:r>
          </a:p>
          <a:p>
            <a:r>
              <a:rPr lang="en-US" dirty="0" smtClean="0">
                <a:latin typeface="PT Mono"/>
                <a:cs typeface="PT Mono"/>
              </a:rPr>
              <a:t>     </a:t>
            </a:r>
            <a:r>
              <a:rPr lang="en-US" dirty="0">
                <a:latin typeface="PT Mono"/>
                <a:cs typeface="PT Mono"/>
              </a:rPr>
              <a:t>print 'Negative changed to </a:t>
            </a:r>
            <a:r>
              <a:rPr lang="en-US" dirty="0" smtClean="0">
                <a:latin typeface="PT Mono"/>
                <a:cs typeface="PT Mono"/>
              </a:rPr>
              <a:t>zero’</a:t>
            </a:r>
            <a:endParaRPr lang="en-US" dirty="0">
              <a:latin typeface="PT Mono"/>
              <a:cs typeface="PT Mono"/>
            </a:endParaRPr>
          </a:p>
          <a:p>
            <a:r>
              <a:rPr lang="en-US" b="1" dirty="0" smtClean="0">
                <a:solidFill>
                  <a:srgbClr val="E46C0A"/>
                </a:solidFill>
                <a:latin typeface="PT Mono"/>
                <a:cs typeface="PT Mono"/>
              </a:rPr>
              <a:t>elif</a:t>
            </a:r>
            <a:r>
              <a:rPr lang="en-US" dirty="0" smtClean="0">
                <a:latin typeface="PT Mono"/>
                <a:cs typeface="PT Mono"/>
              </a:rPr>
              <a:t> </a:t>
            </a:r>
            <a:r>
              <a:rPr lang="en-US" dirty="0">
                <a:latin typeface="PT Mono"/>
                <a:cs typeface="PT Mono"/>
              </a:rPr>
              <a:t>x == 0:</a:t>
            </a:r>
          </a:p>
          <a:p>
            <a:r>
              <a:rPr lang="en-US" dirty="0">
                <a:latin typeface="PT Mono"/>
                <a:cs typeface="PT Mono"/>
              </a:rPr>
              <a:t> </a:t>
            </a:r>
            <a:r>
              <a:rPr lang="en-US" dirty="0" smtClean="0">
                <a:latin typeface="PT Mono"/>
                <a:cs typeface="PT Mono"/>
              </a:rPr>
              <a:t>    </a:t>
            </a:r>
            <a:r>
              <a:rPr lang="en-US" dirty="0">
                <a:latin typeface="PT Mono"/>
                <a:cs typeface="PT Mono"/>
              </a:rPr>
              <a:t>print '</a:t>
            </a:r>
            <a:r>
              <a:rPr lang="en-US" dirty="0" smtClean="0">
                <a:latin typeface="PT Mono"/>
                <a:cs typeface="PT Mono"/>
              </a:rPr>
              <a:t>Zero’</a:t>
            </a:r>
            <a:endParaRPr lang="en-US" dirty="0">
              <a:latin typeface="PT Mono"/>
              <a:cs typeface="PT Mono"/>
            </a:endParaRPr>
          </a:p>
          <a:p>
            <a:r>
              <a:rPr lang="en-US" b="1" dirty="0" smtClean="0">
                <a:solidFill>
                  <a:srgbClr val="E46C0A"/>
                </a:solidFill>
                <a:latin typeface="PT Mono"/>
                <a:cs typeface="PT Mono"/>
              </a:rPr>
              <a:t>elif</a:t>
            </a:r>
            <a:r>
              <a:rPr lang="en-US" dirty="0" smtClean="0">
                <a:latin typeface="PT Mono"/>
                <a:cs typeface="PT Mono"/>
              </a:rPr>
              <a:t> </a:t>
            </a:r>
            <a:r>
              <a:rPr lang="en-US" dirty="0">
                <a:latin typeface="PT Mono"/>
                <a:cs typeface="PT Mono"/>
              </a:rPr>
              <a:t>x == 1:</a:t>
            </a:r>
          </a:p>
          <a:p>
            <a:r>
              <a:rPr lang="en-US" dirty="0">
                <a:latin typeface="PT Mono"/>
                <a:cs typeface="PT Mono"/>
              </a:rPr>
              <a:t> </a:t>
            </a:r>
            <a:r>
              <a:rPr lang="en-US" dirty="0" smtClean="0">
                <a:latin typeface="PT Mono"/>
                <a:cs typeface="PT Mono"/>
              </a:rPr>
              <a:t>    </a:t>
            </a:r>
            <a:r>
              <a:rPr lang="en-US" dirty="0">
                <a:latin typeface="PT Mono"/>
                <a:cs typeface="PT Mono"/>
              </a:rPr>
              <a:t>print '</a:t>
            </a:r>
            <a:r>
              <a:rPr lang="en-US" dirty="0" smtClean="0">
                <a:latin typeface="PT Mono"/>
                <a:cs typeface="PT Mono"/>
              </a:rPr>
              <a:t>Single’</a:t>
            </a:r>
            <a:endParaRPr lang="en-US" dirty="0">
              <a:latin typeface="PT Mono"/>
              <a:cs typeface="PT Mono"/>
            </a:endParaRPr>
          </a:p>
          <a:p>
            <a:r>
              <a:rPr lang="en-US" b="1" dirty="0" smtClean="0">
                <a:solidFill>
                  <a:srgbClr val="E46C0A"/>
                </a:solidFill>
                <a:latin typeface="PT Mono"/>
                <a:cs typeface="PT Mono"/>
              </a:rPr>
              <a:t>else</a:t>
            </a:r>
            <a:r>
              <a:rPr lang="en-US" dirty="0">
                <a:latin typeface="PT Mono"/>
                <a:cs typeface="PT Mono"/>
              </a:rPr>
              <a:t>:</a:t>
            </a:r>
          </a:p>
          <a:p>
            <a:r>
              <a:rPr lang="en-US" dirty="0">
                <a:latin typeface="PT Mono"/>
                <a:cs typeface="PT Mono"/>
              </a:rPr>
              <a:t> </a:t>
            </a:r>
            <a:r>
              <a:rPr lang="en-US" dirty="0" smtClean="0">
                <a:latin typeface="PT Mono"/>
                <a:cs typeface="PT Mono"/>
              </a:rPr>
              <a:t>    print </a:t>
            </a:r>
            <a:r>
              <a:rPr lang="en-US" dirty="0">
                <a:latin typeface="PT Mono"/>
                <a:cs typeface="PT Mono"/>
              </a:rPr>
              <a:t>'More'</a:t>
            </a:r>
          </a:p>
          <a:p>
            <a:r>
              <a:rPr lang="en-US" dirty="0">
                <a:latin typeface="PT Mono"/>
                <a:cs typeface="PT Mono"/>
              </a:rPr>
              <a:t>..</a:t>
            </a:r>
            <a:r>
              <a:rPr lang="en-US" dirty="0" smtClean="0">
                <a:latin typeface="PT Mono"/>
                <a:cs typeface="PT Mono"/>
              </a:rPr>
              <a:t>.</a:t>
            </a:r>
          </a:p>
          <a:p>
            <a:r>
              <a:rPr lang="en-US" dirty="0" smtClean="0">
                <a:latin typeface="PT Mono"/>
                <a:cs typeface="PT Mono"/>
              </a:rPr>
              <a:t>More</a:t>
            </a:r>
            <a:endParaRPr lang="en-US" dirty="0">
              <a:latin typeface="PT Mono"/>
              <a:cs typeface="PT Mono"/>
            </a:endParaRPr>
          </a:p>
        </p:txBody>
      </p:sp>
    </p:spTree>
    <p:extLst>
      <p:ext uri="{BB962C8B-B14F-4D97-AF65-F5344CB8AC3E}">
        <p14:creationId xmlns:p14="http://schemas.microsoft.com/office/powerpoint/2010/main" val="67125244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38"/>
            <a:ext cx="8229600" cy="1143000"/>
          </a:xfrm>
        </p:spPr>
        <p:txBody>
          <a:bodyPr/>
          <a:lstStyle/>
          <a:p>
            <a:r>
              <a:rPr lang="en-US" b="1" dirty="0" smtClean="0">
                <a:solidFill>
                  <a:srgbClr val="E46C0A"/>
                </a:solidFill>
              </a:rPr>
              <a:t>functions</a:t>
            </a:r>
            <a:endParaRPr lang="en-US" b="1" dirty="0">
              <a:solidFill>
                <a:srgbClr val="E46C0A"/>
              </a:solidFill>
            </a:endParaRPr>
          </a:p>
        </p:txBody>
      </p:sp>
    </p:spTree>
    <p:extLst>
      <p:ext uri="{BB962C8B-B14F-4D97-AF65-F5344CB8AC3E}">
        <p14:creationId xmlns:p14="http://schemas.microsoft.com/office/powerpoint/2010/main" val="123575764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3" name="Content Placeholder 2"/>
          <p:cNvSpPr>
            <a:spLocks noGrp="1"/>
          </p:cNvSpPr>
          <p:nvPr>
            <p:ph idx="1"/>
          </p:nvPr>
        </p:nvSpPr>
        <p:spPr>
          <a:xfrm>
            <a:off x="546100" y="1536700"/>
            <a:ext cx="8229600" cy="4525963"/>
          </a:xfrm>
        </p:spPr>
        <p:txBody>
          <a:bodyPr/>
          <a:lstStyle/>
          <a:p>
            <a:r>
              <a:rPr lang="en-US" dirty="0" smtClean="0"/>
              <a:t>the workhorse of the python language</a:t>
            </a:r>
          </a:p>
          <a:p>
            <a:r>
              <a:rPr lang="en-US" dirty="0" smtClean="0"/>
              <a:t>“A </a:t>
            </a:r>
            <a:r>
              <a:rPr lang="en-US" dirty="0"/>
              <a:t>function is a block of organized, reusable code that is used to perform a single, related action. Functions provide better modularity for your application and a high degree of code </a:t>
            </a:r>
            <a:r>
              <a:rPr lang="en-US" dirty="0" smtClean="0"/>
              <a:t>reusing” </a:t>
            </a:r>
            <a:r>
              <a:rPr lang="en-US" sz="2000" dirty="0" smtClean="0"/>
              <a:t>–</a:t>
            </a:r>
            <a:r>
              <a:rPr lang="en-US" sz="2000" dirty="0" err="1" smtClean="0"/>
              <a:t>tutorialpoints.com</a:t>
            </a:r>
            <a:endParaRPr lang="en-US" sz="2000" dirty="0"/>
          </a:p>
          <a:p>
            <a:pPr marL="0" indent="0">
              <a:buNone/>
            </a:pPr>
            <a:endParaRPr lang="en-US" dirty="0" smtClean="0"/>
          </a:p>
        </p:txBody>
      </p:sp>
      <p:sp>
        <p:nvSpPr>
          <p:cNvPr id="6" name="Rectangle 5"/>
          <p:cNvSpPr/>
          <p:nvPr/>
        </p:nvSpPr>
        <p:spPr>
          <a:xfrm>
            <a:off x="1562100" y="5023833"/>
            <a:ext cx="6667500" cy="1569660"/>
          </a:xfrm>
          <a:prstGeom prst="rect">
            <a:avLst/>
          </a:prstGeom>
          <a:solidFill>
            <a:schemeClr val="tx1">
              <a:lumMod val="50000"/>
              <a:lumOff val="50000"/>
              <a:alpha val="23000"/>
            </a:schemeClr>
          </a:solidFill>
        </p:spPr>
        <p:txBody>
          <a:bodyPr wrap="square">
            <a:spAutoFit/>
          </a:bodyPr>
          <a:lstStyle/>
          <a:p>
            <a:r>
              <a:rPr lang="en-US" sz="2400" b="1" dirty="0">
                <a:solidFill>
                  <a:srgbClr val="E46C0A"/>
                </a:solidFill>
                <a:latin typeface="PT Mono"/>
                <a:cs typeface="PT Mono"/>
              </a:rPr>
              <a:t>def</a:t>
            </a:r>
            <a:r>
              <a:rPr lang="en-US" sz="2400" dirty="0">
                <a:latin typeface="PT Mono"/>
                <a:cs typeface="PT Mono"/>
              </a:rPr>
              <a:t> </a:t>
            </a:r>
            <a:r>
              <a:rPr lang="en-US" sz="2400" dirty="0" smtClean="0">
                <a:latin typeface="PT Mono"/>
                <a:cs typeface="PT Mono"/>
              </a:rPr>
              <a:t>function_name</a:t>
            </a:r>
            <a:r>
              <a:rPr lang="en-US" sz="2400" dirty="0">
                <a:latin typeface="PT Mono"/>
                <a:cs typeface="PT Mono"/>
              </a:rPr>
              <a:t>( parameters ):</a:t>
            </a:r>
          </a:p>
          <a:p>
            <a:r>
              <a:rPr lang="en-US" sz="2400" dirty="0">
                <a:latin typeface="PT Mono"/>
                <a:cs typeface="PT Mono"/>
              </a:rPr>
              <a:t>   "function_docstring"</a:t>
            </a:r>
          </a:p>
          <a:p>
            <a:r>
              <a:rPr lang="en-US" sz="2400" dirty="0">
                <a:latin typeface="PT Mono"/>
                <a:cs typeface="PT Mono"/>
              </a:rPr>
              <a:t>   function_suite</a:t>
            </a:r>
          </a:p>
          <a:p>
            <a:r>
              <a:rPr lang="en-US" sz="2400" dirty="0">
                <a:latin typeface="PT Mono"/>
                <a:cs typeface="PT Mono"/>
              </a:rPr>
              <a:t>   </a:t>
            </a:r>
            <a:r>
              <a:rPr lang="en-US" sz="2400" b="1" dirty="0">
                <a:solidFill>
                  <a:srgbClr val="E46C0A"/>
                </a:solidFill>
                <a:latin typeface="PT Mono"/>
                <a:cs typeface="PT Mono"/>
              </a:rPr>
              <a:t>return</a:t>
            </a:r>
            <a:r>
              <a:rPr lang="en-US" sz="2400" dirty="0">
                <a:latin typeface="PT Mono"/>
                <a:cs typeface="PT Mono"/>
              </a:rPr>
              <a:t> [expression]</a:t>
            </a:r>
          </a:p>
        </p:txBody>
      </p:sp>
    </p:spTree>
    <p:extLst>
      <p:ext uri="{BB962C8B-B14F-4D97-AF65-F5344CB8AC3E}">
        <p14:creationId xmlns:p14="http://schemas.microsoft.com/office/powerpoint/2010/main" val="6839269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code some functions</a:t>
            </a:r>
            <a:endParaRPr lang="en-US" dirty="0"/>
          </a:p>
        </p:txBody>
      </p:sp>
      <p:sp>
        <p:nvSpPr>
          <p:cNvPr id="3" name="Content Placeholder 2"/>
          <p:cNvSpPr>
            <a:spLocks noGrp="1"/>
          </p:cNvSpPr>
          <p:nvPr>
            <p:ph idx="1"/>
          </p:nvPr>
        </p:nvSpPr>
        <p:spPr>
          <a:xfrm>
            <a:off x="457200" y="1295400"/>
            <a:ext cx="8229600" cy="4525963"/>
          </a:xfrm>
        </p:spPr>
        <p:txBody>
          <a:bodyPr/>
          <a:lstStyle/>
          <a:p>
            <a:endParaRPr lang="en-US" dirty="0" smtClean="0"/>
          </a:p>
          <a:p>
            <a:r>
              <a:rPr lang="en-US" dirty="0" smtClean="0"/>
              <a:t>important concept: variable scope</a:t>
            </a:r>
            <a:endParaRPr lang="en-US" dirty="0"/>
          </a:p>
        </p:txBody>
      </p:sp>
      <p:sp>
        <p:nvSpPr>
          <p:cNvPr id="5" name="Rectangle 4"/>
          <p:cNvSpPr/>
          <p:nvPr/>
        </p:nvSpPr>
        <p:spPr>
          <a:xfrm>
            <a:off x="1117600" y="2950339"/>
            <a:ext cx="7327900" cy="2585323"/>
          </a:xfrm>
          <a:prstGeom prst="rect">
            <a:avLst/>
          </a:prstGeom>
          <a:solidFill>
            <a:schemeClr val="tx1">
              <a:lumMod val="50000"/>
              <a:lumOff val="50000"/>
              <a:alpha val="23000"/>
            </a:schemeClr>
          </a:solidFill>
        </p:spPr>
        <p:txBody>
          <a:bodyPr wrap="square">
            <a:spAutoFit/>
          </a:bodyPr>
          <a:lstStyle/>
          <a:p>
            <a:r>
              <a:rPr lang="en-US" b="1" dirty="0">
                <a:solidFill>
                  <a:srgbClr val="E46C0A"/>
                </a:solidFill>
                <a:latin typeface="PT Mono"/>
                <a:cs typeface="PT Mono"/>
              </a:rPr>
              <a:t>def</a:t>
            </a:r>
            <a:r>
              <a:rPr lang="en-US" dirty="0">
                <a:latin typeface="PT Mono"/>
                <a:cs typeface="PT Mono"/>
              </a:rPr>
              <a:t> sum( arg1, arg2 ):</a:t>
            </a:r>
          </a:p>
          <a:p>
            <a:r>
              <a:rPr lang="en-US" dirty="0">
                <a:latin typeface="PT Mono"/>
                <a:cs typeface="PT Mono"/>
              </a:rPr>
              <a:t>   </a:t>
            </a:r>
            <a:r>
              <a:rPr lang="en-US" dirty="0" smtClean="0">
                <a:latin typeface="PT Mono"/>
                <a:cs typeface="PT Mono"/>
              </a:rPr>
              <a:t>“””Add </a:t>
            </a:r>
            <a:r>
              <a:rPr lang="en-US" dirty="0">
                <a:latin typeface="PT Mono"/>
                <a:cs typeface="PT Mono"/>
              </a:rPr>
              <a:t>both the parameters and return them</a:t>
            </a:r>
            <a:r>
              <a:rPr lang="en-US" dirty="0" smtClean="0">
                <a:latin typeface="PT Mono"/>
                <a:cs typeface="PT Mono"/>
              </a:rPr>
              <a:t>.”””</a:t>
            </a:r>
            <a:endParaRPr lang="en-US" dirty="0">
              <a:latin typeface="PT Mono"/>
              <a:cs typeface="PT Mono"/>
            </a:endParaRPr>
          </a:p>
          <a:p>
            <a:r>
              <a:rPr lang="en-US" dirty="0">
                <a:latin typeface="PT Mono"/>
                <a:cs typeface="PT Mono"/>
              </a:rPr>
              <a:t>   total = arg1 + arg2</a:t>
            </a:r>
          </a:p>
          <a:p>
            <a:r>
              <a:rPr lang="en-US" dirty="0">
                <a:latin typeface="PT Mono"/>
                <a:cs typeface="PT Mono"/>
              </a:rPr>
              <a:t>   print "Inside the function : ", total</a:t>
            </a:r>
          </a:p>
          <a:p>
            <a:r>
              <a:rPr lang="en-US" dirty="0">
                <a:latin typeface="PT Mono"/>
                <a:cs typeface="PT Mono"/>
              </a:rPr>
              <a:t>   </a:t>
            </a:r>
            <a:r>
              <a:rPr lang="en-US" b="1" dirty="0">
                <a:solidFill>
                  <a:srgbClr val="E46C0A"/>
                </a:solidFill>
                <a:latin typeface="PT Mono"/>
                <a:cs typeface="PT Mono"/>
              </a:rPr>
              <a:t>return</a:t>
            </a:r>
            <a:r>
              <a:rPr lang="en-US" dirty="0">
                <a:latin typeface="PT Mono"/>
                <a:cs typeface="PT Mono"/>
              </a:rPr>
              <a:t> total;</a:t>
            </a:r>
          </a:p>
          <a:p>
            <a:endParaRPr lang="en-US" dirty="0">
              <a:latin typeface="PT Mono"/>
              <a:cs typeface="PT Mono"/>
            </a:endParaRPr>
          </a:p>
          <a:p>
            <a:r>
              <a:rPr lang="en-US" dirty="0">
                <a:latin typeface="PT Mono"/>
                <a:cs typeface="PT Mono"/>
              </a:rPr>
              <a:t># Now you can call sum function</a:t>
            </a:r>
          </a:p>
          <a:p>
            <a:r>
              <a:rPr lang="en-US" dirty="0">
                <a:latin typeface="PT Mono"/>
                <a:cs typeface="PT Mono"/>
              </a:rPr>
              <a:t>total = sum( 10, 20 );</a:t>
            </a:r>
          </a:p>
          <a:p>
            <a:r>
              <a:rPr lang="en-US" b="1" dirty="0">
                <a:solidFill>
                  <a:srgbClr val="E46C0A"/>
                </a:solidFill>
                <a:latin typeface="PT Mono"/>
                <a:cs typeface="PT Mono"/>
              </a:rPr>
              <a:t>print</a:t>
            </a:r>
            <a:r>
              <a:rPr lang="en-US" dirty="0">
                <a:latin typeface="PT Mono"/>
                <a:cs typeface="PT Mono"/>
              </a:rPr>
              <a:t> "Outside the function : ", total </a:t>
            </a:r>
          </a:p>
        </p:txBody>
      </p:sp>
    </p:spTree>
    <p:extLst>
      <p:ext uri="{BB962C8B-B14F-4D97-AF65-F5344CB8AC3E}">
        <p14:creationId xmlns:p14="http://schemas.microsoft.com/office/powerpoint/2010/main" val="341189262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subtle topic in python…</a:t>
            </a:r>
            <a:endParaRPr lang="en-US" dirty="0"/>
          </a:p>
        </p:txBody>
      </p:sp>
      <p:sp>
        <p:nvSpPr>
          <p:cNvPr id="3" name="Content Placeholder 2"/>
          <p:cNvSpPr>
            <a:spLocks noGrp="1"/>
          </p:cNvSpPr>
          <p:nvPr>
            <p:ph idx="1"/>
          </p:nvPr>
        </p:nvSpPr>
        <p:spPr>
          <a:xfrm>
            <a:off x="457200" y="1600201"/>
            <a:ext cx="8229600" cy="1155700"/>
          </a:xfrm>
        </p:spPr>
        <p:txBody>
          <a:bodyPr/>
          <a:lstStyle/>
          <a:p>
            <a:r>
              <a:rPr lang="en-US" dirty="0" smtClean="0"/>
              <a:t>what happens to the value of a variable that you pass to a function?</a:t>
            </a:r>
            <a:endParaRPr lang="en-US" dirty="0"/>
          </a:p>
        </p:txBody>
      </p:sp>
      <p:sp>
        <p:nvSpPr>
          <p:cNvPr id="4" name="TextBox 3"/>
          <p:cNvSpPr txBox="1"/>
          <p:nvPr/>
        </p:nvSpPr>
        <p:spPr>
          <a:xfrm>
            <a:off x="330200" y="3111500"/>
            <a:ext cx="8597900" cy="2677656"/>
          </a:xfrm>
          <a:prstGeom prst="rect">
            <a:avLst/>
          </a:prstGeom>
          <a:solidFill>
            <a:schemeClr val="tx1">
              <a:lumMod val="50000"/>
              <a:lumOff val="50000"/>
              <a:alpha val="23000"/>
            </a:schemeClr>
          </a:solidFill>
        </p:spPr>
        <p:txBody>
          <a:bodyPr wrap="square" rtlCol="0">
            <a:spAutoFit/>
          </a:bodyPr>
          <a:lstStyle/>
          <a:p>
            <a:pPr marL="804545" algn="just"/>
            <a:r>
              <a:rPr lang="en-US" sz="2400" dirty="0">
                <a:solidFill>
                  <a:srgbClr val="E46C0A"/>
                </a:solidFill>
                <a:latin typeface="PT Mono"/>
                <a:cs typeface="PT Mono"/>
              </a:rPr>
              <a:t>def</a:t>
            </a:r>
            <a:r>
              <a:rPr lang="en-US" sz="2400" dirty="0">
                <a:latin typeface="PT Mono"/>
                <a:cs typeface="PT Mono"/>
              </a:rPr>
              <a:t> </a:t>
            </a:r>
            <a:r>
              <a:rPr lang="en-US" sz="2400" dirty="0" smtClean="0">
                <a:latin typeface="PT Mono"/>
                <a:cs typeface="PT Mono"/>
              </a:rPr>
              <a:t>add_one(</a:t>
            </a:r>
            <a:r>
              <a:rPr lang="en-US" sz="2400" dirty="0">
                <a:latin typeface="PT Mono"/>
                <a:cs typeface="PT Mono"/>
              </a:rPr>
              <a:t>a):</a:t>
            </a:r>
          </a:p>
          <a:p>
            <a:pPr marL="804545" algn="just"/>
            <a:r>
              <a:rPr lang="en-US" sz="2400" dirty="0">
                <a:latin typeface="PT Mono"/>
                <a:cs typeface="PT Mono"/>
              </a:rPr>
              <a:t>    a = a + 1</a:t>
            </a:r>
          </a:p>
          <a:p>
            <a:pPr marL="804545" algn="just"/>
            <a:r>
              <a:rPr lang="en-US" sz="2400" dirty="0">
                <a:latin typeface="PT Mono"/>
                <a:cs typeface="PT Mono"/>
              </a:rPr>
              <a:t>    </a:t>
            </a:r>
            <a:r>
              <a:rPr lang="en-US" sz="2400" dirty="0">
                <a:solidFill>
                  <a:srgbClr val="E46C0A"/>
                </a:solidFill>
                <a:latin typeface="PT Mono"/>
                <a:cs typeface="PT Mono"/>
              </a:rPr>
              <a:t>return</a:t>
            </a:r>
            <a:r>
              <a:rPr lang="en-US" sz="2400" dirty="0">
                <a:latin typeface="PT Mono"/>
                <a:cs typeface="PT Mono"/>
              </a:rPr>
              <a:t> a</a:t>
            </a:r>
          </a:p>
          <a:p>
            <a:pPr marL="804545" algn="just"/>
            <a:endParaRPr lang="en-US" sz="2400" dirty="0">
              <a:latin typeface="PT Mono"/>
              <a:cs typeface="PT Mono"/>
            </a:endParaRPr>
          </a:p>
          <a:p>
            <a:pPr marL="804545" algn="just"/>
            <a:r>
              <a:rPr lang="en-US" sz="2400" dirty="0">
                <a:latin typeface="PT Mono"/>
                <a:cs typeface="PT Mono"/>
              </a:rPr>
              <a:t>b = 5</a:t>
            </a:r>
          </a:p>
          <a:p>
            <a:pPr marL="804545" algn="just"/>
            <a:r>
              <a:rPr lang="en-US" sz="2400" dirty="0" smtClean="0">
                <a:latin typeface="PT Mono"/>
                <a:cs typeface="PT Mono"/>
              </a:rPr>
              <a:t>add_one(</a:t>
            </a:r>
            <a:r>
              <a:rPr lang="en-US" sz="2400" dirty="0">
                <a:latin typeface="PT Mono"/>
                <a:cs typeface="PT Mono"/>
              </a:rPr>
              <a:t>b)</a:t>
            </a:r>
          </a:p>
          <a:p>
            <a:pPr marL="804545" algn="just"/>
            <a:r>
              <a:rPr lang="en-US" sz="2400" dirty="0">
                <a:latin typeface="PT Mono"/>
                <a:cs typeface="PT Mono"/>
              </a:rPr>
              <a:t>print </a:t>
            </a:r>
            <a:r>
              <a:rPr lang="en-US" sz="2400" dirty="0" smtClean="0">
                <a:latin typeface="PT Mono"/>
                <a:cs typeface="PT Mono"/>
              </a:rPr>
              <a:t>b        #prints 5, didn’t change </a:t>
            </a:r>
          </a:p>
        </p:txBody>
      </p:sp>
    </p:spTree>
    <p:extLst>
      <p:ext uri="{BB962C8B-B14F-4D97-AF65-F5344CB8AC3E}">
        <p14:creationId xmlns:p14="http://schemas.microsoft.com/office/powerpoint/2010/main" val="287221698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if you pass a list…</a:t>
            </a:r>
            <a:endParaRPr lang="en-US" dirty="0"/>
          </a:p>
        </p:txBody>
      </p:sp>
      <p:sp>
        <p:nvSpPr>
          <p:cNvPr id="4" name="TextBox 3"/>
          <p:cNvSpPr txBox="1"/>
          <p:nvPr/>
        </p:nvSpPr>
        <p:spPr>
          <a:xfrm>
            <a:off x="330200" y="2260600"/>
            <a:ext cx="8597900" cy="2308324"/>
          </a:xfrm>
          <a:prstGeom prst="rect">
            <a:avLst/>
          </a:prstGeom>
          <a:solidFill>
            <a:schemeClr val="tx1">
              <a:lumMod val="50000"/>
              <a:lumOff val="50000"/>
              <a:alpha val="23000"/>
            </a:schemeClr>
          </a:solidFill>
        </p:spPr>
        <p:txBody>
          <a:bodyPr wrap="square" rtlCol="0">
            <a:spAutoFit/>
          </a:bodyPr>
          <a:lstStyle/>
          <a:p>
            <a:pPr marL="804545" algn="just"/>
            <a:r>
              <a:rPr lang="en-US" sz="2400" dirty="0">
                <a:solidFill>
                  <a:srgbClr val="E46C0A"/>
                </a:solidFill>
                <a:latin typeface="PT Mono"/>
                <a:cs typeface="PT Mono"/>
              </a:rPr>
              <a:t>def</a:t>
            </a:r>
            <a:r>
              <a:rPr lang="en-US" sz="2400" dirty="0">
                <a:latin typeface="PT Mono"/>
                <a:cs typeface="PT Mono"/>
              </a:rPr>
              <a:t> add_one_element(a):</a:t>
            </a:r>
          </a:p>
          <a:p>
            <a:pPr marL="804545" algn="just"/>
            <a:r>
              <a:rPr lang="en-US" sz="2400" dirty="0">
                <a:latin typeface="PT Mono"/>
                <a:cs typeface="PT Mono"/>
              </a:rPr>
              <a:t>    a.append("one more")</a:t>
            </a:r>
          </a:p>
          <a:p>
            <a:pPr marL="804545" algn="just"/>
            <a:endParaRPr lang="en-US" sz="2400" dirty="0">
              <a:latin typeface="PT Mono"/>
              <a:cs typeface="PT Mono"/>
            </a:endParaRPr>
          </a:p>
          <a:p>
            <a:pPr marL="804545" algn="just"/>
            <a:r>
              <a:rPr lang="en-US" sz="2400" dirty="0">
                <a:latin typeface="PT Mono"/>
                <a:cs typeface="PT Mono"/>
              </a:rPr>
              <a:t>myl = [4]</a:t>
            </a:r>
          </a:p>
          <a:p>
            <a:pPr marL="804545" algn="just"/>
            <a:r>
              <a:rPr lang="en-US" sz="2400" dirty="0">
                <a:latin typeface="PT Mono"/>
                <a:cs typeface="PT Mono"/>
              </a:rPr>
              <a:t>add_one_element(myl)</a:t>
            </a:r>
          </a:p>
          <a:p>
            <a:pPr marL="804545" algn="just"/>
            <a:r>
              <a:rPr lang="en-US" sz="2400" dirty="0">
                <a:latin typeface="PT Mono"/>
                <a:cs typeface="PT Mono"/>
              </a:rPr>
              <a:t>print </a:t>
            </a:r>
            <a:r>
              <a:rPr lang="en-US" sz="2400" dirty="0" smtClean="0">
                <a:latin typeface="PT Mono"/>
                <a:cs typeface="PT Mono"/>
              </a:rPr>
              <a:t>myl</a:t>
            </a:r>
            <a:r>
              <a:rPr lang="en-US" sz="2400" dirty="0">
                <a:latin typeface="PT Mono"/>
                <a:cs typeface="PT Mono"/>
              </a:rPr>
              <a:t> </a:t>
            </a:r>
            <a:r>
              <a:rPr lang="en-US" sz="2400" dirty="0" smtClean="0">
                <a:latin typeface="PT Mono"/>
                <a:cs typeface="PT Mono"/>
              </a:rPr>
              <a:t>       #prints [4, ‘one more’] </a:t>
            </a:r>
          </a:p>
        </p:txBody>
      </p:sp>
      <p:sp>
        <p:nvSpPr>
          <p:cNvPr id="5" name="TextBox 4"/>
          <p:cNvSpPr txBox="1"/>
          <p:nvPr/>
        </p:nvSpPr>
        <p:spPr>
          <a:xfrm>
            <a:off x="0" y="5608934"/>
            <a:ext cx="9042399" cy="584776"/>
          </a:xfrm>
          <a:prstGeom prst="rect">
            <a:avLst/>
          </a:prstGeom>
          <a:noFill/>
        </p:spPr>
        <p:txBody>
          <a:bodyPr wrap="square" rtlCol="0">
            <a:spAutoFit/>
          </a:bodyPr>
          <a:lstStyle/>
          <a:p>
            <a:pPr marL="804545" algn="just"/>
            <a:r>
              <a:rPr lang="en-US" sz="3200" dirty="0" smtClean="0">
                <a:latin typeface="Calibri"/>
                <a:cs typeface="Calibri"/>
              </a:rPr>
              <a:t>huh? keep this in mind, will revisit later</a:t>
            </a:r>
          </a:p>
        </p:txBody>
      </p:sp>
    </p:spTree>
    <p:extLst>
      <p:ext uri="{BB962C8B-B14F-4D97-AF65-F5344CB8AC3E}">
        <p14:creationId xmlns:p14="http://schemas.microsoft.com/office/powerpoint/2010/main" val="17800956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important built-in functions</a:t>
            </a:r>
            <a:endParaRPr lang="en-US" dirty="0"/>
          </a:p>
        </p:txBody>
      </p:sp>
      <p:sp>
        <p:nvSpPr>
          <p:cNvPr id="3" name="Content Placeholder 2"/>
          <p:cNvSpPr>
            <a:spLocks noGrp="1"/>
          </p:cNvSpPr>
          <p:nvPr>
            <p:ph idx="1"/>
          </p:nvPr>
        </p:nvSpPr>
        <p:spPr/>
        <p:txBody>
          <a:bodyPr>
            <a:normAutofit/>
          </a:bodyPr>
          <a:lstStyle/>
          <a:p>
            <a:r>
              <a:rPr lang="en-US" dirty="0" smtClean="0"/>
              <a:t>range() and xrange()</a:t>
            </a:r>
          </a:p>
          <a:p>
            <a:r>
              <a:rPr lang="en-US" dirty="0" smtClean="0"/>
              <a:t>xrange() is very similar to range() but outside of the scope of this presentation</a:t>
            </a:r>
          </a:p>
        </p:txBody>
      </p:sp>
      <p:sp>
        <p:nvSpPr>
          <p:cNvPr id="4" name="TextBox 3"/>
          <p:cNvSpPr txBox="1"/>
          <p:nvPr/>
        </p:nvSpPr>
        <p:spPr>
          <a:xfrm>
            <a:off x="1841500" y="3474939"/>
            <a:ext cx="5181600" cy="3046988"/>
          </a:xfrm>
          <a:prstGeom prst="rect">
            <a:avLst/>
          </a:prstGeom>
          <a:solidFill>
            <a:schemeClr val="tx1">
              <a:lumMod val="50000"/>
              <a:lumOff val="50000"/>
              <a:alpha val="23000"/>
            </a:schemeClr>
          </a:solidFill>
        </p:spPr>
        <p:txBody>
          <a:bodyPr wrap="square" rtlCol="0">
            <a:spAutoFit/>
          </a:bodyPr>
          <a:lstStyle/>
          <a:p>
            <a:r>
              <a:rPr lang="en-US" sz="2400" b="1" dirty="0" smtClean="0">
                <a:solidFill>
                  <a:srgbClr val="E46C0A"/>
                </a:solidFill>
                <a:latin typeface="PT Mono"/>
                <a:cs typeface="PT Mono"/>
              </a:rPr>
              <a:t>range</a:t>
            </a:r>
            <a:r>
              <a:rPr lang="en-US" sz="2400" dirty="0" smtClean="0">
                <a:latin typeface="PT Mono"/>
                <a:cs typeface="PT Mono"/>
              </a:rPr>
              <a:t>(5)</a:t>
            </a:r>
          </a:p>
          <a:p>
            <a:r>
              <a:rPr lang="en-US" sz="2400" dirty="0" smtClean="0">
                <a:latin typeface="PT Mono"/>
                <a:cs typeface="PT Mono"/>
              </a:rPr>
              <a:t>[</a:t>
            </a:r>
            <a:r>
              <a:rPr lang="en-US" sz="2400" dirty="0">
                <a:latin typeface="PT Mono"/>
                <a:cs typeface="PT Mono"/>
              </a:rPr>
              <a:t>0, 1, 2, 3, 4</a:t>
            </a:r>
            <a:r>
              <a:rPr lang="en-US" sz="2400" dirty="0" smtClean="0">
                <a:latin typeface="PT Mono"/>
                <a:cs typeface="PT Mono"/>
              </a:rPr>
              <a:t>]</a:t>
            </a:r>
          </a:p>
          <a:p>
            <a:endParaRPr lang="en-US" sz="2400" dirty="0">
              <a:latin typeface="PT Mono"/>
              <a:cs typeface="PT Mono"/>
            </a:endParaRPr>
          </a:p>
          <a:p>
            <a:r>
              <a:rPr lang="en-US" sz="2400" b="1" dirty="0">
                <a:solidFill>
                  <a:srgbClr val="E46C0A"/>
                </a:solidFill>
                <a:latin typeface="PT Mono"/>
                <a:cs typeface="PT Mono"/>
              </a:rPr>
              <a:t>range</a:t>
            </a:r>
            <a:r>
              <a:rPr lang="en-US" sz="2400" dirty="0">
                <a:latin typeface="PT Mono"/>
                <a:cs typeface="PT Mono"/>
              </a:rPr>
              <a:t>(5, 10)</a:t>
            </a:r>
          </a:p>
          <a:p>
            <a:r>
              <a:rPr lang="en-US" sz="2400" dirty="0">
                <a:latin typeface="PT Mono"/>
                <a:cs typeface="PT Mono"/>
              </a:rPr>
              <a:t>[5, 6, 7, 8, 9</a:t>
            </a:r>
            <a:r>
              <a:rPr lang="en-US" sz="2400" dirty="0" smtClean="0">
                <a:latin typeface="PT Mono"/>
                <a:cs typeface="PT Mono"/>
              </a:rPr>
              <a:t>]</a:t>
            </a:r>
          </a:p>
          <a:p>
            <a:endParaRPr lang="en-US" sz="2400" dirty="0">
              <a:latin typeface="PT Mono"/>
              <a:cs typeface="PT Mono"/>
            </a:endParaRPr>
          </a:p>
          <a:p>
            <a:r>
              <a:rPr lang="en-US" sz="2400" b="1" dirty="0">
                <a:solidFill>
                  <a:srgbClr val="E46C0A"/>
                </a:solidFill>
                <a:latin typeface="PT Mono"/>
                <a:cs typeface="PT Mono"/>
              </a:rPr>
              <a:t>range</a:t>
            </a:r>
            <a:r>
              <a:rPr lang="en-US" sz="2400" dirty="0">
                <a:latin typeface="PT Mono"/>
                <a:cs typeface="PT Mono"/>
              </a:rPr>
              <a:t>(0, 10, 3)</a:t>
            </a:r>
          </a:p>
          <a:p>
            <a:r>
              <a:rPr lang="en-US" sz="2400" dirty="0">
                <a:latin typeface="PT Mono"/>
                <a:cs typeface="PT Mono"/>
              </a:rPr>
              <a:t>[0, 3, 6, 9]</a:t>
            </a:r>
          </a:p>
        </p:txBody>
      </p:sp>
    </p:spTree>
    <p:extLst>
      <p:ext uri="{BB962C8B-B14F-4D97-AF65-F5344CB8AC3E}">
        <p14:creationId xmlns:p14="http://schemas.microsoft.com/office/powerpoint/2010/main" val="15977875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638"/>
            <a:ext cx="8229600" cy="1143000"/>
          </a:xfrm>
        </p:spPr>
        <p:txBody>
          <a:bodyPr/>
          <a:lstStyle/>
          <a:p>
            <a:r>
              <a:rPr lang="en-US" b="1" dirty="0" smtClean="0">
                <a:solidFill>
                  <a:schemeClr val="accent6">
                    <a:lumMod val="75000"/>
                  </a:schemeClr>
                </a:solidFill>
              </a:rPr>
              <a:t>loops</a:t>
            </a:r>
            <a:endParaRPr lang="en-US" b="1" dirty="0">
              <a:solidFill>
                <a:schemeClr val="accent6">
                  <a:lumMod val="75000"/>
                </a:schemeClr>
              </a:solidFill>
            </a:endParaRPr>
          </a:p>
        </p:txBody>
      </p:sp>
    </p:spTree>
    <p:extLst>
      <p:ext uri="{BB962C8B-B14F-4D97-AF65-F5344CB8AC3E}">
        <p14:creationId xmlns:p14="http://schemas.microsoft.com/office/powerpoint/2010/main" val="13534191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oops</a:t>
            </a:r>
            <a:endParaRPr lang="en-US" dirty="0"/>
          </a:p>
        </p:txBody>
      </p:sp>
      <p:sp>
        <p:nvSpPr>
          <p:cNvPr id="3" name="Content Placeholder 2"/>
          <p:cNvSpPr>
            <a:spLocks noGrp="1"/>
          </p:cNvSpPr>
          <p:nvPr>
            <p:ph idx="1"/>
          </p:nvPr>
        </p:nvSpPr>
        <p:spPr/>
        <p:txBody>
          <a:bodyPr/>
          <a:lstStyle/>
          <a:p>
            <a:r>
              <a:rPr lang="en-US" dirty="0" smtClean="0"/>
              <a:t>an essential part of programming</a:t>
            </a:r>
          </a:p>
          <a:p>
            <a:r>
              <a:rPr lang="en-US" dirty="0" smtClean="0">
                <a:solidFill>
                  <a:schemeClr val="accent6">
                    <a:lumMod val="75000"/>
                  </a:schemeClr>
                </a:solidFill>
              </a:rPr>
              <a:t>for</a:t>
            </a:r>
            <a:r>
              <a:rPr lang="en-US" dirty="0" smtClean="0"/>
              <a:t> loop through a sequence of values</a:t>
            </a:r>
          </a:p>
          <a:p>
            <a:r>
              <a:rPr lang="en-US" dirty="0" smtClean="0">
                <a:solidFill>
                  <a:srgbClr val="E46C0A"/>
                </a:solidFill>
              </a:rPr>
              <a:t>while</a:t>
            </a:r>
            <a:r>
              <a:rPr lang="en-US" dirty="0" smtClean="0"/>
              <a:t> loop as long as condition is True</a:t>
            </a:r>
          </a:p>
          <a:p>
            <a:r>
              <a:rPr lang="en-US" dirty="0" smtClean="0"/>
              <a:t>break</a:t>
            </a:r>
          </a:p>
          <a:p>
            <a:r>
              <a:rPr lang="en-US" dirty="0" smtClean="0"/>
              <a:t>continue</a:t>
            </a:r>
          </a:p>
          <a:p>
            <a:endParaRPr lang="en-US" dirty="0" smtClean="0"/>
          </a:p>
          <a:p>
            <a:endParaRPr lang="en-US" dirty="0"/>
          </a:p>
        </p:txBody>
      </p:sp>
    </p:spTree>
    <p:extLst>
      <p:ext uri="{BB962C8B-B14F-4D97-AF65-F5344CB8AC3E}">
        <p14:creationId xmlns:p14="http://schemas.microsoft.com/office/powerpoint/2010/main" val="747132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730" y="979466"/>
            <a:ext cx="8679170" cy="5878534"/>
          </a:xfrm>
          <a:prstGeom prst="rect">
            <a:avLst/>
          </a:prstGeom>
          <a:noFill/>
        </p:spPr>
        <p:txBody>
          <a:bodyPr wrap="none" rtlCol="0">
            <a:spAutoFit/>
          </a:bodyPr>
          <a:lstStyle/>
          <a:p>
            <a:endParaRPr lang="en-US" dirty="0"/>
          </a:p>
          <a:p>
            <a:r>
              <a:rPr lang="en-US" b="1" dirty="0">
                <a:latin typeface="PT Mono"/>
                <a:cs typeface="PT Mono"/>
              </a:rPr>
              <a:t>The Zen of Python, by Tim Peters</a:t>
            </a:r>
          </a:p>
          <a:p>
            <a:r>
              <a:rPr lang="en-US" dirty="0">
                <a:latin typeface="PT Mono"/>
                <a:cs typeface="PT Mono"/>
              </a:rPr>
              <a:t> </a:t>
            </a:r>
          </a:p>
          <a:p>
            <a:r>
              <a:rPr lang="en-US" sz="1600" dirty="0">
                <a:latin typeface="PT Mono"/>
                <a:cs typeface="PT Mono"/>
              </a:rPr>
              <a:t>Beautiful is better than ugly.</a:t>
            </a:r>
          </a:p>
          <a:p>
            <a:r>
              <a:rPr lang="en-US" sz="1600" dirty="0">
                <a:latin typeface="PT Mono"/>
                <a:cs typeface="PT Mono"/>
              </a:rPr>
              <a:t>Explicit is better than implicit.</a:t>
            </a:r>
          </a:p>
          <a:p>
            <a:r>
              <a:rPr lang="en-US" sz="1600" dirty="0">
                <a:latin typeface="PT Mono"/>
                <a:cs typeface="PT Mono"/>
              </a:rPr>
              <a:t>Simple is better than complex.</a:t>
            </a:r>
          </a:p>
          <a:p>
            <a:r>
              <a:rPr lang="en-US" sz="1600" dirty="0">
                <a:latin typeface="PT Mono"/>
                <a:cs typeface="PT Mono"/>
              </a:rPr>
              <a:t>Complex is better than complicated.</a:t>
            </a:r>
          </a:p>
          <a:p>
            <a:r>
              <a:rPr lang="en-US" sz="1600" dirty="0">
                <a:latin typeface="PT Mono"/>
                <a:cs typeface="PT Mono"/>
              </a:rPr>
              <a:t>Flat is better than nested.</a:t>
            </a:r>
          </a:p>
          <a:p>
            <a:r>
              <a:rPr lang="en-US" sz="1600" dirty="0">
                <a:latin typeface="PT Mono"/>
                <a:cs typeface="PT Mono"/>
              </a:rPr>
              <a:t>Sparse is better than dense.</a:t>
            </a:r>
          </a:p>
          <a:p>
            <a:r>
              <a:rPr lang="en-US" sz="1600" dirty="0">
                <a:latin typeface="PT Mono"/>
                <a:cs typeface="PT Mono"/>
              </a:rPr>
              <a:t>Readability counts.</a:t>
            </a:r>
          </a:p>
          <a:p>
            <a:r>
              <a:rPr lang="en-US" sz="1600" dirty="0">
                <a:latin typeface="PT Mono"/>
                <a:cs typeface="PT Mono"/>
              </a:rPr>
              <a:t>Special cases aren't special enough to break the rules.</a:t>
            </a:r>
          </a:p>
          <a:p>
            <a:r>
              <a:rPr lang="en-US" sz="1600" dirty="0">
                <a:latin typeface="PT Mono"/>
                <a:cs typeface="PT Mono"/>
              </a:rPr>
              <a:t>Although practicality beats purity.</a:t>
            </a:r>
          </a:p>
          <a:p>
            <a:r>
              <a:rPr lang="en-US" sz="1600" dirty="0">
                <a:latin typeface="PT Mono"/>
                <a:cs typeface="PT Mono"/>
              </a:rPr>
              <a:t>Errors should never pass silently.</a:t>
            </a:r>
          </a:p>
          <a:p>
            <a:r>
              <a:rPr lang="en-US" sz="1600" dirty="0">
                <a:latin typeface="PT Mono"/>
                <a:cs typeface="PT Mono"/>
              </a:rPr>
              <a:t>Unless explicitly silenced.</a:t>
            </a:r>
          </a:p>
          <a:p>
            <a:r>
              <a:rPr lang="en-US" sz="1600" dirty="0">
                <a:latin typeface="PT Mono"/>
                <a:cs typeface="PT Mono"/>
              </a:rPr>
              <a:t>In the face of ambiguity, refuse the temptation to guess.</a:t>
            </a:r>
          </a:p>
          <a:p>
            <a:r>
              <a:rPr lang="en-US" sz="1600" dirty="0">
                <a:latin typeface="PT Mono"/>
                <a:cs typeface="PT Mono"/>
              </a:rPr>
              <a:t>There should be one-- and preferably only one --obvious way to do it.</a:t>
            </a:r>
          </a:p>
          <a:p>
            <a:r>
              <a:rPr lang="en-US" sz="1600" dirty="0">
                <a:latin typeface="PT Mono"/>
                <a:cs typeface="PT Mono"/>
              </a:rPr>
              <a:t>Although that way may not be obvious at first unless you're Dutch.</a:t>
            </a:r>
          </a:p>
          <a:p>
            <a:r>
              <a:rPr lang="en-US" sz="1600" dirty="0">
                <a:latin typeface="PT Mono"/>
                <a:cs typeface="PT Mono"/>
              </a:rPr>
              <a:t>Now is better than never.</a:t>
            </a:r>
          </a:p>
          <a:p>
            <a:r>
              <a:rPr lang="en-US" sz="1600" dirty="0">
                <a:latin typeface="PT Mono"/>
                <a:cs typeface="PT Mono"/>
              </a:rPr>
              <a:t>Although never is often better than *right* now.</a:t>
            </a:r>
          </a:p>
          <a:p>
            <a:r>
              <a:rPr lang="en-US" sz="1600" dirty="0">
                <a:latin typeface="PT Mono"/>
                <a:cs typeface="PT Mono"/>
              </a:rPr>
              <a:t>If the implementation is hard to explain, it's a bad idea.</a:t>
            </a:r>
          </a:p>
          <a:p>
            <a:r>
              <a:rPr lang="en-US" sz="1600" dirty="0">
                <a:latin typeface="PT Mono"/>
                <a:cs typeface="PT Mono"/>
              </a:rPr>
              <a:t>If the implementation is easy to explain, it may be a good idea.</a:t>
            </a:r>
          </a:p>
          <a:p>
            <a:r>
              <a:rPr lang="en-US" sz="1600" dirty="0">
                <a:latin typeface="PT Mono"/>
                <a:cs typeface="PT Mono"/>
              </a:rPr>
              <a:t>Namespaces are one honking great idea -- let's do more of those!</a:t>
            </a:r>
          </a:p>
          <a:p>
            <a:endParaRPr lang="en-US" dirty="0"/>
          </a:p>
        </p:txBody>
      </p:sp>
      <p:sp>
        <p:nvSpPr>
          <p:cNvPr id="8" name="TextBox 7"/>
          <p:cNvSpPr txBox="1"/>
          <p:nvPr/>
        </p:nvSpPr>
        <p:spPr>
          <a:xfrm>
            <a:off x="228600" y="86847"/>
            <a:ext cx="8724900" cy="769441"/>
          </a:xfrm>
          <a:prstGeom prst="rect">
            <a:avLst/>
          </a:prstGeom>
          <a:solidFill>
            <a:schemeClr val="tx1">
              <a:lumMod val="50000"/>
              <a:lumOff val="50000"/>
              <a:alpha val="23000"/>
            </a:schemeClr>
          </a:solidFill>
        </p:spPr>
        <p:txBody>
          <a:bodyPr wrap="square" rtlCol="0">
            <a:spAutoFit/>
          </a:bodyPr>
          <a:lstStyle/>
          <a:p>
            <a:pPr marL="804545" algn="ctr"/>
            <a:r>
              <a:rPr lang="en-US" sz="4400" dirty="0" smtClean="0">
                <a:latin typeface="PT Mono"/>
                <a:cs typeface="PT Mono"/>
              </a:rPr>
              <a:t>import </a:t>
            </a:r>
            <a:r>
              <a:rPr lang="en-US" sz="4400" dirty="0" smtClean="0">
                <a:latin typeface="PT Mono"/>
                <a:cs typeface="PT Mono"/>
              </a:rPr>
              <a:t>this</a:t>
            </a:r>
            <a:endParaRPr lang="en-US" sz="4400" dirty="0">
              <a:latin typeface="PT Mono"/>
              <a:cs typeface="PT Mono"/>
            </a:endParaRPr>
          </a:p>
        </p:txBody>
      </p:sp>
      <p:sp>
        <p:nvSpPr>
          <p:cNvPr id="2" name="TextBox 1"/>
          <p:cNvSpPr txBox="1"/>
          <p:nvPr/>
        </p:nvSpPr>
        <p:spPr>
          <a:xfrm>
            <a:off x="4690727" y="670144"/>
            <a:ext cx="3208481" cy="369332"/>
          </a:xfrm>
          <a:prstGeom prst="rect">
            <a:avLst/>
          </a:prstGeom>
          <a:noFill/>
        </p:spPr>
        <p:txBody>
          <a:bodyPr wrap="none" rtlCol="0">
            <a:spAutoFit/>
          </a:bodyPr>
          <a:lstStyle/>
          <a:p>
            <a:r>
              <a:rPr lang="en-US" b="1" dirty="0" smtClean="0">
                <a:solidFill>
                  <a:srgbClr val="008000"/>
                </a:solidFill>
              </a:rPr>
              <a:t>the cultural aspects of python…</a:t>
            </a:r>
            <a:endParaRPr lang="en-US" b="1" dirty="0">
              <a:solidFill>
                <a:srgbClr val="008000"/>
              </a:solidFill>
            </a:endParaRPr>
          </a:p>
        </p:txBody>
      </p:sp>
    </p:spTree>
    <p:extLst>
      <p:ext uri="{BB962C8B-B14F-4D97-AF65-F5344CB8AC3E}">
        <p14:creationId xmlns:p14="http://schemas.microsoft.com/office/powerpoint/2010/main" val="27708711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for loop</a:t>
            </a:r>
            <a:endParaRPr lang="en-US" dirty="0"/>
          </a:p>
        </p:txBody>
      </p:sp>
      <p:sp>
        <p:nvSpPr>
          <p:cNvPr id="4" name="TextBox 3"/>
          <p:cNvSpPr txBox="1"/>
          <p:nvPr/>
        </p:nvSpPr>
        <p:spPr>
          <a:xfrm>
            <a:off x="0" y="1655464"/>
            <a:ext cx="9144000" cy="4154983"/>
          </a:xfrm>
          <a:prstGeom prst="rect">
            <a:avLst/>
          </a:prstGeom>
          <a:solidFill>
            <a:schemeClr val="tx1">
              <a:lumMod val="50000"/>
              <a:lumOff val="50000"/>
              <a:alpha val="23000"/>
            </a:schemeClr>
          </a:solidFill>
        </p:spPr>
        <p:txBody>
          <a:bodyPr wrap="square" rtlCol="0">
            <a:spAutoFit/>
          </a:bodyPr>
          <a:lstStyle/>
          <a:p>
            <a:pPr marL="804545" algn="just"/>
            <a:r>
              <a:rPr lang="en-US" sz="2400" dirty="0">
                <a:latin typeface="PT Mono"/>
                <a:cs typeface="PT Mono"/>
              </a:rPr>
              <a:t>#!/usr/bin/env python</a:t>
            </a:r>
          </a:p>
          <a:p>
            <a:pPr marL="804545" algn="just"/>
            <a:endParaRPr lang="en-US" sz="2400" dirty="0">
              <a:latin typeface="PT Mono"/>
              <a:cs typeface="PT Mono"/>
            </a:endParaRPr>
          </a:p>
          <a:p>
            <a:pPr marL="804545" algn="just"/>
            <a:r>
              <a:rPr lang="en-US" sz="2400" b="1" dirty="0">
                <a:solidFill>
                  <a:srgbClr val="E46C0A"/>
                </a:solidFill>
                <a:latin typeface="PT Mono"/>
                <a:cs typeface="PT Mono"/>
              </a:rPr>
              <a:t>for</a:t>
            </a:r>
            <a:r>
              <a:rPr lang="en-US" sz="2400" dirty="0">
                <a:latin typeface="PT Mono"/>
                <a:cs typeface="PT Mono"/>
              </a:rPr>
              <a:t> i </a:t>
            </a:r>
            <a:r>
              <a:rPr lang="en-US" sz="2400" b="1" dirty="0">
                <a:solidFill>
                  <a:srgbClr val="E46C0A"/>
                </a:solidFill>
                <a:latin typeface="PT Mono"/>
                <a:cs typeface="PT Mono"/>
              </a:rPr>
              <a:t>in</a:t>
            </a:r>
            <a:r>
              <a:rPr lang="en-US" sz="2400" dirty="0">
                <a:latin typeface="PT Mono"/>
                <a:cs typeface="PT Mono"/>
              </a:rPr>
              <a:t> range(0,10):</a:t>
            </a:r>
          </a:p>
          <a:p>
            <a:pPr marL="804545" algn="just"/>
            <a:r>
              <a:rPr lang="en-US" sz="2400" dirty="0">
                <a:latin typeface="PT Mono"/>
                <a:cs typeface="PT Mono"/>
              </a:rPr>
              <a:t>    if i &gt; </a:t>
            </a:r>
            <a:r>
              <a:rPr lang="en-US" sz="2400" dirty="0" smtClean="0">
                <a:latin typeface="PT Mono"/>
                <a:cs typeface="PT Mono"/>
              </a:rPr>
              <a:t>7 :</a:t>
            </a:r>
          </a:p>
          <a:p>
            <a:pPr marL="804545" algn="just"/>
            <a:r>
              <a:rPr lang="en-US" sz="2400" dirty="0" smtClean="0">
                <a:latin typeface="PT Mono"/>
                <a:cs typeface="PT Mono"/>
              </a:rPr>
              <a:t>        print "break at i={0}".format(i)</a:t>
            </a:r>
          </a:p>
          <a:p>
            <a:pPr marL="804545" algn="just"/>
            <a:r>
              <a:rPr lang="en-US" sz="2400" dirty="0" smtClean="0">
                <a:latin typeface="PT Mono"/>
                <a:cs typeface="PT Mono"/>
              </a:rPr>
              <a:t>        </a:t>
            </a:r>
            <a:r>
              <a:rPr lang="en-US" sz="2400" b="1" dirty="0" smtClean="0">
                <a:solidFill>
                  <a:srgbClr val="E46C0A"/>
                </a:solidFill>
                <a:latin typeface="PT Mono"/>
                <a:cs typeface="PT Mono"/>
              </a:rPr>
              <a:t>break</a:t>
            </a:r>
            <a:endParaRPr lang="en-US" sz="2400" b="1" dirty="0">
              <a:solidFill>
                <a:srgbClr val="E46C0A"/>
              </a:solidFill>
              <a:latin typeface="PT Mono"/>
              <a:cs typeface="PT Mono"/>
            </a:endParaRPr>
          </a:p>
          <a:p>
            <a:pPr marL="804545" algn="just"/>
            <a:r>
              <a:rPr lang="en-US" sz="2400" dirty="0">
                <a:latin typeface="PT Mono"/>
                <a:cs typeface="PT Mono"/>
              </a:rPr>
              <a:t>    if i &gt; 4 :</a:t>
            </a:r>
          </a:p>
          <a:p>
            <a:pPr marL="804545" algn="just"/>
            <a:r>
              <a:rPr lang="en-US" sz="2400" dirty="0">
                <a:latin typeface="PT Mono"/>
                <a:cs typeface="PT Mono"/>
              </a:rPr>
              <a:t>        print "continue at i={0}".format(i)</a:t>
            </a:r>
          </a:p>
          <a:p>
            <a:pPr marL="804545" algn="just"/>
            <a:r>
              <a:rPr lang="en-US" sz="2400" dirty="0">
                <a:latin typeface="PT Mono"/>
                <a:cs typeface="PT Mono"/>
              </a:rPr>
              <a:t>        </a:t>
            </a:r>
            <a:r>
              <a:rPr lang="en-US" sz="2400" b="1" dirty="0">
                <a:solidFill>
                  <a:srgbClr val="E46C0A"/>
                </a:solidFill>
                <a:latin typeface="PT Mono"/>
                <a:cs typeface="PT Mono"/>
              </a:rPr>
              <a:t>continue</a:t>
            </a:r>
          </a:p>
          <a:p>
            <a:pPr marL="804545" algn="just"/>
            <a:r>
              <a:rPr lang="en-US" sz="2400" dirty="0">
                <a:latin typeface="PT Mono"/>
                <a:cs typeface="PT Mono"/>
              </a:rPr>
              <a:t>    print i</a:t>
            </a:r>
          </a:p>
          <a:p>
            <a:pPr marL="804545" algn="just"/>
            <a:r>
              <a:rPr lang="en-US" sz="2400" dirty="0">
                <a:latin typeface="PT Mono"/>
                <a:cs typeface="PT Mono"/>
              </a:rPr>
              <a:t> </a:t>
            </a:r>
            <a:endParaRPr lang="en-US" sz="2400" dirty="0" smtClean="0">
              <a:latin typeface="PT Mono"/>
              <a:cs typeface="PT Mono"/>
            </a:endParaRPr>
          </a:p>
        </p:txBody>
      </p:sp>
    </p:spTree>
    <p:extLst>
      <p:ext uri="{BB962C8B-B14F-4D97-AF65-F5344CB8AC3E}">
        <p14:creationId xmlns:p14="http://schemas.microsoft.com/office/powerpoint/2010/main" val="341831406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TextBox 3"/>
          <p:cNvSpPr txBox="1"/>
          <p:nvPr/>
        </p:nvSpPr>
        <p:spPr>
          <a:xfrm>
            <a:off x="0" y="1620838"/>
            <a:ext cx="9144000" cy="4154983"/>
          </a:xfrm>
          <a:prstGeom prst="rect">
            <a:avLst/>
          </a:prstGeom>
          <a:solidFill>
            <a:schemeClr val="tx1">
              <a:lumMod val="50000"/>
              <a:lumOff val="50000"/>
              <a:alpha val="23000"/>
            </a:schemeClr>
          </a:solidFill>
        </p:spPr>
        <p:txBody>
          <a:bodyPr wrap="square" rtlCol="0">
            <a:spAutoFit/>
          </a:bodyPr>
          <a:lstStyle/>
          <a:p>
            <a:pPr marL="804545" algn="just"/>
            <a:r>
              <a:rPr lang="en-US" sz="2400" dirty="0">
                <a:latin typeface="PT Mono"/>
                <a:cs typeface="PT Mono"/>
              </a:rPr>
              <a:t>i = 0</a:t>
            </a:r>
          </a:p>
          <a:p>
            <a:pPr marL="804545" algn="just"/>
            <a:r>
              <a:rPr lang="en-US" sz="2400" b="1" dirty="0">
                <a:solidFill>
                  <a:srgbClr val="E46C0A"/>
                </a:solidFill>
                <a:latin typeface="PT Mono"/>
                <a:cs typeface="PT Mono"/>
              </a:rPr>
              <a:t>while</a:t>
            </a:r>
            <a:r>
              <a:rPr lang="en-US" sz="2400" dirty="0">
                <a:latin typeface="PT Mono"/>
                <a:cs typeface="PT Mono"/>
              </a:rPr>
              <a:t> </a:t>
            </a:r>
            <a:r>
              <a:rPr lang="en-US" sz="2400" b="1" dirty="0">
                <a:solidFill>
                  <a:schemeClr val="tx2">
                    <a:lumMod val="60000"/>
                    <a:lumOff val="40000"/>
                  </a:schemeClr>
                </a:solidFill>
                <a:latin typeface="PT Mono"/>
                <a:cs typeface="PT Mono"/>
              </a:rPr>
              <a:t>i &lt; 10</a:t>
            </a:r>
            <a:r>
              <a:rPr lang="en-US" sz="2400" dirty="0" smtClean="0">
                <a:latin typeface="PT Mono"/>
                <a:cs typeface="PT Mono"/>
              </a:rPr>
              <a:t>:  </a:t>
            </a:r>
            <a:endParaRPr lang="en-US" sz="2400" dirty="0">
              <a:latin typeface="PT Mono"/>
              <a:cs typeface="PT Mono"/>
            </a:endParaRPr>
          </a:p>
          <a:p>
            <a:pPr marL="804545" algn="just"/>
            <a:r>
              <a:rPr lang="en-US" sz="2400" dirty="0">
                <a:latin typeface="PT Mono"/>
                <a:cs typeface="PT Mono"/>
              </a:rPr>
              <a:t>    if i &gt; 7:</a:t>
            </a:r>
          </a:p>
          <a:p>
            <a:pPr marL="804545" algn="just"/>
            <a:r>
              <a:rPr lang="en-US" sz="2400" dirty="0">
                <a:latin typeface="PT Mono"/>
                <a:cs typeface="PT Mono"/>
              </a:rPr>
              <a:t>        print "break at i={0}".format(i)</a:t>
            </a:r>
          </a:p>
          <a:p>
            <a:pPr marL="804545" algn="just"/>
            <a:r>
              <a:rPr lang="en-US" sz="2400" dirty="0">
                <a:latin typeface="PT Mono"/>
                <a:cs typeface="PT Mono"/>
              </a:rPr>
              <a:t>        </a:t>
            </a:r>
            <a:r>
              <a:rPr lang="en-US" sz="2400" b="1" dirty="0">
                <a:solidFill>
                  <a:srgbClr val="E46C0A"/>
                </a:solidFill>
                <a:latin typeface="PT Mono"/>
                <a:cs typeface="PT Mono"/>
              </a:rPr>
              <a:t>break</a:t>
            </a:r>
          </a:p>
          <a:p>
            <a:pPr marL="804545" algn="just"/>
            <a:r>
              <a:rPr lang="en-US" sz="2400" dirty="0">
                <a:latin typeface="PT Mono"/>
                <a:cs typeface="PT Mono"/>
              </a:rPr>
              <a:t>    if i &gt; 4 :</a:t>
            </a:r>
          </a:p>
          <a:p>
            <a:pPr marL="804545" algn="just"/>
            <a:r>
              <a:rPr lang="en-US" sz="2400" dirty="0">
                <a:latin typeface="PT Mono"/>
                <a:cs typeface="PT Mono"/>
              </a:rPr>
              <a:t>        print "continue at i={0}".format(i)</a:t>
            </a:r>
          </a:p>
          <a:p>
            <a:pPr marL="804545" algn="just"/>
            <a:r>
              <a:rPr lang="en-US" sz="2400" dirty="0">
                <a:latin typeface="PT Mono"/>
                <a:cs typeface="PT Mono"/>
              </a:rPr>
              <a:t>        i = i + 1</a:t>
            </a:r>
          </a:p>
          <a:p>
            <a:pPr marL="804545" algn="just"/>
            <a:r>
              <a:rPr lang="en-US" sz="2400" dirty="0">
                <a:latin typeface="PT Mono"/>
                <a:cs typeface="PT Mono"/>
              </a:rPr>
              <a:t>        </a:t>
            </a:r>
            <a:r>
              <a:rPr lang="en-US" sz="2400" b="1" dirty="0">
                <a:solidFill>
                  <a:srgbClr val="E46C0A"/>
                </a:solidFill>
                <a:latin typeface="PT Mono"/>
                <a:cs typeface="PT Mono"/>
              </a:rPr>
              <a:t>continue</a:t>
            </a:r>
          </a:p>
          <a:p>
            <a:pPr marL="804545" algn="just"/>
            <a:r>
              <a:rPr lang="en-US" sz="2400" dirty="0">
                <a:latin typeface="PT Mono"/>
                <a:cs typeface="PT Mono"/>
              </a:rPr>
              <a:t>    print i</a:t>
            </a:r>
          </a:p>
          <a:p>
            <a:pPr marL="804545" algn="just"/>
            <a:r>
              <a:rPr lang="en-US" sz="2400" dirty="0">
                <a:latin typeface="PT Mono"/>
                <a:cs typeface="PT Mono"/>
              </a:rPr>
              <a:t>    i += 1  </a:t>
            </a:r>
            <a:r>
              <a:rPr lang="en-US" sz="2400" dirty="0">
                <a:solidFill>
                  <a:srgbClr val="FF0000"/>
                </a:solidFill>
                <a:latin typeface="PT Mono"/>
                <a:cs typeface="PT Mono"/>
              </a:rPr>
              <a:t>#shorthand for i = i + 1</a:t>
            </a:r>
            <a:endParaRPr lang="en-US" sz="2400" dirty="0" smtClean="0">
              <a:solidFill>
                <a:srgbClr val="FF0000"/>
              </a:solidFill>
              <a:latin typeface="PT Mono"/>
              <a:cs typeface="PT Mono"/>
            </a:endParaRPr>
          </a:p>
        </p:txBody>
      </p:sp>
      <p:sp>
        <p:nvSpPr>
          <p:cNvPr id="5" name="TextBox 4"/>
          <p:cNvSpPr txBox="1"/>
          <p:nvPr/>
        </p:nvSpPr>
        <p:spPr>
          <a:xfrm>
            <a:off x="4292600" y="6396335"/>
            <a:ext cx="4851400" cy="461665"/>
          </a:xfrm>
          <a:prstGeom prst="rect">
            <a:avLst/>
          </a:prstGeom>
          <a:noFill/>
        </p:spPr>
        <p:txBody>
          <a:bodyPr wrap="square" rtlCol="0">
            <a:spAutoFit/>
          </a:bodyPr>
          <a:lstStyle/>
          <a:p>
            <a:pPr marL="804545" algn="just"/>
            <a:r>
              <a:rPr lang="en-US" sz="2400" dirty="0" smtClean="0">
                <a:latin typeface="Calibri"/>
                <a:cs typeface="Calibri"/>
              </a:rPr>
              <a:t>careful with infinite loops!</a:t>
            </a:r>
          </a:p>
        </p:txBody>
      </p:sp>
    </p:spTree>
    <p:extLst>
      <p:ext uri="{BB962C8B-B14F-4D97-AF65-F5344CB8AC3E}">
        <p14:creationId xmlns:p14="http://schemas.microsoft.com/office/powerpoint/2010/main" val="346644117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47938"/>
            <a:ext cx="8229600" cy="1143000"/>
          </a:xfrm>
        </p:spPr>
        <p:txBody>
          <a:bodyPr>
            <a:normAutofit/>
          </a:bodyPr>
          <a:lstStyle/>
          <a:p>
            <a:r>
              <a:rPr lang="en-US" sz="6000" b="1" dirty="0">
                <a:solidFill>
                  <a:srgbClr val="3366FF"/>
                </a:solidFill>
              </a:rPr>
              <a:t>l</a:t>
            </a:r>
            <a:r>
              <a:rPr lang="en-US" sz="6000" b="1" dirty="0" smtClean="0">
                <a:solidFill>
                  <a:srgbClr val="3366FF"/>
                </a:solidFill>
              </a:rPr>
              <a:t>ab 1</a:t>
            </a:r>
            <a:endParaRPr lang="en-US" sz="6000" b="1" dirty="0">
              <a:solidFill>
                <a:srgbClr val="3366FF"/>
              </a:solidFill>
            </a:endParaRPr>
          </a:p>
        </p:txBody>
      </p:sp>
    </p:spTree>
    <p:extLst>
      <p:ext uri="{BB962C8B-B14F-4D97-AF65-F5344CB8AC3E}">
        <p14:creationId xmlns:p14="http://schemas.microsoft.com/office/powerpoint/2010/main" val="179645522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3538"/>
            <a:ext cx="8229600" cy="1143000"/>
          </a:xfrm>
        </p:spPr>
        <p:txBody>
          <a:bodyPr/>
          <a:lstStyle/>
          <a:p>
            <a:r>
              <a:rPr lang="en-US" b="1" dirty="0" smtClean="0">
                <a:solidFill>
                  <a:srgbClr val="E46C0A"/>
                </a:solidFill>
              </a:rPr>
              <a:t>data structures</a:t>
            </a:r>
            <a:endParaRPr lang="en-US" b="1" dirty="0">
              <a:solidFill>
                <a:srgbClr val="E46C0A"/>
              </a:solidFill>
            </a:endParaRPr>
          </a:p>
        </p:txBody>
      </p:sp>
    </p:spTree>
    <p:extLst>
      <p:ext uri="{BB962C8B-B14F-4D97-AF65-F5344CB8AC3E}">
        <p14:creationId xmlns:p14="http://schemas.microsoft.com/office/powerpoint/2010/main" val="272173387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structures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p</a:t>
            </a:r>
            <a:r>
              <a:rPr lang="en-US" dirty="0" smtClean="0"/>
              <a:t>rogramming is all about algorithms and data structures</a:t>
            </a:r>
          </a:p>
          <a:p>
            <a:r>
              <a:rPr lang="en-US" dirty="0"/>
              <a:t>c</a:t>
            </a:r>
            <a:r>
              <a:rPr lang="en-US" dirty="0" smtClean="0"/>
              <a:t>ompound data types</a:t>
            </a:r>
          </a:p>
          <a:p>
            <a:r>
              <a:rPr lang="en-US" dirty="0" smtClean="0"/>
              <a:t>ways to organize information efficiently</a:t>
            </a:r>
          </a:p>
          <a:p>
            <a:r>
              <a:rPr lang="en-US" dirty="0" smtClean="0"/>
              <a:t>which one to choose?</a:t>
            </a:r>
          </a:p>
          <a:p>
            <a:pPr lvl="1"/>
            <a:r>
              <a:rPr lang="en-US" dirty="0" smtClean="0"/>
              <a:t>fast retrieval of what was stored</a:t>
            </a:r>
          </a:p>
          <a:p>
            <a:pPr lvl="1"/>
            <a:r>
              <a:rPr lang="en-US" dirty="0" smtClean="0"/>
              <a:t>fast updates</a:t>
            </a:r>
          </a:p>
          <a:p>
            <a:pPr lvl="1"/>
            <a:r>
              <a:rPr lang="en-US" dirty="0" smtClean="0"/>
              <a:t>time complexity (advanced notion)</a:t>
            </a:r>
          </a:p>
          <a:p>
            <a:pPr lvl="1"/>
            <a:r>
              <a:rPr lang="en-US" dirty="0" smtClean="0"/>
              <a:t>best memory footprint</a:t>
            </a:r>
          </a:p>
          <a:p>
            <a:r>
              <a:rPr lang="en-US" dirty="0" smtClean="0"/>
              <a:t>we will cover:</a:t>
            </a:r>
          </a:p>
          <a:p>
            <a:pPr lvl="1"/>
            <a:r>
              <a:rPr lang="en-US" dirty="0"/>
              <a:t>l</a:t>
            </a:r>
            <a:r>
              <a:rPr lang="en-US" dirty="0" smtClean="0"/>
              <a:t>ist </a:t>
            </a:r>
          </a:p>
          <a:p>
            <a:pPr lvl="1"/>
            <a:r>
              <a:rPr lang="en-US" dirty="0" smtClean="0"/>
              <a:t>dictionary</a:t>
            </a:r>
          </a:p>
          <a:p>
            <a:endParaRPr lang="en-US" dirty="0"/>
          </a:p>
        </p:txBody>
      </p:sp>
    </p:spTree>
    <p:extLst>
      <p:ext uri="{BB962C8B-B14F-4D97-AF65-F5344CB8AC3E}">
        <p14:creationId xmlns:p14="http://schemas.microsoft.com/office/powerpoint/2010/main" val="318612342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lists</a:t>
            </a:r>
            <a:endParaRPr lang="en-US" dirty="0"/>
          </a:p>
        </p:txBody>
      </p:sp>
      <p:sp>
        <p:nvSpPr>
          <p:cNvPr id="4" name="TextBox 3"/>
          <p:cNvSpPr txBox="1"/>
          <p:nvPr/>
        </p:nvSpPr>
        <p:spPr>
          <a:xfrm>
            <a:off x="457200" y="1225690"/>
            <a:ext cx="8432800" cy="5632310"/>
          </a:xfrm>
          <a:prstGeom prst="rect">
            <a:avLst/>
          </a:prstGeom>
          <a:solidFill>
            <a:schemeClr val="tx1">
              <a:lumMod val="50000"/>
              <a:lumOff val="50000"/>
              <a:alpha val="23000"/>
            </a:schemeClr>
          </a:solidFill>
        </p:spPr>
        <p:txBody>
          <a:bodyPr wrap="square" rtlCol="0">
            <a:spAutoFit/>
          </a:bodyPr>
          <a:lstStyle/>
          <a:p>
            <a:r>
              <a:rPr lang="en-US" sz="2400" dirty="0">
                <a:latin typeface="PT Mono"/>
                <a:cs typeface="PT Mono"/>
              </a:rPr>
              <a:t>mylist = [44, 23, 99, </a:t>
            </a:r>
            <a:r>
              <a:rPr lang="en-US" sz="2400" dirty="0" smtClean="0">
                <a:latin typeface="PT Mono"/>
                <a:cs typeface="PT Mono"/>
              </a:rPr>
              <a:t>7, ‘bear’]</a:t>
            </a:r>
          </a:p>
          <a:p>
            <a:endParaRPr lang="en-US" sz="2400" dirty="0">
              <a:latin typeface="PT Mono"/>
              <a:cs typeface="PT Mono"/>
            </a:endParaRPr>
          </a:p>
          <a:p>
            <a:r>
              <a:rPr lang="en-US" sz="2400" dirty="0">
                <a:latin typeface="PT Mono"/>
                <a:cs typeface="PT Mono"/>
              </a:rPr>
              <a:t>dir(mylist)    #to see the </a:t>
            </a:r>
            <a:r>
              <a:rPr lang="en-US" sz="2400" dirty="0" smtClean="0">
                <a:latin typeface="PT Mono"/>
                <a:cs typeface="PT Mono"/>
              </a:rPr>
              <a:t>list interface</a:t>
            </a:r>
            <a:endParaRPr lang="en-US" sz="2400" dirty="0">
              <a:latin typeface="PT Mono"/>
              <a:cs typeface="PT Mono"/>
            </a:endParaRPr>
          </a:p>
          <a:p>
            <a:r>
              <a:rPr lang="fr-FR" sz="2400" dirty="0">
                <a:latin typeface="PT Mono"/>
                <a:cs typeface="PT Mono"/>
              </a:rPr>
              <a:t>['__</a:t>
            </a:r>
            <a:r>
              <a:rPr lang="fr-FR" sz="2400" dirty="0" err="1">
                <a:latin typeface="PT Mono"/>
                <a:cs typeface="PT Mono"/>
              </a:rPr>
              <a:t>add</a:t>
            </a:r>
            <a:r>
              <a:rPr lang="fr-FR" sz="2400" dirty="0">
                <a:latin typeface="PT Mono"/>
                <a:cs typeface="PT Mono"/>
              </a:rPr>
              <a:t>__', '__class__’,…., '</a:t>
            </a:r>
            <a:r>
              <a:rPr lang="fr-FR" sz="2400" dirty="0">
                <a:solidFill>
                  <a:srgbClr val="E46C0A"/>
                </a:solidFill>
                <a:latin typeface="PT Mono"/>
                <a:cs typeface="PT Mono"/>
              </a:rPr>
              <a:t>append</a:t>
            </a:r>
            <a:r>
              <a:rPr lang="fr-FR" sz="2400" dirty="0">
                <a:latin typeface="PT Mono"/>
                <a:cs typeface="PT Mono"/>
              </a:rPr>
              <a:t>', '</a:t>
            </a:r>
            <a:r>
              <a:rPr lang="fr-FR" sz="2400" dirty="0">
                <a:solidFill>
                  <a:srgbClr val="E46C0A"/>
                </a:solidFill>
                <a:latin typeface="PT Mono"/>
                <a:cs typeface="PT Mono"/>
              </a:rPr>
              <a:t>count</a:t>
            </a:r>
            <a:r>
              <a:rPr lang="fr-FR" sz="2400" dirty="0">
                <a:latin typeface="PT Mono"/>
                <a:cs typeface="PT Mono"/>
              </a:rPr>
              <a:t>', '</a:t>
            </a:r>
            <a:r>
              <a:rPr lang="fr-FR" sz="2400" dirty="0" err="1">
                <a:solidFill>
                  <a:srgbClr val="E46C0A"/>
                </a:solidFill>
                <a:latin typeface="PT Mono"/>
                <a:cs typeface="PT Mono"/>
              </a:rPr>
              <a:t>extend</a:t>
            </a:r>
            <a:r>
              <a:rPr lang="fr-FR" sz="2400" dirty="0">
                <a:latin typeface="PT Mono"/>
                <a:cs typeface="PT Mono"/>
              </a:rPr>
              <a:t>', '</a:t>
            </a:r>
            <a:r>
              <a:rPr lang="fr-FR" sz="2400" dirty="0">
                <a:solidFill>
                  <a:srgbClr val="E46C0A"/>
                </a:solidFill>
                <a:latin typeface="PT Mono"/>
                <a:cs typeface="PT Mono"/>
              </a:rPr>
              <a:t>index</a:t>
            </a:r>
            <a:r>
              <a:rPr lang="fr-FR" sz="2400" dirty="0">
                <a:latin typeface="PT Mono"/>
                <a:cs typeface="PT Mono"/>
              </a:rPr>
              <a:t>', '</a:t>
            </a:r>
            <a:r>
              <a:rPr lang="fr-FR" sz="2400" dirty="0">
                <a:solidFill>
                  <a:srgbClr val="E46C0A"/>
                </a:solidFill>
                <a:latin typeface="PT Mono"/>
                <a:cs typeface="PT Mono"/>
              </a:rPr>
              <a:t>inser</a:t>
            </a:r>
            <a:r>
              <a:rPr lang="fr-FR" sz="2400" dirty="0">
                <a:latin typeface="PT Mono"/>
                <a:cs typeface="PT Mono"/>
              </a:rPr>
              <a:t>t', '</a:t>
            </a:r>
            <a:r>
              <a:rPr lang="fr-FR" sz="2400" dirty="0">
                <a:solidFill>
                  <a:srgbClr val="E46C0A"/>
                </a:solidFill>
                <a:latin typeface="PT Mono"/>
                <a:cs typeface="PT Mono"/>
              </a:rPr>
              <a:t>pop</a:t>
            </a:r>
            <a:r>
              <a:rPr lang="fr-FR" sz="2400" dirty="0">
                <a:latin typeface="PT Mono"/>
                <a:cs typeface="PT Mono"/>
              </a:rPr>
              <a:t>', '</a:t>
            </a:r>
            <a:r>
              <a:rPr lang="fr-FR" sz="2400" dirty="0" err="1">
                <a:solidFill>
                  <a:srgbClr val="E46C0A"/>
                </a:solidFill>
                <a:latin typeface="PT Mono"/>
                <a:cs typeface="PT Mono"/>
              </a:rPr>
              <a:t>remove</a:t>
            </a:r>
            <a:r>
              <a:rPr lang="fr-FR" sz="2400" dirty="0">
                <a:latin typeface="PT Mono"/>
                <a:cs typeface="PT Mono"/>
              </a:rPr>
              <a:t>', '</a:t>
            </a:r>
            <a:r>
              <a:rPr lang="fr-FR" sz="2400" dirty="0">
                <a:solidFill>
                  <a:srgbClr val="E46C0A"/>
                </a:solidFill>
                <a:latin typeface="PT Mono"/>
                <a:cs typeface="PT Mono"/>
              </a:rPr>
              <a:t>reverse</a:t>
            </a:r>
            <a:r>
              <a:rPr lang="fr-FR" sz="2400" dirty="0">
                <a:latin typeface="PT Mono"/>
                <a:cs typeface="PT Mono"/>
              </a:rPr>
              <a:t>', '</a:t>
            </a:r>
            <a:r>
              <a:rPr lang="fr-FR" sz="2400" dirty="0">
                <a:solidFill>
                  <a:srgbClr val="E46C0A"/>
                </a:solidFill>
                <a:latin typeface="PT Mono"/>
                <a:cs typeface="PT Mono"/>
              </a:rPr>
              <a:t>sort</a:t>
            </a:r>
            <a:r>
              <a:rPr lang="fr-FR" sz="2400" dirty="0">
                <a:latin typeface="PT Mono"/>
                <a:cs typeface="PT Mono"/>
              </a:rPr>
              <a:t>'</a:t>
            </a:r>
            <a:r>
              <a:rPr lang="fr-FR" sz="2400" dirty="0" smtClean="0">
                <a:latin typeface="PT Mono"/>
                <a:cs typeface="PT Mono"/>
              </a:rPr>
              <a:t>]</a:t>
            </a:r>
          </a:p>
          <a:p>
            <a:endParaRPr lang="fr-FR" sz="2400" dirty="0">
              <a:latin typeface="PT Mono"/>
              <a:cs typeface="PT Mono"/>
            </a:endParaRPr>
          </a:p>
          <a:p>
            <a:r>
              <a:rPr lang="fr-FR" sz="2400" dirty="0">
                <a:latin typeface="PT Mono"/>
                <a:cs typeface="PT Mono"/>
              </a:rPr>
              <a:t>help(mylist.pop</a:t>
            </a:r>
            <a:r>
              <a:rPr lang="fr-FR" sz="2400" dirty="0" smtClean="0">
                <a:latin typeface="PT Mono"/>
                <a:cs typeface="PT Mono"/>
              </a:rPr>
              <a:t>)</a:t>
            </a:r>
          </a:p>
          <a:p>
            <a:endParaRPr lang="fr-FR" sz="2400" dirty="0">
              <a:latin typeface="PT Mono"/>
              <a:cs typeface="PT Mono"/>
            </a:endParaRPr>
          </a:p>
          <a:p>
            <a:r>
              <a:rPr lang="fr-FR" sz="2400" dirty="0">
                <a:latin typeface="PT Mono"/>
                <a:cs typeface="PT Mono"/>
              </a:rPr>
              <a:t>mylist = </a:t>
            </a:r>
            <a:r>
              <a:rPr lang="fr-FR" sz="2400" b="1" dirty="0">
                <a:solidFill>
                  <a:srgbClr val="E46C0A"/>
                </a:solidFill>
                <a:latin typeface="PT Mono"/>
                <a:cs typeface="PT Mono"/>
              </a:rPr>
              <a:t>[]</a:t>
            </a:r>
            <a:r>
              <a:rPr lang="fr-FR" sz="2400" dirty="0">
                <a:latin typeface="PT Mono"/>
                <a:cs typeface="PT Mono"/>
              </a:rPr>
              <a:t>  </a:t>
            </a:r>
            <a:r>
              <a:rPr lang="fr-FR" sz="2400" dirty="0" smtClean="0">
                <a:latin typeface="PT Mono"/>
                <a:cs typeface="PT Mono"/>
              </a:rPr>
              <a:t> </a:t>
            </a:r>
            <a:r>
              <a:rPr lang="fr-FR" sz="2400" dirty="0">
                <a:latin typeface="PT Mono"/>
                <a:cs typeface="PT Mono"/>
              </a:rPr>
              <a:t>#empty list</a:t>
            </a:r>
          </a:p>
          <a:p>
            <a:r>
              <a:rPr lang="fr-FR" sz="2400" dirty="0" err="1">
                <a:latin typeface="PT Mono"/>
                <a:cs typeface="PT Mono"/>
              </a:rPr>
              <a:t>mylist.</a:t>
            </a:r>
            <a:r>
              <a:rPr lang="fr-FR" sz="2400" b="1" dirty="0" err="1">
                <a:solidFill>
                  <a:srgbClr val="E46C0A"/>
                </a:solidFill>
                <a:latin typeface="PT Mono"/>
                <a:cs typeface="PT Mono"/>
              </a:rPr>
              <a:t>append</a:t>
            </a:r>
            <a:r>
              <a:rPr lang="fr-FR" sz="2400" dirty="0">
                <a:latin typeface="PT Mono"/>
                <a:cs typeface="PT Mono"/>
              </a:rPr>
              <a:t>(‘Felix’)</a:t>
            </a:r>
          </a:p>
          <a:p>
            <a:r>
              <a:rPr lang="fr-FR" sz="2400" dirty="0" err="1">
                <a:latin typeface="PT Mono"/>
                <a:cs typeface="PT Mono"/>
              </a:rPr>
              <a:t>mylist.</a:t>
            </a:r>
            <a:r>
              <a:rPr lang="fr-FR" sz="2400" b="1" dirty="0" err="1">
                <a:solidFill>
                  <a:srgbClr val="E46C0A"/>
                </a:solidFill>
                <a:latin typeface="PT Mono"/>
                <a:cs typeface="PT Mono"/>
              </a:rPr>
              <a:t>append</a:t>
            </a:r>
            <a:r>
              <a:rPr lang="fr-FR" sz="2400" dirty="0">
                <a:latin typeface="PT Mono"/>
                <a:cs typeface="PT Mono"/>
              </a:rPr>
              <a:t>(‘GA’)</a:t>
            </a:r>
          </a:p>
          <a:p>
            <a:r>
              <a:rPr lang="fr-FR" sz="2400" dirty="0">
                <a:latin typeface="PT Mono"/>
                <a:cs typeface="PT Mono"/>
              </a:rPr>
              <a:t>mylist.</a:t>
            </a:r>
            <a:r>
              <a:rPr lang="fr-FR" sz="2400" b="1" dirty="0">
                <a:solidFill>
                  <a:srgbClr val="E46C0A"/>
                </a:solidFill>
                <a:latin typeface="PT Mono"/>
                <a:cs typeface="PT Mono"/>
              </a:rPr>
              <a:t>append</a:t>
            </a:r>
            <a:r>
              <a:rPr lang="fr-FR" sz="2400" dirty="0">
                <a:latin typeface="PT Mono"/>
                <a:cs typeface="PT Mono"/>
              </a:rPr>
              <a:t>(‘14’)</a:t>
            </a:r>
          </a:p>
          <a:p>
            <a:r>
              <a:rPr lang="fr-FR" sz="2400" dirty="0">
                <a:latin typeface="PT Mono"/>
                <a:cs typeface="PT Mono"/>
              </a:rPr>
              <a:t>print mylist</a:t>
            </a:r>
          </a:p>
          <a:p>
            <a:r>
              <a:rPr lang="fr-FR" sz="2400" dirty="0">
                <a:latin typeface="PT Mono"/>
                <a:cs typeface="PT Mono"/>
              </a:rPr>
              <a:t>[‘Felix’, ‘GA’, 14]</a:t>
            </a:r>
          </a:p>
        </p:txBody>
      </p:sp>
    </p:spTree>
    <p:extLst>
      <p:ext uri="{BB962C8B-B14F-4D97-AF65-F5344CB8AC3E}">
        <p14:creationId xmlns:p14="http://schemas.microsoft.com/office/powerpoint/2010/main" val="22403339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endParaRPr lang="en-US" dirty="0"/>
          </a:p>
        </p:txBody>
      </p:sp>
      <p:sp>
        <p:nvSpPr>
          <p:cNvPr id="4" name="TextBox 3"/>
          <p:cNvSpPr txBox="1"/>
          <p:nvPr/>
        </p:nvSpPr>
        <p:spPr>
          <a:xfrm>
            <a:off x="139700" y="1913235"/>
            <a:ext cx="8902700" cy="2862322"/>
          </a:xfrm>
          <a:prstGeom prst="rect">
            <a:avLst/>
          </a:prstGeom>
          <a:solidFill>
            <a:schemeClr val="bg1">
              <a:lumMod val="85000"/>
            </a:schemeClr>
          </a:solidFill>
        </p:spPr>
        <p:txBody>
          <a:bodyPr wrap="square" rtlCol="0">
            <a:spAutoFit/>
          </a:bodyPr>
          <a:lstStyle/>
          <a:p>
            <a:r>
              <a:rPr lang="en-US" sz="2000" dirty="0" smtClean="0">
                <a:latin typeface="PT Mono"/>
                <a:cs typeface="PT Mono"/>
              </a:rPr>
              <a:t>append</a:t>
            </a:r>
            <a:r>
              <a:rPr lang="en-US" sz="2000" dirty="0">
                <a:latin typeface="PT Mono"/>
                <a:cs typeface="PT Mono"/>
              </a:rPr>
              <a:t>(x)  </a:t>
            </a:r>
            <a:r>
              <a:rPr lang="en-US" sz="2000" dirty="0" smtClean="0">
                <a:latin typeface="PT Mono"/>
                <a:cs typeface="PT Mono"/>
              </a:rPr>
              <a:t>    </a:t>
            </a:r>
            <a:r>
              <a:rPr lang="en-US" sz="2000" dirty="0">
                <a:latin typeface="PT Mono"/>
                <a:cs typeface="PT Mono"/>
              </a:rPr>
              <a:t>#insert at the end of the list</a:t>
            </a:r>
          </a:p>
          <a:p>
            <a:r>
              <a:rPr lang="en-US" sz="2000" dirty="0">
                <a:latin typeface="PT Mono"/>
                <a:cs typeface="PT Mono"/>
              </a:rPr>
              <a:t>count(x)     </a:t>
            </a:r>
            <a:r>
              <a:rPr lang="en-US" sz="2000" dirty="0" smtClean="0">
                <a:latin typeface="PT Mono"/>
                <a:cs typeface="PT Mono"/>
              </a:rPr>
              <a:t>  #</a:t>
            </a:r>
            <a:r>
              <a:rPr lang="en-US" sz="2000" dirty="0">
                <a:latin typeface="PT Mono"/>
                <a:cs typeface="PT Mono"/>
              </a:rPr>
              <a:t>return number of occurrences of x</a:t>
            </a:r>
          </a:p>
          <a:p>
            <a:r>
              <a:rPr lang="en-US" sz="2000" dirty="0">
                <a:latin typeface="PT Mono"/>
                <a:cs typeface="PT Mono"/>
              </a:rPr>
              <a:t>extend(x)   </a:t>
            </a:r>
            <a:r>
              <a:rPr lang="en-US" sz="2000" dirty="0" smtClean="0">
                <a:latin typeface="PT Mono"/>
                <a:cs typeface="PT Mono"/>
              </a:rPr>
              <a:t>   #</a:t>
            </a:r>
            <a:r>
              <a:rPr lang="en-US" sz="2000" dirty="0">
                <a:latin typeface="PT Mono"/>
                <a:cs typeface="PT Mono"/>
              </a:rPr>
              <a:t>extend list by appending items from x</a:t>
            </a:r>
          </a:p>
          <a:p>
            <a:r>
              <a:rPr lang="en-US" sz="2000" dirty="0">
                <a:latin typeface="PT Mono"/>
                <a:cs typeface="PT Mono"/>
              </a:rPr>
              <a:t>index(x) </a:t>
            </a:r>
            <a:r>
              <a:rPr lang="en-US" sz="2000" dirty="0" smtClean="0">
                <a:latin typeface="PT Mono"/>
                <a:cs typeface="PT Mono"/>
              </a:rPr>
              <a:t>      #</a:t>
            </a:r>
            <a:r>
              <a:rPr lang="en-US" sz="2000" dirty="0">
                <a:latin typeface="PT Mono"/>
                <a:cs typeface="PT Mono"/>
              </a:rPr>
              <a:t>return first index of value x</a:t>
            </a:r>
          </a:p>
          <a:p>
            <a:r>
              <a:rPr lang="en-US" sz="2000" dirty="0">
                <a:latin typeface="PT Mono"/>
                <a:cs typeface="PT Mono"/>
              </a:rPr>
              <a:t>insert</a:t>
            </a:r>
            <a:r>
              <a:rPr lang="en-US" sz="2000" dirty="0" smtClean="0">
                <a:latin typeface="PT Mono"/>
                <a:cs typeface="PT Mono"/>
              </a:rPr>
              <a:t>(</a:t>
            </a:r>
            <a:r>
              <a:rPr lang="en-US" sz="2000" dirty="0" err="1" smtClean="0">
                <a:latin typeface="PT Mono"/>
                <a:cs typeface="PT Mono"/>
              </a:rPr>
              <a:t>i,x</a:t>
            </a:r>
            <a:r>
              <a:rPr lang="en-US" sz="2000" dirty="0">
                <a:latin typeface="PT Mono"/>
                <a:cs typeface="PT Mono"/>
              </a:rPr>
              <a:t>)   </a:t>
            </a:r>
            <a:r>
              <a:rPr lang="en-US" sz="2000" dirty="0" smtClean="0">
                <a:latin typeface="PT Mono"/>
                <a:cs typeface="PT Mono"/>
              </a:rPr>
              <a:t> #</a:t>
            </a:r>
            <a:r>
              <a:rPr lang="en-US" sz="2000" dirty="0">
                <a:latin typeface="PT Mono"/>
                <a:cs typeface="PT Mono"/>
              </a:rPr>
              <a:t>insert object x before index i</a:t>
            </a:r>
          </a:p>
          <a:p>
            <a:r>
              <a:rPr lang="en-US" sz="2000" dirty="0">
                <a:latin typeface="PT Mono"/>
                <a:cs typeface="PT Mono"/>
              </a:rPr>
              <a:t>pop()          </a:t>
            </a:r>
            <a:r>
              <a:rPr lang="en-US" sz="2000" dirty="0" smtClean="0">
                <a:latin typeface="PT Mono"/>
                <a:cs typeface="PT Mono"/>
              </a:rPr>
              <a:t>#</a:t>
            </a:r>
            <a:r>
              <a:rPr lang="en-US" sz="2000" dirty="0">
                <a:latin typeface="PT Mono"/>
                <a:cs typeface="PT Mono"/>
              </a:rPr>
              <a:t>remove and return last item</a:t>
            </a:r>
          </a:p>
          <a:p>
            <a:r>
              <a:rPr lang="en-US" sz="2000" dirty="0">
                <a:latin typeface="PT Mono"/>
                <a:cs typeface="PT Mono"/>
              </a:rPr>
              <a:t>remove(x)  </a:t>
            </a:r>
            <a:r>
              <a:rPr lang="en-US" sz="2000" dirty="0" smtClean="0">
                <a:latin typeface="PT Mono"/>
                <a:cs typeface="PT Mono"/>
              </a:rPr>
              <a:t>    #</a:t>
            </a:r>
            <a:r>
              <a:rPr lang="en-US" sz="2000" dirty="0">
                <a:latin typeface="PT Mono"/>
                <a:cs typeface="PT Mono"/>
              </a:rPr>
              <a:t>remove first occurrence of value x</a:t>
            </a:r>
          </a:p>
          <a:p>
            <a:r>
              <a:rPr lang="en-US" sz="2000" dirty="0">
                <a:latin typeface="PT Mono"/>
                <a:cs typeface="PT Mono"/>
              </a:rPr>
              <a:t>reverse()    </a:t>
            </a:r>
            <a:r>
              <a:rPr lang="en-US" sz="2000" dirty="0" smtClean="0">
                <a:latin typeface="PT Mono"/>
                <a:cs typeface="PT Mono"/>
              </a:rPr>
              <a:t>  #</a:t>
            </a:r>
            <a:r>
              <a:rPr lang="en-US" sz="2000" dirty="0">
                <a:latin typeface="PT Mono"/>
                <a:cs typeface="PT Mono"/>
              </a:rPr>
              <a:t>reverse in place</a:t>
            </a:r>
          </a:p>
          <a:p>
            <a:r>
              <a:rPr lang="en-US" sz="2000" b="1" dirty="0">
                <a:solidFill>
                  <a:srgbClr val="E46C0A"/>
                </a:solidFill>
                <a:latin typeface="PT Mono"/>
                <a:cs typeface="PT Mono"/>
              </a:rPr>
              <a:t>sort()         </a:t>
            </a:r>
            <a:r>
              <a:rPr lang="en-US" sz="2000" b="1" dirty="0" smtClean="0">
                <a:solidFill>
                  <a:srgbClr val="E46C0A"/>
                </a:solidFill>
                <a:latin typeface="PT Mono"/>
                <a:cs typeface="PT Mono"/>
              </a:rPr>
              <a:t>#</a:t>
            </a:r>
            <a:r>
              <a:rPr lang="en-US" sz="2000" b="1" dirty="0">
                <a:solidFill>
                  <a:srgbClr val="E46C0A"/>
                </a:solidFill>
                <a:latin typeface="PT Mono"/>
                <a:cs typeface="PT Mono"/>
              </a:rPr>
              <a:t>sort in place, or use sorted() function</a:t>
            </a:r>
            <a:endParaRPr lang="en-US" sz="2000" b="1" dirty="0">
              <a:solidFill>
                <a:srgbClr val="E46C0A"/>
              </a:solidFill>
              <a:latin typeface="PT Mono"/>
              <a:cs typeface="PT Mono"/>
            </a:endParaRPr>
          </a:p>
        </p:txBody>
      </p:sp>
    </p:spTree>
    <p:extLst>
      <p:ext uri="{BB962C8B-B14F-4D97-AF65-F5344CB8AC3E}">
        <p14:creationId xmlns:p14="http://schemas.microsoft.com/office/powerpoint/2010/main" val="377732731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1143000"/>
          </a:xfrm>
        </p:spPr>
        <p:txBody>
          <a:bodyPr/>
          <a:lstStyle/>
          <a:p>
            <a:r>
              <a:rPr lang="en-US" dirty="0" smtClean="0"/>
              <a:t>list indexing and slicing</a:t>
            </a:r>
            <a:endParaRPr lang="en-US" dirty="0"/>
          </a:p>
        </p:txBody>
      </p:sp>
      <p:sp>
        <p:nvSpPr>
          <p:cNvPr id="4" name="TextBox 3"/>
          <p:cNvSpPr txBox="1"/>
          <p:nvPr/>
        </p:nvSpPr>
        <p:spPr>
          <a:xfrm>
            <a:off x="292100" y="1227435"/>
            <a:ext cx="8699499" cy="5632310"/>
          </a:xfrm>
          <a:prstGeom prst="rect">
            <a:avLst/>
          </a:prstGeom>
          <a:solidFill>
            <a:schemeClr val="tx1">
              <a:lumMod val="50000"/>
              <a:lumOff val="50000"/>
              <a:alpha val="23000"/>
            </a:schemeClr>
          </a:solidFill>
        </p:spPr>
        <p:txBody>
          <a:bodyPr wrap="square" rtlCol="0">
            <a:spAutoFit/>
          </a:bodyPr>
          <a:lstStyle/>
          <a:p>
            <a:pPr marL="804545" algn="just"/>
            <a:r>
              <a:rPr lang="en-US" sz="2400" dirty="0" smtClean="0">
                <a:latin typeface="PT Mono"/>
                <a:cs typeface="PT Mono"/>
              </a:rPr>
              <a:t>myl = [0, 1, 2, 3, 4, 5]</a:t>
            </a:r>
          </a:p>
          <a:p>
            <a:pPr marL="804545" algn="just"/>
            <a:r>
              <a:rPr lang="en-US" sz="2400" dirty="0" smtClean="0">
                <a:latin typeface="PT Mono"/>
                <a:cs typeface="PT Mono"/>
              </a:rPr>
              <a:t>myl[</a:t>
            </a:r>
            <a:r>
              <a:rPr lang="en-US" sz="2400" b="1" dirty="0" smtClean="0">
                <a:solidFill>
                  <a:srgbClr val="E46C0A"/>
                </a:solidFill>
                <a:latin typeface="PT Mono"/>
                <a:cs typeface="PT Mono"/>
              </a:rPr>
              <a:t>0</a:t>
            </a:r>
            <a:r>
              <a:rPr lang="en-US" sz="2400" dirty="0" smtClean="0">
                <a:latin typeface="PT Mono"/>
                <a:cs typeface="PT Mono"/>
              </a:rPr>
              <a:t>]</a:t>
            </a:r>
          </a:p>
          <a:p>
            <a:pPr marL="804545" algn="just"/>
            <a:r>
              <a:rPr lang="en-US" sz="2400" dirty="0" smtClean="0">
                <a:latin typeface="PT Mono"/>
                <a:cs typeface="PT Mono"/>
              </a:rPr>
              <a:t>0</a:t>
            </a:r>
          </a:p>
          <a:p>
            <a:pPr marL="804545" algn="just"/>
            <a:r>
              <a:rPr lang="en-US" sz="2400" dirty="0" smtClean="0">
                <a:latin typeface="PT Mono"/>
                <a:cs typeface="PT Mono"/>
              </a:rPr>
              <a:t>myl[6]</a:t>
            </a:r>
          </a:p>
          <a:p>
            <a:r>
              <a:rPr lang="en-US" sz="2400" dirty="0" smtClean="0"/>
              <a:t>            </a:t>
            </a:r>
            <a:r>
              <a:rPr lang="en-US" sz="2400" dirty="0" err="1" smtClean="0"/>
              <a:t>Traceback</a:t>
            </a:r>
            <a:r>
              <a:rPr lang="en-US" sz="2400" dirty="0" smtClean="0"/>
              <a:t> </a:t>
            </a:r>
            <a:r>
              <a:rPr lang="en-US" sz="2400" dirty="0"/>
              <a:t>(most recent call last):</a:t>
            </a:r>
          </a:p>
          <a:p>
            <a:r>
              <a:rPr lang="en-US" sz="2400" dirty="0"/>
              <a:t>  </a:t>
            </a:r>
            <a:r>
              <a:rPr lang="en-US" sz="2400" dirty="0" smtClean="0"/>
              <a:t>          File </a:t>
            </a:r>
            <a:r>
              <a:rPr lang="en-US" sz="2400" dirty="0"/>
              <a:t>"&lt;</a:t>
            </a:r>
            <a:r>
              <a:rPr lang="en-US" sz="2400" dirty="0" err="1"/>
              <a:t>stdin</a:t>
            </a:r>
            <a:r>
              <a:rPr lang="en-US" sz="2400" dirty="0"/>
              <a:t>&gt;", line 1, in &lt;module&gt;</a:t>
            </a:r>
          </a:p>
          <a:p>
            <a:r>
              <a:rPr lang="en-US" sz="2400" dirty="0" smtClean="0"/>
              <a:t>            </a:t>
            </a:r>
            <a:r>
              <a:rPr lang="en-US" sz="2400" dirty="0" err="1" smtClean="0"/>
              <a:t>IndexError</a:t>
            </a:r>
            <a:r>
              <a:rPr lang="en-US" sz="2400" dirty="0"/>
              <a:t>: list index out of </a:t>
            </a:r>
            <a:r>
              <a:rPr lang="en-US" sz="2400" dirty="0" smtClean="0"/>
              <a:t>range</a:t>
            </a:r>
          </a:p>
          <a:p>
            <a:endParaRPr lang="en-US" sz="2400" dirty="0"/>
          </a:p>
          <a:p>
            <a:r>
              <a:rPr lang="en-US" sz="2400" dirty="0" smtClean="0">
                <a:latin typeface="PT Mono"/>
                <a:cs typeface="PT Mono"/>
              </a:rPr>
              <a:t>	 </a:t>
            </a:r>
            <a:r>
              <a:rPr lang="en-US" sz="2400" dirty="0">
                <a:latin typeface="PT Mono"/>
                <a:cs typeface="PT Mono"/>
              </a:rPr>
              <a:t> </a:t>
            </a:r>
            <a:r>
              <a:rPr lang="en-US" sz="2400" dirty="0" smtClean="0">
                <a:latin typeface="PT Mono"/>
                <a:cs typeface="PT Mono"/>
              </a:rPr>
              <a:t>myl[</a:t>
            </a:r>
            <a:r>
              <a:rPr lang="en-US" sz="2400" b="1" dirty="0" smtClean="0">
                <a:solidFill>
                  <a:srgbClr val="E46C0A"/>
                </a:solidFill>
                <a:latin typeface="PT Mono"/>
                <a:cs typeface="PT Mono"/>
              </a:rPr>
              <a:t>3:</a:t>
            </a:r>
            <a:r>
              <a:rPr lang="en-US" sz="2400" dirty="0" smtClean="0">
                <a:latin typeface="PT Mono"/>
                <a:cs typeface="PT Mono"/>
              </a:rPr>
              <a:t>]     #slicing!</a:t>
            </a:r>
            <a:endParaRPr lang="en-US" sz="2400" dirty="0">
              <a:latin typeface="PT Mono"/>
              <a:cs typeface="PT Mono"/>
            </a:endParaRPr>
          </a:p>
          <a:p>
            <a:pPr marL="804545" algn="just"/>
            <a:r>
              <a:rPr lang="en-US" sz="2400" dirty="0" smtClean="0">
                <a:latin typeface="PT Mono"/>
                <a:cs typeface="PT Mono"/>
              </a:rPr>
              <a:t>[3,4,5]</a:t>
            </a:r>
          </a:p>
          <a:p>
            <a:pPr marL="804545" algn="just"/>
            <a:r>
              <a:rPr lang="en-US" sz="2400" dirty="0" smtClean="0">
                <a:latin typeface="PT Mono"/>
                <a:cs typeface="PT Mono"/>
              </a:rPr>
              <a:t>myl[</a:t>
            </a:r>
            <a:r>
              <a:rPr lang="en-US" sz="2400" b="1" dirty="0" smtClean="0">
                <a:solidFill>
                  <a:srgbClr val="E46C0A"/>
                </a:solidFill>
                <a:latin typeface="PT Mono"/>
                <a:cs typeface="PT Mono"/>
              </a:rPr>
              <a:t>:4</a:t>
            </a:r>
            <a:r>
              <a:rPr lang="en-US" sz="2400" dirty="0" smtClean="0">
                <a:latin typeface="PT Mono"/>
                <a:cs typeface="PT Mono"/>
              </a:rPr>
              <a:t>]</a:t>
            </a:r>
          </a:p>
          <a:p>
            <a:pPr marL="804545" algn="just"/>
            <a:r>
              <a:rPr lang="en-US" sz="2400" dirty="0" smtClean="0">
                <a:latin typeface="PT Mono"/>
                <a:cs typeface="PT Mono"/>
              </a:rPr>
              <a:t>[0,1,2,3]</a:t>
            </a:r>
          </a:p>
          <a:p>
            <a:pPr marL="804545" algn="just"/>
            <a:r>
              <a:rPr lang="en-US" sz="2400" dirty="0" smtClean="0">
                <a:latin typeface="PT Mono"/>
                <a:cs typeface="PT Mono"/>
              </a:rPr>
              <a:t>myl[</a:t>
            </a:r>
            <a:r>
              <a:rPr lang="en-US" sz="2400" b="1" dirty="0" smtClean="0">
                <a:solidFill>
                  <a:srgbClr val="E46C0A"/>
                </a:solidFill>
                <a:latin typeface="PT Mono"/>
                <a:cs typeface="PT Mono"/>
              </a:rPr>
              <a:t>2:4</a:t>
            </a:r>
            <a:r>
              <a:rPr lang="en-US" sz="2400" dirty="0" smtClean="0">
                <a:latin typeface="PT Mono"/>
                <a:cs typeface="PT Mono"/>
              </a:rPr>
              <a:t>]</a:t>
            </a:r>
          </a:p>
          <a:p>
            <a:pPr marL="804545" algn="just"/>
            <a:r>
              <a:rPr lang="en-US" sz="2400" dirty="0" smtClean="0">
                <a:latin typeface="PT Mono"/>
                <a:cs typeface="PT Mono"/>
              </a:rPr>
              <a:t>[</a:t>
            </a:r>
            <a:r>
              <a:rPr lang="en-US" sz="2400" dirty="0">
                <a:latin typeface="PT Mono"/>
                <a:cs typeface="PT Mono"/>
              </a:rPr>
              <a:t>2</a:t>
            </a:r>
            <a:r>
              <a:rPr lang="en-US" sz="2400" dirty="0" smtClean="0">
                <a:latin typeface="PT Mono"/>
                <a:cs typeface="PT Mono"/>
              </a:rPr>
              <a:t>,3]</a:t>
            </a:r>
          </a:p>
          <a:p>
            <a:pPr marL="804545" algn="just"/>
            <a:r>
              <a:rPr lang="en-US" sz="2400" dirty="0" smtClean="0">
                <a:latin typeface="PT Mono"/>
                <a:cs typeface="PT Mono"/>
              </a:rPr>
              <a:t>myl2 = </a:t>
            </a:r>
            <a:r>
              <a:rPr lang="en-US" sz="2400" b="1" dirty="0" smtClean="0">
                <a:solidFill>
                  <a:schemeClr val="accent6">
                    <a:lumMod val="75000"/>
                  </a:schemeClr>
                </a:solidFill>
                <a:latin typeface="PT Mono"/>
                <a:cs typeface="PT Mono"/>
              </a:rPr>
              <a:t>myl[:]</a:t>
            </a:r>
            <a:r>
              <a:rPr lang="en-US" sz="2400" dirty="0" smtClean="0">
                <a:latin typeface="PT Mono"/>
                <a:cs typeface="PT Mono"/>
              </a:rPr>
              <a:t> #this makes a </a:t>
            </a:r>
            <a:r>
              <a:rPr lang="en-US" sz="2400" dirty="0" smtClean="0">
                <a:latin typeface="PT Mono"/>
                <a:cs typeface="PT Mono"/>
              </a:rPr>
              <a:t>copy</a:t>
            </a:r>
            <a:endParaRPr lang="en-US" sz="2400" dirty="0" smtClean="0">
              <a:latin typeface="PT Mono"/>
              <a:cs typeface="PT Mono"/>
            </a:endParaRPr>
          </a:p>
        </p:txBody>
      </p:sp>
    </p:spTree>
    <p:extLst>
      <p:ext uri="{BB962C8B-B14F-4D97-AF65-F5344CB8AC3E}">
        <p14:creationId xmlns:p14="http://schemas.microsoft.com/office/powerpoint/2010/main" val="343482565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639762"/>
          </a:xfrm>
        </p:spPr>
        <p:txBody>
          <a:bodyPr>
            <a:normAutofit fontScale="90000"/>
          </a:bodyPr>
          <a:lstStyle/>
          <a:p>
            <a:r>
              <a:rPr lang="en-US" dirty="0" smtClean="0"/>
              <a:t>strings are sequences</a:t>
            </a:r>
            <a:endParaRPr lang="en-US" dirty="0"/>
          </a:p>
        </p:txBody>
      </p:sp>
      <p:sp>
        <p:nvSpPr>
          <p:cNvPr id="4" name="TextBox 3"/>
          <p:cNvSpPr txBox="1"/>
          <p:nvPr/>
        </p:nvSpPr>
        <p:spPr>
          <a:xfrm>
            <a:off x="215900" y="915096"/>
            <a:ext cx="8750300" cy="6370974"/>
          </a:xfrm>
          <a:prstGeom prst="rect">
            <a:avLst/>
          </a:prstGeom>
          <a:solidFill>
            <a:schemeClr val="tx1">
              <a:lumMod val="50000"/>
              <a:lumOff val="50000"/>
              <a:alpha val="23000"/>
            </a:schemeClr>
          </a:solidFill>
        </p:spPr>
        <p:txBody>
          <a:bodyPr wrap="square" rtlCol="0">
            <a:spAutoFit/>
          </a:bodyPr>
          <a:lstStyle/>
          <a:p>
            <a:r>
              <a:rPr lang="hu-HU" sz="2400" dirty="0" smtClean="0">
                <a:latin typeface="PT Mono"/>
                <a:cs typeface="PT Mono"/>
              </a:rPr>
              <a:t>s </a:t>
            </a:r>
            <a:r>
              <a:rPr lang="hu-HU" sz="2400" dirty="0">
                <a:latin typeface="PT Mono"/>
                <a:cs typeface="PT Mono"/>
              </a:rPr>
              <a:t>= "</a:t>
            </a:r>
            <a:r>
              <a:rPr lang="hu-HU" sz="2400" dirty="0" smtClean="0">
                <a:latin typeface="PT Mono"/>
                <a:cs typeface="PT Mono"/>
              </a:rPr>
              <a:t>felix”</a:t>
            </a:r>
            <a:endParaRPr lang="hu-HU" sz="2400" dirty="0">
              <a:latin typeface="PT Mono"/>
              <a:cs typeface="PT Mono"/>
            </a:endParaRPr>
          </a:p>
          <a:p>
            <a:r>
              <a:rPr lang="hu-HU" sz="2400" dirty="0" smtClean="0">
                <a:latin typeface="PT Mono"/>
                <a:cs typeface="PT Mono"/>
              </a:rPr>
              <a:t>type</a:t>
            </a:r>
            <a:r>
              <a:rPr lang="hu-HU" sz="2400" dirty="0">
                <a:latin typeface="PT Mono"/>
                <a:cs typeface="PT Mono"/>
              </a:rPr>
              <a:t>(s)</a:t>
            </a:r>
          </a:p>
          <a:p>
            <a:r>
              <a:rPr lang="en-US" sz="2400" dirty="0">
                <a:latin typeface="PT Mono"/>
                <a:cs typeface="PT Mono"/>
              </a:rPr>
              <a:t>&lt;type 'str'&gt;</a:t>
            </a:r>
          </a:p>
          <a:p>
            <a:r>
              <a:rPr lang="en-US" sz="2400" dirty="0" smtClean="0">
                <a:latin typeface="PT Mono"/>
                <a:cs typeface="PT Mono"/>
              </a:rPr>
              <a:t>s</a:t>
            </a:r>
            <a:r>
              <a:rPr lang="en-US" sz="2400" dirty="0">
                <a:latin typeface="PT Mono"/>
                <a:cs typeface="PT Mono"/>
              </a:rPr>
              <a:t>[0]</a:t>
            </a:r>
          </a:p>
          <a:p>
            <a:r>
              <a:rPr lang="fr-FR" sz="2400" dirty="0">
                <a:latin typeface="PT Mono"/>
                <a:cs typeface="PT Mono"/>
              </a:rPr>
              <a:t>'</a:t>
            </a:r>
            <a:r>
              <a:rPr lang="fr-FR" sz="2400" dirty="0" smtClean="0">
                <a:latin typeface="PT Mono"/>
                <a:cs typeface="PT Mono"/>
              </a:rPr>
              <a:t>f’</a:t>
            </a:r>
            <a:endParaRPr lang="fr-FR" sz="2400" dirty="0">
              <a:latin typeface="PT Mono"/>
              <a:cs typeface="PT Mono"/>
            </a:endParaRPr>
          </a:p>
          <a:p>
            <a:r>
              <a:rPr lang="fr-FR" sz="2400" dirty="0" smtClean="0">
                <a:latin typeface="PT Mono"/>
                <a:cs typeface="PT Mono"/>
              </a:rPr>
              <a:t>s</a:t>
            </a:r>
            <a:r>
              <a:rPr lang="fr-FR" sz="2400" dirty="0">
                <a:latin typeface="PT Mono"/>
                <a:cs typeface="PT Mono"/>
              </a:rPr>
              <a:t>[</a:t>
            </a:r>
            <a:r>
              <a:rPr lang="fr-FR" sz="2400" b="1" dirty="0">
                <a:solidFill>
                  <a:srgbClr val="E46C0A"/>
                </a:solidFill>
                <a:latin typeface="PT Mono"/>
                <a:cs typeface="PT Mono"/>
              </a:rPr>
              <a:t>-1</a:t>
            </a:r>
            <a:r>
              <a:rPr lang="fr-FR" sz="2400" dirty="0" smtClean="0">
                <a:latin typeface="PT Mono"/>
                <a:cs typeface="PT Mono"/>
              </a:rPr>
              <a:t>]     #negative index! </a:t>
            </a:r>
            <a:r>
              <a:rPr lang="fr-FR" sz="2400" dirty="0" err="1" smtClean="0">
                <a:latin typeface="PT Mono"/>
                <a:cs typeface="PT Mono"/>
              </a:rPr>
              <a:t>what</a:t>
            </a:r>
            <a:r>
              <a:rPr lang="fr-FR" sz="2400" dirty="0" smtClean="0">
                <a:latin typeface="PT Mono"/>
                <a:cs typeface="PT Mono"/>
              </a:rPr>
              <a:t> does it mean?</a:t>
            </a:r>
            <a:endParaRPr lang="fr-FR" sz="2400" dirty="0">
              <a:latin typeface="PT Mono"/>
              <a:cs typeface="PT Mono"/>
            </a:endParaRPr>
          </a:p>
          <a:p>
            <a:r>
              <a:rPr lang="fr-FR" sz="2400" dirty="0">
                <a:latin typeface="PT Mono"/>
                <a:cs typeface="PT Mono"/>
              </a:rPr>
              <a:t>'</a:t>
            </a:r>
            <a:r>
              <a:rPr lang="fr-FR" sz="2400" dirty="0" smtClean="0">
                <a:latin typeface="PT Mono"/>
                <a:cs typeface="PT Mono"/>
              </a:rPr>
              <a:t>x’</a:t>
            </a:r>
            <a:endParaRPr lang="fr-FR" sz="2400" dirty="0">
              <a:latin typeface="PT Mono"/>
              <a:cs typeface="PT Mono"/>
            </a:endParaRPr>
          </a:p>
          <a:p>
            <a:r>
              <a:rPr lang="fr-FR" sz="2400" dirty="0" smtClean="0">
                <a:latin typeface="PT Mono"/>
                <a:cs typeface="PT Mono"/>
              </a:rPr>
              <a:t>s</a:t>
            </a:r>
            <a:r>
              <a:rPr lang="fr-FR" sz="2400" dirty="0">
                <a:latin typeface="PT Mono"/>
                <a:cs typeface="PT Mono"/>
              </a:rPr>
              <a:t>[2:]</a:t>
            </a:r>
          </a:p>
          <a:p>
            <a:r>
              <a:rPr lang="tr-TR" sz="2400" dirty="0">
                <a:latin typeface="PT Mono"/>
                <a:cs typeface="PT Mono"/>
              </a:rPr>
              <a:t>'</a:t>
            </a:r>
            <a:r>
              <a:rPr lang="tr-TR" sz="2400" dirty="0" smtClean="0">
                <a:latin typeface="PT Mono"/>
                <a:cs typeface="PT Mono"/>
              </a:rPr>
              <a:t>lix’</a:t>
            </a:r>
            <a:endParaRPr lang="fr-FR" sz="2400" dirty="0">
              <a:latin typeface="PT Mono"/>
              <a:cs typeface="PT Mono"/>
            </a:endParaRPr>
          </a:p>
          <a:p>
            <a:r>
              <a:rPr lang="fr-FR" sz="2400" dirty="0" smtClean="0">
                <a:latin typeface="PT Mono"/>
                <a:cs typeface="PT Mono"/>
              </a:rPr>
              <a:t>s[::2]    #skip every other</a:t>
            </a:r>
            <a:endParaRPr lang="fr-FR" sz="2400" dirty="0">
              <a:latin typeface="PT Mono"/>
              <a:cs typeface="PT Mono"/>
            </a:endParaRPr>
          </a:p>
          <a:p>
            <a:r>
              <a:rPr lang="fr-FR" sz="2400" dirty="0" smtClean="0">
                <a:latin typeface="PT Mono"/>
                <a:cs typeface="PT Mono"/>
              </a:rPr>
              <a:t>’</a:t>
            </a:r>
            <a:r>
              <a:rPr lang="fr-FR" sz="2400" dirty="0" err="1" smtClean="0">
                <a:latin typeface="PT Mono"/>
                <a:cs typeface="PT Mono"/>
              </a:rPr>
              <a:t>flx</a:t>
            </a:r>
            <a:r>
              <a:rPr lang="fr-FR" sz="2400" dirty="0" smtClean="0">
                <a:latin typeface="PT Mono"/>
                <a:cs typeface="PT Mono"/>
              </a:rPr>
              <a:t>’ </a:t>
            </a:r>
          </a:p>
          <a:p>
            <a:r>
              <a:rPr lang="fr-FR" sz="2400" dirty="0" smtClean="0">
                <a:latin typeface="PT Mono"/>
                <a:cs typeface="PT Mono"/>
              </a:rPr>
              <a:t>s[0]=‘g’  #does it work?</a:t>
            </a:r>
          </a:p>
          <a:p>
            <a:r>
              <a:rPr lang="fr-FR" sz="2400" b="1" dirty="0" smtClean="0">
                <a:solidFill>
                  <a:srgbClr val="E46C0A"/>
                </a:solidFill>
                <a:latin typeface="PT Mono"/>
                <a:cs typeface="PT Mono"/>
              </a:rPr>
              <a:t>len</a:t>
            </a:r>
            <a:r>
              <a:rPr lang="fr-FR" sz="2400" dirty="0" smtClean="0">
                <a:latin typeface="PT Mono"/>
                <a:cs typeface="PT Mono"/>
              </a:rPr>
              <a:t>(s)</a:t>
            </a:r>
          </a:p>
          <a:p>
            <a:r>
              <a:rPr lang="fr-FR" sz="2400" dirty="0" smtClean="0">
                <a:latin typeface="PT Mono"/>
                <a:cs typeface="PT Mono"/>
              </a:rPr>
              <a:t>5 </a:t>
            </a:r>
          </a:p>
          <a:p>
            <a:r>
              <a:rPr lang="fr-FR" sz="2400" dirty="0" smtClean="0">
                <a:latin typeface="PT Mono"/>
                <a:cs typeface="PT Mono"/>
              </a:rPr>
              <a:t>h=‘python’</a:t>
            </a:r>
          </a:p>
          <a:p>
            <a:r>
              <a:rPr lang="fr-FR" sz="2400" dirty="0" err="1" smtClean="0">
                <a:latin typeface="PT Mono"/>
                <a:cs typeface="PT Mono"/>
              </a:rPr>
              <a:t>s</a:t>
            </a:r>
            <a:r>
              <a:rPr lang="fr-FR" sz="2400" b="1" dirty="0" err="1" smtClean="0">
                <a:solidFill>
                  <a:srgbClr val="E46C0A"/>
                </a:solidFill>
                <a:latin typeface="PT Mono"/>
                <a:cs typeface="PT Mono"/>
              </a:rPr>
              <a:t>+</a:t>
            </a:r>
            <a:r>
              <a:rPr lang="fr-FR" sz="2400" dirty="0" err="1" smtClean="0">
                <a:latin typeface="PT Mono"/>
                <a:cs typeface="PT Mono"/>
              </a:rPr>
              <a:t>h</a:t>
            </a:r>
            <a:r>
              <a:rPr lang="fr-FR" sz="2400" dirty="0" smtClean="0">
                <a:latin typeface="PT Mono"/>
                <a:cs typeface="PT Mono"/>
              </a:rPr>
              <a:t>       #adding strings?</a:t>
            </a:r>
            <a:endParaRPr lang="fr-FR" sz="2400" dirty="0">
              <a:latin typeface="PT Mono"/>
              <a:cs typeface="PT Mono"/>
            </a:endParaRPr>
          </a:p>
          <a:p>
            <a:pPr marL="804545" algn="just"/>
            <a:endParaRPr lang="en-US" sz="2400" dirty="0" smtClean="0">
              <a:latin typeface="PT Mono"/>
              <a:cs typeface="PT Mono"/>
            </a:endParaRPr>
          </a:p>
        </p:txBody>
      </p:sp>
    </p:spTree>
    <p:extLst>
      <p:ext uri="{BB962C8B-B14F-4D97-AF65-F5344CB8AC3E}">
        <p14:creationId xmlns:p14="http://schemas.microsoft.com/office/powerpoint/2010/main" val="10003950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smtClean="0"/>
              <a:t>aka associative arrays or maps</a:t>
            </a:r>
          </a:p>
          <a:p>
            <a:r>
              <a:rPr lang="en-US" dirty="0" smtClean="0"/>
              <a:t>indexed by immutable keys not by range of numbers</a:t>
            </a:r>
          </a:p>
          <a:p>
            <a:r>
              <a:rPr lang="en-US" dirty="0" smtClean="0"/>
              <a:t>ints and strings can always be used as keys</a:t>
            </a:r>
          </a:p>
          <a:p>
            <a:r>
              <a:rPr lang="en-US" dirty="0" smtClean="0"/>
              <a:t>lists can not, they are mutable</a:t>
            </a:r>
          </a:p>
          <a:p>
            <a:r>
              <a:rPr lang="en-US" b="1" dirty="0" smtClean="0">
                <a:solidFill>
                  <a:srgbClr val="E46C0A"/>
                </a:solidFill>
              </a:rPr>
              <a:t>{}</a:t>
            </a:r>
          </a:p>
          <a:p>
            <a:endParaRPr lang="en-US" dirty="0"/>
          </a:p>
        </p:txBody>
      </p:sp>
    </p:spTree>
    <p:extLst>
      <p:ext uri="{BB962C8B-B14F-4D97-AF65-F5344CB8AC3E}">
        <p14:creationId xmlns:p14="http://schemas.microsoft.com/office/powerpoint/2010/main" val="9643382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history of python</a:t>
            </a:r>
            <a:endParaRPr lang="en-US" dirty="0"/>
          </a:p>
        </p:txBody>
      </p:sp>
      <p:sp>
        <p:nvSpPr>
          <p:cNvPr id="3" name="Content Placeholder 2"/>
          <p:cNvSpPr>
            <a:spLocks noGrp="1"/>
          </p:cNvSpPr>
          <p:nvPr>
            <p:ph idx="1"/>
          </p:nvPr>
        </p:nvSpPr>
        <p:spPr/>
        <p:txBody>
          <a:bodyPr>
            <a:normAutofit/>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r>
              <a:rPr lang="en-US" sz="1400" dirty="0" smtClean="0">
                <a:hlinkClick r:id="rId2"/>
              </a:rPr>
              <a:t>https</a:t>
            </a:r>
            <a:r>
              <a:rPr lang="en-US" sz="1400" dirty="0">
                <a:hlinkClick r:id="rId2"/>
              </a:rPr>
              <a:t>://en.wikipedia.org/wiki/</a:t>
            </a:r>
            <a:r>
              <a:rPr lang="en-US" sz="1400" dirty="0" smtClean="0">
                <a:hlinkClick r:id="rId2"/>
              </a:rPr>
              <a:t>History_of_Python</a:t>
            </a:r>
            <a:endParaRPr lang="en-US" sz="1400" dirty="0" smtClean="0"/>
          </a:p>
          <a:p>
            <a:endParaRPr lang="en-US" dirty="0"/>
          </a:p>
        </p:txBody>
      </p:sp>
      <p:sp>
        <p:nvSpPr>
          <p:cNvPr id="5" name="TextBox 4"/>
          <p:cNvSpPr txBox="1"/>
          <p:nvPr/>
        </p:nvSpPr>
        <p:spPr>
          <a:xfrm>
            <a:off x="317500" y="2298698"/>
            <a:ext cx="8556887" cy="2031325"/>
          </a:xfrm>
          <a:prstGeom prst="rect">
            <a:avLst/>
          </a:prstGeom>
          <a:noFill/>
        </p:spPr>
        <p:txBody>
          <a:bodyPr wrap="none" rtlCol="0">
            <a:spAutoFit/>
          </a:bodyPr>
          <a:lstStyle/>
          <a:p>
            <a:r>
              <a:rPr lang="en-US" dirty="0" smtClean="0"/>
              <a:t>“Python </a:t>
            </a:r>
            <a:r>
              <a:rPr lang="en-US" dirty="0"/>
              <a:t>was conceived in the late 1980s</a:t>
            </a:r>
            <a:r>
              <a:rPr lang="en-US" baseline="30000" dirty="0">
                <a:hlinkClick r:id="rId3"/>
              </a:rPr>
              <a:t>[1]</a:t>
            </a:r>
            <a:r>
              <a:rPr lang="en-US" dirty="0"/>
              <a:t> and its implementation was started </a:t>
            </a:r>
            <a:r>
              <a:rPr lang="en-US" dirty="0" smtClean="0"/>
              <a:t>in</a:t>
            </a:r>
          </a:p>
          <a:p>
            <a:r>
              <a:rPr lang="en-US" dirty="0" smtClean="0"/>
              <a:t> </a:t>
            </a:r>
            <a:r>
              <a:rPr lang="en-US" dirty="0"/>
              <a:t>December 1989</a:t>
            </a:r>
            <a:r>
              <a:rPr lang="en-US" baseline="30000" dirty="0">
                <a:hlinkClick r:id="rId4"/>
              </a:rPr>
              <a:t>[2]</a:t>
            </a:r>
            <a:r>
              <a:rPr lang="en-US" dirty="0"/>
              <a:t> by </a:t>
            </a:r>
            <a:r>
              <a:rPr lang="en-US" dirty="0">
                <a:hlinkClick r:id="rId5" tooltip="Guido van Rossum"/>
              </a:rPr>
              <a:t>Guido van Rossum</a:t>
            </a:r>
            <a:r>
              <a:rPr lang="en-US" dirty="0"/>
              <a:t> at </a:t>
            </a:r>
            <a:r>
              <a:rPr lang="en-US" dirty="0">
                <a:hlinkClick r:id="rId6" tooltip="Centrum Wiskunde &amp; Informatica"/>
              </a:rPr>
              <a:t>CWI</a:t>
            </a:r>
            <a:r>
              <a:rPr lang="en-US" dirty="0"/>
              <a:t> in the Netherlands as a successor to </a:t>
            </a:r>
            <a:r>
              <a:rPr lang="en-US" dirty="0" smtClean="0"/>
              <a:t>the</a:t>
            </a:r>
          </a:p>
          <a:p>
            <a:r>
              <a:rPr lang="en-US" dirty="0"/>
              <a:t> </a:t>
            </a:r>
            <a:r>
              <a:rPr lang="en-US" dirty="0">
                <a:hlinkClick r:id="rId7" tooltip="ABC programming language"/>
              </a:rPr>
              <a:t>ABC programming language</a:t>
            </a:r>
            <a:r>
              <a:rPr lang="en-US" dirty="0"/>
              <a:t> capable of </a:t>
            </a:r>
            <a:r>
              <a:rPr lang="en-US" dirty="0">
                <a:hlinkClick r:id="rId8" tooltip="Exception handling"/>
              </a:rPr>
              <a:t>exception handling</a:t>
            </a:r>
            <a:r>
              <a:rPr lang="en-US" dirty="0"/>
              <a:t> and interfacing with </a:t>
            </a:r>
            <a:r>
              <a:rPr lang="en-US" dirty="0" smtClean="0"/>
              <a:t>the</a:t>
            </a:r>
          </a:p>
          <a:p>
            <a:r>
              <a:rPr lang="en-US" dirty="0"/>
              <a:t> </a:t>
            </a:r>
            <a:r>
              <a:rPr lang="en-US" dirty="0">
                <a:hlinkClick r:id="rId9" tooltip="Amoeba distributed operating system"/>
              </a:rPr>
              <a:t>Amoeba operating system</a:t>
            </a:r>
            <a:r>
              <a:rPr lang="en-US" dirty="0"/>
              <a:t>.</a:t>
            </a:r>
            <a:r>
              <a:rPr lang="en-US" baseline="30000" dirty="0">
                <a:hlinkClick r:id="rId10"/>
              </a:rPr>
              <a:t>[3]</a:t>
            </a:r>
            <a:r>
              <a:rPr lang="en-US" dirty="0"/>
              <a:t> Van Rossum is Python's principal author, and his continuing </a:t>
            </a:r>
            <a:endParaRPr lang="en-US" dirty="0" smtClean="0"/>
          </a:p>
          <a:p>
            <a:r>
              <a:rPr lang="en-US" dirty="0" smtClean="0"/>
              <a:t>central </a:t>
            </a:r>
            <a:r>
              <a:rPr lang="en-US" dirty="0"/>
              <a:t>role in deciding the direction of Python is </a:t>
            </a:r>
            <a:r>
              <a:rPr lang="en-US" dirty="0" smtClean="0"/>
              <a:t>reflected in </a:t>
            </a:r>
            <a:r>
              <a:rPr lang="en-US" dirty="0"/>
              <a:t>the title given to him by </a:t>
            </a:r>
            <a:r>
              <a:rPr lang="en-US" dirty="0" smtClean="0"/>
              <a:t>the</a:t>
            </a:r>
          </a:p>
          <a:p>
            <a:r>
              <a:rPr lang="en-US" dirty="0" smtClean="0"/>
              <a:t> </a:t>
            </a:r>
            <a:r>
              <a:rPr lang="en-US" dirty="0"/>
              <a:t>Python community, </a:t>
            </a:r>
            <a:r>
              <a:rPr lang="en-US" i="1" dirty="0">
                <a:solidFill>
                  <a:srgbClr val="008000"/>
                </a:solidFill>
                <a:hlinkClick r:id="rId11" tooltip="Benevolent Dictator For Life"/>
              </a:rPr>
              <a:t>Benevolent Dictator for Life</a:t>
            </a:r>
            <a:r>
              <a:rPr lang="en-US" dirty="0">
                <a:solidFill>
                  <a:srgbClr val="008000"/>
                </a:solidFill>
                <a:hlinkClick r:id="rId11" tooltip="Benevolent Dictator For Life"/>
              </a:rPr>
              <a:t> (BDFL)</a:t>
            </a:r>
            <a:r>
              <a:rPr lang="en-US" dirty="0" smtClean="0"/>
              <a:t>.”</a:t>
            </a:r>
            <a:endParaRPr lang="en-US" dirty="0"/>
          </a:p>
          <a:p>
            <a:endParaRPr lang="en-US" dirty="0"/>
          </a:p>
        </p:txBody>
      </p:sp>
    </p:spTree>
    <p:extLst>
      <p:ext uri="{BB962C8B-B14F-4D97-AF65-F5344CB8AC3E}">
        <p14:creationId xmlns:p14="http://schemas.microsoft.com/office/powerpoint/2010/main" val="294236175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03262"/>
          </a:xfrm>
        </p:spPr>
        <p:txBody>
          <a:bodyPr>
            <a:normAutofit fontScale="90000"/>
          </a:bodyPr>
          <a:lstStyle/>
          <a:p>
            <a:r>
              <a:rPr lang="en-US" dirty="0" smtClean="0"/>
              <a:t>dictionaries</a:t>
            </a:r>
            <a:endParaRPr lang="en-US" dirty="0"/>
          </a:p>
        </p:txBody>
      </p:sp>
      <p:sp>
        <p:nvSpPr>
          <p:cNvPr id="5" name="TextBox 4"/>
          <p:cNvSpPr txBox="1"/>
          <p:nvPr/>
        </p:nvSpPr>
        <p:spPr>
          <a:xfrm>
            <a:off x="165100" y="749300"/>
            <a:ext cx="8763000" cy="6247864"/>
          </a:xfrm>
          <a:prstGeom prst="rect">
            <a:avLst/>
          </a:prstGeom>
          <a:solidFill>
            <a:schemeClr val="tx1">
              <a:lumMod val="50000"/>
              <a:lumOff val="50000"/>
              <a:alpha val="23000"/>
            </a:schemeClr>
          </a:solidFill>
        </p:spPr>
        <p:txBody>
          <a:bodyPr wrap="square" rtlCol="0">
            <a:spAutoFit/>
          </a:bodyPr>
          <a:lstStyle/>
          <a:p>
            <a:pPr marL="804545" algn="just"/>
            <a:r>
              <a:rPr lang="nl-NL" sz="2000" dirty="0" smtClean="0">
                <a:latin typeface="PT Mono"/>
                <a:cs typeface="PT Mono"/>
              </a:rPr>
              <a:t>tel </a:t>
            </a:r>
            <a:r>
              <a:rPr lang="nl-NL" sz="2000" dirty="0">
                <a:latin typeface="PT Mono"/>
                <a:cs typeface="PT Mono"/>
              </a:rPr>
              <a:t>= </a:t>
            </a:r>
            <a:r>
              <a:rPr lang="nl-NL" sz="2000" b="1" dirty="0">
                <a:solidFill>
                  <a:srgbClr val="E46C0A"/>
                </a:solidFill>
                <a:latin typeface="PT Mono"/>
                <a:cs typeface="PT Mono"/>
              </a:rPr>
              <a:t>{</a:t>
            </a:r>
            <a:r>
              <a:rPr lang="nl-NL" sz="2000" dirty="0">
                <a:latin typeface="PT Mono"/>
                <a:cs typeface="PT Mono"/>
              </a:rPr>
              <a:t>'jack': 4098, 'sape': 4139</a:t>
            </a:r>
            <a:r>
              <a:rPr lang="nl-NL" sz="2000" b="1" dirty="0" smtClean="0">
                <a:solidFill>
                  <a:srgbClr val="E46C0A"/>
                </a:solidFill>
                <a:latin typeface="PT Mono"/>
                <a:cs typeface="PT Mono"/>
              </a:rPr>
              <a:t>}</a:t>
            </a:r>
          </a:p>
          <a:p>
            <a:pPr marL="804545" algn="just"/>
            <a:endParaRPr lang="nl-NL" sz="2000" b="1" dirty="0">
              <a:solidFill>
                <a:srgbClr val="E46C0A"/>
              </a:solidFill>
              <a:latin typeface="PT Mono"/>
              <a:cs typeface="PT Mono"/>
            </a:endParaRPr>
          </a:p>
          <a:p>
            <a:pPr marL="804545" algn="just"/>
            <a:r>
              <a:rPr lang="nl-NL" sz="2000" dirty="0" smtClean="0">
                <a:latin typeface="PT Mono"/>
                <a:cs typeface="PT Mono"/>
              </a:rPr>
              <a:t>tel</a:t>
            </a:r>
            <a:r>
              <a:rPr lang="nl-NL" sz="2000" b="1" dirty="0">
                <a:solidFill>
                  <a:srgbClr val="E46C0A"/>
                </a:solidFill>
                <a:latin typeface="PT Mono"/>
                <a:cs typeface="PT Mono"/>
              </a:rPr>
              <a:t>[</a:t>
            </a:r>
            <a:r>
              <a:rPr lang="nl-NL" sz="2000" dirty="0">
                <a:latin typeface="PT Mono"/>
                <a:cs typeface="PT Mono"/>
              </a:rPr>
              <a:t>'guido'</a:t>
            </a:r>
            <a:r>
              <a:rPr lang="nl-NL" sz="2000" b="1" dirty="0">
                <a:solidFill>
                  <a:srgbClr val="E46C0A"/>
                </a:solidFill>
                <a:latin typeface="PT Mono"/>
                <a:cs typeface="PT Mono"/>
              </a:rPr>
              <a:t>]</a:t>
            </a:r>
            <a:r>
              <a:rPr lang="nl-NL" sz="2000" dirty="0">
                <a:latin typeface="PT Mono"/>
                <a:cs typeface="PT Mono"/>
              </a:rPr>
              <a:t> = </a:t>
            </a:r>
            <a:r>
              <a:rPr lang="nl-NL" sz="2000" dirty="0" smtClean="0">
                <a:latin typeface="PT Mono"/>
                <a:cs typeface="PT Mono"/>
              </a:rPr>
              <a:t>4127</a:t>
            </a:r>
          </a:p>
          <a:p>
            <a:pPr marL="804545" algn="just"/>
            <a:endParaRPr lang="nl-NL" sz="2000" dirty="0">
              <a:latin typeface="PT Mono"/>
              <a:cs typeface="PT Mono"/>
            </a:endParaRPr>
          </a:p>
          <a:p>
            <a:pPr marL="804545" algn="just"/>
            <a:r>
              <a:rPr lang="nl-NL" sz="2000" dirty="0" smtClean="0">
                <a:latin typeface="PT Mono"/>
                <a:cs typeface="PT Mono"/>
              </a:rPr>
              <a:t>tel</a:t>
            </a:r>
            <a:endParaRPr lang="nl-NL" sz="2000" dirty="0">
              <a:latin typeface="PT Mono"/>
              <a:cs typeface="PT Mono"/>
            </a:endParaRPr>
          </a:p>
          <a:p>
            <a:pPr marL="804545" algn="just"/>
            <a:r>
              <a:rPr lang="nl-NL" sz="2000" dirty="0">
                <a:latin typeface="PT Mono"/>
                <a:cs typeface="PT Mono"/>
              </a:rPr>
              <a:t>{'sape': 4139, 'guido': 4127, 'jack': 4098}</a:t>
            </a:r>
          </a:p>
          <a:p>
            <a:pPr marL="804545" algn="just"/>
            <a:endParaRPr lang="nl-NL" sz="2000" dirty="0" smtClean="0">
              <a:latin typeface="PT Mono"/>
              <a:cs typeface="PT Mono"/>
            </a:endParaRPr>
          </a:p>
          <a:p>
            <a:pPr marL="804545" algn="just"/>
            <a:r>
              <a:rPr lang="nl-NL" sz="2000" dirty="0" smtClean="0">
                <a:latin typeface="PT Mono"/>
                <a:cs typeface="PT Mono"/>
              </a:rPr>
              <a:t>tel</a:t>
            </a:r>
            <a:r>
              <a:rPr lang="nl-NL" sz="2000" dirty="0">
                <a:latin typeface="PT Mono"/>
                <a:cs typeface="PT Mono"/>
              </a:rPr>
              <a:t>['jack']</a:t>
            </a:r>
          </a:p>
          <a:p>
            <a:pPr marL="804545" algn="just"/>
            <a:r>
              <a:rPr lang="nl-NL" sz="2000" dirty="0">
                <a:latin typeface="PT Mono"/>
                <a:cs typeface="PT Mono"/>
              </a:rPr>
              <a:t>4098</a:t>
            </a:r>
          </a:p>
          <a:p>
            <a:pPr marL="804545" algn="just"/>
            <a:endParaRPr lang="nl-NL" sz="2000" b="1" dirty="0" smtClean="0">
              <a:solidFill>
                <a:srgbClr val="E46C0A"/>
              </a:solidFill>
              <a:latin typeface="PT Mono"/>
              <a:cs typeface="PT Mono"/>
            </a:endParaRPr>
          </a:p>
          <a:p>
            <a:pPr marL="804545" algn="just"/>
            <a:r>
              <a:rPr lang="nl-NL" sz="2000" b="1" dirty="0" smtClean="0">
                <a:solidFill>
                  <a:srgbClr val="E46C0A"/>
                </a:solidFill>
                <a:latin typeface="PT Mono"/>
                <a:cs typeface="PT Mono"/>
              </a:rPr>
              <a:t>del</a:t>
            </a:r>
            <a:r>
              <a:rPr lang="nl-NL" sz="2000" dirty="0" smtClean="0">
                <a:latin typeface="PT Mono"/>
                <a:cs typeface="PT Mono"/>
              </a:rPr>
              <a:t> </a:t>
            </a:r>
            <a:r>
              <a:rPr lang="nl-NL" sz="2000" dirty="0">
                <a:latin typeface="PT Mono"/>
                <a:cs typeface="PT Mono"/>
              </a:rPr>
              <a:t>tel['sape']</a:t>
            </a:r>
          </a:p>
          <a:p>
            <a:pPr marL="804545" algn="just"/>
            <a:endParaRPr lang="nl-NL" sz="2000" b="1" dirty="0" smtClean="0">
              <a:solidFill>
                <a:srgbClr val="E46C0A"/>
              </a:solidFill>
              <a:latin typeface="PT Mono"/>
              <a:cs typeface="PT Mono"/>
            </a:endParaRPr>
          </a:p>
          <a:p>
            <a:pPr marL="804545" algn="just"/>
            <a:r>
              <a:rPr lang="nl-NL" sz="2000" dirty="0" smtClean="0">
                <a:latin typeface="PT Mono"/>
                <a:cs typeface="PT Mono"/>
              </a:rPr>
              <a:t>tel</a:t>
            </a:r>
            <a:r>
              <a:rPr lang="nl-NL" sz="2000" dirty="0">
                <a:latin typeface="PT Mono"/>
                <a:cs typeface="PT Mono"/>
              </a:rPr>
              <a:t>['irv'] = 4127</a:t>
            </a:r>
          </a:p>
          <a:p>
            <a:pPr marL="804545" algn="just"/>
            <a:r>
              <a:rPr lang="nl-NL" sz="2000" dirty="0" smtClean="0">
                <a:latin typeface="PT Mono"/>
                <a:cs typeface="PT Mono"/>
              </a:rPr>
              <a:t>tel</a:t>
            </a:r>
            <a:endParaRPr lang="nl-NL" sz="2000" dirty="0">
              <a:latin typeface="PT Mono"/>
              <a:cs typeface="PT Mono"/>
            </a:endParaRPr>
          </a:p>
          <a:p>
            <a:pPr marL="804545" algn="just"/>
            <a:r>
              <a:rPr lang="nl-NL" sz="2000" dirty="0">
                <a:latin typeface="PT Mono"/>
                <a:cs typeface="PT Mono"/>
              </a:rPr>
              <a:t>{'guido': 4127, 'irv': 4127, 'jack': 4098</a:t>
            </a:r>
            <a:r>
              <a:rPr lang="nl-NL" sz="2000" dirty="0" smtClean="0">
                <a:latin typeface="PT Mono"/>
                <a:cs typeface="PT Mono"/>
              </a:rPr>
              <a:t>}</a:t>
            </a:r>
          </a:p>
          <a:p>
            <a:pPr marL="804545" algn="just"/>
            <a:endParaRPr lang="nl-NL" sz="2000" dirty="0">
              <a:latin typeface="PT Mono"/>
              <a:cs typeface="PT Mono"/>
            </a:endParaRPr>
          </a:p>
          <a:p>
            <a:pPr marL="804545" algn="just"/>
            <a:r>
              <a:rPr lang="nl-NL" sz="2000" dirty="0" smtClean="0">
                <a:latin typeface="PT Mono"/>
                <a:cs typeface="PT Mono"/>
              </a:rPr>
              <a:t>tel.</a:t>
            </a:r>
            <a:r>
              <a:rPr lang="nl-NL" sz="2000" b="1" dirty="0" smtClean="0">
                <a:solidFill>
                  <a:srgbClr val="E46C0A"/>
                </a:solidFill>
                <a:latin typeface="PT Mono"/>
                <a:cs typeface="PT Mono"/>
              </a:rPr>
              <a:t>keys</a:t>
            </a:r>
            <a:r>
              <a:rPr lang="nl-NL" sz="2000" dirty="0">
                <a:latin typeface="PT Mono"/>
                <a:cs typeface="PT Mono"/>
              </a:rPr>
              <a:t>()</a:t>
            </a:r>
          </a:p>
          <a:p>
            <a:pPr marL="804545" algn="just"/>
            <a:r>
              <a:rPr lang="nl-NL" sz="2000" dirty="0">
                <a:latin typeface="PT Mono"/>
                <a:cs typeface="PT Mono"/>
              </a:rPr>
              <a:t>['guido', 'irv', 'jack']</a:t>
            </a:r>
          </a:p>
          <a:p>
            <a:pPr marL="804545" algn="just"/>
            <a:r>
              <a:rPr lang="nl-NL" sz="2000" dirty="0" smtClean="0">
                <a:latin typeface="PT Mono"/>
                <a:cs typeface="PT Mono"/>
              </a:rPr>
              <a:t>'</a:t>
            </a:r>
            <a:r>
              <a:rPr lang="nl-NL" sz="2000" dirty="0">
                <a:latin typeface="PT Mono"/>
                <a:cs typeface="PT Mono"/>
              </a:rPr>
              <a:t>guido' </a:t>
            </a:r>
            <a:r>
              <a:rPr lang="nl-NL" sz="2000" b="1" dirty="0">
                <a:solidFill>
                  <a:srgbClr val="E46C0A"/>
                </a:solidFill>
                <a:latin typeface="PT Mono"/>
                <a:cs typeface="PT Mono"/>
              </a:rPr>
              <a:t>in</a:t>
            </a:r>
            <a:r>
              <a:rPr lang="nl-NL" sz="2000" dirty="0">
                <a:latin typeface="PT Mono"/>
                <a:cs typeface="PT Mono"/>
              </a:rPr>
              <a:t> tel</a:t>
            </a:r>
          </a:p>
          <a:p>
            <a:pPr marL="804545" algn="just"/>
            <a:r>
              <a:rPr lang="nl-NL" sz="2000" dirty="0">
                <a:latin typeface="PT Mono"/>
                <a:cs typeface="PT Mono"/>
              </a:rPr>
              <a:t>True</a:t>
            </a:r>
            <a:endParaRPr lang="en-US" sz="2000" dirty="0" smtClean="0">
              <a:latin typeface="PT Mono"/>
              <a:cs typeface="PT Mono"/>
            </a:endParaRPr>
          </a:p>
        </p:txBody>
      </p:sp>
    </p:spTree>
    <p:extLst>
      <p:ext uri="{BB962C8B-B14F-4D97-AF65-F5344CB8AC3E}">
        <p14:creationId xmlns:p14="http://schemas.microsoft.com/office/powerpoint/2010/main" val="364879394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06362"/>
            <a:ext cx="8229600" cy="1143000"/>
          </a:xfrm>
        </p:spPr>
        <p:txBody>
          <a:bodyPr/>
          <a:lstStyle/>
          <a:p>
            <a:r>
              <a:rPr lang="en-US" dirty="0" smtClean="0"/>
              <a:t>loops revisited</a:t>
            </a:r>
            <a:endParaRPr lang="en-US" dirty="0"/>
          </a:p>
        </p:txBody>
      </p:sp>
      <p:sp>
        <p:nvSpPr>
          <p:cNvPr id="4" name="TextBox 3"/>
          <p:cNvSpPr txBox="1"/>
          <p:nvPr/>
        </p:nvSpPr>
        <p:spPr>
          <a:xfrm>
            <a:off x="0" y="1080196"/>
            <a:ext cx="9144000" cy="5632311"/>
          </a:xfrm>
          <a:prstGeom prst="rect">
            <a:avLst/>
          </a:prstGeom>
          <a:solidFill>
            <a:schemeClr val="tx1">
              <a:lumMod val="50000"/>
              <a:lumOff val="50000"/>
              <a:alpha val="23000"/>
            </a:schemeClr>
          </a:solidFill>
        </p:spPr>
        <p:txBody>
          <a:bodyPr wrap="square" rtlCol="0">
            <a:spAutoFit/>
          </a:bodyPr>
          <a:lstStyle/>
          <a:p>
            <a:pPr marL="804545" algn="just"/>
            <a:r>
              <a:rPr lang="en-US" sz="2000" dirty="0" smtClean="0">
                <a:latin typeface="PT Mono"/>
                <a:cs typeface="PT Mono"/>
              </a:rPr>
              <a:t>animals </a:t>
            </a:r>
            <a:r>
              <a:rPr lang="en-US" sz="2000" dirty="0">
                <a:latin typeface="PT Mono"/>
                <a:cs typeface="PT Mono"/>
              </a:rPr>
              <a:t>= [“cat”, “dog”, “bird”]</a:t>
            </a:r>
            <a:endParaRPr lang="en-US" sz="2000" dirty="0" smtClean="0">
              <a:latin typeface="PT Mono"/>
              <a:cs typeface="PT Mono"/>
            </a:endParaRPr>
          </a:p>
          <a:p>
            <a:pPr marL="804545" algn="just"/>
            <a:endParaRPr lang="en-US" sz="2000" dirty="0">
              <a:latin typeface="PT Mono"/>
              <a:cs typeface="PT Mono"/>
            </a:endParaRPr>
          </a:p>
          <a:p>
            <a:pPr marL="804545" algn="just"/>
            <a:r>
              <a:rPr lang="en-US" sz="2000" dirty="0" smtClean="0">
                <a:latin typeface="PT Mono"/>
                <a:cs typeface="PT Mono"/>
              </a:rPr>
              <a:t>for animal </a:t>
            </a:r>
            <a:r>
              <a:rPr lang="en-US" sz="2000" b="1" dirty="0" smtClean="0">
                <a:solidFill>
                  <a:srgbClr val="E46C0A"/>
                </a:solidFill>
                <a:latin typeface="PT Mono"/>
                <a:cs typeface="PT Mono"/>
              </a:rPr>
              <a:t>in</a:t>
            </a:r>
            <a:r>
              <a:rPr lang="en-US" sz="2000" dirty="0" smtClean="0">
                <a:latin typeface="PT Mono"/>
                <a:cs typeface="PT Mono"/>
              </a:rPr>
              <a:t> animals:</a:t>
            </a:r>
          </a:p>
          <a:p>
            <a:pPr marL="804545" algn="just"/>
            <a:r>
              <a:rPr lang="en-US" sz="2000" dirty="0">
                <a:latin typeface="PT Mono"/>
                <a:cs typeface="PT Mono"/>
              </a:rPr>
              <a:t>	</a:t>
            </a:r>
            <a:r>
              <a:rPr lang="en-US" sz="2000" dirty="0" smtClean="0">
                <a:latin typeface="PT Mono"/>
                <a:cs typeface="PT Mono"/>
              </a:rPr>
              <a:t>	print animal</a:t>
            </a:r>
          </a:p>
          <a:p>
            <a:pPr marL="804545" algn="just"/>
            <a:endParaRPr lang="en-US" sz="2000" dirty="0" smtClean="0">
              <a:latin typeface="PT Mono"/>
              <a:cs typeface="PT Mono"/>
            </a:endParaRPr>
          </a:p>
          <a:p>
            <a:pPr marL="804545" algn="just"/>
            <a:r>
              <a:rPr lang="en-US" sz="2000" dirty="0">
                <a:latin typeface="PT Mono"/>
                <a:cs typeface="PT Mono"/>
              </a:rPr>
              <a:t>for index, value </a:t>
            </a:r>
            <a:r>
              <a:rPr lang="en-US" sz="2000" b="1" dirty="0">
                <a:solidFill>
                  <a:srgbClr val="E46C0A"/>
                </a:solidFill>
                <a:latin typeface="PT Mono"/>
                <a:cs typeface="PT Mono"/>
              </a:rPr>
              <a:t>in enumerate</a:t>
            </a:r>
            <a:r>
              <a:rPr lang="en-US" sz="2000" dirty="0">
                <a:latin typeface="PT Mono"/>
                <a:cs typeface="PT Mono"/>
              </a:rPr>
              <a:t>(animals):  </a:t>
            </a:r>
          </a:p>
          <a:p>
            <a:pPr marL="804545" algn="just"/>
            <a:r>
              <a:rPr lang="en-US" sz="2000" dirty="0" smtClean="0">
                <a:latin typeface="PT Mono"/>
                <a:cs typeface="PT Mono"/>
              </a:rPr>
              <a:t>		print </a:t>
            </a:r>
            <a:r>
              <a:rPr lang="en-US" sz="2000" dirty="0">
                <a:latin typeface="PT Mono"/>
                <a:cs typeface="PT Mono"/>
              </a:rPr>
              <a:t>index, value</a:t>
            </a:r>
          </a:p>
          <a:p>
            <a:pPr marL="804545" algn="just"/>
            <a:endParaRPr lang="en-US" sz="2000" dirty="0">
              <a:latin typeface="PT Mono"/>
              <a:cs typeface="PT Mono"/>
            </a:endParaRPr>
          </a:p>
          <a:p>
            <a:pPr marL="804545" algn="just"/>
            <a:r>
              <a:rPr lang="en-US" sz="2000" dirty="0" smtClean="0">
                <a:latin typeface="PT Mono"/>
                <a:cs typeface="PT Mono"/>
              </a:rPr>
              <a:t>my_dict</a:t>
            </a:r>
            <a:r>
              <a:rPr lang="en-US" sz="2000" dirty="0">
                <a:latin typeface="PT Mono"/>
                <a:cs typeface="PT Mono"/>
              </a:rPr>
              <a:t> </a:t>
            </a:r>
            <a:r>
              <a:rPr lang="en-US" sz="2000" dirty="0" smtClean="0">
                <a:latin typeface="PT Mono"/>
                <a:cs typeface="PT Mono"/>
              </a:rPr>
              <a:t>= {‘e’:1, ‘p’:32, ‘q’:2}</a:t>
            </a:r>
          </a:p>
          <a:p>
            <a:pPr marL="804545" algn="just"/>
            <a:endParaRPr lang="en-US" sz="2000" dirty="0">
              <a:latin typeface="PT Mono"/>
              <a:cs typeface="PT Mono"/>
            </a:endParaRPr>
          </a:p>
          <a:p>
            <a:pPr marL="804545" algn="just"/>
            <a:r>
              <a:rPr lang="en-US" sz="2000" dirty="0" smtClean="0">
                <a:latin typeface="PT Mono"/>
                <a:cs typeface="PT Mono"/>
              </a:rPr>
              <a:t>for key in </a:t>
            </a:r>
            <a:r>
              <a:rPr lang="en-US" sz="2000" dirty="0" err="1" smtClean="0">
                <a:latin typeface="PT Mono"/>
                <a:cs typeface="PT Mono"/>
              </a:rPr>
              <a:t>my_dict.</a:t>
            </a:r>
            <a:r>
              <a:rPr lang="en-US" sz="2000" b="1" dirty="0" err="1" smtClean="0">
                <a:solidFill>
                  <a:srgbClr val="E46C0A"/>
                </a:solidFill>
                <a:latin typeface="PT Mono"/>
                <a:cs typeface="PT Mono"/>
              </a:rPr>
              <a:t>keys</a:t>
            </a:r>
            <a:r>
              <a:rPr lang="en-US" sz="2000" dirty="0" smtClean="0">
                <a:latin typeface="PT Mono"/>
                <a:cs typeface="PT Mono"/>
              </a:rPr>
              <a:t>():</a:t>
            </a:r>
          </a:p>
          <a:p>
            <a:pPr marL="804545" algn="just"/>
            <a:r>
              <a:rPr lang="en-US" sz="2000" dirty="0">
                <a:latin typeface="PT Mono"/>
                <a:cs typeface="PT Mono"/>
              </a:rPr>
              <a:t>	</a:t>
            </a:r>
            <a:r>
              <a:rPr lang="en-US" sz="2000" dirty="0" smtClean="0">
                <a:latin typeface="PT Mono"/>
                <a:cs typeface="PT Mono"/>
              </a:rPr>
              <a:t>	print key</a:t>
            </a:r>
          </a:p>
          <a:p>
            <a:pPr marL="804545" algn="just"/>
            <a:endParaRPr lang="en-US" sz="2000" dirty="0">
              <a:latin typeface="PT Mono"/>
              <a:cs typeface="PT Mono"/>
            </a:endParaRPr>
          </a:p>
          <a:p>
            <a:pPr marL="804545" algn="just"/>
            <a:r>
              <a:rPr lang="en-US" sz="2000" dirty="0" smtClean="0">
                <a:latin typeface="PT Mono"/>
                <a:cs typeface="PT Mono"/>
              </a:rPr>
              <a:t>for value in my_dict.</a:t>
            </a:r>
            <a:r>
              <a:rPr lang="en-US" sz="2000" b="1" dirty="0" smtClean="0">
                <a:solidFill>
                  <a:srgbClr val="E46C0A"/>
                </a:solidFill>
                <a:latin typeface="PT Mono"/>
                <a:cs typeface="PT Mono"/>
              </a:rPr>
              <a:t>values</a:t>
            </a:r>
            <a:r>
              <a:rPr lang="en-US" sz="2000" dirty="0" smtClean="0">
                <a:latin typeface="PT Mono"/>
                <a:cs typeface="PT Mono"/>
              </a:rPr>
              <a:t>():</a:t>
            </a:r>
          </a:p>
          <a:p>
            <a:pPr marL="804545" algn="just"/>
            <a:r>
              <a:rPr lang="en-US" sz="2000" dirty="0">
                <a:latin typeface="PT Mono"/>
                <a:cs typeface="PT Mono"/>
              </a:rPr>
              <a:t>	</a:t>
            </a:r>
            <a:r>
              <a:rPr lang="en-US" sz="2000" dirty="0" smtClean="0">
                <a:latin typeface="PT Mono"/>
                <a:cs typeface="PT Mono"/>
              </a:rPr>
              <a:t>	print value</a:t>
            </a:r>
          </a:p>
          <a:p>
            <a:pPr marL="804545" algn="just"/>
            <a:endParaRPr lang="en-US" sz="2000" dirty="0">
              <a:latin typeface="PT Mono"/>
              <a:cs typeface="PT Mono"/>
            </a:endParaRPr>
          </a:p>
          <a:p>
            <a:pPr marL="804545" algn="just"/>
            <a:r>
              <a:rPr lang="en-US" sz="2000" dirty="0" smtClean="0">
                <a:latin typeface="PT Mono"/>
                <a:cs typeface="PT Mono"/>
              </a:rPr>
              <a:t>for k, v in </a:t>
            </a:r>
            <a:r>
              <a:rPr lang="en-US" sz="2000" dirty="0" err="1" smtClean="0">
                <a:latin typeface="PT Mono"/>
                <a:cs typeface="PT Mono"/>
              </a:rPr>
              <a:t>my_dict.</a:t>
            </a:r>
            <a:r>
              <a:rPr lang="en-US" sz="2000" b="1" dirty="0" err="1" smtClean="0">
                <a:solidFill>
                  <a:srgbClr val="E46C0A"/>
                </a:solidFill>
                <a:latin typeface="PT Mono"/>
                <a:cs typeface="PT Mono"/>
              </a:rPr>
              <a:t>items</a:t>
            </a:r>
            <a:r>
              <a:rPr lang="en-US" sz="2000" dirty="0" smtClean="0">
                <a:latin typeface="PT Mono"/>
                <a:cs typeface="PT Mono"/>
              </a:rPr>
              <a:t>():</a:t>
            </a:r>
          </a:p>
          <a:p>
            <a:pPr marL="804545" algn="just"/>
            <a:r>
              <a:rPr lang="en-US" sz="2000" dirty="0">
                <a:latin typeface="PT Mono"/>
                <a:cs typeface="PT Mono"/>
              </a:rPr>
              <a:t>	</a:t>
            </a:r>
            <a:r>
              <a:rPr lang="en-US" sz="2000" dirty="0" smtClean="0">
                <a:latin typeface="PT Mono"/>
                <a:cs typeface="PT Mono"/>
              </a:rPr>
              <a:t>	print(</a:t>
            </a:r>
            <a:r>
              <a:rPr lang="en-US" sz="2000" dirty="0" err="1" smtClean="0">
                <a:latin typeface="PT Mono"/>
                <a:cs typeface="PT Mono"/>
              </a:rPr>
              <a:t>k,v</a:t>
            </a:r>
            <a:r>
              <a:rPr lang="en-US" sz="2000" dirty="0" smtClean="0">
                <a:latin typeface="PT Mono"/>
                <a:cs typeface="PT Mono"/>
              </a:rPr>
              <a:t>)</a:t>
            </a:r>
          </a:p>
        </p:txBody>
      </p:sp>
    </p:spTree>
    <p:extLst>
      <p:ext uri="{BB962C8B-B14F-4D97-AF65-F5344CB8AC3E}">
        <p14:creationId xmlns:p14="http://schemas.microsoft.com/office/powerpoint/2010/main" val="159300295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008000"/>
                </a:solidFill>
              </a:rPr>
              <a:t>t</a:t>
            </a:r>
            <a:r>
              <a:rPr lang="en-US" dirty="0" smtClean="0">
                <a:solidFill>
                  <a:srgbClr val="008000"/>
                </a:solidFill>
              </a:rPr>
              <a:t>he “pythonic” </a:t>
            </a:r>
            <a:r>
              <a:rPr lang="en-US" dirty="0" smtClean="0">
                <a:solidFill>
                  <a:srgbClr val="008000"/>
                </a:solidFill>
              </a:rPr>
              <a:t>way</a:t>
            </a:r>
            <a:endParaRPr lang="en-US" dirty="0">
              <a:solidFill>
                <a:srgbClr val="008000"/>
              </a:solidFill>
            </a:endParaRPr>
          </a:p>
        </p:txBody>
      </p:sp>
      <p:sp>
        <p:nvSpPr>
          <p:cNvPr id="3" name="Content Placeholder 2"/>
          <p:cNvSpPr>
            <a:spLocks noGrp="1"/>
          </p:cNvSpPr>
          <p:nvPr>
            <p:ph idx="1"/>
          </p:nvPr>
        </p:nvSpPr>
        <p:spPr>
          <a:xfrm>
            <a:off x="457200" y="973138"/>
            <a:ext cx="8229600" cy="3916363"/>
          </a:xfrm>
        </p:spPr>
        <p:txBody>
          <a:bodyPr>
            <a:normAutofit/>
          </a:bodyPr>
          <a:lstStyle/>
          <a:p>
            <a:pPr marL="0" indent="0">
              <a:buNone/>
            </a:pPr>
            <a:r>
              <a:rPr lang="en-US" dirty="0" smtClean="0"/>
              <a:t>“a term used by the Python community to describe code that follows a particular style. The idioms of Python have emerged over time through experience using the language and working with others” –Effective Python</a:t>
            </a:r>
          </a:p>
          <a:p>
            <a:pPr marL="0" indent="0">
              <a:buNone/>
            </a:pPr>
            <a:endParaRPr lang="en-US" dirty="0" smtClean="0"/>
          </a:p>
        </p:txBody>
      </p:sp>
      <p:sp>
        <p:nvSpPr>
          <p:cNvPr id="5" name="Rectangle 4"/>
          <p:cNvSpPr/>
          <p:nvPr/>
        </p:nvSpPr>
        <p:spPr>
          <a:xfrm>
            <a:off x="457200" y="3692083"/>
            <a:ext cx="4965700" cy="1477328"/>
          </a:xfrm>
          <a:prstGeom prst="rect">
            <a:avLst/>
          </a:prstGeom>
          <a:solidFill>
            <a:schemeClr val="bg2">
              <a:lumMod val="90000"/>
            </a:schemeClr>
          </a:solidFill>
        </p:spPr>
        <p:txBody>
          <a:bodyPr wrap="square">
            <a:spAutoFit/>
          </a:bodyPr>
          <a:lstStyle/>
          <a:p>
            <a:pPr latinLnBrk="1"/>
            <a:r>
              <a:rPr lang="en-US" dirty="0" smtClean="0">
                <a:latin typeface="PT Mono"/>
                <a:cs typeface="PT Mono"/>
              </a:rPr>
              <a:t>i = 0 </a:t>
            </a:r>
            <a:r>
              <a:rPr lang="en-US" dirty="0">
                <a:latin typeface="PT Mono"/>
                <a:cs typeface="PT Mono"/>
              </a:rPr>
              <a:t/>
            </a:r>
            <a:br>
              <a:rPr lang="en-US" dirty="0">
                <a:latin typeface="PT Mono"/>
                <a:cs typeface="PT Mono"/>
              </a:rPr>
            </a:br>
            <a:r>
              <a:rPr lang="en-US" dirty="0">
                <a:latin typeface="PT Mono"/>
                <a:cs typeface="PT Mono"/>
              </a:rPr>
              <a:t>while i &lt; mylist_length:    </a:t>
            </a:r>
            <a:br>
              <a:rPr lang="en-US" dirty="0">
                <a:latin typeface="PT Mono"/>
                <a:cs typeface="PT Mono"/>
              </a:rPr>
            </a:br>
            <a:r>
              <a:rPr lang="en-US" dirty="0">
                <a:latin typeface="PT Mono"/>
                <a:cs typeface="PT Mono"/>
              </a:rPr>
              <a:t>    do_something(mylist[i])    </a:t>
            </a:r>
            <a:br>
              <a:rPr lang="en-US" dirty="0">
                <a:latin typeface="PT Mono"/>
                <a:cs typeface="PT Mono"/>
              </a:rPr>
            </a:br>
            <a:r>
              <a:rPr lang="en-US" dirty="0">
                <a:latin typeface="PT Mono"/>
                <a:cs typeface="PT Mono"/>
              </a:rPr>
              <a:t>    i += </a:t>
            </a:r>
            <a:r>
              <a:rPr lang="en-US" dirty="0" smtClean="0">
                <a:latin typeface="PT Mono"/>
                <a:cs typeface="PT Mono"/>
              </a:rPr>
              <a:t>1</a:t>
            </a:r>
          </a:p>
          <a:p>
            <a:pPr latinLnBrk="1"/>
            <a:endParaRPr lang="en-US" dirty="0">
              <a:latin typeface="PT Mono"/>
              <a:cs typeface="PT Mono"/>
            </a:endParaRPr>
          </a:p>
        </p:txBody>
      </p:sp>
      <p:sp>
        <p:nvSpPr>
          <p:cNvPr id="6" name="Rectangle 5"/>
          <p:cNvSpPr/>
          <p:nvPr/>
        </p:nvSpPr>
        <p:spPr>
          <a:xfrm>
            <a:off x="1930400" y="4942184"/>
            <a:ext cx="4965700" cy="923330"/>
          </a:xfrm>
          <a:prstGeom prst="rect">
            <a:avLst/>
          </a:prstGeom>
          <a:solidFill>
            <a:schemeClr val="tx2">
              <a:lumMod val="20000"/>
              <a:lumOff val="80000"/>
            </a:schemeClr>
          </a:solidFill>
        </p:spPr>
        <p:txBody>
          <a:bodyPr wrap="square">
            <a:spAutoFit/>
          </a:bodyPr>
          <a:lstStyle/>
          <a:p>
            <a:pPr latinLnBrk="1"/>
            <a:r>
              <a:rPr lang="en-US" dirty="0">
                <a:latin typeface="PT Mono"/>
                <a:cs typeface="PT Mono"/>
              </a:rPr>
              <a:t>for i in range(mylist_length):     </a:t>
            </a:r>
            <a:r>
              <a:rPr lang="en-US" dirty="0" smtClean="0">
                <a:latin typeface="PT Mono"/>
                <a:cs typeface="PT Mono"/>
              </a:rPr>
              <a:t>         do_something</a:t>
            </a:r>
            <a:r>
              <a:rPr lang="en-US" dirty="0">
                <a:latin typeface="PT Mono"/>
                <a:cs typeface="PT Mono"/>
              </a:rPr>
              <a:t>(mylist[i]</a:t>
            </a:r>
            <a:r>
              <a:rPr lang="en-US" dirty="0" smtClean="0">
                <a:latin typeface="PT Mono"/>
                <a:cs typeface="PT Mono"/>
              </a:rPr>
              <a:t>)</a:t>
            </a:r>
          </a:p>
          <a:p>
            <a:pPr latinLnBrk="1"/>
            <a:endParaRPr lang="en-US" dirty="0">
              <a:latin typeface="PT Mono"/>
              <a:cs typeface="PT Mono"/>
            </a:endParaRPr>
          </a:p>
        </p:txBody>
      </p:sp>
      <p:sp>
        <p:nvSpPr>
          <p:cNvPr id="7" name="Rectangle 6"/>
          <p:cNvSpPr/>
          <p:nvPr/>
        </p:nvSpPr>
        <p:spPr>
          <a:xfrm>
            <a:off x="3924300" y="5734739"/>
            <a:ext cx="4965700" cy="646331"/>
          </a:xfrm>
          <a:prstGeom prst="rect">
            <a:avLst/>
          </a:prstGeom>
          <a:solidFill>
            <a:srgbClr val="008000"/>
          </a:solidFill>
        </p:spPr>
        <p:txBody>
          <a:bodyPr wrap="square">
            <a:spAutoFit/>
          </a:bodyPr>
          <a:lstStyle/>
          <a:p>
            <a:r>
              <a:rPr lang="en-US" dirty="0">
                <a:solidFill>
                  <a:schemeClr val="bg1"/>
                </a:solidFill>
                <a:latin typeface="PT Mono"/>
                <a:cs typeface="PT Mono"/>
              </a:rPr>
              <a:t>for element in mylist:</a:t>
            </a:r>
          </a:p>
          <a:p>
            <a:r>
              <a:rPr lang="en-US" dirty="0" smtClean="0">
                <a:solidFill>
                  <a:schemeClr val="bg1"/>
                </a:solidFill>
                <a:latin typeface="PT Mono"/>
                <a:cs typeface="PT Mono"/>
              </a:rPr>
              <a:t>    do_something</a:t>
            </a:r>
            <a:r>
              <a:rPr lang="en-US" dirty="0">
                <a:solidFill>
                  <a:schemeClr val="bg1"/>
                </a:solidFill>
                <a:latin typeface="PT Mono"/>
                <a:cs typeface="PT Mono"/>
              </a:rPr>
              <a:t>(element</a:t>
            </a:r>
            <a:r>
              <a:rPr lang="en-US" dirty="0" smtClean="0">
                <a:solidFill>
                  <a:schemeClr val="bg1"/>
                </a:solidFill>
                <a:latin typeface="PT Mono"/>
                <a:cs typeface="PT Mono"/>
              </a:rPr>
              <a:t>)</a:t>
            </a:r>
          </a:p>
        </p:txBody>
      </p:sp>
      <p:sp>
        <p:nvSpPr>
          <p:cNvPr id="8" name="TextBox 7"/>
          <p:cNvSpPr txBox="1"/>
          <p:nvPr/>
        </p:nvSpPr>
        <p:spPr>
          <a:xfrm>
            <a:off x="6604000" y="6287009"/>
            <a:ext cx="3340100" cy="461665"/>
          </a:xfrm>
          <a:prstGeom prst="rect">
            <a:avLst/>
          </a:prstGeom>
          <a:noFill/>
        </p:spPr>
        <p:txBody>
          <a:bodyPr wrap="square" rtlCol="0">
            <a:spAutoFit/>
          </a:bodyPr>
          <a:lstStyle/>
          <a:p>
            <a:pPr marL="804545" algn="just"/>
            <a:r>
              <a:rPr lang="en-US" sz="2400" dirty="0" smtClean="0">
                <a:latin typeface="Calibri"/>
                <a:cs typeface="Calibri"/>
              </a:rPr>
              <a:t>pythonic</a:t>
            </a:r>
          </a:p>
        </p:txBody>
      </p:sp>
    </p:spTree>
    <p:extLst>
      <p:ext uri="{BB962C8B-B14F-4D97-AF65-F5344CB8AC3E}">
        <p14:creationId xmlns:p14="http://schemas.microsoft.com/office/powerpoint/2010/main" val="36640514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47938"/>
            <a:ext cx="8229600" cy="1143000"/>
          </a:xfrm>
        </p:spPr>
        <p:txBody>
          <a:bodyPr>
            <a:normAutofit/>
          </a:bodyPr>
          <a:lstStyle/>
          <a:p>
            <a:r>
              <a:rPr lang="en-US" sz="6000" b="1" dirty="0">
                <a:solidFill>
                  <a:srgbClr val="3366FF"/>
                </a:solidFill>
              </a:rPr>
              <a:t>l</a:t>
            </a:r>
            <a:r>
              <a:rPr lang="en-US" sz="6000" b="1" dirty="0" smtClean="0">
                <a:solidFill>
                  <a:srgbClr val="3366FF"/>
                </a:solidFill>
              </a:rPr>
              <a:t>ab 2</a:t>
            </a:r>
            <a:endParaRPr lang="en-US" sz="6000" b="1" dirty="0">
              <a:solidFill>
                <a:srgbClr val="3366FF"/>
              </a:solidFill>
            </a:endParaRPr>
          </a:p>
        </p:txBody>
      </p:sp>
    </p:spTree>
    <p:extLst>
      <p:ext uri="{BB962C8B-B14F-4D97-AF65-F5344CB8AC3E}">
        <p14:creationId xmlns:p14="http://schemas.microsoft.com/office/powerpoint/2010/main" val="298626143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238"/>
            <a:ext cx="8229600" cy="1143000"/>
          </a:xfrm>
        </p:spPr>
        <p:txBody>
          <a:bodyPr/>
          <a:lstStyle/>
          <a:p>
            <a:r>
              <a:rPr lang="en-US" b="1" dirty="0" smtClean="0">
                <a:solidFill>
                  <a:srgbClr val="E46C0A"/>
                </a:solidFill>
              </a:rPr>
              <a:t>the standard library</a:t>
            </a:r>
            <a:endParaRPr lang="en-US" b="1" dirty="0">
              <a:solidFill>
                <a:srgbClr val="E46C0A"/>
              </a:solidFill>
            </a:endParaRPr>
          </a:p>
        </p:txBody>
      </p:sp>
    </p:spTree>
    <p:extLst>
      <p:ext uri="{BB962C8B-B14F-4D97-AF65-F5344CB8AC3E}">
        <p14:creationId xmlns:p14="http://schemas.microsoft.com/office/powerpoint/2010/main" val="5800994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a:t>
            </a:r>
            <a:r>
              <a:rPr lang="en-US" b="1" dirty="0" smtClean="0">
                <a:solidFill>
                  <a:srgbClr val="E46C0A"/>
                </a:solidFill>
              </a:rPr>
              <a:t>standard library</a:t>
            </a:r>
            <a:endParaRPr lang="en-US" b="1" dirty="0">
              <a:solidFill>
                <a:srgbClr val="E46C0A"/>
              </a:solidFill>
            </a:endParaRPr>
          </a:p>
        </p:txBody>
      </p:sp>
      <p:sp>
        <p:nvSpPr>
          <p:cNvPr id="3" name="Content Placeholder 2"/>
          <p:cNvSpPr>
            <a:spLocks noGrp="1"/>
          </p:cNvSpPr>
          <p:nvPr>
            <p:ph idx="1"/>
          </p:nvPr>
        </p:nvSpPr>
        <p:spPr/>
        <p:txBody>
          <a:bodyPr>
            <a:normAutofit lnSpcReduction="10000"/>
          </a:bodyPr>
          <a:lstStyle/>
          <a:p>
            <a:r>
              <a:rPr lang="en-US" dirty="0" smtClean="0"/>
              <a:t>import module</a:t>
            </a:r>
          </a:p>
          <a:p>
            <a:r>
              <a:rPr lang="en-US" dirty="0" smtClean="0"/>
              <a:t>from module import object</a:t>
            </a:r>
          </a:p>
          <a:p>
            <a:endParaRPr lang="en-US" dirty="0"/>
          </a:p>
          <a:p>
            <a:endParaRPr lang="en-US" dirty="0" smtClean="0"/>
          </a:p>
          <a:p>
            <a:endParaRPr lang="en-US" dirty="0"/>
          </a:p>
          <a:p>
            <a:endParaRPr lang="en-US" dirty="0" smtClean="0"/>
          </a:p>
          <a:p>
            <a:endParaRPr lang="en-US" dirty="0"/>
          </a:p>
          <a:p>
            <a:r>
              <a:rPr lang="en-US" dirty="0" smtClean="0"/>
              <a:t>can not stress enough the depth of the libs</a:t>
            </a:r>
            <a:endParaRPr lang="en-US" dirty="0"/>
          </a:p>
        </p:txBody>
      </p:sp>
      <p:sp>
        <p:nvSpPr>
          <p:cNvPr id="4" name="TextBox 3"/>
          <p:cNvSpPr txBox="1"/>
          <p:nvPr/>
        </p:nvSpPr>
        <p:spPr>
          <a:xfrm>
            <a:off x="304800" y="2819400"/>
            <a:ext cx="8686800" cy="2308324"/>
          </a:xfrm>
          <a:prstGeom prst="rect">
            <a:avLst/>
          </a:prstGeom>
          <a:solidFill>
            <a:schemeClr val="tx1">
              <a:lumMod val="50000"/>
              <a:lumOff val="50000"/>
              <a:alpha val="23000"/>
            </a:schemeClr>
          </a:solidFill>
        </p:spPr>
        <p:txBody>
          <a:bodyPr wrap="square" rtlCol="0">
            <a:spAutoFit/>
          </a:bodyPr>
          <a:lstStyle/>
          <a:p>
            <a:pPr marL="804545" algn="just"/>
            <a:r>
              <a:rPr lang="en-US" sz="2400" b="1" dirty="0" smtClean="0">
                <a:solidFill>
                  <a:srgbClr val="E46C0A"/>
                </a:solidFill>
                <a:latin typeface="PT Mono"/>
                <a:cs typeface="PT Mono"/>
              </a:rPr>
              <a:t>import</a:t>
            </a:r>
            <a:r>
              <a:rPr lang="en-US" sz="2400" dirty="0" smtClean="0">
                <a:latin typeface="PT Mono"/>
                <a:cs typeface="PT Mono"/>
              </a:rPr>
              <a:t> calendar</a:t>
            </a:r>
          </a:p>
          <a:p>
            <a:pPr marL="804545" algn="just"/>
            <a:r>
              <a:rPr lang="en-US" sz="2400" dirty="0" smtClean="0">
                <a:latin typeface="PT Mono"/>
                <a:cs typeface="PT Mono"/>
              </a:rPr>
              <a:t>dir(calendar)</a:t>
            </a:r>
          </a:p>
          <a:p>
            <a:pPr marL="804545" algn="just"/>
            <a:r>
              <a:rPr lang="en-US" sz="2400" dirty="0" smtClean="0">
                <a:latin typeface="PT Mono"/>
                <a:cs typeface="PT Mono"/>
              </a:rPr>
              <a:t>help(calendar)</a:t>
            </a:r>
            <a:endParaRPr lang="en-US" sz="2400" dirty="0">
              <a:latin typeface="PT Mono"/>
              <a:cs typeface="PT Mono"/>
            </a:endParaRPr>
          </a:p>
          <a:p>
            <a:pPr marL="804545" algn="just"/>
            <a:r>
              <a:rPr lang="en-US" sz="2400" dirty="0">
                <a:latin typeface="PT Mono"/>
                <a:cs typeface="PT Mono"/>
              </a:rPr>
              <a:t>birthday = </a:t>
            </a:r>
            <a:r>
              <a:rPr lang="en-US" sz="2400" b="1" dirty="0">
                <a:solidFill>
                  <a:srgbClr val="E46C0A"/>
                </a:solidFill>
                <a:latin typeface="PT Mono"/>
                <a:cs typeface="PT Mono"/>
              </a:rPr>
              <a:t>calendar.weekday</a:t>
            </a:r>
            <a:r>
              <a:rPr lang="en-US" sz="2400" dirty="0">
                <a:latin typeface="PT Mono"/>
                <a:cs typeface="PT Mono"/>
              </a:rPr>
              <a:t>(1987, 06, 14)</a:t>
            </a:r>
          </a:p>
          <a:p>
            <a:pPr marL="804545" algn="just"/>
            <a:r>
              <a:rPr lang="en-US" sz="2400" dirty="0">
                <a:latin typeface="PT Mono"/>
                <a:cs typeface="PT Mono"/>
              </a:rPr>
              <a:t>print </a:t>
            </a:r>
            <a:r>
              <a:rPr lang="en-US" sz="2400" b="1" dirty="0">
                <a:solidFill>
                  <a:srgbClr val="E46C0A"/>
                </a:solidFill>
                <a:latin typeface="PT Mono"/>
                <a:cs typeface="PT Mono"/>
              </a:rPr>
              <a:t>calendar.day_name</a:t>
            </a:r>
            <a:r>
              <a:rPr lang="en-US" sz="2400" dirty="0">
                <a:latin typeface="PT Mono"/>
                <a:cs typeface="PT Mono"/>
              </a:rPr>
              <a:t>[birthday</a:t>
            </a:r>
            <a:r>
              <a:rPr lang="en-US" sz="2400" dirty="0" smtClean="0">
                <a:latin typeface="PT Mono"/>
                <a:cs typeface="PT Mono"/>
              </a:rPr>
              <a:t>]</a:t>
            </a:r>
          </a:p>
          <a:p>
            <a:pPr marL="804545" algn="just"/>
            <a:r>
              <a:rPr lang="en-US" sz="2400" dirty="0" smtClean="0">
                <a:latin typeface="PT Mono"/>
                <a:cs typeface="PT Mono"/>
              </a:rPr>
              <a:t>Sunday</a:t>
            </a:r>
            <a:endParaRPr lang="en-US" sz="2400" dirty="0">
              <a:latin typeface="PT Mono"/>
              <a:cs typeface="PT Mono"/>
            </a:endParaRPr>
          </a:p>
        </p:txBody>
      </p:sp>
    </p:spTree>
    <p:extLst>
      <p:ext uri="{BB962C8B-B14F-4D97-AF65-F5344CB8AC3E}">
        <p14:creationId xmlns:p14="http://schemas.microsoft.com/office/powerpoint/2010/main" val="149651447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1143000"/>
          </a:xfrm>
        </p:spPr>
        <p:txBody>
          <a:bodyPr/>
          <a:lstStyle/>
          <a:p>
            <a:r>
              <a:rPr lang="en-US" dirty="0"/>
              <a:t>f</a:t>
            </a:r>
            <a:r>
              <a:rPr lang="en-US" dirty="0" smtClean="0"/>
              <a:t>ile </a:t>
            </a:r>
            <a:r>
              <a:rPr lang="en-US" dirty="0"/>
              <a:t>i</a:t>
            </a:r>
            <a:r>
              <a:rPr lang="en-US" dirty="0" smtClean="0"/>
              <a:t>nput / output</a:t>
            </a:r>
            <a:endParaRPr lang="en-US" dirty="0"/>
          </a:p>
        </p:txBody>
      </p:sp>
      <p:sp>
        <p:nvSpPr>
          <p:cNvPr id="5" name="TextBox 4"/>
          <p:cNvSpPr txBox="1"/>
          <p:nvPr/>
        </p:nvSpPr>
        <p:spPr>
          <a:xfrm>
            <a:off x="127001" y="1472903"/>
            <a:ext cx="8724900" cy="4893647"/>
          </a:xfrm>
          <a:prstGeom prst="rect">
            <a:avLst/>
          </a:prstGeom>
          <a:solidFill>
            <a:schemeClr val="tx1">
              <a:lumMod val="50000"/>
              <a:lumOff val="50000"/>
              <a:alpha val="23000"/>
            </a:schemeClr>
          </a:solidFill>
        </p:spPr>
        <p:txBody>
          <a:bodyPr wrap="square" rtlCol="0">
            <a:spAutoFit/>
          </a:bodyPr>
          <a:lstStyle/>
          <a:p>
            <a:pPr marL="804545" algn="just"/>
            <a:r>
              <a:rPr lang="en-US" sz="2400" dirty="0">
                <a:latin typeface="PT Mono"/>
                <a:cs typeface="PT Mono"/>
              </a:rPr>
              <a:t>f = </a:t>
            </a:r>
            <a:r>
              <a:rPr lang="en-US" sz="2400" b="1" dirty="0">
                <a:solidFill>
                  <a:srgbClr val="E46C0A"/>
                </a:solidFill>
                <a:latin typeface="PT Mono"/>
                <a:cs typeface="PT Mono"/>
              </a:rPr>
              <a:t>open</a:t>
            </a:r>
            <a:r>
              <a:rPr lang="en-US" sz="2400" dirty="0" smtClean="0">
                <a:latin typeface="PT Mono"/>
                <a:cs typeface="PT Mono"/>
              </a:rPr>
              <a:t>(’</a:t>
            </a:r>
            <a:r>
              <a:rPr lang="en-US" sz="2400" dirty="0" err="1" smtClean="0">
                <a:latin typeface="PT Mono"/>
                <a:cs typeface="PT Mono"/>
              </a:rPr>
              <a:t>workfile</a:t>
            </a:r>
            <a:r>
              <a:rPr lang="en-US" sz="2400" dirty="0" smtClean="0">
                <a:latin typeface="PT Mono"/>
                <a:cs typeface="PT Mono"/>
              </a:rPr>
              <a:t>'</a:t>
            </a:r>
            <a:r>
              <a:rPr lang="en-US" sz="2400" dirty="0">
                <a:latin typeface="PT Mono"/>
                <a:cs typeface="PT Mono"/>
              </a:rPr>
              <a:t>, '</a:t>
            </a:r>
            <a:r>
              <a:rPr lang="en-US" sz="2400" dirty="0" smtClean="0">
                <a:latin typeface="PT Mono"/>
                <a:cs typeface="PT Mono"/>
              </a:rPr>
              <a:t>w’)</a:t>
            </a:r>
          </a:p>
          <a:p>
            <a:pPr marL="804545" algn="just"/>
            <a:r>
              <a:rPr lang="en-US" sz="2400" dirty="0" smtClean="0">
                <a:latin typeface="PT Mono"/>
                <a:cs typeface="PT Mono"/>
              </a:rPr>
              <a:t>print f</a:t>
            </a:r>
          </a:p>
          <a:p>
            <a:pPr marL="804545" algn="just"/>
            <a:r>
              <a:rPr lang="en-US" sz="2400" dirty="0" smtClean="0">
                <a:latin typeface="PT Mono"/>
                <a:cs typeface="PT Mono"/>
              </a:rPr>
              <a:t>&lt;</a:t>
            </a:r>
            <a:r>
              <a:rPr lang="en-US" sz="2400" dirty="0">
                <a:latin typeface="PT Mono"/>
                <a:cs typeface="PT Mono"/>
              </a:rPr>
              <a:t>open </a:t>
            </a:r>
            <a:r>
              <a:rPr lang="en-US" sz="2400" dirty="0" err="1" smtClean="0">
                <a:latin typeface="PT Mono"/>
                <a:cs typeface="PT Mono"/>
              </a:rPr>
              <a:t>file'workfile</a:t>
            </a:r>
            <a:r>
              <a:rPr lang="en-US" sz="2400" dirty="0" smtClean="0">
                <a:latin typeface="PT Mono"/>
                <a:cs typeface="PT Mono"/>
              </a:rPr>
              <a:t>'</a:t>
            </a:r>
            <a:r>
              <a:rPr lang="en-US" sz="2400" dirty="0">
                <a:latin typeface="PT Mono"/>
                <a:cs typeface="PT Mono"/>
              </a:rPr>
              <a:t>, mode 'w' at 80a0960&gt;</a:t>
            </a:r>
          </a:p>
          <a:p>
            <a:pPr marL="804545" algn="just"/>
            <a:endParaRPr lang="en-US" sz="2400" dirty="0" smtClean="0">
              <a:latin typeface="PT Mono"/>
              <a:cs typeface="PT Mono"/>
            </a:endParaRPr>
          </a:p>
          <a:p>
            <a:pPr marL="804545" algn="just"/>
            <a:r>
              <a:rPr lang="en-US" sz="2400" dirty="0" err="1" smtClean="0">
                <a:latin typeface="PT Mono"/>
                <a:cs typeface="PT Mono"/>
              </a:rPr>
              <a:t>f.</a:t>
            </a:r>
            <a:r>
              <a:rPr lang="en-US" sz="2400" b="1" dirty="0" err="1" smtClean="0">
                <a:solidFill>
                  <a:srgbClr val="E46C0A"/>
                </a:solidFill>
                <a:latin typeface="PT Mono"/>
                <a:cs typeface="PT Mono"/>
              </a:rPr>
              <a:t>readline</a:t>
            </a:r>
            <a:r>
              <a:rPr lang="en-US" sz="2400" dirty="0" smtClean="0">
                <a:latin typeface="PT Mono"/>
                <a:cs typeface="PT Mono"/>
              </a:rPr>
              <a:t>()</a:t>
            </a:r>
          </a:p>
          <a:p>
            <a:pPr marL="804545" algn="just"/>
            <a:r>
              <a:rPr lang="en-US" sz="2400" dirty="0" smtClean="0">
                <a:latin typeface="PT Mono"/>
                <a:cs typeface="PT Mono"/>
              </a:rPr>
              <a:t>“This is the first line of the file.\n”</a:t>
            </a:r>
          </a:p>
          <a:p>
            <a:pPr marL="804545" algn="just"/>
            <a:endParaRPr lang="en-US" sz="2400" dirty="0">
              <a:latin typeface="PT Mono"/>
              <a:cs typeface="PT Mono"/>
            </a:endParaRPr>
          </a:p>
          <a:p>
            <a:pPr marL="804545" algn="just"/>
            <a:r>
              <a:rPr lang="en-US" sz="2400" dirty="0" smtClean="0">
                <a:latin typeface="PT Mono"/>
                <a:cs typeface="PT Mono"/>
              </a:rPr>
              <a:t>for line in f:</a:t>
            </a:r>
          </a:p>
          <a:p>
            <a:pPr marL="804545" algn="just"/>
            <a:r>
              <a:rPr lang="en-US" sz="2400" dirty="0">
                <a:latin typeface="PT Mono"/>
                <a:cs typeface="PT Mono"/>
              </a:rPr>
              <a:t>	</a:t>
            </a:r>
            <a:r>
              <a:rPr lang="en-US" sz="2400" dirty="0" smtClean="0">
                <a:latin typeface="PT Mono"/>
                <a:cs typeface="PT Mono"/>
              </a:rPr>
              <a:t>	print line</a:t>
            </a:r>
          </a:p>
          <a:p>
            <a:pPr marL="804545" algn="just"/>
            <a:endParaRPr lang="en-US" sz="2400" dirty="0">
              <a:latin typeface="PT Mono"/>
              <a:cs typeface="PT Mono"/>
            </a:endParaRPr>
          </a:p>
          <a:p>
            <a:pPr marL="804545" algn="just"/>
            <a:r>
              <a:rPr lang="en-US" sz="2400" dirty="0" err="1" smtClean="0">
                <a:latin typeface="PT Mono"/>
                <a:cs typeface="PT Mono"/>
              </a:rPr>
              <a:t>f.</a:t>
            </a:r>
            <a:r>
              <a:rPr lang="en-US" sz="2400" b="1" dirty="0" err="1" smtClean="0">
                <a:solidFill>
                  <a:srgbClr val="E46C0A"/>
                </a:solidFill>
                <a:latin typeface="PT Mono"/>
                <a:cs typeface="PT Mono"/>
              </a:rPr>
              <a:t>write</a:t>
            </a:r>
            <a:r>
              <a:rPr lang="en-US" sz="2400" dirty="0" smtClean="0">
                <a:latin typeface="PT Mono"/>
                <a:cs typeface="PT Mono"/>
              </a:rPr>
              <a:t>(“output string”)</a:t>
            </a:r>
          </a:p>
          <a:p>
            <a:pPr marL="804545" algn="just"/>
            <a:endParaRPr lang="en-US" sz="2400" dirty="0">
              <a:latin typeface="PT Mono"/>
              <a:cs typeface="PT Mono"/>
            </a:endParaRPr>
          </a:p>
          <a:p>
            <a:pPr marL="804545" algn="just"/>
            <a:r>
              <a:rPr lang="en-US" sz="2400" dirty="0" err="1" smtClean="0">
                <a:latin typeface="PT Mono"/>
                <a:cs typeface="PT Mono"/>
              </a:rPr>
              <a:t>f.</a:t>
            </a:r>
            <a:r>
              <a:rPr lang="en-US" sz="2400" b="1" dirty="0" err="1" smtClean="0">
                <a:solidFill>
                  <a:srgbClr val="E46C0A"/>
                </a:solidFill>
                <a:latin typeface="PT Mono"/>
                <a:cs typeface="PT Mono"/>
              </a:rPr>
              <a:t>close</a:t>
            </a:r>
            <a:r>
              <a:rPr lang="en-US" sz="2400" dirty="0" smtClean="0">
                <a:latin typeface="PT Mono"/>
                <a:cs typeface="PT Mono"/>
              </a:rPr>
              <a:t>()    # don’t forget this!</a:t>
            </a:r>
            <a:endParaRPr lang="en-US" sz="2400" dirty="0">
              <a:latin typeface="PT Mono"/>
              <a:cs typeface="PT Mono"/>
            </a:endParaRPr>
          </a:p>
        </p:txBody>
      </p:sp>
    </p:spTree>
    <p:extLst>
      <p:ext uri="{BB962C8B-B14F-4D97-AF65-F5344CB8AC3E}">
        <p14:creationId xmlns:p14="http://schemas.microsoft.com/office/powerpoint/2010/main" val="365277944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T Mono"/>
                <a:cs typeface="PT Mono"/>
              </a:rPr>
              <a:t>pythonic</a:t>
            </a:r>
            <a:r>
              <a:rPr lang="en-US" dirty="0" smtClean="0"/>
              <a:t>  i/o</a:t>
            </a:r>
            <a:endParaRPr lang="en-US" dirty="0"/>
          </a:p>
        </p:txBody>
      </p:sp>
      <p:sp>
        <p:nvSpPr>
          <p:cNvPr id="8" name="TextBox 7"/>
          <p:cNvSpPr txBox="1"/>
          <p:nvPr/>
        </p:nvSpPr>
        <p:spPr>
          <a:xfrm>
            <a:off x="791236" y="4216400"/>
            <a:ext cx="7679664" cy="1938992"/>
          </a:xfrm>
          <a:prstGeom prst="rect">
            <a:avLst/>
          </a:prstGeom>
          <a:solidFill>
            <a:schemeClr val="tx1">
              <a:lumMod val="50000"/>
              <a:lumOff val="50000"/>
              <a:alpha val="23000"/>
            </a:schemeClr>
          </a:solidFill>
        </p:spPr>
        <p:txBody>
          <a:bodyPr wrap="square" rtlCol="0">
            <a:spAutoFit/>
          </a:bodyPr>
          <a:lstStyle/>
          <a:p>
            <a:pPr marL="804545" algn="just"/>
            <a:r>
              <a:rPr lang="en-US" sz="2400" b="1" dirty="0" smtClean="0">
                <a:solidFill>
                  <a:srgbClr val="E46C0A"/>
                </a:solidFill>
                <a:latin typeface="PT Mono"/>
                <a:cs typeface="PT Mono"/>
              </a:rPr>
              <a:t>with</a:t>
            </a:r>
            <a:r>
              <a:rPr lang="en-US" sz="2400" dirty="0" smtClean="0">
                <a:latin typeface="PT Mono"/>
                <a:cs typeface="PT Mono"/>
              </a:rPr>
              <a:t> </a:t>
            </a:r>
            <a:r>
              <a:rPr lang="en-US" sz="2400" dirty="0">
                <a:latin typeface="PT Mono"/>
                <a:cs typeface="PT Mono"/>
              </a:rPr>
              <a:t>open('workfile', 'r') </a:t>
            </a:r>
            <a:r>
              <a:rPr lang="en-US" sz="2400" b="1" dirty="0">
                <a:solidFill>
                  <a:srgbClr val="E46C0A"/>
                </a:solidFill>
                <a:latin typeface="PT Mono"/>
                <a:cs typeface="PT Mono"/>
              </a:rPr>
              <a:t>as</a:t>
            </a:r>
            <a:r>
              <a:rPr lang="en-US" sz="2400" dirty="0">
                <a:latin typeface="PT Mono"/>
                <a:cs typeface="PT Mono"/>
              </a:rPr>
              <a:t> f:</a:t>
            </a:r>
          </a:p>
          <a:p>
            <a:pPr marL="804545" algn="just"/>
            <a:r>
              <a:rPr lang="en-US" sz="2400" dirty="0">
                <a:latin typeface="PT Mono"/>
                <a:cs typeface="PT Mono"/>
              </a:rPr>
              <a:t>	</a:t>
            </a:r>
            <a:r>
              <a:rPr lang="en-US" sz="2400" dirty="0" smtClean="0">
                <a:latin typeface="PT Mono"/>
                <a:cs typeface="PT Mono"/>
              </a:rPr>
              <a:t>	read_data </a:t>
            </a:r>
            <a:r>
              <a:rPr lang="en-US" sz="2400" dirty="0">
                <a:latin typeface="PT Mono"/>
                <a:cs typeface="PT Mono"/>
              </a:rPr>
              <a:t>= f.</a:t>
            </a:r>
            <a:r>
              <a:rPr lang="en-US" sz="2400" b="1" dirty="0">
                <a:solidFill>
                  <a:srgbClr val="E46C0A"/>
                </a:solidFill>
                <a:latin typeface="PT Mono"/>
                <a:cs typeface="PT Mono"/>
              </a:rPr>
              <a:t>read</a:t>
            </a:r>
            <a:r>
              <a:rPr lang="en-US" sz="2400" dirty="0">
                <a:latin typeface="PT Mono"/>
                <a:cs typeface="PT Mono"/>
              </a:rPr>
              <a:t>()</a:t>
            </a:r>
          </a:p>
          <a:p>
            <a:pPr marL="804545" algn="just"/>
            <a:endParaRPr lang="en-US" sz="2400" dirty="0">
              <a:latin typeface="PT Mono"/>
              <a:cs typeface="PT Mono"/>
            </a:endParaRPr>
          </a:p>
          <a:p>
            <a:pPr marL="804545" algn="just"/>
            <a:r>
              <a:rPr lang="en-US" sz="2400" dirty="0" smtClean="0">
                <a:latin typeface="PT Mono"/>
                <a:cs typeface="PT Mono"/>
              </a:rPr>
              <a:t>f.closed</a:t>
            </a:r>
            <a:endParaRPr lang="en-US" sz="2400" dirty="0">
              <a:latin typeface="PT Mono"/>
              <a:cs typeface="PT Mono"/>
            </a:endParaRPr>
          </a:p>
          <a:p>
            <a:pPr marL="804545" algn="just"/>
            <a:r>
              <a:rPr lang="en-US" sz="2400" dirty="0">
                <a:latin typeface="PT Mono"/>
                <a:cs typeface="PT Mono"/>
              </a:rPr>
              <a:t>True</a:t>
            </a:r>
            <a:endParaRPr lang="en-US" sz="2400" dirty="0" smtClean="0">
              <a:latin typeface="PT Mono"/>
              <a:cs typeface="PT Mono"/>
            </a:endParaRPr>
          </a:p>
        </p:txBody>
      </p:sp>
      <p:sp>
        <p:nvSpPr>
          <p:cNvPr id="10" name="Rectangle 9"/>
          <p:cNvSpPr/>
          <p:nvPr/>
        </p:nvSpPr>
        <p:spPr>
          <a:xfrm>
            <a:off x="791236" y="1763802"/>
            <a:ext cx="7565364" cy="1938992"/>
          </a:xfrm>
          <a:prstGeom prst="rect">
            <a:avLst/>
          </a:prstGeom>
        </p:spPr>
        <p:txBody>
          <a:bodyPr wrap="square">
            <a:spAutoFit/>
          </a:bodyPr>
          <a:lstStyle/>
          <a:p>
            <a:r>
              <a:rPr lang="en-US" sz="2400" dirty="0" smtClean="0"/>
              <a:t>it </a:t>
            </a:r>
            <a:r>
              <a:rPr lang="en-US" sz="2400" dirty="0"/>
              <a:t>is good practice to use the </a:t>
            </a:r>
            <a:r>
              <a:rPr lang="en-US" sz="2400" b="1" dirty="0">
                <a:solidFill>
                  <a:schemeClr val="accent6">
                    <a:lumMod val="75000"/>
                  </a:schemeClr>
                </a:solidFill>
              </a:rPr>
              <a:t>with</a:t>
            </a:r>
            <a:r>
              <a:rPr lang="en-US" sz="2400" dirty="0"/>
              <a:t> keyword when dealing with file objects. This has the advantage that the file is properly closed after its suite finishes, even if an exception is raised on the way. It is also much shorter than writing equivalent try-finally blocks:</a:t>
            </a:r>
          </a:p>
        </p:txBody>
      </p:sp>
    </p:spTree>
    <p:extLst>
      <p:ext uri="{BB962C8B-B14F-4D97-AF65-F5344CB8AC3E}">
        <p14:creationId xmlns:p14="http://schemas.microsoft.com/office/powerpoint/2010/main" val="4648020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comma separated values format</a:t>
            </a:r>
            <a:br>
              <a:rPr lang="en-US" dirty="0" smtClean="0"/>
            </a:br>
            <a:r>
              <a:rPr lang="en-US" dirty="0" smtClean="0"/>
              <a:t>and the csv format</a:t>
            </a:r>
            <a:endParaRPr lang="en-US" dirty="0"/>
          </a:p>
        </p:txBody>
      </p:sp>
      <p:sp>
        <p:nvSpPr>
          <p:cNvPr id="4" name="TextBox 3"/>
          <p:cNvSpPr txBox="1"/>
          <p:nvPr/>
        </p:nvSpPr>
        <p:spPr>
          <a:xfrm>
            <a:off x="-774700" y="2133600"/>
            <a:ext cx="9918700" cy="3477875"/>
          </a:xfrm>
          <a:prstGeom prst="rect">
            <a:avLst/>
          </a:prstGeom>
          <a:solidFill>
            <a:schemeClr val="tx1">
              <a:lumMod val="50000"/>
              <a:lumOff val="50000"/>
              <a:alpha val="23000"/>
            </a:schemeClr>
          </a:solidFill>
        </p:spPr>
        <p:txBody>
          <a:bodyPr wrap="square" rtlCol="0">
            <a:spAutoFit/>
          </a:bodyPr>
          <a:lstStyle/>
          <a:p>
            <a:pPr marL="804545" algn="just"/>
            <a:r>
              <a:rPr lang="en-US" sz="2000" b="1" dirty="0" smtClean="0">
                <a:solidFill>
                  <a:srgbClr val="E46C0A"/>
                </a:solidFill>
                <a:latin typeface="PT Mono"/>
                <a:cs typeface="PT Mono"/>
              </a:rPr>
              <a:t>import</a:t>
            </a:r>
            <a:r>
              <a:rPr lang="en-US" sz="2000" dirty="0" smtClean="0">
                <a:latin typeface="PT Mono"/>
                <a:cs typeface="PT Mono"/>
              </a:rPr>
              <a:t> csv</a:t>
            </a:r>
          </a:p>
          <a:p>
            <a:pPr marL="804545" algn="just"/>
            <a:endParaRPr lang="en-US" sz="2000" dirty="0" smtClean="0">
              <a:latin typeface="PT Mono"/>
              <a:cs typeface="PT Mono"/>
            </a:endParaRPr>
          </a:p>
          <a:p>
            <a:pPr marL="804545" algn="just"/>
            <a:r>
              <a:rPr lang="en-US" sz="2000" b="1" dirty="0" smtClean="0">
                <a:solidFill>
                  <a:srgbClr val="E46C0A"/>
                </a:solidFill>
                <a:latin typeface="PT Mono"/>
                <a:cs typeface="PT Mono"/>
              </a:rPr>
              <a:t>with</a:t>
            </a:r>
            <a:r>
              <a:rPr lang="en-US" sz="2000" dirty="0" smtClean="0">
                <a:latin typeface="PT Mono"/>
                <a:cs typeface="PT Mono"/>
              </a:rPr>
              <a:t> </a:t>
            </a:r>
            <a:r>
              <a:rPr lang="en-US" sz="2000" b="1" dirty="0">
                <a:solidFill>
                  <a:srgbClr val="E46C0A"/>
                </a:solidFill>
                <a:latin typeface="PT Mono"/>
                <a:cs typeface="PT Mono"/>
              </a:rPr>
              <a:t>open</a:t>
            </a:r>
            <a:r>
              <a:rPr lang="en-US" sz="2000" dirty="0">
                <a:latin typeface="PT Mono"/>
                <a:cs typeface="PT Mono"/>
              </a:rPr>
              <a:t>('eggs.csv', 'rb') </a:t>
            </a:r>
            <a:r>
              <a:rPr lang="en-US" sz="2000" b="1" dirty="0">
                <a:solidFill>
                  <a:srgbClr val="E46C0A"/>
                </a:solidFill>
                <a:latin typeface="PT Mono"/>
                <a:cs typeface="PT Mono"/>
              </a:rPr>
              <a:t>as</a:t>
            </a:r>
            <a:r>
              <a:rPr lang="en-US" sz="2000" dirty="0">
                <a:latin typeface="PT Mono"/>
                <a:cs typeface="PT Mono"/>
              </a:rPr>
              <a:t> csvfile</a:t>
            </a:r>
            <a:r>
              <a:rPr lang="en-US" sz="2000" dirty="0" smtClean="0">
                <a:latin typeface="PT Mono"/>
                <a:cs typeface="PT Mono"/>
              </a:rPr>
              <a:t>:</a:t>
            </a:r>
          </a:p>
          <a:p>
            <a:pPr marL="804545" algn="just"/>
            <a:endParaRPr lang="en-US" sz="2000" dirty="0">
              <a:latin typeface="PT Mono"/>
              <a:cs typeface="PT Mono"/>
            </a:endParaRPr>
          </a:p>
          <a:p>
            <a:pPr marL="804545" algn="just"/>
            <a:r>
              <a:rPr lang="en-US" sz="2000" dirty="0" smtClean="0">
                <a:latin typeface="PT Mono"/>
                <a:cs typeface="PT Mono"/>
              </a:rPr>
              <a:t>		spamreader </a:t>
            </a:r>
            <a:r>
              <a:rPr lang="en-US" sz="2000" dirty="0">
                <a:latin typeface="PT Mono"/>
                <a:cs typeface="PT Mono"/>
              </a:rPr>
              <a:t>= </a:t>
            </a:r>
            <a:r>
              <a:rPr lang="en-US" sz="2000" b="1" dirty="0">
                <a:solidFill>
                  <a:srgbClr val="E46C0A"/>
                </a:solidFill>
                <a:latin typeface="PT Mono"/>
                <a:cs typeface="PT Mono"/>
              </a:rPr>
              <a:t>csv.reader</a:t>
            </a:r>
            <a:r>
              <a:rPr lang="en-US" sz="2000" dirty="0">
                <a:latin typeface="PT Mono"/>
                <a:cs typeface="PT Mono"/>
              </a:rPr>
              <a:t>(csvfile, delimiter</a:t>
            </a:r>
            <a:r>
              <a:rPr lang="en-US" sz="2000" dirty="0" smtClean="0">
                <a:latin typeface="PT Mono"/>
                <a:cs typeface="PT Mono"/>
              </a:rPr>
              <a:t>=‘,’)</a:t>
            </a:r>
          </a:p>
          <a:p>
            <a:pPr marL="804545" algn="just"/>
            <a:endParaRPr lang="en-US" sz="2000" dirty="0">
              <a:latin typeface="PT Mono"/>
              <a:cs typeface="PT Mono"/>
            </a:endParaRPr>
          </a:p>
          <a:p>
            <a:pPr marL="804545" algn="just"/>
            <a:r>
              <a:rPr lang="en-US" sz="2000" dirty="0">
                <a:latin typeface="PT Mono"/>
                <a:cs typeface="PT Mono"/>
              </a:rPr>
              <a:t>	</a:t>
            </a:r>
            <a:r>
              <a:rPr lang="en-US" sz="2000" dirty="0" smtClean="0">
                <a:latin typeface="PT Mono"/>
                <a:cs typeface="PT Mono"/>
              </a:rPr>
              <a:t>	for </a:t>
            </a:r>
            <a:r>
              <a:rPr lang="en-US" sz="2000" dirty="0">
                <a:latin typeface="PT Mono"/>
                <a:cs typeface="PT Mono"/>
              </a:rPr>
              <a:t>row in spamreader:</a:t>
            </a:r>
          </a:p>
          <a:p>
            <a:pPr marL="804545" algn="just"/>
            <a:r>
              <a:rPr lang="en-US" sz="2000" dirty="0">
                <a:latin typeface="PT Mono"/>
                <a:cs typeface="PT Mono"/>
              </a:rPr>
              <a:t>	</a:t>
            </a:r>
            <a:r>
              <a:rPr lang="en-US" sz="2000" dirty="0" smtClean="0">
                <a:latin typeface="PT Mono"/>
                <a:cs typeface="PT Mono"/>
              </a:rPr>
              <a:t>			print </a:t>
            </a:r>
            <a:r>
              <a:rPr lang="en-US" sz="2000" dirty="0">
                <a:latin typeface="PT Mono"/>
                <a:cs typeface="PT Mono"/>
              </a:rPr>
              <a:t>', '.</a:t>
            </a:r>
            <a:r>
              <a:rPr lang="en-US" sz="2000" b="1" dirty="0">
                <a:solidFill>
                  <a:srgbClr val="E46C0A"/>
                </a:solidFill>
                <a:latin typeface="PT Mono"/>
                <a:cs typeface="PT Mono"/>
              </a:rPr>
              <a:t>join</a:t>
            </a:r>
            <a:r>
              <a:rPr lang="en-US" sz="2000" dirty="0">
                <a:latin typeface="PT Mono"/>
                <a:cs typeface="PT Mono"/>
              </a:rPr>
              <a:t>(row</a:t>
            </a:r>
            <a:r>
              <a:rPr lang="en-US" sz="2000" dirty="0" smtClean="0">
                <a:latin typeface="PT Mono"/>
                <a:cs typeface="PT Mono"/>
              </a:rPr>
              <a:t>)</a:t>
            </a:r>
          </a:p>
          <a:p>
            <a:pPr marL="804545" algn="just"/>
            <a:endParaRPr lang="en-US" sz="2000" dirty="0">
              <a:latin typeface="PT Mono"/>
              <a:cs typeface="PT Mono"/>
            </a:endParaRPr>
          </a:p>
          <a:p>
            <a:pPr marL="804545" algn="just"/>
            <a:r>
              <a:rPr lang="en-US" sz="2000" dirty="0">
                <a:latin typeface="PT Mono"/>
                <a:cs typeface="PT Mono"/>
              </a:rPr>
              <a:t>Spam, Spam, Spam, Spam, Spam, Baked Beans</a:t>
            </a:r>
          </a:p>
          <a:p>
            <a:pPr marL="804545" algn="just"/>
            <a:r>
              <a:rPr lang="en-US" sz="2000" dirty="0">
                <a:latin typeface="PT Mono"/>
                <a:cs typeface="PT Mono"/>
              </a:rPr>
              <a:t>Spam, Lovely Spam, Wonderful Spam</a:t>
            </a:r>
            <a:endParaRPr lang="en-US" sz="2000" dirty="0" smtClean="0">
              <a:latin typeface="PT Mono"/>
              <a:cs typeface="PT Mono"/>
            </a:endParaRPr>
          </a:p>
        </p:txBody>
      </p:sp>
      <p:sp>
        <p:nvSpPr>
          <p:cNvPr id="5" name="Rectangle 4"/>
          <p:cNvSpPr/>
          <p:nvPr/>
        </p:nvSpPr>
        <p:spPr>
          <a:xfrm>
            <a:off x="1143000" y="6180604"/>
            <a:ext cx="6489700" cy="369332"/>
          </a:xfrm>
          <a:prstGeom prst="rect">
            <a:avLst/>
          </a:prstGeom>
        </p:spPr>
        <p:txBody>
          <a:bodyPr wrap="square">
            <a:spAutoFit/>
          </a:bodyPr>
          <a:lstStyle/>
          <a:p>
            <a:r>
              <a:rPr lang="en-US" dirty="0"/>
              <a:t>Each row read from the csv file is returned as a list of strings.</a:t>
            </a:r>
          </a:p>
        </p:txBody>
      </p:sp>
    </p:spTree>
    <p:extLst>
      <p:ext uri="{BB962C8B-B14F-4D97-AF65-F5344CB8AC3E}">
        <p14:creationId xmlns:p14="http://schemas.microsoft.com/office/powerpoint/2010/main" val="231864313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038"/>
            <a:ext cx="8229600" cy="1143000"/>
          </a:xfrm>
        </p:spPr>
        <p:txBody>
          <a:bodyPr/>
          <a:lstStyle/>
          <a:p>
            <a:r>
              <a:rPr lang="en-US" b="1" dirty="0" smtClean="0">
                <a:solidFill>
                  <a:srgbClr val="E46C0A"/>
                </a:solidFill>
              </a:rPr>
              <a:t>objects</a:t>
            </a:r>
            <a:endParaRPr lang="en-US" b="1" dirty="0">
              <a:solidFill>
                <a:srgbClr val="E46C0A"/>
              </a:solidFill>
            </a:endParaRPr>
          </a:p>
        </p:txBody>
      </p:sp>
    </p:spTree>
    <p:extLst>
      <p:ext uri="{BB962C8B-B14F-4D97-AF65-F5344CB8AC3E}">
        <p14:creationId xmlns:p14="http://schemas.microsoft.com/office/powerpoint/2010/main" val="22222255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here are 2 </a:t>
            </a:r>
            <a:r>
              <a:rPr lang="en-US" dirty="0" smtClean="0">
                <a:latin typeface="PT Mono"/>
                <a:cs typeface="PT Mono"/>
              </a:rPr>
              <a:t>pythons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t>
            </a:r>
            <a:r>
              <a:rPr lang="en-US" b="1" dirty="0" smtClean="0"/>
              <a:t>ython 2</a:t>
            </a:r>
          </a:p>
          <a:p>
            <a:pPr lvl="1"/>
            <a:r>
              <a:rPr lang="en-US" dirty="0"/>
              <a:t>c</a:t>
            </a:r>
            <a:r>
              <a:rPr lang="en-US" dirty="0" smtClean="0"/>
              <a:t>urrent version 2.7.10</a:t>
            </a:r>
          </a:p>
          <a:p>
            <a:r>
              <a:rPr lang="en-US" b="1" dirty="0"/>
              <a:t>p</a:t>
            </a:r>
            <a:r>
              <a:rPr lang="en-US" b="1" dirty="0" smtClean="0"/>
              <a:t>ython 3 </a:t>
            </a:r>
            <a:r>
              <a:rPr lang="en-US" dirty="0" smtClean="0"/>
              <a:t>(2008)</a:t>
            </a:r>
          </a:p>
          <a:p>
            <a:pPr lvl="1"/>
            <a:r>
              <a:rPr lang="en-US" dirty="0"/>
              <a:t>c</a:t>
            </a:r>
            <a:r>
              <a:rPr lang="en-US" dirty="0" smtClean="0"/>
              <a:t>urrent version 3.4.3</a:t>
            </a:r>
          </a:p>
          <a:p>
            <a:endParaRPr lang="en-US" dirty="0" smtClean="0">
              <a:latin typeface="PT Mono"/>
              <a:cs typeface="PT Mono"/>
            </a:endParaRPr>
          </a:p>
          <a:p>
            <a:endParaRPr lang="en-US" dirty="0" smtClean="0"/>
          </a:p>
          <a:p>
            <a:r>
              <a:rPr lang="en-US" dirty="0"/>
              <a:t>n</a:t>
            </a:r>
            <a:r>
              <a:rPr lang="en-US" dirty="0" smtClean="0"/>
              <a:t>ot important differences for beginners except:</a:t>
            </a:r>
          </a:p>
          <a:p>
            <a:pPr lvl="1"/>
            <a:r>
              <a:rPr lang="en-US" dirty="0" smtClean="0"/>
              <a:t>print is a function in python 3, a statement in python 2</a:t>
            </a:r>
          </a:p>
          <a:p>
            <a:r>
              <a:rPr lang="en-US" dirty="0"/>
              <a:t>n</a:t>
            </a:r>
            <a:r>
              <a:rPr lang="en-US" dirty="0" smtClean="0"/>
              <a:t>ot backwards compatible</a:t>
            </a:r>
          </a:p>
          <a:p>
            <a:r>
              <a:rPr lang="en-US" dirty="0" smtClean="0"/>
              <a:t>“python 2.x is legacy, python 3.x is the present and future of the language” </a:t>
            </a:r>
            <a:r>
              <a:rPr lang="en-US" sz="1900" dirty="0" smtClean="0">
                <a:hlinkClick r:id="rId2"/>
              </a:rPr>
              <a:t>https://wiki.python.org/moin/Python2orPython3</a:t>
            </a:r>
            <a:endParaRPr lang="en-US" sz="1900" dirty="0" smtClean="0"/>
          </a:p>
          <a:p>
            <a:pPr marL="0" indent="0">
              <a:buNone/>
            </a:pPr>
            <a:endParaRPr lang="en-US" sz="1000" dirty="0" smtClean="0"/>
          </a:p>
          <a:p>
            <a:endParaRPr lang="en-US" dirty="0" smtClean="0"/>
          </a:p>
        </p:txBody>
      </p:sp>
      <p:sp>
        <p:nvSpPr>
          <p:cNvPr id="4" name="TextBox 3"/>
          <p:cNvSpPr txBox="1"/>
          <p:nvPr/>
        </p:nvSpPr>
        <p:spPr>
          <a:xfrm>
            <a:off x="558800" y="3212524"/>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 </a:t>
            </a:r>
            <a:r>
              <a:rPr lang="en-US" sz="3200" dirty="0" smtClean="0">
                <a:solidFill>
                  <a:srgbClr val="000000"/>
                </a:solidFill>
                <a:highlight>
                  <a:srgbClr val="FFFF00"/>
                </a:highlight>
                <a:latin typeface="PT Mono"/>
                <a:cs typeface="PT Mono"/>
              </a:rPr>
              <a:t>&gt;python </a:t>
            </a:r>
            <a:r>
              <a:rPr lang="en-US" sz="3200" dirty="0" smtClean="0">
                <a:solidFill>
                  <a:srgbClr val="000000"/>
                </a:solidFill>
                <a:highlight>
                  <a:srgbClr val="FFFF00"/>
                </a:highlight>
                <a:latin typeface="PT Mono"/>
                <a:cs typeface="PT Mono"/>
              </a:rPr>
              <a:t>--version</a:t>
            </a:r>
            <a:endParaRPr lang="en-US" sz="3200" dirty="0"/>
          </a:p>
        </p:txBody>
      </p:sp>
    </p:spTree>
    <p:extLst>
      <p:ext uri="{BB962C8B-B14F-4D97-AF65-F5344CB8AC3E}">
        <p14:creationId xmlns:p14="http://schemas.microsoft.com/office/powerpoint/2010/main" val="176712241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8229600" cy="1143000"/>
          </a:xfrm>
        </p:spPr>
        <p:txBody>
          <a:bodyPr/>
          <a:lstStyle/>
          <a:p>
            <a:r>
              <a:rPr lang="en-US" dirty="0" smtClean="0"/>
              <a:t>python object model</a:t>
            </a:r>
            <a:endParaRPr lang="en-US" dirty="0"/>
          </a:p>
        </p:txBody>
      </p:sp>
      <p:sp>
        <p:nvSpPr>
          <p:cNvPr id="4" name="TextBox 3"/>
          <p:cNvSpPr txBox="1"/>
          <p:nvPr/>
        </p:nvSpPr>
        <p:spPr>
          <a:xfrm>
            <a:off x="0" y="1036638"/>
            <a:ext cx="9144000" cy="2246769"/>
          </a:xfrm>
          <a:prstGeom prst="rect">
            <a:avLst/>
          </a:prstGeom>
          <a:solidFill>
            <a:schemeClr val="tx1">
              <a:lumMod val="50000"/>
              <a:lumOff val="50000"/>
              <a:alpha val="23000"/>
            </a:schemeClr>
          </a:solidFill>
        </p:spPr>
        <p:txBody>
          <a:bodyPr wrap="square" rtlCol="0">
            <a:spAutoFit/>
          </a:bodyPr>
          <a:lstStyle/>
          <a:p>
            <a:pPr marL="804545" algn="just"/>
            <a:r>
              <a:rPr lang="es-ES_tradnl" sz="2000" dirty="0" smtClean="0">
                <a:latin typeface="PT Mono"/>
                <a:cs typeface="PT Mono"/>
              </a:rPr>
              <a:t>x </a:t>
            </a:r>
            <a:r>
              <a:rPr lang="es-ES_tradnl" sz="2000" dirty="0">
                <a:latin typeface="PT Mono"/>
                <a:cs typeface="PT Mono"/>
              </a:rPr>
              <a:t>= [</a:t>
            </a:r>
            <a:r>
              <a:rPr lang="es-ES_tradnl" sz="2000" dirty="0" smtClean="0">
                <a:latin typeface="PT Mono"/>
                <a:cs typeface="PT Mono"/>
              </a:rPr>
              <a:t>]  # lists are mutable</a:t>
            </a:r>
            <a:endParaRPr lang="es-ES_tradnl" sz="2000" dirty="0">
              <a:latin typeface="PT Mono"/>
              <a:cs typeface="PT Mono"/>
            </a:endParaRPr>
          </a:p>
          <a:p>
            <a:pPr marL="804545" algn="just"/>
            <a:r>
              <a:rPr lang="es-ES_tradnl" sz="2000" dirty="0" smtClean="0">
                <a:latin typeface="PT Mono"/>
                <a:cs typeface="PT Mono"/>
              </a:rPr>
              <a:t>y </a:t>
            </a:r>
            <a:r>
              <a:rPr lang="es-ES_tradnl" sz="2000" dirty="0">
                <a:latin typeface="PT Mono"/>
                <a:cs typeface="PT Mono"/>
              </a:rPr>
              <a:t>= </a:t>
            </a:r>
            <a:r>
              <a:rPr lang="es-ES_tradnl" sz="2000" dirty="0" smtClean="0">
                <a:latin typeface="PT Mono"/>
                <a:cs typeface="PT Mono"/>
              </a:rPr>
              <a:t>x   </a:t>
            </a:r>
            <a:r>
              <a:rPr lang="es-ES_tradnl" sz="1700" dirty="0" smtClean="0">
                <a:latin typeface="PT Mono"/>
                <a:cs typeface="PT Mono"/>
              </a:rPr>
              <a:t># creates a new var referring to the same mutable obj</a:t>
            </a:r>
            <a:endParaRPr lang="es-ES_tradnl" sz="1700" dirty="0">
              <a:latin typeface="PT Mono"/>
              <a:cs typeface="PT Mono"/>
            </a:endParaRPr>
          </a:p>
          <a:p>
            <a:pPr marL="804545" algn="just"/>
            <a:r>
              <a:rPr lang="es-ES_tradnl" sz="2000" dirty="0" smtClean="0">
                <a:latin typeface="PT Mono"/>
                <a:cs typeface="PT Mono"/>
              </a:rPr>
              <a:t>y.append</a:t>
            </a:r>
            <a:r>
              <a:rPr lang="es-ES_tradnl" sz="2000" dirty="0">
                <a:latin typeface="PT Mono"/>
                <a:cs typeface="PT Mono"/>
              </a:rPr>
              <a:t>(10)</a:t>
            </a:r>
          </a:p>
          <a:p>
            <a:pPr marL="804545" algn="just"/>
            <a:r>
              <a:rPr lang="es-ES_tradnl" sz="2000" dirty="0" smtClean="0">
                <a:latin typeface="PT Mono"/>
                <a:cs typeface="PT Mono"/>
              </a:rPr>
              <a:t>print y</a:t>
            </a:r>
            <a:endParaRPr lang="es-ES_tradnl" sz="2000" dirty="0">
              <a:latin typeface="PT Mono"/>
              <a:cs typeface="PT Mono"/>
            </a:endParaRPr>
          </a:p>
          <a:p>
            <a:pPr marL="804545" algn="just"/>
            <a:r>
              <a:rPr lang="es-ES_tradnl" sz="2000" dirty="0">
                <a:latin typeface="PT Mono"/>
                <a:cs typeface="PT Mono"/>
              </a:rPr>
              <a:t>[10]</a:t>
            </a:r>
          </a:p>
          <a:p>
            <a:pPr marL="804545" algn="just"/>
            <a:r>
              <a:rPr lang="es-ES_tradnl" sz="2000" dirty="0" smtClean="0">
                <a:latin typeface="PT Mono"/>
                <a:cs typeface="PT Mono"/>
              </a:rPr>
              <a:t>print x</a:t>
            </a:r>
            <a:endParaRPr lang="es-ES_tradnl" sz="2000" dirty="0">
              <a:latin typeface="PT Mono"/>
              <a:cs typeface="PT Mono"/>
            </a:endParaRPr>
          </a:p>
          <a:p>
            <a:pPr marL="804545" algn="just"/>
            <a:r>
              <a:rPr lang="es-ES_tradnl" sz="2000" dirty="0">
                <a:latin typeface="PT Mono"/>
                <a:cs typeface="PT Mono"/>
              </a:rPr>
              <a:t>[10]</a:t>
            </a:r>
            <a:endParaRPr lang="en-US" sz="2000" dirty="0" smtClean="0">
              <a:latin typeface="PT Mono"/>
              <a:cs typeface="PT Mono"/>
            </a:endParaRPr>
          </a:p>
        </p:txBody>
      </p:sp>
      <p:sp>
        <p:nvSpPr>
          <p:cNvPr id="6" name="TextBox 5"/>
          <p:cNvSpPr txBox="1"/>
          <p:nvPr/>
        </p:nvSpPr>
        <p:spPr>
          <a:xfrm>
            <a:off x="0" y="3671292"/>
            <a:ext cx="9144000" cy="2554545"/>
          </a:xfrm>
          <a:prstGeom prst="rect">
            <a:avLst/>
          </a:prstGeom>
          <a:solidFill>
            <a:schemeClr val="tx1">
              <a:lumMod val="50000"/>
              <a:lumOff val="50000"/>
              <a:alpha val="23000"/>
            </a:schemeClr>
          </a:solidFill>
        </p:spPr>
        <p:txBody>
          <a:bodyPr wrap="square" rtlCol="0">
            <a:spAutoFit/>
          </a:bodyPr>
          <a:lstStyle/>
          <a:p>
            <a:pPr marL="804545"/>
            <a:r>
              <a:rPr lang="en-US" sz="2000" dirty="0" smtClean="0">
                <a:latin typeface="PT Mono"/>
                <a:cs typeface="PT Mono"/>
              </a:rPr>
              <a:t>x </a:t>
            </a:r>
            <a:r>
              <a:rPr lang="en-US" sz="2000" dirty="0">
                <a:latin typeface="PT Mono"/>
                <a:cs typeface="PT Mono"/>
              </a:rPr>
              <a:t>= 5  </a:t>
            </a:r>
            <a:r>
              <a:rPr lang="en-US" sz="2000" dirty="0" smtClean="0">
                <a:latin typeface="PT Mono"/>
                <a:cs typeface="PT Mono"/>
              </a:rPr>
              <a:t>    # </a:t>
            </a:r>
            <a:r>
              <a:rPr lang="en-US" sz="2000" dirty="0">
                <a:latin typeface="PT Mono"/>
                <a:cs typeface="PT Mono"/>
              </a:rPr>
              <a:t>ints are immutable</a:t>
            </a:r>
          </a:p>
          <a:p>
            <a:pPr marL="804545"/>
            <a:r>
              <a:rPr lang="en-US" sz="2000" dirty="0" smtClean="0">
                <a:latin typeface="PT Mono"/>
                <a:cs typeface="PT Mono"/>
              </a:rPr>
              <a:t>y </a:t>
            </a:r>
            <a:r>
              <a:rPr lang="en-US" sz="2000" dirty="0">
                <a:latin typeface="PT Mono"/>
                <a:cs typeface="PT Mono"/>
              </a:rPr>
              <a:t>= x</a:t>
            </a:r>
          </a:p>
          <a:p>
            <a:pPr marL="804545"/>
            <a:r>
              <a:rPr lang="en-US" sz="2000" dirty="0" smtClean="0">
                <a:latin typeface="PT Mono"/>
                <a:cs typeface="PT Mono"/>
              </a:rPr>
              <a:t>x </a:t>
            </a:r>
            <a:r>
              <a:rPr lang="en-US" sz="2000" dirty="0">
                <a:latin typeface="PT Mono"/>
                <a:cs typeface="PT Mono"/>
              </a:rPr>
              <a:t>= x + 1  # 5 can't be mutated</a:t>
            </a:r>
            <a:r>
              <a:rPr lang="en-US" sz="2000" dirty="0" smtClean="0">
                <a:latin typeface="PT Mono"/>
                <a:cs typeface="PT Mono"/>
              </a:rPr>
              <a:t>,</a:t>
            </a:r>
          </a:p>
          <a:p>
            <a:pPr marL="804545"/>
            <a:r>
              <a:rPr lang="en-US" sz="2000" dirty="0">
                <a:latin typeface="PT Mono"/>
                <a:cs typeface="PT Mono"/>
              </a:rPr>
              <a:t> </a:t>
            </a:r>
            <a:r>
              <a:rPr lang="en-US" sz="2000" dirty="0" smtClean="0">
                <a:latin typeface="PT Mono"/>
                <a:cs typeface="PT Mono"/>
              </a:rPr>
              <a:t>          # </a:t>
            </a:r>
            <a:r>
              <a:rPr lang="en-US" sz="2000" dirty="0">
                <a:latin typeface="PT Mono"/>
                <a:cs typeface="PT Mono"/>
              </a:rPr>
              <a:t>we are creating a new </a:t>
            </a:r>
            <a:r>
              <a:rPr lang="en-US" sz="2000" dirty="0" smtClean="0">
                <a:latin typeface="PT Mono"/>
                <a:cs typeface="PT Mono"/>
              </a:rPr>
              <a:t>object here (6)</a:t>
            </a:r>
            <a:endParaRPr lang="en-US" sz="2000" dirty="0">
              <a:latin typeface="PT Mono"/>
              <a:cs typeface="PT Mono"/>
            </a:endParaRPr>
          </a:p>
          <a:p>
            <a:pPr marL="804545"/>
            <a:r>
              <a:rPr lang="en-US" sz="2000" dirty="0" smtClean="0">
                <a:latin typeface="PT Mono"/>
                <a:cs typeface="PT Mono"/>
              </a:rPr>
              <a:t>print x</a:t>
            </a:r>
            <a:endParaRPr lang="en-US" sz="2000" dirty="0">
              <a:latin typeface="PT Mono"/>
              <a:cs typeface="PT Mono"/>
            </a:endParaRPr>
          </a:p>
          <a:p>
            <a:pPr marL="804545"/>
            <a:r>
              <a:rPr lang="en-US" sz="2000" dirty="0" smtClean="0">
                <a:latin typeface="PT Mono"/>
                <a:cs typeface="PT Mono"/>
              </a:rPr>
              <a:t>6</a:t>
            </a:r>
          </a:p>
          <a:p>
            <a:pPr marL="804545"/>
            <a:r>
              <a:rPr lang="en-US" sz="2000" dirty="0" smtClean="0">
                <a:latin typeface="PT Mono"/>
                <a:cs typeface="PT Mono"/>
              </a:rPr>
              <a:t>print </a:t>
            </a:r>
            <a:r>
              <a:rPr lang="en-US" sz="2000" dirty="0">
                <a:latin typeface="PT Mono"/>
                <a:cs typeface="PT Mono"/>
              </a:rPr>
              <a:t>y</a:t>
            </a:r>
          </a:p>
          <a:p>
            <a:pPr marL="804545"/>
            <a:r>
              <a:rPr lang="en-US" sz="2000" dirty="0">
                <a:latin typeface="PT Mono"/>
                <a:cs typeface="PT Mono"/>
              </a:rPr>
              <a:t>5</a:t>
            </a:r>
            <a:endParaRPr lang="es-ES_tradnl" sz="2000" dirty="0">
              <a:latin typeface="PT Mono"/>
              <a:cs typeface="PT Mono"/>
            </a:endParaRPr>
          </a:p>
        </p:txBody>
      </p:sp>
      <p:sp>
        <p:nvSpPr>
          <p:cNvPr id="7" name="Rounded Rectangle 6"/>
          <p:cNvSpPr/>
          <p:nvPr/>
        </p:nvSpPr>
        <p:spPr>
          <a:xfrm>
            <a:off x="7239000" y="2051049"/>
            <a:ext cx="1447800"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[3,4,6]</a:t>
            </a:r>
            <a:endParaRPr lang="en-US" dirty="0"/>
          </a:p>
        </p:txBody>
      </p:sp>
      <p:sp>
        <p:nvSpPr>
          <p:cNvPr id="8" name="TextBox 7"/>
          <p:cNvSpPr txBox="1"/>
          <p:nvPr/>
        </p:nvSpPr>
        <p:spPr>
          <a:xfrm>
            <a:off x="4690615" y="2118317"/>
            <a:ext cx="2225650" cy="461665"/>
          </a:xfrm>
          <a:prstGeom prst="rect">
            <a:avLst/>
          </a:prstGeom>
          <a:noFill/>
        </p:spPr>
        <p:txBody>
          <a:bodyPr wrap="square" rtlCol="0">
            <a:spAutoFit/>
          </a:bodyPr>
          <a:lstStyle/>
          <a:p>
            <a:pPr marL="804545"/>
            <a:r>
              <a:rPr lang="en-US" sz="2400" dirty="0" smtClean="0">
                <a:latin typeface="PT Mono"/>
                <a:cs typeface="PT Mono"/>
              </a:rPr>
              <a:t>x</a:t>
            </a:r>
          </a:p>
        </p:txBody>
      </p:sp>
      <p:sp>
        <p:nvSpPr>
          <p:cNvPr id="9" name="Right Arrow 8"/>
          <p:cNvSpPr/>
          <p:nvPr/>
        </p:nvSpPr>
        <p:spPr>
          <a:xfrm>
            <a:off x="5975373" y="2211333"/>
            <a:ext cx="1117600" cy="296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690615" y="2800349"/>
            <a:ext cx="2225650" cy="461665"/>
          </a:xfrm>
          <a:prstGeom prst="rect">
            <a:avLst/>
          </a:prstGeom>
          <a:noFill/>
        </p:spPr>
        <p:txBody>
          <a:bodyPr wrap="square" rtlCol="0">
            <a:spAutoFit/>
          </a:bodyPr>
          <a:lstStyle/>
          <a:p>
            <a:pPr marL="804545"/>
            <a:r>
              <a:rPr lang="en-US" sz="2400" dirty="0">
                <a:latin typeface="PT Mono"/>
                <a:cs typeface="PT Mono"/>
              </a:rPr>
              <a:t>y</a:t>
            </a:r>
            <a:endParaRPr lang="en-US" sz="2400" dirty="0" smtClean="0">
              <a:latin typeface="PT Mono"/>
              <a:cs typeface="PT Mono"/>
            </a:endParaRPr>
          </a:p>
        </p:txBody>
      </p:sp>
      <p:sp>
        <p:nvSpPr>
          <p:cNvPr id="11" name="Right Arrow 10"/>
          <p:cNvSpPr/>
          <p:nvPr/>
        </p:nvSpPr>
        <p:spPr>
          <a:xfrm rot="20531810">
            <a:off x="5996496" y="2765362"/>
            <a:ext cx="1183298" cy="32350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239000" y="5014872"/>
            <a:ext cx="1447800"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6</a:t>
            </a:r>
            <a:endParaRPr lang="en-US" dirty="0"/>
          </a:p>
        </p:txBody>
      </p:sp>
      <p:sp>
        <p:nvSpPr>
          <p:cNvPr id="13" name="TextBox 12"/>
          <p:cNvSpPr txBox="1"/>
          <p:nvPr/>
        </p:nvSpPr>
        <p:spPr>
          <a:xfrm>
            <a:off x="4690615" y="5082140"/>
            <a:ext cx="2225650" cy="461665"/>
          </a:xfrm>
          <a:prstGeom prst="rect">
            <a:avLst/>
          </a:prstGeom>
          <a:noFill/>
        </p:spPr>
        <p:txBody>
          <a:bodyPr wrap="square" rtlCol="0">
            <a:spAutoFit/>
          </a:bodyPr>
          <a:lstStyle/>
          <a:p>
            <a:pPr marL="804545"/>
            <a:r>
              <a:rPr lang="en-US" sz="2400" dirty="0" smtClean="0">
                <a:latin typeface="PT Mono"/>
                <a:cs typeface="PT Mono"/>
              </a:rPr>
              <a:t>x</a:t>
            </a:r>
          </a:p>
        </p:txBody>
      </p:sp>
      <p:sp>
        <p:nvSpPr>
          <p:cNvPr id="14" name="Right Arrow 13"/>
          <p:cNvSpPr/>
          <p:nvPr/>
        </p:nvSpPr>
        <p:spPr>
          <a:xfrm>
            <a:off x="5975373" y="5175156"/>
            <a:ext cx="1117600" cy="296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690615" y="5764172"/>
            <a:ext cx="2225650" cy="461665"/>
          </a:xfrm>
          <a:prstGeom prst="rect">
            <a:avLst/>
          </a:prstGeom>
          <a:noFill/>
        </p:spPr>
        <p:txBody>
          <a:bodyPr wrap="square" rtlCol="0">
            <a:spAutoFit/>
          </a:bodyPr>
          <a:lstStyle/>
          <a:p>
            <a:pPr marL="804545"/>
            <a:r>
              <a:rPr lang="en-US" sz="2400" dirty="0">
                <a:latin typeface="PT Mono"/>
                <a:cs typeface="PT Mono"/>
              </a:rPr>
              <a:t>y</a:t>
            </a:r>
            <a:endParaRPr lang="en-US" sz="2400" dirty="0" smtClean="0">
              <a:latin typeface="PT Mono"/>
              <a:cs typeface="PT Mono"/>
            </a:endParaRPr>
          </a:p>
        </p:txBody>
      </p:sp>
      <p:sp>
        <p:nvSpPr>
          <p:cNvPr id="17" name="Right Arrow 16"/>
          <p:cNvSpPr/>
          <p:nvPr/>
        </p:nvSpPr>
        <p:spPr>
          <a:xfrm>
            <a:off x="5975373" y="5929271"/>
            <a:ext cx="1117600" cy="296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239000" y="5764172"/>
            <a:ext cx="1447800"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19" name="Right Arrow 18"/>
          <p:cNvSpPr/>
          <p:nvPr/>
        </p:nvSpPr>
        <p:spPr>
          <a:xfrm rot="1241430">
            <a:off x="5959023" y="5501589"/>
            <a:ext cx="1117600" cy="296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8800" y="6523751"/>
            <a:ext cx="9702800" cy="307777"/>
          </a:xfrm>
          <a:prstGeom prst="rect">
            <a:avLst/>
          </a:prstGeom>
          <a:noFill/>
        </p:spPr>
        <p:txBody>
          <a:bodyPr wrap="square" rtlCol="0">
            <a:spAutoFit/>
          </a:bodyPr>
          <a:lstStyle/>
          <a:p>
            <a:pPr marL="804545" algn="just"/>
            <a:r>
              <a:rPr lang="en-US" sz="1400" dirty="0" smtClean="0">
                <a:cs typeface="Calibri"/>
                <a:hlinkClick r:id="rId2"/>
              </a:rPr>
              <a:t>http</a:t>
            </a:r>
            <a:r>
              <a:rPr lang="en-US" sz="1400" dirty="0">
                <a:cs typeface="Calibri"/>
                <a:hlinkClick r:id="rId2"/>
              </a:rPr>
              <a:t>://jeffknupp.com/blog/2013/02/14/drastically-improve-your-python-understanding-pythons-execution-model/</a:t>
            </a:r>
            <a:endParaRPr lang="en-US" sz="1400" dirty="0" smtClean="0">
              <a:latin typeface="Calibri"/>
              <a:cs typeface="Calibri"/>
            </a:endParaRPr>
          </a:p>
        </p:txBody>
      </p:sp>
    </p:spTree>
    <p:extLst>
      <p:ext uri="{BB962C8B-B14F-4D97-AF65-F5344CB8AC3E}">
        <p14:creationId xmlns:p14="http://schemas.microsoft.com/office/powerpoint/2010/main" val="118314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1" presetClass="exit"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pass by value, </a:t>
            </a:r>
            <a:br>
              <a:rPr lang="en-US" sz="3200" dirty="0" smtClean="0"/>
            </a:br>
            <a:r>
              <a:rPr lang="en-US" sz="3200" dirty="0" smtClean="0"/>
              <a:t>pass by reference, </a:t>
            </a:r>
            <a:br>
              <a:rPr lang="en-US" sz="3200" dirty="0" smtClean="0"/>
            </a:br>
            <a:r>
              <a:rPr lang="en-US" sz="3200" dirty="0" smtClean="0">
                <a:solidFill>
                  <a:srgbClr val="E46C0A"/>
                </a:solidFill>
              </a:rPr>
              <a:t>pass by assignment</a:t>
            </a:r>
            <a:endParaRPr lang="en-US" sz="3200" dirty="0">
              <a:solidFill>
                <a:srgbClr val="E46C0A"/>
              </a:solidFill>
            </a:endParaRPr>
          </a:p>
        </p:txBody>
      </p:sp>
      <p:sp>
        <p:nvSpPr>
          <p:cNvPr id="4" name="TextBox 3"/>
          <p:cNvSpPr txBox="1"/>
          <p:nvPr/>
        </p:nvSpPr>
        <p:spPr>
          <a:xfrm>
            <a:off x="0" y="1994912"/>
            <a:ext cx="9144000" cy="2554545"/>
          </a:xfrm>
          <a:prstGeom prst="rect">
            <a:avLst/>
          </a:prstGeom>
          <a:solidFill>
            <a:schemeClr val="tx1">
              <a:lumMod val="50000"/>
              <a:lumOff val="50000"/>
              <a:alpha val="23000"/>
            </a:schemeClr>
          </a:solidFill>
        </p:spPr>
        <p:txBody>
          <a:bodyPr wrap="square" rtlCol="0">
            <a:spAutoFit/>
          </a:bodyPr>
          <a:lstStyle/>
          <a:p>
            <a:pPr marL="804545" algn="just"/>
            <a:r>
              <a:rPr lang="en-US" sz="2000" dirty="0">
                <a:latin typeface="PT Mono"/>
                <a:cs typeface="PT Mono"/>
              </a:rPr>
              <a:t>def func2(a, b):</a:t>
            </a:r>
          </a:p>
          <a:p>
            <a:pPr marL="804545" algn="just"/>
            <a:r>
              <a:rPr lang="en-US" sz="2000" dirty="0">
                <a:latin typeface="PT Mono"/>
                <a:cs typeface="PT Mono"/>
              </a:rPr>
              <a:t>    a = 'new-value'        # a and b are local names</a:t>
            </a:r>
          </a:p>
          <a:p>
            <a:pPr marL="804545" algn="just"/>
            <a:r>
              <a:rPr lang="en-US" sz="2000" dirty="0">
                <a:latin typeface="PT Mono"/>
                <a:cs typeface="PT Mono"/>
              </a:rPr>
              <a:t>    b = b + 1              # assigned to new objects</a:t>
            </a:r>
          </a:p>
          <a:p>
            <a:pPr marL="804545" algn="just"/>
            <a:r>
              <a:rPr lang="en-US" sz="2000" dirty="0">
                <a:latin typeface="PT Mono"/>
                <a:cs typeface="PT Mono"/>
              </a:rPr>
              <a:t>    return a, b            # return new values</a:t>
            </a:r>
          </a:p>
          <a:p>
            <a:pPr marL="804545" algn="just"/>
            <a:endParaRPr lang="en-US" sz="2000" dirty="0">
              <a:latin typeface="PT Mono"/>
              <a:cs typeface="PT Mono"/>
            </a:endParaRPr>
          </a:p>
          <a:p>
            <a:pPr marL="804545" algn="just"/>
            <a:r>
              <a:rPr lang="en-US" sz="2000" dirty="0">
                <a:latin typeface="PT Mono"/>
                <a:cs typeface="PT Mono"/>
              </a:rPr>
              <a:t>x, y = 'old-value', 99</a:t>
            </a:r>
          </a:p>
          <a:p>
            <a:pPr marL="804545" algn="just"/>
            <a:r>
              <a:rPr lang="en-US" sz="2000" dirty="0">
                <a:latin typeface="PT Mono"/>
                <a:cs typeface="PT Mono"/>
              </a:rPr>
              <a:t>x, y = func2(x, y)</a:t>
            </a:r>
          </a:p>
          <a:p>
            <a:pPr marL="804545" algn="just"/>
            <a:r>
              <a:rPr lang="en-US" sz="2000" dirty="0">
                <a:latin typeface="PT Mono"/>
                <a:cs typeface="PT Mono"/>
              </a:rPr>
              <a:t>print(x, y)                # output: new-value 100</a:t>
            </a:r>
            <a:endParaRPr lang="en-US" sz="2000" dirty="0" smtClean="0">
              <a:latin typeface="PT Mono"/>
              <a:cs typeface="PT Mono"/>
            </a:endParaRPr>
          </a:p>
        </p:txBody>
      </p:sp>
      <p:sp>
        <p:nvSpPr>
          <p:cNvPr id="6" name="TextBox 5"/>
          <p:cNvSpPr txBox="1"/>
          <p:nvPr/>
        </p:nvSpPr>
        <p:spPr>
          <a:xfrm>
            <a:off x="-812800" y="6150233"/>
            <a:ext cx="11252200" cy="369332"/>
          </a:xfrm>
          <a:prstGeom prst="rect">
            <a:avLst/>
          </a:prstGeom>
          <a:noFill/>
        </p:spPr>
        <p:txBody>
          <a:bodyPr wrap="square" rtlCol="0">
            <a:spAutoFit/>
          </a:bodyPr>
          <a:lstStyle/>
          <a:p>
            <a:pPr marL="804545" algn="just"/>
            <a:r>
              <a:rPr lang="en-US" dirty="0">
                <a:cs typeface="Calibri"/>
                <a:hlinkClick r:id="rId2"/>
              </a:rPr>
              <a:t>https://docs.python.org/2.7/faq/programming.html#why-did-changing-list-y-also-change-list-x</a:t>
            </a:r>
            <a:endParaRPr lang="en-US" dirty="0" smtClean="0">
              <a:latin typeface="Calibri"/>
              <a:cs typeface="Calibri"/>
            </a:endParaRPr>
          </a:p>
        </p:txBody>
      </p:sp>
      <p:sp>
        <p:nvSpPr>
          <p:cNvPr id="7" name="TextBox 6"/>
          <p:cNvSpPr txBox="1"/>
          <p:nvPr/>
        </p:nvSpPr>
        <p:spPr>
          <a:xfrm>
            <a:off x="-635000" y="4976336"/>
            <a:ext cx="9842500" cy="830997"/>
          </a:xfrm>
          <a:prstGeom prst="rect">
            <a:avLst/>
          </a:prstGeom>
          <a:noFill/>
        </p:spPr>
        <p:txBody>
          <a:bodyPr wrap="square" rtlCol="0">
            <a:spAutoFit/>
          </a:bodyPr>
          <a:lstStyle/>
          <a:p>
            <a:pPr marL="804545" algn="just"/>
            <a:r>
              <a:rPr lang="en-US" sz="2400" b="1" dirty="0" smtClean="0">
                <a:solidFill>
                  <a:srgbClr val="E46C0A"/>
                </a:solidFill>
                <a:latin typeface="Calibri"/>
                <a:cs typeface="Calibri"/>
              </a:rPr>
              <a:t>mutable objects( list, dict, set, </a:t>
            </a:r>
            <a:r>
              <a:rPr lang="en-US" sz="2400" b="1" dirty="0" err="1" smtClean="0">
                <a:solidFill>
                  <a:srgbClr val="E46C0A"/>
                </a:solidFill>
                <a:latin typeface="Calibri"/>
                <a:cs typeface="Calibri"/>
              </a:rPr>
              <a:t>etc</a:t>
            </a:r>
            <a:r>
              <a:rPr lang="en-US" sz="2400" b="1" dirty="0" smtClean="0">
                <a:solidFill>
                  <a:srgbClr val="E46C0A"/>
                </a:solidFill>
                <a:latin typeface="Calibri"/>
                <a:cs typeface="Calibri"/>
              </a:rPr>
              <a:t>)  are changed within a function call</a:t>
            </a:r>
          </a:p>
          <a:p>
            <a:pPr marL="804545" algn="just"/>
            <a:r>
              <a:rPr lang="en-US" sz="2400" b="1" dirty="0" smtClean="0">
                <a:solidFill>
                  <a:srgbClr val="E46C0A"/>
                </a:solidFill>
                <a:latin typeface="Calibri"/>
                <a:cs typeface="Calibri"/>
              </a:rPr>
              <a:t>immutable objects ( int, str, tuple, </a:t>
            </a:r>
            <a:r>
              <a:rPr lang="en-US" sz="2400" b="1" dirty="0" err="1" smtClean="0">
                <a:solidFill>
                  <a:srgbClr val="E46C0A"/>
                </a:solidFill>
                <a:latin typeface="Calibri"/>
                <a:cs typeface="Calibri"/>
              </a:rPr>
              <a:t>etc</a:t>
            </a:r>
            <a:r>
              <a:rPr lang="en-US" sz="2400" b="1" dirty="0" smtClean="0">
                <a:solidFill>
                  <a:srgbClr val="E46C0A"/>
                </a:solidFill>
                <a:latin typeface="Calibri"/>
                <a:cs typeface="Calibri"/>
              </a:rPr>
              <a:t>) are not changed</a:t>
            </a:r>
          </a:p>
        </p:txBody>
      </p:sp>
    </p:spTree>
    <p:extLst>
      <p:ext uri="{BB962C8B-B14F-4D97-AF65-F5344CB8AC3E}">
        <p14:creationId xmlns:p14="http://schemas.microsoft.com/office/powerpoint/2010/main" val="179200262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identity, type, value</a:t>
            </a:r>
            <a:endParaRPr lang="en-US" dirty="0"/>
          </a:p>
        </p:txBody>
      </p:sp>
      <p:sp>
        <p:nvSpPr>
          <p:cNvPr id="3" name="Content Placeholder 2"/>
          <p:cNvSpPr>
            <a:spLocks noGrp="1"/>
          </p:cNvSpPr>
          <p:nvPr>
            <p:ph idx="1"/>
          </p:nvPr>
        </p:nvSpPr>
        <p:spPr/>
        <p:txBody>
          <a:bodyPr>
            <a:normAutofit fontScale="62500" lnSpcReduction="20000"/>
          </a:bodyPr>
          <a:lstStyle/>
          <a:p>
            <a:r>
              <a:rPr lang="en-US" dirty="0"/>
              <a:t>Every object has an </a:t>
            </a:r>
            <a:r>
              <a:rPr lang="en-US" sz="3800" b="1" dirty="0">
                <a:solidFill>
                  <a:srgbClr val="E46C0A"/>
                </a:solidFill>
              </a:rPr>
              <a:t>identity</a:t>
            </a:r>
            <a:r>
              <a:rPr lang="en-US" dirty="0"/>
              <a:t>, a </a:t>
            </a:r>
            <a:r>
              <a:rPr lang="en-US" sz="3800" b="1" dirty="0">
                <a:solidFill>
                  <a:srgbClr val="E46C0A"/>
                </a:solidFill>
              </a:rPr>
              <a:t>type</a:t>
            </a:r>
            <a:r>
              <a:rPr lang="en-US" dirty="0"/>
              <a:t> and a </a:t>
            </a:r>
            <a:r>
              <a:rPr lang="en-US" sz="3800" b="1" dirty="0">
                <a:solidFill>
                  <a:srgbClr val="E46C0A"/>
                </a:solidFill>
              </a:rPr>
              <a:t>valu</a:t>
            </a:r>
            <a:r>
              <a:rPr lang="en-US" b="1" dirty="0">
                <a:solidFill>
                  <a:srgbClr val="E46C0A"/>
                </a:solidFill>
              </a:rPr>
              <a:t>e</a:t>
            </a:r>
            <a:r>
              <a:rPr lang="en-US" dirty="0"/>
              <a:t>. </a:t>
            </a:r>
            <a:endParaRPr lang="en-US" dirty="0" smtClean="0"/>
          </a:p>
          <a:p>
            <a:r>
              <a:rPr lang="en-US" dirty="0" smtClean="0"/>
              <a:t>An </a:t>
            </a:r>
            <a:r>
              <a:rPr lang="en-US" dirty="0"/>
              <a:t>object’s</a:t>
            </a:r>
            <a:r>
              <a:rPr lang="en-US" sz="3800" dirty="0"/>
              <a:t> </a:t>
            </a:r>
            <a:r>
              <a:rPr lang="en-US" sz="3800" b="1" i="1" dirty="0">
                <a:solidFill>
                  <a:srgbClr val="E46C0A"/>
                </a:solidFill>
              </a:rPr>
              <a:t>identity</a:t>
            </a:r>
            <a:r>
              <a:rPr lang="en-US" b="1" dirty="0">
                <a:solidFill>
                  <a:srgbClr val="E46C0A"/>
                </a:solidFill>
              </a:rPr>
              <a:t> </a:t>
            </a:r>
            <a:r>
              <a:rPr lang="en-US" dirty="0"/>
              <a:t>never changes once it has been created; you may think of it as the object’s address in memory. The ‘</a:t>
            </a:r>
            <a:r>
              <a:rPr lang="en-US" b="1" dirty="0">
                <a:hlinkClick r:id="rId2"/>
              </a:rPr>
              <a:t>is</a:t>
            </a:r>
            <a:r>
              <a:rPr lang="en-US" dirty="0"/>
              <a:t>‘ operator compares the identity of two objects; the </a:t>
            </a:r>
            <a:r>
              <a:rPr lang="en-US" b="1" dirty="0">
                <a:hlinkClick r:id="rId3" tooltip="id"/>
              </a:rPr>
              <a:t>id()</a:t>
            </a:r>
            <a:r>
              <a:rPr lang="en-US" dirty="0"/>
              <a:t> function returns an integer representing its </a:t>
            </a:r>
            <a:r>
              <a:rPr lang="en-US" dirty="0" smtClean="0"/>
              <a:t>identity.</a:t>
            </a:r>
          </a:p>
          <a:p>
            <a:r>
              <a:rPr lang="en-US" dirty="0" smtClean="0"/>
              <a:t> An object’s</a:t>
            </a:r>
            <a:r>
              <a:rPr lang="en-US" sz="3800" dirty="0" smtClean="0"/>
              <a:t> </a:t>
            </a:r>
            <a:r>
              <a:rPr lang="en-US" sz="3800" b="1" i="1" dirty="0" smtClean="0">
                <a:solidFill>
                  <a:srgbClr val="E46C0A"/>
                </a:solidFill>
              </a:rPr>
              <a:t>type</a:t>
            </a:r>
            <a:r>
              <a:rPr lang="en-US" dirty="0" smtClean="0"/>
              <a:t> is also unchangeable. An </a:t>
            </a:r>
            <a:r>
              <a:rPr lang="en-US" dirty="0"/>
              <a:t>object’s type determines the operations that the object supports (e.g., “does it have a length?”) and also defines the possible values for objects of that type. The </a:t>
            </a:r>
            <a:r>
              <a:rPr lang="en-US" b="1" dirty="0">
                <a:hlinkClick r:id="rId4" tooltip="type"/>
              </a:rPr>
              <a:t>type()</a:t>
            </a:r>
            <a:r>
              <a:rPr lang="en-US" dirty="0"/>
              <a:t> function returns an object’s type (which is an object itself)</a:t>
            </a:r>
            <a:r>
              <a:rPr lang="en-US" dirty="0" smtClean="0"/>
              <a:t>.</a:t>
            </a:r>
          </a:p>
          <a:p>
            <a:r>
              <a:rPr lang="en-US" dirty="0" smtClean="0"/>
              <a:t> </a:t>
            </a:r>
            <a:r>
              <a:rPr lang="en-US" dirty="0"/>
              <a:t>The </a:t>
            </a:r>
            <a:r>
              <a:rPr lang="en-US" sz="3800" b="1" i="1" dirty="0">
                <a:solidFill>
                  <a:srgbClr val="E46C0A"/>
                </a:solidFill>
              </a:rPr>
              <a:t>value</a:t>
            </a:r>
            <a:r>
              <a:rPr lang="en-US" dirty="0"/>
              <a:t> of some objects can change. Objects whose value can change are said to be </a:t>
            </a:r>
            <a:r>
              <a:rPr lang="en-US" i="1" dirty="0"/>
              <a:t>mutable</a:t>
            </a:r>
            <a:r>
              <a:rPr lang="en-US" dirty="0"/>
              <a:t>; objects whose value is unchangeable once they are created are called </a:t>
            </a:r>
            <a:r>
              <a:rPr lang="en-US" i="1" dirty="0"/>
              <a:t>immutable</a:t>
            </a:r>
            <a:r>
              <a:rPr lang="en-US" dirty="0" smtClean="0"/>
              <a:t>. </a:t>
            </a:r>
            <a:r>
              <a:rPr lang="en-US" dirty="0"/>
              <a:t>An object’s mutability is determined by its type; for instance, numbers, strings and tuples are immutable, while dictionaries and lists are mutable</a:t>
            </a:r>
            <a:r>
              <a:rPr lang="en-US" dirty="0" smtClean="0"/>
              <a:t>.</a:t>
            </a:r>
          </a:p>
          <a:p>
            <a:r>
              <a:rPr lang="en-US" dirty="0">
                <a:hlinkClick r:id="rId5"/>
              </a:rPr>
              <a:t>https://docs.python.org/2.7/reference/</a:t>
            </a:r>
            <a:r>
              <a:rPr lang="en-US" dirty="0" err="1">
                <a:hlinkClick r:id="rId5"/>
              </a:rPr>
              <a:t>datamodel.html</a:t>
            </a:r>
            <a:endParaRPr lang="en-US" dirty="0"/>
          </a:p>
        </p:txBody>
      </p:sp>
    </p:spTree>
    <p:extLst>
      <p:ext uri="{BB962C8B-B14F-4D97-AF65-F5344CB8AC3E}">
        <p14:creationId xmlns:p14="http://schemas.microsoft.com/office/powerpoint/2010/main" val="304352602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 </a:t>
            </a:r>
            <a:r>
              <a:rPr lang="en-US" dirty="0"/>
              <a:t>o</a:t>
            </a:r>
            <a:r>
              <a:rPr lang="en-US" dirty="0" smtClean="0"/>
              <a:t>riented </a:t>
            </a:r>
            <a:r>
              <a:rPr lang="en-US" dirty="0"/>
              <a:t>p</a:t>
            </a:r>
            <a:r>
              <a:rPr lang="en-US" dirty="0" smtClean="0"/>
              <a:t>aradigm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objects?</a:t>
            </a:r>
          </a:p>
          <a:p>
            <a:r>
              <a:rPr lang="en-US" dirty="0" smtClean="0"/>
              <a:t>Encapsulation of data:</a:t>
            </a:r>
          </a:p>
          <a:p>
            <a:pPr lvl="1"/>
            <a:r>
              <a:rPr lang="en-US" dirty="0"/>
              <a:t>c</a:t>
            </a:r>
            <a:r>
              <a:rPr lang="en-US" dirty="0" smtClean="0"/>
              <a:t>lass </a:t>
            </a:r>
            <a:r>
              <a:rPr lang="en-US" dirty="0" err="1" smtClean="0"/>
              <a:t>ElementaryParticle</a:t>
            </a:r>
            <a:endParaRPr lang="en-US" dirty="0" smtClean="0"/>
          </a:p>
          <a:p>
            <a:pPr lvl="2"/>
            <a:r>
              <a:rPr lang="en-US" dirty="0" smtClean="0"/>
              <a:t>name</a:t>
            </a:r>
          </a:p>
          <a:p>
            <a:pPr lvl="2"/>
            <a:r>
              <a:rPr lang="en-US" dirty="0" smtClean="0"/>
              <a:t>mass</a:t>
            </a:r>
          </a:p>
          <a:p>
            <a:pPr lvl="2"/>
            <a:r>
              <a:rPr lang="en-US" dirty="0" smtClean="0"/>
              <a:t>spin</a:t>
            </a:r>
          </a:p>
          <a:p>
            <a:r>
              <a:rPr lang="en-US" dirty="0" smtClean="0"/>
              <a:t>Inheritance:</a:t>
            </a:r>
          </a:p>
          <a:p>
            <a:pPr lvl="1"/>
            <a:r>
              <a:rPr lang="en-US" dirty="0"/>
              <a:t>c</a:t>
            </a:r>
            <a:r>
              <a:rPr lang="en-US" dirty="0" smtClean="0"/>
              <a:t>lass </a:t>
            </a:r>
            <a:r>
              <a:rPr lang="en-US" dirty="0" err="1" smtClean="0"/>
              <a:t>ChargedElementaryParticls</a:t>
            </a:r>
            <a:endParaRPr lang="en-US" dirty="0" smtClean="0"/>
          </a:p>
          <a:p>
            <a:pPr lvl="2"/>
            <a:r>
              <a:rPr lang="en-US" dirty="0" smtClean="0"/>
              <a:t>Charge</a:t>
            </a:r>
          </a:p>
          <a:p>
            <a:r>
              <a:rPr lang="en-US" dirty="0" smtClean="0"/>
              <a:t>Let’s write our first Python class!</a:t>
            </a:r>
          </a:p>
          <a:p>
            <a:pPr marL="57150" indent="0">
              <a:buNone/>
            </a:pPr>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67565963"/>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Animal</a:t>
            </a:r>
            <a:endParaRPr lang="en-US" dirty="0"/>
          </a:p>
        </p:txBody>
      </p:sp>
      <p:sp>
        <p:nvSpPr>
          <p:cNvPr id="4" name="TextBox 3"/>
          <p:cNvSpPr txBox="1"/>
          <p:nvPr/>
        </p:nvSpPr>
        <p:spPr>
          <a:xfrm>
            <a:off x="698500" y="1943100"/>
            <a:ext cx="8140700" cy="4154983"/>
          </a:xfrm>
          <a:prstGeom prst="rect">
            <a:avLst/>
          </a:prstGeom>
          <a:solidFill>
            <a:schemeClr val="tx1">
              <a:lumMod val="50000"/>
              <a:lumOff val="50000"/>
              <a:alpha val="23000"/>
            </a:schemeClr>
          </a:solidFill>
        </p:spPr>
        <p:txBody>
          <a:bodyPr wrap="square" rtlCol="0">
            <a:spAutoFit/>
          </a:bodyPr>
          <a:lstStyle/>
          <a:p>
            <a:r>
              <a:rPr lang="en-US" sz="2400" b="1" dirty="0">
                <a:solidFill>
                  <a:srgbClr val="E46C0A"/>
                </a:solidFill>
              </a:rPr>
              <a:t>class Animal</a:t>
            </a:r>
            <a:r>
              <a:rPr lang="en-US" sz="2400" dirty="0"/>
              <a:t>(object): </a:t>
            </a:r>
            <a:endParaRPr lang="en-US" sz="2400" dirty="0" smtClean="0"/>
          </a:p>
          <a:p>
            <a:endParaRPr lang="en-US" sz="2400" dirty="0"/>
          </a:p>
          <a:p>
            <a:r>
              <a:rPr lang="en-US" sz="2400" b="1" dirty="0" smtClean="0"/>
              <a:t>	</a:t>
            </a:r>
            <a:r>
              <a:rPr lang="en-US" sz="2400" b="1" dirty="0" smtClean="0">
                <a:solidFill>
                  <a:srgbClr val="E46C0A"/>
                </a:solidFill>
              </a:rPr>
              <a:t>def</a:t>
            </a:r>
            <a:r>
              <a:rPr lang="en-US" sz="2400" b="1" dirty="0" smtClean="0"/>
              <a:t>  </a:t>
            </a:r>
            <a:r>
              <a:rPr lang="en-US" sz="2400" dirty="0" smtClean="0">
                <a:solidFill>
                  <a:srgbClr val="E46C0A"/>
                </a:solidFill>
              </a:rPr>
              <a:t>__</a:t>
            </a:r>
            <a:r>
              <a:rPr lang="en-US" sz="2400" dirty="0" err="1" smtClean="0">
                <a:solidFill>
                  <a:srgbClr val="E46C0A"/>
                </a:solidFill>
              </a:rPr>
              <a:t>init</a:t>
            </a:r>
            <a:r>
              <a:rPr lang="en-US" sz="2400" dirty="0" smtClean="0">
                <a:solidFill>
                  <a:srgbClr val="E46C0A"/>
                </a:solidFill>
              </a:rPr>
              <a:t>__</a:t>
            </a:r>
            <a:r>
              <a:rPr lang="en-US" sz="2400" dirty="0"/>
              <a:t>(self, name)</a:t>
            </a:r>
            <a:r>
              <a:rPr lang="en-US" sz="2400" dirty="0" smtClean="0"/>
              <a:t>:             #self is always first parameter </a:t>
            </a:r>
            <a:endParaRPr lang="en-US" sz="2400" dirty="0"/>
          </a:p>
          <a:p>
            <a:r>
              <a:rPr lang="en-US" sz="2400" dirty="0" smtClean="0"/>
              <a:t>		self.name </a:t>
            </a:r>
            <a:r>
              <a:rPr lang="en-US" sz="2400" dirty="0"/>
              <a:t>= name </a:t>
            </a:r>
            <a:endParaRPr lang="en-US" sz="2400" dirty="0" smtClean="0"/>
          </a:p>
          <a:p>
            <a:endParaRPr lang="en-US" sz="2400" dirty="0" smtClean="0"/>
          </a:p>
          <a:p>
            <a:r>
              <a:rPr lang="en-US" sz="2400" b="1" dirty="0"/>
              <a:t>	</a:t>
            </a:r>
            <a:r>
              <a:rPr lang="en-US" sz="2400" b="1" dirty="0" smtClean="0">
                <a:solidFill>
                  <a:srgbClr val="E46C0A"/>
                </a:solidFill>
              </a:rPr>
              <a:t>def</a:t>
            </a:r>
            <a:r>
              <a:rPr lang="en-US" sz="2400" b="1" dirty="0" smtClean="0"/>
              <a:t>  </a:t>
            </a:r>
            <a:r>
              <a:rPr lang="en-US" sz="2400" dirty="0" smtClean="0"/>
              <a:t>talk</a:t>
            </a:r>
            <a:r>
              <a:rPr lang="en-US" sz="2400" dirty="0"/>
              <a:t>(self): </a:t>
            </a:r>
          </a:p>
          <a:p>
            <a:r>
              <a:rPr lang="en-US" sz="2400" b="1" dirty="0" smtClean="0"/>
              <a:t>		 print </a:t>
            </a:r>
            <a:r>
              <a:rPr lang="en-US" sz="2400" dirty="0"/>
              <a:t>"Generic Animal </a:t>
            </a:r>
            <a:r>
              <a:rPr lang="en-US" sz="2400" dirty="0" smtClean="0"/>
              <a:t>Sound”</a:t>
            </a:r>
          </a:p>
          <a:p>
            <a:endParaRPr lang="en-US" sz="2400" dirty="0" smtClean="0"/>
          </a:p>
          <a:p>
            <a:endParaRPr lang="en-US" sz="2400" dirty="0"/>
          </a:p>
          <a:p>
            <a:r>
              <a:rPr lang="en-US" sz="2400" dirty="0" smtClean="0"/>
              <a:t>animal </a:t>
            </a:r>
            <a:r>
              <a:rPr lang="en-US" sz="2400" dirty="0"/>
              <a:t>= Animal("thing") </a:t>
            </a:r>
          </a:p>
          <a:p>
            <a:r>
              <a:rPr lang="en-US" sz="2400" dirty="0" smtClean="0"/>
              <a:t>animal.talk</a:t>
            </a:r>
            <a:r>
              <a:rPr lang="en-US" sz="2400" dirty="0"/>
              <a:t>(</a:t>
            </a:r>
            <a:r>
              <a:rPr lang="en-US" sz="2400" dirty="0" smtClean="0"/>
              <a:t>)</a:t>
            </a:r>
            <a:endParaRPr lang="en-US" sz="2400" dirty="0" smtClean="0">
              <a:latin typeface="PT Mono"/>
              <a:cs typeface="PT Mono"/>
            </a:endParaRPr>
          </a:p>
        </p:txBody>
      </p:sp>
    </p:spTree>
    <p:extLst>
      <p:ext uri="{BB962C8B-B14F-4D97-AF65-F5344CB8AC3E}">
        <p14:creationId xmlns:p14="http://schemas.microsoft.com/office/powerpoint/2010/main" val="44121721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TextBox 3"/>
          <p:cNvSpPr txBox="1"/>
          <p:nvPr/>
        </p:nvSpPr>
        <p:spPr>
          <a:xfrm>
            <a:off x="457200" y="2108200"/>
            <a:ext cx="8521700" cy="3416320"/>
          </a:xfrm>
          <a:prstGeom prst="rect">
            <a:avLst/>
          </a:prstGeom>
          <a:solidFill>
            <a:schemeClr val="tx1">
              <a:lumMod val="50000"/>
              <a:lumOff val="50000"/>
              <a:alpha val="23000"/>
            </a:schemeClr>
          </a:solidFill>
        </p:spPr>
        <p:txBody>
          <a:bodyPr wrap="square" rtlCol="0">
            <a:spAutoFit/>
          </a:bodyPr>
          <a:lstStyle/>
          <a:p>
            <a:r>
              <a:rPr lang="en-US" sz="2400" b="1" dirty="0">
                <a:solidFill>
                  <a:schemeClr val="accent6">
                    <a:lumMod val="75000"/>
                  </a:schemeClr>
                </a:solidFill>
              </a:rPr>
              <a:t>class </a:t>
            </a:r>
            <a:r>
              <a:rPr lang="en-US" sz="2400" b="1" dirty="0" smtClean="0">
                <a:solidFill>
                  <a:schemeClr val="accent6">
                    <a:lumMod val="75000"/>
                  </a:schemeClr>
                </a:solidFill>
              </a:rPr>
              <a:t>Dog</a:t>
            </a:r>
            <a:r>
              <a:rPr lang="en-US" sz="2400" dirty="0" smtClean="0"/>
              <a:t>(</a:t>
            </a:r>
            <a:r>
              <a:rPr lang="en-US" sz="2400" dirty="0"/>
              <a:t>Animal)</a:t>
            </a:r>
            <a:r>
              <a:rPr lang="en-US" sz="2400" dirty="0" smtClean="0"/>
              <a:t>:</a:t>
            </a:r>
          </a:p>
          <a:p>
            <a:r>
              <a:rPr lang="en-US" sz="2400" dirty="0" smtClean="0"/>
              <a:t> </a:t>
            </a:r>
            <a:endParaRPr lang="en-US" sz="2400" dirty="0"/>
          </a:p>
          <a:p>
            <a:r>
              <a:rPr lang="en-US" sz="2400" b="1" dirty="0" smtClean="0"/>
              <a:t>	</a:t>
            </a:r>
            <a:r>
              <a:rPr lang="en-US" sz="2400" b="1" dirty="0" smtClean="0">
                <a:solidFill>
                  <a:srgbClr val="E46C0A"/>
                </a:solidFill>
              </a:rPr>
              <a:t>def</a:t>
            </a:r>
            <a:r>
              <a:rPr lang="en-US" sz="2400" b="1" dirty="0" smtClean="0"/>
              <a:t> </a:t>
            </a:r>
            <a:r>
              <a:rPr lang="en-US" sz="2400" dirty="0"/>
              <a:t>talk(self): </a:t>
            </a:r>
          </a:p>
          <a:p>
            <a:r>
              <a:rPr lang="en-US" sz="2400" b="1" dirty="0" smtClean="0"/>
              <a:t>		</a:t>
            </a:r>
            <a:r>
              <a:rPr lang="en-US" sz="2400" dirty="0" smtClean="0"/>
              <a:t>print</a:t>
            </a:r>
            <a:r>
              <a:rPr lang="en-US" sz="2400" b="1" dirty="0" smtClean="0"/>
              <a:t> </a:t>
            </a:r>
            <a:r>
              <a:rPr lang="en-US" sz="2400" dirty="0" smtClean="0"/>
              <a:t>’{0}</a:t>
            </a:r>
            <a:r>
              <a:rPr lang="en-US" sz="2400" b="1" dirty="0" smtClean="0"/>
              <a:t> </a:t>
            </a:r>
            <a:r>
              <a:rPr lang="en-US" sz="2400" dirty="0" smtClean="0"/>
              <a:t>says</a:t>
            </a:r>
            <a:r>
              <a:rPr lang="en-US" sz="2400" dirty="0"/>
              <a:t>, </a:t>
            </a:r>
            <a:r>
              <a:rPr lang="en-US" sz="2400" dirty="0" err="1" smtClean="0"/>
              <a:t>wow!’.format</a:t>
            </a:r>
            <a:r>
              <a:rPr lang="en-US" sz="2400" dirty="0" smtClean="0"/>
              <a:t>(self.name</a:t>
            </a:r>
            <a:r>
              <a:rPr lang="en-US" sz="2400" dirty="0"/>
              <a:t>) </a:t>
            </a:r>
            <a:endParaRPr lang="en-US" sz="2400" dirty="0" smtClean="0"/>
          </a:p>
          <a:p>
            <a:endParaRPr lang="en-US" sz="2400" dirty="0" smtClean="0"/>
          </a:p>
          <a:p>
            <a:endParaRPr lang="en-US" sz="2400" dirty="0"/>
          </a:p>
          <a:p>
            <a:r>
              <a:rPr lang="en-US" sz="2400" dirty="0" smtClean="0"/>
              <a:t>dog </a:t>
            </a:r>
            <a:r>
              <a:rPr lang="en-US" sz="2400" dirty="0"/>
              <a:t>= </a:t>
            </a:r>
            <a:r>
              <a:rPr lang="en-US" sz="2400" dirty="0" smtClean="0"/>
              <a:t>Dog(”Felix"</a:t>
            </a:r>
            <a:r>
              <a:rPr lang="en-US" sz="2400" dirty="0"/>
              <a:t>) </a:t>
            </a:r>
            <a:endParaRPr lang="en-US" sz="2400" dirty="0" smtClean="0"/>
          </a:p>
          <a:p>
            <a:r>
              <a:rPr lang="en-US" sz="2400" dirty="0" err="1" smtClean="0"/>
              <a:t>dog.talk</a:t>
            </a:r>
            <a:r>
              <a:rPr lang="en-US" sz="2400" dirty="0"/>
              <a:t>(</a:t>
            </a:r>
            <a:r>
              <a:rPr lang="en-US" sz="2400" dirty="0" smtClean="0"/>
              <a:t>)                       </a:t>
            </a:r>
            <a:r>
              <a:rPr lang="en-US" sz="2400" i="1" dirty="0"/>
              <a:t># invoke method </a:t>
            </a:r>
            <a:r>
              <a:rPr lang="en-US" sz="2400" dirty="0" err="1" smtClean="0"/>
              <a:t>dog.talk</a:t>
            </a:r>
            <a:r>
              <a:rPr lang="en-US" sz="2400" dirty="0"/>
              <a:t>(</a:t>
            </a:r>
            <a:r>
              <a:rPr lang="en-US" sz="2400" dirty="0" smtClean="0"/>
              <a:t>)</a:t>
            </a:r>
            <a:endParaRPr lang="en-US" sz="2400" dirty="0"/>
          </a:p>
          <a:p>
            <a:pPr marL="804545" algn="just"/>
            <a:endParaRPr lang="en-US" sz="2400" dirty="0" smtClean="0">
              <a:latin typeface="PT Mono"/>
              <a:cs typeface="PT Mono"/>
            </a:endParaRPr>
          </a:p>
        </p:txBody>
      </p:sp>
    </p:spTree>
    <p:extLst>
      <p:ext uri="{BB962C8B-B14F-4D97-AF65-F5344CB8AC3E}">
        <p14:creationId xmlns:p14="http://schemas.microsoft.com/office/powerpoint/2010/main" val="295668594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trive for elegant </a:t>
            </a:r>
            <a:r>
              <a:rPr lang="en-US" dirty="0"/>
              <a:t>s</a:t>
            </a:r>
            <a:r>
              <a:rPr lang="en-US" dirty="0" smtClean="0"/>
              <a:t>tyle!</a:t>
            </a:r>
            <a:endParaRPr lang="en-US" dirty="0"/>
          </a:p>
        </p:txBody>
      </p:sp>
      <p:sp>
        <p:nvSpPr>
          <p:cNvPr id="3" name="Content Placeholder 2"/>
          <p:cNvSpPr>
            <a:spLocks noGrp="1"/>
          </p:cNvSpPr>
          <p:nvPr>
            <p:ph idx="1"/>
          </p:nvPr>
        </p:nvSpPr>
        <p:spPr>
          <a:xfrm>
            <a:off x="457200" y="1600200"/>
            <a:ext cx="8229600" cy="4864484"/>
          </a:xfrm>
        </p:spPr>
        <p:txBody>
          <a:bodyPr>
            <a:normAutofit fontScale="70000" lnSpcReduction="20000"/>
          </a:bodyPr>
          <a:lstStyle/>
          <a:p>
            <a:r>
              <a:rPr lang="en-US" dirty="0"/>
              <a:t>t</a:t>
            </a:r>
            <a:r>
              <a:rPr lang="en-US" dirty="0" smtClean="0"/>
              <a:t>he PEP08 Style Guide for Python Code: </a:t>
            </a:r>
          </a:p>
          <a:p>
            <a:pPr lvl="1"/>
            <a:r>
              <a:rPr lang="en-US" dirty="0" smtClean="0">
                <a:hlinkClick r:id="rId2"/>
              </a:rPr>
              <a:t>https://www.python.org/dev/peps/pep-0008/</a:t>
            </a:r>
            <a:endParaRPr lang="en-US" dirty="0" smtClean="0"/>
          </a:p>
          <a:p>
            <a:r>
              <a:rPr lang="en-US" dirty="0" err="1"/>
              <a:t>g</a:t>
            </a:r>
            <a:r>
              <a:rPr lang="en-US" dirty="0" err="1" smtClean="0"/>
              <a:t>oogle</a:t>
            </a:r>
            <a:r>
              <a:rPr lang="en-US" dirty="0" smtClean="0"/>
              <a:t> Python Style Guide</a:t>
            </a:r>
          </a:p>
          <a:p>
            <a:pPr lvl="1"/>
            <a:r>
              <a:rPr lang="en-US" dirty="0" smtClean="0">
                <a:hlinkClick r:id="rId3"/>
              </a:rPr>
              <a:t>https://google-styleguide.googlecode.com/svn/trunk/pyguide.html</a:t>
            </a:r>
            <a:endParaRPr lang="en-US" dirty="0" smtClean="0"/>
          </a:p>
          <a:p>
            <a:r>
              <a:rPr lang="en-US" dirty="0"/>
              <a:t>f</a:t>
            </a:r>
            <a:r>
              <a:rPr lang="en-US" dirty="0" smtClean="0"/>
              <a:t>unction names: </a:t>
            </a:r>
          </a:p>
          <a:p>
            <a:pPr lvl="1"/>
            <a:r>
              <a:rPr lang="en-US" dirty="0" smtClean="0"/>
              <a:t>calculate_speed()</a:t>
            </a:r>
          </a:p>
          <a:p>
            <a:r>
              <a:rPr lang="en-US" dirty="0"/>
              <a:t>v</a:t>
            </a:r>
            <a:r>
              <a:rPr lang="en-US" dirty="0" smtClean="0"/>
              <a:t>ariables:</a:t>
            </a:r>
          </a:p>
          <a:p>
            <a:pPr lvl="1"/>
            <a:r>
              <a:rPr lang="en-US" dirty="0" smtClean="0"/>
              <a:t>number_of_particles</a:t>
            </a:r>
          </a:p>
          <a:p>
            <a:r>
              <a:rPr lang="en-US" dirty="0"/>
              <a:t>c</a:t>
            </a:r>
            <a:r>
              <a:rPr lang="en-US" dirty="0" smtClean="0"/>
              <a:t>onstants: </a:t>
            </a:r>
          </a:p>
          <a:p>
            <a:pPr lvl="1"/>
            <a:r>
              <a:rPr lang="en-US" dirty="0" smtClean="0"/>
              <a:t>SPEED_OF_LIGHT</a:t>
            </a:r>
          </a:p>
          <a:p>
            <a:r>
              <a:rPr lang="en-US" dirty="0"/>
              <a:t>c</a:t>
            </a:r>
            <a:r>
              <a:rPr lang="en-US" dirty="0" smtClean="0"/>
              <a:t>lasses:</a:t>
            </a:r>
          </a:p>
          <a:p>
            <a:pPr lvl="1"/>
            <a:r>
              <a:rPr lang="en-US" dirty="0" smtClean="0"/>
              <a:t>ChargedParticle</a:t>
            </a:r>
          </a:p>
          <a:p>
            <a:r>
              <a:rPr lang="en-US" dirty="0"/>
              <a:t>w</a:t>
            </a:r>
            <a:r>
              <a:rPr lang="en-US" dirty="0" smtClean="0"/>
              <a:t>hite spaces, </a:t>
            </a:r>
            <a:r>
              <a:rPr lang="en-US" dirty="0" err="1" smtClean="0"/>
              <a:t>etc</a:t>
            </a:r>
            <a:r>
              <a:rPr lang="en-US" dirty="0" smtClean="0"/>
              <a:t>:</a:t>
            </a:r>
          </a:p>
          <a:p>
            <a:pPr lvl="1"/>
            <a:r>
              <a:rPr lang="en-US" dirty="0" smtClean="0"/>
              <a:t>Read the links above</a:t>
            </a:r>
          </a:p>
        </p:txBody>
      </p:sp>
      <p:sp>
        <p:nvSpPr>
          <p:cNvPr id="4" name="TextBox 3"/>
          <p:cNvSpPr txBox="1"/>
          <p:nvPr/>
        </p:nvSpPr>
        <p:spPr>
          <a:xfrm>
            <a:off x="5503385" y="6451984"/>
            <a:ext cx="3640615" cy="369332"/>
          </a:xfrm>
          <a:prstGeom prst="rect">
            <a:avLst/>
          </a:prstGeom>
          <a:noFill/>
        </p:spPr>
        <p:txBody>
          <a:bodyPr wrap="none" rtlCol="0">
            <a:spAutoFit/>
          </a:bodyPr>
          <a:lstStyle/>
          <a:p>
            <a:r>
              <a:rPr lang="en-US" dirty="0" smtClean="0"/>
              <a:t>PEP = Python Enhancement Proposal</a:t>
            </a:r>
            <a:endParaRPr lang="en-US" dirty="0"/>
          </a:p>
        </p:txBody>
      </p:sp>
    </p:spTree>
    <p:extLst>
      <p:ext uri="{BB962C8B-B14F-4D97-AF65-F5344CB8AC3E}">
        <p14:creationId xmlns:p14="http://schemas.microsoft.com/office/powerpoint/2010/main" val="242873771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pearls of wisdom</a:t>
            </a:r>
            <a:endParaRPr lang="en-US" dirty="0"/>
          </a:p>
        </p:txBody>
      </p:sp>
      <p:sp>
        <p:nvSpPr>
          <p:cNvPr id="3" name="Content Placeholder 2"/>
          <p:cNvSpPr>
            <a:spLocks noGrp="1"/>
          </p:cNvSpPr>
          <p:nvPr>
            <p:ph idx="1"/>
          </p:nvPr>
        </p:nvSpPr>
        <p:spPr>
          <a:xfrm>
            <a:off x="457200" y="1600200"/>
            <a:ext cx="8572500" cy="4525963"/>
          </a:xfrm>
        </p:spPr>
        <p:txBody>
          <a:bodyPr>
            <a:normAutofit fontScale="85000" lnSpcReduction="10000"/>
          </a:bodyPr>
          <a:lstStyle/>
          <a:p>
            <a:r>
              <a:rPr lang="en-US" dirty="0"/>
              <a:t>w</a:t>
            </a:r>
            <a:r>
              <a:rPr lang="en-US" dirty="0" smtClean="0"/>
              <a:t>rite short functions</a:t>
            </a:r>
          </a:p>
          <a:p>
            <a:pPr lvl="1"/>
            <a:r>
              <a:rPr lang="en-US" dirty="0"/>
              <a:t>r</a:t>
            </a:r>
            <a:r>
              <a:rPr lang="en-US" dirty="0" smtClean="0"/>
              <a:t>ule of thumb: if function is more than a screen full it needs to be broken down</a:t>
            </a:r>
          </a:p>
          <a:p>
            <a:pPr lvl="1"/>
            <a:r>
              <a:rPr lang="en-US" dirty="0" smtClean="0"/>
              <a:t>will help you think in a modular way</a:t>
            </a:r>
          </a:p>
          <a:p>
            <a:pPr lvl="1"/>
            <a:r>
              <a:rPr lang="en-US" dirty="0"/>
              <a:t>h</a:t>
            </a:r>
            <a:r>
              <a:rPr lang="en-US" dirty="0" smtClean="0"/>
              <a:t>elps you write </a:t>
            </a:r>
            <a:r>
              <a:rPr lang="en-US" u="sng" dirty="0" smtClean="0"/>
              <a:t>reusabl</a:t>
            </a:r>
            <a:r>
              <a:rPr lang="en-US" dirty="0" smtClean="0"/>
              <a:t>e code</a:t>
            </a:r>
          </a:p>
          <a:p>
            <a:r>
              <a:rPr lang="en-US" dirty="0"/>
              <a:t>w</a:t>
            </a:r>
            <a:r>
              <a:rPr lang="en-US" dirty="0" smtClean="0"/>
              <a:t>rite short lines</a:t>
            </a:r>
          </a:p>
          <a:p>
            <a:pPr lvl="1"/>
            <a:r>
              <a:rPr lang="en-US" dirty="0"/>
              <a:t>d</a:t>
            </a:r>
            <a:r>
              <a:rPr lang="en-US" dirty="0" smtClean="0"/>
              <a:t>on’t pack too much in a single line of code</a:t>
            </a:r>
          </a:p>
          <a:p>
            <a:pPr lvl="1"/>
            <a:r>
              <a:rPr lang="en-US" dirty="0"/>
              <a:t>v</a:t>
            </a:r>
            <a:r>
              <a:rPr lang="en-US" dirty="0" smtClean="0"/>
              <a:t>ery difficult to read</a:t>
            </a:r>
          </a:p>
          <a:p>
            <a:pPr lvl="1"/>
            <a:r>
              <a:rPr lang="en-US" dirty="0"/>
              <a:t>i</a:t>
            </a:r>
            <a:r>
              <a:rPr lang="en-US" dirty="0" smtClean="0"/>
              <a:t>f you write complex one-</a:t>
            </a:r>
            <a:r>
              <a:rPr lang="en-US" dirty="0" smtClean="0"/>
              <a:t>liners it </a:t>
            </a:r>
            <a:r>
              <a:rPr lang="en-US" dirty="0" err="1" smtClean="0"/>
              <a:t>doesn</a:t>
            </a:r>
            <a:r>
              <a:rPr lang="fr-FR" dirty="0" smtClean="0"/>
              <a:t>’</a:t>
            </a:r>
            <a:r>
              <a:rPr lang="en-US" dirty="0" smtClean="0"/>
              <a:t>t </a:t>
            </a:r>
            <a:r>
              <a:rPr lang="en-US" dirty="0" smtClean="0"/>
              <a:t>make you smarter</a:t>
            </a:r>
          </a:p>
          <a:p>
            <a:pPr lvl="1"/>
            <a:r>
              <a:rPr lang="en-US" dirty="0"/>
              <a:t>n</a:t>
            </a:r>
            <a:r>
              <a:rPr lang="en-US" dirty="0" smtClean="0"/>
              <a:t>ext person to read your code will hate you!</a:t>
            </a:r>
          </a:p>
          <a:p>
            <a:r>
              <a:rPr lang="en-US" dirty="0"/>
              <a:t>a</a:t>
            </a:r>
            <a:r>
              <a:rPr lang="en-US" dirty="0" smtClean="0"/>
              <a:t>void global variables</a:t>
            </a:r>
          </a:p>
          <a:p>
            <a:pPr lvl="1"/>
            <a:endParaRPr lang="en-US" dirty="0"/>
          </a:p>
        </p:txBody>
      </p:sp>
    </p:spTree>
    <p:extLst>
      <p:ext uri="{BB962C8B-B14F-4D97-AF65-F5344CB8AC3E}">
        <p14:creationId xmlns:p14="http://schemas.microsoft.com/office/powerpoint/2010/main" val="126404002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47938"/>
            <a:ext cx="8229600" cy="1143000"/>
          </a:xfrm>
        </p:spPr>
        <p:txBody>
          <a:bodyPr>
            <a:normAutofit/>
          </a:bodyPr>
          <a:lstStyle/>
          <a:p>
            <a:r>
              <a:rPr lang="en-US" sz="6000" b="1" dirty="0">
                <a:solidFill>
                  <a:srgbClr val="3366FF"/>
                </a:solidFill>
              </a:rPr>
              <a:t>l</a:t>
            </a:r>
            <a:r>
              <a:rPr lang="en-US" sz="6000" b="1" dirty="0" smtClean="0">
                <a:solidFill>
                  <a:srgbClr val="3366FF"/>
                </a:solidFill>
              </a:rPr>
              <a:t>ab 3</a:t>
            </a:r>
            <a:endParaRPr lang="en-US" sz="6000" b="1" dirty="0">
              <a:solidFill>
                <a:srgbClr val="3366FF"/>
              </a:solidFill>
            </a:endParaRPr>
          </a:p>
        </p:txBody>
      </p:sp>
    </p:spTree>
    <p:extLst>
      <p:ext uri="{BB962C8B-B14F-4D97-AF65-F5344CB8AC3E}">
        <p14:creationId xmlns:p14="http://schemas.microsoft.com/office/powerpoint/2010/main" val="179761970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038"/>
            <a:ext cx="8229600" cy="1143000"/>
          </a:xfrm>
        </p:spPr>
        <p:txBody>
          <a:bodyPr>
            <a:normAutofit/>
          </a:bodyPr>
          <a:lstStyle/>
          <a:p>
            <a:r>
              <a:rPr lang="en-US" b="1" dirty="0" err="1" smtClean="0">
                <a:solidFill>
                  <a:srgbClr val="E46C0A"/>
                </a:solidFill>
              </a:rPr>
              <a:t>q&amp;a</a:t>
            </a:r>
            <a:endParaRPr lang="en-US" b="1" dirty="0">
              <a:solidFill>
                <a:srgbClr val="E46C0A"/>
              </a:solidFill>
            </a:endParaRPr>
          </a:p>
        </p:txBody>
      </p:sp>
    </p:spTree>
    <p:extLst>
      <p:ext uri="{BB962C8B-B14F-4D97-AF65-F5344CB8AC3E}">
        <p14:creationId xmlns:p14="http://schemas.microsoft.com/office/powerpoint/2010/main" val="31639713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eakly </a:t>
            </a:r>
            <a:r>
              <a:rPr lang="en-US" dirty="0"/>
              <a:t>t</a:t>
            </a:r>
            <a:r>
              <a:rPr lang="en-US" dirty="0" smtClean="0"/>
              <a:t>yped </a:t>
            </a:r>
            <a:r>
              <a:rPr lang="en-US" dirty="0"/>
              <a:t>l</a:t>
            </a:r>
            <a:r>
              <a:rPr lang="en-US" dirty="0" smtClean="0"/>
              <a:t>anguages</a:t>
            </a:r>
            <a:endParaRPr lang="en-US" dirty="0"/>
          </a:p>
        </p:txBody>
      </p:sp>
      <p:sp>
        <p:nvSpPr>
          <p:cNvPr id="3" name="Content Placeholder 2"/>
          <p:cNvSpPr>
            <a:spLocks noGrp="1"/>
          </p:cNvSpPr>
          <p:nvPr>
            <p:ph idx="1"/>
          </p:nvPr>
        </p:nvSpPr>
        <p:spPr>
          <a:xfrm>
            <a:off x="457200" y="1600200"/>
            <a:ext cx="8686800" cy="4889500"/>
          </a:xfrm>
        </p:spPr>
        <p:txBody>
          <a:bodyPr>
            <a:normAutofit fontScale="92500" lnSpcReduction="20000"/>
          </a:bodyPr>
          <a:lstStyle/>
          <a:p>
            <a:r>
              <a:rPr lang="en-US" dirty="0"/>
              <a:t>r</a:t>
            </a:r>
            <a:r>
              <a:rPr lang="en-US" dirty="0" smtClean="0"/>
              <a:t>equire discipline in coding standards</a:t>
            </a:r>
          </a:p>
          <a:p>
            <a:pPr lvl="1"/>
            <a:r>
              <a:rPr lang="en-US" dirty="0"/>
              <a:t>o</a:t>
            </a:r>
            <a:r>
              <a:rPr lang="en-US" dirty="0" smtClean="0"/>
              <a:t>r the code can get out of control and difficult to maintain</a:t>
            </a:r>
            <a:endParaRPr lang="en-US" dirty="0"/>
          </a:p>
          <a:p>
            <a:pPr lvl="1"/>
            <a:r>
              <a:rPr lang="en-US" dirty="0" smtClean="0"/>
              <a:t> “spaghetti code”</a:t>
            </a:r>
          </a:p>
          <a:p>
            <a:pPr lvl="1"/>
            <a:r>
              <a:rPr lang="en-US" dirty="0" smtClean="0"/>
              <a:t>“technological deficit”</a:t>
            </a:r>
          </a:p>
          <a:p>
            <a:r>
              <a:rPr lang="en-US" dirty="0"/>
              <a:t>r</a:t>
            </a:r>
            <a:r>
              <a:rPr lang="en-US" dirty="0" smtClean="0"/>
              <a:t>equire good documentation</a:t>
            </a:r>
          </a:p>
          <a:p>
            <a:pPr lvl="1"/>
            <a:r>
              <a:rPr lang="en-US" dirty="0"/>
              <a:t>p</a:t>
            </a:r>
            <a:r>
              <a:rPr lang="en-US" dirty="0" smtClean="0"/>
              <a:t>ython provides excellent documentation tools</a:t>
            </a:r>
          </a:p>
          <a:p>
            <a:r>
              <a:rPr lang="en-US" dirty="0"/>
              <a:t>e</a:t>
            </a:r>
            <a:r>
              <a:rPr lang="en-US" dirty="0" smtClean="0"/>
              <a:t>xhaustive testing of all code paths</a:t>
            </a:r>
          </a:p>
          <a:p>
            <a:pPr lvl="1"/>
            <a:r>
              <a:rPr lang="en-US" dirty="0"/>
              <a:t>n</a:t>
            </a:r>
            <a:r>
              <a:rPr lang="en-US" dirty="0" smtClean="0"/>
              <a:t>o surprises when the code runs in production</a:t>
            </a:r>
          </a:p>
          <a:p>
            <a:pPr lvl="1"/>
            <a:r>
              <a:rPr lang="en-US" dirty="0"/>
              <a:t>c</a:t>
            </a:r>
            <a:r>
              <a:rPr lang="en-US" dirty="0" smtClean="0"/>
              <a:t>ompiled languages catch most errors during compilation</a:t>
            </a:r>
          </a:p>
          <a:p>
            <a:r>
              <a:rPr lang="en-US" dirty="0"/>
              <a:t>y</a:t>
            </a:r>
            <a:r>
              <a:rPr lang="en-US" dirty="0" smtClean="0"/>
              <a:t>ou pay a speed penalty because you do not declare types</a:t>
            </a:r>
            <a:endParaRPr lang="en-US" dirty="0"/>
          </a:p>
        </p:txBody>
      </p:sp>
    </p:spTree>
    <p:extLst>
      <p:ext uri="{BB962C8B-B14F-4D97-AF65-F5344CB8AC3E}">
        <p14:creationId xmlns:p14="http://schemas.microsoft.com/office/powerpoint/2010/main" val="120778758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Resources</a:t>
            </a:r>
            <a:endParaRPr lang="en-US" dirty="0"/>
          </a:p>
        </p:txBody>
      </p:sp>
      <p:sp>
        <p:nvSpPr>
          <p:cNvPr id="3" name="Content Placeholder 2"/>
          <p:cNvSpPr>
            <a:spLocks noGrp="1"/>
          </p:cNvSpPr>
          <p:nvPr>
            <p:ph idx="1"/>
          </p:nvPr>
        </p:nvSpPr>
        <p:spPr>
          <a:xfrm>
            <a:off x="203200" y="1600200"/>
            <a:ext cx="8813800" cy="4525963"/>
          </a:xfrm>
        </p:spPr>
        <p:txBody>
          <a:bodyPr/>
          <a:lstStyle/>
          <a:p>
            <a:r>
              <a:rPr lang="en-US" sz="2000" dirty="0" smtClean="0"/>
              <a:t>The </a:t>
            </a:r>
            <a:r>
              <a:rPr lang="en-US" sz="2000" dirty="0"/>
              <a:t>Z</a:t>
            </a:r>
            <a:r>
              <a:rPr lang="en-US" sz="2000" dirty="0" smtClean="0"/>
              <a:t>en </a:t>
            </a:r>
            <a:r>
              <a:rPr lang="en-US" sz="2000" dirty="0"/>
              <a:t>of python: </a:t>
            </a:r>
            <a:r>
              <a:rPr lang="en-US" sz="2000" dirty="0">
                <a:hlinkClick r:id="rId2"/>
              </a:rPr>
              <a:t>https://www.python.org/dev/peps/pep-0020/</a:t>
            </a:r>
            <a:endParaRPr lang="en-US" sz="2000" dirty="0"/>
          </a:p>
          <a:p>
            <a:r>
              <a:rPr lang="en-US" sz="2000" dirty="0"/>
              <a:t>K</a:t>
            </a:r>
            <a:r>
              <a:rPr lang="en-US" sz="2000" dirty="0" smtClean="0"/>
              <a:t>eywords: </a:t>
            </a:r>
            <a:r>
              <a:rPr lang="en-US" sz="2000" dirty="0">
                <a:hlinkClick r:id="rId3"/>
              </a:rPr>
              <a:t>http://www.programiz.com/python-programming/keyword-</a:t>
            </a:r>
            <a:r>
              <a:rPr lang="en-US" sz="2000" dirty="0" smtClean="0">
                <a:hlinkClick r:id="rId3"/>
              </a:rPr>
              <a:t>list</a:t>
            </a:r>
            <a:endParaRPr lang="en-US" sz="2000" dirty="0" smtClean="0"/>
          </a:p>
          <a:p>
            <a:r>
              <a:rPr lang="en-US" sz="2000" dirty="0" smtClean="0"/>
              <a:t>Standard </a:t>
            </a:r>
            <a:r>
              <a:rPr lang="en-US" sz="2000" dirty="0"/>
              <a:t>library: </a:t>
            </a:r>
            <a:r>
              <a:rPr lang="en-US" sz="2000" dirty="0">
                <a:hlinkClick r:id="rId4"/>
              </a:rPr>
              <a:t>https://docs.python.org/2/library</a:t>
            </a:r>
            <a:r>
              <a:rPr lang="en-US" sz="2000" dirty="0" smtClean="0">
                <a:hlinkClick r:id="rId4"/>
              </a:rPr>
              <a:t>/</a:t>
            </a:r>
            <a:endParaRPr lang="en-US" sz="2000" dirty="0" smtClean="0"/>
          </a:p>
          <a:p>
            <a:r>
              <a:rPr lang="en-US" sz="2000" dirty="0" smtClean="0"/>
              <a:t>Language </a:t>
            </a:r>
            <a:r>
              <a:rPr lang="en-US" sz="2000" dirty="0"/>
              <a:t>reference: </a:t>
            </a:r>
            <a:r>
              <a:rPr lang="en-US" sz="2000" dirty="0">
                <a:hlinkClick r:id="rId5"/>
              </a:rPr>
              <a:t>https://docs.python.org/2/reference/</a:t>
            </a:r>
            <a:r>
              <a:rPr lang="en-US" sz="2000" dirty="0" smtClean="0">
                <a:hlinkClick r:id="rId5"/>
              </a:rPr>
              <a:t>index.html</a:t>
            </a:r>
            <a:endParaRPr lang="en-US" sz="2000" dirty="0" smtClean="0"/>
          </a:p>
          <a:p>
            <a:r>
              <a:rPr lang="en-US" sz="2000" dirty="0"/>
              <a:t>Programming FAQ: </a:t>
            </a:r>
            <a:r>
              <a:rPr lang="en-US" sz="2000" dirty="0">
                <a:hlinkClick r:id="rId6"/>
              </a:rPr>
              <a:t>https://docs.python.org/2.7/faq/</a:t>
            </a:r>
            <a:r>
              <a:rPr lang="en-US" sz="2000" dirty="0" smtClean="0">
                <a:hlinkClick r:id="rId6"/>
              </a:rPr>
              <a:t>programming.html</a:t>
            </a:r>
            <a:endParaRPr lang="en-US" sz="2000" dirty="0" smtClean="0"/>
          </a:p>
          <a:p>
            <a:r>
              <a:rPr lang="en-US" sz="2000" dirty="0" smtClean="0"/>
              <a:t>Major python website: </a:t>
            </a:r>
            <a:r>
              <a:rPr lang="en-US" sz="2000" dirty="0">
                <a:hlinkClick r:id="rId7"/>
              </a:rPr>
              <a:t>https://www.python.org</a:t>
            </a:r>
            <a:r>
              <a:rPr lang="en-US" sz="2000" dirty="0" smtClean="0">
                <a:hlinkClick r:id="rId7"/>
              </a:rPr>
              <a:t>/</a:t>
            </a:r>
            <a:endParaRPr lang="en-US" sz="2000" dirty="0" smtClean="0"/>
          </a:p>
          <a:p>
            <a:r>
              <a:rPr lang="en-US" sz="2000" dirty="0" smtClean="0"/>
              <a:t>The python </a:t>
            </a:r>
            <a:r>
              <a:rPr lang="en-US" sz="2000" dirty="0"/>
              <a:t>package index: </a:t>
            </a:r>
            <a:r>
              <a:rPr lang="en-US" sz="2000" dirty="0">
                <a:hlinkClick r:id="rId8"/>
              </a:rPr>
              <a:t>https://pypi.python.org/</a:t>
            </a:r>
            <a:r>
              <a:rPr lang="en-US" sz="2000" dirty="0" smtClean="0">
                <a:hlinkClick r:id="rId8"/>
              </a:rPr>
              <a:t>pypi</a:t>
            </a:r>
            <a:endParaRPr lang="en-US" sz="2000" dirty="0" smtClean="0"/>
          </a:p>
          <a:p>
            <a:r>
              <a:rPr lang="en-US" sz="2000" dirty="0" smtClean="0"/>
              <a:t>Fast access to official </a:t>
            </a:r>
            <a:r>
              <a:rPr lang="en-US" sz="2000" dirty="0"/>
              <a:t>documentation: </a:t>
            </a:r>
            <a:r>
              <a:rPr lang="en-US" sz="2000" dirty="0">
                <a:hlinkClick r:id="rId9"/>
              </a:rPr>
              <a:t>https://docs.python.org</a:t>
            </a:r>
            <a:r>
              <a:rPr lang="en-US" sz="2000" dirty="0" smtClean="0">
                <a:hlinkClick r:id="rId9"/>
              </a:rPr>
              <a:t>/2/</a:t>
            </a:r>
            <a:endParaRPr lang="en-US" sz="2000" dirty="0" smtClean="0"/>
          </a:p>
          <a:p>
            <a:r>
              <a:rPr lang="en-US" sz="2000" dirty="0" smtClean="0"/>
              <a:t>Dive </a:t>
            </a:r>
            <a:r>
              <a:rPr lang="en-US" sz="2000" dirty="0"/>
              <a:t>into python: </a:t>
            </a:r>
            <a:r>
              <a:rPr lang="en-US" sz="2000" dirty="0">
                <a:hlinkClick r:id="rId10"/>
              </a:rPr>
              <a:t>http://www.diveintopython.net/</a:t>
            </a:r>
            <a:r>
              <a:rPr lang="en-US" sz="2000" dirty="0" smtClean="0">
                <a:hlinkClick r:id="rId10"/>
              </a:rPr>
              <a:t>index.html</a:t>
            </a:r>
            <a:endParaRPr lang="en-US" sz="2000" dirty="0" smtClean="0"/>
          </a:p>
          <a:p>
            <a:r>
              <a:rPr lang="en-US" sz="2000" dirty="0" smtClean="0"/>
              <a:t>Google’s </a:t>
            </a:r>
            <a:r>
              <a:rPr lang="en-US" sz="2000" dirty="0"/>
              <a:t>python class: </a:t>
            </a:r>
            <a:r>
              <a:rPr lang="en-US" sz="2000" dirty="0">
                <a:hlinkClick r:id="rId11"/>
              </a:rPr>
              <a:t>https://developers.google.com/edu/python</a:t>
            </a:r>
            <a:r>
              <a:rPr lang="en-US" sz="2000" dirty="0" smtClean="0">
                <a:hlinkClick r:id="rId11"/>
              </a:rPr>
              <a:t>/</a:t>
            </a:r>
            <a:endParaRPr lang="en-US" sz="2000" dirty="0" smtClean="0"/>
          </a:p>
          <a:p>
            <a:r>
              <a:rPr lang="en-US" sz="2000" dirty="0" smtClean="0"/>
              <a:t>Google’s exercises: </a:t>
            </a:r>
            <a:r>
              <a:rPr lang="en-US" sz="2000" dirty="0" smtClean="0">
                <a:hlinkClick r:id="rId12"/>
              </a:rPr>
              <a:t>https</a:t>
            </a:r>
            <a:r>
              <a:rPr lang="en-US" sz="2000" dirty="0">
                <a:hlinkClick r:id="rId12"/>
              </a:rPr>
              <a:t>://developers.google.com/edu/python/exercises/</a:t>
            </a:r>
            <a:r>
              <a:rPr lang="en-US" sz="2000" dirty="0" smtClean="0">
                <a:hlinkClick r:id="rId12"/>
              </a:rPr>
              <a:t>basic</a:t>
            </a:r>
            <a:endParaRPr lang="en-US" sz="2000" dirty="0" smtClean="0"/>
          </a:p>
          <a:p>
            <a:endParaRPr lang="en-US" sz="2000" dirty="0" smtClean="0"/>
          </a:p>
          <a:p>
            <a:endParaRPr lang="en-US" sz="20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p>
            <a:endParaRPr lang="en-US" dirty="0"/>
          </a:p>
        </p:txBody>
      </p:sp>
    </p:spTree>
    <p:extLst>
      <p:ext uri="{BB962C8B-B14F-4D97-AF65-F5344CB8AC3E}">
        <p14:creationId xmlns:p14="http://schemas.microsoft.com/office/powerpoint/2010/main" val="137403971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438"/>
            <a:ext cx="8229600" cy="1143000"/>
          </a:xfrm>
        </p:spPr>
        <p:txBody>
          <a:bodyPr>
            <a:normAutofit fontScale="90000"/>
          </a:bodyPr>
          <a:lstStyle/>
          <a:p>
            <a:r>
              <a:rPr lang="en-US" dirty="0"/>
              <a:t>M</a:t>
            </a:r>
            <a:r>
              <a:rPr lang="en-US" dirty="0" smtClean="0"/>
              <a:t>y favorite two </a:t>
            </a:r>
            <a:r>
              <a:rPr lang="en-US" dirty="0"/>
              <a:t>little books</a:t>
            </a:r>
            <a:br>
              <a:rPr lang="en-US" dirty="0"/>
            </a:br>
            <a:r>
              <a:rPr lang="en-US" dirty="0">
                <a:hlinkClick r:id="rId2"/>
              </a:rPr>
              <a:t>https://leanpub.com/u/</a:t>
            </a:r>
            <a:r>
              <a:rPr lang="en-US" dirty="0" smtClean="0">
                <a:hlinkClick r:id="rId2"/>
              </a:rPr>
              <a:t>mharrison</a:t>
            </a:r>
            <a:r>
              <a:rPr lang="en-US" dirty="0">
                <a:hlinkClick r:id="rId2"/>
              </a:rPr>
              <a:t/>
            </a:r>
            <a:br>
              <a:rPr lang="en-US" dirty="0">
                <a:hlinkClick r:id="rId2"/>
              </a:rPr>
            </a:br>
            <a:endParaRPr lang="en-US" dirty="0"/>
          </a:p>
        </p:txBody>
      </p:sp>
      <p:pic>
        <p:nvPicPr>
          <p:cNvPr id="4" name="Content Placeholder 3"/>
          <p:cNvPicPr>
            <a:picLocks noGrp="1" noChangeAspect="1"/>
          </p:cNvPicPr>
          <p:nvPr>
            <p:ph idx="1"/>
          </p:nvPr>
        </p:nvPicPr>
        <p:blipFill>
          <a:blip r:embed="rId3"/>
          <a:srcRect l="-71120" r="-71120"/>
          <a:stretch>
            <a:fillRect/>
          </a:stretch>
        </p:blipFill>
        <p:spPr>
          <a:xfrm>
            <a:off x="-1993901" y="1765300"/>
            <a:ext cx="9260103" cy="5092700"/>
          </a:xfrm>
        </p:spPr>
      </p:pic>
      <p:pic>
        <p:nvPicPr>
          <p:cNvPr id="5" name="Picture 4"/>
          <p:cNvPicPr>
            <a:picLocks noChangeAspect="1"/>
          </p:cNvPicPr>
          <p:nvPr/>
        </p:nvPicPr>
        <p:blipFill>
          <a:blip r:embed="rId4"/>
          <a:stretch>
            <a:fillRect/>
          </a:stretch>
        </p:blipFill>
        <p:spPr>
          <a:xfrm>
            <a:off x="4616450" y="1765300"/>
            <a:ext cx="3822700" cy="5092700"/>
          </a:xfrm>
          <a:prstGeom prst="rect">
            <a:avLst/>
          </a:prstGeom>
        </p:spPr>
      </p:pic>
    </p:spTree>
    <p:extLst>
      <p:ext uri="{BB962C8B-B14F-4D97-AF65-F5344CB8AC3E}">
        <p14:creationId xmlns:p14="http://schemas.microsoft.com/office/powerpoint/2010/main" val="132191103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favorite advanced book (</a:t>
            </a:r>
            <a:r>
              <a:rPr lang="en-US" dirty="0"/>
              <a:t>series)</a:t>
            </a:r>
            <a:br>
              <a:rPr lang="en-US" dirty="0"/>
            </a:br>
            <a:r>
              <a:rPr lang="en-US" dirty="0">
                <a:hlinkClick r:id="rId2"/>
              </a:rPr>
              <a:t>http://</a:t>
            </a:r>
            <a:r>
              <a:rPr lang="en-US" dirty="0" err="1" smtClean="0">
                <a:hlinkClick r:id="rId2"/>
              </a:rPr>
              <a:t>www.effectivepython.com</a:t>
            </a:r>
            <a:endParaRPr lang="en-US" dirty="0"/>
          </a:p>
        </p:txBody>
      </p:sp>
      <p:pic>
        <p:nvPicPr>
          <p:cNvPr id="6" name="Picture 5"/>
          <p:cNvPicPr>
            <a:picLocks noChangeAspect="1"/>
          </p:cNvPicPr>
          <p:nvPr/>
        </p:nvPicPr>
        <p:blipFill>
          <a:blip r:embed="rId3"/>
          <a:stretch>
            <a:fillRect/>
          </a:stretch>
        </p:blipFill>
        <p:spPr>
          <a:xfrm>
            <a:off x="2829838" y="1879600"/>
            <a:ext cx="3570961" cy="4686300"/>
          </a:xfrm>
          <a:prstGeom prst="rect">
            <a:avLst/>
          </a:prstGeom>
        </p:spPr>
      </p:pic>
    </p:spTree>
    <p:extLst>
      <p:ext uri="{BB962C8B-B14F-4D97-AF65-F5344CB8AC3E}">
        <p14:creationId xmlns:p14="http://schemas.microsoft.com/office/powerpoint/2010/main" val="27754461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your engines! (…interpreters)</a:t>
            </a:r>
            <a:endParaRPr lang="en-US" dirty="0"/>
          </a:p>
        </p:txBody>
      </p:sp>
      <p:sp>
        <p:nvSpPr>
          <p:cNvPr id="3" name="Content Placeholder 2"/>
          <p:cNvSpPr>
            <a:spLocks noGrp="1"/>
          </p:cNvSpPr>
          <p:nvPr>
            <p:ph idx="1"/>
          </p:nvPr>
        </p:nvSpPr>
        <p:spPr/>
        <p:txBody>
          <a:bodyPr/>
          <a:lstStyle/>
          <a:p>
            <a:r>
              <a:rPr lang="en-US" dirty="0"/>
              <a:t>t</a:t>
            </a:r>
            <a:r>
              <a:rPr lang="en-US" dirty="0" smtClean="0"/>
              <a:t>he easiest way to learn Python is to write code directly in the python interpreter!</a:t>
            </a:r>
          </a:p>
          <a:p>
            <a:pPr marL="0" indent="0">
              <a:buNone/>
            </a:pPr>
            <a:endParaRPr lang="en-US" dirty="0" smtClean="0"/>
          </a:p>
          <a:p>
            <a:pPr marL="0" indent="0">
              <a:buNone/>
            </a:pPr>
            <a:r>
              <a:rPr lang="en-US" dirty="0" smtClean="0">
                <a:latin typeface="PT Mono"/>
                <a:cs typeface="PT Mono"/>
              </a:rPr>
              <a:t>  </a:t>
            </a:r>
          </a:p>
          <a:p>
            <a:pPr marL="0" indent="0">
              <a:buNone/>
            </a:pPr>
            <a:r>
              <a:rPr lang="en-US" dirty="0" smtClean="0">
                <a:latin typeface="PT Mono"/>
                <a:cs typeface="PT Mono"/>
              </a:rPr>
              <a:t> </a:t>
            </a:r>
          </a:p>
          <a:p>
            <a:pPr marL="0" indent="0">
              <a:buNone/>
            </a:pPr>
            <a:r>
              <a:rPr lang="en-US" dirty="0">
                <a:latin typeface="PT Mono"/>
                <a:cs typeface="PT Mono"/>
              </a:rPr>
              <a:t> </a:t>
            </a:r>
          </a:p>
        </p:txBody>
      </p:sp>
      <p:sp>
        <p:nvSpPr>
          <p:cNvPr id="4" name="TextBox 3"/>
          <p:cNvSpPr txBox="1"/>
          <p:nvPr/>
        </p:nvSpPr>
        <p:spPr>
          <a:xfrm>
            <a:off x="850900" y="3263612"/>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&gt;which </a:t>
            </a:r>
            <a:r>
              <a:rPr lang="en-US" sz="3200" dirty="0" smtClean="0">
                <a:solidFill>
                  <a:srgbClr val="000000"/>
                </a:solidFill>
                <a:highlight>
                  <a:srgbClr val="FFFF00"/>
                </a:highlight>
                <a:latin typeface="PT Mono"/>
                <a:cs typeface="PT Mono"/>
              </a:rPr>
              <a:t>python</a:t>
            </a:r>
            <a:endParaRPr lang="en-US" sz="3200" dirty="0"/>
          </a:p>
        </p:txBody>
      </p:sp>
      <p:sp>
        <p:nvSpPr>
          <p:cNvPr id="5" name="TextBox 4"/>
          <p:cNvSpPr txBox="1"/>
          <p:nvPr/>
        </p:nvSpPr>
        <p:spPr>
          <a:xfrm>
            <a:off x="850900" y="3924588"/>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&gt;python</a:t>
            </a:r>
            <a:endParaRPr lang="en-US" sz="3200" dirty="0"/>
          </a:p>
        </p:txBody>
      </p:sp>
      <p:sp>
        <p:nvSpPr>
          <p:cNvPr id="6" name="TextBox 5"/>
          <p:cNvSpPr txBox="1"/>
          <p:nvPr/>
        </p:nvSpPr>
        <p:spPr>
          <a:xfrm>
            <a:off x="850900" y="4624816"/>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solidFill>
                  <a:srgbClr val="000000"/>
                </a:solidFill>
                <a:highlight>
                  <a:srgbClr val="FFFF00"/>
                </a:highlight>
                <a:latin typeface="PT Mono"/>
                <a:cs typeface="PT Mono"/>
              </a:rPr>
              <a:t>print(“Hello World”) </a:t>
            </a:r>
            <a:endParaRPr lang="en-US" sz="3200" dirty="0"/>
          </a:p>
        </p:txBody>
      </p:sp>
      <p:sp>
        <p:nvSpPr>
          <p:cNvPr id="8" name="TextBox 7"/>
          <p:cNvSpPr txBox="1"/>
          <p:nvPr/>
        </p:nvSpPr>
        <p:spPr>
          <a:xfrm>
            <a:off x="850900" y="5361992"/>
            <a:ext cx="6565900" cy="584776"/>
          </a:xfrm>
          <a:prstGeom prst="rect">
            <a:avLst/>
          </a:prstGeom>
          <a:solidFill>
            <a:schemeClr val="tx1">
              <a:lumMod val="50000"/>
              <a:lumOff val="50000"/>
              <a:alpha val="23000"/>
            </a:schemeClr>
          </a:solidFill>
        </p:spPr>
        <p:txBody>
          <a:bodyPr wrap="square" rtlCol="0">
            <a:spAutoFit/>
          </a:bodyPr>
          <a:lstStyle/>
          <a:p>
            <a:pPr marL="804545"/>
            <a:r>
              <a:rPr lang="en-US" sz="3200" dirty="0" smtClean="0"/>
              <a:t>Use </a:t>
            </a:r>
            <a:r>
              <a:rPr lang="en-US" sz="3200" dirty="0"/>
              <a:t>exit() or Ctrl-</a:t>
            </a:r>
            <a:r>
              <a:rPr lang="en-US" sz="3200" dirty="0" smtClean="0"/>
              <a:t>D </a:t>
            </a:r>
            <a:r>
              <a:rPr lang="en-US" sz="3200" dirty="0"/>
              <a:t>to </a:t>
            </a:r>
            <a:r>
              <a:rPr lang="en-US" sz="3200" dirty="0" smtClean="0"/>
              <a:t>exit</a:t>
            </a:r>
            <a:endParaRPr lang="en-US" sz="3200" dirty="0"/>
          </a:p>
        </p:txBody>
      </p:sp>
    </p:spTree>
    <p:extLst>
      <p:ext uri="{BB962C8B-B14F-4D97-AF65-F5344CB8AC3E}">
        <p14:creationId xmlns:p14="http://schemas.microsoft.com/office/powerpoint/2010/main" val="8658417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804545" algn="just">
          <a:defRPr sz="2400" dirty="0" err="1" smtClean="0">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5488</TotalTime>
  <Words>4940</Words>
  <Application>Microsoft Macintosh PowerPoint</Application>
  <PresentationFormat>On-screen Show (4:3)</PresentationFormat>
  <Paragraphs>776</Paragraphs>
  <Slides>82</Slides>
  <Notes>1</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this presentation…</vt:lpstr>
      <vt:lpstr>why python?</vt:lpstr>
      <vt:lpstr>what can you do with python?</vt:lpstr>
      <vt:lpstr>PowerPoint Presentation</vt:lpstr>
      <vt:lpstr>the short history of python</vt:lpstr>
      <vt:lpstr>there are 2 pythons!</vt:lpstr>
      <vt:lpstr>weakly typed languages</vt:lpstr>
      <vt:lpstr>start your engines! (…interpreters)</vt:lpstr>
      <vt:lpstr>how to best follow the class</vt:lpstr>
      <vt:lpstr>python scripts</vt:lpstr>
      <vt:lpstr>PowerPoint Presentation</vt:lpstr>
      <vt:lpstr>keywords,      built-ins,           libraries</vt:lpstr>
      <vt:lpstr>every language has its keywords…</vt:lpstr>
      <vt:lpstr>PowerPoint Presentation</vt:lpstr>
      <vt:lpstr>PowerPoint Presentation</vt:lpstr>
      <vt:lpstr>and its built-in functions…</vt:lpstr>
      <vt:lpstr>and of course its libraries…</vt:lpstr>
      <vt:lpstr>variables</vt:lpstr>
      <vt:lpstr>contain all the information of your program</vt:lpstr>
      <vt:lpstr>fun with variables</vt:lpstr>
      <vt:lpstr>deep thoughts on variables</vt:lpstr>
      <vt:lpstr>the simplest things can get tricky for beginners… we will address this later</vt:lpstr>
      <vt:lpstr>help and documentation</vt:lpstr>
      <vt:lpstr>PowerPoint Presentation</vt:lpstr>
      <vt:lpstr>PowerPoint Presentation</vt:lpstr>
      <vt:lpstr>PowerPoint Presentation</vt:lpstr>
      <vt:lpstr>strings and their functions</vt:lpstr>
      <vt:lpstr>string functions</vt:lpstr>
      <vt:lpstr>important string functions</vt:lpstr>
      <vt:lpstr>string formatting</vt:lpstr>
      <vt:lpstr>lets get two important things out of the way…</vt:lpstr>
      <vt:lpstr>a) indentation</vt:lpstr>
      <vt:lpstr>b) everything in python is an object…</vt:lpstr>
      <vt:lpstr>what is an object?</vt:lpstr>
      <vt:lpstr>PowerPoint Presentation</vt:lpstr>
      <vt:lpstr>what was that all about?</vt:lpstr>
      <vt:lpstr>conditionals</vt:lpstr>
      <vt:lpstr>conditional statements</vt:lpstr>
      <vt:lpstr>what is False in python</vt:lpstr>
      <vt:lpstr>fun with conditional statements</vt:lpstr>
      <vt:lpstr>functions</vt:lpstr>
      <vt:lpstr>functions</vt:lpstr>
      <vt:lpstr>let’s code some functions</vt:lpstr>
      <vt:lpstr>a subtle topic in python…</vt:lpstr>
      <vt:lpstr>but, if you pass a list…</vt:lpstr>
      <vt:lpstr>two important built-in functions</vt:lpstr>
      <vt:lpstr>loops</vt:lpstr>
      <vt:lpstr>loops</vt:lpstr>
      <vt:lpstr> for loop</vt:lpstr>
      <vt:lpstr>while loop</vt:lpstr>
      <vt:lpstr>lab 1</vt:lpstr>
      <vt:lpstr>data structures</vt:lpstr>
      <vt:lpstr>data structures</vt:lpstr>
      <vt:lpstr>lists</vt:lpstr>
      <vt:lpstr>list interface</vt:lpstr>
      <vt:lpstr>list indexing and slicing</vt:lpstr>
      <vt:lpstr>strings are sequences</vt:lpstr>
      <vt:lpstr>dictionaries</vt:lpstr>
      <vt:lpstr>dictionaries</vt:lpstr>
      <vt:lpstr>loops revisited</vt:lpstr>
      <vt:lpstr>the “pythonic” way</vt:lpstr>
      <vt:lpstr>lab 2</vt:lpstr>
      <vt:lpstr>the standard library</vt:lpstr>
      <vt:lpstr>working with the standard library</vt:lpstr>
      <vt:lpstr>file input / output</vt:lpstr>
      <vt:lpstr>pythonic  i/o</vt:lpstr>
      <vt:lpstr>the comma separated values format and the csv format</vt:lpstr>
      <vt:lpstr>objects</vt:lpstr>
      <vt:lpstr>python object model</vt:lpstr>
      <vt:lpstr>pass by value,  pass by reference,  pass by assignment</vt:lpstr>
      <vt:lpstr>object identity, type, value</vt:lpstr>
      <vt:lpstr>object oriented paradigm</vt:lpstr>
      <vt:lpstr>class Animal</vt:lpstr>
      <vt:lpstr>inheritance</vt:lpstr>
      <vt:lpstr>strive for elegant style!</vt:lpstr>
      <vt:lpstr>pearls of wisdom</vt:lpstr>
      <vt:lpstr>lab 3</vt:lpstr>
      <vt:lpstr>q&amp;a</vt:lpstr>
      <vt:lpstr>Important Resources</vt:lpstr>
      <vt:lpstr>My favorite two little books https://leanpub.com/u/mharrison </vt:lpstr>
      <vt:lpstr>My favorite advanced book (series) http://www.effectivepython.com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Matathias</dc:creator>
  <cp:lastModifiedBy>Felix Matathias</cp:lastModifiedBy>
  <cp:revision>309</cp:revision>
  <dcterms:created xsi:type="dcterms:W3CDTF">2015-07-11T13:06:26Z</dcterms:created>
  <dcterms:modified xsi:type="dcterms:W3CDTF">2015-07-21T04:13:32Z</dcterms:modified>
</cp:coreProperties>
</file>