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6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yHZorqtFjLQ2Pj9LGP14Qgfsm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IO . CASTRO MUNOZ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22T11:59:07.573" idx="1">
    <p:pos x="6000" y="0"/>
    <p:text>Casos de uso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SEI3AaA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22T12:11:11.005" idx="2">
    <p:pos x="6000" y="0"/>
    <p:text>Diagrama de secuencias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SEI3AaE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22T11:59:50.815" idx="3">
    <p:pos x="6000" y="0"/>
    <p:text>Diagrama de componentes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SEI3AaI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22T12:00:05.924" idx="4">
    <p:pos x="6000" y="0"/>
    <p:text>Diagrama de clases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ZVqTj24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49ED5C6E-8F4B-716F-A23B-C449D8EB9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>
            <a:extLst>
              <a:ext uri="{FF2B5EF4-FFF2-40B4-BE49-F238E27FC236}">
                <a16:creationId xmlns:a16="http://schemas.microsoft.com/office/drawing/2014/main" id="{ECA490D3-40F3-5550-F6B8-0117C6BA8E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>
            <a:extLst>
              <a:ext uri="{FF2B5EF4-FFF2-40B4-BE49-F238E27FC236}">
                <a16:creationId xmlns:a16="http://schemas.microsoft.com/office/drawing/2014/main" id="{D942E074-40CB-3B58-7F9E-2A5627D9CA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53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5521CEC3-88EC-C1A2-B743-A6C4C414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>
            <a:extLst>
              <a:ext uri="{FF2B5EF4-FFF2-40B4-BE49-F238E27FC236}">
                <a16:creationId xmlns:a16="http://schemas.microsoft.com/office/drawing/2014/main" id="{1491AE0A-78FC-DB13-670E-8CD9A3D2B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CDDA8596-CC0D-FA76-FCEA-8C97FA168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72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" y="2707792"/>
            <a:ext cx="121920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44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0" i="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PRESENTACIÓN FINAL CAPSTONE</a:t>
            </a:r>
            <a:endParaRPr sz="2400" b="0" i="0" u="none" strike="noStrike" cap="none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238866" y="799187"/>
            <a:ext cx="1219199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latin typeface="Verdana" panose="020B0604030504040204" pitchFamily="34" charset="0"/>
                <a:ea typeface="Verdana" panose="020B0604030504040204" pitchFamily="34" charset="0"/>
              </a:rPr>
              <a:t>Capa de integración de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servicios externos </a:t>
            </a:r>
          </a:p>
          <a:p>
            <a:r>
              <a:rPr lang="es-MX" sz="2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Arquitectura de software</a:t>
            </a:r>
            <a:endParaRPr lang="es-MX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  <p:cxnSp>
        <p:nvCxnSpPr>
          <p:cNvPr id="201" name="Google Shape;201;p1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D1B5935-85D3-AAF9-DE97-7AFD0170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1" y="901706"/>
            <a:ext cx="5047176" cy="5901683"/>
          </a:xfrm>
          <a:prstGeom prst="rect">
            <a:avLst/>
          </a:prstGeom>
        </p:spPr>
      </p:pic>
      <p:cxnSp>
        <p:nvCxnSpPr>
          <p:cNvPr id="6" name="Google Shape;192;p9">
            <a:extLst>
              <a:ext uri="{FF2B5EF4-FFF2-40B4-BE49-F238E27FC236}">
                <a16:creationId xmlns:a16="http://schemas.microsoft.com/office/drawing/2014/main" id="{C0641527-C31A-9103-D880-32C753245BF2}"/>
              </a:ext>
            </a:extLst>
          </p:cNvPr>
          <p:cNvCxnSpPr>
            <a:cxnSpLocks/>
          </p:cNvCxnSpPr>
          <p:nvPr/>
        </p:nvCxnSpPr>
        <p:spPr>
          <a:xfrm>
            <a:off x="0" y="2269527"/>
            <a:ext cx="631893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E2CDAB55-4779-C86E-5B75-4BDE9267F949}"/>
              </a:ext>
            </a:extLst>
          </p:cNvPr>
          <p:cNvSpPr/>
          <p:nvPr/>
        </p:nvSpPr>
        <p:spPr>
          <a:xfrm>
            <a:off x="454100" y="2564345"/>
            <a:ext cx="5474583" cy="2012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Integración de servicios:</a:t>
            </a:r>
          </a:p>
          <a:p>
            <a:pPr algn="ctr"/>
            <a:r>
              <a:rPr lang="es-MX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OpenAI API</a:t>
            </a:r>
          </a:p>
          <a:p>
            <a:pPr algn="ctr"/>
            <a:r>
              <a:rPr lang="es-MX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Tavily API</a:t>
            </a:r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CA7ECB47-A72C-8FEB-2E48-15020D967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00" y="5563317"/>
            <a:ext cx="1976747" cy="536656"/>
          </a:xfrm>
          <a:prstGeom prst="rect">
            <a:avLst/>
          </a:prstGeom>
        </p:spPr>
      </p:pic>
      <p:pic>
        <p:nvPicPr>
          <p:cNvPr id="10" name="Google Shape;237;p13" descr="Introduction | Tavily AI">
            <a:extLst>
              <a:ext uri="{FF2B5EF4-FFF2-40B4-BE49-F238E27FC236}">
                <a16:creationId xmlns:a16="http://schemas.microsoft.com/office/drawing/2014/main" id="{9657E129-550D-962A-1655-82EFD8CBBD6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8767" y="5431572"/>
            <a:ext cx="2155206" cy="6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-836152" y="740328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Arquitectura del software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757070"/>
                </a:solidFill>
                <a:latin typeface="Calibri"/>
                <a:cs typeface="Calibri"/>
                <a:sym typeface="Calibri"/>
              </a:rPr>
              <a:t>Diagrama de componentes</a:t>
            </a:r>
            <a:endParaRPr dirty="0"/>
          </a:p>
        </p:txBody>
      </p:sp>
      <p:cxnSp>
        <p:nvCxnSpPr>
          <p:cNvPr id="210" name="Google Shape;210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1DDBB8A-E33A-8B96-E680-EA9B63EA0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3" y="2078747"/>
            <a:ext cx="11636301" cy="418260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747318" y="339794"/>
            <a:ext cx="630409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Modelo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sym typeface="Calibri"/>
              </a:rPr>
              <a:t>Arquitectura de software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9" name="Google Shape;219;p11"/>
          <p:cNvCxnSpPr>
            <a:cxnSpLocks/>
          </p:cNvCxnSpPr>
          <p:nvPr/>
        </p:nvCxnSpPr>
        <p:spPr>
          <a:xfrm>
            <a:off x="0" y="1418149"/>
            <a:ext cx="6817259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E0A7C46-0CAA-4BEA-B281-CC671530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157" y="1545929"/>
            <a:ext cx="8468082" cy="497227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00784A72-2FF8-810D-D0C3-CE2282950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7F8FA673-CFB5-007E-17DF-D99CAA6621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>
            <a:extLst>
              <a:ext uri="{FF2B5EF4-FFF2-40B4-BE49-F238E27FC236}">
                <a16:creationId xmlns:a16="http://schemas.microsoft.com/office/drawing/2014/main" id="{1E30DDC9-3687-6AA1-60CE-4B379A8773F5}"/>
              </a:ext>
            </a:extLst>
          </p:cNvPr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0" name="Google Shape;200;p12">
            <a:extLst>
              <a:ext uri="{FF2B5EF4-FFF2-40B4-BE49-F238E27FC236}">
                <a16:creationId xmlns:a16="http://schemas.microsoft.com/office/drawing/2014/main" id="{F743C143-DE17-BB31-1CB2-F41B455243D0}"/>
              </a:ext>
            </a:extLst>
          </p:cNvPr>
          <p:cNvSpPr txBox="1"/>
          <p:nvPr/>
        </p:nvSpPr>
        <p:spPr>
          <a:xfrm>
            <a:off x="238866" y="799187"/>
            <a:ext cx="1219199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/>
              <a:t>Flujo de Trabajo de IA</a:t>
            </a:r>
          </a:p>
          <a:p>
            <a:r>
              <a:rPr lang="es-MX" sz="2800" dirty="0">
                <a:solidFill>
                  <a:srgbClr val="757070"/>
                </a:solidFill>
                <a:latin typeface="Calibri"/>
                <a:cs typeface="Calibri"/>
                <a:sym typeface="Calibri"/>
              </a:rPr>
              <a:t>Arquitectura de software</a:t>
            </a:r>
            <a:endParaRPr lang="es-MX" sz="2800"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MX" sz="2800" b="1" dirty="0"/>
          </a:p>
        </p:txBody>
      </p:sp>
      <p:cxnSp>
        <p:nvCxnSpPr>
          <p:cNvPr id="201" name="Google Shape;201;p12">
            <a:extLst>
              <a:ext uri="{FF2B5EF4-FFF2-40B4-BE49-F238E27FC236}">
                <a16:creationId xmlns:a16="http://schemas.microsoft.com/office/drawing/2014/main" id="{BDC4E56B-2C7F-9EC2-8FCB-144BE3C0321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" name="Google Shape;192;p9">
            <a:extLst>
              <a:ext uri="{FF2B5EF4-FFF2-40B4-BE49-F238E27FC236}">
                <a16:creationId xmlns:a16="http://schemas.microsoft.com/office/drawing/2014/main" id="{0C9A8E0E-FACD-B225-23B8-04B506B4E6CF}"/>
              </a:ext>
            </a:extLst>
          </p:cNvPr>
          <p:cNvCxnSpPr>
            <a:cxnSpLocks/>
          </p:cNvCxnSpPr>
          <p:nvPr/>
        </p:nvCxnSpPr>
        <p:spPr>
          <a:xfrm>
            <a:off x="-81481" y="1789693"/>
            <a:ext cx="4725909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E8D8483-0754-6329-DF11-E65C16F60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143" y="799187"/>
            <a:ext cx="4287672" cy="5978684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D014817-F42D-6EF8-E481-3B70421D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97961"/>
              </p:ext>
            </p:extLst>
          </p:nvPr>
        </p:nvGraphicFramePr>
        <p:xfrm>
          <a:off x="238866" y="2014814"/>
          <a:ext cx="5857134" cy="45579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035">
                  <a:extLst>
                    <a:ext uri="{9D8B030D-6E8A-4147-A177-3AD203B41FA5}">
                      <a16:colId xmlns:a16="http://schemas.microsoft.com/office/drawing/2014/main" val="2356611523"/>
                    </a:ext>
                  </a:extLst>
                </a:gridCol>
                <a:gridCol w="3742099">
                  <a:extLst>
                    <a:ext uri="{9D8B030D-6E8A-4147-A177-3AD203B41FA5}">
                      <a16:colId xmlns:a16="http://schemas.microsoft.com/office/drawing/2014/main" val="3039003578"/>
                    </a:ext>
                  </a:extLst>
                </a:gridCol>
              </a:tblGrid>
              <a:tr h="549157">
                <a:tc>
                  <a:txBody>
                    <a:bodyPr/>
                    <a:lstStyle/>
                    <a:p>
                      <a:r>
                        <a:rPr lang="es-MX" dirty="0"/>
                        <a:t>Petición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Ingreso de petición mediante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74270"/>
                  </a:ext>
                </a:extLst>
              </a:tr>
              <a:tr h="668140">
                <a:tc>
                  <a:txBody>
                    <a:bodyPr/>
                    <a:lstStyle/>
                    <a:p>
                      <a:r>
                        <a:rPr lang="es-MX" dirty="0"/>
                        <a:t>Generador de 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Genera preguntas de búsqueda en internet a través de Tavily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5363"/>
                  </a:ext>
                </a:extLst>
              </a:tr>
              <a:tr h="668140">
                <a:tc>
                  <a:txBody>
                    <a:bodyPr/>
                    <a:lstStyle/>
                    <a:p>
                      <a:r>
                        <a:rPr lang="es-MX" dirty="0"/>
                        <a:t>Selección de </a:t>
                      </a:r>
                      <a:r>
                        <a:rPr lang="es-MX" dirty="0" err="1"/>
                        <a:t>categ</a:t>
                      </a:r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obtiene la categoría del usuario para darle estructura personalizada al informe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92909"/>
                  </a:ext>
                </a:extLst>
              </a:tr>
              <a:tr h="668140">
                <a:tc>
                  <a:txBody>
                    <a:bodyPr/>
                    <a:lstStyle/>
                    <a:p>
                      <a:r>
                        <a:rPr lang="es-MX" dirty="0" err="1"/>
                        <a:t>Query</a:t>
                      </a:r>
                      <a:r>
                        <a:rPr lang="es-MX" dirty="0"/>
                        <a:t> 1,2…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Múltiples </a:t>
                      </a:r>
                      <a:r>
                        <a:rPr lang="es-MX" dirty="0" err="1"/>
                        <a:t>querys</a:t>
                      </a:r>
                      <a:r>
                        <a:rPr lang="es-MX" dirty="0"/>
                        <a:t> para “</a:t>
                      </a:r>
                      <a:r>
                        <a:rPr lang="es-MX" dirty="0" err="1"/>
                        <a:t>Scrapear</a:t>
                      </a:r>
                      <a:r>
                        <a:rPr lang="es-MX" dirty="0"/>
                        <a:t>” información en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01622"/>
                  </a:ext>
                </a:extLst>
              </a:tr>
              <a:tr h="668140">
                <a:tc>
                  <a:txBody>
                    <a:bodyPr/>
                    <a:lstStyle/>
                    <a:p>
                      <a:r>
                        <a:rPr lang="es-MX" dirty="0"/>
                        <a:t>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Obtención de resultados limpios y filtrados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3996"/>
                  </a:ext>
                </a:extLst>
              </a:tr>
              <a:tr h="668140">
                <a:tc>
                  <a:txBody>
                    <a:bodyPr/>
                    <a:lstStyle/>
                    <a:p>
                      <a:r>
                        <a:rPr lang="es-MX" dirty="0"/>
                        <a:t>Agente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Agente de LLM que escribe el </a:t>
                      </a:r>
                      <a:r>
                        <a:rPr lang="es-MX" dirty="0" err="1"/>
                        <a:t>infrome</a:t>
                      </a:r>
                      <a:r>
                        <a:rPr lang="es-MX" dirty="0"/>
                        <a:t> con los resultados obtenidos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47584"/>
                  </a:ext>
                </a:extLst>
              </a:tr>
              <a:tr h="668140">
                <a:tc>
                  <a:txBody>
                    <a:bodyPr/>
                    <a:lstStyle/>
                    <a:p>
                      <a:r>
                        <a:rPr lang="es-MX" dirty="0"/>
                        <a:t>Informe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Creación de informe formato APA.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1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39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4D44506-18A2-6317-BB6E-57C9DC8DD16B}"/>
              </a:ext>
            </a:extLst>
          </p:cNvPr>
          <p:cNvSpPr/>
          <p:nvPr/>
        </p:nvSpPr>
        <p:spPr>
          <a:xfrm>
            <a:off x="403446" y="4472983"/>
            <a:ext cx="3412149" cy="19557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5E015AA-92DE-430E-AA03-BB1D1F0A62ED}"/>
              </a:ext>
            </a:extLst>
          </p:cNvPr>
          <p:cNvSpPr/>
          <p:nvPr/>
        </p:nvSpPr>
        <p:spPr>
          <a:xfrm>
            <a:off x="4230862" y="2936831"/>
            <a:ext cx="3412149" cy="19557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4B92393-035E-2C16-468A-3C0CD4D86BF7}"/>
              </a:ext>
            </a:extLst>
          </p:cNvPr>
          <p:cNvSpPr/>
          <p:nvPr/>
        </p:nvSpPr>
        <p:spPr>
          <a:xfrm>
            <a:off x="8001000" y="1946447"/>
            <a:ext cx="3412149" cy="19557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0C0F7E5-43D5-E360-685F-7927F11D54FE}"/>
              </a:ext>
            </a:extLst>
          </p:cNvPr>
          <p:cNvSpPr/>
          <p:nvPr/>
        </p:nvSpPr>
        <p:spPr>
          <a:xfrm>
            <a:off x="8058277" y="4451735"/>
            <a:ext cx="3412149" cy="19557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2B2EB46-A063-B572-6D0E-8DF4DCDDA90F}"/>
              </a:ext>
            </a:extLst>
          </p:cNvPr>
          <p:cNvSpPr/>
          <p:nvPr/>
        </p:nvSpPr>
        <p:spPr>
          <a:xfrm>
            <a:off x="403447" y="1988314"/>
            <a:ext cx="3412149" cy="19557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5" name="Google Shape;225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-938542" y="74032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Herramientas utilizadas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8" name="Google Shape;228;p1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13" descr="React – Logos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682" y="2874522"/>
            <a:ext cx="2666251" cy="89534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709682" y="2127343"/>
            <a:ext cx="21290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FRONT END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4611227" y="3092486"/>
            <a:ext cx="28365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BASE DE DATOS</a:t>
            </a:r>
            <a:endParaRPr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709683" y="4561512"/>
            <a:ext cx="26662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BACKEND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8129667" y="2103439"/>
            <a:ext cx="35172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latin typeface="Verdana" panose="020B0604030504040204" pitchFamily="34" charset="0"/>
                <a:ea typeface="Verdana" panose="020B0604030504040204" pitchFamily="34" charset="0"/>
              </a:rPr>
              <a:t>Modelo LLM para IA</a:t>
            </a:r>
            <a:endParaRPr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8129668" y="4561512"/>
            <a:ext cx="31237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Motor de búsqueda</a:t>
            </a:r>
            <a:endParaRPr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" name="Google Shape;219;p11">
            <a:extLst>
              <a:ext uri="{FF2B5EF4-FFF2-40B4-BE49-F238E27FC236}">
                <a16:creationId xmlns:a16="http://schemas.microsoft.com/office/drawing/2014/main" id="{C248850B-3485-1616-216D-00DE40E5D8D2}"/>
              </a:ext>
            </a:extLst>
          </p:cNvPr>
          <p:cNvCxnSpPr>
            <a:cxnSpLocks/>
          </p:cNvCxnSpPr>
          <p:nvPr/>
        </p:nvCxnSpPr>
        <p:spPr>
          <a:xfrm flipV="1">
            <a:off x="0" y="1407145"/>
            <a:ext cx="8001000" cy="11004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DDD37279-7ABC-198C-0850-09AB0659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146" y="2976129"/>
            <a:ext cx="2666252" cy="723846"/>
          </a:xfrm>
          <a:prstGeom prst="rect">
            <a:avLst/>
          </a:prstGeom>
        </p:spPr>
      </p:pic>
      <p:pic>
        <p:nvPicPr>
          <p:cNvPr id="16" name="Imagen 1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E9DB233-8C47-D2C4-1608-9AF20D49B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227" y="3854696"/>
            <a:ext cx="2460093" cy="475703"/>
          </a:xfrm>
          <a:prstGeom prst="rect">
            <a:avLst/>
          </a:prstGeom>
        </p:spPr>
      </p:pic>
      <p:pic>
        <p:nvPicPr>
          <p:cNvPr id="18" name="Imagen 17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29AE77C9-723D-90AB-6D4E-9242ABF05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393" y="5230469"/>
            <a:ext cx="2497757" cy="825051"/>
          </a:xfrm>
          <a:prstGeom prst="rect">
            <a:avLst/>
          </a:prstGeom>
        </p:spPr>
      </p:pic>
      <p:pic>
        <p:nvPicPr>
          <p:cNvPr id="26" name="Imagen 25" descr="Forma&#10;&#10;Descripción generada automáticamente con confianza media">
            <a:extLst>
              <a:ext uri="{FF2B5EF4-FFF2-40B4-BE49-F238E27FC236}">
                <a16:creationId xmlns:a16="http://schemas.microsoft.com/office/drawing/2014/main" id="{2EB4D0DA-6AC7-BDDD-2396-5A0F62A651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43" y="4920045"/>
            <a:ext cx="2396514" cy="14458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50B2014F-1FCD-648E-CAEC-10F411D8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A7AC63EA-EF0D-E933-16E9-821941E3F8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>
            <a:extLst>
              <a:ext uri="{FF2B5EF4-FFF2-40B4-BE49-F238E27FC236}">
                <a16:creationId xmlns:a16="http://schemas.microsoft.com/office/drawing/2014/main" id="{864D585C-A845-E1D0-0D27-EA8B5C0A9E27}"/>
              </a:ext>
            </a:extLst>
          </p:cNvPr>
          <p:cNvSpPr txBox="1"/>
          <p:nvPr/>
        </p:nvSpPr>
        <p:spPr>
          <a:xfrm>
            <a:off x="153910" y="281787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1" name="Google Shape;161;p6">
            <a:extLst>
              <a:ext uri="{FF2B5EF4-FFF2-40B4-BE49-F238E27FC236}">
                <a16:creationId xmlns:a16="http://schemas.microsoft.com/office/drawing/2014/main" id="{F8A6AB08-A0B6-39DE-F447-3B2ECD3ACE67}"/>
              </a:ext>
            </a:extLst>
          </p:cNvPr>
          <p:cNvSpPr txBox="1"/>
          <p:nvPr/>
        </p:nvSpPr>
        <p:spPr>
          <a:xfrm>
            <a:off x="-444284" y="369962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Valor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Valor de recursos humanos y materiales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cxnSp>
        <p:nvCxnSpPr>
          <p:cNvPr id="4" name="Google Shape;192;p9">
            <a:extLst>
              <a:ext uri="{FF2B5EF4-FFF2-40B4-BE49-F238E27FC236}">
                <a16:creationId xmlns:a16="http://schemas.microsoft.com/office/drawing/2014/main" id="{332F5831-749A-0AC2-9649-5EA5E6817797}"/>
              </a:ext>
            </a:extLst>
          </p:cNvPr>
          <p:cNvCxnSpPr>
            <a:cxnSpLocks/>
          </p:cNvCxnSpPr>
          <p:nvPr/>
        </p:nvCxnSpPr>
        <p:spPr>
          <a:xfrm flipV="1">
            <a:off x="-222933" y="1345239"/>
            <a:ext cx="11056248" cy="35728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2CF25503-2487-EB0E-6949-C524B070A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0617"/>
              </p:ext>
            </p:extLst>
          </p:nvPr>
        </p:nvGraphicFramePr>
        <p:xfrm>
          <a:off x="10833315" y="57165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71525" progId="Excel.Sheet.12">
                  <p:embed/>
                </p:oleObj>
              </mc:Choice>
              <mc:Fallback>
                <p:oleObj name="Worksheet" showAsIcon="1" r:id="rId4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33315" y="57165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Imagen 25">
            <a:extLst>
              <a:ext uri="{FF2B5EF4-FFF2-40B4-BE49-F238E27FC236}">
                <a16:creationId xmlns:a16="http://schemas.microsoft.com/office/drawing/2014/main" id="{92F83376-0DBA-8A74-87EA-05F4EAA48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65" y="3362422"/>
            <a:ext cx="4835937" cy="14682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F86DE96-F153-00A4-2152-7DCA37B76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65" y="1759362"/>
            <a:ext cx="4835937" cy="116490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3D7756D-92C7-5F2C-590E-AAFE9A784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0499" y="1733304"/>
            <a:ext cx="4751979" cy="147475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36CA512-4EB9-0C83-26DE-DC4DD8BA71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0499" y="3362422"/>
            <a:ext cx="4751977" cy="1606562"/>
          </a:xfrm>
          <a:prstGeom prst="rect">
            <a:avLst/>
          </a:prstGeom>
        </p:spPr>
      </p:pic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81FB3815-4F29-FF8C-1D8C-25F01A30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47851"/>
              </p:ext>
            </p:extLst>
          </p:nvPr>
        </p:nvGraphicFramePr>
        <p:xfrm>
          <a:off x="2572051" y="5512761"/>
          <a:ext cx="4978540" cy="51227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49327">
                  <a:extLst>
                    <a:ext uri="{9D8B030D-6E8A-4147-A177-3AD203B41FA5}">
                      <a16:colId xmlns:a16="http://schemas.microsoft.com/office/drawing/2014/main" val="666864266"/>
                    </a:ext>
                  </a:extLst>
                </a:gridCol>
                <a:gridCol w="1729213">
                  <a:extLst>
                    <a:ext uri="{9D8B030D-6E8A-4147-A177-3AD203B41FA5}">
                      <a16:colId xmlns:a16="http://schemas.microsoft.com/office/drawing/2014/main" val="3865336989"/>
                    </a:ext>
                  </a:extLst>
                </a:gridCol>
              </a:tblGrid>
              <a:tr h="512271">
                <a:tc>
                  <a:txBody>
                    <a:bodyPr/>
                    <a:lstStyle/>
                    <a:p>
                      <a:r>
                        <a:rPr lang="es-MX" dirty="0"/>
                        <a:t>Presupuesto Total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$4.495.000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3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88090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 txBox="1"/>
          <p:nvPr/>
        </p:nvSpPr>
        <p:spPr>
          <a:xfrm>
            <a:off x="765018" y="2245259"/>
            <a:ext cx="1066196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DEMOSTRACIÓN DEL RESULTADO DEL PROYECTO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5"/>
          <p:cNvSpPr txBox="1"/>
          <p:nvPr/>
        </p:nvSpPr>
        <p:spPr>
          <a:xfrm>
            <a:off x="-3419847" y="21647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dirty="0"/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3885" y="1783965"/>
            <a:ext cx="5724655" cy="365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4053" y="1783963"/>
            <a:ext cx="3643554" cy="390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113" y="2012822"/>
            <a:ext cx="1699648" cy="3678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19;p11">
            <a:extLst>
              <a:ext uri="{FF2B5EF4-FFF2-40B4-BE49-F238E27FC236}">
                <a16:creationId xmlns:a16="http://schemas.microsoft.com/office/drawing/2014/main" id="{62A3C907-64BB-4C50-1D46-2A27EBD6027A}"/>
              </a:ext>
            </a:extLst>
          </p:cNvPr>
          <p:cNvCxnSpPr>
            <a:cxnSpLocks/>
          </p:cNvCxnSpPr>
          <p:nvPr/>
        </p:nvCxnSpPr>
        <p:spPr>
          <a:xfrm>
            <a:off x="-93306" y="791088"/>
            <a:ext cx="6817259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9314" y="157288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 txBox="1"/>
          <p:nvPr/>
        </p:nvSpPr>
        <p:spPr>
          <a:xfrm>
            <a:off x="-3521122" y="-2558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2500" y="1477938"/>
            <a:ext cx="5145055" cy="522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613" y="1642263"/>
            <a:ext cx="2667352" cy="2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926" y="4430680"/>
            <a:ext cx="4839902" cy="2018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19;p11">
            <a:extLst>
              <a:ext uri="{FF2B5EF4-FFF2-40B4-BE49-F238E27FC236}">
                <a16:creationId xmlns:a16="http://schemas.microsoft.com/office/drawing/2014/main" id="{68B53CC6-9627-3AA5-C8C3-9B17B0C7A799}"/>
              </a:ext>
            </a:extLst>
          </p:cNvPr>
          <p:cNvCxnSpPr>
            <a:cxnSpLocks/>
          </p:cNvCxnSpPr>
          <p:nvPr/>
        </p:nvCxnSpPr>
        <p:spPr>
          <a:xfrm>
            <a:off x="-93306" y="867643"/>
            <a:ext cx="6817259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 txBox="1"/>
          <p:nvPr/>
        </p:nvSpPr>
        <p:spPr>
          <a:xfrm>
            <a:off x="-434713" y="58626"/>
            <a:ext cx="953374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7" descr="Nuevo - Iconos gratis de señales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115" y="1902787"/>
            <a:ext cx="2122219" cy="192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7" descr="Quedarse sin tiempo, fecha límite de trabajo, cuenta atrás o concepto de  gestión del tiempo | Vector Premiu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76231" y="1902786"/>
            <a:ext cx="3037658" cy="192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 descr="FORMULANDO VISION PARA GENERAR CAMB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1740" y="1902927"/>
            <a:ext cx="3037658" cy="192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/>
          <p:nvPr/>
        </p:nvSpPr>
        <p:spPr>
          <a:xfrm>
            <a:off x="8298459" y="4224079"/>
            <a:ext cx="29250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Falta de tiempo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4141740" y="4246215"/>
            <a:ext cx="32932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Cambios constantes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789332" y="4246215"/>
            <a:ext cx="27633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Horizontes nuevos que aprender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" name="Google Shape;219;p11">
            <a:extLst>
              <a:ext uri="{FF2B5EF4-FFF2-40B4-BE49-F238E27FC236}">
                <a16:creationId xmlns:a16="http://schemas.microsoft.com/office/drawing/2014/main" id="{97F50106-AA1D-B340-085F-699F729CEDF8}"/>
              </a:ext>
            </a:extLst>
          </p:cNvPr>
          <p:cNvCxnSpPr>
            <a:cxnSpLocks/>
          </p:cNvCxnSpPr>
          <p:nvPr/>
        </p:nvCxnSpPr>
        <p:spPr>
          <a:xfrm>
            <a:off x="0" y="1418149"/>
            <a:ext cx="6817259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2"/>
          <p:cNvGrpSpPr/>
          <p:nvPr/>
        </p:nvGrpSpPr>
        <p:grpSpPr>
          <a:xfrm>
            <a:off x="2042808" y="2375196"/>
            <a:ext cx="7792533" cy="4301438"/>
            <a:chOff x="-1" y="49115"/>
            <a:chExt cx="7792533" cy="4301438"/>
          </a:xfrm>
        </p:grpSpPr>
        <p:sp>
          <p:nvSpPr>
            <p:cNvPr id="96" name="Google Shape;96;p2"/>
            <p:cNvSpPr/>
            <p:nvPr/>
          </p:nvSpPr>
          <p:spPr>
            <a:xfrm>
              <a:off x="-1" y="49115"/>
              <a:ext cx="7633494" cy="1359548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821692" y="152163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MX" sz="21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Alonso Villena Toro				</a:t>
              </a:r>
              <a:endParaRPr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 b="0" i="0" u="none" strike="noStrike" cap="none" dirty="0" err="1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Product</a:t>
              </a:r>
              <a:r>
                <a:rPr lang="es-MX" sz="16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 </a:t>
              </a:r>
              <a:r>
                <a:rPr lang="es-MX" sz="1600" b="0" i="0" u="none" strike="noStrike" cap="none" dirty="0" err="1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Owner</a:t>
              </a:r>
              <a:endParaRPr sz="16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 b="0" i="0" u="none" strike="noStrike" cap="none" dirty="0" err="1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Product</a:t>
              </a:r>
              <a:r>
                <a:rPr lang="es-MX" sz="16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 Backlog</a:t>
              </a:r>
              <a:endParaRPr sz="16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420" y="152163"/>
              <a:ext cx="1526698" cy="1207384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t="-74995" b="-74998"/>
              </a:stretch>
            </a:blip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MX" sz="21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Diego Ulloa Soto</a:t>
              </a:r>
              <a:endParaRPr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Scrum Master</a:t>
              </a:r>
              <a:endParaRPr sz="16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Facilitador proceso desarrollo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1598551"/>
              <a:ext cx="1526698" cy="1153451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t="-29999" b="-29997"/>
              </a:stretch>
            </a:blip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MX" sz="21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Patricio Castro</a:t>
              </a:r>
              <a:endParaRPr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 b="0" i="0" u="none" strike="noStrike" cap="none" dirty="0" err="1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Main</a:t>
              </a:r>
              <a:r>
                <a:rPr lang="es-MX" sz="16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 </a:t>
              </a:r>
              <a:r>
                <a:rPr lang="es-MX" sz="1600" b="0" i="0" u="none" strike="noStrike" cap="none" dirty="0" err="1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Developer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 b="0" i="0" u="none" strike="noStrike" cap="none" dirty="0">
                  <a:solidFill>
                    <a:schemeClr val="l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libri"/>
                  <a:sym typeface="Calibri"/>
                </a:rPr>
                <a:t>Diseño y analítica del proyecto</a:t>
              </a:r>
              <a:endParaRPr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 t="-37997" b="-37997"/>
              </a:stretch>
            </a:blip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127134" y="34320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347784" y="858419"/>
            <a:ext cx="624395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INTEGRANTES DEL PROYECTO</a:t>
            </a:r>
            <a:endParaRPr sz="16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" name="Google Shape;192;p9">
            <a:extLst>
              <a:ext uri="{FF2B5EF4-FFF2-40B4-BE49-F238E27FC236}">
                <a16:creationId xmlns:a16="http://schemas.microsoft.com/office/drawing/2014/main" id="{7E83695F-18EF-565D-3E0C-0B3429AE4E53}"/>
              </a:ext>
            </a:extLst>
          </p:cNvPr>
          <p:cNvCxnSpPr>
            <a:cxnSpLocks/>
          </p:cNvCxnSpPr>
          <p:nvPr/>
        </p:nvCxnSpPr>
        <p:spPr>
          <a:xfrm flipV="1">
            <a:off x="-231987" y="2096902"/>
            <a:ext cx="11056248" cy="35728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-68826" y="793306"/>
            <a:ext cx="121919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DESCRIPCIÓN DEL PROYECTO</a:t>
            </a:r>
            <a:endParaRPr sz="16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3"/>
          <p:cNvSpPr/>
          <p:nvPr/>
        </p:nvSpPr>
        <p:spPr>
          <a:xfrm>
            <a:off x="896289" y="1361680"/>
            <a:ext cx="4583358" cy="528877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MX" sz="2800" u="sng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Problema o dolor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968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u="sng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‘</a:t>
            </a:r>
            <a:r>
              <a:rPr lang="es-MX" sz="1800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Fake</a:t>
            </a: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 News’ 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Redes Sociales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Divulgación de información relacionada a estudios, teorías y conocimiento falsos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Trending</a:t>
            </a: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 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Barrera en la capacidad de aprendizaje .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6947006" y="1493609"/>
            <a:ext cx="4348705" cy="515684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u="sng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Propuesta de solución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u="sng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6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Creación de una pagina web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6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Informar de manera correcta al usuario que lo quiera o necesite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6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Información actualizada al momento y fecha actual, agregando IA para hacer la experiencia del usuario personalizada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6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Generador de informe, el cuál  incluirá de igual forma IA, la que se encargara de generar la información lo más confiable posible con sus fuentes pertinentes, y en formato APA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534239" y="3190347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pic>
        <p:nvPicPr>
          <p:cNvPr id="119" name="Google Shape;119;p3" descr="Imágenes de Emoji Bombilla - Descarga gratuita en Freepi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42791" y="5798428"/>
            <a:ext cx="489230" cy="53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Lo mejor en la categoría «Emoticon problem vectors» de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0060" y="5208894"/>
            <a:ext cx="1074193" cy="109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 descr="Decepción - Iconos gratis de emoticono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5144" y="5208894"/>
            <a:ext cx="1074194" cy="107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 descr="Emoticon preguntando el problema, a quién: vector de stock (libre de  regalías) 204387940 | Shutterstock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10397" y="5333689"/>
            <a:ext cx="1531940" cy="89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-3745733" y="857949"/>
            <a:ext cx="121919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Objetivo General</a:t>
            </a:r>
            <a:endParaRPr sz="16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4"/>
          <p:cNvSpPr txBox="1"/>
          <p:nvPr/>
        </p:nvSpPr>
        <p:spPr>
          <a:xfrm>
            <a:off x="2934363" y="901706"/>
            <a:ext cx="121919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Objetivos Específicos</a:t>
            </a:r>
            <a:endParaRPr sz="16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14917" y="1721198"/>
            <a:ext cx="3470700" cy="460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mbria"/>
                <a:sym typeface="Cambria"/>
              </a:rPr>
              <a:t>Reducir tiempos de búsqueda de información</a:t>
            </a:r>
            <a:endParaRPr sz="1800" b="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mbria"/>
                <a:sym typeface="Cambria"/>
              </a:rPr>
              <a:t>Automatizar formatos de visualización de información</a:t>
            </a:r>
            <a:endParaRPr sz="1800" b="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MX" sz="1800" b="0" i="0" u="none" strike="noStrik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mbria"/>
                <a:sym typeface="Cambria"/>
              </a:rPr>
              <a:t>Asignar un perfil o “agente” personalizado para cada usuario</a:t>
            </a:r>
            <a:endParaRPr sz="1800" b="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7901726" y="1721198"/>
            <a:ext cx="3300257" cy="44485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mbria"/>
                <a:sym typeface="Cambria"/>
              </a:rPr>
              <a:t>Integración de inteligencia artificial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mbria"/>
                <a:sym typeface="Cambria"/>
              </a:rPr>
              <a:t>Integración de Informes Personalizados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mbria"/>
                <a:sym typeface="Cambria"/>
              </a:rPr>
              <a:t>Integración de noticias Filtradas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-2676151" y="894487"/>
            <a:ext cx="121919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Limitaciones del proyecto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3" name="Google Shape;143;p5" descr="icono de tiempo símbolo de tiempo rápido. ilustración vectorial aislada.  vector de valores 9102019 Vector en Vecteez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1935" y="1527863"/>
            <a:ext cx="1880203" cy="18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 descr="Icono Del Vector Del Dinero, Símbolo Del Dinero, Símbolo Del Dólar Del  Dinero Ilustración del Vector - Ilustración de comercio, dinero: 1470863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556" y="1786470"/>
            <a:ext cx="1378252" cy="1326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Aprendizaje - Iconos gratis de educació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3062" y="4350276"/>
            <a:ext cx="1154317" cy="1069257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46" name="Google Shape;146;p5"/>
          <p:cNvSpPr txBox="1"/>
          <p:nvPr/>
        </p:nvSpPr>
        <p:spPr>
          <a:xfrm>
            <a:off x="516110" y="3465407"/>
            <a:ext cx="39858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Alcances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7" name="Google Shape;147;p5" descr="Icono De Vector De Personalización. Signo De Ilustración Personalizada.  Símbolo Mecánico. Ilustración del Vector - Ilustración de negocios,  trabajador: 1752715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13306" y="4294229"/>
            <a:ext cx="1226500" cy="121008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48" name="Google Shape;148;p5" descr="Muestra Del Logotipo De La Innovación En Ciencia Símbolo De La Lámpara Para  El Concepto, Negocio, Tecnología, Idea Creativa, Web Ilustración del Vector  - Ilustración de eléctrico, conjunto: 13993890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77946" y="4265203"/>
            <a:ext cx="1226500" cy="121008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49" name="Google Shape;149;p5"/>
          <p:cNvSpPr txBox="1"/>
          <p:nvPr/>
        </p:nvSpPr>
        <p:spPr>
          <a:xfrm>
            <a:off x="8110594" y="5679886"/>
            <a:ext cx="306528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Producto Mínimo viable</a:t>
            </a:r>
            <a:endParaRPr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501935" y="5633740"/>
            <a:ext cx="243970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Personalización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664556" y="5591926"/>
            <a:ext cx="21875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Información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872162" y="3012827"/>
            <a:ext cx="167830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Dinero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4938711" y="3043564"/>
            <a:ext cx="135274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Tiempo</a:t>
            </a:r>
            <a:endParaRPr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789321" y="3075077"/>
            <a:ext cx="26037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Falta Conocimiento</a:t>
            </a:r>
            <a:endParaRPr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C977A4-34C1-141D-B7EF-43E1716C4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0594" y="1931773"/>
            <a:ext cx="1721066" cy="103568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144856" y="369962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-520156" y="740328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Metodología AGILE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Metodología de trabajo para el desarrollo del proyecto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/>
              <a:sym typeface="Calibri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3" name="Google Shape;163;p6" descr="Las metodologías ágiles más importantes | ALTERTECN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8081" y="2194731"/>
            <a:ext cx="6285789" cy="39641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B4E99C3-DAF3-4CB9-17A8-5056D0A0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27751"/>
              </p:ext>
            </p:extLst>
          </p:nvPr>
        </p:nvGraphicFramePr>
        <p:xfrm>
          <a:off x="400949" y="2650210"/>
          <a:ext cx="4264041" cy="30484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64041">
                  <a:extLst>
                    <a:ext uri="{9D8B030D-6E8A-4147-A177-3AD203B41FA5}">
                      <a16:colId xmlns:a16="http://schemas.microsoft.com/office/drawing/2014/main" val="213113300"/>
                    </a:ext>
                  </a:extLst>
                </a:gridCol>
              </a:tblGrid>
              <a:tr h="10967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MX" sz="2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División de tareas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20673"/>
                  </a:ext>
                </a:extLst>
              </a:tr>
              <a:tr h="975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2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2. Reacción a retrasos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65950"/>
                  </a:ext>
                </a:extLst>
              </a:tr>
              <a:tr h="975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20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 Detección/ajuste a desviaciones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98700"/>
                  </a:ext>
                </a:extLst>
              </a:tr>
            </a:tbl>
          </a:graphicData>
        </a:graphic>
      </p:graphicFrame>
      <p:cxnSp>
        <p:nvCxnSpPr>
          <p:cNvPr id="4" name="Google Shape;192;p9">
            <a:extLst>
              <a:ext uri="{FF2B5EF4-FFF2-40B4-BE49-F238E27FC236}">
                <a16:creationId xmlns:a16="http://schemas.microsoft.com/office/drawing/2014/main" id="{7B8AF9ED-98FE-DAC9-9F26-DFB8F58BCEEC}"/>
              </a:ext>
            </a:extLst>
          </p:cNvPr>
          <p:cNvCxnSpPr>
            <a:cxnSpLocks/>
          </p:cNvCxnSpPr>
          <p:nvPr/>
        </p:nvCxnSpPr>
        <p:spPr>
          <a:xfrm flipV="1">
            <a:off x="-222933" y="1940616"/>
            <a:ext cx="11056248" cy="35728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" y="751608"/>
            <a:ext cx="121919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Cronograma para el desarrollo del proyecto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7EEF1B-37F7-2613-D731-ED6FAEB6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8" y="1752600"/>
            <a:ext cx="8352938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88C134-4213-42EA-DDB5-A7025F91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126" y="1752600"/>
            <a:ext cx="2808742" cy="2882900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7F0A08C1-F876-01A9-C8F0-678934CB5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1261"/>
              </p:ext>
            </p:extLst>
          </p:nvPr>
        </p:nvGraphicFramePr>
        <p:xfrm>
          <a:off x="465751" y="5193401"/>
          <a:ext cx="11103997" cy="122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93">
                  <a:extLst>
                    <a:ext uri="{9D8B030D-6E8A-4147-A177-3AD203B41FA5}">
                      <a16:colId xmlns:a16="http://schemas.microsoft.com/office/drawing/2014/main" val="372113260"/>
                    </a:ext>
                  </a:extLst>
                </a:gridCol>
                <a:gridCol w="2248076">
                  <a:extLst>
                    <a:ext uri="{9D8B030D-6E8A-4147-A177-3AD203B41FA5}">
                      <a16:colId xmlns:a16="http://schemas.microsoft.com/office/drawing/2014/main" val="2722330205"/>
                    </a:ext>
                  </a:extLst>
                </a:gridCol>
                <a:gridCol w="2248076">
                  <a:extLst>
                    <a:ext uri="{9D8B030D-6E8A-4147-A177-3AD203B41FA5}">
                      <a16:colId xmlns:a16="http://schemas.microsoft.com/office/drawing/2014/main" val="2170299029"/>
                    </a:ext>
                  </a:extLst>
                </a:gridCol>
                <a:gridCol w="2248076">
                  <a:extLst>
                    <a:ext uri="{9D8B030D-6E8A-4147-A177-3AD203B41FA5}">
                      <a16:colId xmlns:a16="http://schemas.microsoft.com/office/drawing/2014/main" val="3814446392"/>
                    </a:ext>
                  </a:extLst>
                </a:gridCol>
                <a:gridCol w="2248076">
                  <a:extLst>
                    <a:ext uri="{9D8B030D-6E8A-4147-A177-3AD203B41FA5}">
                      <a16:colId xmlns:a16="http://schemas.microsoft.com/office/drawing/2014/main" val="4099132707"/>
                    </a:ext>
                  </a:extLst>
                </a:gridCol>
              </a:tblGrid>
              <a:tr h="612753"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Planificación y Diseño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Desarrollo de </a:t>
                      </a:r>
                      <a:r>
                        <a:rPr lang="es-MX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Backend</a:t>
                      </a:r>
                      <a:endParaRPr lang="es-MX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Desarrollo de </a:t>
                      </a:r>
                      <a:r>
                        <a:rPr lang="es-MX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Frontend</a:t>
                      </a:r>
                      <a:endParaRPr lang="es-MX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Integración e implementación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Entrega y Documentación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89746"/>
                  </a:ext>
                </a:extLst>
              </a:tr>
              <a:tr h="612753"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 de Agosto a </a:t>
                      </a:r>
                    </a:p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 de Septiembre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 de Septiembre a </a:t>
                      </a:r>
                    </a:p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 de Octubre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 de Octubre a </a:t>
                      </a:r>
                    </a:p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 de Noviembre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 de Noviembre a </a:t>
                      </a:r>
                    </a:p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 de Noviembre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 de Noviembre a </a:t>
                      </a:r>
                    </a:p>
                    <a:p>
                      <a:r>
                        <a:rPr lang="es-MX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 de Noviembre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5412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0" y="702791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Task</a:t>
            </a: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 </a:t>
            </a:r>
            <a:r>
              <a:rPr lang="es-MX" sz="3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board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FD3B4A-6F29-C2BB-2A42-542D2F36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1" y="3259248"/>
            <a:ext cx="6879439" cy="295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AF4E72-E029-4C8D-9E9D-60DF27CE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94" y="1871207"/>
            <a:ext cx="2470549" cy="42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6FC8CE6-FED0-2FF2-3E41-4CD97836C581}"/>
              </a:ext>
            </a:extLst>
          </p:cNvPr>
          <p:cNvSpPr/>
          <p:nvPr/>
        </p:nvSpPr>
        <p:spPr>
          <a:xfrm>
            <a:off x="1023042" y="2519704"/>
            <a:ext cx="3956364" cy="59752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tareas en </a:t>
            </a:r>
            <a:r>
              <a:rPr lang="es-MX" dirty="0" err="1"/>
              <a:t>taskboard</a:t>
            </a:r>
            <a:r>
              <a:rPr lang="es-MX" dirty="0"/>
              <a:t> fase 2 del cronograma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5E232AC-4DC1-3E4C-F6E3-A4DA6DBBD7B9}"/>
              </a:ext>
            </a:extLst>
          </p:cNvPr>
          <p:cNvSpPr/>
          <p:nvPr/>
        </p:nvSpPr>
        <p:spPr>
          <a:xfrm>
            <a:off x="10062194" y="2218099"/>
            <a:ext cx="1851364" cy="15209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Tareas completadas del cronograma 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136188" y="368928"/>
            <a:ext cx="12192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proyecto </a:t>
            </a:r>
            <a:r>
              <a:rPr lang="es-MX" sz="18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NewsEye</a:t>
            </a:r>
            <a:endParaRPr lang="es-MX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968722" y="439945"/>
            <a:ext cx="728677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Diseño en capas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75707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Calibri"/>
              </a:rPr>
              <a:t>Arquitectura de software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2" name="Google Shape;192;p9"/>
          <p:cNvCxnSpPr>
            <a:cxnSpLocks/>
          </p:cNvCxnSpPr>
          <p:nvPr/>
        </p:nvCxnSpPr>
        <p:spPr>
          <a:xfrm>
            <a:off x="136188" y="1492569"/>
            <a:ext cx="6318933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D1BE346-2EDC-C269-6774-C13304045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438" y="1973655"/>
            <a:ext cx="4617643" cy="48103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60C15C-4DC3-60FB-5150-5F970054F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23" y="2932427"/>
            <a:ext cx="6674573" cy="3745102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F40C656-5018-2F38-7420-8EAC7FE1802C}"/>
              </a:ext>
            </a:extLst>
          </p:cNvPr>
          <p:cNvSpPr/>
          <p:nvPr/>
        </p:nvSpPr>
        <p:spPr>
          <a:xfrm>
            <a:off x="325925" y="2453489"/>
            <a:ext cx="2534970" cy="35308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</a:rPr>
              <a:t>Capa de Backend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193EFAD-308E-91A7-0FF0-3FE60BA573D7}"/>
              </a:ext>
            </a:extLst>
          </p:cNvPr>
          <p:cNvSpPr/>
          <p:nvPr/>
        </p:nvSpPr>
        <p:spPr>
          <a:xfrm>
            <a:off x="7123438" y="1425734"/>
            <a:ext cx="2688879" cy="3714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</a:rPr>
              <a:t>Capa de Frontend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507</Words>
  <Application>Microsoft Office PowerPoint</Application>
  <PresentationFormat>Panorámica</PresentationFormat>
  <Paragraphs>140</Paragraphs>
  <Slides>20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ALONSO IGNACIO VILLENA TORO</cp:lastModifiedBy>
  <cp:revision>7</cp:revision>
  <dcterms:created xsi:type="dcterms:W3CDTF">2023-10-28T21:12:11Z</dcterms:created>
  <dcterms:modified xsi:type="dcterms:W3CDTF">2024-12-06T03:59:44Z</dcterms:modified>
</cp:coreProperties>
</file>