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9" r:id="rId6"/>
    <p:sldId id="280" r:id="rId7"/>
    <p:sldId id="281" r:id="rId8"/>
    <p:sldId id="282" r:id="rId9"/>
    <p:sldId id="283" r:id="rId10"/>
    <p:sldId id="284" r:id="rId11"/>
    <p:sldId id="285" r:id="rId12"/>
    <p:sldId id="286" r:id="rId13"/>
    <p:sldId id="287" r:id="rId14"/>
    <p:sldId id="288"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8B1D54-B140-4701-8478-5A4EBCD64633}" v="10" dt="2023-02-13T14:14:58.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1" d="100"/>
          <a:sy n="91" d="100"/>
        </p:scale>
        <p:origin x="36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0D11-B5D4-54C3-A766-3821ABD70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A64F62-6864-1F1C-0FC3-1FB7C7F19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8E5EB7-1FE3-469F-0157-3E33DCB5C3F6}"/>
              </a:ext>
            </a:extLst>
          </p:cNvPr>
          <p:cNvSpPr>
            <a:spLocks noGrp="1"/>
          </p:cNvSpPr>
          <p:nvPr>
            <p:ph type="dt" sz="half" idx="10"/>
          </p:nvPr>
        </p:nvSpPr>
        <p:spPr/>
        <p:txBody>
          <a:bodyPr/>
          <a:lstStyle/>
          <a:p>
            <a:fld id="{C81F7900-1620-4957-A22E-38E8660D978F}" type="datetimeFigureOut">
              <a:rPr lang="en-IN" smtClean="0"/>
              <a:t>13-02-2023</a:t>
            </a:fld>
            <a:endParaRPr lang="en-IN" dirty="0"/>
          </a:p>
        </p:txBody>
      </p:sp>
      <p:sp>
        <p:nvSpPr>
          <p:cNvPr id="5" name="Footer Placeholder 4">
            <a:extLst>
              <a:ext uri="{FF2B5EF4-FFF2-40B4-BE49-F238E27FC236}">
                <a16:creationId xmlns:a16="http://schemas.microsoft.com/office/drawing/2014/main" id="{376D48BF-ADF8-C7A3-380E-F86EAB77E9C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FE86965-A777-4C80-CD40-4CCBE99EF69F}"/>
              </a:ext>
            </a:extLst>
          </p:cNvPr>
          <p:cNvSpPr>
            <a:spLocks noGrp="1"/>
          </p:cNvSpPr>
          <p:nvPr>
            <p:ph type="sldNum" sz="quarter" idx="12"/>
          </p:nvPr>
        </p:nvSpPr>
        <p:spPr/>
        <p:txBody>
          <a:bodyPr/>
          <a:lstStyle/>
          <a:p>
            <a:fld id="{EEFE51A4-EE46-4AFF-89A5-01DBE226714E}" type="slidenum">
              <a:rPr lang="en-IN" smtClean="0"/>
              <a:t>‹#›</a:t>
            </a:fld>
            <a:endParaRPr lang="en-IN" dirty="0"/>
          </a:p>
        </p:txBody>
      </p:sp>
    </p:spTree>
    <p:extLst>
      <p:ext uri="{BB962C8B-B14F-4D97-AF65-F5344CB8AC3E}">
        <p14:creationId xmlns:p14="http://schemas.microsoft.com/office/powerpoint/2010/main" val="27009703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803F9-36B8-7831-D189-60549DE8A3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7867D9-A7BC-DF81-7336-4C51C82F57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62A0EC-B117-9A4F-3325-B3120552D7F5}"/>
              </a:ext>
            </a:extLst>
          </p:cNvPr>
          <p:cNvSpPr>
            <a:spLocks noGrp="1"/>
          </p:cNvSpPr>
          <p:nvPr>
            <p:ph type="dt" sz="half" idx="10"/>
          </p:nvPr>
        </p:nvSpPr>
        <p:spPr/>
        <p:txBody>
          <a:bodyPr/>
          <a:lstStyle/>
          <a:p>
            <a:fld id="{C81F7900-1620-4957-A22E-38E8660D978F}" type="datetimeFigureOut">
              <a:rPr lang="en-IN" smtClean="0"/>
              <a:t>13-02-2023</a:t>
            </a:fld>
            <a:endParaRPr lang="en-IN" dirty="0"/>
          </a:p>
        </p:txBody>
      </p:sp>
      <p:sp>
        <p:nvSpPr>
          <p:cNvPr id="5" name="Footer Placeholder 4">
            <a:extLst>
              <a:ext uri="{FF2B5EF4-FFF2-40B4-BE49-F238E27FC236}">
                <a16:creationId xmlns:a16="http://schemas.microsoft.com/office/drawing/2014/main" id="{34F5CC62-579B-956E-FB54-64E0C88E5A3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019FEFB-0A59-0AF9-C458-D69167AC2846}"/>
              </a:ext>
            </a:extLst>
          </p:cNvPr>
          <p:cNvSpPr>
            <a:spLocks noGrp="1"/>
          </p:cNvSpPr>
          <p:nvPr>
            <p:ph type="sldNum" sz="quarter" idx="12"/>
          </p:nvPr>
        </p:nvSpPr>
        <p:spPr/>
        <p:txBody>
          <a:bodyPr/>
          <a:lstStyle/>
          <a:p>
            <a:fld id="{EEFE51A4-EE46-4AFF-89A5-01DBE226714E}" type="slidenum">
              <a:rPr lang="en-IN" smtClean="0"/>
              <a:t>‹#›</a:t>
            </a:fld>
            <a:endParaRPr lang="en-IN" dirty="0"/>
          </a:p>
        </p:txBody>
      </p:sp>
    </p:spTree>
    <p:extLst>
      <p:ext uri="{BB962C8B-B14F-4D97-AF65-F5344CB8AC3E}">
        <p14:creationId xmlns:p14="http://schemas.microsoft.com/office/powerpoint/2010/main" val="20858279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17D077-B1E2-0D91-56A6-0DDE943F4B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3E9489-0731-F953-1F88-7482DC1E3A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CB19B2-02D2-ABFC-3D90-5CBF7C28BEB4}"/>
              </a:ext>
            </a:extLst>
          </p:cNvPr>
          <p:cNvSpPr>
            <a:spLocks noGrp="1"/>
          </p:cNvSpPr>
          <p:nvPr>
            <p:ph type="dt" sz="half" idx="10"/>
          </p:nvPr>
        </p:nvSpPr>
        <p:spPr/>
        <p:txBody>
          <a:bodyPr/>
          <a:lstStyle/>
          <a:p>
            <a:fld id="{C81F7900-1620-4957-A22E-38E8660D978F}" type="datetimeFigureOut">
              <a:rPr lang="en-IN" smtClean="0"/>
              <a:t>13-02-2023</a:t>
            </a:fld>
            <a:endParaRPr lang="en-IN" dirty="0"/>
          </a:p>
        </p:txBody>
      </p:sp>
      <p:sp>
        <p:nvSpPr>
          <p:cNvPr id="5" name="Footer Placeholder 4">
            <a:extLst>
              <a:ext uri="{FF2B5EF4-FFF2-40B4-BE49-F238E27FC236}">
                <a16:creationId xmlns:a16="http://schemas.microsoft.com/office/drawing/2014/main" id="{493F838C-A869-3E4C-8983-D456EFBB0A3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6C87527-4916-0FD6-A08B-FB20F6648443}"/>
              </a:ext>
            </a:extLst>
          </p:cNvPr>
          <p:cNvSpPr>
            <a:spLocks noGrp="1"/>
          </p:cNvSpPr>
          <p:nvPr>
            <p:ph type="sldNum" sz="quarter" idx="12"/>
          </p:nvPr>
        </p:nvSpPr>
        <p:spPr/>
        <p:txBody>
          <a:bodyPr/>
          <a:lstStyle/>
          <a:p>
            <a:fld id="{EEFE51A4-EE46-4AFF-89A5-01DBE226714E}" type="slidenum">
              <a:rPr lang="en-IN" smtClean="0"/>
              <a:t>‹#›</a:t>
            </a:fld>
            <a:endParaRPr lang="en-IN" dirty="0"/>
          </a:p>
        </p:txBody>
      </p:sp>
    </p:spTree>
    <p:extLst>
      <p:ext uri="{BB962C8B-B14F-4D97-AF65-F5344CB8AC3E}">
        <p14:creationId xmlns:p14="http://schemas.microsoft.com/office/powerpoint/2010/main" val="3386128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20FE-9D13-97F9-5106-22A0ED4F69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3D3364-8CF6-82F9-FEB3-F2A5E8A59D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B4A6E7-E6D1-4AA6-51B2-B1D7A3C83C6D}"/>
              </a:ext>
            </a:extLst>
          </p:cNvPr>
          <p:cNvSpPr>
            <a:spLocks noGrp="1"/>
          </p:cNvSpPr>
          <p:nvPr>
            <p:ph type="dt" sz="half" idx="10"/>
          </p:nvPr>
        </p:nvSpPr>
        <p:spPr/>
        <p:txBody>
          <a:bodyPr/>
          <a:lstStyle/>
          <a:p>
            <a:fld id="{C81F7900-1620-4957-A22E-38E8660D978F}" type="datetimeFigureOut">
              <a:rPr lang="en-IN" smtClean="0"/>
              <a:t>13-02-2023</a:t>
            </a:fld>
            <a:endParaRPr lang="en-IN" dirty="0"/>
          </a:p>
        </p:txBody>
      </p:sp>
      <p:sp>
        <p:nvSpPr>
          <p:cNvPr id="5" name="Footer Placeholder 4">
            <a:extLst>
              <a:ext uri="{FF2B5EF4-FFF2-40B4-BE49-F238E27FC236}">
                <a16:creationId xmlns:a16="http://schemas.microsoft.com/office/drawing/2014/main" id="{E254E7A4-061C-2168-610E-2EDD6509DA4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313B458-9B4E-E1D5-7C30-D7D03D062F6C}"/>
              </a:ext>
            </a:extLst>
          </p:cNvPr>
          <p:cNvSpPr>
            <a:spLocks noGrp="1"/>
          </p:cNvSpPr>
          <p:nvPr>
            <p:ph type="sldNum" sz="quarter" idx="12"/>
          </p:nvPr>
        </p:nvSpPr>
        <p:spPr/>
        <p:txBody>
          <a:bodyPr/>
          <a:lstStyle/>
          <a:p>
            <a:fld id="{EEFE51A4-EE46-4AFF-89A5-01DBE226714E}" type="slidenum">
              <a:rPr lang="en-IN" smtClean="0"/>
              <a:t>‹#›</a:t>
            </a:fld>
            <a:endParaRPr lang="en-IN" dirty="0"/>
          </a:p>
        </p:txBody>
      </p:sp>
    </p:spTree>
    <p:extLst>
      <p:ext uri="{BB962C8B-B14F-4D97-AF65-F5344CB8AC3E}">
        <p14:creationId xmlns:p14="http://schemas.microsoft.com/office/powerpoint/2010/main" val="30950880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563-825B-91BB-A198-535B43BD5D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D15CA2-FE8E-8643-F259-2A3E8B8CDA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E06E60-2886-C5A3-2F57-38057C06AECD}"/>
              </a:ext>
            </a:extLst>
          </p:cNvPr>
          <p:cNvSpPr>
            <a:spLocks noGrp="1"/>
          </p:cNvSpPr>
          <p:nvPr>
            <p:ph type="dt" sz="half" idx="10"/>
          </p:nvPr>
        </p:nvSpPr>
        <p:spPr/>
        <p:txBody>
          <a:bodyPr/>
          <a:lstStyle/>
          <a:p>
            <a:fld id="{C81F7900-1620-4957-A22E-38E8660D978F}" type="datetimeFigureOut">
              <a:rPr lang="en-IN" smtClean="0"/>
              <a:t>13-02-2023</a:t>
            </a:fld>
            <a:endParaRPr lang="en-IN" dirty="0"/>
          </a:p>
        </p:txBody>
      </p:sp>
      <p:sp>
        <p:nvSpPr>
          <p:cNvPr id="5" name="Footer Placeholder 4">
            <a:extLst>
              <a:ext uri="{FF2B5EF4-FFF2-40B4-BE49-F238E27FC236}">
                <a16:creationId xmlns:a16="http://schemas.microsoft.com/office/drawing/2014/main" id="{CFE88F1F-3907-6A3A-D340-EF29DEBB8E2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D97F23A-5F53-8520-6161-DCE14CE2D67B}"/>
              </a:ext>
            </a:extLst>
          </p:cNvPr>
          <p:cNvSpPr>
            <a:spLocks noGrp="1"/>
          </p:cNvSpPr>
          <p:nvPr>
            <p:ph type="sldNum" sz="quarter" idx="12"/>
          </p:nvPr>
        </p:nvSpPr>
        <p:spPr/>
        <p:txBody>
          <a:bodyPr/>
          <a:lstStyle/>
          <a:p>
            <a:fld id="{EEFE51A4-EE46-4AFF-89A5-01DBE226714E}" type="slidenum">
              <a:rPr lang="en-IN" smtClean="0"/>
              <a:t>‹#›</a:t>
            </a:fld>
            <a:endParaRPr lang="en-IN" dirty="0"/>
          </a:p>
        </p:txBody>
      </p:sp>
    </p:spTree>
    <p:extLst>
      <p:ext uri="{BB962C8B-B14F-4D97-AF65-F5344CB8AC3E}">
        <p14:creationId xmlns:p14="http://schemas.microsoft.com/office/powerpoint/2010/main" val="1337843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034B-9D40-C082-B6CA-833704F43B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3C6F40-7677-C046-D2F8-4E85A48C02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CAA6B-53E5-B8B5-6237-91C1A84E0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0C52E8-554D-DEEA-3FB0-27F6F60B9ECB}"/>
              </a:ext>
            </a:extLst>
          </p:cNvPr>
          <p:cNvSpPr>
            <a:spLocks noGrp="1"/>
          </p:cNvSpPr>
          <p:nvPr>
            <p:ph type="dt" sz="half" idx="10"/>
          </p:nvPr>
        </p:nvSpPr>
        <p:spPr/>
        <p:txBody>
          <a:bodyPr/>
          <a:lstStyle/>
          <a:p>
            <a:fld id="{C81F7900-1620-4957-A22E-38E8660D978F}" type="datetimeFigureOut">
              <a:rPr lang="en-IN" smtClean="0"/>
              <a:t>13-02-2023</a:t>
            </a:fld>
            <a:endParaRPr lang="en-IN" dirty="0"/>
          </a:p>
        </p:txBody>
      </p:sp>
      <p:sp>
        <p:nvSpPr>
          <p:cNvPr id="6" name="Footer Placeholder 5">
            <a:extLst>
              <a:ext uri="{FF2B5EF4-FFF2-40B4-BE49-F238E27FC236}">
                <a16:creationId xmlns:a16="http://schemas.microsoft.com/office/drawing/2014/main" id="{778C26F5-DEEA-EB48-AB0C-BB9146F5486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B1D9C7F-89E8-8F1D-6ACC-E8C16DFF959B}"/>
              </a:ext>
            </a:extLst>
          </p:cNvPr>
          <p:cNvSpPr>
            <a:spLocks noGrp="1"/>
          </p:cNvSpPr>
          <p:nvPr>
            <p:ph type="sldNum" sz="quarter" idx="12"/>
          </p:nvPr>
        </p:nvSpPr>
        <p:spPr/>
        <p:txBody>
          <a:bodyPr/>
          <a:lstStyle/>
          <a:p>
            <a:fld id="{EEFE51A4-EE46-4AFF-89A5-01DBE226714E}" type="slidenum">
              <a:rPr lang="en-IN" smtClean="0"/>
              <a:t>‹#›</a:t>
            </a:fld>
            <a:endParaRPr lang="en-IN" dirty="0"/>
          </a:p>
        </p:txBody>
      </p:sp>
    </p:spTree>
    <p:extLst>
      <p:ext uri="{BB962C8B-B14F-4D97-AF65-F5344CB8AC3E}">
        <p14:creationId xmlns:p14="http://schemas.microsoft.com/office/powerpoint/2010/main" val="24491894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2F05-9DF0-41D3-3043-7EE786B165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41468D-F3DC-58A0-E8AB-05C0AEBE42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EDA419-686F-9B1D-F144-1CC1E9FE1D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0D0C1A-A5DC-2320-21B8-C27D6D119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AEC9E6-2069-F8F7-939B-45559F3634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629F4A-7DCB-E359-96C4-BD05CBEA35D0}"/>
              </a:ext>
            </a:extLst>
          </p:cNvPr>
          <p:cNvSpPr>
            <a:spLocks noGrp="1"/>
          </p:cNvSpPr>
          <p:nvPr>
            <p:ph type="dt" sz="half" idx="10"/>
          </p:nvPr>
        </p:nvSpPr>
        <p:spPr/>
        <p:txBody>
          <a:bodyPr/>
          <a:lstStyle/>
          <a:p>
            <a:fld id="{C81F7900-1620-4957-A22E-38E8660D978F}" type="datetimeFigureOut">
              <a:rPr lang="en-IN" smtClean="0"/>
              <a:t>13-02-2023</a:t>
            </a:fld>
            <a:endParaRPr lang="en-IN" dirty="0"/>
          </a:p>
        </p:txBody>
      </p:sp>
      <p:sp>
        <p:nvSpPr>
          <p:cNvPr id="8" name="Footer Placeholder 7">
            <a:extLst>
              <a:ext uri="{FF2B5EF4-FFF2-40B4-BE49-F238E27FC236}">
                <a16:creationId xmlns:a16="http://schemas.microsoft.com/office/drawing/2014/main" id="{1D49C9E5-A50D-F6BA-CC47-C467C955374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09ADEE2-4CB3-C38E-25E0-47E94B8E926D}"/>
              </a:ext>
            </a:extLst>
          </p:cNvPr>
          <p:cNvSpPr>
            <a:spLocks noGrp="1"/>
          </p:cNvSpPr>
          <p:nvPr>
            <p:ph type="sldNum" sz="quarter" idx="12"/>
          </p:nvPr>
        </p:nvSpPr>
        <p:spPr/>
        <p:txBody>
          <a:bodyPr/>
          <a:lstStyle/>
          <a:p>
            <a:fld id="{EEFE51A4-EE46-4AFF-89A5-01DBE226714E}" type="slidenum">
              <a:rPr lang="en-IN" smtClean="0"/>
              <a:t>‹#›</a:t>
            </a:fld>
            <a:endParaRPr lang="en-IN" dirty="0"/>
          </a:p>
        </p:txBody>
      </p:sp>
    </p:spTree>
    <p:extLst>
      <p:ext uri="{BB962C8B-B14F-4D97-AF65-F5344CB8AC3E}">
        <p14:creationId xmlns:p14="http://schemas.microsoft.com/office/powerpoint/2010/main" val="12490494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E480-8563-1AC8-5510-96962D8B79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326351-CAEC-7A64-4925-9A93228FDF85}"/>
              </a:ext>
            </a:extLst>
          </p:cNvPr>
          <p:cNvSpPr>
            <a:spLocks noGrp="1"/>
          </p:cNvSpPr>
          <p:nvPr>
            <p:ph type="dt" sz="half" idx="10"/>
          </p:nvPr>
        </p:nvSpPr>
        <p:spPr/>
        <p:txBody>
          <a:bodyPr/>
          <a:lstStyle/>
          <a:p>
            <a:fld id="{C81F7900-1620-4957-A22E-38E8660D978F}" type="datetimeFigureOut">
              <a:rPr lang="en-IN" smtClean="0"/>
              <a:t>13-02-2023</a:t>
            </a:fld>
            <a:endParaRPr lang="en-IN" dirty="0"/>
          </a:p>
        </p:txBody>
      </p:sp>
      <p:sp>
        <p:nvSpPr>
          <p:cNvPr id="4" name="Footer Placeholder 3">
            <a:extLst>
              <a:ext uri="{FF2B5EF4-FFF2-40B4-BE49-F238E27FC236}">
                <a16:creationId xmlns:a16="http://schemas.microsoft.com/office/drawing/2014/main" id="{8F9AB8E5-CF7A-7046-5D53-273A0BA7FC5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C19C4815-0829-CA8D-EDDB-840DA552ACC1}"/>
              </a:ext>
            </a:extLst>
          </p:cNvPr>
          <p:cNvSpPr>
            <a:spLocks noGrp="1"/>
          </p:cNvSpPr>
          <p:nvPr>
            <p:ph type="sldNum" sz="quarter" idx="12"/>
          </p:nvPr>
        </p:nvSpPr>
        <p:spPr/>
        <p:txBody>
          <a:bodyPr/>
          <a:lstStyle/>
          <a:p>
            <a:fld id="{EEFE51A4-EE46-4AFF-89A5-01DBE226714E}" type="slidenum">
              <a:rPr lang="en-IN" smtClean="0"/>
              <a:t>‹#›</a:t>
            </a:fld>
            <a:endParaRPr lang="en-IN" dirty="0"/>
          </a:p>
        </p:txBody>
      </p:sp>
    </p:spTree>
    <p:extLst>
      <p:ext uri="{BB962C8B-B14F-4D97-AF65-F5344CB8AC3E}">
        <p14:creationId xmlns:p14="http://schemas.microsoft.com/office/powerpoint/2010/main" val="39316095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54A0D5-CC97-059F-0DDF-F37E915D4DA3}"/>
              </a:ext>
            </a:extLst>
          </p:cNvPr>
          <p:cNvSpPr>
            <a:spLocks noGrp="1"/>
          </p:cNvSpPr>
          <p:nvPr>
            <p:ph type="dt" sz="half" idx="10"/>
          </p:nvPr>
        </p:nvSpPr>
        <p:spPr/>
        <p:txBody>
          <a:bodyPr/>
          <a:lstStyle/>
          <a:p>
            <a:fld id="{C81F7900-1620-4957-A22E-38E8660D978F}" type="datetimeFigureOut">
              <a:rPr lang="en-IN" smtClean="0"/>
              <a:t>13-02-2023</a:t>
            </a:fld>
            <a:endParaRPr lang="en-IN" dirty="0"/>
          </a:p>
        </p:txBody>
      </p:sp>
      <p:sp>
        <p:nvSpPr>
          <p:cNvPr id="3" name="Footer Placeholder 2">
            <a:extLst>
              <a:ext uri="{FF2B5EF4-FFF2-40B4-BE49-F238E27FC236}">
                <a16:creationId xmlns:a16="http://schemas.microsoft.com/office/drawing/2014/main" id="{63749D90-86BF-0092-8007-A94010ECECDA}"/>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4721DCD-759E-557F-CB8C-8B129F19B81C}"/>
              </a:ext>
            </a:extLst>
          </p:cNvPr>
          <p:cNvSpPr>
            <a:spLocks noGrp="1"/>
          </p:cNvSpPr>
          <p:nvPr>
            <p:ph type="sldNum" sz="quarter" idx="12"/>
          </p:nvPr>
        </p:nvSpPr>
        <p:spPr/>
        <p:txBody>
          <a:bodyPr/>
          <a:lstStyle/>
          <a:p>
            <a:fld id="{EEFE51A4-EE46-4AFF-89A5-01DBE226714E}" type="slidenum">
              <a:rPr lang="en-IN" smtClean="0"/>
              <a:t>‹#›</a:t>
            </a:fld>
            <a:endParaRPr lang="en-IN" dirty="0"/>
          </a:p>
        </p:txBody>
      </p:sp>
    </p:spTree>
    <p:extLst>
      <p:ext uri="{BB962C8B-B14F-4D97-AF65-F5344CB8AC3E}">
        <p14:creationId xmlns:p14="http://schemas.microsoft.com/office/powerpoint/2010/main" val="12351558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F1B4-26A4-BCE4-169A-860224B5B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C313FA-267C-00C2-9D49-2D7E94FD8A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05EEBF-02D5-3A6A-6BA6-AD585DE05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26743-588B-D09F-30D8-823B96040C63}"/>
              </a:ext>
            </a:extLst>
          </p:cNvPr>
          <p:cNvSpPr>
            <a:spLocks noGrp="1"/>
          </p:cNvSpPr>
          <p:nvPr>
            <p:ph type="dt" sz="half" idx="10"/>
          </p:nvPr>
        </p:nvSpPr>
        <p:spPr/>
        <p:txBody>
          <a:bodyPr/>
          <a:lstStyle/>
          <a:p>
            <a:fld id="{C81F7900-1620-4957-A22E-38E8660D978F}" type="datetimeFigureOut">
              <a:rPr lang="en-IN" smtClean="0"/>
              <a:t>13-02-2023</a:t>
            </a:fld>
            <a:endParaRPr lang="en-IN" dirty="0"/>
          </a:p>
        </p:txBody>
      </p:sp>
      <p:sp>
        <p:nvSpPr>
          <p:cNvPr id="6" name="Footer Placeholder 5">
            <a:extLst>
              <a:ext uri="{FF2B5EF4-FFF2-40B4-BE49-F238E27FC236}">
                <a16:creationId xmlns:a16="http://schemas.microsoft.com/office/drawing/2014/main" id="{F735FC80-1931-A9B6-E153-15405BEEDA4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C2A9A7E-55B7-1F3B-BDFF-2D0318E45368}"/>
              </a:ext>
            </a:extLst>
          </p:cNvPr>
          <p:cNvSpPr>
            <a:spLocks noGrp="1"/>
          </p:cNvSpPr>
          <p:nvPr>
            <p:ph type="sldNum" sz="quarter" idx="12"/>
          </p:nvPr>
        </p:nvSpPr>
        <p:spPr/>
        <p:txBody>
          <a:bodyPr/>
          <a:lstStyle/>
          <a:p>
            <a:fld id="{EEFE51A4-EE46-4AFF-89A5-01DBE226714E}" type="slidenum">
              <a:rPr lang="en-IN" smtClean="0"/>
              <a:t>‹#›</a:t>
            </a:fld>
            <a:endParaRPr lang="en-IN" dirty="0"/>
          </a:p>
        </p:txBody>
      </p:sp>
    </p:spTree>
    <p:extLst>
      <p:ext uri="{BB962C8B-B14F-4D97-AF65-F5344CB8AC3E}">
        <p14:creationId xmlns:p14="http://schemas.microsoft.com/office/powerpoint/2010/main" val="38635602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3737-57CE-1BD0-771B-409C8F860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31B4C8-A477-8257-4691-8804F97CDD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6A8D600-AF48-F50D-607E-B0DFB3377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222DAC-F818-6FFD-BC15-1777D8B7DD44}"/>
              </a:ext>
            </a:extLst>
          </p:cNvPr>
          <p:cNvSpPr>
            <a:spLocks noGrp="1"/>
          </p:cNvSpPr>
          <p:nvPr>
            <p:ph type="dt" sz="half" idx="10"/>
          </p:nvPr>
        </p:nvSpPr>
        <p:spPr/>
        <p:txBody>
          <a:bodyPr/>
          <a:lstStyle/>
          <a:p>
            <a:fld id="{C81F7900-1620-4957-A22E-38E8660D978F}" type="datetimeFigureOut">
              <a:rPr lang="en-IN" smtClean="0"/>
              <a:t>13-02-2023</a:t>
            </a:fld>
            <a:endParaRPr lang="en-IN" dirty="0"/>
          </a:p>
        </p:txBody>
      </p:sp>
      <p:sp>
        <p:nvSpPr>
          <p:cNvPr id="6" name="Footer Placeholder 5">
            <a:extLst>
              <a:ext uri="{FF2B5EF4-FFF2-40B4-BE49-F238E27FC236}">
                <a16:creationId xmlns:a16="http://schemas.microsoft.com/office/drawing/2014/main" id="{9D5C2514-EF00-7F26-8ACC-010AAC5D59B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0506A7B-956D-D42A-80EB-7A983CCB9435}"/>
              </a:ext>
            </a:extLst>
          </p:cNvPr>
          <p:cNvSpPr>
            <a:spLocks noGrp="1"/>
          </p:cNvSpPr>
          <p:nvPr>
            <p:ph type="sldNum" sz="quarter" idx="12"/>
          </p:nvPr>
        </p:nvSpPr>
        <p:spPr/>
        <p:txBody>
          <a:bodyPr/>
          <a:lstStyle/>
          <a:p>
            <a:fld id="{EEFE51A4-EE46-4AFF-89A5-01DBE226714E}" type="slidenum">
              <a:rPr lang="en-IN" smtClean="0"/>
              <a:t>‹#›</a:t>
            </a:fld>
            <a:endParaRPr lang="en-IN" dirty="0"/>
          </a:p>
        </p:txBody>
      </p:sp>
    </p:spTree>
    <p:extLst>
      <p:ext uri="{BB962C8B-B14F-4D97-AF65-F5344CB8AC3E}">
        <p14:creationId xmlns:p14="http://schemas.microsoft.com/office/powerpoint/2010/main" val="30602769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FE4884-4E28-CC0A-FE7C-1FE6153C21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B37AA4-21AB-2A0A-72E2-9C1040B20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F97FD-46AC-0C85-B553-5F51E0287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F7900-1620-4957-A22E-38E8660D978F}" type="datetimeFigureOut">
              <a:rPr lang="en-IN" smtClean="0"/>
              <a:t>13-02-2023</a:t>
            </a:fld>
            <a:endParaRPr lang="en-IN" dirty="0"/>
          </a:p>
        </p:txBody>
      </p:sp>
      <p:sp>
        <p:nvSpPr>
          <p:cNvPr id="5" name="Footer Placeholder 4">
            <a:extLst>
              <a:ext uri="{FF2B5EF4-FFF2-40B4-BE49-F238E27FC236}">
                <a16:creationId xmlns:a16="http://schemas.microsoft.com/office/drawing/2014/main" id="{99FCDC4D-5D48-1369-F696-53BAADC8BF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0C64E40-885D-004F-26BB-303E7A4D74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E51A4-EE46-4AFF-89A5-01DBE226714E}" type="slidenum">
              <a:rPr lang="en-IN" smtClean="0"/>
              <a:t>‹#›</a:t>
            </a:fld>
            <a:endParaRPr lang="en-IN" dirty="0"/>
          </a:p>
        </p:txBody>
      </p:sp>
    </p:spTree>
    <p:extLst>
      <p:ext uri="{BB962C8B-B14F-4D97-AF65-F5344CB8AC3E}">
        <p14:creationId xmlns:p14="http://schemas.microsoft.com/office/powerpoint/2010/main" val="1645991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4" name="Rectangle 3">
            <a:extLst>
              <a:ext uri="{FF2B5EF4-FFF2-40B4-BE49-F238E27FC236}">
                <a16:creationId xmlns:a16="http://schemas.microsoft.com/office/drawing/2014/main" id="{49B8C194-67FA-1F64-CF0F-3C98CBDDB957}"/>
              </a:ext>
            </a:extLst>
          </p:cNvPr>
          <p:cNvSpPr/>
          <p:nvPr/>
        </p:nvSpPr>
        <p:spPr>
          <a:xfrm>
            <a:off x="937329" y="1808532"/>
            <a:ext cx="5538972" cy="32695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030137"/>
            <a:ext cx="4775075" cy="1593908"/>
          </a:xfrm>
        </p:spPr>
        <p:txBody>
          <a:bodyPr>
            <a:normAutofit/>
          </a:bodyPr>
          <a:lstStyle/>
          <a:p>
            <a:r>
              <a:rPr lang="en-US" sz="3600" dirty="0">
                <a:latin typeface="Avenir Next LT Pro Light" panose="020B0304020202020204" pitchFamily="34" charset="0"/>
              </a:rPr>
              <a:t>University </a:t>
            </a:r>
            <a:r>
              <a:rPr lang="en-US" sz="3200" dirty="0">
                <a:latin typeface="Avenir Next LT Pro Light" panose="020B0304020202020204" pitchFamily="34" charset="0"/>
              </a:rPr>
              <a:t>Management</a:t>
            </a:r>
            <a:r>
              <a:rPr lang="en-US" sz="3600" dirty="0">
                <a:latin typeface="Avenir Next LT Pro Light" panose="020B0304020202020204" pitchFamily="34" charset="0"/>
              </a:rPr>
              <a:t> Application </a:t>
            </a:r>
            <a:endParaRPr lang="en-US" sz="3600" dirty="0">
              <a:solidFill>
                <a:schemeClr val="tx1"/>
              </a:solidFill>
              <a:latin typeface="Avenir Next LT Pro Light" panose="020B0304020202020204" pitchFamily="34"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latin typeface="Avenir Next LT Pro Light" panose="020B0304020202020204" pitchFamily="34" charset="0"/>
              </a:rPr>
              <a:t>OOPS Group Project</a:t>
            </a:r>
          </a:p>
        </p:txBody>
      </p:sp>
      <p:pic>
        <p:nvPicPr>
          <p:cNvPr id="7" name="Picture 6" descr="abstract image">
            <a:extLst>
              <a:ext uri="{FF2B5EF4-FFF2-40B4-BE49-F238E27FC236}">
                <a16:creationId xmlns:a16="http://schemas.microsoft.com/office/drawing/2014/main" id="{535F0AC8-C065-4853-877D-585C176268E1}"/>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a:stretch/>
        </p:blipFill>
        <p:spPr>
          <a:xfrm>
            <a:off x="937329" y="1808532"/>
            <a:ext cx="5538972" cy="3269511"/>
          </a:xfrm>
          <a:prstGeom prst="rect">
            <a:avLst/>
          </a:prstGeom>
        </p:spPr>
      </p:pic>
      <p:sp>
        <p:nvSpPr>
          <p:cNvPr id="8" name="Rectangle 7">
            <a:extLst>
              <a:ext uri="{FF2B5EF4-FFF2-40B4-BE49-F238E27FC236}">
                <a16:creationId xmlns:a16="http://schemas.microsoft.com/office/drawing/2014/main" id="{6A6FAA38-4141-BB33-6A39-3A5A9D315976}"/>
              </a:ext>
            </a:extLst>
          </p:cNvPr>
          <p:cNvSpPr/>
          <p:nvPr/>
        </p:nvSpPr>
        <p:spPr>
          <a:xfrm>
            <a:off x="1073791" y="1963024"/>
            <a:ext cx="5268286" cy="2961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6" name="Object 5">
            <a:extLst>
              <a:ext uri="{FF2B5EF4-FFF2-40B4-BE49-F238E27FC236}">
                <a16:creationId xmlns:a16="http://schemas.microsoft.com/office/drawing/2014/main" id="{DC556B0F-925B-BF4C-0E94-9745C53C3DE9}"/>
              </a:ext>
            </a:extLst>
          </p:cNvPr>
          <p:cNvGraphicFramePr>
            <a:graphicFrameLocks noChangeAspect="1"/>
          </p:cNvGraphicFramePr>
          <p:nvPr>
            <p:extLst>
              <p:ext uri="{D42A27DB-BD31-4B8C-83A1-F6EECF244321}">
                <p14:modId xmlns:p14="http://schemas.microsoft.com/office/powerpoint/2010/main" val="3550161317"/>
              </p:ext>
            </p:extLst>
          </p:nvPr>
        </p:nvGraphicFramePr>
        <p:xfrm>
          <a:off x="4464050" y="9364663"/>
          <a:ext cx="4268788" cy="5418137"/>
        </p:xfrm>
        <a:graphic>
          <a:graphicData uri="http://schemas.openxmlformats.org/presentationml/2006/ole">
            <mc:AlternateContent xmlns:mc="http://schemas.openxmlformats.org/markup-compatibility/2006">
              <mc:Choice xmlns:v="urn:schemas-microsoft-com:vml" Requires="v">
                <p:oleObj name="Document" r:id="rId3" imgW="6858512" imgH="8704033" progId="Word.Document.12">
                  <p:embed/>
                </p:oleObj>
              </mc:Choice>
              <mc:Fallback>
                <p:oleObj name="Document" r:id="rId3" imgW="6858512" imgH="8704033" progId="Word.Document.12">
                  <p:embed/>
                  <p:pic>
                    <p:nvPicPr>
                      <p:cNvPr id="6" name="Object 5">
                        <a:extLst>
                          <a:ext uri="{FF2B5EF4-FFF2-40B4-BE49-F238E27FC236}">
                            <a16:creationId xmlns:a16="http://schemas.microsoft.com/office/drawing/2014/main" id="{DC556B0F-925B-BF4C-0E94-9745C53C3DE9}"/>
                          </a:ext>
                        </a:extLst>
                      </p:cNvPr>
                      <p:cNvPicPr/>
                      <p:nvPr/>
                    </p:nvPicPr>
                    <p:blipFill>
                      <a:blip r:embed="rId4"/>
                      <a:stretch>
                        <a:fillRect/>
                      </a:stretch>
                    </p:blipFill>
                    <p:spPr>
                      <a:xfrm>
                        <a:off x="4464050" y="9364663"/>
                        <a:ext cx="4268788" cy="5418137"/>
                      </a:xfrm>
                      <a:prstGeom prst="rect">
                        <a:avLst/>
                      </a:prstGeom>
                    </p:spPr>
                  </p:pic>
                </p:oleObj>
              </mc:Fallback>
            </mc:AlternateContent>
          </a:graphicData>
        </a:graphic>
      </p:graphicFrame>
    </p:spTree>
    <p:extLst>
      <p:ext uri="{BB962C8B-B14F-4D97-AF65-F5344CB8AC3E}">
        <p14:creationId xmlns:p14="http://schemas.microsoft.com/office/powerpoint/2010/main" val="1736693185"/>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80370B-DFF2-471D-FE1A-CE1E82BEBD36}"/>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7DF6AF55-5102-62FA-00D6-86D334E154DB}"/>
              </a:ext>
            </a:extLst>
          </p:cNvPr>
          <p:cNvSpPr txBox="1"/>
          <p:nvPr/>
        </p:nvSpPr>
        <p:spPr>
          <a:xfrm>
            <a:off x="1162050" y="276225"/>
            <a:ext cx="2252269" cy="369332"/>
          </a:xfrm>
          <a:prstGeom prst="rect">
            <a:avLst/>
          </a:prstGeom>
          <a:noFill/>
        </p:spPr>
        <p:txBody>
          <a:bodyPr wrap="square" rtlCol="0">
            <a:spAutoFit/>
          </a:bodyPr>
          <a:lstStyle/>
          <a:p>
            <a:endParaRPr lang="en-IN" dirty="0">
              <a:solidFill>
                <a:schemeClr val="accent4"/>
              </a:solidFill>
            </a:endParaRPr>
          </a:p>
        </p:txBody>
      </p:sp>
      <p:sp>
        <p:nvSpPr>
          <p:cNvPr id="7" name="TextBox 6">
            <a:extLst>
              <a:ext uri="{FF2B5EF4-FFF2-40B4-BE49-F238E27FC236}">
                <a16:creationId xmlns:a16="http://schemas.microsoft.com/office/drawing/2014/main" id="{A87FDB43-159A-5CA7-D280-48D7B3B58554}"/>
              </a:ext>
            </a:extLst>
          </p:cNvPr>
          <p:cNvSpPr txBox="1"/>
          <p:nvPr/>
        </p:nvSpPr>
        <p:spPr>
          <a:xfrm>
            <a:off x="3605703" y="189964"/>
            <a:ext cx="4980594" cy="646331"/>
          </a:xfrm>
          <a:prstGeom prst="rect">
            <a:avLst/>
          </a:prstGeom>
          <a:noFill/>
        </p:spPr>
        <p:txBody>
          <a:bodyPr wrap="none" rtlCol="0">
            <a:spAutoFit/>
          </a:bodyPr>
          <a:lstStyle/>
          <a:p>
            <a:r>
              <a:rPr lang="en-US" sz="3600" b="1" u="sng" dirty="0">
                <a:solidFill>
                  <a:schemeClr val="bg1"/>
                </a:solidFill>
              </a:rPr>
              <a:t>Admin Registration Page</a:t>
            </a:r>
          </a:p>
        </p:txBody>
      </p:sp>
      <p:pic>
        <p:nvPicPr>
          <p:cNvPr id="4" name="Picture 3" descr="Graphical user interface&#10;&#10;Description automatically generated">
            <a:extLst>
              <a:ext uri="{FF2B5EF4-FFF2-40B4-BE49-F238E27FC236}">
                <a16:creationId xmlns:a16="http://schemas.microsoft.com/office/drawing/2014/main" id="{7B566BB9-1DB1-FFB7-310D-0E2AC0E21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 y="836295"/>
            <a:ext cx="10629900" cy="5979319"/>
          </a:xfrm>
          <a:prstGeom prst="rect">
            <a:avLst/>
          </a:prstGeom>
        </p:spPr>
      </p:pic>
    </p:spTree>
    <p:extLst>
      <p:ext uri="{BB962C8B-B14F-4D97-AF65-F5344CB8AC3E}">
        <p14:creationId xmlns:p14="http://schemas.microsoft.com/office/powerpoint/2010/main" val="262815067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80370B-DFF2-471D-FE1A-CE1E82BEBD36}"/>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7DF6AF55-5102-62FA-00D6-86D334E154DB}"/>
              </a:ext>
            </a:extLst>
          </p:cNvPr>
          <p:cNvSpPr txBox="1"/>
          <p:nvPr/>
        </p:nvSpPr>
        <p:spPr>
          <a:xfrm>
            <a:off x="1162050" y="276225"/>
            <a:ext cx="2252269" cy="369332"/>
          </a:xfrm>
          <a:prstGeom prst="rect">
            <a:avLst/>
          </a:prstGeom>
          <a:noFill/>
        </p:spPr>
        <p:txBody>
          <a:bodyPr wrap="square" rtlCol="0">
            <a:spAutoFit/>
          </a:bodyPr>
          <a:lstStyle/>
          <a:p>
            <a:endParaRPr lang="en-IN" dirty="0">
              <a:solidFill>
                <a:schemeClr val="accent4"/>
              </a:solidFill>
            </a:endParaRPr>
          </a:p>
        </p:txBody>
      </p:sp>
      <p:sp>
        <p:nvSpPr>
          <p:cNvPr id="7" name="TextBox 6">
            <a:extLst>
              <a:ext uri="{FF2B5EF4-FFF2-40B4-BE49-F238E27FC236}">
                <a16:creationId xmlns:a16="http://schemas.microsoft.com/office/drawing/2014/main" id="{A87FDB43-159A-5CA7-D280-48D7B3B58554}"/>
              </a:ext>
            </a:extLst>
          </p:cNvPr>
          <p:cNvSpPr txBox="1"/>
          <p:nvPr/>
        </p:nvSpPr>
        <p:spPr>
          <a:xfrm>
            <a:off x="4643928" y="189964"/>
            <a:ext cx="2347566" cy="646331"/>
          </a:xfrm>
          <a:prstGeom prst="rect">
            <a:avLst/>
          </a:prstGeom>
          <a:noFill/>
        </p:spPr>
        <p:txBody>
          <a:bodyPr wrap="none" rtlCol="0">
            <a:spAutoFit/>
          </a:bodyPr>
          <a:lstStyle/>
          <a:p>
            <a:r>
              <a:rPr lang="en-US" sz="3600" b="1" u="sng" dirty="0">
                <a:solidFill>
                  <a:schemeClr val="bg1"/>
                </a:solidFill>
              </a:rPr>
              <a:t>Home Page</a:t>
            </a:r>
          </a:p>
        </p:txBody>
      </p:sp>
      <p:pic>
        <p:nvPicPr>
          <p:cNvPr id="5" name="Picture 4" descr="Graphical user interface, website&#10;&#10;Description automatically generated">
            <a:extLst>
              <a:ext uri="{FF2B5EF4-FFF2-40B4-BE49-F238E27FC236}">
                <a16:creationId xmlns:a16="http://schemas.microsoft.com/office/drawing/2014/main" id="{A964B626-5986-24D6-88C8-ACCFC223E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762" y="836295"/>
            <a:ext cx="10658475" cy="5995392"/>
          </a:xfrm>
          <a:prstGeom prst="rect">
            <a:avLst/>
          </a:prstGeom>
        </p:spPr>
      </p:pic>
    </p:spTree>
    <p:extLst>
      <p:ext uri="{BB962C8B-B14F-4D97-AF65-F5344CB8AC3E}">
        <p14:creationId xmlns:p14="http://schemas.microsoft.com/office/powerpoint/2010/main" val="54061767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80370B-DFF2-471D-FE1A-CE1E82BEBD36}"/>
              </a:ext>
            </a:extLst>
          </p:cNvPr>
          <p:cNvPicPr>
            <a:picLocks noChangeAspect="1"/>
          </p:cNvPicPr>
          <p:nvPr/>
        </p:nvPicPr>
        <p:blipFill>
          <a:blip r:embed="rId2"/>
          <a:stretch>
            <a:fillRect/>
          </a:stretch>
        </p:blipFill>
        <p:spPr>
          <a:xfrm>
            <a:off x="0" y="-13127"/>
            <a:ext cx="12192000" cy="6858000"/>
          </a:xfrm>
          <a:prstGeom prst="rect">
            <a:avLst/>
          </a:prstGeom>
        </p:spPr>
      </p:pic>
      <p:sp>
        <p:nvSpPr>
          <p:cNvPr id="6" name="TextBox 5">
            <a:extLst>
              <a:ext uri="{FF2B5EF4-FFF2-40B4-BE49-F238E27FC236}">
                <a16:creationId xmlns:a16="http://schemas.microsoft.com/office/drawing/2014/main" id="{7DF6AF55-5102-62FA-00D6-86D334E154DB}"/>
              </a:ext>
            </a:extLst>
          </p:cNvPr>
          <p:cNvSpPr txBox="1"/>
          <p:nvPr/>
        </p:nvSpPr>
        <p:spPr>
          <a:xfrm>
            <a:off x="1162050" y="276225"/>
            <a:ext cx="2252269" cy="369332"/>
          </a:xfrm>
          <a:prstGeom prst="rect">
            <a:avLst/>
          </a:prstGeom>
          <a:noFill/>
        </p:spPr>
        <p:txBody>
          <a:bodyPr wrap="square" rtlCol="0">
            <a:spAutoFit/>
          </a:bodyPr>
          <a:lstStyle/>
          <a:p>
            <a:endParaRPr lang="en-IN" dirty="0">
              <a:solidFill>
                <a:schemeClr val="accent4"/>
              </a:solidFill>
            </a:endParaRPr>
          </a:p>
        </p:txBody>
      </p:sp>
      <p:sp>
        <p:nvSpPr>
          <p:cNvPr id="7" name="TextBox 6">
            <a:extLst>
              <a:ext uri="{FF2B5EF4-FFF2-40B4-BE49-F238E27FC236}">
                <a16:creationId xmlns:a16="http://schemas.microsoft.com/office/drawing/2014/main" id="{A87FDB43-159A-5CA7-D280-48D7B3B58554}"/>
              </a:ext>
            </a:extLst>
          </p:cNvPr>
          <p:cNvSpPr txBox="1"/>
          <p:nvPr/>
        </p:nvSpPr>
        <p:spPr>
          <a:xfrm>
            <a:off x="3056417" y="110311"/>
            <a:ext cx="6079165" cy="646331"/>
          </a:xfrm>
          <a:prstGeom prst="rect">
            <a:avLst/>
          </a:prstGeom>
          <a:noFill/>
        </p:spPr>
        <p:txBody>
          <a:bodyPr wrap="none" rtlCol="0">
            <a:spAutoFit/>
          </a:bodyPr>
          <a:lstStyle/>
          <a:p>
            <a:r>
              <a:rPr lang="en-US" sz="3600" b="1" u="sng" dirty="0">
                <a:solidFill>
                  <a:schemeClr val="bg1"/>
                </a:solidFill>
              </a:rPr>
              <a:t>New Student Registration page</a:t>
            </a:r>
          </a:p>
        </p:txBody>
      </p:sp>
      <p:pic>
        <p:nvPicPr>
          <p:cNvPr id="4" name="Picture 3" descr="A picture containing text&#10;&#10;Description automatically generated">
            <a:extLst>
              <a:ext uri="{FF2B5EF4-FFF2-40B4-BE49-F238E27FC236}">
                <a16:creationId xmlns:a16="http://schemas.microsoft.com/office/drawing/2014/main" id="{B2E16347-94E8-9714-58CD-6F810DA8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711" y="867727"/>
            <a:ext cx="10668000" cy="6000750"/>
          </a:xfrm>
          <a:prstGeom prst="rect">
            <a:avLst/>
          </a:prstGeom>
        </p:spPr>
      </p:pic>
    </p:spTree>
    <p:extLst>
      <p:ext uri="{BB962C8B-B14F-4D97-AF65-F5344CB8AC3E}">
        <p14:creationId xmlns:p14="http://schemas.microsoft.com/office/powerpoint/2010/main" val="105689815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80370B-DFF2-471D-FE1A-CE1E82BEBD36}"/>
              </a:ext>
            </a:extLst>
          </p:cNvPr>
          <p:cNvPicPr>
            <a:picLocks noChangeAspect="1"/>
          </p:cNvPicPr>
          <p:nvPr/>
        </p:nvPicPr>
        <p:blipFill>
          <a:blip r:embed="rId2"/>
          <a:stretch>
            <a:fillRect/>
          </a:stretch>
        </p:blipFill>
        <p:spPr>
          <a:xfrm>
            <a:off x="0" y="-13127"/>
            <a:ext cx="12192000" cy="6858000"/>
          </a:xfrm>
          <a:prstGeom prst="rect">
            <a:avLst/>
          </a:prstGeom>
        </p:spPr>
      </p:pic>
      <p:sp>
        <p:nvSpPr>
          <p:cNvPr id="6" name="TextBox 5">
            <a:extLst>
              <a:ext uri="{FF2B5EF4-FFF2-40B4-BE49-F238E27FC236}">
                <a16:creationId xmlns:a16="http://schemas.microsoft.com/office/drawing/2014/main" id="{7DF6AF55-5102-62FA-00D6-86D334E154DB}"/>
              </a:ext>
            </a:extLst>
          </p:cNvPr>
          <p:cNvSpPr txBox="1"/>
          <p:nvPr/>
        </p:nvSpPr>
        <p:spPr>
          <a:xfrm>
            <a:off x="1162050" y="276225"/>
            <a:ext cx="2252269" cy="369332"/>
          </a:xfrm>
          <a:prstGeom prst="rect">
            <a:avLst/>
          </a:prstGeom>
          <a:noFill/>
        </p:spPr>
        <p:txBody>
          <a:bodyPr wrap="square" rtlCol="0">
            <a:spAutoFit/>
          </a:bodyPr>
          <a:lstStyle/>
          <a:p>
            <a:endParaRPr lang="en-IN" dirty="0">
              <a:solidFill>
                <a:schemeClr val="accent4"/>
              </a:solidFill>
            </a:endParaRPr>
          </a:p>
        </p:txBody>
      </p:sp>
      <p:sp>
        <p:nvSpPr>
          <p:cNvPr id="7" name="TextBox 6">
            <a:extLst>
              <a:ext uri="{FF2B5EF4-FFF2-40B4-BE49-F238E27FC236}">
                <a16:creationId xmlns:a16="http://schemas.microsoft.com/office/drawing/2014/main" id="{A87FDB43-159A-5CA7-D280-48D7B3B58554}"/>
              </a:ext>
            </a:extLst>
          </p:cNvPr>
          <p:cNvSpPr txBox="1"/>
          <p:nvPr/>
        </p:nvSpPr>
        <p:spPr>
          <a:xfrm>
            <a:off x="3414319" y="137725"/>
            <a:ext cx="4407681" cy="646331"/>
          </a:xfrm>
          <a:prstGeom prst="rect">
            <a:avLst/>
          </a:prstGeom>
          <a:noFill/>
        </p:spPr>
        <p:txBody>
          <a:bodyPr wrap="none" rtlCol="0">
            <a:spAutoFit/>
          </a:bodyPr>
          <a:lstStyle/>
          <a:p>
            <a:pPr algn="ctr"/>
            <a:r>
              <a:rPr lang="en-US" sz="3600" b="1" u="sng" dirty="0">
                <a:solidFill>
                  <a:schemeClr val="bg1"/>
                </a:solidFill>
              </a:rPr>
              <a:t>Show all student page</a:t>
            </a:r>
          </a:p>
        </p:txBody>
      </p:sp>
      <p:pic>
        <p:nvPicPr>
          <p:cNvPr id="5" name="Picture 4" descr="Text, whiteboard&#10;&#10;Description automatically generated">
            <a:extLst>
              <a:ext uri="{FF2B5EF4-FFF2-40B4-BE49-F238E27FC236}">
                <a16:creationId xmlns:a16="http://schemas.microsoft.com/office/drawing/2014/main" id="{1EB3EC50-3520-7E27-4E13-99B0DD2BC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236" y="833660"/>
            <a:ext cx="10677525" cy="6006108"/>
          </a:xfrm>
          <a:prstGeom prst="rect">
            <a:avLst/>
          </a:prstGeom>
        </p:spPr>
      </p:pic>
    </p:spTree>
    <p:extLst>
      <p:ext uri="{BB962C8B-B14F-4D97-AF65-F5344CB8AC3E}">
        <p14:creationId xmlns:p14="http://schemas.microsoft.com/office/powerpoint/2010/main" val="315166662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80370B-DFF2-471D-FE1A-CE1E82BEBD36}"/>
              </a:ext>
            </a:extLst>
          </p:cNvPr>
          <p:cNvPicPr>
            <a:picLocks noChangeAspect="1"/>
          </p:cNvPicPr>
          <p:nvPr/>
        </p:nvPicPr>
        <p:blipFill>
          <a:blip r:embed="rId2"/>
          <a:stretch>
            <a:fillRect/>
          </a:stretch>
        </p:blipFill>
        <p:spPr>
          <a:xfrm>
            <a:off x="0" y="-13127"/>
            <a:ext cx="12192000" cy="6858000"/>
          </a:xfrm>
          <a:prstGeom prst="rect">
            <a:avLst/>
          </a:prstGeom>
        </p:spPr>
      </p:pic>
      <p:sp>
        <p:nvSpPr>
          <p:cNvPr id="6" name="TextBox 5">
            <a:extLst>
              <a:ext uri="{FF2B5EF4-FFF2-40B4-BE49-F238E27FC236}">
                <a16:creationId xmlns:a16="http://schemas.microsoft.com/office/drawing/2014/main" id="{7DF6AF55-5102-62FA-00D6-86D334E154DB}"/>
              </a:ext>
            </a:extLst>
          </p:cNvPr>
          <p:cNvSpPr txBox="1"/>
          <p:nvPr/>
        </p:nvSpPr>
        <p:spPr>
          <a:xfrm>
            <a:off x="1162050" y="276225"/>
            <a:ext cx="2252269" cy="369332"/>
          </a:xfrm>
          <a:prstGeom prst="rect">
            <a:avLst/>
          </a:prstGeom>
          <a:noFill/>
        </p:spPr>
        <p:txBody>
          <a:bodyPr wrap="square" rtlCol="0">
            <a:spAutoFit/>
          </a:bodyPr>
          <a:lstStyle/>
          <a:p>
            <a:endParaRPr lang="en-IN" dirty="0">
              <a:solidFill>
                <a:schemeClr val="accent4"/>
              </a:solidFill>
            </a:endParaRPr>
          </a:p>
        </p:txBody>
      </p:sp>
      <p:sp>
        <p:nvSpPr>
          <p:cNvPr id="7" name="TextBox 6">
            <a:extLst>
              <a:ext uri="{FF2B5EF4-FFF2-40B4-BE49-F238E27FC236}">
                <a16:creationId xmlns:a16="http://schemas.microsoft.com/office/drawing/2014/main" id="{A87FDB43-159A-5CA7-D280-48D7B3B58554}"/>
              </a:ext>
            </a:extLst>
          </p:cNvPr>
          <p:cNvSpPr txBox="1"/>
          <p:nvPr/>
        </p:nvSpPr>
        <p:spPr>
          <a:xfrm>
            <a:off x="3584653" y="137725"/>
            <a:ext cx="4067012" cy="646331"/>
          </a:xfrm>
          <a:prstGeom prst="rect">
            <a:avLst/>
          </a:prstGeom>
          <a:noFill/>
        </p:spPr>
        <p:txBody>
          <a:bodyPr wrap="none" rtlCol="0">
            <a:spAutoFit/>
          </a:bodyPr>
          <a:lstStyle/>
          <a:p>
            <a:pPr algn="ctr"/>
            <a:r>
              <a:rPr lang="en-US" sz="3600" b="1" u="sng" dirty="0">
                <a:solidFill>
                  <a:schemeClr val="bg1"/>
                </a:solidFill>
              </a:rPr>
              <a:t>Search student page</a:t>
            </a:r>
          </a:p>
        </p:txBody>
      </p:sp>
      <p:pic>
        <p:nvPicPr>
          <p:cNvPr id="4" name="Picture 3" descr="Graphical user interface&#10;&#10;Description automatically generated">
            <a:extLst>
              <a:ext uri="{FF2B5EF4-FFF2-40B4-BE49-F238E27FC236}">
                <a16:creationId xmlns:a16="http://schemas.microsoft.com/office/drawing/2014/main" id="{0EBAAB4C-1CB8-15D9-932D-E933F7AE7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778906"/>
            <a:ext cx="10668000" cy="6000750"/>
          </a:xfrm>
          <a:prstGeom prst="rect">
            <a:avLst/>
          </a:prstGeom>
        </p:spPr>
      </p:pic>
    </p:spTree>
    <p:extLst>
      <p:ext uri="{BB962C8B-B14F-4D97-AF65-F5344CB8AC3E}">
        <p14:creationId xmlns:p14="http://schemas.microsoft.com/office/powerpoint/2010/main" val="371697154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79" cy="6858000"/>
          </a:xfrm>
          <a:prstGeom prst="rect">
            <a:avLst/>
          </a:prstGeom>
        </p:spPr>
      </p:pic>
      <p:sp>
        <p:nvSpPr>
          <p:cNvPr id="3" name="Rectangle 2">
            <a:extLst>
              <a:ext uri="{FF2B5EF4-FFF2-40B4-BE49-F238E27FC236}">
                <a16:creationId xmlns:a16="http://schemas.microsoft.com/office/drawing/2014/main" id="{42E51736-0263-92D7-A22F-1AE356F332BB}"/>
              </a:ext>
            </a:extLst>
          </p:cNvPr>
          <p:cNvSpPr/>
          <p:nvPr/>
        </p:nvSpPr>
        <p:spPr>
          <a:xfrm>
            <a:off x="937330" y="1808532"/>
            <a:ext cx="5452526" cy="32409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4" y="2613542"/>
            <a:ext cx="4775075" cy="1630906"/>
          </a:xfrm>
        </p:spPr>
        <p:txBody>
          <a:bodyPr>
            <a:normAutofit/>
          </a:bodyPr>
          <a:lstStyle/>
          <a:p>
            <a:r>
              <a:rPr lang="en-US" sz="4400" dirty="0">
                <a:solidFill>
                  <a:schemeClr val="tx1"/>
                </a:solidFill>
                <a:latin typeface="Avenir Next LT Pro Light" panose="020B0304020202020204" pitchFamily="34" charset="0"/>
              </a:rPr>
              <a:t>THE END</a:t>
            </a:r>
            <a:br>
              <a:rPr lang="en-US" sz="4400" dirty="0">
                <a:solidFill>
                  <a:schemeClr val="tx1"/>
                </a:solidFill>
                <a:latin typeface="Avenir Next LT Pro Light" panose="020B0304020202020204" pitchFamily="34" charset="0"/>
              </a:rPr>
            </a:br>
            <a:r>
              <a:rPr lang="en-US" sz="4400" dirty="0">
                <a:solidFill>
                  <a:schemeClr val="tx1"/>
                </a:solidFill>
                <a:latin typeface="Avenir Next LT Pro Light" panose="020B0304020202020204" pitchFamily="34" charset="0"/>
              </a:rPr>
              <a:t>THANK YOU</a:t>
            </a:r>
          </a:p>
        </p:txBody>
      </p:sp>
      <p:pic>
        <p:nvPicPr>
          <p:cNvPr id="6" name="Picture 5" descr="abstract image">
            <a:extLst>
              <a:ext uri="{FF2B5EF4-FFF2-40B4-BE49-F238E27FC236}">
                <a16:creationId xmlns:a16="http://schemas.microsoft.com/office/drawing/2014/main" id="{9F3FCEF7-5D10-475F-BBF3-D8ADF4509D04}"/>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a:stretch/>
        </p:blipFill>
        <p:spPr>
          <a:xfrm>
            <a:off x="937328" y="1808527"/>
            <a:ext cx="5452526" cy="3240936"/>
          </a:xfrm>
          <a:prstGeom prst="rect">
            <a:avLst/>
          </a:prstGeom>
        </p:spPr>
      </p:pic>
      <p:sp>
        <p:nvSpPr>
          <p:cNvPr id="4" name="Rectangle 3">
            <a:extLst>
              <a:ext uri="{FF2B5EF4-FFF2-40B4-BE49-F238E27FC236}">
                <a16:creationId xmlns:a16="http://schemas.microsoft.com/office/drawing/2014/main" id="{8EFD85AA-E858-AADB-92D0-DC74C6362BEE}"/>
              </a:ext>
            </a:extLst>
          </p:cNvPr>
          <p:cNvSpPr/>
          <p:nvPr/>
        </p:nvSpPr>
        <p:spPr>
          <a:xfrm>
            <a:off x="1115736" y="1971413"/>
            <a:ext cx="5125673" cy="29193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810721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image">
            <a:extLst>
              <a:ext uri="{FF2B5EF4-FFF2-40B4-BE49-F238E27FC236}">
                <a16:creationId xmlns:a16="http://schemas.microsoft.com/office/drawing/2014/main" id="{09BAB13A-F91C-1CF1-BC21-E06A56EB06A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3" name="Rectangle 2">
            <a:extLst>
              <a:ext uri="{FF2B5EF4-FFF2-40B4-BE49-F238E27FC236}">
                <a16:creationId xmlns:a16="http://schemas.microsoft.com/office/drawing/2014/main" id="{106BE16A-E85B-5E54-EDCB-AD28F4F0366E}"/>
              </a:ext>
            </a:extLst>
          </p:cNvPr>
          <p:cNvSpPr/>
          <p:nvPr/>
        </p:nvSpPr>
        <p:spPr>
          <a:xfrm>
            <a:off x="3763856" y="1603346"/>
            <a:ext cx="7784983" cy="36513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descr="abstract image">
            <a:extLst>
              <a:ext uri="{FF2B5EF4-FFF2-40B4-BE49-F238E27FC236}">
                <a16:creationId xmlns:a16="http://schemas.microsoft.com/office/drawing/2014/main" id="{D99A01CE-CB92-A6C7-1B4F-9B2981F01377}"/>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a:stretch/>
        </p:blipFill>
        <p:spPr>
          <a:xfrm>
            <a:off x="3763856" y="1603345"/>
            <a:ext cx="7784983" cy="3651307"/>
          </a:xfrm>
          <a:prstGeom prst="rect">
            <a:avLst/>
          </a:prstGeom>
        </p:spPr>
      </p:pic>
      <p:sp>
        <p:nvSpPr>
          <p:cNvPr id="6" name="TextBox 5">
            <a:extLst>
              <a:ext uri="{FF2B5EF4-FFF2-40B4-BE49-F238E27FC236}">
                <a16:creationId xmlns:a16="http://schemas.microsoft.com/office/drawing/2014/main" id="{BFD12ED8-7DDE-CEC9-BFA2-0B6E4AD5CA8E}"/>
              </a:ext>
            </a:extLst>
          </p:cNvPr>
          <p:cNvSpPr txBox="1"/>
          <p:nvPr/>
        </p:nvSpPr>
        <p:spPr>
          <a:xfrm>
            <a:off x="4065661" y="1941185"/>
            <a:ext cx="7181371" cy="2954655"/>
          </a:xfrm>
          <a:prstGeom prst="rect">
            <a:avLst/>
          </a:prstGeom>
          <a:noFill/>
        </p:spPr>
        <p:txBody>
          <a:bodyPr wrap="square" rtlCol="0">
            <a:spAutoFit/>
          </a:bodyPr>
          <a:lstStyle/>
          <a:p>
            <a:endParaRPr lang="en-US" b="1" dirty="0"/>
          </a:p>
          <a:p>
            <a:r>
              <a:rPr lang="en-US" sz="2400" b="1" dirty="0">
                <a:latin typeface="Avenir Next LT Pro Light" panose="020B0304020202020204" pitchFamily="34" charset="0"/>
              </a:rPr>
              <a:t>Object Oriented Programing Project</a:t>
            </a:r>
          </a:p>
          <a:p>
            <a:r>
              <a:rPr lang="en-US" b="1" dirty="0">
                <a:latin typeface="Avenir Next LT Pro Light" panose="020B0304020202020204" pitchFamily="34" charset="0"/>
              </a:rPr>
              <a:t>Semester V </a:t>
            </a:r>
          </a:p>
          <a:p>
            <a:r>
              <a:rPr lang="en-US" b="1" dirty="0">
                <a:latin typeface="Avenir Next LT Pro Light" panose="020B0304020202020204" pitchFamily="34" charset="0"/>
              </a:rPr>
              <a:t>Submitted to Dr. Mukesh Kumar Giluka</a:t>
            </a:r>
          </a:p>
          <a:p>
            <a:endParaRPr lang="en-US" b="1" dirty="0">
              <a:latin typeface="Avenir Next LT Pro Light" panose="020B0304020202020204" pitchFamily="34" charset="0"/>
            </a:endParaRPr>
          </a:p>
          <a:p>
            <a:r>
              <a:rPr lang="en-US" b="1" dirty="0">
                <a:latin typeface="Avenir Next LT Pro Light" panose="020B0304020202020204" pitchFamily="34" charset="0"/>
              </a:rPr>
              <a:t>Submitted By:</a:t>
            </a:r>
          </a:p>
          <a:p>
            <a:r>
              <a:rPr lang="en-US" b="1" dirty="0" err="1">
                <a:latin typeface="Avenir Next LT Pro Light" panose="020B0304020202020204" pitchFamily="34" charset="0"/>
              </a:rPr>
              <a:t>Avadhesh</a:t>
            </a:r>
            <a:r>
              <a:rPr lang="en-US" b="1" dirty="0">
                <a:latin typeface="Avenir Next LT Pro Light" panose="020B0304020202020204" pitchFamily="34" charset="0"/>
              </a:rPr>
              <a:t> Kumar 			                                20/11/EC/007</a:t>
            </a:r>
          </a:p>
          <a:p>
            <a:r>
              <a:rPr lang="en-US" b="1" dirty="0">
                <a:latin typeface="Avenir Next LT Pro Light" panose="020B0304020202020204" pitchFamily="34" charset="0"/>
              </a:rPr>
              <a:t>Chirag </a:t>
            </a:r>
            <a:r>
              <a:rPr lang="en-US" b="1" dirty="0" err="1">
                <a:latin typeface="Avenir Next LT Pro Light" panose="020B0304020202020204" pitchFamily="34" charset="0"/>
              </a:rPr>
              <a:t>Beniwal</a:t>
            </a:r>
            <a:r>
              <a:rPr lang="en-US" b="1" dirty="0">
                <a:latin typeface="Avenir Next LT Pro Light" panose="020B0304020202020204" pitchFamily="34" charset="0"/>
              </a:rPr>
              <a:t> 					20/11/EC/008</a:t>
            </a:r>
          </a:p>
          <a:p>
            <a:r>
              <a:rPr lang="en-US" b="1" dirty="0">
                <a:latin typeface="Avenir Next LT Pro Light" panose="020B0304020202020204" pitchFamily="34" charset="0"/>
              </a:rPr>
              <a:t>Neeraj Nikhil Roy 				20/11/EC/053</a:t>
            </a:r>
          </a:p>
          <a:p>
            <a:r>
              <a:rPr lang="en-US" b="1" dirty="0">
                <a:latin typeface="Avenir Next LT Pro Light" panose="020B0304020202020204" pitchFamily="34" charset="0"/>
              </a:rPr>
              <a:t>Kshama Meena					20/11/EC/055</a:t>
            </a:r>
            <a:endParaRPr lang="en-IN" b="1" dirty="0">
              <a:latin typeface="Avenir Next LT Pro Light" panose="020B0304020202020204" pitchFamily="34" charset="0"/>
            </a:endParaRPr>
          </a:p>
        </p:txBody>
      </p:sp>
      <p:sp>
        <p:nvSpPr>
          <p:cNvPr id="7" name="Rectangle 6">
            <a:extLst>
              <a:ext uri="{FF2B5EF4-FFF2-40B4-BE49-F238E27FC236}">
                <a16:creationId xmlns:a16="http://schemas.microsoft.com/office/drawing/2014/main" id="{35A058F9-3FEE-08DB-63AC-1C2EBBB21F82}"/>
              </a:ext>
            </a:extLst>
          </p:cNvPr>
          <p:cNvSpPr/>
          <p:nvPr/>
        </p:nvSpPr>
        <p:spPr>
          <a:xfrm>
            <a:off x="3984771" y="1778466"/>
            <a:ext cx="7307206" cy="3280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285501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image">
            <a:extLst>
              <a:ext uri="{FF2B5EF4-FFF2-40B4-BE49-F238E27FC236}">
                <a16:creationId xmlns:a16="http://schemas.microsoft.com/office/drawing/2014/main" id="{09BAB13A-F91C-1CF1-BC21-E06A56EB06A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5" name="Rectangle 4">
            <a:extLst>
              <a:ext uri="{FF2B5EF4-FFF2-40B4-BE49-F238E27FC236}">
                <a16:creationId xmlns:a16="http://schemas.microsoft.com/office/drawing/2014/main" id="{6A6A2480-5EDF-3395-B305-5CA691E209BC}"/>
              </a:ext>
            </a:extLst>
          </p:cNvPr>
          <p:cNvSpPr/>
          <p:nvPr/>
        </p:nvSpPr>
        <p:spPr>
          <a:xfrm>
            <a:off x="1107347" y="1249960"/>
            <a:ext cx="9110444" cy="4328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bstract image">
            <a:extLst>
              <a:ext uri="{FF2B5EF4-FFF2-40B4-BE49-F238E27FC236}">
                <a16:creationId xmlns:a16="http://schemas.microsoft.com/office/drawing/2014/main" id="{605F4F3D-879A-4253-A5A4-7DDD13009B1F}"/>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a:stretch/>
        </p:blipFill>
        <p:spPr>
          <a:xfrm>
            <a:off x="1107348" y="1249960"/>
            <a:ext cx="9110444" cy="4328719"/>
          </a:xfrm>
          <a:prstGeom prst="rect">
            <a:avLst/>
          </a:prstGeom>
        </p:spPr>
      </p:pic>
      <p:sp>
        <p:nvSpPr>
          <p:cNvPr id="7" name="Rectangle 6">
            <a:extLst>
              <a:ext uri="{FF2B5EF4-FFF2-40B4-BE49-F238E27FC236}">
                <a16:creationId xmlns:a16="http://schemas.microsoft.com/office/drawing/2014/main" id="{D99C0792-783B-5769-145E-5066F14F55CE}"/>
              </a:ext>
            </a:extLst>
          </p:cNvPr>
          <p:cNvSpPr/>
          <p:nvPr/>
        </p:nvSpPr>
        <p:spPr>
          <a:xfrm>
            <a:off x="1293962" y="1431985"/>
            <a:ext cx="8686800" cy="3968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DAF2D550-E112-08C1-98F6-0DA2D5155D34}"/>
              </a:ext>
            </a:extLst>
          </p:cNvPr>
          <p:cNvSpPr txBox="1"/>
          <p:nvPr/>
        </p:nvSpPr>
        <p:spPr>
          <a:xfrm>
            <a:off x="1293962" y="1431985"/>
            <a:ext cx="8686800" cy="3662541"/>
          </a:xfrm>
          <a:prstGeom prst="rect">
            <a:avLst/>
          </a:prstGeom>
          <a:noFill/>
        </p:spPr>
        <p:txBody>
          <a:bodyPr wrap="square" rtlCol="0">
            <a:spAutoFit/>
          </a:bodyPr>
          <a:lstStyle/>
          <a:p>
            <a:endParaRPr lang="en-US" sz="3200" dirty="0">
              <a:latin typeface="Avenir Next LT Pro" panose="020B0504020202020204" pitchFamily="34" charset="0"/>
            </a:endParaRPr>
          </a:p>
          <a:p>
            <a:r>
              <a:rPr lang="en-US" sz="3200" dirty="0">
                <a:latin typeface="Avenir Next LT Pro" panose="020B0504020202020204" pitchFamily="34" charset="0"/>
              </a:rPr>
              <a:t>Contents</a:t>
            </a:r>
          </a:p>
          <a:p>
            <a:endParaRPr lang="en-US" sz="2400" dirty="0">
              <a:latin typeface="Avenir Next LT Pro" panose="020B0504020202020204" pitchFamily="34" charset="0"/>
            </a:endParaRPr>
          </a:p>
          <a:p>
            <a:pPr marL="342900" indent="-342900">
              <a:buFont typeface="Arial" panose="020B0604020202020204" pitchFamily="34" charset="0"/>
              <a:buChar char="•"/>
            </a:pPr>
            <a:r>
              <a:rPr lang="en-US" sz="2400" dirty="0">
                <a:latin typeface="Avenir Next LT Pro" panose="020B0504020202020204" pitchFamily="34" charset="0"/>
              </a:rPr>
              <a:t>Introduction</a:t>
            </a:r>
          </a:p>
          <a:p>
            <a:pPr marL="342900" indent="-342900">
              <a:buFont typeface="Arial" panose="020B0604020202020204" pitchFamily="34" charset="0"/>
              <a:buChar char="•"/>
            </a:pPr>
            <a:r>
              <a:rPr lang="en-US" sz="2400" dirty="0">
                <a:latin typeface="Avenir Next LT Pro" panose="020B0504020202020204" pitchFamily="34" charset="0"/>
              </a:rPr>
              <a:t>Product Information</a:t>
            </a:r>
          </a:p>
          <a:p>
            <a:pPr marL="342900" indent="-342900">
              <a:buFont typeface="Arial" panose="020B0604020202020204" pitchFamily="34" charset="0"/>
              <a:buChar char="•"/>
            </a:pPr>
            <a:r>
              <a:rPr lang="en-US" sz="2400" dirty="0">
                <a:latin typeface="Avenir Next LT Pro" panose="020B0504020202020204" pitchFamily="34" charset="0"/>
              </a:rPr>
              <a:t>Technologies Used</a:t>
            </a:r>
          </a:p>
          <a:p>
            <a:pPr marL="342900" indent="-342900">
              <a:buFont typeface="Arial" panose="020B0604020202020204" pitchFamily="34" charset="0"/>
              <a:buChar char="•"/>
            </a:pPr>
            <a:r>
              <a:rPr lang="en-US" sz="2400" dirty="0">
                <a:latin typeface="Avenir Next LT Pro" panose="020B0504020202020204" pitchFamily="34" charset="0"/>
              </a:rPr>
              <a:t>Walkthrough of Application(Brief)</a:t>
            </a:r>
          </a:p>
          <a:p>
            <a:pPr marL="342900" indent="-342900">
              <a:buFont typeface="Arial" panose="020B0604020202020204" pitchFamily="34" charset="0"/>
              <a:buChar char="•"/>
            </a:pPr>
            <a:r>
              <a:rPr lang="en-US" sz="2400" dirty="0">
                <a:latin typeface="Avenir Next LT Pro" panose="020B0504020202020204" pitchFamily="34" charset="0"/>
              </a:rPr>
              <a:t>Output</a:t>
            </a:r>
          </a:p>
          <a:p>
            <a:endParaRPr lang="en-US" sz="2400" dirty="0">
              <a:latin typeface="Avenir Next LT Pro" panose="020B0504020202020204" pitchFamily="34" charset="0"/>
            </a:endParaRPr>
          </a:p>
        </p:txBody>
      </p:sp>
    </p:spTree>
    <p:extLst>
      <p:ext uri="{BB962C8B-B14F-4D97-AF65-F5344CB8AC3E}">
        <p14:creationId xmlns:p14="http://schemas.microsoft.com/office/powerpoint/2010/main" val="28834648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image">
            <a:extLst>
              <a:ext uri="{FF2B5EF4-FFF2-40B4-BE49-F238E27FC236}">
                <a16:creationId xmlns:a16="http://schemas.microsoft.com/office/drawing/2014/main" id="{09BAB13A-F91C-1CF1-BC21-E06A56EB06A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3" name="Rectangle 2">
            <a:extLst>
              <a:ext uri="{FF2B5EF4-FFF2-40B4-BE49-F238E27FC236}">
                <a16:creationId xmlns:a16="http://schemas.microsoft.com/office/drawing/2014/main" id="{2629B653-435C-2105-B8A7-1680B7581F9F}"/>
              </a:ext>
            </a:extLst>
          </p:cNvPr>
          <p:cNvSpPr/>
          <p:nvPr/>
        </p:nvSpPr>
        <p:spPr>
          <a:xfrm>
            <a:off x="1006679" y="1157681"/>
            <a:ext cx="10947633" cy="5016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descr="abstract image">
            <a:extLst>
              <a:ext uri="{FF2B5EF4-FFF2-40B4-BE49-F238E27FC236}">
                <a16:creationId xmlns:a16="http://schemas.microsoft.com/office/drawing/2014/main" id="{F3AEEFD2-1553-8FD1-7C66-F11FD74EFF8E}"/>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a:stretch/>
        </p:blipFill>
        <p:spPr>
          <a:xfrm>
            <a:off x="1006679" y="1157682"/>
            <a:ext cx="10947633" cy="5016616"/>
          </a:xfrm>
          <a:prstGeom prst="rect">
            <a:avLst/>
          </a:prstGeom>
        </p:spPr>
      </p:pic>
      <p:sp>
        <p:nvSpPr>
          <p:cNvPr id="5" name="Rectangle 4">
            <a:extLst>
              <a:ext uri="{FF2B5EF4-FFF2-40B4-BE49-F238E27FC236}">
                <a16:creationId xmlns:a16="http://schemas.microsoft.com/office/drawing/2014/main" id="{56DBE181-4A95-EB20-EB21-83FE780B5641}"/>
              </a:ext>
            </a:extLst>
          </p:cNvPr>
          <p:cNvSpPr/>
          <p:nvPr/>
        </p:nvSpPr>
        <p:spPr>
          <a:xfrm>
            <a:off x="1224951" y="1337094"/>
            <a:ext cx="10506974" cy="4623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8A6302B2-E712-B008-C0F4-42D95248FF52}"/>
              </a:ext>
            </a:extLst>
          </p:cNvPr>
          <p:cNvSpPr txBox="1"/>
          <p:nvPr/>
        </p:nvSpPr>
        <p:spPr>
          <a:xfrm>
            <a:off x="1224951" y="1337093"/>
            <a:ext cx="10506974" cy="4678204"/>
          </a:xfrm>
          <a:prstGeom prst="rect">
            <a:avLst/>
          </a:prstGeom>
          <a:noFill/>
        </p:spPr>
        <p:txBody>
          <a:bodyPr wrap="square" rtlCol="0">
            <a:spAutoFit/>
          </a:bodyPr>
          <a:lstStyle/>
          <a:p>
            <a:endParaRPr lang="en-US" sz="3200" u="sng" dirty="0">
              <a:latin typeface="Avenir Next LT Pro" panose="020B0504020202020204" pitchFamily="34" charset="0"/>
            </a:endParaRPr>
          </a:p>
          <a:p>
            <a:r>
              <a:rPr lang="en-US" sz="3200" u="sng" dirty="0">
                <a:latin typeface="Avenir Next LT Pro" panose="020B0504020202020204" pitchFamily="34" charset="0"/>
              </a:rPr>
              <a:t>University management system</a:t>
            </a:r>
          </a:p>
          <a:p>
            <a:endParaRPr lang="en-US" dirty="0">
              <a:latin typeface="Avenir Next LT Pro" panose="020B0504020202020204" pitchFamily="34" charset="0"/>
            </a:endParaRPr>
          </a:p>
          <a:p>
            <a:endParaRPr lang="en-US" dirty="0">
              <a:latin typeface="Avenir Next LT Pro" panose="020B0504020202020204" pitchFamily="34" charset="0"/>
            </a:endParaRPr>
          </a:p>
          <a:p>
            <a:r>
              <a:rPr lang="en-US" dirty="0">
                <a:latin typeface="Avenir Next LT Pro" panose="020B0504020202020204" pitchFamily="34" charset="0"/>
              </a:rPr>
              <a:t>A Database-based university management system (UMS) is a digital solution that helps automate tasks. Ranging from registering students, admitting students, onboarding them, managing their fees, managing payroll for lecturers to helping students access online learning, classroom training etc.</a:t>
            </a:r>
          </a:p>
          <a:p>
            <a:r>
              <a:rPr lang="en-US" dirty="0">
                <a:latin typeface="Avenir Next LT Pro" panose="020B0504020202020204" pitchFamily="34" charset="0"/>
              </a:rPr>
              <a:t>A UMS is an education product that helps teachers, students, parents, external vendors, learning suppliers etc. come together via a platform and exchange information. The university administration can automate several of their processes such as attendance, announcements, results, campus updates, schedule changes etc. to all concerned persons. There is no limit on the number of features of the university management system, because every university will have its own set of processes that is different from another university. Therefore, a UMS should be able to help universities apply university-specific customizations as well as configure generalized workflows.</a:t>
            </a:r>
            <a:endParaRPr lang="en-IN" dirty="0">
              <a:latin typeface="Avenir Next LT Pro" panose="020B0504020202020204" pitchFamily="34" charset="0"/>
            </a:endParaRPr>
          </a:p>
        </p:txBody>
      </p:sp>
    </p:spTree>
    <p:extLst>
      <p:ext uri="{BB962C8B-B14F-4D97-AF65-F5344CB8AC3E}">
        <p14:creationId xmlns:p14="http://schemas.microsoft.com/office/powerpoint/2010/main" val="33385595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image">
            <a:extLst>
              <a:ext uri="{FF2B5EF4-FFF2-40B4-BE49-F238E27FC236}">
                <a16:creationId xmlns:a16="http://schemas.microsoft.com/office/drawing/2014/main" id="{09BAB13A-F91C-1CF1-BC21-E06A56EB06A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3" name="Rectangle 2">
            <a:extLst>
              <a:ext uri="{FF2B5EF4-FFF2-40B4-BE49-F238E27FC236}">
                <a16:creationId xmlns:a16="http://schemas.microsoft.com/office/drawing/2014/main" id="{2629B653-435C-2105-B8A7-1680B7581F9F}"/>
              </a:ext>
            </a:extLst>
          </p:cNvPr>
          <p:cNvSpPr/>
          <p:nvPr/>
        </p:nvSpPr>
        <p:spPr>
          <a:xfrm>
            <a:off x="1006679" y="1157681"/>
            <a:ext cx="10947633" cy="5016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descr="abstract image">
            <a:extLst>
              <a:ext uri="{FF2B5EF4-FFF2-40B4-BE49-F238E27FC236}">
                <a16:creationId xmlns:a16="http://schemas.microsoft.com/office/drawing/2014/main" id="{F3AEEFD2-1553-8FD1-7C66-F11FD74EFF8E}"/>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a:stretch/>
        </p:blipFill>
        <p:spPr>
          <a:xfrm>
            <a:off x="1006679" y="1157682"/>
            <a:ext cx="10947633" cy="5016616"/>
          </a:xfrm>
          <a:prstGeom prst="rect">
            <a:avLst/>
          </a:prstGeom>
        </p:spPr>
      </p:pic>
      <p:sp>
        <p:nvSpPr>
          <p:cNvPr id="5" name="Rectangle 4">
            <a:extLst>
              <a:ext uri="{FF2B5EF4-FFF2-40B4-BE49-F238E27FC236}">
                <a16:creationId xmlns:a16="http://schemas.microsoft.com/office/drawing/2014/main" id="{56DBE181-4A95-EB20-EB21-83FE780B5641}"/>
              </a:ext>
            </a:extLst>
          </p:cNvPr>
          <p:cNvSpPr/>
          <p:nvPr/>
        </p:nvSpPr>
        <p:spPr>
          <a:xfrm>
            <a:off x="1224951" y="1337094"/>
            <a:ext cx="10506974" cy="4623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8A6302B2-E712-B008-C0F4-42D95248FF52}"/>
              </a:ext>
            </a:extLst>
          </p:cNvPr>
          <p:cNvSpPr txBox="1"/>
          <p:nvPr/>
        </p:nvSpPr>
        <p:spPr>
          <a:xfrm>
            <a:off x="1224951" y="1279093"/>
            <a:ext cx="10506974" cy="4401205"/>
          </a:xfrm>
          <a:prstGeom prst="rect">
            <a:avLst/>
          </a:prstGeom>
          <a:noFill/>
        </p:spPr>
        <p:txBody>
          <a:bodyPr wrap="square" rtlCol="0">
            <a:spAutoFit/>
          </a:bodyPr>
          <a:lstStyle/>
          <a:p>
            <a:endParaRPr lang="en-US" sz="3200" u="sng" dirty="0">
              <a:latin typeface="Avenir Next LT Pro" panose="020B0504020202020204" pitchFamily="34" charset="0"/>
            </a:endParaRPr>
          </a:p>
          <a:p>
            <a:r>
              <a:rPr lang="en-US" sz="3200" u="sng" dirty="0">
                <a:latin typeface="Avenir Next LT Pro" panose="020B0504020202020204" pitchFamily="34" charset="0"/>
              </a:rPr>
              <a:t>Why choose us? How is our product better than others?</a:t>
            </a:r>
          </a:p>
          <a:p>
            <a:endParaRPr lang="en-US" dirty="0">
              <a:latin typeface="Avenir Next LT Pro" panose="020B0504020202020204" pitchFamily="34" charset="0"/>
            </a:endParaRPr>
          </a:p>
          <a:p>
            <a:r>
              <a:rPr lang="en-US" dirty="0">
                <a:latin typeface="Avenir Next LT Pro" panose="020B0504020202020204" pitchFamily="34" charset="0"/>
              </a:rPr>
              <a:t>There are three primary reasons why educational establishments should build university data management software.</a:t>
            </a:r>
          </a:p>
          <a:p>
            <a:endParaRPr lang="en-US" dirty="0">
              <a:latin typeface="Avenir Next LT Pro" panose="020B0504020202020204" pitchFamily="34" charset="0"/>
            </a:endParaRPr>
          </a:p>
          <a:p>
            <a:r>
              <a:rPr lang="en-US" b="1" dirty="0">
                <a:latin typeface="Avenir Next LT Pro" panose="020B0504020202020204" pitchFamily="34" charset="0"/>
              </a:rPr>
              <a:t>Efficiency </a:t>
            </a:r>
            <a:r>
              <a:rPr lang="en-US" dirty="0">
                <a:latin typeface="Avenir Next LT Pro" panose="020B0504020202020204" pitchFamily="34" charset="0"/>
              </a:rPr>
              <a:t>Manual entries, filling up papers, distributing pamphlets, putting announcements on physical bulletin boards are all inefficient. When all aspects of a university student administration process are online and automated, students have better leverage, control, and clarity. It saves time, cost, and confusion. Even teachers find that managing their activities, tasks, and scheduling is easier with a UMS. Teachers, faculty, and university administration personnel can focus on more creative tasks instead of wasting time on mundane repetitive tasks.</a:t>
            </a:r>
          </a:p>
          <a:p>
            <a:endParaRPr lang="en-US" dirty="0">
              <a:latin typeface="Avenir Next LT Pro" panose="020B0504020202020204" pitchFamily="34" charset="0"/>
            </a:endParaRPr>
          </a:p>
          <a:p>
            <a:endParaRPr lang="en-US" dirty="0">
              <a:latin typeface="Avenir Next LT Pro" panose="020B0504020202020204" pitchFamily="34" charset="0"/>
            </a:endParaRPr>
          </a:p>
        </p:txBody>
      </p:sp>
    </p:spTree>
    <p:extLst>
      <p:ext uri="{BB962C8B-B14F-4D97-AF65-F5344CB8AC3E}">
        <p14:creationId xmlns:p14="http://schemas.microsoft.com/office/powerpoint/2010/main" val="35643623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image">
            <a:extLst>
              <a:ext uri="{FF2B5EF4-FFF2-40B4-BE49-F238E27FC236}">
                <a16:creationId xmlns:a16="http://schemas.microsoft.com/office/drawing/2014/main" id="{09BAB13A-F91C-1CF1-BC21-E06A56EB06A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3" name="Rectangle 2">
            <a:extLst>
              <a:ext uri="{FF2B5EF4-FFF2-40B4-BE49-F238E27FC236}">
                <a16:creationId xmlns:a16="http://schemas.microsoft.com/office/drawing/2014/main" id="{2629B653-435C-2105-B8A7-1680B7581F9F}"/>
              </a:ext>
            </a:extLst>
          </p:cNvPr>
          <p:cNvSpPr/>
          <p:nvPr/>
        </p:nvSpPr>
        <p:spPr>
          <a:xfrm>
            <a:off x="1006679" y="1157681"/>
            <a:ext cx="10947633" cy="5016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descr="abstract image">
            <a:extLst>
              <a:ext uri="{FF2B5EF4-FFF2-40B4-BE49-F238E27FC236}">
                <a16:creationId xmlns:a16="http://schemas.microsoft.com/office/drawing/2014/main" id="{F3AEEFD2-1553-8FD1-7C66-F11FD74EFF8E}"/>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a:stretch/>
        </p:blipFill>
        <p:spPr>
          <a:xfrm>
            <a:off x="1006679" y="1157682"/>
            <a:ext cx="10947633" cy="5016616"/>
          </a:xfrm>
          <a:prstGeom prst="rect">
            <a:avLst/>
          </a:prstGeom>
        </p:spPr>
      </p:pic>
      <p:sp>
        <p:nvSpPr>
          <p:cNvPr id="5" name="Rectangle 4">
            <a:extLst>
              <a:ext uri="{FF2B5EF4-FFF2-40B4-BE49-F238E27FC236}">
                <a16:creationId xmlns:a16="http://schemas.microsoft.com/office/drawing/2014/main" id="{56DBE181-4A95-EB20-EB21-83FE780B5641}"/>
              </a:ext>
            </a:extLst>
          </p:cNvPr>
          <p:cNvSpPr/>
          <p:nvPr/>
        </p:nvSpPr>
        <p:spPr>
          <a:xfrm>
            <a:off x="1224951" y="1337094"/>
            <a:ext cx="10506974" cy="4623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8A6302B2-E712-B008-C0F4-42D95248FF52}"/>
              </a:ext>
            </a:extLst>
          </p:cNvPr>
          <p:cNvSpPr txBox="1"/>
          <p:nvPr/>
        </p:nvSpPr>
        <p:spPr>
          <a:xfrm>
            <a:off x="1224951" y="1279093"/>
            <a:ext cx="10506974" cy="4801314"/>
          </a:xfrm>
          <a:prstGeom prst="rect">
            <a:avLst/>
          </a:prstGeom>
          <a:noFill/>
        </p:spPr>
        <p:txBody>
          <a:bodyPr wrap="square" rtlCol="0">
            <a:spAutoFit/>
          </a:bodyPr>
          <a:lstStyle/>
          <a:p>
            <a:endParaRPr lang="en-US" dirty="0">
              <a:latin typeface="Avenir Next LT Pro" panose="020B0504020202020204" pitchFamily="34" charset="0"/>
            </a:endParaRPr>
          </a:p>
          <a:p>
            <a:endParaRPr lang="en-US" b="1" dirty="0">
              <a:latin typeface="Avenir Next LT Pro" panose="020B0504020202020204" pitchFamily="34" charset="0"/>
            </a:endParaRPr>
          </a:p>
          <a:p>
            <a:r>
              <a:rPr lang="en-US" b="1" dirty="0">
                <a:latin typeface="Avenir Next LT Pro" panose="020B0504020202020204" pitchFamily="34" charset="0"/>
              </a:rPr>
              <a:t>Flexibility</a:t>
            </a:r>
          </a:p>
          <a:p>
            <a:r>
              <a:rPr lang="en-US" dirty="0">
                <a:latin typeface="Avenir Next LT Pro" panose="020B0504020202020204" pitchFamily="34" charset="0"/>
              </a:rPr>
              <a:t>A UMS provides the flexibility to define workflows as per changing university requirements. Hard-wired software-based workflows prevent the university from applying case-based workflows. Instead, a flexible and highly-configurable workflow-system can support any number of use cases. It also lets the university expand its capabilities and offerings without worrying about a technological upgrade or overhaul. </a:t>
            </a:r>
          </a:p>
          <a:p>
            <a:endParaRPr lang="en-US" dirty="0">
              <a:latin typeface="Avenir Next LT Pro" panose="020B0504020202020204" pitchFamily="34" charset="0"/>
            </a:endParaRPr>
          </a:p>
          <a:p>
            <a:r>
              <a:rPr lang="en-US" b="1" dirty="0">
                <a:latin typeface="Avenir Next LT Pro" panose="020B0504020202020204" pitchFamily="34" charset="0"/>
              </a:rPr>
              <a:t>Relevancy</a:t>
            </a:r>
          </a:p>
          <a:p>
            <a:r>
              <a:rPr lang="en-US" dirty="0">
                <a:latin typeface="Avenir Next LT Pro" panose="020B0504020202020204" pitchFamily="34" charset="0"/>
              </a:rPr>
              <a:t>A UMS is a bare necessity because education is becoming digital and online. Traditional classroom-based education is being replaced by virtual classrooms. The latter provides the same level of experience as the former. Added to that, virtual classrooms are a more powerful tool that enables a university to impart education to a wider and broader student base using the university ERP.</a:t>
            </a:r>
          </a:p>
          <a:p>
            <a:endParaRPr lang="en-US" dirty="0">
              <a:latin typeface="Avenir Next LT Pro" panose="020B0504020202020204" pitchFamily="34" charset="0"/>
            </a:endParaRPr>
          </a:p>
          <a:p>
            <a:endParaRPr lang="en-US" dirty="0">
              <a:latin typeface="Avenir Next LT Pro" panose="020B0504020202020204" pitchFamily="34" charset="0"/>
            </a:endParaRPr>
          </a:p>
          <a:p>
            <a:endParaRPr lang="en-US" dirty="0">
              <a:latin typeface="Avenir Next LT Pro" panose="020B0504020202020204" pitchFamily="34" charset="0"/>
            </a:endParaRPr>
          </a:p>
        </p:txBody>
      </p:sp>
    </p:spTree>
    <p:extLst>
      <p:ext uri="{BB962C8B-B14F-4D97-AF65-F5344CB8AC3E}">
        <p14:creationId xmlns:p14="http://schemas.microsoft.com/office/powerpoint/2010/main" val="14838699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image">
            <a:extLst>
              <a:ext uri="{FF2B5EF4-FFF2-40B4-BE49-F238E27FC236}">
                <a16:creationId xmlns:a16="http://schemas.microsoft.com/office/drawing/2014/main" id="{09BAB13A-F91C-1CF1-BC21-E06A56EB06A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3" name="Rectangle 2">
            <a:extLst>
              <a:ext uri="{FF2B5EF4-FFF2-40B4-BE49-F238E27FC236}">
                <a16:creationId xmlns:a16="http://schemas.microsoft.com/office/drawing/2014/main" id="{2629B653-435C-2105-B8A7-1680B7581F9F}"/>
              </a:ext>
            </a:extLst>
          </p:cNvPr>
          <p:cNvSpPr/>
          <p:nvPr/>
        </p:nvSpPr>
        <p:spPr>
          <a:xfrm>
            <a:off x="1006679" y="1157681"/>
            <a:ext cx="10947633" cy="5016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descr="abstract image">
            <a:extLst>
              <a:ext uri="{FF2B5EF4-FFF2-40B4-BE49-F238E27FC236}">
                <a16:creationId xmlns:a16="http://schemas.microsoft.com/office/drawing/2014/main" id="{F3AEEFD2-1553-8FD1-7C66-F11FD74EFF8E}"/>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a:stretch/>
        </p:blipFill>
        <p:spPr>
          <a:xfrm>
            <a:off x="1006679" y="1157682"/>
            <a:ext cx="10947633" cy="5016616"/>
          </a:xfrm>
          <a:prstGeom prst="rect">
            <a:avLst/>
          </a:prstGeom>
        </p:spPr>
      </p:pic>
      <p:sp>
        <p:nvSpPr>
          <p:cNvPr id="5" name="Rectangle 4">
            <a:extLst>
              <a:ext uri="{FF2B5EF4-FFF2-40B4-BE49-F238E27FC236}">
                <a16:creationId xmlns:a16="http://schemas.microsoft.com/office/drawing/2014/main" id="{56DBE181-4A95-EB20-EB21-83FE780B5641}"/>
              </a:ext>
            </a:extLst>
          </p:cNvPr>
          <p:cNvSpPr/>
          <p:nvPr/>
        </p:nvSpPr>
        <p:spPr>
          <a:xfrm>
            <a:off x="1224951" y="1337094"/>
            <a:ext cx="10506974" cy="4623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8A6302B2-E712-B008-C0F4-42D95248FF52}"/>
              </a:ext>
            </a:extLst>
          </p:cNvPr>
          <p:cNvSpPr txBox="1"/>
          <p:nvPr/>
        </p:nvSpPr>
        <p:spPr>
          <a:xfrm>
            <a:off x="1224951" y="1279093"/>
            <a:ext cx="10506974" cy="3970318"/>
          </a:xfrm>
          <a:prstGeom prst="rect">
            <a:avLst/>
          </a:prstGeom>
          <a:noFill/>
        </p:spPr>
        <p:txBody>
          <a:bodyPr wrap="square" rtlCol="0">
            <a:spAutoFit/>
          </a:bodyPr>
          <a:lstStyle/>
          <a:p>
            <a:endParaRPr lang="en-US" b="1" dirty="0">
              <a:latin typeface="Avenir Next LT Pro" panose="020B0504020202020204" pitchFamily="34" charset="0"/>
            </a:endParaRPr>
          </a:p>
          <a:p>
            <a:endParaRPr lang="en-US" b="1" dirty="0">
              <a:latin typeface="Avenir Next LT Pro" panose="020B0504020202020204" pitchFamily="34" charset="0"/>
            </a:endParaRPr>
          </a:p>
          <a:p>
            <a:pPr marL="285750" indent="-285750">
              <a:buFont typeface="Arial" panose="020B0604020202020204" pitchFamily="34" charset="0"/>
              <a:buChar char="•"/>
            </a:pPr>
            <a:r>
              <a:rPr lang="en-US" dirty="0">
                <a:latin typeface="Avenir Next LT Pro" panose="020B0504020202020204" pitchFamily="34" charset="0"/>
              </a:rPr>
              <a:t>Eliminates data corruption either through willful misappropriation or by manual errors.</a:t>
            </a:r>
          </a:p>
          <a:p>
            <a:pPr marL="285750" indent="-285750">
              <a:buFont typeface="Arial" panose="020B0604020202020204" pitchFamily="34" charset="0"/>
              <a:buChar char="•"/>
            </a:pPr>
            <a:endParaRPr lang="en-US" dirty="0">
              <a:latin typeface="Avenir Next LT Pro" panose="020B0504020202020204" pitchFamily="34" charset="0"/>
            </a:endParaRPr>
          </a:p>
          <a:p>
            <a:pPr marL="285750" indent="-285750">
              <a:buFont typeface="Arial" panose="020B0604020202020204" pitchFamily="34" charset="0"/>
              <a:buChar char="•"/>
            </a:pPr>
            <a:r>
              <a:rPr lang="en-US" dirty="0">
                <a:latin typeface="Avenir Next LT Pro" panose="020B0504020202020204" pitchFamily="34" charset="0"/>
              </a:rPr>
              <a:t>Data/information security with strong encryption.</a:t>
            </a:r>
          </a:p>
          <a:p>
            <a:pPr marL="285750" indent="-285750">
              <a:buFont typeface="Arial" panose="020B0604020202020204" pitchFamily="34" charset="0"/>
              <a:buChar char="•"/>
            </a:pPr>
            <a:endParaRPr lang="en-US" dirty="0">
              <a:latin typeface="Avenir Next LT Pro" panose="020B0504020202020204" pitchFamily="34" charset="0"/>
            </a:endParaRPr>
          </a:p>
          <a:p>
            <a:pPr marL="285750" indent="-285750">
              <a:buFont typeface="Arial" panose="020B0604020202020204" pitchFamily="34" charset="0"/>
              <a:buChar char="•"/>
            </a:pPr>
            <a:r>
              <a:rPr lang="en-US" dirty="0">
                <a:latin typeface="Avenir Next LT Pro" panose="020B0504020202020204" pitchFamily="34" charset="0"/>
              </a:rPr>
              <a:t>Ability for customizations and extensibilities</a:t>
            </a:r>
          </a:p>
          <a:p>
            <a:endParaRPr lang="en-US" b="1" dirty="0">
              <a:latin typeface="Avenir Next LT Pro" panose="020B0504020202020204" pitchFamily="34" charset="0"/>
            </a:endParaRPr>
          </a:p>
          <a:p>
            <a:endParaRPr lang="en-US" b="1" dirty="0">
              <a:latin typeface="Avenir Next LT Pro" panose="020B0504020202020204" pitchFamily="34" charset="0"/>
            </a:endParaRPr>
          </a:p>
          <a:p>
            <a:r>
              <a:rPr lang="en-US" b="1" dirty="0">
                <a:latin typeface="Avenir Next LT Pro" panose="020B0504020202020204" pitchFamily="34" charset="0"/>
              </a:rPr>
              <a:t>Who needs a university management system?</a:t>
            </a:r>
          </a:p>
          <a:p>
            <a:endParaRPr lang="en-US" dirty="0">
              <a:latin typeface="Avenir Next LT Pro" panose="020B0504020202020204" pitchFamily="34" charset="0"/>
            </a:endParaRPr>
          </a:p>
          <a:p>
            <a:r>
              <a:rPr lang="en-US" dirty="0">
                <a:latin typeface="Avenir Next LT Pro" panose="020B0504020202020204" pitchFamily="34" charset="0"/>
              </a:rPr>
              <a:t>Every university needs a university management system to stay competitive, in the reckoning, to win favor with students, and impart quality education. Without a UMS, a university will operate inefficiently, and will be unable to create any value for the student community and teachers.</a:t>
            </a:r>
          </a:p>
        </p:txBody>
      </p:sp>
    </p:spTree>
    <p:extLst>
      <p:ext uri="{BB962C8B-B14F-4D97-AF65-F5344CB8AC3E}">
        <p14:creationId xmlns:p14="http://schemas.microsoft.com/office/powerpoint/2010/main" val="29331308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image">
            <a:extLst>
              <a:ext uri="{FF2B5EF4-FFF2-40B4-BE49-F238E27FC236}">
                <a16:creationId xmlns:a16="http://schemas.microsoft.com/office/drawing/2014/main" id="{09BAB13A-F91C-1CF1-BC21-E06A56EB06A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3" name="Rectangle 2">
            <a:extLst>
              <a:ext uri="{FF2B5EF4-FFF2-40B4-BE49-F238E27FC236}">
                <a16:creationId xmlns:a16="http://schemas.microsoft.com/office/drawing/2014/main" id="{2629B653-435C-2105-B8A7-1680B7581F9F}"/>
              </a:ext>
            </a:extLst>
          </p:cNvPr>
          <p:cNvSpPr/>
          <p:nvPr/>
        </p:nvSpPr>
        <p:spPr>
          <a:xfrm>
            <a:off x="1006679" y="1157681"/>
            <a:ext cx="10947633" cy="5016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descr="abstract image">
            <a:extLst>
              <a:ext uri="{FF2B5EF4-FFF2-40B4-BE49-F238E27FC236}">
                <a16:creationId xmlns:a16="http://schemas.microsoft.com/office/drawing/2014/main" id="{F3AEEFD2-1553-8FD1-7C66-F11FD74EFF8E}"/>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a:stretch/>
        </p:blipFill>
        <p:spPr>
          <a:xfrm>
            <a:off x="1006679" y="1157682"/>
            <a:ext cx="10947633" cy="5016616"/>
          </a:xfrm>
          <a:prstGeom prst="rect">
            <a:avLst/>
          </a:prstGeom>
        </p:spPr>
      </p:pic>
      <p:sp>
        <p:nvSpPr>
          <p:cNvPr id="5" name="Rectangle 4">
            <a:extLst>
              <a:ext uri="{FF2B5EF4-FFF2-40B4-BE49-F238E27FC236}">
                <a16:creationId xmlns:a16="http://schemas.microsoft.com/office/drawing/2014/main" id="{56DBE181-4A95-EB20-EB21-83FE780B5641}"/>
              </a:ext>
            </a:extLst>
          </p:cNvPr>
          <p:cNvSpPr/>
          <p:nvPr/>
        </p:nvSpPr>
        <p:spPr>
          <a:xfrm>
            <a:off x="1224951" y="1337094"/>
            <a:ext cx="10506974" cy="4623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8A6302B2-E712-B008-C0F4-42D95248FF52}"/>
              </a:ext>
            </a:extLst>
          </p:cNvPr>
          <p:cNvSpPr txBox="1"/>
          <p:nvPr/>
        </p:nvSpPr>
        <p:spPr>
          <a:xfrm>
            <a:off x="1224951" y="1337094"/>
            <a:ext cx="10506974" cy="4247317"/>
          </a:xfrm>
          <a:prstGeom prst="rect">
            <a:avLst/>
          </a:prstGeom>
          <a:noFill/>
        </p:spPr>
        <p:txBody>
          <a:bodyPr wrap="square" rtlCol="0">
            <a:spAutoFit/>
          </a:bodyPr>
          <a:lstStyle/>
          <a:p>
            <a:endParaRPr lang="en-US" sz="2400" b="1" dirty="0">
              <a:latin typeface="Avenir Next LT Pro" panose="020B0504020202020204" pitchFamily="34" charset="0"/>
            </a:endParaRPr>
          </a:p>
          <a:p>
            <a:endParaRPr lang="en-US" sz="2400" b="1" dirty="0">
              <a:latin typeface="Avenir Next LT Pro" panose="020B0504020202020204" pitchFamily="34" charset="0"/>
            </a:endParaRPr>
          </a:p>
          <a:p>
            <a:r>
              <a:rPr lang="en-US" sz="2400" b="1" dirty="0">
                <a:latin typeface="Avenir Next LT Pro" panose="020B0504020202020204" pitchFamily="34" charset="0"/>
              </a:rPr>
              <a:t>Technologies used</a:t>
            </a:r>
          </a:p>
          <a:p>
            <a:endParaRPr lang="en-US" b="1" dirty="0">
              <a:latin typeface="Avenir Next LT Pro" panose="020B0504020202020204" pitchFamily="34" charset="0"/>
            </a:endParaRPr>
          </a:p>
          <a:p>
            <a:r>
              <a:rPr lang="en-US" dirty="0">
                <a:latin typeface="Avenir Next LT Pro" panose="020B0504020202020204" pitchFamily="34" charset="0"/>
              </a:rPr>
              <a:t>This is  a C++ project so obviously C++ language is used to make this application.</a:t>
            </a:r>
          </a:p>
          <a:p>
            <a:r>
              <a:rPr lang="en-US" dirty="0">
                <a:latin typeface="Avenir Next LT Pro" panose="020B0504020202020204" pitchFamily="34" charset="0"/>
              </a:rPr>
              <a:t>Concepts of Oops like getters, setters, constructor, destructors, encapsulation;</a:t>
            </a:r>
          </a:p>
          <a:p>
            <a:r>
              <a:rPr lang="en-US" dirty="0">
                <a:latin typeface="Avenir Next LT Pro" panose="020B0504020202020204" pitchFamily="34" charset="0"/>
              </a:rPr>
              <a:t>Concepts of DSA like Arrays and sorting methods are also used.</a:t>
            </a:r>
          </a:p>
          <a:p>
            <a:endParaRPr lang="en-US" dirty="0">
              <a:latin typeface="Avenir Next LT Pro" panose="020B0504020202020204" pitchFamily="34" charset="0"/>
            </a:endParaRPr>
          </a:p>
          <a:p>
            <a:r>
              <a:rPr lang="en-US" dirty="0">
                <a:latin typeface="Avenir Next LT Pro" panose="020B0504020202020204" pitchFamily="34" charset="0"/>
              </a:rPr>
              <a:t>It is  a graphic user interface project, so a lot of hours and time were spent on tutorials, books stack and git. Being a GUI project, a lot of work went into that too.</a:t>
            </a:r>
          </a:p>
          <a:p>
            <a:r>
              <a:rPr lang="en-US" dirty="0">
                <a:latin typeface="Avenir Next LT Pro" panose="020B0504020202020204" pitchFamily="34" charset="0"/>
              </a:rPr>
              <a:t>This project is created by us in windows environment, targeting windows application as of now later expanding horizons to others OS platforms like android, Linux and iOS.</a:t>
            </a:r>
          </a:p>
          <a:p>
            <a:r>
              <a:rPr lang="en-US" dirty="0">
                <a:latin typeface="Avenir Next LT Pro" panose="020B0504020202020204" pitchFamily="34" charset="0"/>
              </a:rPr>
              <a:t>It is created in Rad Studio, Visual Studio, Visual Studio Code.</a:t>
            </a:r>
          </a:p>
          <a:p>
            <a:r>
              <a:rPr lang="en-US" dirty="0">
                <a:latin typeface="Avenir Next LT Pro" panose="020B0504020202020204" pitchFamily="34" charset="0"/>
              </a:rPr>
              <a:t>GUI tools and libraries like OpenGL, Cmake, etc.</a:t>
            </a:r>
          </a:p>
        </p:txBody>
      </p:sp>
    </p:spTree>
    <p:extLst>
      <p:ext uri="{BB962C8B-B14F-4D97-AF65-F5344CB8AC3E}">
        <p14:creationId xmlns:p14="http://schemas.microsoft.com/office/powerpoint/2010/main" val="27860153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80370B-DFF2-471D-FE1A-CE1E82BEBD36}"/>
              </a:ext>
            </a:extLst>
          </p:cNvPr>
          <p:cNvPicPr>
            <a:picLocks noChangeAspect="1"/>
          </p:cNvPicPr>
          <p:nvPr/>
        </p:nvPicPr>
        <p:blipFill>
          <a:blip r:embed="rId2"/>
          <a:stretch>
            <a:fillRect/>
          </a:stretch>
        </p:blipFill>
        <p:spPr>
          <a:xfrm>
            <a:off x="0" y="0"/>
            <a:ext cx="12192000" cy="6858000"/>
          </a:xfrm>
          <a:prstGeom prst="rect">
            <a:avLst/>
          </a:prstGeom>
        </p:spPr>
      </p:pic>
      <p:pic>
        <p:nvPicPr>
          <p:cNvPr id="5" name="Picture 4" descr="Graphical user interface, website&#10;&#10;Description automatically generated">
            <a:extLst>
              <a:ext uri="{FF2B5EF4-FFF2-40B4-BE49-F238E27FC236}">
                <a16:creationId xmlns:a16="http://schemas.microsoft.com/office/drawing/2014/main" id="{EE34103A-930E-EDE3-8AAC-295A1E828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071" y="921782"/>
            <a:ext cx="10401300" cy="5850731"/>
          </a:xfrm>
          <a:prstGeom prst="rect">
            <a:avLst/>
          </a:prstGeom>
        </p:spPr>
      </p:pic>
      <p:sp>
        <p:nvSpPr>
          <p:cNvPr id="6" name="TextBox 5">
            <a:extLst>
              <a:ext uri="{FF2B5EF4-FFF2-40B4-BE49-F238E27FC236}">
                <a16:creationId xmlns:a16="http://schemas.microsoft.com/office/drawing/2014/main" id="{7DF6AF55-5102-62FA-00D6-86D334E154DB}"/>
              </a:ext>
            </a:extLst>
          </p:cNvPr>
          <p:cNvSpPr txBox="1"/>
          <p:nvPr/>
        </p:nvSpPr>
        <p:spPr>
          <a:xfrm>
            <a:off x="1162050" y="276225"/>
            <a:ext cx="2252269" cy="369332"/>
          </a:xfrm>
          <a:prstGeom prst="rect">
            <a:avLst/>
          </a:prstGeom>
          <a:noFill/>
        </p:spPr>
        <p:txBody>
          <a:bodyPr wrap="square" rtlCol="0">
            <a:spAutoFit/>
          </a:bodyPr>
          <a:lstStyle/>
          <a:p>
            <a:endParaRPr lang="en-IN" dirty="0">
              <a:solidFill>
                <a:schemeClr val="accent4"/>
              </a:solidFill>
            </a:endParaRPr>
          </a:p>
        </p:txBody>
      </p:sp>
      <p:sp>
        <p:nvSpPr>
          <p:cNvPr id="7" name="TextBox 6">
            <a:extLst>
              <a:ext uri="{FF2B5EF4-FFF2-40B4-BE49-F238E27FC236}">
                <a16:creationId xmlns:a16="http://schemas.microsoft.com/office/drawing/2014/main" id="{A87FDB43-159A-5CA7-D280-48D7B3B58554}"/>
              </a:ext>
            </a:extLst>
          </p:cNvPr>
          <p:cNvSpPr txBox="1"/>
          <p:nvPr/>
        </p:nvSpPr>
        <p:spPr>
          <a:xfrm>
            <a:off x="4576369" y="189964"/>
            <a:ext cx="2225738" cy="646331"/>
          </a:xfrm>
          <a:prstGeom prst="rect">
            <a:avLst/>
          </a:prstGeom>
          <a:noFill/>
        </p:spPr>
        <p:txBody>
          <a:bodyPr wrap="none" rtlCol="0">
            <a:spAutoFit/>
          </a:bodyPr>
          <a:lstStyle/>
          <a:p>
            <a:r>
              <a:rPr lang="en-US" sz="3600" b="1" u="sng" dirty="0">
                <a:solidFill>
                  <a:schemeClr val="bg1"/>
                </a:solidFill>
              </a:rPr>
              <a:t>Login Page</a:t>
            </a:r>
          </a:p>
        </p:txBody>
      </p:sp>
    </p:spTree>
    <p:extLst>
      <p:ext uri="{BB962C8B-B14F-4D97-AF65-F5344CB8AC3E}">
        <p14:creationId xmlns:p14="http://schemas.microsoft.com/office/powerpoint/2010/main" val="9111977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738</Words>
  <Application>Microsoft Office PowerPoint</Application>
  <PresentationFormat>Widescreen</PresentationFormat>
  <Paragraphs>71</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Avenir Next LT Pro</vt:lpstr>
      <vt:lpstr>Avenir Next LT Pro Light</vt:lpstr>
      <vt:lpstr>Calibri</vt:lpstr>
      <vt:lpstr>Calibri Light</vt:lpstr>
      <vt:lpstr>Office Theme</vt:lpstr>
      <vt:lpstr>Document</vt:lpstr>
      <vt:lpstr>University Management 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Management Application</dc:title>
  <dc:creator>Neeraj Roy</dc:creator>
  <cp:lastModifiedBy>Neeraj Roy</cp:lastModifiedBy>
  <cp:revision>2</cp:revision>
  <dcterms:created xsi:type="dcterms:W3CDTF">2022-12-04T07:23:20Z</dcterms:created>
  <dcterms:modified xsi:type="dcterms:W3CDTF">2023-02-13T14:18:44Z</dcterms:modified>
</cp:coreProperties>
</file>