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5" r:id="rId2"/>
    <p:sldId id="256" r:id="rId3"/>
    <p:sldId id="257" r:id="rId4"/>
    <p:sldId id="258" r:id="rId5"/>
    <p:sldId id="259" r:id="rId6"/>
    <p:sldId id="260" r:id="rId7"/>
    <p:sldId id="261" r:id="rId8"/>
    <p:sldId id="262" r:id="rId9"/>
    <p:sldId id="263" r:id="rId10"/>
    <p:sldId id="264" r:id="rId11"/>
    <p:sldId id="266" r:id="rId12"/>
  </p:sldIdLst>
  <p:sldSz cx="12192000" cy="6858000"/>
  <p:notesSz cx="6858000" cy="9144000"/>
  <p:embeddedFontLst>
    <p:embeddedFont>
      <p:font typeface="Algerian" panose="04020705040A02060702" pitchFamily="82" charset="0"/>
      <p:regular r:id="rId13"/>
    </p:embeddedFont>
    <p:embeddedFont>
      <p:font typeface="Bahnschrift Condensed" panose="020B0502040204020203" pitchFamily="34" charset="0"/>
      <p:regular r:id="rId14"/>
      <p:bold r:id="rId15"/>
    </p:embeddedFon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
      <p:font typeface="Open Sans" panose="020B0606030504020204"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75" d="100"/>
          <a:sy n="75" d="100"/>
        </p:scale>
        <p:origin x="250"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173C-1DEA-B10C-F4F1-F3DF986AE3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BAEBF6-B8AD-76C2-885D-5D288B515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7D9CA5-B807-2332-2894-55FF39132439}"/>
              </a:ext>
            </a:extLst>
          </p:cNvPr>
          <p:cNvSpPr>
            <a:spLocks noGrp="1"/>
          </p:cNvSpPr>
          <p:nvPr>
            <p:ph type="dt" sz="half" idx="10"/>
          </p:nvPr>
        </p:nvSpPr>
        <p:spPr/>
        <p:txBody>
          <a:bodyPr/>
          <a:lstStyle/>
          <a:p>
            <a:fld id="{42218ABD-219B-4F84-B20A-A9B41822B086}" type="datetimeFigureOut">
              <a:rPr lang="en-IN" smtClean="0"/>
              <a:t>04-06-2023</a:t>
            </a:fld>
            <a:endParaRPr lang="en-IN"/>
          </a:p>
        </p:txBody>
      </p:sp>
      <p:sp>
        <p:nvSpPr>
          <p:cNvPr id="5" name="Footer Placeholder 4">
            <a:extLst>
              <a:ext uri="{FF2B5EF4-FFF2-40B4-BE49-F238E27FC236}">
                <a16:creationId xmlns:a16="http://schemas.microsoft.com/office/drawing/2014/main" id="{E911D47B-D275-C22A-7CEE-7EBAD5AD10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E1823B-86FE-247F-2CCE-DAB7FC7DE020}"/>
              </a:ext>
            </a:extLst>
          </p:cNvPr>
          <p:cNvSpPr>
            <a:spLocks noGrp="1"/>
          </p:cNvSpPr>
          <p:nvPr>
            <p:ph type="sldNum" sz="quarter" idx="12"/>
          </p:nvPr>
        </p:nvSpPr>
        <p:spPr/>
        <p:txBody>
          <a:bodyPr/>
          <a:lstStyle/>
          <a:p>
            <a:fld id="{8406697E-70FF-418A-A5F4-9872608EECB1}" type="slidenum">
              <a:rPr lang="en-IN" smtClean="0"/>
              <a:t>‹#›</a:t>
            </a:fld>
            <a:endParaRPr lang="en-IN"/>
          </a:p>
        </p:txBody>
      </p:sp>
    </p:spTree>
    <p:extLst>
      <p:ext uri="{BB962C8B-B14F-4D97-AF65-F5344CB8AC3E}">
        <p14:creationId xmlns:p14="http://schemas.microsoft.com/office/powerpoint/2010/main" val="1855569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BA2E-C63D-0738-DD85-CB48EF75D0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740D34-C0B8-4D98-2192-3DD24BC870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8DE770-8A31-6998-0379-9207EF183192}"/>
              </a:ext>
            </a:extLst>
          </p:cNvPr>
          <p:cNvSpPr>
            <a:spLocks noGrp="1"/>
          </p:cNvSpPr>
          <p:nvPr>
            <p:ph type="dt" sz="half" idx="10"/>
          </p:nvPr>
        </p:nvSpPr>
        <p:spPr/>
        <p:txBody>
          <a:bodyPr/>
          <a:lstStyle/>
          <a:p>
            <a:fld id="{42218ABD-219B-4F84-B20A-A9B41822B086}" type="datetimeFigureOut">
              <a:rPr lang="en-IN" smtClean="0"/>
              <a:t>04-06-2023</a:t>
            </a:fld>
            <a:endParaRPr lang="en-IN"/>
          </a:p>
        </p:txBody>
      </p:sp>
      <p:sp>
        <p:nvSpPr>
          <p:cNvPr id="5" name="Footer Placeholder 4">
            <a:extLst>
              <a:ext uri="{FF2B5EF4-FFF2-40B4-BE49-F238E27FC236}">
                <a16:creationId xmlns:a16="http://schemas.microsoft.com/office/drawing/2014/main" id="{29DEB826-A850-E94B-D377-D9CA78EE52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138103-E0DE-0F80-B048-8E258FE6C607}"/>
              </a:ext>
            </a:extLst>
          </p:cNvPr>
          <p:cNvSpPr>
            <a:spLocks noGrp="1"/>
          </p:cNvSpPr>
          <p:nvPr>
            <p:ph type="sldNum" sz="quarter" idx="12"/>
          </p:nvPr>
        </p:nvSpPr>
        <p:spPr/>
        <p:txBody>
          <a:bodyPr/>
          <a:lstStyle/>
          <a:p>
            <a:fld id="{8406697E-70FF-418A-A5F4-9872608EECB1}" type="slidenum">
              <a:rPr lang="en-IN" smtClean="0"/>
              <a:t>‹#›</a:t>
            </a:fld>
            <a:endParaRPr lang="en-IN"/>
          </a:p>
        </p:txBody>
      </p:sp>
    </p:spTree>
    <p:extLst>
      <p:ext uri="{BB962C8B-B14F-4D97-AF65-F5344CB8AC3E}">
        <p14:creationId xmlns:p14="http://schemas.microsoft.com/office/powerpoint/2010/main" val="163719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FDA6F7-809F-EB5E-06B8-0C423FC284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7647D3-26BE-2FB8-D785-79BE10B618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38AA53-9B23-F6B0-3270-D5D3509CA2C0}"/>
              </a:ext>
            </a:extLst>
          </p:cNvPr>
          <p:cNvSpPr>
            <a:spLocks noGrp="1"/>
          </p:cNvSpPr>
          <p:nvPr>
            <p:ph type="dt" sz="half" idx="10"/>
          </p:nvPr>
        </p:nvSpPr>
        <p:spPr/>
        <p:txBody>
          <a:bodyPr/>
          <a:lstStyle/>
          <a:p>
            <a:fld id="{42218ABD-219B-4F84-B20A-A9B41822B086}" type="datetimeFigureOut">
              <a:rPr lang="en-IN" smtClean="0"/>
              <a:t>04-06-2023</a:t>
            </a:fld>
            <a:endParaRPr lang="en-IN"/>
          </a:p>
        </p:txBody>
      </p:sp>
      <p:sp>
        <p:nvSpPr>
          <p:cNvPr id="5" name="Footer Placeholder 4">
            <a:extLst>
              <a:ext uri="{FF2B5EF4-FFF2-40B4-BE49-F238E27FC236}">
                <a16:creationId xmlns:a16="http://schemas.microsoft.com/office/drawing/2014/main" id="{8E8784C9-48F9-47B5-9DD5-7FA6876384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BA2C5C-0EF6-0776-2913-309CCC5A5E70}"/>
              </a:ext>
            </a:extLst>
          </p:cNvPr>
          <p:cNvSpPr>
            <a:spLocks noGrp="1"/>
          </p:cNvSpPr>
          <p:nvPr>
            <p:ph type="sldNum" sz="quarter" idx="12"/>
          </p:nvPr>
        </p:nvSpPr>
        <p:spPr/>
        <p:txBody>
          <a:bodyPr/>
          <a:lstStyle/>
          <a:p>
            <a:fld id="{8406697E-70FF-418A-A5F4-9872608EECB1}" type="slidenum">
              <a:rPr lang="en-IN" smtClean="0"/>
              <a:t>‹#›</a:t>
            </a:fld>
            <a:endParaRPr lang="en-IN"/>
          </a:p>
        </p:txBody>
      </p:sp>
    </p:spTree>
    <p:extLst>
      <p:ext uri="{BB962C8B-B14F-4D97-AF65-F5344CB8AC3E}">
        <p14:creationId xmlns:p14="http://schemas.microsoft.com/office/powerpoint/2010/main" val="1551922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4D7B-6A30-7BB0-A11A-4EA0E6DB3C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AF235D-FC4D-A00B-4BFE-12C25149FD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39E406-CAC3-30D9-4903-763B96B50343}"/>
              </a:ext>
            </a:extLst>
          </p:cNvPr>
          <p:cNvSpPr>
            <a:spLocks noGrp="1"/>
          </p:cNvSpPr>
          <p:nvPr>
            <p:ph type="dt" sz="half" idx="10"/>
          </p:nvPr>
        </p:nvSpPr>
        <p:spPr/>
        <p:txBody>
          <a:bodyPr/>
          <a:lstStyle/>
          <a:p>
            <a:fld id="{42218ABD-219B-4F84-B20A-A9B41822B086}" type="datetimeFigureOut">
              <a:rPr lang="en-IN" smtClean="0"/>
              <a:t>04-06-2023</a:t>
            </a:fld>
            <a:endParaRPr lang="en-IN"/>
          </a:p>
        </p:txBody>
      </p:sp>
      <p:sp>
        <p:nvSpPr>
          <p:cNvPr id="5" name="Footer Placeholder 4">
            <a:extLst>
              <a:ext uri="{FF2B5EF4-FFF2-40B4-BE49-F238E27FC236}">
                <a16:creationId xmlns:a16="http://schemas.microsoft.com/office/drawing/2014/main" id="{9CA51E6A-8731-0562-30BE-5D093118BB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861775-1DAE-F739-1AE2-41717C709734}"/>
              </a:ext>
            </a:extLst>
          </p:cNvPr>
          <p:cNvSpPr>
            <a:spLocks noGrp="1"/>
          </p:cNvSpPr>
          <p:nvPr>
            <p:ph type="sldNum" sz="quarter" idx="12"/>
          </p:nvPr>
        </p:nvSpPr>
        <p:spPr/>
        <p:txBody>
          <a:bodyPr/>
          <a:lstStyle/>
          <a:p>
            <a:fld id="{8406697E-70FF-418A-A5F4-9872608EECB1}" type="slidenum">
              <a:rPr lang="en-IN" smtClean="0"/>
              <a:t>‹#›</a:t>
            </a:fld>
            <a:endParaRPr lang="en-IN"/>
          </a:p>
        </p:txBody>
      </p:sp>
    </p:spTree>
    <p:extLst>
      <p:ext uri="{BB962C8B-B14F-4D97-AF65-F5344CB8AC3E}">
        <p14:creationId xmlns:p14="http://schemas.microsoft.com/office/powerpoint/2010/main" val="1674435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619E-C89B-2299-FD63-DD3B0C8A89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E782D8-871E-6EBD-F4F1-C979C8B26E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EB2D35-714C-F38F-6DC8-ABE7019D38E0}"/>
              </a:ext>
            </a:extLst>
          </p:cNvPr>
          <p:cNvSpPr>
            <a:spLocks noGrp="1"/>
          </p:cNvSpPr>
          <p:nvPr>
            <p:ph type="dt" sz="half" idx="10"/>
          </p:nvPr>
        </p:nvSpPr>
        <p:spPr/>
        <p:txBody>
          <a:bodyPr/>
          <a:lstStyle/>
          <a:p>
            <a:fld id="{42218ABD-219B-4F84-B20A-A9B41822B086}" type="datetimeFigureOut">
              <a:rPr lang="en-IN" smtClean="0"/>
              <a:t>04-06-2023</a:t>
            </a:fld>
            <a:endParaRPr lang="en-IN"/>
          </a:p>
        </p:txBody>
      </p:sp>
      <p:sp>
        <p:nvSpPr>
          <p:cNvPr id="5" name="Footer Placeholder 4">
            <a:extLst>
              <a:ext uri="{FF2B5EF4-FFF2-40B4-BE49-F238E27FC236}">
                <a16:creationId xmlns:a16="http://schemas.microsoft.com/office/drawing/2014/main" id="{9D5B3113-6F3F-9FF6-B9B6-F90D29F195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3CE583-BF90-F3E1-38E6-17B74B12023A}"/>
              </a:ext>
            </a:extLst>
          </p:cNvPr>
          <p:cNvSpPr>
            <a:spLocks noGrp="1"/>
          </p:cNvSpPr>
          <p:nvPr>
            <p:ph type="sldNum" sz="quarter" idx="12"/>
          </p:nvPr>
        </p:nvSpPr>
        <p:spPr/>
        <p:txBody>
          <a:bodyPr/>
          <a:lstStyle/>
          <a:p>
            <a:fld id="{8406697E-70FF-418A-A5F4-9872608EECB1}" type="slidenum">
              <a:rPr lang="en-IN" smtClean="0"/>
              <a:t>‹#›</a:t>
            </a:fld>
            <a:endParaRPr lang="en-IN"/>
          </a:p>
        </p:txBody>
      </p:sp>
    </p:spTree>
    <p:extLst>
      <p:ext uri="{BB962C8B-B14F-4D97-AF65-F5344CB8AC3E}">
        <p14:creationId xmlns:p14="http://schemas.microsoft.com/office/powerpoint/2010/main" val="2047047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36E1-F6EA-6EAB-0113-8C91CFAB1F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ABAFF6-A139-D38C-D7A4-73B2ACDC93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F3E99B-16EF-0D05-8F7B-EA2C1FD5F8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D5B1F4-16E6-E459-8B5E-A71B6E965830}"/>
              </a:ext>
            </a:extLst>
          </p:cNvPr>
          <p:cNvSpPr>
            <a:spLocks noGrp="1"/>
          </p:cNvSpPr>
          <p:nvPr>
            <p:ph type="dt" sz="half" idx="10"/>
          </p:nvPr>
        </p:nvSpPr>
        <p:spPr/>
        <p:txBody>
          <a:bodyPr/>
          <a:lstStyle/>
          <a:p>
            <a:fld id="{42218ABD-219B-4F84-B20A-A9B41822B086}" type="datetimeFigureOut">
              <a:rPr lang="en-IN" smtClean="0"/>
              <a:t>04-06-2023</a:t>
            </a:fld>
            <a:endParaRPr lang="en-IN"/>
          </a:p>
        </p:txBody>
      </p:sp>
      <p:sp>
        <p:nvSpPr>
          <p:cNvPr id="6" name="Footer Placeholder 5">
            <a:extLst>
              <a:ext uri="{FF2B5EF4-FFF2-40B4-BE49-F238E27FC236}">
                <a16:creationId xmlns:a16="http://schemas.microsoft.com/office/drawing/2014/main" id="{6431E0BC-4F68-23F5-96E4-0A98235EE3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491E87-7522-713A-F80F-0211A7F0B47E}"/>
              </a:ext>
            </a:extLst>
          </p:cNvPr>
          <p:cNvSpPr>
            <a:spLocks noGrp="1"/>
          </p:cNvSpPr>
          <p:nvPr>
            <p:ph type="sldNum" sz="quarter" idx="12"/>
          </p:nvPr>
        </p:nvSpPr>
        <p:spPr/>
        <p:txBody>
          <a:bodyPr/>
          <a:lstStyle/>
          <a:p>
            <a:fld id="{8406697E-70FF-418A-A5F4-9872608EECB1}" type="slidenum">
              <a:rPr lang="en-IN" smtClean="0"/>
              <a:t>‹#›</a:t>
            </a:fld>
            <a:endParaRPr lang="en-IN"/>
          </a:p>
        </p:txBody>
      </p:sp>
    </p:spTree>
    <p:extLst>
      <p:ext uri="{BB962C8B-B14F-4D97-AF65-F5344CB8AC3E}">
        <p14:creationId xmlns:p14="http://schemas.microsoft.com/office/powerpoint/2010/main" val="811638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5857-3D4A-A49E-0FF1-9EC862BEDA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11A15F-D1EF-305F-68E9-F7565D75F0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9AC758-0E43-8017-06FD-794952C04E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13D433-685E-1F10-8F11-ACD72551E3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573413-9FAA-F1B2-451A-7FB78C1A73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E434A4-9B20-43EF-633D-2799E58B4F22}"/>
              </a:ext>
            </a:extLst>
          </p:cNvPr>
          <p:cNvSpPr>
            <a:spLocks noGrp="1"/>
          </p:cNvSpPr>
          <p:nvPr>
            <p:ph type="dt" sz="half" idx="10"/>
          </p:nvPr>
        </p:nvSpPr>
        <p:spPr/>
        <p:txBody>
          <a:bodyPr/>
          <a:lstStyle/>
          <a:p>
            <a:fld id="{42218ABD-219B-4F84-B20A-A9B41822B086}" type="datetimeFigureOut">
              <a:rPr lang="en-IN" smtClean="0"/>
              <a:t>04-06-2023</a:t>
            </a:fld>
            <a:endParaRPr lang="en-IN"/>
          </a:p>
        </p:txBody>
      </p:sp>
      <p:sp>
        <p:nvSpPr>
          <p:cNvPr id="8" name="Footer Placeholder 7">
            <a:extLst>
              <a:ext uri="{FF2B5EF4-FFF2-40B4-BE49-F238E27FC236}">
                <a16:creationId xmlns:a16="http://schemas.microsoft.com/office/drawing/2014/main" id="{3917C0E4-FE76-68D1-F4E8-44F1B33B77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6E8ADD-13BE-1DD2-E72D-B9451335AC3B}"/>
              </a:ext>
            </a:extLst>
          </p:cNvPr>
          <p:cNvSpPr>
            <a:spLocks noGrp="1"/>
          </p:cNvSpPr>
          <p:nvPr>
            <p:ph type="sldNum" sz="quarter" idx="12"/>
          </p:nvPr>
        </p:nvSpPr>
        <p:spPr/>
        <p:txBody>
          <a:bodyPr/>
          <a:lstStyle/>
          <a:p>
            <a:fld id="{8406697E-70FF-418A-A5F4-9872608EECB1}" type="slidenum">
              <a:rPr lang="en-IN" smtClean="0"/>
              <a:t>‹#›</a:t>
            </a:fld>
            <a:endParaRPr lang="en-IN"/>
          </a:p>
        </p:txBody>
      </p:sp>
    </p:spTree>
    <p:extLst>
      <p:ext uri="{BB962C8B-B14F-4D97-AF65-F5344CB8AC3E}">
        <p14:creationId xmlns:p14="http://schemas.microsoft.com/office/powerpoint/2010/main" val="236957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EE98-FD53-58D3-6D30-53698BF06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B7491F-6DE5-9849-8BBF-E29A35CF1CA3}"/>
              </a:ext>
            </a:extLst>
          </p:cNvPr>
          <p:cNvSpPr>
            <a:spLocks noGrp="1"/>
          </p:cNvSpPr>
          <p:nvPr>
            <p:ph type="dt" sz="half" idx="10"/>
          </p:nvPr>
        </p:nvSpPr>
        <p:spPr/>
        <p:txBody>
          <a:bodyPr/>
          <a:lstStyle/>
          <a:p>
            <a:fld id="{42218ABD-219B-4F84-B20A-A9B41822B086}" type="datetimeFigureOut">
              <a:rPr lang="en-IN" smtClean="0"/>
              <a:t>04-06-2023</a:t>
            </a:fld>
            <a:endParaRPr lang="en-IN"/>
          </a:p>
        </p:txBody>
      </p:sp>
      <p:sp>
        <p:nvSpPr>
          <p:cNvPr id="4" name="Footer Placeholder 3">
            <a:extLst>
              <a:ext uri="{FF2B5EF4-FFF2-40B4-BE49-F238E27FC236}">
                <a16:creationId xmlns:a16="http://schemas.microsoft.com/office/drawing/2014/main" id="{29EDDCC7-897C-E75B-BCFC-28E9C7614E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ABC9DB-D038-D563-9FBC-BA77B92EB4F9}"/>
              </a:ext>
            </a:extLst>
          </p:cNvPr>
          <p:cNvSpPr>
            <a:spLocks noGrp="1"/>
          </p:cNvSpPr>
          <p:nvPr>
            <p:ph type="sldNum" sz="quarter" idx="12"/>
          </p:nvPr>
        </p:nvSpPr>
        <p:spPr/>
        <p:txBody>
          <a:bodyPr/>
          <a:lstStyle/>
          <a:p>
            <a:fld id="{8406697E-70FF-418A-A5F4-9872608EECB1}" type="slidenum">
              <a:rPr lang="en-IN" smtClean="0"/>
              <a:t>‹#›</a:t>
            </a:fld>
            <a:endParaRPr lang="en-IN"/>
          </a:p>
        </p:txBody>
      </p:sp>
    </p:spTree>
    <p:extLst>
      <p:ext uri="{BB962C8B-B14F-4D97-AF65-F5344CB8AC3E}">
        <p14:creationId xmlns:p14="http://schemas.microsoft.com/office/powerpoint/2010/main" val="375069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15C54-1E45-962D-8B4A-BBCBDEE9398A}"/>
              </a:ext>
            </a:extLst>
          </p:cNvPr>
          <p:cNvSpPr>
            <a:spLocks noGrp="1"/>
          </p:cNvSpPr>
          <p:nvPr>
            <p:ph type="dt" sz="half" idx="10"/>
          </p:nvPr>
        </p:nvSpPr>
        <p:spPr/>
        <p:txBody>
          <a:bodyPr/>
          <a:lstStyle/>
          <a:p>
            <a:fld id="{42218ABD-219B-4F84-B20A-A9B41822B086}" type="datetimeFigureOut">
              <a:rPr lang="en-IN" smtClean="0"/>
              <a:t>04-06-2023</a:t>
            </a:fld>
            <a:endParaRPr lang="en-IN"/>
          </a:p>
        </p:txBody>
      </p:sp>
      <p:sp>
        <p:nvSpPr>
          <p:cNvPr id="3" name="Footer Placeholder 2">
            <a:extLst>
              <a:ext uri="{FF2B5EF4-FFF2-40B4-BE49-F238E27FC236}">
                <a16:creationId xmlns:a16="http://schemas.microsoft.com/office/drawing/2014/main" id="{59A7D8D1-5847-2A77-2414-9E2E16E4DF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C15D74-3C5D-8997-BA70-0C0218F95D99}"/>
              </a:ext>
            </a:extLst>
          </p:cNvPr>
          <p:cNvSpPr>
            <a:spLocks noGrp="1"/>
          </p:cNvSpPr>
          <p:nvPr>
            <p:ph type="sldNum" sz="quarter" idx="12"/>
          </p:nvPr>
        </p:nvSpPr>
        <p:spPr/>
        <p:txBody>
          <a:bodyPr/>
          <a:lstStyle/>
          <a:p>
            <a:fld id="{8406697E-70FF-418A-A5F4-9872608EECB1}" type="slidenum">
              <a:rPr lang="en-IN" smtClean="0"/>
              <a:t>‹#›</a:t>
            </a:fld>
            <a:endParaRPr lang="en-IN"/>
          </a:p>
        </p:txBody>
      </p:sp>
    </p:spTree>
    <p:extLst>
      <p:ext uri="{BB962C8B-B14F-4D97-AF65-F5344CB8AC3E}">
        <p14:creationId xmlns:p14="http://schemas.microsoft.com/office/powerpoint/2010/main" val="181103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BAB74-625A-7953-D87E-E3A32D2E0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DF03B8-48B6-6060-4205-B6E33D1E68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A4A6CF-21F6-84E7-8CE8-019EF5D6B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4C91B7-2A05-3698-3D47-38A87FAEEEE6}"/>
              </a:ext>
            </a:extLst>
          </p:cNvPr>
          <p:cNvSpPr>
            <a:spLocks noGrp="1"/>
          </p:cNvSpPr>
          <p:nvPr>
            <p:ph type="dt" sz="half" idx="10"/>
          </p:nvPr>
        </p:nvSpPr>
        <p:spPr/>
        <p:txBody>
          <a:bodyPr/>
          <a:lstStyle/>
          <a:p>
            <a:fld id="{42218ABD-219B-4F84-B20A-A9B41822B086}" type="datetimeFigureOut">
              <a:rPr lang="en-IN" smtClean="0"/>
              <a:t>04-06-2023</a:t>
            </a:fld>
            <a:endParaRPr lang="en-IN"/>
          </a:p>
        </p:txBody>
      </p:sp>
      <p:sp>
        <p:nvSpPr>
          <p:cNvPr id="6" name="Footer Placeholder 5">
            <a:extLst>
              <a:ext uri="{FF2B5EF4-FFF2-40B4-BE49-F238E27FC236}">
                <a16:creationId xmlns:a16="http://schemas.microsoft.com/office/drawing/2014/main" id="{4509B02E-8723-60EF-E94E-6540B986F2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8A0FC6-314F-83AC-48B9-13FB832C675A}"/>
              </a:ext>
            </a:extLst>
          </p:cNvPr>
          <p:cNvSpPr>
            <a:spLocks noGrp="1"/>
          </p:cNvSpPr>
          <p:nvPr>
            <p:ph type="sldNum" sz="quarter" idx="12"/>
          </p:nvPr>
        </p:nvSpPr>
        <p:spPr/>
        <p:txBody>
          <a:bodyPr/>
          <a:lstStyle/>
          <a:p>
            <a:fld id="{8406697E-70FF-418A-A5F4-9872608EECB1}" type="slidenum">
              <a:rPr lang="en-IN" smtClean="0"/>
              <a:t>‹#›</a:t>
            </a:fld>
            <a:endParaRPr lang="en-IN"/>
          </a:p>
        </p:txBody>
      </p:sp>
    </p:spTree>
    <p:extLst>
      <p:ext uri="{BB962C8B-B14F-4D97-AF65-F5344CB8AC3E}">
        <p14:creationId xmlns:p14="http://schemas.microsoft.com/office/powerpoint/2010/main" val="219804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426A1-7264-33F9-D0E1-C0EA5247E6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304CBA-5636-BDF8-0CB3-83AD7A734F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809C090-7B66-3E60-CFD4-A73A428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BBD855-0F0C-396F-4072-C1BBACB152FD}"/>
              </a:ext>
            </a:extLst>
          </p:cNvPr>
          <p:cNvSpPr>
            <a:spLocks noGrp="1"/>
          </p:cNvSpPr>
          <p:nvPr>
            <p:ph type="dt" sz="half" idx="10"/>
          </p:nvPr>
        </p:nvSpPr>
        <p:spPr/>
        <p:txBody>
          <a:bodyPr/>
          <a:lstStyle/>
          <a:p>
            <a:fld id="{42218ABD-219B-4F84-B20A-A9B41822B086}" type="datetimeFigureOut">
              <a:rPr lang="en-IN" smtClean="0"/>
              <a:t>04-06-2023</a:t>
            </a:fld>
            <a:endParaRPr lang="en-IN"/>
          </a:p>
        </p:txBody>
      </p:sp>
      <p:sp>
        <p:nvSpPr>
          <p:cNvPr id="6" name="Footer Placeholder 5">
            <a:extLst>
              <a:ext uri="{FF2B5EF4-FFF2-40B4-BE49-F238E27FC236}">
                <a16:creationId xmlns:a16="http://schemas.microsoft.com/office/drawing/2014/main" id="{5BBED698-83DC-741F-A3F1-127CEDD01E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CC5320-529C-B1DB-8F2D-E405ECBE8F93}"/>
              </a:ext>
            </a:extLst>
          </p:cNvPr>
          <p:cNvSpPr>
            <a:spLocks noGrp="1"/>
          </p:cNvSpPr>
          <p:nvPr>
            <p:ph type="sldNum" sz="quarter" idx="12"/>
          </p:nvPr>
        </p:nvSpPr>
        <p:spPr/>
        <p:txBody>
          <a:bodyPr/>
          <a:lstStyle/>
          <a:p>
            <a:fld id="{8406697E-70FF-418A-A5F4-9872608EECB1}" type="slidenum">
              <a:rPr lang="en-IN" smtClean="0"/>
              <a:t>‹#›</a:t>
            </a:fld>
            <a:endParaRPr lang="en-IN"/>
          </a:p>
        </p:txBody>
      </p:sp>
    </p:spTree>
    <p:extLst>
      <p:ext uri="{BB962C8B-B14F-4D97-AF65-F5344CB8AC3E}">
        <p14:creationId xmlns:p14="http://schemas.microsoft.com/office/powerpoint/2010/main" val="460039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8FFC2F-94C7-3E9F-1D1E-F47436760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73FC8C-74C6-9A55-166B-8CDFD28965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26575A-DE07-57DB-CF02-6CB2B91072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18ABD-219B-4F84-B20A-A9B41822B086}" type="datetimeFigureOut">
              <a:rPr lang="en-IN" smtClean="0"/>
              <a:t>04-06-2023</a:t>
            </a:fld>
            <a:endParaRPr lang="en-IN"/>
          </a:p>
        </p:txBody>
      </p:sp>
      <p:sp>
        <p:nvSpPr>
          <p:cNvPr id="5" name="Footer Placeholder 4">
            <a:extLst>
              <a:ext uri="{FF2B5EF4-FFF2-40B4-BE49-F238E27FC236}">
                <a16:creationId xmlns:a16="http://schemas.microsoft.com/office/drawing/2014/main" id="{62FC8BE8-A347-98A8-26ED-A86A7A89F3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2BCE3D-1396-B82B-6E55-5E3F4057FC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6697E-70FF-418A-A5F4-9872608EECB1}" type="slidenum">
              <a:rPr lang="en-IN" smtClean="0"/>
              <a:t>‹#›</a:t>
            </a:fld>
            <a:endParaRPr lang="en-IN"/>
          </a:p>
        </p:txBody>
      </p:sp>
    </p:spTree>
    <p:extLst>
      <p:ext uri="{BB962C8B-B14F-4D97-AF65-F5344CB8AC3E}">
        <p14:creationId xmlns:p14="http://schemas.microsoft.com/office/powerpoint/2010/main" val="98870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intellipaat.com/blog/what-is-data-mining/"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129F0-DFF1-30E3-3682-A2E4712502C3}"/>
              </a:ext>
            </a:extLst>
          </p:cNvPr>
          <p:cNvSpPr>
            <a:spLocks noGrp="1"/>
          </p:cNvSpPr>
          <p:nvPr>
            <p:ph type="title"/>
          </p:nvPr>
        </p:nvSpPr>
        <p:spPr>
          <a:xfrm>
            <a:off x="986790" y="3163094"/>
            <a:ext cx="10515600" cy="2852737"/>
          </a:xfrm>
        </p:spPr>
        <p:txBody>
          <a:bodyPr>
            <a:normAutofit fontScale="90000"/>
          </a:bodyPr>
          <a:lstStyle/>
          <a:p>
            <a:pPr>
              <a:lnSpc>
                <a:spcPct val="100000"/>
              </a:lnSpc>
            </a:pPr>
            <a:r>
              <a:rPr lang="en-IN" sz="4000" b="1" u="sng" dirty="0">
                <a:latin typeface="Algerian" panose="04020705040A02060702" pitchFamily="82" charset="0"/>
              </a:rPr>
              <a:t>NAME</a:t>
            </a:r>
            <a:r>
              <a:rPr lang="en-IN" sz="4000" dirty="0">
                <a:latin typeface="Algerian" panose="04020705040A02060702" pitchFamily="82" charset="0"/>
              </a:rPr>
              <a:t> </a:t>
            </a:r>
            <a:r>
              <a:rPr lang="en-IN" dirty="0"/>
              <a:t>: </a:t>
            </a:r>
            <a:r>
              <a:rPr lang="en-IN" sz="4000" b="1" dirty="0">
                <a:latin typeface="Bahnschrift Condensed" panose="020B0502040204020203" pitchFamily="34" charset="0"/>
              </a:rPr>
              <a:t>ARYAN. P. ROKADE</a:t>
            </a:r>
            <a:br>
              <a:rPr lang="en-IN" sz="4000" dirty="0"/>
            </a:br>
            <a:r>
              <a:rPr lang="en-IN" sz="4000" u="sng" dirty="0"/>
              <a:t>  </a:t>
            </a:r>
            <a:br>
              <a:rPr lang="en-IN" sz="4400" b="1" u="sng" dirty="0"/>
            </a:br>
            <a:r>
              <a:rPr lang="en-IN" sz="4000" b="1" u="sng" dirty="0">
                <a:latin typeface="Algerian" panose="04020705040A02060702" pitchFamily="82" charset="0"/>
              </a:rPr>
              <a:t>INTERNSHIP IN </a:t>
            </a:r>
            <a:r>
              <a:rPr lang="en-IN" sz="4000" dirty="0"/>
              <a:t>: </a:t>
            </a:r>
            <a:r>
              <a:rPr lang="en-IN" sz="4000" b="1" dirty="0">
                <a:latin typeface="Bahnschrift Condensed" panose="020B0502040204020203" pitchFamily="34" charset="0"/>
              </a:rPr>
              <a:t>DATA SCIENCE.</a:t>
            </a:r>
            <a:br>
              <a:rPr lang="en-IN" sz="4000" dirty="0"/>
            </a:br>
            <a:br>
              <a:rPr lang="en-IN" sz="4400" b="1" dirty="0"/>
            </a:br>
            <a:r>
              <a:rPr lang="en-IN" sz="4000" b="1" u="sng" dirty="0">
                <a:latin typeface="Algerian" panose="04020705040A02060702" pitchFamily="82" charset="0"/>
              </a:rPr>
              <a:t>COLLEGE NAME </a:t>
            </a:r>
            <a:r>
              <a:rPr lang="en-IN" sz="4000" dirty="0">
                <a:latin typeface="Bahnschrift Condensed" panose="020B0502040204020203" pitchFamily="34" charset="0"/>
              </a:rPr>
              <a:t>: </a:t>
            </a:r>
            <a:r>
              <a:rPr lang="en-IN" sz="4000" b="1" dirty="0">
                <a:latin typeface="Bahnschrift Condensed" panose="020B0502040204020203" pitchFamily="34" charset="0"/>
              </a:rPr>
              <a:t>DR DY PATIL POLYTECHNIC ,</a:t>
            </a:r>
            <a:r>
              <a:rPr lang="en-IN" sz="4000" b="1" dirty="0" err="1">
                <a:latin typeface="Bahnschrift Condensed" panose="020B0502040204020203" pitchFamily="34" charset="0"/>
              </a:rPr>
              <a:t>AMBI,TALEGAON</a:t>
            </a:r>
            <a:r>
              <a:rPr lang="en-IN" sz="4000" b="1" dirty="0">
                <a:latin typeface="Bahnschrift Condensed" panose="020B0502040204020203" pitchFamily="34" charset="0"/>
              </a:rPr>
              <a:t> PUNE. </a:t>
            </a:r>
            <a:br>
              <a:rPr lang="en-IN" b="1" dirty="0"/>
            </a:br>
            <a:br>
              <a:rPr lang="en-IN" dirty="0"/>
            </a:br>
            <a:r>
              <a:rPr lang="en-IN" dirty="0"/>
              <a:t> </a:t>
            </a:r>
          </a:p>
        </p:txBody>
      </p:sp>
      <p:sp>
        <p:nvSpPr>
          <p:cNvPr id="3" name="Text Placeholder 2">
            <a:extLst>
              <a:ext uri="{FF2B5EF4-FFF2-40B4-BE49-F238E27FC236}">
                <a16:creationId xmlns:a16="http://schemas.microsoft.com/office/drawing/2014/main" id="{FD91AB6B-DCF3-0D3F-2167-5C61FC42B1CA}"/>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16131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6105A-ECE8-F5FE-1EB6-D01B5035CE80}"/>
              </a:ext>
            </a:extLst>
          </p:cNvPr>
          <p:cNvSpPr>
            <a:spLocks noGrp="1"/>
          </p:cNvSpPr>
          <p:nvPr>
            <p:ph type="title"/>
          </p:nvPr>
        </p:nvSpPr>
        <p:spPr/>
        <p:txBody>
          <a:bodyPr/>
          <a:lstStyle/>
          <a:p>
            <a:r>
              <a:rPr lang="en-IN" dirty="0">
                <a:latin typeface="Algerian" panose="04020705040A02060702" pitchFamily="82" charset="0"/>
              </a:rPr>
              <a:t>How </a:t>
            </a:r>
            <a:r>
              <a:rPr lang="en-IN" dirty="0" err="1">
                <a:latin typeface="Algerian" panose="04020705040A02060702" pitchFamily="82" charset="0"/>
              </a:rPr>
              <a:t>apriori</a:t>
            </a:r>
            <a:r>
              <a:rPr lang="en-IN" dirty="0">
                <a:latin typeface="Algerian" panose="04020705040A02060702" pitchFamily="82" charset="0"/>
              </a:rPr>
              <a:t> algorithm is used in market basket analysis</a:t>
            </a:r>
            <a:r>
              <a:rPr lang="en-IN" b="1" dirty="0">
                <a:latin typeface="Algerian" panose="04020705040A02060702" pitchFamily="82" charset="0"/>
              </a:rPr>
              <a:t>:</a:t>
            </a:r>
          </a:p>
        </p:txBody>
      </p:sp>
      <p:sp>
        <p:nvSpPr>
          <p:cNvPr id="4" name="TextBox 3">
            <a:extLst>
              <a:ext uri="{FF2B5EF4-FFF2-40B4-BE49-F238E27FC236}">
                <a16:creationId xmlns:a16="http://schemas.microsoft.com/office/drawing/2014/main" id="{453E72F9-D40D-957B-B928-24444E84C9D7}"/>
              </a:ext>
            </a:extLst>
          </p:cNvPr>
          <p:cNvSpPr txBox="1"/>
          <p:nvPr/>
        </p:nvSpPr>
        <p:spPr>
          <a:xfrm>
            <a:off x="1270000" y="1690688"/>
            <a:ext cx="10373360" cy="1852815"/>
          </a:xfrm>
          <a:prstGeom prst="rect">
            <a:avLst/>
          </a:prstGeom>
          <a:noFill/>
        </p:spPr>
        <p:txBody>
          <a:bodyPr wrap="square">
            <a:spAutoFit/>
          </a:bodyPr>
          <a:lstStyle/>
          <a:p>
            <a:pPr>
              <a:lnSpc>
                <a:spcPct val="200000"/>
              </a:lnSpc>
            </a:pPr>
            <a:r>
              <a:rPr lang="en-US" sz="2000" b="0" i="0" dirty="0">
                <a:effectLst/>
                <a:latin typeface="Bahnschrift Condensed" panose="020B0502040204020203" pitchFamily="34" charset="0"/>
              </a:rPr>
              <a:t>The </a:t>
            </a:r>
            <a:r>
              <a:rPr lang="en-US" sz="2000" b="0" i="0" dirty="0" err="1">
                <a:effectLst/>
                <a:latin typeface="Bahnschrift Condensed" panose="020B0502040204020203" pitchFamily="34" charset="0"/>
              </a:rPr>
              <a:t>Apriori</a:t>
            </a:r>
            <a:r>
              <a:rPr lang="en-US" sz="2000" b="0" i="0" dirty="0">
                <a:effectLst/>
                <a:latin typeface="Bahnschrift Condensed" panose="020B0502040204020203" pitchFamily="34" charset="0"/>
              </a:rPr>
              <a:t> algorithm is commonly cited by data scientists in research articles about market basket analysis. It identifies frequent items in the database and then evaluates their frequency as the datasets are expanded to larger sizes.</a:t>
            </a:r>
            <a:endParaRPr lang="en-IN" sz="2000" dirty="0">
              <a:latin typeface="Bahnschrift Condensed" panose="020B0502040204020203" pitchFamily="34" charset="0"/>
            </a:endParaRPr>
          </a:p>
        </p:txBody>
      </p:sp>
      <p:sp>
        <p:nvSpPr>
          <p:cNvPr id="6" name="TextBox 5">
            <a:extLst>
              <a:ext uri="{FF2B5EF4-FFF2-40B4-BE49-F238E27FC236}">
                <a16:creationId xmlns:a16="http://schemas.microsoft.com/office/drawing/2014/main" id="{34179D30-841D-9EE2-C126-900D71F913E3}"/>
              </a:ext>
            </a:extLst>
          </p:cNvPr>
          <p:cNvSpPr txBox="1"/>
          <p:nvPr/>
        </p:nvSpPr>
        <p:spPr>
          <a:xfrm>
            <a:off x="838200" y="3208290"/>
            <a:ext cx="9296400" cy="3069045"/>
          </a:xfrm>
          <a:prstGeom prst="rect">
            <a:avLst/>
          </a:prstGeom>
          <a:noFill/>
        </p:spPr>
        <p:txBody>
          <a:bodyPr wrap="square">
            <a:spAutoFit/>
          </a:bodyPr>
          <a:lstStyle/>
          <a:p>
            <a:pPr algn="l">
              <a:lnSpc>
                <a:spcPct val="200000"/>
              </a:lnSpc>
            </a:pPr>
            <a:r>
              <a:rPr lang="en-US" sz="2000" b="1" i="0" u="sng" dirty="0">
                <a:effectLst/>
                <a:latin typeface="Bahnschrift Condensed" panose="020B0502040204020203" pitchFamily="34" charset="0"/>
              </a:rPr>
              <a:t>Advantages and Limitations of the </a:t>
            </a:r>
            <a:r>
              <a:rPr lang="en-US" sz="2000" b="1" i="0" u="sng" dirty="0" err="1">
                <a:effectLst/>
                <a:latin typeface="Bahnschrift Condensed" panose="020B0502040204020203" pitchFamily="34" charset="0"/>
              </a:rPr>
              <a:t>Apriori</a:t>
            </a:r>
            <a:r>
              <a:rPr lang="en-US" sz="2000" b="1" i="0" u="sng" dirty="0">
                <a:effectLst/>
                <a:latin typeface="Bahnschrift Condensed" panose="020B0502040204020203" pitchFamily="34" charset="0"/>
              </a:rPr>
              <a:t> algorithm</a:t>
            </a:r>
            <a:endParaRPr lang="en-US" sz="2000" b="0" i="0" u="sng" dirty="0">
              <a:effectLst/>
              <a:latin typeface="Bahnschrift Condensed" panose="020B0502040204020203" pitchFamily="34" charset="0"/>
            </a:endParaRPr>
          </a:p>
          <a:p>
            <a:pPr algn="l">
              <a:lnSpc>
                <a:spcPct val="200000"/>
              </a:lnSpc>
              <a:buFont typeface="Arial" panose="020B0604020202020204" pitchFamily="34" charset="0"/>
              <a:buChar char="•"/>
            </a:pPr>
            <a:r>
              <a:rPr lang="en-US" sz="2000" b="0" i="0" dirty="0">
                <a:effectLst/>
                <a:latin typeface="Bahnschrift Condensed" panose="020B0502040204020203" pitchFamily="34" charset="0"/>
              </a:rPr>
              <a:t>        This is the most simple and easy-to-understand algorithm among association rule learning        algorithms.</a:t>
            </a:r>
          </a:p>
          <a:p>
            <a:pPr algn="l">
              <a:lnSpc>
                <a:spcPct val="200000"/>
              </a:lnSpc>
              <a:buFont typeface="Arial" panose="020B0604020202020204" pitchFamily="34" charset="0"/>
              <a:buChar char="•"/>
            </a:pPr>
            <a:r>
              <a:rPr lang="en-US" sz="2000" b="0" i="0" dirty="0">
                <a:effectLst/>
                <a:latin typeface="Bahnschrift Condensed" panose="020B0502040204020203" pitchFamily="34" charset="0"/>
              </a:rPr>
              <a:t>         The resulting rules are intuitive and easy to communicate to an end user.</a:t>
            </a:r>
          </a:p>
          <a:p>
            <a:pPr algn="l">
              <a:lnSpc>
                <a:spcPct val="200000"/>
              </a:lnSpc>
              <a:buFont typeface="Arial" panose="020B0604020202020204" pitchFamily="34" charset="0"/>
              <a:buChar char="•"/>
            </a:pPr>
            <a:r>
              <a:rPr lang="en-US" sz="2000" b="0" i="0" dirty="0">
                <a:effectLst/>
                <a:latin typeface="Bahnschrift Condensed" panose="020B0502040204020203" pitchFamily="34" charset="0"/>
              </a:rPr>
              <a:t>         As it is unsupervised, it does not require labeled data, making it easy to use in many cases</a:t>
            </a:r>
            <a:r>
              <a:rPr lang="en-US" sz="2000" b="0" i="0" dirty="0">
                <a:solidFill>
                  <a:srgbClr val="BDC1C6"/>
                </a:solidFill>
                <a:effectLst/>
                <a:latin typeface="Bahnschrift Condensed" panose="020B0502040204020203" pitchFamily="34" charset="0"/>
              </a:rPr>
              <a:t>.</a:t>
            </a:r>
          </a:p>
        </p:txBody>
      </p:sp>
    </p:spTree>
    <p:extLst>
      <p:ext uri="{BB962C8B-B14F-4D97-AF65-F5344CB8AC3E}">
        <p14:creationId xmlns:p14="http://schemas.microsoft.com/office/powerpoint/2010/main" val="1026144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41D2-FC22-0BA8-42C9-73BB0CB6D127}"/>
              </a:ext>
            </a:extLst>
          </p:cNvPr>
          <p:cNvSpPr>
            <a:spLocks noGrp="1"/>
          </p:cNvSpPr>
          <p:nvPr>
            <p:ph type="title"/>
          </p:nvPr>
        </p:nvSpPr>
        <p:spPr>
          <a:xfrm>
            <a:off x="980440" y="2103437"/>
            <a:ext cx="10515600" cy="1325563"/>
          </a:xfrm>
        </p:spPr>
        <p:txBody>
          <a:bodyPr>
            <a:normAutofit fontScale="90000"/>
          </a:bodyPr>
          <a:lstStyle/>
          <a:p>
            <a:r>
              <a:rPr lang="en-IN" sz="5300" u="sng" dirty="0">
                <a:latin typeface="Algerian" panose="04020705040A02060702" pitchFamily="82" charset="0"/>
              </a:rPr>
              <a:t>CONCLUSION</a:t>
            </a:r>
            <a:r>
              <a:rPr lang="en-IN" dirty="0">
                <a:latin typeface="Algerian" panose="04020705040A02060702" pitchFamily="82" charset="0"/>
              </a:rPr>
              <a:t>:</a:t>
            </a:r>
            <a:br>
              <a:rPr lang="en-IN" dirty="0">
                <a:latin typeface="Algerian" panose="04020705040A02060702" pitchFamily="82" charset="0"/>
              </a:rPr>
            </a:br>
            <a:br>
              <a:rPr lang="en-IN" dirty="0">
                <a:latin typeface="Algerian" panose="04020705040A02060702" pitchFamily="82" charset="0"/>
              </a:rPr>
            </a:br>
            <a:r>
              <a:rPr lang="en-IN" dirty="0">
                <a:latin typeface="Bahnschrift Condensed" panose="020B0502040204020203" pitchFamily="34" charset="0"/>
              </a:rPr>
              <a:t>IN THIS WAY BY USING </a:t>
            </a:r>
            <a:r>
              <a:rPr lang="en-IN" dirty="0" err="1">
                <a:latin typeface="Bahnschrift Condensed" panose="020B0502040204020203" pitchFamily="34" charset="0"/>
              </a:rPr>
              <a:t>APRIORI</a:t>
            </a:r>
            <a:r>
              <a:rPr lang="en-IN" dirty="0">
                <a:latin typeface="Bahnschrift Condensed" panose="020B0502040204020203" pitchFamily="34" charset="0"/>
              </a:rPr>
              <a:t> ALGORITHM WE CAN PERFORM MARKET BASKET ANALYSIS IN PYTHON</a:t>
            </a:r>
          </a:p>
        </p:txBody>
      </p:sp>
    </p:spTree>
    <p:extLst>
      <p:ext uri="{BB962C8B-B14F-4D97-AF65-F5344CB8AC3E}">
        <p14:creationId xmlns:p14="http://schemas.microsoft.com/office/powerpoint/2010/main" val="102410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901B-EFD6-F198-599E-B19064F999FA}"/>
              </a:ext>
            </a:extLst>
          </p:cNvPr>
          <p:cNvSpPr>
            <a:spLocks noGrp="1"/>
          </p:cNvSpPr>
          <p:nvPr>
            <p:ph type="ctrTitle"/>
          </p:nvPr>
        </p:nvSpPr>
        <p:spPr>
          <a:xfrm>
            <a:off x="1524000" y="1122363"/>
            <a:ext cx="9144000" cy="1033008"/>
          </a:xfrm>
        </p:spPr>
        <p:txBody>
          <a:bodyPr>
            <a:normAutofit/>
          </a:bodyPr>
          <a:lstStyle/>
          <a:p>
            <a:r>
              <a:rPr lang="en-IN" u="sng" dirty="0">
                <a:latin typeface="Algerian" panose="04020705040A02060702" pitchFamily="82" charset="0"/>
              </a:rPr>
              <a:t>DATA SCIENCE PROJECT </a:t>
            </a:r>
            <a:r>
              <a:rPr lang="en-IN" b="1" u="sng" dirty="0"/>
              <a:t>:</a:t>
            </a:r>
          </a:p>
        </p:txBody>
      </p:sp>
      <p:sp>
        <p:nvSpPr>
          <p:cNvPr id="3" name="Subtitle 2">
            <a:extLst>
              <a:ext uri="{FF2B5EF4-FFF2-40B4-BE49-F238E27FC236}">
                <a16:creationId xmlns:a16="http://schemas.microsoft.com/office/drawing/2014/main" id="{DE13DD3C-DFC3-4F2F-C3D3-27056BA5CEE6}"/>
              </a:ext>
            </a:extLst>
          </p:cNvPr>
          <p:cNvSpPr>
            <a:spLocks noGrp="1"/>
          </p:cNvSpPr>
          <p:nvPr>
            <p:ph type="subTitle" idx="1"/>
          </p:nvPr>
        </p:nvSpPr>
        <p:spPr>
          <a:xfrm>
            <a:off x="1524000" y="2979284"/>
            <a:ext cx="9144000" cy="1655762"/>
          </a:xfrm>
        </p:spPr>
        <p:txBody>
          <a:bodyPr>
            <a:normAutofit lnSpcReduction="10000"/>
          </a:bodyPr>
          <a:lstStyle/>
          <a:p>
            <a:pPr>
              <a:lnSpc>
                <a:spcPct val="200000"/>
              </a:lnSpc>
            </a:pPr>
            <a:r>
              <a:rPr lang="en-IN" sz="3200" b="1" u="sng" dirty="0">
                <a:latin typeface="Algerian" panose="04020705040A02060702" pitchFamily="82" charset="0"/>
              </a:rPr>
              <a:t>TASK NAME </a:t>
            </a:r>
            <a:r>
              <a:rPr lang="en-IN" dirty="0"/>
              <a:t>:   </a:t>
            </a:r>
            <a:r>
              <a:rPr lang="en-IN" b="1" dirty="0">
                <a:latin typeface="Bahnschrift Condensed" panose="020B0502040204020203" pitchFamily="34" charset="0"/>
              </a:rPr>
              <a:t>MARKET BASKET ANALYSIS IN PYTHON USING </a:t>
            </a:r>
            <a:r>
              <a:rPr lang="en-IN" b="1" dirty="0" err="1">
                <a:latin typeface="Bahnschrift Condensed" panose="020B0502040204020203" pitchFamily="34" charset="0"/>
              </a:rPr>
              <a:t>APRIORI</a:t>
            </a:r>
            <a:r>
              <a:rPr lang="en-IN" b="1" dirty="0">
                <a:latin typeface="Bahnschrift Condensed" panose="020B0502040204020203" pitchFamily="34" charset="0"/>
              </a:rPr>
              <a:t> ALGORITHM.</a:t>
            </a:r>
          </a:p>
        </p:txBody>
      </p:sp>
    </p:spTree>
    <p:extLst>
      <p:ext uri="{BB962C8B-B14F-4D97-AF65-F5344CB8AC3E}">
        <p14:creationId xmlns:p14="http://schemas.microsoft.com/office/powerpoint/2010/main" val="2699903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0566-C33D-CBA8-A986-EF7C02538C7C}"/>
              </a:ext>
            </a:extLst>
          </p:cNvPr>
          <p:cNvSpPr>
            <a:spLocks noGrp="1"/>
          </p:cNvSpPr>
          <p:nvPr>
            <p:ph type="title"/>
          </p:nvPr>
        </p:nvSpPr>
        <p:spPr>
          <a:xfrm>
            <a:off x="903515" y="729019"/>
            <a:ext cx="10515600" cy="1325563"/>
          </a:xfrm>
        </p:spPr>
        <p:txBody>
          <a:bodyPr>
            <a:normAutofit fontScale="90000"/>
          </a:bodyPr>
          <a:lstStyle/>
          <a:p>
            <a:r>
              <a:rPr lang="en-US" b="1" i="0" dirty="0">
                <a:solidFill>
                  <a:srgbClr val="212529"/>
                </a:solidFill>
                <a:effectLst/>
                <a:latin typeface="Algerian" panose="04020705040A02060702" pitchFamily="82" charset="0"/>
              </a:rPr>
              <a:t>Introduction to </a:t>
            </a:r>
            <a:r>
              <a:rPr lang="en-US" b="1" i="0" dirty="0" err="1">
                <a:solidFill>
                  <a:srgbClr val="212529"/>
                </a:solidFill>
                <a:effectLst/>
                <a:latin typeface="Algerian" panose="04020705040A02060702" pitchFamily="82" charset="0"/>
              </a:rPr>
              <a:t>Apriori</a:t>
            </a:r>
            <a:r>
              <a:rPr lang="en-US" b="1" i="0" dirty="0">
                <a:solidFill>
                  <a:srgbClr val="212529"/>
                </a:solidFill>
                <a:effectLst/>
                <a:latin typeface="Algerian" panose="04020705040A02060702" pitchFamily="82" charset="0"/>
              </a:rPr>
              <a:t> Algorithm in Python</a:t>
            </a:r>
            <a:br>
              <a:rPr lang="en-US" b="1" i="0" dirty="0">
                <a:solidFill>
                  <a:srgbClr val="212529"/>
                </a:solidFill>
                <a:effectLst/>
                <a:latin typeface="Open Sans" panose="020B0606030504020204" pitchFamily="34" charset="0"/>
              </a:rPr>
            </a:br>
            <a:endParaRPr lang="en-IN" dirty="0"/>
          </a:p>
        </p:txBody>
      </p:sp>
      <p:sp>
        <p:nvSpPr>
          <p:cNvPr id="4" name="TextBox 3">
            <a:extLst>
              <a:ext uri="{FF2B5EF4-FFF2-40B4-BE49-F238E27FC236}">
                <a16:creationId xmlns:a16="http://schemas.microsoft.com/office/drawing/2014/main" id="{48BED12C-75F4-C047-7DBF-11BBC53FAB04}"/>
              </a:ext>
            </a:extLst>
          </p:cNvPr>
          <p:cNvSpPr txBox="1"/>
          <p:nvPr/>
        </p:nvSpPr>
        <p:spPr>
          <a:xfrm>
            <a:off x="1231641" y="2341986"/>
            <a:ext cx="9909110" cy="1674433"/>
          </a:xfrm>
          <a:prstGeom prst="rect">
            <a:avLst/>
          </a:prstGeom>
          <a:noFill/>
        </p:spPr>
        <p:txBody>
          <a:bodyPr wrap="square">
            <a:spAutoFit/>
          </a:bodyPr>
          <a:lstStyle/>
          <a:p>
            <a:pPr marL="285750" indent="-285750" algn="l">
              <a:lnSpc>
                <a:spcPct val="200000"/>
              </a:lnSpc>
              <a:buFont typeface="Arial" panose="020B0604020202020204" pitchFamily="34" charset="0"/>
              <a:buChar char="•"/>
            </a:pPr>
            <a:r>
              <a:rPr lang="en-US" sz="2800" b="0" i="0" dirty="0" err="1">
                <a:solidFill>
                  <a:srgbClr val="212529"/>
                </a:solidFill>
                <a:effectLst/>
                <a:latin typeface="Bahnschrift Condensed" panose="020B0502040204020203" pitchFamily="34" charset="0"/>
              </a:rPr>
              <a:t>Apriori</a:t>
            </a:r>
            <a:r>
              <a:rPr lang="en-US" sz="2800" b="0" i="0" dirty="0">
                <a:solidFill>
                  <a:srgbClr val="212529"/>
                </a:solidFill>
                <a:effectLst/>
                <a:latin typeface="Bahnschrift Condensed" panose="020B0502040204020203" pitchFamily="34" charset="0"/>
              </a:rPr>
              <a:t> algorithm is a classical algorithm in </a:t>
            </a:r>
            <a:r>
              <a:rPr lang="en-US" sz="2800" b="1" i="0" u="none" strike="noStrike" dirty="0">
                <a:effectLst/>
                <a:latin typeface="Bahnschrift Condensed" panose="020B0502040204020203" pitchFamily="34" charset="0"/>
                <a:hlinkClick r:id="rId2">
                  <a:extLst>
                    <a:ext uri="{A12FA001-AC4F-418D-AE19-62706E023703}">
                      <ahyp:hlinkClr xmlns:ahyp="http://schemas.microsoft.com/office/drawing/2018/hyperlinkcolor" val="tx"/>
                    </a:ext>
                  </a:extLst>
                </a:hlinkClick>
              </a:rPr>
              <a:t>Data Mining</a:t>
            </a:r>
            <a:r>
              <a:rPr lang="en-US" sz="2800" b="0" i="0" dirty="0">
                <a:effectLst/>
                <a:latin typeface="Bahnschrift Condensed" panose="020B0502040204020203" pitchFamily="34" charset="0"/>
              </a:rPr>
              <a:t> </a:t>
            </a:r>
            <a:r>
              <a:rPr lang="en-US" sz="2800" b="0" i="0" dirty="0">
                <a:solidFill>
                  <a:srgbClr val="212529"/>
                </a:solidFill>
                <a:effectLst/>
                <a:latin typeface="Bahnschrift Condensed" panose="020B0502040204020203" pitchFamily="34" charset="0"/>
              </a:rPr>
              <a:t>that is used for mining frequent </a:t>
            </a:r>
            <a:r>
              <a:rPr lang="en-US" sz="2800" b="0" i="0" dirty="0" err="1">
                <a:solidFill>
                  <a:srgbClr val="212529"/>
                </a:solidFill>
                <a:effectLst/>
                <a:latin typeface="Bahnschrift Condensed" panose="020B0502040204020203" pitchFamily="34" charset="0"/>
              </a:rPr>
              <a:t>itemsets</a:t>
            </a:r>
            <a:r>
              <a:rPr lang="en-US" sz="2800" b="0" i="0" dirty="0">
                <a:solidFill>
                  <a:srgbClr val="212529"/>
                </a:solidFill>
                <a:effectLst/>
                <a:latin typeface="Bahnschrift Condensed" panose="020B0502040204020203" pitchFamily="34" charset="0"/>
              </a:rPr>
              <a:t> and association rule mining</a:t>
            </a:r>
          </a:p>
        </p:txBody>
      </p:sp>
    </p:spTree>
    <p:extLst>
      <p:ext uri="{BB962C8B-B14F-4D97-AF65-F5344CB8AC3E}">
        <p14:creationId xmlns:p14="http://schemas.microsoft.com/office/powerpoint/2010/main" val="3774253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C7987-8047-94BD-4431-E89CDD8ACCB9}"/>
              </a:ext>
            </a:extLst>
          </p:cNvPr>
          <p:cNvSpPr>
            <a:spLocks noGrp="1"/>
          </p:cNvSpPr>
          <p:nvPr>
            <p:ph type="title"/>
          </p:nvPr>
        </p:nvSpPr>
        <p:spPr>
          <a:xfrm>
            <a:off x="1118117" y="797152"/>
            <a:ext cx="10515600" cy="1325563"/>
          </a:xfrm>
        </p:spPr>
        <p:txBody>
          <a:bodyPr/>
          <a:lstStyle/>
          <a:p>
            <a:r>
              <a:rPr lang="en-US" i="0" dirty="0">
                <a:solidFill>
                  <a:srgbClr val="212529"/>
                </a:solidFill>
                <a:effectLst/>
                <a:latin typeface="Algerian" panose="04020705040A02060702" pitchFamily="82" charset="0"/>
              </a:rPr>
              <a:t>What Is an </a:t>
            </a:r>
            <a:r>
              <a:rPr lang="en-US" i="0" dirty="0" err="1">
                <a:solidFill>
                  <a:srgbClr val="212529"/>
                </a:solidFill>
                <a:effectLst/>
                <a:latin typeface="Algerian" panose="04020705040A02060702" pitchFamily="82" charset="0"/>
              </a:rPr>
              <a:t>Apriori</a:t>
            </a:r>
            <a:r>
              <a:rPr lang="en-US" i="0" dirty="0">
                <a:solidFill>
                  <a:srgbClr val="212529"/>
                </a:solidFill>
                <a:effectLst/>
                <a:latin typeface="Algerian" panose="04020705040A02060702" pitchFamily="82" charset="0"/>
              </a:rPr>
              <a:t> Algorithm</a:t>
            </a:r>
            <a:r>
              <a:rPr lang="en-US" i="0" dirty="0">
                <a:solidFill>
                  <a:srgbClr val="212529"/>
                </a:solidFill>
                <a:effectLst/>
                <a:latin typeface="Open Sans" panose="020B0606030504020204" pitchFamily="34" charset="0"/>
              </a:rPr>
              <a:t>?</a:t>
            </a:r>
            <a:br>
              <a:rPr lang="en-US" i="0" dirty="0">
                <a:solidFill>
                  <a:srgbClr val="212529"/>
                </a:solidFill>
                <a:effectLst/>
                <a:latin typeface="Open Sans" panose="020B0606030504020204" pitchFamily="34" charset="0"/>
              </a:rPr>
            </a:br>
            <a:endParaRPr lang="en-IN" dirty="0"/>
          </a:p>
        </p:txBody>
      </p:sp>
      <p:sp>
        <p:nvSpPr>
          <p:cNvPr id="5" name="TextBox 4">
            <a:extLst>
              <a:ext uri="{FF2B5EF4-FFF2-40B4-BE49-F238E27FC236}">
                <a16:creationId xmlns:a16="http://schemas.microsoft.com/office/drawing/2014/main" id="{3544C535-7176-2D16-1129-435791962BAC}"/>
              </a:ext>
            </a:extLst>
          </p:cNvPr>
          <p:cNvSpPr txBox="1"/>
          <p:nvPr/>
        </p:nvSpPr>
        <p:spPr>
          <a:xfrm>
            <a:off x="1567542" y="1937806"/>
            <a:ext cx="7662765" cy="954107"/>
          </a:xfrm>
          <a:prstGeom prst="rect">
            <a:avLst/>
          </a:prstGeom>
          <a:noFill/>
        </p:spPr>
        <p:txBody>
          <a:bodyPr wrap="square">
            <a:spAutoFit/>
          </a:bodyPr>
          <a:lstStyle/>
          <a:p>
            <a:pPr algn="l"/>
            <a:r>
              <a:rPr lang="en-US" sz="2000" b="0" i="0" dirty="0" err="1">
                <a:solidFill>
                  <a:srgbClr val="212529"/>
                </a:solidFill>
                <a:effectLst/>
                <a:latin typeface="Bahnschrift Condensed" panose="020B0502040204020203" pitchFamily="34" charset="0"/>
              </a:rPr>
              <a:t>Apriori</a:t>
            </a:r>
            <a:r>
              <a:rPr lang="en-US" sz="2000" b="0" i="0" dirty="0">
                <a:solidFill>
                  <a:srgbClr val="212529"/>
                </a:solidFill>
                <a:effectLst/>
                <a:latin typeface="Bahnschrift Condensed" panose="020B0502040204020203" pitchFamily="34" charset="0"/>
              </a:rPr>
              <a:t> algorithm assumes that any subset of a frequent itemset must be frequent</a:t>
            </a:r>
            <a:r>
              <a:rPr lang="en-US" b="0" i="0" dirty="0">
                <a:solidFill>
                  <a:srgbClr val="212529"/>
                </a:solidFill>
                <a:effectLst/>
                <a:latin typeface="Bahnschrift Condensed" panose="020B0502040204020203" pitchFamily="34" charset="0"/>
              </a:rPr>
              <a:t>.</a:t>
            </a:r>
          </a:p>
          <a:p>
            <a:br>
              <a:rPr lang="en-US" dirty="0">
                <a:latin typeface="Bahnschrift Condensed" panose="020B0502040204020203" pitchFamily="34" charset="0"/>
              </a:rPr>
            </a:br>
            <a:endParaRPr lang="en-IN" dirty="0">
              <a:latin typeface="Bahnschrift Condensed" panose="020B0502040204020203" pitchFamily="34" charset="0"/>
            </a:endParaRPr>
          </a:p>
        </p:txBody>
      </p:sp>
      <p:sp>
        <p:nvSpPr>
          <p:cNvPr id="7" name="TextBox 6">
            <a:extLst>
              <a:ext uri="{FF2B5EF4-FFF2-40B4-BE49-F238E27FC236}">
                <a16:creationId xmlns:a16="http://schemas.microsoft.com/office/drawing/2014/main" id="{6A9ED9F8-6FB1-69AC-9A03-BB48425E52E0}"/>
              </a:ext>
            </a:extLst>
          </p:cNvPr>
          <p:cNvSpPr txBox="1"/>
          <p:nvPr/>
        </p:nvSpPr>
        <p:spPr>
          <a:xfrm>
            <a:off x="1118117" y="2707247"/>
            <a:ext cx="8028215" cy="369332"/>
          </a:xfrm>
          <a:prstGeom prst="rect">
            <a:avLst/>
          </a:prstGeom>
          <a:noFill/>
        </p:spPr>
        <p:txBody>
          <a:bodyPr wrap="square">
            <a:spAutoFit/>
          </a:bodyPr>
          <a:lstStyle/>
          <a:p>
            <a:pPr algn="l"/>
            <a:r>
              <a:rPr lang="en-US" b="1" i="0" dirty="0">
                <a:solidFill>
                  <a:srgbClr val="212529"/>
                </a:solidFill>
                <a:effectLst/>
                <a:latin typeface="Open Sans" panose="020B0606030504020204" pitchFamily="34" charset="0"/>
              </a:rPr>
              <a:t>How Does the </a:t>
            </a:r>
            <a:r>
              <a:rPr lang="en-US" b="1" i="0" dirty="0" err="1">
                <a:solidFill>
                  <a:srgbClr val="212529"/>
                </a:solidFill>
                <a:effectLst/>
                <a:latin typeface="Open Sans" panose="020B0606030504020204" pitchFamily="34" charset="0"/>
              </a:rPr>
              <a:t>Apriori</a:t>
            </a:r>
            <a:r>
              <a:rPr lang="en-US" b="1" i="0" dirty="0">
                <a:solidFill>
                  <a:srgbClr val="212529"/>
                </a:solidFill>
                <a:effectLst/>
                <a:latin typeface="Open Sans" panose="020B0606030504020204" pitchFamily="34" charset="0"/>
              </a:rPr>
              <a:t> Algorithm Work?</a:t>
            </a:r>
          </a:p>
        </p:txBody>
      </p:sp>
      <p:sp>
        <p:nvSpPr>
          <p:cNvPr id="9" name="TextBox 8">
            <a:extLst>
              <a:ext uri="{FF2B5EF4-FFF2-40B4-BE49-F238E27FC236}">
                <a16:creationId xmlns:a16="http://schemas.microsoft.com/office/drawing/2014/main" id="{2E05B8A3-000C-3495-57CE-B5E9E552434F}"/>
              </a:ext>
            </a:extLst>
          </p:cNvPr>
          <p:cNvSpPr txBox="1"/>
          <p:nvPr/>
        </p:nvSpPr>
        <p:spPr>
          <a:xfrm>
            <a:off x="1567542" y="3159427"/>
            <a:ext cx="8826759" cy="707886"/>
          </a:xfrm>
          <a:prstGeom prst="rect">
            <a:avLst/>
          </a:prstGeom>
          <a:noFill/>
        </p:spPr>
        <p:txBody>
          <a:bodyPr wrap="square">
            <a:spAutoFit/>
          </a:bodyPr>
          <a:lstStyle/>
          <a:p>
            <a:r>
              <a:rPr lang="en-US" sz="2000" b="0" i="0" dirty="0">
                <a:solidFill>
                  <a:srgbClr val="212529"/>
                </a:solidFill>
                <a:effectLst/>
                <a:latin typeface="Bahnschrift Condensed" panose="020B0502040204020203" pitchFamily="34" charset="0"/>
              </a:rPr>
              <a:t>The key concept in the </a:t>
            </a:r>
            <a:r>
              <a:rPr lang="en-US" sz="2000" b="0" i="0" dirty="0" err="1">
                <a:solidFill>
                  <a:srgbClr val="212529"/>
                </a:solidFill>
                <a:effectLst/>
                <a:latin typeface="Bahnschrift Condensed" panose="020B0502040204020203" pitchFamily="34" charset="0"/>
              </a:rPr>
              <a:t>Apriori</a:t>
            </a:r>
            <a:r>
              <a:rPr lang="en-US" sz="2000" b="0" i="0" dirty="0">
                <a:solidFill>
                  <a:srgbClr val="212529"/>
                </a:solidFill>
                <a:effectLst/>
                <a:latin typeface="Bahnschrift Condensed" panose="020B0502040204020203" pitchFamily="34" charset="0"/>
              </a:rPr>
              <a:t> algorithm is that it assumes all subsets of a frequent itemset to be frequent. Similarly, for any infrequent itemset, all its supersets must also be infrequent</a:t>
            </a:r>
            <a:r>
              <a:rPr lang="en-US" b="0" i="0" dirty="0">
                <a:solidFill>
                  <a:srgbClr val="212529"/>
                </a:solidFill>
                <a:effectLst/>
                <a:latin typeface="Bahnschrift Condensed" panose="020B0502040204020203" pitchFamily="34" charset="0"/>
              </a:rPr>
              <a:t>.</a:t>
            </a:r>
            <a:endParaRPr lang="en-IN" dirty="0">
              <a:latin typeface="Bahnschrift Condensed" panose="020B0502040204020203" pitchFamily="34" charset="0"/>
            </a:endParaRPr>
          </a:p>
        </p:txBody>
      </p:sp>
      <p:sp>
        <p:nvSpPr>
          <p:cNvPr id="11" name="TextBox 10">
            <a:extLst>
              <a:ext uri="{FF2B5EF4-FFF2-40B4-BE49-F238E27FC236}">
                <a16:creationId xmlns:a16="http://schemas.microsoft.com/office/drawing/2014/main" id="{72224477-1024-37BF-8CE0-1E5EB2A70D69}"/>
              </a:ext>
            </a:extLst>
          </p:cNvPr>
          <p:cNvSpPr txBox="1"/>
          <p:nvPr/>
        </p:nvSpPr>
        <p:spPr>
          <a:xfrm>
            <a:off x="1567542" y="4032567"/>
            <a:ext cx="6097554" cy="2123658"/>
          </a:xfrm>
          <a:prstGeom prst="rect">
            <a:avLst/>
          </a:prstGeom>
          <a:noFill/>
        </p:spPr>
        <p:txBody>
          <a:bodyPr wrap="square">
            <a:spAutoFit/>
          </a:bodyPr>
          <a:lstStyle/>
          <a:p>
            <a:pPr algn="l"/>
            <a:r>
              <a:rPr lang="en-US" sz="2000" b="0" i="0" dirty="0">
                <a:solidFill>
                  <a:srgbClr val="212529"/>
                </a:solidFill>
                <a:effectLst/>
                <a:latin typeface="Bahnschrift Condensed" panose="020B0502040204020203" pitchFamily="34" charset="0"/>
              </a:rPr>
              <a:t>In order to select the interesting rules out of multiple possible rules from this small business scenario, we will be using the following measures:</a:t>
            </a:r>
          </a:p>
          <a:p>
            <a:pPr algn="l">
              <a:buFont typeface="Arial" panose="020B0604020202020204" pitchFamily="34" charset="0"/>
              <a:buChar char="•"/>
            </a:pPr>
            <a:r>
              <a:rPr lang="en-US" b="1" i="0" dirty="0">
                <a:solidFill>
                  <a:srgbClr val="212529"/>
                </a:solidFill>
                <a:effectLst/>
                <a:latin typeface="Open Sans" panose="020B0606030504020204" pitchFamily="34" charset="0"/>
              </a:rPr>
              <a:t>Support</a:t>
            </a:r>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1" i="0" dirty="0">
                <a:solidFill>
                  <a:srgbClr val="212529"/>
                </a:solidFill>
                <a:effectLst/>
                <a:latin typeface="Open Sans" panose="020B0606030504020204" pitchFamily="34" charset="0"/>
              </a:rPr>
              <a:t>Confidence</a:t>
            </a:r>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1" i="0" dirty="0">
                <a:solidFill>
                  <a:srgbClr val="212529"/>
                </a:solidFill>
                <a:effectLst/>
                <a:latin typeface="Open Sans" panose="020B0606030504020204" pitchFamily="34" charset="0"/>
              </a:rPr>
              <a:t>List</a:t>
            </a:r>
            <a:endParaRPr lang="en-US" b="0" i="0" dirty="0">
              <a:solidFill>
                <a:srgbClr val="212529"/>
              </a:solidFill>
              <a:effectLst/>
              <a:latin typeface="Open Sans" panose="020B0606030504020204" pitchFamily="34" charset="0"/>
            </a:endParaRPr>
          </a:p>
          <a:p>
            <a:pPr algn="l">
              <a:buFont typeface="Arial" panose="020B0604020202020204" pitchFamily="34" charset="0"/>
              <a:buChar char="•"/>
            </a:pPr>
            <a:r>
              <a:rPr lang="en-US" b="1" i="0" dirty="0">
                <a:solidFill>
                  <a:srgbClr val="212529"/>
                </a:solidFill>
                <a:effectLst/>
                <a:latin typeface="Open Sans" panose="020B0606030504020204" pitchFamily="34" charset="0"/>
              </a:rPr>
              <a:t>Conviction</a:t>
            </a:r>
            <a:endParaRPr lang="en-US" b="0" i="0" dirty="0">
              <a:solidFill>
                <a:srgbClr val="212529"/>
              </a:solidFill>
              <a:effectLst/>
              <a:latin typeface="Open Sans" panose="020B0606030504020204" pitchFamily="34" charset="0"/>
            </a:endParaRPr>
          </a:p>
        </p:txBody>
      </p:sp>
    </p:spTree>
    <p:extLst>
      <p:ext uri="{BB962C8B-B14F-4D97-AF65-F5344CB8AC3E}">
        <p14:creationId xmlns:p14="http://schemas.microsoft.com/office/powerpoint/2010/main" val="335094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035F3-AA18-45F2-58F3-F67C3C60AA32}"/>
              </a:ext>
            </a:extLst>
          </p:cNvPr>
          <p:cNvSpPr>
            <a:spLocks noGrp="1"/>
          </p:cNvSpPr>
          <p:nvPr>
            <p:ph type="title"/>
          </p:nvPr>
        </p:nvSpPr>
        <p:spPr/>
        <p:txBody>
          <a:bodyPr/>
          <a:lstStyle/>
          <a:p>
            <a:pPr marL="571500" indent="-571500">
              <a:buFont typeface="Arial" panose="020B0604020202020204" pitchFamily="34" charset="0"/>
              <a:buChar char="•"/>
            </a:pPr>
            <a:r>
              <a:rPr lang="en-IN" i="0" dirty="0">
                <a:solidFill>
                  <a:srgbClr val="212529"/>
                </a:solidFill>
                <a:effectLst/>
                <a:latin typeface="Algerian" panose="04020705040A02060702" pitchFamily="82" charset="0"/>
              </a:rPr>
              <a:t>Support</a:t>
            </a:r>
            <a:br>
              <a:rPr lang="en-IN" b="0" i="0" dirty="0">
                <a:solidFill>
                  <a:srgbClr val="212529"/>
                </a:solidFill>
                <a:effectLst/>
                <a:latin typeface="Open Sans" panose="020B0606030504020204" pitchFamily="34" charset="0"/>
              </a:rPr>
            </a:br>
            <a:endParaRPr lang="en-IN" dirty="0"/>
          </a:p>
        </p:txBody>
      </p:sp>
      <p:sp>
        <p:nvSpPr>
          <p:cNvPr id="3" name="Rectangle 1">
            <a:extLst>
              <a:ext uri="{FF2B5EF4-FFF2-40B4-BE49-F238E27FC236}">
                <a16:creationId xmlns:a16="http://schemas.microsoft.com/office/drawing/2014/main" id="{470E8E7E-432E-2878-FB6E-E9DAB14C7D11}"/>
              </a:ext>
            </a:extLst>
          </p:cNvPr>
          <p:cNvSpPr>
            <a:spLocks noChangeArrowheads="1"/>
          </p:cNvSpPr>
          <p:nvPr/>
        </p:nvSpPr>
        <p:spPr bwMode="auto">
          <a:xfrm>
            <a:off x="518160" y="1351551"/>
            <a:ext cx="10515600" cy="306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Bahnschrift Condensed" panose="020B0502040204020203" pitchFamily="34" charset="0"/>
                <a:cs typeface="Open Sans" panose="020B0606030504020204" pitchFamily="34" charset="0"/>
              </a:rPr>
              <a:t>Support of item </a:t>
            </a:r>
            <a:r>
              <a:rPr kumimoji="0" lang="en-US" altLang="en-US" sz="2000" b="0" i="1" u="none" strike="noStrike" cap="none" normalizeH="0" baseline="0" dirty="0">
                <a:ln>
                  <a:noFill/>
                </a:ln>
                <a:solidFill>
                  <a:srgbClr val="212529"/>
                </a:solidFill>
                <a:effectLst/>
                <a:latin typeface="Bahnschrift Condensed" panose="020B0502040204020203" pitchFamily="34" charset="0"/>
                <a:cs typeface="Open Sans" panose="020B0606030504020204" pitchFamily="34" charset="0"/>
              </a:rPr>
              <a:t>x</a:t>
            </a:r>
            <a:r>
              <a:rPr kumimoji="0" lang="en-US" altLang="en-US" sz="2000" b="0" i="0" u="none" strike="noStrike" cap="none" normalizeH="0" baseline="0" dirty="0">
                <a:ln>
                  <a:noFill/>
                </a:ln>
                <a:solidFill>
                  <a:srgbClr val="212529"/>
                </a:solidFill>
                <a:effectLst/>
                <a:latin typeface="Bahnschrift Condensed" panose="020B0502040204020203" pitchFamily="34" charset="0"/>
                <a:cs typeface="Open Sans" panose="020B0606030504020204" pitchFamily="34" charset="0"/>
              </a:rPr>
              <a:t> is nothing but the ratio of the number of transactions in which item </a:t>
            </a:r>
            <a:r>
              <a:rPr kumimoji="0" lang="en-US" altLang="en-US" sz="2000" b="0" i="1" u="none" strike="noStrike" cap="none" normalizeH="0" baseline="0" dirty="0">
                <a:ln>
                  <a:noFill/>
                </a:ln>
                <a:solidFill>
                  <a:srgbClr val="212529"/>
                </a:solidFill>
                <a:effectLst/>
                <a:latin typeface="Bahnschrift Condensed" panose="020B0502040204020203" pitchFamily="34" charset="0"/>
                <a:cs typeface="Open Sans" panose="020B0606030504020204" pitchFamily="34" charset="0"/>
              </a:rPr>
              <a:t>x</a:t>
            </a:r>
            <a:r>
              <a:rPr kumimoji="0" lang="en-US" altLang="en-US" sz="2000" b="0" i="0" u="none" strike="noStrike" cap="none" normalizeH="0" baseline="0" dirty="0">
                <a:ln>
                  <a:noFill/>
                </a:ln>
                <a:solidFill>
                  <a:srgbClr val="212529"/>
                </a:solidFill>
                <a:effectLst/>
                <a:latin typeface="Bahnschrift Condensed" panose="020B0502040204020203" pitchFamily="34" charset="0"/>
                <a:cs typeface="Open Sans" panose="020B0606030504020204" pitchFamily="34" charset="0"/>
              </a:rPr>
              <a:t> appears to the total number of transactions.</a:t>
            </a:r>
            <a:endParaRPr kumimoji="0" lang="en-US" altLang="en-US" sz="2000" b="0" i="0" u="none" strike="noStrike" cap="none" normalizeH="0" baseline="0" dirty="0">
              <a:ln>
                <a:noFill/>
              </a:ln>
              <a:solidFill>
                <a:schemeClr val="tx1"/>
              </a:solidFill>
              <a:effectLst/>
              <a:latin typeface="Bahnschrift Condensed" panose="020B0502040204020203"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Bahnschrift Condensed" panose="020B0502040204020203" pitchFamily="34" charset="0"/>
                <a:cs typeface="Open Sans" panose="020B0606030504020204" pitchFamily="34" charset="0"/>
              </a:rPr>
              <a:t>i.e.,</a:t>
            </a:r>
            <a:endParaRPr kumimoji="0" lang="en-US" altLang="en-US" sz="2000" b="0" i="0" u="none" strike="noStrike" cap="none" normalizeH="0" baseline="0" dirty="0">
              <a:ln>
                <a:noFill/>
              </a:ln>
              <a:solidFill>
                <a:schemeClr val="tx1"/>
              </a:solidFill>
              <a:effectLst/>
              <a:latin typeface="Bahnschrift Condensed" panose="020B0502040204020203"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Bahnschrift Condensed" panose="020B0502040204020203" pitchFamily="34" charset="0"/>
                <a:cs typeface="Open Sans" panose="020B0606030504020204" pitchFamily="34" charset="0"/>
              </a:rPr>
              <a:t>Support(wine) =                                     </a:t>
            </a:r>
            <a:endParaRPr kumimoji="0" lang="en-US" altLang="en-US" sz="2000" b="0" i="0" u="none" strike="noStrike" cap="none" normalizeH="0" baseline="0" dirty="0">
              <a:ln>
                <a:noFill/>
              </a:ln>
              <a:solidFill>
                <a:schemeClr val="tx1"/>
              </a:solidFill>
              <a:effectLst/>
              <a:latin typeface="Bahnschrift Condensed" panose="020B0502040204020203"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Bahnschrift Condensed" panose="020B0502040204020203" pitchFamily="34" charset="0"/>
                <a:cs typeface="Open Sans" panose="020B0606030504020204" pitchFamily="34" charset="0"/>
              </a:rPr>
              <a:t>Support(wine) =      = 0.66667</a:t>
            </a:r>
            <a:endParaRPr kumimoji="0" lang="en-US" altLang="en-US" sz="2000" b="0" i="0" u="none" strike="noStrike" cap="none" normalizeH="0" baseline="0" dirty="0">
              <a:ln>
                <a:noFill/>
              </a:ln>
              <a:solidFill>
                <a:schemeClr val="tx1"/>
              </a:solidFill>
              <a:effectLst/>
              <a:latin typeface="Bahnschrift Condensed" panose="020B0502040204020203" pitchFamily="34" charset="0"/>
            </a:endParaRPr>
          </a:p>
        </p:txBody>
      </p:sp>
      <p:pic>
        <p:nvPicPr>
          <p:cNvPr id="3074" name="Picture 2">
            <a:extLst>
              <a:ext uri="{FF2B5EF4-FFF2-40B4-BE49-F238E27FC236}">
                <a16:creationId xmlns:a16="http://schemas.microsoft.com/office/drawing/2014/main" id="{EAF073F4-2313-CA16-6932-09414BFC5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8928" y="3096309"/>
            <a:ext cx="3765312" cy="83586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B147047B-0E21-6758-6FBF-248BA3B61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472" y="3761691"/>
            <a:ext cx="221456" cy="965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721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3C1EC-BFBC-A9CA-35DD-0D8DB9972ACB}"/>
              </a:ext>
            </a:extLst>
          </p:cNvPr>
          <p:cNvSpPr>
            <a:spLocks noGrp="1"/>
          </p:cNvSpPr>
          <p:nvPr>
            <p:ph type="title"/>
          </p:nvPr>
        </p:nvSpPr>
        <p:spPr/>
        <p:txBody>
          <a:bodyPr/>
          <a:lstStyle/>
          <a:p>
            <a:pPr marL="571500" indent="-571500">
              <a:buFont typeface="Arial" panose="020B0604020202020204" pitchFamily="34" charset="0"/>
              <a:buChar char="•"/>
            </a:pPr>
            <a:r>
              <a:rPr lang="en-IN" i="0" dirty="0">
                <a:solidFill>
                  <a:srgbClr val="212529"/>
                </a:solidFill>
                <a:effectLst/>
                <a:latin typeface="Algerian" panose="04020705040A02060702" pitchFamily="82" charset="0"/>
              </a:rPr>
              <a:t>Confidence</a:t>
            </a:r>
            <a:br>
              <a:rPr lang="en-IN" b="0" i="0" dirty="0">
                <a:solidFill>
                  <a:srgbClr val="212529"/>
                </a:solidFill>
                <a:effectLst/>
                <a:latin typeface="Algerian" panose="04020705040A02060702" pitchFamily="82" charset="0"/>
              </a:rPr>
            </a:br>
            <a:endParaRPr lang="en-IN" dirty="0">
              <a:latin typeface="Algerian" panose="04020705040A02060702" pitchFamily="82" charset="0"/>
            </a:endParaRPr>
          </a:p>
        </p:txBody>
      </p:sp>
      <p:sp>
        <p:nvSpPr>
          <p:cNvPr id="4" name="TextBox 3">
            <a:extLst>
              <a:ext uri="{FF2B5EF4-FFF2-40B4-BE49-F238E27FC236}">
                <a16:creationId xmlns:a16="http://schemas.microsoft.com/office/drawing/2014/main" id="{DD76321A-CE0F-8181-5F77-44B411B8D1E2}"/>
              </a:ext>
            </a:extLst>
          </p:cNvPr>
          <p:cNvSpPr txBox="1"/>
          <p:nvPr/>
        </p:nvSpPr>
        <p:spPr>
          <a:xfrm>
            <a:off x="1259840" y="1357204"/>
            <a:ext cx="9062720" cy="1222386"/>
          </a:xfrm>
          <a:prstGeom prst="rect">
            <a:avLst/>
          </a:prstGeom>
          <a:noFill/>
        </p:spPr>
        <p:txBody>
          <a:bodyPr wrap="square">
            <a:spAutoFit/>
          </a:bodyPr>
          <a:lstStyle/>
          <a:p>
            <a:pPr>
              <a:lnSpc>
                <a:spcPct val="200000"/>
              </a:lnSpc>
            </a:pPr>
            <a:r>
              <a:rPr lang="en-US" sz="2000" b="0" i="0" dirty="0">
                <a:solidFill>
                  <a:srgbClr val="212529"/>
                </a:solidFill>
                <a:effectLst/>
                <a:latin typeface="Bahnschrift Condensed" panose="020B0502040204020203" pitchFamily="34" charset="0"/>
              </a:rPr>
              <a:t>Confidence (</a:t>
            </a:r>
            <a:r>
              <a:rPr lang="en-US" sz="2000" b="0" i="1" dirty="0">
                <a:solidFill>
                  <a:srgbClr val="212529"/>
                </a:solidFill>
                <a:effectLst/>
                <a:latin typeface="Bahnschrift Condensed" panose="020B0502040204020203" pitchFamily="34" charset="0"/>
              </a:rPr>
              <a:t>x</a:t>
            </a:r>
            <a:r>
              <a:rPr lang="en-US" sz="2000" b="0" i="0" dirty="0">
                <a:solidFill>
                  <a:srgbClr val="212529"/>
                </a:solidFill>
                <a:effectLst/>
                <a:latin typeface="Bahnschrift Condensed" panose="020B0502040204020203" pitchFamily="34" charset="0"/>
              </a:rPr>
              <a:t> =&gt; </a:t>
            </a:r>
            <a:r>
              <a:rPr lang="en-US" sz="2000" b="0" i="1" dirty="0">
                <a:solidFill>
                  <a:srgbClr val="212529"/>
                </a:solidFill>
                <a:effectLst/>
                <a:latin typeface="Bahnschrift Condensed" panose="020B0502040204020203" pitchFamily="34" charset="0"/>
              </a:rPr>
              <a:t>y</a:t>
            </a:r>
            <a:r>
              <a:rPr lang="en-US" sz="2000" b="0" i="0" dirty="0">
                <a:solidFill>
                  <a:srgbClr val="212529"/>
                </a:solidFill>
                <a:effectLst/>
                <a:latin typeface="Bahnschrift Condensed" panose="020B0502040204020203" pitchFamily="34" charset="0"/>
              </a:rPr>
              <a:t>) signifies the likelihood of the item </a:t>
            </a:r>
            <a:r>
              <a:rPr lang="en-US" sz="2000" b="0" i="1" dirty="0">
                <a:solidFill>
                  <a:srgbClr val="212529"/>
                </a:solidFill>
                <a:effectLst/>
                <a:latin typeface="Bahnschrift Condensed" panose="020B0502040204020203" pitchFamily="34" charset="0"/>
              </a:rPr>
              <a:t>y</a:t>
            </a:r>
            <a:r>
              <a:rPr lang="en-US" sz="2000" b="0" i="0" dirty="0">
                <a:solidFill>
                  <a:srgbClr val="212529"/>
                </a:solidFill>
                <a:effectLst/>
                <a:latin typeface="Bahnschrift Condensed" panose="020B0502040204020203" pitchFamily="34" charset="0"/>
              </a:rPr>
              <a:t> being purchased when item </a:t>
            </a:r>
            <a:r>
              <a:rPr lang="en-US" sz="2000" b="0" i="1" dirty="0">
                <a:solidFill>
                  <a:srgbClr val="212529"/>
                </a:solidFill>
                <a:effectLst/>
                <a:latin typeface="Bahnschrift Condensed" panose="020B0502040204020203" pitchFamily="34" charset="0"/>
              </a:rPr>
              <a:t>x</a:t>
            </a:r>
            <a:r>
              <a:rPr lang="en-US" sz="2000" b="0" i="0" dirty="0">
                <a:solidFill>
                  <a:srgbClr val="212529"/>
                </a:solidFill>
                <a:effectLst/>
                <a:latin typeface="Bahnschrift Condensed" panose="020B0502040204020203" pitchFamily="34" charset="0"/>
              </a:rPr>
              <a:t> is purchased. This method takes into account the popularity of item </a:t>
            </a:r>
            <a:r>
              <a:rPr lang="en-US" sz="2000" b="0" i="1" dirty="0">
                <a:solidFill>
                  <a:srgbClr val="212529"/>
                </a:solidFill>
                <a:effectLst/>
                <a:latin typeface="Bahnschrift Condensed" panose="020B0502040204020203" pitchFamily="34" charset="0"/>
              </a:rPr>
              <a:t>x</a:t>
            </a:r>
            <a:r>
              <a:rPr lang="en-US" sz="2000" b="0" i="0" dirty="0">
                <a:solidFill>
                  <a:srgbClr val="212529"/>
                </a:solidFill>
                <a:effectLst/>
                <a:latin typeface="Bahnschrift Condensed" panose="020B0502040204020203" pitchFamily="34" charset="0"/>
              </a:rPr>
              <a:t>.</a:t>
            </a:r>
            <a:endParaRPr lang="en-IN" sz="2000" dirty="0">
              <a:latin typeface="Bahnschrift Condensed" panose="020B0502040204020203" pitchFamily="34" charset="0"/>
            </a:endParaRPr>
          </a:p>
        </p:txBody>
      </p:sp>
      <p:sp>
        <p:nvSpPr>
          <p:cNvPr id="5" name="Rectangle 1">
            <a:extLst>
              <a:ext uri="{FF2B5EF4-FFF2-40B4-BE49-F238E27FC236}">
                <a16:creationId xmlns:a16="http://schemas.microsoft.com/office/drawing/2014/main" id="{FD4322F2-CB04-5D2D-722C-B388F8C6EB9E}"/>
              </a:ext>
            </a:extLst>
          </p:cNvPr>
          <p:cNvSpPr>
            <a:spLocks noChangeArrowheads="1"/>
          </p:cNvSpPr>
          <p:nvPr/>
        </p:nvSpPr>
        <p:spPr bwMode="auto">
          <a:xfrm>
            <a:off x="1259840" y="2935023"/>
            <a:ext cx="3768980" cy="1222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Bahnschrift Condensed" panose="020B0502040204020203" pitchFamily="34" charset="0"/>
                <a:cs typeface="Open Sans" panose="020B0606030504020204" pitchFamily="34" charset="0"/>
              </a:rPr>
              <a:t>Conf({wine, chips} =&gt; {bread}) =                    </a:t>
            </a:r>
            <a:endParaRPr kumimoji="0" lang="en-US" altLang="en-US" sz="2000" b="0" i="0" u="none" strike="noStrike" cap="none" normalizeH="0" baseline="0" dirty="0">
              <a:ln>
                <a:noFill/>
              </a:ln>
              <a:solidFill>
                <a:schemeClr val="tx1"/>
              </a:solidFill>
              <a:effectLst/>
              <a:latin typeface="Bahnschrift Condensed" panose="020B0502040204020203"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Bahnschrift Condensed" panose="020B0502040204020203" pitchFamily="34" charset="0"/>
                <a:cs typeface="Open Sans" panose="020B0606030504020204" pitchFamily="34" charset="0"/>
              </a:rPr>
              <a:t>Conf({wine, chips} =&gt; {bread})=      = 0.667</a:t>
            </a:r>
            <a:endParaRPr kumimoji="0" lang="en-US" altLang="en-US" sz="2000" b="0" i="0" u="none" strike="noStrike" cap="none" normalizeH="0" baseline="0" dirty="0">
              <a:ln>
                <a:noFill/>
              </a:ln>
              <a:solidFill>
                <a:schemeClr val="tx1"/>
              </a:solidFill>
              <a:effectLst/>
              <a:latin typeface="Bahnschrift Condensed" panose="020B0502040204020203" pitchFamily="34" charset="0"/>
            </a:endParaRPr>
          </a:p>
        </p:txBody>
      </p:sp>
      <p:pic>
        <p:nvPicPr>
          <p:cNvPr id="4098" name="Picture 2">
            <a:extLst>
              <a:ext uri="{FF2B5EF4-FFF2-40B4-BE49-F238E27FC236}">
                <a16:creationId xmlns:a16="http://schemas.microsoft.com/office/drawing/2014/main" id="{87D9E7DE-0753-7405-D8DF-1E499C4CD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8960" y="2960422"/>
            <a:ext cx="3159760" cy="675939"/>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a:extLst>
              <a:ext uri="{FF2B5EF4-FFF2-40B4-BE49-F238E27FC236}">
                <a16:creationId xmlns:a16="http://schemas.microsoft.com/office/drawing/2014/main" id="{4B23CB95-910D-C6AB-FD49-C58010DCCB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2070" y="3546216"/>
            <a:ext cx="303530" cy="893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85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FE507-30D8-EE28-0C54-FF529160C4BA}"/>
              </a:ext>
            </a:extLst>
          </p:cNvPr>
          <p:cNvSpPr>
            <a:spLocks noGrp="1"/>
          </p:cNvSpPr>
          <p:nvPr>
            <p:ph type="title"/>
          </p:nvPr>
        </p:nvSpPr>
        <p:spPr/>
        <p:txBody>
          <a:bodyPr/>
          <a:lstStyle/>
          <a:p>
            <a:pPr marL="571500" indent="-571500">
              <a:buFont typeface="Arial" panose="020B0604020202020204" pitchFamily="34" charset="0"/>
              <a:buChar char="•"/>
            </a:pPr>
            <a:r>
              <a:rPr lang="en-IN" i="0" dirty="0">
                <a:solidFill>
                  <a:srgbClr val="212529"/>
                </a:solidFill>
                <a:effectLst/>
                <a:latin typeface="Algerian" panose="04020705040A02060702" pitchFamily="82" charset="0"/>
              </a:rPr>
              <a:t>Lift</a:t>
            </a:r>
            <a:br>
              <a:rPr lang="en-IN" b="0" i="0" dirty="0">
                <a:solidFill>
                  <a:srgbClr val="212529"/>
                </a:solidFill>
                <a:effectLst/>
                <a:latin typeface="Algerian" panose="04020705040A02060702" pitchFamily="82" charset="0"/>
              </a:rPr>
            </a:br>
            <a:endParaRPr lang="en-IN" dirty="0">
              <a:latin typeface="Algerian" panose="04020705040A02060702" pitchFamily="82" charset="0"/>
            </a:endParaRPr>
          </a:p>
        </p:txBody>
      </p:sp>
      <p:sp>
        <p:nvSpPr>
          <p:cNvPr id="4" name="TextBox 3">
            <a:extLst>
              <a:ext uri="{FF2B5EF4-FFF2-40B4-BE49-F238E27FC236}">
                <a16:creationId xmlns:a16="http://schemas.microsoft.com/office/drawing/2014/main" id="{9018D5F7-F6C9-81BC-8828-C8FA970E5553}"/>
              </a:ext>
            </a:extLst>
          </p:cNvPr>
          <p:cNvSpPr txBox="1"/>
          <p:nvPr/>
        </p:nvSpPr>
        <p:spPr>
          <a:xfrm>
            <a:off x="1168400" y="1365796"/>
            <a:ext cx="10185400" cy="1222386"/>
          </a:xfrm>
          <a:prstGeom prst="rect">
            <a:avLst/>
          </a:prstGeom>
          <a:noFill/>
        </p:spPr>
        <p:txBody>
          <a:bodyPr wrap="square">
            <a:spAutoFit/>
          </a:bodyPr>
          <a:lstStyle/>
          <a:p>
            <a:pPr>
              <a:lnSpc>
                <a:spcPct val="200000"/>
              </a:lnSpc>
            </a:pPr>
            <a:r>
              <a:rPr lang="en-US" sz="2000" b="0" i="0" dirty="0">
                <a:solidFill>
                  <a:srgbClr val="212529"/>
                </a:solidFill>
                <a:effectLst/>
                <a:latin typeface="Bahnschrift Condensed" panose="020B0502040204020203" pitchFamily="34" charset="0"/>
              </a:rPr>
              <a:t>Lift (</a:t>
            </a:r>
            <a:r>
              <a:rPr lang="en-US" sz="2000" b="0" i="1" dirty="0">
                <a:solidFill>
                  <a:srgbClr val="212529"/>
                </a:solidFill>
                <a:effectLst/>
                <a:latin typeface="Bahnschrift Condensed" panose="020B0502040204020203" pitchFamily="34" charset="0"/>
              </a:rPr>
              <a:t>x</a:t>
            </a:r>
            <a:r>
              <a:rPr lang="en-US" sz="2000" b="0" i="0" dirty="0">
                <a:solidFill>
                  <a:srgbClr val="212529"/>
                </a:solidFill>
                <a:effectLst/>
                <a:latin typeface="Bahnschrift Condensed" panose="020B0502040204020203" pitchFamily="34" charset="0"/>
              </a:rPr>
              <a:t> =&gt; </a:t>
            </a:r>
            <a:r>
              <a:rPr lang="en-US" sz="2000" b="0" i="1" dirty="0">
                <a:solidFill>
                  <a:srgbClr val="212529"/>
                </a:solidFill>
                <a:effectLst/>
                <a:latin typeface="Bahnschrift Condensed" panose="020B0502040204020203" pitchFamily="34" charset="0"/>
              </a:rPr>
              <a:t>y</a:t>
            </a:r>
            <a:r>
              <a:rPr lang="en-US" sz="2000" b="0" i="0" dirty="0">
                <a:solidFill>
                  <a:srgbClr val="212529"/>
                </a:solidFill>
                <a:effectLst/>
                <a:latin typeface="Bahnschrift Condensed" panose="020B0502040204020203" pitchFamily="34" charset="0"/>
              </a:rPr>
              <a:t>) is nothing but the ‘interestingness’ or the likelihood of the item </a:t>
            </a:r>
            <a:r>
              <a:rPr lang="en-US" sz="2000" b="0" i="1" dirty="0">
                <a:solidFill>
                  <a:srgbClr val="212529"/>
                </a:solidFill>
                <a:effectLst/>
                <a:latin typeface="Bahnschrift Condensed" panose="020B0502040204020203" pitchFamily="34" charset="0"/>
              </a:rPr>
              <a:t>y</a:t>
            </a:r>
            <a:r>
              <a:rPr lang="en-US" sz="2000" b="0" i="0" dirty="0">
                <a:solidFill>
                  <a:srgbClr val="212529"/>
                </a:solidFill>
                <a:effectLst/>
                <a:latin typeface="Bahnschrift Condensed" panose="020B0502040204020203" pitchFamily="34" charset="0"/>
              </a:rPr>
              <a:t> being purchased when item </a:t>
            </a:r>
            <a:r>
              <a:rPr lang="en-US" sz="2000" b="0" i="1" dirty="0">
                <a:solidFill>
                  <a:srgbClr val="212529"/>
                </a:solidFill>
                <a:effectLst/>
                <a:latin typeface="Bahnschrift Condensed" panose="020B0502040204020203" pitchFamily="34" charset="0"/>
              </a:rPr>
              <a:t>x</a:t>
            </a:r>
            <a:r>
              <a:rPr lang="en-US" sz="2000" b="0" i="0" dirty="0">
                <a:solidFill>
                  <a:srgbClr val="212529"/>
                </a:solidFill>
                <a:effectLst/>
                <a:latin typeface="Bahnschrift Condensed" panose="020B0502040204020203" pitchFamily="34" charset="0"/>
              </a:rPr>
              <a:t> is sold. Unlike confidence (</a:t>
            </a:r>
            <a:r>
              <a:rPr lang="en-US" sz="2000" b="0" i="1" dirty="0">
                <a:solidFill>
                  <a:srgbClr val="212529"/>
                </a:solidFill>
                <a:effectLst/>
                <a:latin typeface="Bahnschrift Condensed" panose="020B0502040204020203" pitchFamily="34" charset="0"/>
              </a:rPr>
              <a:t>x</a:t>
            </a:r>
            <a:r>
              <a:rPr lang="en-US" sz="2000" b="0" i="0" dirty="0">
                <a:solidFill>
                  <a:srgbClr val="212529"/>
                </a:solidFill>
                <a:effectLst/>
                <a:latin typeface="Bahnschrift Condensed" panose="020B0502040204020203" pitchFamily="34" charset="0"/>
              </a:rPr>
              <a:t> =&gt; </a:t>
            </a:r>
            <a:r>
              <a:rPr lang="en-US" sz="2000" b="0" i="1" dirty="0">
                <a:solidFill>
                  <a:srgbClr val="212529"/>
                </a:solidFill>
                <a:effectLst/>
                <a:latin typeface="Bahnschrift Condensed" panose="020B0502040204020203" pitchFamily="34" charset="0"/>
              </a:rPr>
              <a:t>y</a:t>
            </a:r>
            <a:r>
              <a:rPr lang="en-US" sz="2000" b="0" i="0" dirty="0">
                <a:solidFill>
                  <a:srgbClr val="212529"/>
                </a:solidFill>
                <a:effectLst/>
                <a:latin typeface="Bahnschrift Condensed" panose="020B0502040204020203" pitchFamily="34" charset="0"/>
              </a:rPr>
              <a:t>), this method takes into account the popularity of the item </a:t>
            </a:r>
            <a:r>
              <a:rPr lang="en-US" sz="2000" b="0" i="1" dirty="0">
                <a:solidFill>
                  <a:srgbClr val="212529"/>
                </a:solidFill>
                <a:effectLst/>
                <a:latin typeface="Bahnschrift Condensed" panose="020B0502040204020203" pitchFamily="34" charset="0"/>
              </a:rPr>
              <a:t>y</a:t>
            </a:r>
            <a:r>
              <a:rPr lang="en-US" sz="2000" b="0" i="0" dirty="0">
                <a:solidFill>
                  <a:srgbClr val="212529"/>
                </a:solidFill>
                <a:effectLst/>
                <a:latin typeface="Bahnschrift Condensed" panose="020B0502040204020203" pitchFamily="34" charset="0"/>
              </a:rPr>
              <a:t>.</a:t>
            </a:r>
            <a:endParaRPr lang="en-IN" sz="2000" dirty="0">
              <a:latin typeface="Bahnschrift Condensed" panose="020B0502040204020203" pitchFamily="34" charset="0"/>
            </a:endParaRPr>
          </a:p>
        </p:txBody>
      </p:sp>
      <p:sp>
        <p:nvSpPr>
          <p:cNvPr id="5" name="Rectangle 1">
            <a:extLst>
              <a:ext uri="{FF2B5EF4-FFF2-40B4-BE49-F238E27FC236}">
                <a16:creationId xmlns:a16="http://schemas.microsoft.com/office/drawing/2014/main" id="{D392D837-AF3A-85A4-4CF4-2F33D8326308}"/>
              </a:ext>
            </a:extLst>
          </p:cNvPr>
          <p:cNvSpPr>
            <a:spLocks noChangeArrowheads="1"/>
          </p:cNvSpPr>
          <p:nvPr/>
        </p:nvSpPr>
        <p:spPr bwMode="auto">
          <a:xfrm>
            <a:off x="1422400" y="3435320"/>
            <a:ext cx="29220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Bahnschrift Condensed" panose="020B0502040204020203" pitchFamily="34" charset="0"/>
                <a:cs typeface="Open Sans" panose="020B0606030504020204" pitchFamily="34" charset="0"/>
              </a:rPr>
              <a:t>lift ({wine, chips} =&gt; {bread}) = </a:t>
            </a:r>
            <a:r>
              <a:rPr kumimoji="0" lang="en-US" altLang="en-US" sz="2000" b="0" i="0" u="none" strike="noStrike" cap="none" normalizeH="0" baseline="0" dirty="0">
                <a:ln>
                  <a:noFill/>
                </a:ln>
                <a:solidFill>
                  <a:schemeClr val="tx1"/>
                </a:solidFill>
                <a:effectLst/>
                <a:latin typeface="Bahnschrift Condensed" panose="020B0502040204020203" pitchFamily="34" charset="0"/>
              </a:rPr>
              <a:t>                    </a:t>
            </a:r>
          </a:p>
        </p:txBody>
      </p:sp>
      <p:pic>
        <p:nvPicPr>
          <p:cNvPr id="5122" name="Picture 2">
            <a:extLst>
              <a:ext uri="{FF2B5EF4-FFF2-40B4-BE49-F238E27FC236}">
                <a16:creationId xmlns:a16="http://schemas.microsoft.com/office/drawing/2014/main" id="{837ABF85-37B0-5BE6-3C99-E65DEE0DC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6660" y="3180715"/>
            <a:ext cx="3721100" cy="90932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EBFABD79-F7DC-A7A2-FBDE-A7044B952B85}"/>
              </a:ext>
            </a:extLst>
          </p:cNvPr>
          <p:cNvSpPr>
            <a:spLocks noChangeArrowheads="1"/>
          </p:cNvSpPr>
          <p:nvPr/>
        </p:nvSpPr>
        <p:spPr bwMode="auto">
          <a:xfrm>
            <a:off x="1422400" y="4484613"/>
            <a:ext cx="35702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Bahnschrift Condensed" panose="020B0502040204020203" pitchFamily="34" charset="0"/>
                <a:cs typeface="Open Sans" panose="020B0606030504020204" pitchFamily="34" charset="0"/>
              </a:rPr>
              <a:t>lift ({wine, chips} =&gt; {bread}) =</a:t>
            </a:r>
            <a:r>
              <a:rPr kumimoji="0" lang="en-US" altLang="en-US" sz="2000" b="0" i="0" u="none" strike="noStrike" cap="none" normalizeH="0" baseline="0" dirty="0">
                <a:ln>
                  <a:noFill/>
                </a:ln>
                <a:solidFill>
                  <a:schemeClr val="tx1"/>
                </a:solidFill>
                <a:effectLst/>
                <a:latin typeface="Bahnschrift Condensed" panose="020B0502040204020203" pitchFamily="34" charset="0"/>
              </a:rPr>
              <a:t>              </a:t>
            </a:r>
            <a:r>
              <a:rPr kumimoji="0" lang="en-US" altLang="en-US" sz="2000" b="0" i="0" u="none" strike="noStrike" cap="none" normalizeH="0" baseline="0" dirty="0">
                <a:ln>
                  <a:noFill/>
                </a:ln>
                <a:solidFill>
                  <a:srgbClr val="212529"/>
                </a:solidFill>
                <a:effectLst/>
                <a:latin typeface="Bahnschrift Condensed" panose="020B0502040204020203" pitchFamily="34" charset="0"/>
                <a:cs typeface="Open Sans" panose="020B0606030504020204" pitchFamily="34" charset="0"/>
              </a:rPr>
              <a:t>=1</a:t>
            </a:r>
            <a:r>
              <a:rPr kumimoji="0" lang="en-US" altLang="en-US" sz="2000" b="0" i="0" u="none" strike="noStrike" cap="none" normalizeH="0" baseline="0" dirty="0">
                <a:ln>
                  <a:noFill/>
                </a:ln>
                <a:solidFill>
                  <a:schemeClr val="tx1"/>
                </a:solidFill>
                <a:effectLst/>
                <a:latin typeface="Bahnschrift Condensed" panose="020B0502040204020203" pitchFamily="34" charset="0"/>
              </a:rPr>
              <a:t> </a:t>
            </a:r>
          </a:p>
        </p:txBody>
      </p:sp>
      <p:pic>
        <p:nvPicPr>
          <p:cNvPr id="5124" name="Picture 4">
            <a:extLst>
              <a:ext uri="{FF2B5EF4-FFF2-40B4-BE49-F238E27FC236}">
                <a16:creationId xmlns:a16="http://schemas.microsoft.com/office/drawing/2014/main" id="{F63035BE-CBE3-B5FB-706A-F6ECE4D63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0902" y="3765265"/>
            <a:ext cx="691515" cy="1727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367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D155A-96A7-6672-1324-74ABC30E55CD}"/>
              </a:ext>
            </a:extLst>
          </p:cNvPr>
          <p:cNvSpPr>
            <a:spLocks noGrp="1"/>
          </p:cNvSpPr>
          <p:nvPr>
            <p:ph type="title"/>
          </p:nvPr>
        </p:nvSpPr>
        <p:spPr/>
        <p:txBody>
          <a:bodyPr/>
          <a:lstStyle/>
          <a:p>
            <a:pPr marL="571500" indent="-571500">
              <a:buFont typeface="Arial" panose="020B0604020202020204" pitchFamily="34" charset="0"/>
              <a:buChar char="•"/>
            </a:pPr>
            <a:r>
              <a:rPr lang="en-IN" i="0" dirty="0">
                <a:solidFill>
                  <a:srgbClr val="212529"/>
                </a:solidFill>
                <a:effectLst/>
                <a:latin typeface="Algerian" panose="04020705040A02060702" pitchFamily="82" charset="0"/>
              </a:rPr>
              <a:t>Conviction</a:t>
            </a:r>
            <a:br>
              <a:rPr lang="en-IN" b="0" i="0" dirty="0">
                <a:solidFill>
                  <a:srgbClr val="212529"/>
                </a:solidFill>
                <a:effectLst/>
                <a:latin typeface="Algerian" panose="04020705040A02060702" pitchFamily="82" charset="0"/>
              </a:rPr>
            </a:br>
            <a:endParaRPr lang="en-IN" dirty="0">
              <a:latin typeface="Algerian" panose="04020705040A02060702" pitchFamily="82" charset="0"/>
            </a:endParaRPr>
          </a:p>
        </p:txBody>
      </p:sp>
      <p:sp>
        <p:nvSpPr>
          <p:cNvPr id="4" name="TextBox 3">
            <a:extLst>
              <a:ext uri="{FF2B5EF4-FFF2-40B4-BE49-F238E27FC236}">
                <a16:creationId xmlns:a16="http://schemas.microsoft.com/office/drawing/2014/main" id="{C06B280F-9766-0DEB-BA05-9EE9B5EE0983}"/>
              </a:ext>
            </a:extLst>
          </p:cNvPr>
          <p:cNvSpPr txBox="1"/>
          <p:nvPr/>
        </p:nvSpPr>
        <p:spPr>
          <a:xfrm>
            <a:off x="1066800" y="1506022"/>
            <a:ext cx="6096000" cy="400110"/>
          </a:xfrm>
          <a:prstGeom prst="rect">
            <a:avLst/>
          </a:prstGeom>
          <a:noFill/>
        </p:spPr>
        <p:txBody>
          <a:bodyPr wrap="square">
            <a:spAutoFit/>
          </a:bodyPr>
          <a:lstStyle/>
          <a:p>
            <a:r>
              <a:rPr lang="en-US" sz="2000" b="0" i="0" dirty="0">
                <a:solidFill>
                  <a:srgbClr val="212529"/>
                </a:solidFill>
                <a:effectLst/>
                <a:latin typeface="Bahnschrift Condensed" panose="020B0502040204020203" pitchFamily="34" charset="0"/>
              </a:rPr>
              <a:t>Conviction of a rule can be defined as follows:</a:t>
            </a:r>
            <a:endParaRPr lang="en-IN" sz="2000" dirty="0">
              <a:latin typeface="Bahnschrift Condensed" panose="020B0502040204020203" pitchFamily="34" charset="0"/>
            </a:endParaRPr>
          </a:p>
        </p:txBody>
      </p:sp>
      <p:sp>
        <p:nvSpPr>
          <p:cNvPr id="5" name="Rectangle 1">
            <a:extLst>
              <a:ext uri="{FF2B5EF4-FFF2-40B4-BE49-F238E27FC236}">
                <a16:creationId xmlns:a16="http://schemas.microsoft.com/office/drawing/2014/main" id="{DE3B2D19-53E9-4D44-90C9-F2A94501E5B1}"/>
              </a:ext>
            </a:extLst>
          </p:cNvPr>
          <p:cNvSpPr>
            <a:spLocks noChangeArrowheads="1"/>
          </p:cNvSpPr>
          <p:nvPr/>
        </p:nvSpPr>
        <p:spPr bwMode="auto">
          <a:xfrm>
            <a:off x="1270000" y="2467738"/>
            <a:ext cx="1880643"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Bahnschrift Condensed" panose="020B0502040204020203" pitchFamily="34" charset="0"/>
                <a:cs typeface="Open Sans" panose="020B0606030504020204" pitchFamily="34" charset="0"/>
              </a:rPr>
              <a:t>conv(</a:t>
            </a:r>
            <a:r>
              <a:rPr kumimoji="0" lang="en-US" altLang="en-US" sz="2000" b="0" i="1" u="none" strike="noStrike" cap="none" normalizeH="0" baseline="0" dirty="0">
                <a:ln>
                  <a:noFill/>
                </a:ln>
                <a:solidFill>
                  <a:srgbClr val="212529"/>
                </a:solidFill>
                <a:effectLst/>
                <a:latin typeface="Bahnschrift Condensed" panose="020B0502040204020203" pitchFamily="34" charset="0"/>
                <a:cs typeface="Open Sans" panose="020B0606030504020204" pitchFamily="34" charset="0"/>
              </a:rPr>
              <a:t>x</a:t>
            </a:r>
            <a:r>
              <a:rPr kumimoji="0" lang="en-US" altLang="en-US" sz="2000" b="0" i="0" u="none" strike="noStrike" cap="none" normalizeH="0" baseline="0" dirty="0">
                <a:ln>
                  <a:noFill/>
                </a:ln>
                <a:solidFill>
                  <a:srgbClr val="212529"/>
                </a:solidFill>
                <a:effectLst/>
                <a:latin typeface="Bahnschrift Condensed" panose="020B0502040204020203" pitchFamily="34" charset="0"/>
                <a:cs typeface="Open Sans" panose="020B0606030504020204" pitchFamily="34" charset="0"/>
              </a:rPr>
              <a:t> =&gt; </a:t>
            </a:r>
            <a:r>
              <a:rPr kumimoji="0" lang="en-US" altLang="en-US" sz="2000" b="0" i="1" u="none" strike="noStrike" cap="none" normalizeH="0" baseline="0" dirty="0">
                <a:ln>
                  <a:noFill/>
                </a:ln>
                <a:solidFill>
                  <a:srgbClr val="212529"/>
                </a:solidFill>
                <a:effectLst/>
                <a:latin typeface="Bahnschrift Condensed" panose="020B0502040204020203" pitchFamily="34" charset="0"/>
                <a:cs typeface="Open Sans" panose="020B0606030504020204" pitchFamily="34" charset="0"/>
              </a:rPr>
              <a:t>y</a:t>
            </a:r>
            <a:r>
              <a:rPr kumimoji="0" lang="en-US" altLang="en-US" sz="2000" b="0" i="0" u="none" strike="noStrike" cap="none" normalizeH="0" baseline="0" dirty="0">
                <a:ln>
                  <a:noFill/>
                </a:ln>
                <a:solidFill>
                  <a:srgbClr val="212529"/>
                </a:solidFill>
                <a:effectLst/>
                <a:latin typeface="Bahnschrift Condensed" panose="020B0502040204020203" pitchFamily="34" charset="0"/>
                <a:cs typeface="Open Sans" panose="020B0606030504020204" pitchFamily="34" charset="0"/>
              </a:rPr>
              <a:t>) =</a:t>
            </a:r>
            <a:r>
              <a:rPr kumimoji="0" lang="en-US" altLang="en-US" sz="2000" b="0" i="0" u="none" strike="noStrike" cap="none" normalizeH="0" baseline="0" dirty="0">
                <a:ln>
                  <a:noFill/>
                </a:ln>
                <a:solidFill>
                  <a:schemeClr val="tx1"/>
                </a:solidFill>
                <a:effectLst/>
                <a:latin typeface="Bahnschrift Condensed" panose="020B0502040204020203" pitchFamily="34" charset="0"/>
              </a:rPr>
              <a:t>            </a:t>
            </a:r>
          </a:p>
        </p:txBody>
      </p:sp>
      <p:pic>
        <p:nvPicPr>
          <p:cNvPr id="6146" name="Picture 2">
            <a:extLst>
              <a:ext uri="{FF2B5EF4-FFF2-40B4-BE49-F238E27FC236}">
                <a16:creationId xmlns:a16="http://schemas.microsoft.com/office/drawing/2014/main" id="{6E877C03-1D02-796A-1958-ADDF398E0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611" y="2200114"/>
            <a:ext cx="1671349" cy="93535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EF8D02D3-20B7-EDAF-0E9C-B12F3D6B4734}"/>
              </a:ext>
            </a:extLst>
          </p:cNvPr>
          <p:cNvSpPr>
            <a:spLocks noChangeArrowheads="1"/>
          </p:cNvSpPr>
          <p:nvPr/>
        </p:nvSpPr>
        <p:spPr bwMode="auto">
          <a:xfrm>
            <a:off x="1288704" y="3820439"/>
            <a:ext cx="66511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529"/>
                </a:solidFill>
                <a:effectLst/>
                <a:latin typeface="Bahnschrift Condensed" panose="020B0502040204020203" pitchFamily="34" charset="0"/>
                <a:cs typeface="Open Sans" panose="020B0606030504020204" pitchFamily="34" charset="0"/>
              </a:rPr>
              <a:t>conv({wine, chips} =&gt; {bread} ) = </a:t>
            </a:r>
            <a:r>
              <a:rPr kumimoji="0" lang="en-US" altLang="en-US" b="0" i="0" u="none" strike="noStrike" cap="none" normalizeH="0" baseline="0" dirty="0">
                <a:ln>
                  <a:noFill/>
                </a:ln>
                <a:solidFill>
                  <a:schemeClr val="tx1"/>
                </a:solidFill>
                <a:effectLst/>
                <a:latin typeface="Bahnschrift Condensed" panose="020B0502040204020203" pitchFamily="34" charset="0"/>
              </a:rPr>
              <a:t>                                                </a:t>
            </a:r>
            <a:r>
              <a:rPr kumimoji="0" lang="en-US" altLang="en-US" b="0" i="0" u="none" strike="noStrike" cap="none" normalizeH="0" baseline="0" dirty="0">
                <a:ln>
                  <a:noFill/>
                </a:ln>
                <a:solidFill>
                  <a:srgbClr val="212529"/>
                </a:solidFill>
                <a:effectLst/>
                <a:latin typeface="Bahnschrift Condensed" panose="020B0502040204020203" pitchFamily="34" charset="0"/>
                <a:cs typeface="Open Sans" panose="020B0606030504020204" pitchFamily="34" charset="0"/>
              </a:rPr>
              <a:t>= </a:t>
            </a:r>
            <a:r>
              <a:rPr kumimoji="0" lang="en-US" altLang="en-US" b="0" i="0" u="none" strike="noStrike" cap="none" normalizeH="0" baseline="0" dirty="0">
                <a:ln>
                  <a:noFill/>
                </a:ln>
                <a:solidFill>
                  <a:schemeClr val="tx1"/>
                </a:solidFill>
                <a:effectLst/>
                <a:latin typeface="Bahnschrift Condensed" panose="020B0502040204020203" pitchFamily="34" charset="0"/>
              </a:rPr>
              <a:t>            </a:t>
            </a:r>
            <a:r>
              <a:rPr kumimoji="0" lang="en-US" altLang="en-US" b="0" i="0" u="none" strike="noStrike" cap="none" normalizeH="0" baseline="0" dirty="0">
                <a:ln>
                  <a:noFill/>
                </a:ln>
                <a:solidFill>
                  <a:srgbClr val="212529"/>
                </a:solidFill>
                <a:effectLst/>
                <a:latin typeface="Bahnschrift Condensed" panose="020B0502040204020203" pitchFamily="34" charset="0"/>
                <a:cs typeface="Open Sans" panose="020B0606030504020204" pitchFamily="34" charset="0"/>
              </a:rPr>
              <a:t>                     =1</a:t>
            </a:r>
            <a:r>
              <a:rPr kumimoji="0" lang="en-US" altLang="en-US" b="0" i="0" u="none" strike="noStrike" cap="none" normalizeH="0" baseline="0" dirty="0">
                <a:ln>
                  <a:noFill/>
                </a:ln>
                <a:solidFill>
                  <a:schemeClr val="tx1"/>
                </a:solidFill>
                <a:effectLst/>
                <a:latin typeface="Bahnschrift Condensed" panose="020B0502040204020203" pitchFamily="34" charset="0"/>
              </a:rPr>
              <a:t> </a:t>
            </a:r>
          </a:p>
        </p:txBody>
      </p:sp>
      <p:pic>
        <p:nvPicPr>
          <p:cNvPr id="6148" name="Picture 4">
            <a:extLst>
              <a:ext uri="{FF2B5EF4-FFF2-40B4-BE49-F238E27FC236}">
                <a16:creationId xmlns:a16="http://schemas.microsoft.com/office/drawing/2014/main" id="{4ACC10B0-2556-1495-2D8D-C18AD5B3B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285" y="3495463"/>
            <a:ext cx="2698182" cy="990977"/>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a:extLst>
              <a:ext uri="{FF2B5EF4-FFF2-40B4-BE49-F238E27FC236}">
                <a16:creationId xmlns:a16="http://schemas.microsoft.com/office/drawing/2014/main" id="{DDAE7202-DEF0-3508-093C-C8C2280A79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1785" y="3593187"/>
            <a:ext cx="712759" cy="7955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4A3967E-38B0-F824-CBF2-377A7CE7E37C}"/>
              </a:ext>
            </a:extLst>
          </p:cNvPr>
          <p:cNvSpPr txBox="1"/>
          <p:nvPr/>
        </p:nvSpPr>
        <p:spPr>
          <a:xfrm>
            <a:off x="1288704" y="4783110"/>
            <a:ext cx="6096000" cy="1227900"/>
          </a:xfrm>
          <a:prstGeom prst="rect">
            <a:avLst/>
          </a:prstGeom>
          <a:noFill/>
        </p:spPr>
        <p:txBody>
          <a:bodyPr wrap="square">
            <a:spAutoFit/>
          </a:bodyPr>
          <a:lstStyle/>
          <a:p>
            <a:pPr algn="l">
              <a:lnSpc>
                <a:spcPct val="200000"/>
              </a:lnSpc>
              <a:buFont typeface="Arial" panose="020B0604020202020204" pitchFamily="34" charset="0"/>
              <a:buChar char="•"/>
            </a:pPr>
            <a:r>
              <a:rPr lang="en-US" sz="2000" b="1" i="0" dirty="0">
                <a:solidFill>
                  <a:srgbClr val="212529"/>
                </a:solidFill>
                <a:effectLst/>
                <a:latin typeface="Bahnschrift Condensed" panose="020B0502040204020203" pitchFamily="34" charset="0"/>
              </a:rPr>
              <a:t>Conv(</a:t>
            </a:r>
            <a:r>
              <a:rPr lang="en-US" sz="2000" b="1" i="1" dirty="0">
                <a:solidFill>
                  <a:srgbClr val="212529"/>
                </a:solidFill>
                <a:effectLst/>
                <a:latin typeface="Bahnschrift Condensed" panose="020B0502040204020203" pitchFamily="34" charset="0"/>
              </a:rPr>
              <a:t>x</a:t>
            </a:r>
            <a:r>
              <a:rPr lang="en-US" sz="2000" b="1" i="0" dirty="0">
                <a:solidFill>
                  <a:srgbClr val="212529"/>
                </a:solidFill>
                <a:effectLst/>
                <a:latin typeface="Bahnschrift Condensed" panose="020B0502040204020203" pitchFamily="34" charset="0"/>
              </a:rPr>
              <a:t> =&gt; </a:t>
            </a:r>
            <a:r>
              <a:rPr lang="en-US" sz="2000" b="1" i="1" dirty="0">
                <a:solidFill>
                  <a:srgbClr val="212529"/>
                </a:solidFill>
                <a:effectLst/>
                <a:latin typeface="Bahnschrift Condensed" panose="020B0502040204020203" pitchFamily="34" charset="0"/>
              </a:rPr>
              <a:t>y</a:t>
            </a:r>
            <a:r>
              <a:rPr lang="en-US" sz="2000" b="1" i="0" dirty="0">
                <a:solidFill>
                  <a:srgbClr val="212529"/>
                </a:solidFill>
                <a:effectLst/>
                <a:latin typeface="Bahnschrift Condensed" panose="020B0502040204020203" pitchFamily="34" charset="0"/>
              </a:rPr>
              <a:t>) = 1</a:t>
            </a:r>
            <a:r>
              <a:rPr lang="en-US" sz="2000" b="0" i="0" dirty="0">
                <a:solidFill>
                  <a:srgbClr val="212529"/>
                </a:solidFill>
                <a:effectLst/>
                <a:latin typeface="Bahnschrift Condensed" panose="020B0502040204020203" pitchFamily="34" charset="0"/>
              </a:rPr>
              <a:t> means that </a:t>
            </a:r>
            <a:r>
              <a:rPr lang="en-US" sz="2000" b="0" i="1" dirty="0">
                <a:solidFill>
                  <a:srgbClr val="212529"/>
                </a:solidFill>
                <a:effectLst/>
                <a:latin typeface="Bahnschrift Condensed" panose="020B0502040204020203" pitchFamily="34" charset="0"/>
              </a:rPr>
              <a:t>x</a:t>
            </a:r>
            <a:r>
              <a:rPr lang="en-US" sz="2000" b="0" i="0" dirty="0">
                <a:solidFill>
                  <a:srgbClr val="212529"/>
                </a:solidFill>
                <a:effectLst/>
                <a:latin typeface="Bahnschrift Condensed" panose="020B0502040204020203" pitchFamily="34" charset="0"/>
              </a:rPr>
              <a:t> has no relation with </a:t>
            </a:r>
            <a:r>
              <a:rPr lang="en-US" sz="2000" b="0" i="1" dirty="0">
                <a:solidFill>
                  <a:srgbClr val="212529"/>
                </a:solidFill>
                <a:effectLst/>
                <a:latin typeface="Bahnschrift Condensed" panose="020B0502040204020203" pitchFamily="34" charset="0"/>
              </a:rPr>
              <a:t>y</a:t>
            </a:r>
            <a:r>
              <a:rPr lang="en-US" sz="2000" b="0" i="0" dirty="0">
                <a:solidFill>
                  <a:srgbClr val="212529"/>
                </a:solidFill>
                <a:effectLst/>
                <a:latin typeface="Bahnschrift Condensed" panose="020B0502040204020203" pitchFamily="34" charset="0"/>
              </a:rPr>
              <a:t>.</a:t>
            </a:r>
          </a:p>
          <a:p>
            <a:pPr algn="l">
              <a:lnSpc>
                <a:spcPct val="200000"/>
              </a:lnSpc>
              <a:buFont typeface="Arial" panose="020B0604020202020204" pitchFamily="34" charset="0"/>
              <a:buChar char="•"/>
            </a:pPr>
            <a:r>
              <a:rPr lang="en-US" sz="2000" b="0" i="0" dirty="0">
                <a:solidFill>
                  <a:srgbClr val="212529"/>
                </a:solidFill>
                <a:effectLst/>
                <a:latin typeface="Bahnschrift Condensed" panose="020B0502040204020203" pitchFamily="34" charset="0"/>
              </a:rPr>
              <a:t>Greater the conviction higher the interest in the rule</a:t>
            </a:r>
            <a:r>
              <a:rPr lang="en-US" b="0" i="0" dirty="0">
                <a:solidFill>
                  <a:srgbClr val="212529"/>
                </a:solidFill>
                <a:effectLst/>
                <a:latin typeface="Open Sans" panose="020B0606030504020204" pitchFamily="34" charset="0"/>
              </a:rPr>
              <a:t>.</a:t>
            </a:r>
          </a:p>
        </p:txBody>
      </p:sp>
    </p:spTree>
    <p:extLst>
      <p:ext uri="{BB962C8B-B14F-4D97-AF65-F5344CB8AC3E}">
        <p14:creationId xmlns:p14="http://schemas.microsoft.com/office/powerpoint/2010/main" val="1924312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19B1-ED64-6F19-8BD9-ED5443B7CDB2}"/>
              </a:ext>
            </a:extLst>
          </p:cNvPr>
          <p:cNvSpPr>
            <a:spLocks noGrp="1"/>
          </p:cNvSpPr>
          <p:nvPr>
            <p:ph type="title"/>
          </p:nvPr>
        </p:nvSpPr>
        <p:spPr/>
        <p:txBody>
          <a:bodyPr/>
          <a:lstStyle/>
          <a:p>
            <a:r>
              <a:rPr lang="en-IN" dirty="0">
                <a:latin typeface="Algerian" panose="04020705040A02060702" pitchFamily="82" charset="0"/>
              </a:rPr>
              <a:t>Market basket analysis within python:</a:t>
            </a:r>
          </a:p>
        </p:txBody>
      </p:sp>
      <p:sp>
        <p:nvSpPr>
          <p:cNvPr id="4" name="TextBox 3">
            <a:extLst>
              <a:ext uri="{FF2B5EF4-FFF2-40B4-BE49-F238E27FC236}">
                <a16:creationId xmlns:a16="http://schemas.microsoft.com/office/drawing/2014/main" id="{40CF2EC7-7630-3AD8-F685-1893D69C2442}"/>
              </a:ext>
            </a:extLst>
          </p:cNvPr>
          <p:cNvSpPr txBox="1"/>
          <p:nvPr/>
        </p:nvSpPr>
        <p:spPr>
          <a:xfrm>
            <a:off x="1371600" y="1619568"/>
            <a:ext cx="8026400" cy="4315027"/>
          </a:xfrm>
          <a:prstGeom prst="rect">
            <a:avLst/>
          </a:prstGeom>
          <a:noFill/>
        </p:spPr>
        <p:txBody>
          <a:bodyPr wrap="square">
            <a:spAutoFit/>
          </a:bodyPr>
          <a:lstStyle/>
          <a:p>
            <a:pPr algn="l">
              <a:lnSpc>
                <a:spcPct val="200000"/>
              </a:lnSpc>
              <a:buFont typeface="+mj-lt"/>
              <a:buAutoNum type="arabicPeriod"/>
            </a:pPr>
            <a:r>
              <a:rPr lang="en-US" sz="2000" b="0" i="0" dirty="0">
                <a:effectLst/>
                <a:latin typeface="Bahnschrift Condensed" panose="020B0502040204020203" pitchFamily="34" charset="0"/>
              </a:rPr>
              <a:t>Step 2: Load the dataset.</a:t>
            </a:r>
          </a:p>
          <a:p>
            <a:pPr algn="l">
              <a:lnSpc>
                <a:spcPct val="200000"/>
              </a:lnSpc>
              <a:buFont typeface="+mj-lt"/>
              <a:buAutoNum type="arabicPeriod"/>
            </a:pPr>
            <a:r>
              <a:rPr lang="en-US" sz="2000" b="0" i="0" dirty="0">
                <a:effectLst/>
                <a:latin typeface="Bahnschrift Condensed" panose="020B0502040204020203" pitchFamily="34" charset="0"/>
              </a:rPr>
              <a:t>Step 1: Import the libraries.</a:t>
            </a:r>
          </a:p>
          <a:p>
            <a:pPr algn="l">
              <a:lnSpc>
                <a:spcPct val="200000"/>
              </a:lnSpc>
              <a:buFont typeface="+mj-lt"/>
              <a:buAutoNum type="arabicPeriod"/>
            </a:pPr>
            <a:r>
              <a:rPr lang="en-US" sz="2000" b="0" i="0" dirty="0">
                <a:effectLst/>
                <a:latin typeface="Bahnschrift Condensed" panose="020B0502040204020203" pitchFamily="34" charset="0"/>
              </a:rPr>
              <a:t>Step 3: Have a glance at the records.</a:t>
            </a:r>
          </a:p>
          <a:p>
            <a:pPr algn="l">
              <a:lnSpc>
                <a:spcPct val="200000"/>
              </a:lnSpc>
              <a:buFont typeface="+mj-lt"/>
              <a:buAutoNum type="arabicPeriod"/>
            </a:pPr>
            <a:r>
              <a:rPr lang="en-US" sz="2000" b="0" i="0" dirty="0">
                <a:effectLst/>
                <a:latin typeface="Bahnschrift Condensed" panose="020B0502040204020203" pitchFamily="34" charset="0"/>
              </a:rPr>
              <a:t>Step 4: Look at the shape.</a:t>
            </a:r>
          </a:p>
          <a:p>
            <a:pPr algn="l">
              <a:lnSpc>
                <a:spcPct val="200000"/>
              </a:lnSpc>
              <a:buFont typeface="+mj-lt"/>
              <a:buAutoNum type="arabicPeriod"/>
            </a:pPr>
            <a:r>
              <a:rPr lang="en-US" sz="2000" b="0" i="0" dirty="0">
                <a:effectLst/>
                <a:latin typeface="Bahnschrift Condensed" panose="020B0502040204020203" pitchFamily="34" charset="0"/>
              </a:rPr>
              <a:t>Step 5: Convert Pandas </a:t>
            </a:r>
            <a:r>
              <a:rPr lang="en-US" sz="2000" b="0" i="0" dirty="0" err="1">
                <a:effectLst/>
                <a:latin typeface="Bahnschrift Condensed" panose="020B0502040204020203" pitchFamily="34" charset="0"/>
              </a:rPr>
              <a:t>DataFrame</a:t>
            </a:r>
            <a:r>
              <a:rPr lang="en-US" sz="2000" b="0" i="0" dirty="0">
                <a:effectLst/>
                <a:latin typeface="Bahnschrift Condensed" panose="020B0502040204020203" pitchFamily="34" charset="0"/>
              </a:rPr>
              <a:t> into a list of lists.</a:t>
            </a:r>
          </a:p>
          <a:p>
            <a:pPr algn="l">
              <a:lnSpc>
                <a:spcPct val="200000"/>
              </a:lnSpc>
              <a:buFont typeface="+mj-lt"/>
              <a:buAutoNum type="arabicPeriod"/>
            </a:pPr>
            <a:r>
              <a:rPr lang="en-US" sz="2000" b="0" i="0" dirty="0">
                <a:effectLst/>
                <a:latin typeface="Bahnschrift Condensed" panose="020B0502040204020203" pitchFamily="34" charset="0"/>
              </a:rPr>
              <a:t>Step 6: Build the </a:t>
            </a:r>
            <a:r>
              <a:rPr lang="en-US" sz="2000" b="0" i="0" dirty="0" err="1">
                <a:effectLst/>
                <a:latin typeface="Bahnschrift Condensed" panose="020B0502040204020203" pitchFamily="34" charset="0"/>
              </a:rPr>
              <a:t>Apriori</a:t>
            </a:r>
            <a:r>
              <a:rPr lang="en-US" sz="2000" b="0" i="0" dirty="0">
                <a:effectLst/>
                <a:latin typeface="Bahnschrift Condensed" panose="020B0502040204020203" pitchFamily="34" charset="0"/>
              </a:rPr>
              <a:t> model.</a:t>
            </a:r>
          </a:p>
          <a:p>
            <a:pPr algn="l">
              <a:lnSpc>
                <a:spcPct val="200000"/>
              </a:lnSpc>
              <a:buFont typeface="+mj-lt"/>
              <a:buAutoNum type="arabicPeriod"/>
            </a:pPr>
            <a:r>
              <a:rPr lang="en-US" sz="2000" b="0" i="0" dirty="0">
                <a:effectLst/>
                <a:latin typeface="Bahnschrift Condensed" panose="020B0502040204020203" pitchFamily="34" charset="0"/>
              </a:rPr>
              <a:t>Step 7: Print out the number of rules.</a:t>
            </a:r>
          </a:p>
        </p:txBody>
      </p:sp>
    </p:spTree>
    <p:extLst>
      <p:ext uri="{BB962C8B-B14F-4D97-AF65-F5344CB8AC3E}">
        <p14:creationId xmlns:p14="http://schemas.microsoft.com/office/powerpoint/2010/main" val="4075827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601</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Bahnschrift Condensed</vt:lpstr>
      <vt:lpstr>Arial</vt:lpstr>
      <vt:lpstr>Calibri</vt:lpstr>
      <vt:lpstr>Algerian</vt:lpstr>
      <vt:lpstr>Calibri Light</vt:lpstr>
      <vt:lpstr>Open Sans</vt:lpstr>
      <vt:lpstr>Office Theme</vt:lpstr>
      <vt:lpstr>NAME : ARYAN. P. ROKADE    INTERNSHIP IN : DATA SCIENCE.  COLLEGE NAME : DR DY PATIL POLYTECHNIC ,AMBI,TALEGAON PUNE.    </vt:lpstr>
      <vt:lpstr>DATA SCIENCE PROJECT :</vt:lpstr>
      <vt:lpstr>Introduction to Apriori Algorithm in Python </vt:lpstr>
      <vt:lpstr>What Is an Apriori Algorithm? </vt:lpstr>
      <vt:lpstr>Support </vt:lpstr>
      <vt:lpstr>Confidence </vt:lpstr>
      <vt:lpstr>Lift </vt:lpstr>
      <vt:lpstr>Conviction </vt:lpstr>
      <vt:lpstr>Market basket analysis within python:</vt:lpstr>
      <vt:lpstr>How apriori algorithm is used in market basket analysis:</vt:lpstr>
      <vt:lpstr>CONCLUSION:  IN THIS WAY BY USING APRIORI ALGORITHM WE CAN PERFORM MARKET BASKET ANALYSIS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ARYAN. P. ROKADE    INTERNSHIP IN : DATA SCIENCE.  COLLEGE NAME : DR DY PATIL POLYTECHNIC ,AMBI,TALEGAON PUNE.</dc:title>
  <dc:creator>arya rokade</dc:creator>
  <cp:lastModifiedBy>arya rokade</cp:lastModifiedBy>
  <cp:revision>1</cp:revision>
  <dcterms:created xsi:type="dcterms:W3CDTF">2023-06-04T06:48:28Z</dcterms:created>
  <dcterms:modified xsi:type="dcterms:W3CDTF">2023-06-04T08:10:56Z</dcterms:modified>
</cp:coreProperties>
</file>