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ink/ink8.xml" ContentType="application/inkml+xml"/>
  <Override PartName="/ppt/ink/ink18.xml" ContentType="application/inkml+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ink/ink6.xml" ContentType="application/inkml+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ink/ink4.xml" ContentType="application/inkml+xml"/>
  <Override PartName="/ppt/ink/ink34.xml" ContentType="application/inkml+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ink/ink2.xml" ContentType="application/inkml+xml"/>
  <Override PartName="/ppt/ink/ink12.xml" ContentType="application/inkml+xml"/>
  <Override PartName="/ppt/ink/ink21.xml" ContentType="application/inkml+xml"/>
  <Override PartName="/ppt/commentAuthors.xml" ContentType="application/vnd.openxmlformats-officedocument.presentationml.commentAuthors+xml"/>
  <Override PartName="/ppt/slideLayouts/slideLayout10.xml" ContentType="application/vnd.openxmlformats-officedocument.presentationml.slideLayout+xml"/>
  <Default Extension="tiff" ContentType="image/tiff"/>
  <Override PartName="/ppt/ink/ink11.xml" ContentType="application/inkml+xml"/>
  <Override PartName="/ppt/ink/ink20.xml" ContentType="application/inkml+xml"/>
  <Override PartName="/ppt/ink/ink30.xml" ContentType="application/inkml+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ink/ink7.xml" ContentType="application/inkml+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ink/ink3.xml" ContentType="application/inkml+xml"/>
  <Override PartName="/ppt/ink/ink5.xml" ContentType="application/inkml+xml"/>
  <Override PartName="/ppt/ink/ink33.xml" ContentType="application/inkml+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ink/ink1.xml" ContentType="application/inkml+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6"/>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80" r:id="rId21"/>
    <p:sldId id="274" r:id="rId22"/>
    <p:sldId id="275" r:id="rId23"/>
    <p:sldId id="276" r:id="rId24"/>
    <p:sldId id="277" r:id="rId25"/>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xmlns="" userId="Rose Malcolm" providerId="None"/>
      </p:ext>
    </p:extLst>
  </p:cmAuthor>
  <p:cmAuthor id="2" name="Rose Malcolm" initials="RM [2]" lastIdx="7" clrIdx="1">
    <p:extLst>
      <p:ext uri="{19B8F6BF-5375-455C-9EA6-DF929625EA0E}">
        <p15:presenceInfo xmlns:p15="http://schemas.microsoft.com/office/powerpoint/2012/main" xmlns="" userId="17c9fa32013483c0" providerId="Windows Live"/>
      </p:ext>
    </p:extLst>
  </p:cmAuthor>
  <p:cmAuthor id="3" name="Ramesh Sannareddy" initials="RS" lastIdx="7" clrIdx="2">
    <p:extLst>
      <p:ext uri="{19B8F6BF-5375-455C-9EA6-DF929625EA0E}">
        <p15:presenceInfo xmlns:p15="http://schemas.microsoft.com/office/powerpoint/2012/main" xmlns=""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E659B"/>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467" autoAdjust="0"/>
    <p:restoredTop sz="74189" autoAdjust="0"/>
  </p:normalViewPr>
  <p:slideViewPr>
    <p:cSldViewPr snapToGrid="0" snapToObjects="1" showGuides="1">
      <p:cViewPr varScale="1">
        <p:scale>
          <a:sx n="114" d="100"/>
          <a:sy n="114" d="100"/>
        </p:scale>
        <p:origin x="-276"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pPr/>
              <a:t>8/5/2024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pPr/>
              <a:t>‹N°›</a:t>
            </a:fld>
            <a:endParaRPr lang="en-US"/>
          </a:p>
        </p:txBody>
      </p:sp>
    </p:spTree>
    <p:extLst>
      <p:ext uri="{BB962C8B-B14F-4D97-AF65-F5344CB8AC3E}">
        <p14:creationId xmlns:p14="http://schemas.microsoft.com/office/powerpoint/2010/main" xmlns=""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pPr/>
              <a:t>1</a:t>
            </a:fld>
            <a:endParaRPr lang="en-US"/>
          </a:p>
        </p:txBody>
      </p:sp>
    </p:spTree>
    <p:extLst>
      <p:ext uri="{BB962C8B-B14F-4D97-AF65-F5344CB8AC3E}">
        <p14:creationId xmlns:p14="http://schemas.microsoft.com/office/powerpoint/2010/main" xmlns=""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pPr/>
              <a:t>3</a:t>
            </a:fld>
            <a:endParaRPr lang="en-US"/>
          </a:p>
        </p:txBody>
      </p:sp>
    </p:spTree>
    <p:extLst>
      <p:ext uri="{BB962C8B-B14F-4D97-AF65-F5344CB8AC3E}">
        <p14:creationId xmlns:p14="http://schemas.microsoft.com/office/powerpoint/2010/main" xmlns=""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pPr/>
              <a:t>7</a:t>
            </a:fld>
            <a:endParaRPr lang="en-US"/>
          </a:p>
        </p:txBody>
      </p:sp>
    </p:spTree>
    <p:extLst>
      <p:ext uri="{BB962C8B-B14F-4D97-AF65-F5344CB8AC3E}">
        <p14:creationId xmlns:p14="http://schemas.microsoft.com/office/powerpoint/2010/main" xmlns="" val="4256004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xmlns=""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xmlns=""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xmlns=""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xmlns=""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p:pic>
            <p:nvPicPr>
              <p:cNvPr id="5" name="Ink 4">
                <a:extLst>
                  <a:ext uri="{FF2B5EF4-FFF2-40B4-BE49-F238E27FC236}">
                    <a16:creationId xmlns:a16="http://schemas.microsoft.com/office/drawing/2014/main" xmlns="" xmlns:p14="http://schemas.microsoft.com/office/powerpoint/2010/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p:pic>
            <p:nvPicPr>
              <p:cNvPr id="6" name="Ink 5">
                <a:extLst>
                  <a:ext uri="{FF2B5EF4-FFF2-40B4-BE49-F238E27FC236}">
                    <a16:creationId xmlns:a16="http://schemas.microsoft.com/office/drawing/2014/main" xmlns="" xmlns:p14="http://schemas.microsoft.com/office/powerpoint/2010/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p:pic>
            <p:nvPicPr>
              <p:cNvPr id="7" name="Ink 6">
                <a:extLst>
                  <a:ext uri="{FF2B5EF4-FFF2-40B4-BE49-F238E27FC236}">
                    <a16:creationId xmlns:a16="http://schemas.microsoft.com/office/drawing/2014/main" xmlns="" xmlns:p14="http://schemas.microsoft.com/office/powerpoint/2010/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p:pic>
            <p:nvPicPr>
              <p:cNvPr id="9" name="Ink 8">
                <a:extLst>
                  <a:ext uri="{FF2B5EF4-FFF2-40B4-BE49-F238E27FC236}">
                    <a16:creationId xmlns:a16="http://schemas.microsoft.com/office/drawing/2014/main" xmlns="" xmlns:p14="http://schemas.microsoft.com/office/powerpoint/2010/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p:pic>
            <p:nvPicPr>
              <p:cNvPr id="10" name="Ink 9">
                <a:extLst>
                  <a:ext uri="{FF2B5EF4-FFF2-40B4-BE49-F238E27FC236}">
                    <a16:creationId xmlns:a16="http://schemas.microsoft.com/office/drawing/2014/main" xmlns="" xmlns:p14="http://schemas.microsoft.com/office/powerpoint/2010/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p:pic>
            <p:nvPicPr>
              <p:cNvPr id="11" name="Ink 10">
                <a:extLst>
                  <a:ext uri="{FF2B5EF4-FFF2-40B4-BE49-F238E27FC236}">
                    <a16:creationId xmlns:a16="http://schemas.microsoft.com/office/drawing/2014/main" xmlns="" xmlns:p14="http://schemas.microsoft.com/office/powerpoint/2010/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p:pic>
            <p:nvPicPr>
              <p:cNvPr id="12" name="Ink 11">
                <a:extLst>
                  <a:ext uri="{FF2B5EF4-FFF2-40B4-BE49-F238E27FC236}">
                    <a16:creationId xmlns:a16="http://schemas.microsoft.com/office/drawing/2014/main" xmlns="" xmlns:p14="http://schemas.microsoft.com/office/powerpoint/2010/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p:pic>
            <p:nvPicPr>
              <p:cNvPr id="13" name="Ink 12">
                <a:extLst>
                  <a:ext uri="{FF2B5EF4-FFF2-40B4-BE49-F238E27FC236}">
                    <a16:creationId xmlns:a16="http://schemas.microsoft.com/office/drawing/2014/main" xmlns="" xmlns:p14="http://schemas.microsoft.com/office/powerpoint/2010/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xmlns=""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xmlns=""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xmlns=""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xmlns=""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xmlns=""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xmlns=""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xmlns=""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xmlns=""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xmlns=""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xmlns=""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xmlns=""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xmlns=""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5" Type="http://schemas.openxmlformats.org/officeDocument/2006/relationships/customXml" Target="../ink/ink21.xml"/><Relationship Id="rId2" Type="http://schemas.openxmlformats.org/officeDocument/2006/relationships/notesSlide" Target="../notesSlides/notesSlide1.xml"/><Relationship Id="rId1" Type="http://schemas.openxmlformats.org/officeDocument/2006/relationships/slideLayout" Target="../slideLayouts/slideLayout4.xml"/><Relationship Id="rId11" Type="http://schemas.openxmlformats.org/officeDocument/2006/relationships/customXml" Target="../ink/ink12.xml"/><Relationship Id="rId24" Type="http://schemas.openxmlformats.org/officeDocument/2006/relationships/customXml" Target="../ink/ink20.xml"/><Relationship Id="rId23" Type="http://schemas.openxmlformats.org/officeDocument/2006/relationships/image" Target="../media/image5.png"/><Relationship Id="rId36" Type="http://schemas.openxmlformats.org/officeDocument/2006/relationships/image" Target="../media/image8.png"/><Relationship Id="rId10" Type="http://schemas.openxmlformats.org/officeDocument/2006/relationships/image" Target="../media/image7.png"/><Relationship Id="rId9" Type="http://schemas.openxmlformats.org/officeDocument/2006/relationships/customXml" Target="../ink/ink11.xml"/><Relationship Id="rId22" Type="http://schemas.openxmlformats.org/officeDocument/2006/relationships/customXml" Target="../ink/ink18.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2"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11" Type="http://schemas.openxmlformats.org/officeDocument/2006/relationships/customXml" Target="../ink/ink34.xml"/><Relationship Id="rId10" Type="http://schemas.openxmlformats.org/officeDocument/2006/relationships/image" Target="../media/image5.png"/><Relationship Id="rId9" Type="http://schemas.openxmlformats.org/officeDocument/2006/relationships/customXml" Target="../ink/ink33.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E973FE-1F8B-4DED-8DC0-71E987678976}"/>
              </a:ext>
            </a:extLst>
          </p:cNvPr>
          <p:cNvSpPr>
            <a:spLocks noGrp="1"/>
          </p:cNvSpPr>
          <p:nvPr>
            <p:ph type="title"/>
          </p:nvPr>
        </p:nvSpPr>
        <p:spPr>
          <a:xfrm>
            <a:off x="615461" y="0"/>
            <a:ext cx="11037563" cy="1325563"/>
          </a:xfrm>
        </p:spPr>
        <p:txBody>
          <a:bodyPr anchor="ctr">
            <a:normAutofit/>
          </a:bodyPr>
          <a:lstStyle/>
          <a:p>
            <a:r>
              <a:rPr lang="en-US" dirty="0" smtClean="0">
                <a:solidFill>
                  <a:srgbClr val="0E659B"/>
                </a:solidFill>
              </a:rPr>
              <a:t>A</a:t>
            </a:r>
            <a:r>
              <a:rPr lang="en-US" dirty="0" smtClean="0">
                <a:solidFill>
                  <a:srgbClr val="0E659B"/>
                </a:solidFill>
                <a:latin typeface="IBM Plex Mono SemiBold"/>
              </a:rPr>
              <a:t>nalysis of Technology Trends Using IBM </a:t>
            </a:r>
            <a:r>
              <a:rPr lang="en-US" dirty="0" err="1" smtClean="0">
                <a:solidFill>
                  <a:srgbClr val="0E659B"/>
                </a:solidFill>
                <a:latin typeface="IBM Plex Mono SemiBold"/>
              </a:rPr>
              <a:t>Cognos</a:t>
            </a:r>
            <a:r>
              <a:rPr lang="en-US" dirty="0" smtClean="0">
                <a:solidFill>
                  <a:srgbClr val="0E659B"/>
                </a:solidFill>
                <a:latin typeface="IBM Plex Mono SemiBold"/>
              </a:rPr>
              <a:t> Dashboard</a:t>
            </a:r>
            <a:endParaRPr lang="en-US" dirty="0">
              <a:solidFill>
                <a:srgbClr val="0E659B"/>
              </a:solidFill>
            </a:endParaRPr>
          </a:p>
        </p:txBody>
      </p:sp>
      <p:pic>
        <p:nvPicPr>
          <p:cNvPr id="4" name="Picture 3">
            <a:extLst>
              <a:ext uri="{FF2B5EF4-FFF2-40B4-BE49-F238E27FC236}">
                <a16:creationId xmlns:a16="http://schemas.microsoft.com/office/drawing/2014/main" xmlns=""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xmlns="" id="{93383873-F31C-4E31-B4BA-B40D502705CE}"/>
              </a:ext>
            </a:extLst>
          </p:cNvPr>
          <p:cNvSpPr>
            <a:spLocks noGrp="1"/>
          </p:cNvSpPr>
          <p:nvPr>
            <p:ph sz="half" idx="2"/>
          </p:nvPr>
        </p:nvSpPr>
        <p:spPr>
          <a:xfrm>
            <a:off x="6172199" y="3560007"/>
            <a:ext cx="4097215" cy="1609870"/>
          </a:xfrm>
        </p:spPr>
        <p:txBody>
          <a:bodyPr>
            <a:normAutofit/>
          </a:bodyPr>
          <a:lstStyle/>
          <a:p>
            <a:pPr marL="0" indent="0">
              <a:buNone/>
            </a:pPr>
            <a:r>
              <a:rPr lang="en-US" sz="3400" dirty="0" smtClean="0"/>
              <a:t>Kevin H. </a:t>
            </a:r>
          </a:p>
          <a:p>
            <a:pPr marL="0" indent="0">
              <a:buNone/>
            </a:pPr>
            <a:r>
              <a:rPr lang="en-US" sz="3400" dirty="0" smtClean="0"/>
              <a:t>05.08.2024</a:t>
            </a:r>
            <a:endParaRPr lang="en-US" sz="3400" dirty="0"/>
          </a:p>
        </p:txBody>
      </p:sp>
      <mc:AlternateContent xmlns:mc="http://schemas.openxmlformats.org/markup-compatibility/2006">
        <mc:Choice xmlns:p14="http://schemas.microsoft.com/office/powerpoint/2010/main" xmlns=""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p:pic>
            <p:nvPicPr>
              <p:cNvPr id="8" name="Ink 7">
                <a:extLst>
                  <a:ext uri="{FF2B5EF4-FFF2-40B4-BE49-F238E27FC236}">
                    <a16:creationId xmlns:a16="http://schemas.microsoft.com/office/drawing/2014/main" xmlns="" xmlns:p14="http://schemas.microsoft.com/office/powerpoint/2010/main" id="{E975E1FA-D9DC-4E9B-96CB-AF4B208FDD0D}"/>
                  </a:ext>
                </a:extLst>
              </p:cNvPr>
              <p:cNvPicPr/>
              <p:nvPr/>
            </p:nvPicPr>
            <p:blipFill>
              <a:blip r:embed="rId10"/>
              <a:stretch>
                <a:fillRect/>
              </a:stretch>
            </p:blipFill>
            <p:spPr>
              <a:xfrm>
                <a:off x="2115720" y="6475272"/>
                <a:ext cx="108000" cy="216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1">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p:pic>
            <p:nvPicPr>
              <p:cNvPr id="9" name="Ink 8">
                <a:extLst>
                  <a:ext uri="{FF2B5EF4-FFF2-40B4-BE49-F238E27FC236}">
                    <a16:creationId xmlns:a16="http://schemas.microsoft.com/office/drawing/2014/main" xmlns="" xmlns:p14="http://schemas.microsoft.com/office/powerpoint/2010/main" id="{454E5C77-5960-45F2-A8F4-437BBCEB11F6}"/>
                  </a:ext>
                </a:extLst>
              </p:cNvPr>
              <p:cNvPicPr/>
              <p:nvPr/>
            </p:nvPicPr>
            <p:blipFill>
              <a:blip r:embed="rId10"/>
              <a:stretch>
                <a:fillRect/>
              </a:stretch>
            </p:blipFill>
            <p:spPr>
              <a:xfrm>
                <a:off x="2115720" y="6475272"/>
                <a:ext cx="108000" cy="216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p:pic>
            <p:nvPicPr>
              <p:cNvPr id="17" name="Ink 16">
                <a:extLst>
                  <a:ext uri="{FF2B5EF4-FFF2-40B4-BE49-F238E27FC236}">
                    <a16:creationId xmlns:a16="http://schemas.microsoft.com/office/drawing/2014/main" xmlns="" xmlns:p14="http://schemas.microsoft.com/office/powerpoint/2010/main" id="{E0A5D064-5764-4BC6-889A-E61EBBCB274B}"/>
                  </a:ext>
                </a:extLst>
              </p:cNvPr>
              <p:cNvPicPr/>
              <p:nvPr/>
            </p:nvPicPr>
            <p:blipFill>
              <a:blip r:embed="rId23"/>
              <a:stretch>
                <a:fillRect/>
              </a:stretch>
            </p:blipFill>
            <p:spPr>
              <a:xfrm>
                <a:off x="3640320" y="770616"/>
                <a:ext cx="180000" cy="360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p:pic>
            <p:nvPicPr>
              <p:cNvPr id="19" name="Ink 18">
                <a:extLst>
                  <a:ext uri="{FF2B5EF4-FFF2-40B4-BE49-F238E27FC236}">
                    <a16:creationId xmlns:a16="http://schemas.microsoft.com/office/drawing/2014/main" xmlns="" xmlns:p14="http://schemas.microsoft.com/office/powerpoint/2010/main" id="{4BA54EC1-BC0A-44CE-B6F6-610C5C43FEAF}"/>
                  </a:ext>
                </a:extLst>
              </p:cNvPr>
              <p:cNvPicPr/>
              <p:nvPr/>
            </p:nvPicPr>
            <p:blipFill>
              <a:blip r:embed="rId23"/>
              <a:stretch>
                <a:fillRect/>
              </a:stretch>
            </p:blipFill>
            <p:spPr>
              <a:xfrm>
                <a:off x="7041960" y="2282616"/>
                <a:ext cx="180000" cy="360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p:pic>
            <p:nvPicPr>
              <p:cNvPr id="20" name="Ink 19">
                <a:extLst>
                  <a:ext uri="{FF2B5EF4-FFF2-40B4-BE49-F238E27FC236}">
                    <a16:creationId xmlns:a16="http://schemas.microsoft.com/office/drawing/2014/main" xmlns="" xmlns:p14="http://schemas.microsoft.com/office/powerpoint/2010/main" id="{A047CCDF-AC55-4CA2-8CC2-5DEAB5DBDA79}"/>
                  </a:ext>
                </a:extLst>
              </p:cNvPr>
              <p:cNvPicPr/>
              <p:nvPr/>
            </p:nvPicPr>
            <p:blipFill>
              <a:blip r:embed="rId23"/>
              <a:stretch>
                <a:fillRect/>
              </a:stretch>
            </p:blipFill>
            <p:spPr>
              <a:xfrm>
                <a:off x="7041960" y="2331216"/>
                <a:ext cx="180000" cy="360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p:pic>
            <p:nvPicPr>
              <p:cNvPr id="30" name="Ink 29">
                <a:extLst>
                  <a:ext uri="{FF2B5EF4-FFF2-40B4-BE49-F238E27FC236}">
                    <a16:creationId xmlns:a16="http://schemas.microsoft.com/office/drawing/2014/main" xmlns="" xmlns:p14="http://schemas.microsoft.com/office/powerpoint/2010/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xmlns=""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C3525F-7CB4-4C06-B037-C81D2DED9B80}"/>
              </a:ext>
            </a:extLst>
          </p:cNvPr>
          <p:cNvSpPr>
            <a:spLocks noGrp="1"/>
          </p:cNvSpPr>
          <p:nvPr>
            <p:ph type="title"/>
          </p:nvPr>
        </p:nvSpPr>
        <p:spPr>
          <a:xfrm>
            <a:off x="838199" y="365125"/>
            <a:ext cx="11569117" cy="1325563"/>
          </a:xfrm>
        </p:spPr>
        <p:txBody>
          <a:bodyPr>
            <a:normAutofit/>
          </a:bodyPr>
          <a:lstStyle/>
          <a:p>
            <a:r>
              <a:rPr lang="en-US" sz="3900" dirty="0"/>
              <a:t>DATABASE TRENDS - FINDINGS &amp; IMPLICATIONS</a:t>
            </a:r>
          </a:p>
        </p:txBody>
      </p:sp>
      <p:sp>
        <p:nvSpPr>
          <p:cNvPr id="3" name="Content Placeholder 2">
            <a:extLst>
              <a:ext uri="{FF2B5EF4-FFF2-40B4-BE49-F238E27FC236}">
                <a16:creationId xmlns:a16="http://schemas.microsoft.com/office/drawing/2014/main" xmlns="" id="{E4FC0D20-FACF-4D73-BD27-CF8F6B97546A}"/>
              </a:ext>
            </a:extLst>
          </p:cNvPr>
          <p:cNvSpPr>
            <a:spLocks noGrp="1"/>
          </p:cNvSpPr>
          <p:nvPr>
            <p:ph sz="half" idx="1"/>
          </p:nvPr>
        </p:nvSpPr>
        <p:spPr>
          <a:xfrm>
            <a:off x="813816" y="1825625"/>
            <a:ext cx="5181600" cy="4351338"/>
          </a:xfrm>
        </p:spPr>
        <p:txBody>
          <a:bodyPr>
            <a:normAutofit fontScale="55000" lnSpcReduction="20000"/>
          </a:bodyPr>
          <a:lstStyle/>
          <a:p>
            <a:pPr>
              <a:buNone/>
            </a:pPr>
            <a:r>
              <a:rPr lang="en-US" b="1" dirty="0" smtClean="0">
                <a:latin typeface="Arial" pitchFamily="34" charset="0"/>
                <a:cs typeface="Arial" pitchFamily="34" charset="0"/>
              </a:rPr>
              <a:t>Findings:</a:t>
            </a:r>
          </a:p>
          <a:p>
            <a:r>
              <a:rPr lang="en-US" sz="2900" b="1" dirty="0" err="1" smtClean="0">
                <a:latin typeface="Arial" pitchFamily="34" charset="0"/>
                <a:cs typeface="Arial" pitchFamily="34" charset="0"/>
              </a:rPr>
              <a:t>MongoDB</a:t>
            </a:r>
            <a:r>
              <a:rPr lang="en-US" sz="2900" dirty="0" smtClean="0">
                <a:latin typeface="Arial" pitchFamily="34" charset="0"/>
                <a:cs typeface="Arial" pitchFamily="34" charset="0"/>
              </a:rPr>
              <a:t> is the most widely used database currently.</a:t>
            </a:r>
          </a:p>
          <a:p>
            <a:r>
              <a:rPr lang="en-US" sz="2900" b="1" dirty="0" err="1" smtClean="0">
                <a:latin typeface="Arial" pitchFamily="34" charset="0"/>
                <a:cs typeface="Arial" pitchFamily="34" charset="0"/>
              </a:rPr>
              <a:t>PostgreSQL</a:t>
            </a:r>
            <a:r>
              <a:rPr lang="en-US" sz="2900" dirty="0" smtClean="0">
                <a:latin typeface="Arial" pitchFamily="34" charset="0"/>
                <a:cs typeface="Arial" pitchFamily="34" charset="0"/>
              </a:rPr>
              <a:t> is also highly utilized, showing growing popularity.</a:t>
            </a:r>
          </a:p>
          <a:p>
            <a:r>
              <a:rPr lang="en-US" sz="2900" b="1" dirty="0" err="1" smtClean="0">
                <a:latin typeface="Arial" pitchFamily="34" charset="0"/>
                <a:cs typeface="Arial" pitchFamily="34" charset="0"/>
              </a:rPr>
              <a:t>MySQL</a:t>
            </a:r>
            <a:r>
              <a:rPr lang="en-US" sz="2900" dirty="0" smtClean="0">
                <a:latin typeface="Arial" pitchFamily="34" charset="0"/>
                <a:cs typeface="Arial" pitchFamily="34" charset="0"/>
              </a:rPr>
              <a:t> remains a major player in database usage.</a:t>
            </a:r>
          </a:p>
          <a:p>
            <a:r>
              <a:rPr lang="en-US" sz="2900" b="1" dirty="0" err="1" smtClean="0">
                <a:latin typeface="Arial" pitchFamily="34" charset="0"/>
                <a:cs typeface="Arial" pitchFamily="34" charset="0"/>
              </a:rPr>
              <a:t>Elasticsearch</a:t>
            </a:r>
            <a:r>
              <a:rPr lang="en-US" sz="2900" dirty="0" smtClean="0">
                <a:latin typeface="Arial" pitchFamily="34" charset="0"/>
                <a:cs typeface="Arial" pitchFamily="34" charset="0"/>
              </a:rPr>
              <a:t> and </a:t>
            </a:r>
            <a:r>
              <a:rPr lang="en-US" sz="2900" b="1" dirty="0" smtClean="0">
                <a:latin typeface="Arial" pitchFamily="34" charset="0"/>
                <a:cs typeface="Arial" pitchFamily="34" charset="0"/>
              </a:rPr>
              <a:t>Microsoft SQL Server</a:t>
            </a:r>
            <a:r>
              <a:rPr lang="en-US" sz="2900" dirty="0" smtClean="0">
                <a:latin typeface="Arial" pitchFamily="34" charset="0"/>
                <a:cs typeface="Arial" pitchFamily="34" charset="0"/>
              </a:rPr>
              <a:t> have significant usage.</a:t>
            </a:r>
          </a:p>
          <a:p>
            <a:r>
              <a:rPr lang="en-US" sz="2900" b="1" dirty="0" err="1" smtClean="0">
                <a:latin typeface="Arial" pitchFamily="34" charset="0"/>
                <a:cs typeface="Arial" pitchFamily="34" charset="0"/>
              </a:rPr>
              <a:t>Redis</a:t>
            </a:r>
            <a:r>
              <a:rPr lang="en-US" sz="2900" dirty="0" smtClean="0">
                <a:latin typeface="Arial" pitchFamily="34" charset="0"/>
                <a:cs typeface="Arial" pitchFamily="34" charset="0"/>
              </a:rPr>
              <a:t> is widely used for caching and real-time applications.</a:t>
            </a:r>
          </a:p>
          <a:p>
            <a:r>
              <a:rPr lang="en-US" sz="2900" b="1" dirty="0" err="1" smtClean="0">
                <a:latin typeface="Arial" pitchFamily="34" charset="0"/>
                <a:cs typeface="Arial" pitchFamily="34" charset="0"/>
              </a:rPr>
              <a:t>PostgreSQL</a:t>
            </a:r>
            <a:r>
              <a:rPr lang="en-US" sz="2900" dirty="0" smtClean="0">
                <a:latin typeface="Arial" pitchFamily="34" charset="0"/>
                <a:cs typeface="Arial" pitchFamily="34" charset="0"/>
              </a:rPr>
              <a:t> is the most desired database for next year.</a:t>
            </a:r>
          </a:p>
          <a:p>
            <a:r>
              <a:rPr lang="en-US" sz="2900" b="1" dirty="0" err="1" smtClean="0">
                <a:latin typeface="Arial" pitchFamily="34" charset="0"/>
                <a:cs typeface="Arial" pitchFamily="34" charset="0"/>
              </a:rPr>
              <a:t>MySQL</a:t>
            </a:r>
            <a:r>
              <a:rPr lang="en-US" sz="2900" dirty="0" smtClean="0">
                <a:latin typeface="Arial" pitchFamily="34" charset="0"/>
                <a:cs typeface="Arial" pitchFamily="34" charset="0"/>
              </a:rPr>
              <a:t> and </a:t>
            </a:r>
            <a:r>
              <a:rPr lang="en-US" sz="2900" b="1" dirty="0" err="1" smtClean="0">
                <a:latin typeface="Arial" pitchFamily="34" charset="0"/>
                <a:cs typeface="Arial" pitchFamily="34" charset="0"/>
              </a:rPr>
              <a:t>MongoDB</a:t>
            </a:r>
            <a:r>
              <a:rPr lang="en-US" sz="2900" dirty="0" smtClean="0">
                <a:latin typeface="Arial" pitchFamily="34" charset="0"/>
                <a:cs typeface="Arial" pitchFamily="34" charset="0"/>
              </a:rPr>
              <a:t> remain highly desired.</a:t>
            </a:r>
          </a:p>
          <a:p>
            <a:r>
              <a:rPr lang="en-US" sz="2900" b="1" dirty="0" err="1" smtClean="0">
                <a:latin typeface="Arial" pitchFamily="34" charset="0"/>
                <a:cs typeface="Arial" pitchFamily="34" charset="0"/>
              </a:rPr>
              <a:t>Elasticsearch</a:t>
            </a:r>
            <a:r>
              <a:rPr lang="en-US" sz="2900" dirty="0" smtClean="0">
                <a:latin typeface="Arial" pitchFamily="34" charset="0"/>
                <a:cs typeface="Arial" pitchFamily="34" charset="0"/>
              </a:rPr>
              <a:t> shows strong future interest.</a:t>
            </a:r>
          </a:p>
          <a:p>
            <a:r>
              <a:rPr lang="en-US" sz="2900" b="1" dirty="0" smtClean="0">
                <a:latin typeface="Arial" pitchFamily="34" charset="0"/>
                <a:cs typeface="Arial" pitchFamily="34" charset="0"/>
              </a:rPr>
              <a:t>Firebase</a:t>
            </a:r>
            <a:r>
              <a:rPr lang="en-US" sz="2900" dirty="0" smtClean="0">
                <a:latin typeface="Arial" pitchFamily="34" charset="0"/>
                <a:cs typeface="Arial" pitchFamily="34" charset="0"/>
              </a:rPr>
              <a:t> and </a:t>
            </a:r>
            <a:r>
              <a:rPr lang="en-US" sz="2900" b="1" dirty="0" err="1" smtClean="0">
                <a:latin typeface="Arial" pitchFamily="34" charset="0"/>
                <a:cs typeface="Arial" pitchFamily="34" charset="0"/>
              </a:rPr>
              <a:t>Redis</a:t>
            </a:r>
            <a:r>
              <a:rPr lang="en-US" sz="2900" dirty="0" smtClean="0">
                <a:latin typeface="Arial" pitchFamily="34" charset="0"/>
                <a:cs typeface="Arial" pitchFamily="34" charset="0"/>
              </a:rPr>
              <a:t> have strong future demand.</a:t>
            </a:r>
            <a:endParaRPr lang="en-US" sz="2900" dirty="0">
              <a:latin typeface="Arial" pitchFamily="34" charset="0"/>
              <a:cs typeface="Arial" pitchFamily="34" charset="0"/>
            </a:endParaRPr>
          </a:p>
        </p:txBody>
      </p:sp>
      <p:sp>
        <p:nvSpPr>
          <p:cNvPr id="4" name="Content Placeholder 3">
            <a:extLst>
              <a:ext uri="{FF2B5EF4-FFF2-40B4-BE49-F238E27FC236}">
                <a16:creationId xmlns:a16="http://schemas.microsoft.com/office/drawing/2014/main" xmlns="" id="{ACA6A89D-097D-4968-A07A-39A5B4F78A62}"/>
              </a:ext>
            </a:extLst>
          </p:cNvPr>
          <p:cNvSpPr>
            <a:spLocks noGrp="1"/>
          </p:cNvSpPr>
          <p:nvPr>
            <p:ph sz="half" idx="2"/>
          </p:nvPr>
        </p:nvSpPr>
        <p:spPr>
          <a:xfrm>
            <a:off x="5995416" y="1825625"/>
            <a:ext cx="6076342" cy="4351338"/>
          </a:xfrm>
        </p:spPr>
        <p:txBody>
          <a:bodyPr>
            <a:normAutofit fontScale="55000" lnSpcReduction="20000"/>
          </a:bodyPr>
          <a:lstStyle/>
          <a:p>
            <a:pPr>
              <a:buNone/>
            </a:pPr>
            <a:r>
              <a:rPr lang="fr-FR" b="1" dirty="0" smtClean="0">
                <a:latin typeface="Arial" pitchFamily="34" charset="0"/>
                <a:cs typeface="Arial" pitchFamily="34" charset="0"/>
              </a:rPr>
              <a:t>Implications:</a:t>
            </a:r>
          </a:p>
          <a:p>
            <a:r>
              <a:rPr lang="fr-FR" sz="2900" b="1" dirty="0" err="1" smtClean="0">
                <a:latin typeface="Arial" pitchFamily="34" charset="0"/>
                <a:cs typeface="Arial" pitchFamily="34" charset="0"/>
              </a:rPr>
              <a:t>Skill</a:t>
            </a:r>
            <a:r>
              <a:rPr lang="fr-FR" sz="2900" b="1" dirty="0" smtClean="0">
                <a:latin typeface="Arial" pitchFamily="34" charset="0"/>
                <a:cs typeface="Arial" pitchFamily="34" charset="0"/>
              </a:rPr>
              <a:t> </a:t>
            </a:r>
            <a:r>
              <a:rPr lang="fr-FR" sz="2900" b="1" dirty="0" err="1" smtClean="0">
                <a:latin typeface="Arial" pitchFamily="34" charset="0"/>
                <a:cs typeface="Arial" pitchFamily="34" charset="0"/>
              </a:rPr>
              <a:t>Development</a:t>
            </a:r>
            <a:r>
              <a:rPr lang="fr-FR" sz="2900" dirty="0" smtClean="0">
                <a:latin typeface="Arial" pitchFamily="34" charset="0"/>
                <a:cs typeface="Arial" pitchFamily="34" charset="0"/>
              </a:rPr>
              <a:t>: </a:t>
            </a:r>
            <a:r>
              <a:rPr lang="fr-FR" sz="2900" dirty="0" err="1" smtClean="0">
                <a:latin typeface="Arial" pitchFamily="34" charset="0"/>
                <a:cs typeface="Arial" pitchFamily="34" charset="0"/>
              </a:rPr>
              <a:t>Prioritize</a:t>
            </a:r>
            <a:r>
              <a:rPr lang="fr-FR" sz="2900" dirty="0" smtClean="0">
                <a:latin typeface="Arial" pitchFamily="34" charset="0"/>
                <a:cs typeface="Arial" pitchFamily="34" charset="0"/>
              </a:rPr>
              <a:t> </a:t>
            </a:r>
            <a:r>
              <a:rPr lang="fr-FR" sz="2900" dirty="0" err="1" smtClean="0">
                <a:latin typeface="Arial" pitchFamily="34" charset="0"/>
                <a:cs typeface="Arial" pitchFamily="34" charset="0"/>
              </a:rPr>
              <a:t>learning</a:t>
            </a:r>
            <a:r>
              <a:rPr lang="fr-FR" sz="2900" dirty="0" smtClean="0">
                <a:latin typeface="Arial" pitchFamily="34" charset="0"/>
                <a:cs typeface="Arial" pitchFamily="34" charset="0"/>
              </a:rPr>
              <a:t> </a:t>
            </a:r>
            <a:r>
              <a:rPr lang="fr-FR" sz="2900" dirty="0" err="1" smtClean="0">
                <a:latin typeface="Arial" pitchFamily="34" charset="0"/>
                <a:cs typeface="Arial" pitchFamily="34" charset="0"/>
              </a:rPr>
              <a:t>PostgreSQL</a:t>
            </a:r>
            <a:r>
              <a:rPr lang="fr-FR" sz="2900" dirty="0" smtClean="0">
                <a:latin typeface="Arial" pitchFamily="34" charset="0"/>
                <a:cs typeface="Arial" pitchFamily="34" charset="0"/>
              </a:rPr>
              <a:t>; </a:t>
            </a:r>
            <a:r>
              <a:rPr lang="fr-FR" sz="2900" dirty="0" err="1" smtClean="0">
                <a:latin typeface="Arial" pitchFamily="34" charset="0"/>
                <a:cs typeface="Arial" pitchFamily="34" charset="0"/>
              </a:rPr>
              <a:t>maintain</a:t>
            </a:r>
            <a:r>
              <a:rPr lang="fr-FR" sz="2900" dirty="0" smtClean="0">
                <a:latin typeface="Arial" pitchFamily="34" charset="0"/>
                <a:cs typeface="Arial" pitchFamily="34" charset="0"/>
              </a:rPr>
              <a:t> </a:t>
            </a:r>
            <a:r>
              <a:rPr lang="fr-FR" sz="2900" dirty="0" err="1" smtClean="0">
                <a:latin typeface="Arial" pitchFamily="34" charset="0"/>
                <a:cs typeface="Arial" pitchFamily="34" charset="0"/>
              </a:rPr>
              <a:t>skills</a:t>
            </a:r>
            <a:r>
              <a:rPr lang="fr-FR" sz="2900" dirty="0" smtClean="0">
                <a:latin typeface="Arial" pitchFamily="34" charset="0"/>
                <a:cs typeface="Arial" pitchFamily="34" charset="0"/>
              </a:rPr>
              <a:t> in MySQL, </a:t>
            </a:r>
            <a:r>
              <a:rPr lang="fr-FR" sz="2900" dirty="0" err="1" smtClean="0">
                <a:latin typeface="Arial" pitchFamily="34" charset="0"/>
                <a:cs typeface="Arial" pitchFamily="34" charset="0"/>
              </a:rPr>
              <a:t>MongoDB</a:t>
            </a:r>
            <a:r>
              <a:rPr lang="fr-FR" sz="2900" dirty="0" smtClean="0">
                <a:latin typeface="Arial" pitchFamily="34" charset="0"/>
                <a:cs typeface="Arial" pitchFamily="34" charset="0"/>
              </a:rPr>
              <a:t>, and </a:t>
            </a:r>
            <a:r>
              <a:rPr lang="fr-FR" sz="2900" dirty="0" err="1" smtClean="0">
                <a:latin typeface="Arial" pitchFamily="34" charset="0"/>
                <a:cs typeface="Arial" pitchFamily="34" charset="0"/>
              </a:rPr>
              <a:t>Elasticsearch</a:t>
            </a:r>
            <a:r>
              <a:rPr lang="fr-FR" sz="2900" dirty="0" smtClean="0">
                <a:latin typeface="Arial" pitchFamily="34" charset="0"/>
                <a:cs typeface="Arial" pitchFamily="34" charset="0"/>
              </a:rPr>
              <a:t>.</a:t>
            </a:r>
          </a:p>
          <a:p>
            <a:r>
              <a:rPr lang="fr-FR" sz="2900" b="1" dirty="0" err="1" smtClean="0">
                <a:latin typeface="Arial" pitchFamily="34" charset="0"/>
                <a:cs typeface="Arial" pitchFamily="34" charset="0"/>
              </a:rPr>
              <a:t>Hiring</a:t>
            </a:r>
            <a:r>
              <a:rPr lang="fr-FR" sz="2900" b="1" dirty="0" smtClean="0">
                <a:latin typeface="Arial" pitchFamily="34" charset="0"/>
                <a:cs typeface="Arial" pitchFamily="34" charset="0"/>
              </a:rPr>
              <a:t> and Training</a:t>
            </a:r>
            <a:r>
              <a:rPr lang="fr-FR" sz="2900" dirty="0" smtClean="0">
                <a:latin typeface="Arial" pitchFamily="34" charset="0"/>
                <a:cs typeface="Arial" pitchFamily="34" charset="0"/>
              </a:rPr>
              <a:t>: Focus on candidates </a:t>
            </a:r>
            <a:r>
              <a:rPr lang="fr-FR" sz="2900" dirty="0" err="1" smtClean="0">
                <a:latin typeface="Arial" pitchFamily="34" charset="0"/>
                <a:cs typeface="Arial" pitchFamily="34" charset="0"/>
              </a:rPr>
              <a:t>with</a:t>
            </a:r>
            <a:r>
              <a:rPr lang="fr-FR" sz="2900" dirty="0" smtClean="0">
                <a:latin typeface="Arial" pitchFamily="34" charset="0"/>
                <a:cs typeface="Arial" pitchFamily="34" charset="0"/>
              </a:rPr>
              <a:t> </a:t>
            </a:r>
            <a:r>
              <a:rPr lang="fr-FR" sz="2900" dirty="0" err="1" smtClean="0">
                <a:latin typeface="Arial" pitchFamily="34" charset="0"/>
                <a:cs typeface="Arial" pitchFamily="34" charset="0"/>
              </a:rPr>
              <a:t>PostgreSQL</a:t>
            </a:r>
            <a:r>
              <a:rPr lang="fr-FR" sz="2900" dirty="0" smtClean="0">
                <a:latin typeface="Arial" pitchFamily="34" charset="0"/>
                <a:cs typeface="Arial" pitchFamily="34" charset="0"/>
              </a:rPr>
              <a:t>, MySQL, and </a:t>
            </a:r>
            <a:r>
              <a:rPr lang="fr-FR" sz="2900" dirty="0" err="1" smtClean="0">
                <a:latin typeface="Arial" pitchFamily="34" charset="0"/>
                <a:cs typeface="Arial" pitchFamily="34" charset="0"/>
              </a:rPr>
              <a:t>MongoDB</a:t>
            </a:r>
            <a:r>
              <a:rPr lang="fr-FR" sz="2900" dirty="0" smtClean="0">
                <a:latin typeface="Arial" pitchFamily="34" charset="0"/>
                <a:cs typeface="Arial" pitchFamily="34" charset="0"/>
              </a:rPr>
              <a:t> </a:t>
            </a:r>
            <a:r>
              <a:rPr lang="fr-FR" sz="2900" dirty="0" err="1" smtClean="0">
                <a:latin typeface="Arial" pitchFamily="34" charset="0"/>
                <a:cs typeface="Arial" pitchFamily="34" charset="0"/>
              </a:rPr>
              <a:t>skills</a:t>
            </a:r>
            <a:r>
              <a:rPr lang="fr-FR" sz="2900" dirty="0" smtClean="0">
                <a:latin typeface="Arial" pitchFamily="34" charset="0"/>
                <a:cs typeface="Arial" pitchFamily="34" charset="0"/>
              </a:rPr>
              <a:t>; </a:t>
            </a:r>
            <a:r>
              <a:rPr lang="fr-FR" sz="2900" dirty="0" err="1" smtClean="0">
                <a:latin typeface="Arial" pitchFamily="34" charset="0"/>
                <a:cs typeface="Arial" pitchFamily="34" charset="0"/>
              </a:rPr>
              <a:t>offer</a:t>
            </a:r>
            <a:r>
              <a:rPr lang="fr-FR" sz="2900" dirty="0" smtClean="0">
                <a:latin typeface="Arial" pitchFamily="34" charset="0"/>
                <a:cs typeface="Arial" pitchFamily="34" charset="0"/>
              </a:rPr>
              <a:t> training in </a:t>
            </a:r>
            <a:r>
              <a:rPr lang="fr-FR" sz="2900" dirty="0" err="1" smtClean="0">
                <a:latin typeface="Arial" pitchFamily="34" charset="0"/>
                <a:cs typeface="Arial" pitchFamily="34" charset="0"/>
              </a:rPr>
              <a:t>Elasticsearch</a:t>
            </a:r>
            <a:r>
              <a:rPr lang="fr-FR" sz="2900" dirty="0" smtClean="0">
                <a:latin typeface="Arial" pitchFamily="34" charset="0"/>
                <a:cs typeface="Arial" pitchFamily="34" charset="0"/>
              </a:rPr>
              <a:t>, </a:t>
            </a:r>
            <a:r>
              <a:rPr lang="fr-FR" sz="2900" dirty="0" err="1" smtClean="0">
                <a:latin typeface="Arial" pitchFamily="34" charset="0"/>
                <a:cs typeface="Arial" pitchFamily="34" charset="0"/>
              </a:rPr>
              <a:t>Firebase</a:t>
            </a:r>
            <a:r>
              <a:rPr lang="fr-FR" sz="2900" dirty="0" smtClean="0">
                <a:latin typeface="Arial" pitchFamily="34" charset="0"/>
                <a:cs typeface="Arial" pitchFamily="34" charset="0"/>
              </a:rPr>
              <a:t>, and Redis.</a:t>
            </a:r>
          </a:p>
          <a:p>
            <a:r>
              <a:rPr lang="fr-FR" sz="2900" b="1" dirty="0" err="1" smtClean="0">
                <a:latin typeface="Arial" pitchFamily="34" charset="0"/>
                <a:cs typeface="Arial" pitchFamily="34" charset="0"/>
              </a:rPr>
              <a:t>Technology</a:t>
            </a:r>
            <a:r>
              <a:rPr lang="fr-FR" sz="2900" b="1" dirty="0" smtClean="0">
                <a:latin typeface="Arial" pitchFamily="34" charset="0"/>
                <a:cs typeface="Arial" pitchFamily="34" charset="0"/>
              </a:rPr>
              <a:t> Adoption</a:t>
            </a:r>
            <a:r>
              <a:rPr lang="fr-FR" sz="2900" dirty="0" smtClean="0">
                <a:latin typeface="Arial" pitchFamily="34" charset="0"/>
                <a:cs typeface="Arial" pitchFamily="34" charset="0"/>
              </a:rPr>
              <a:t>: </a:t>
            </a:r>
            <a:r>
              <a:rPr lang="fr-FR" sz="2900" dirty="0" err="1" smtClean="0">
                <a:latin typeface="Arial" pitchFamily="34" charset="0"/>
                <a:cs typeface="Arial" pitchFamily="34" charset="0"/>
              </a:rPr>
              <a:t>Consider</a:t>
            </a:r>
            <a:r>
              <a:rPr lang="fr-FR" sz="2900" dirty="0" smtClean="0">
                <a:latin typeface="Arial" pitchFamily="34" charset="0"/>
                <a:cs typeface="Arial" pitchFamily="34" charset="0"/>
              </a:rPr>
              <a:t> </a:t>
            </a:r>
            <a:r>
              <a:rPr lang="fr-FR" sz="2900" dirty="0" err="1" smtClean="0">
                <a:latin typeface="Arial" pitchFamily="34" charset="0"/>
                <a:cs typeface="Arial" pitchFamily="34" charset="0"/>
              </a:rPr>
              <a:t>adopting</a:t>
            </a:r>
            <a:r>
              <a:rPr lang="fr-FR" sz="2900" dirty="0" smtClean="0">
                <a:latin typeface="Arial" pitchFamily="34" charset="0"/>
                <a:cs typeface="Arial" pitchFamily="34" charset="0"/>
              </a:rPr>
              <a:t> </a:t>
            </a:r>
            <a:r>
              <a:rPr lang="fr-FR" sz="2900" dirty="0" err="1" smtClean="0">
                <a:latin typeface="Arial" pitchFamily="34" charset="0"/>
                <a:cs typeface="Arial" pitchFamily="34" charset="0"/>
              </a:rPr>
              <a:t>PostgreSQL</a:t>
            </a:r>
            <a:r>
              <a:rPr lang="fr-FR" sz="2900" dirty="0" smtClean="0">
                <a:latin typeface="Arial" pitchFamily="34" charset="0"/>
                <a:cs typeface="Arial" pitchFamily="34" charset="0"/>
              </a:rPr>
              <a:t> and </a:t>
            </a:r>
            <a:r>
              <a:rPr lang="fr-FR" sz="2900" dirty="0" err="1" smtClean="0">
                <a:latin typeface="Arial" pitchFamily="34" charset="0"/>
                <a:cs typeface="Arial" pitchFamily="34" charset="0"/>
              </a:rPr>
              <a:t>Elasticsearch</a:t>
            </a:r>
            <a:r>
              <a:rPr lang="fr-FR" sz="2900" dirty="0" smtClean="0">
                <a:latin typeface="Arial" pitchFamily="34" charset="0"/>
                <a:cs typeface="Arial" pitchFamily="34" charset="0"/>
              </a:rPr>
              <a:t>; </a:t>
            </a:r>
            <a:r>
              <a:rPr lang="fr-FR" sz="2900" dirty="0" err="1" smtClean="0">
                <a:latin typeface="Arial" pitchFamily="34" charset="0"/>
                <a:cs typeface="Arial" pitchFamily="34" charset="0"/>
              </a:rPr>
              <a:t>ensure</a:t>
            </a:r>
            <a:r>
              <a:rPr lang="fr-FR" sz="2900" dirty="0" smtClean="0">
                <a:latin typeface="Arial" pitchFamily="34" charset="0"/>
                <a:cs typeface="Arial" pitchFamily="34" charset="0"/>
              </a:rPr>
              <a:t> </a:t>
            </a:r>
            <a:r>
              <a:rPr lang="fr-FR" sz="2900" dirty="0" err="1" smtClean="0">
                <a:latin typeface="Arial" pitchFamily="34" charset="0"/>
                <a:cs typeface="Arial" pitchFamily="34" charset="0"/>
              </a:rPr>
              <a:t>proficiency</a:t>
            </a:r>
            <a:r>
              <a:rPr lang="fr-FR" sz="2900" dirty="0" smtClean="0">
                <a:latin typeface="Arial" pitchFamily="34" charset="0"/>
                <a:cs typeface="Arial" pitchFamily="34" charset="0"/>
              </a:rPr>
              <a:t> in Redis and </a:t>
            </a:r>
            <a:r>
              <a:rPr lang="fr-FR" sz="2900" dirty="0" err="1" smtClean="0">
                <a:latin typeface="Arial" pitchFamily="34" charset="0"/>
                <a:cs typeface="Arial" pitchFamily="34" charset="0"/>
              </a:rPr>
              <a:t>Firebase</a:t>
            </a:r>
            <a:r>
              <a:rPr lang="fr-FR" sz="2900" dirty="0" smtClean="0">
                <a:latin typeface="Arial" pitchFamily="34" charset="0"/>
                <a:cs typeface="Arial" pitchFamily="34" charset="0"/>
              </a:rPr>
              <a:t>.</a:t>
            </a:r>
          </a:p>
          <a:p>
            <a:r>
              <a:rPr lang="fr-FR" sz="2900" b="1" dirty="0" err="1" smtClean="0">
                <a:latin typeface="Arial" pitchFamily="34" charset="0"/>
                <a:cs typeface="Arial" pitchFamily="34" charset="0"/>
              </a:rPr>
              <a:t>Educational</a:t>
            </a:r>
            <a:r>
              <a:rPr lang="fr-FR" sz="2900" b="1" dirty="0" smtClean="0">
                <a:latin typeface="Arial" pitchFamily="34" charset="0"/>
                <a:cs typeface="Arial" pitchFamily="34" charset="0"/>
              </a:rPr>
              <a:t> Focus</a:t>
            </a:r>
            <a:r>
              <a:rPr lang="fr-FR" sz="2900" dirty="0" smtClean="0">
                <a:latin typeface="Arial" pitchFamily="34" charset="0"/>
                <a:cs typeface="Arial" pitchFamily="34" charset="0"/>
              </a:rPr>
              <a:t>: </a:t>
            </a:r>
            <a:r>
              <a:rPr lang="fr-FR" sz="2900" dirty="0" err="1" smtClean="0">
                <a:latin typeface="Arial" pitchFamily="34" charset="0"/>
                <a:cs typeface="Arial" pitchFamily="34" charset="0"/>
              </a:rPr>
              <a:t>Align</a:t>
            </a:r>
            <a:r>
              <a:rPr lang="fr-FR" sz="2900" dirty="0" smtClean="0">
                <a:latin typeface="Arial" pitchFamily="34" charset="0"/>
                <a:cs typeface="Arial" pitchFamily="34" charset="0"/>
              </a:rPr>
              <a:t> curricula </a:t>
            </a:r>
            <a:r>
              <a:rPr lang="fr-FR" sz="2900" dirty="0" err="1" smtClean="0">
                <a:latin typeface="Arial" pitchFamily="34" charset="0"/>
                <a:cs typeface="Arial" pitchFamily="34" charset="0"/>
              </a:rPr>
              <a:t>with</a:t>
            </a:r>
            <a:r>
              <a:rPr lang="fr-FR" sz="2900" dirty="0" smtClean="0">
                <a:latin typeface="Arial" pitchFamily="34" charset="0"/>
                <a:cs typeface="Arial" pitchFamily="34" charset="0"/>
              </a:rPr>
              <a:t> trends, </a:t>
            </a:r>
            <a:r>
              <a:rPr lang="fr-FR" sz="2900" dirty="0" err="1" smtClean="0">
                <a:latin typeface="Arial" pitchFamily="34" charset="0"/>
                <a:cs typeface="Arial" pitchFamily="34" charset="0"/>
              </a:rPr>
              <a:t>emphasizing</a:t>
            </a:r>
            <a:r>
              <a:rPr lang="fr-FR" sz="2900" dirty="0" smtClean="0">
                <a:latin typeface="Arial" pitchFamily="34" charset="0"/>
                <a:cs typeface="Arial" pitchFamily="34" charset="0"/>
              </a:rPr>
              <a:t> </a:t>
            </a:r>
            <a:r>
              <a:rPr lang="fr-FR" sz="2900" dirty="0" err="1" smtClean="0">
                <a:latin typeface="Arial" pitchFamily="34" charset="0"/>
                <a:cs typeface="Arial" pitchFamily="34" charset="0"/>
              </a:rPr>
              <a:t>PostgreSQL</a:t>
            </a:r>
            <a:r>
              <a:rPr lang="fr-FR" sz="2900" dirty="0" smtClean="0">
                <a:latin typeface="Arial" pitchFamily="34" charset="0"/>
                <a:cs typeface="Arial" pitchFamily="34" charset="0"/>
              </a:rPr>
              <a:t>, </a:t>
            </a:r>
            <a:r>
              <a:rPr lang="fr-FR" sz="2900" dirty="0" err="1" smtClean="0">
                <a:latin typeface="Arial" pitchFamily="34" charset="0"/>
                <a:cs typeface="Arial" pitchFamily="34" charset="0"/>
              </a:rPr>
              <a:t>Elasticsearch</a:t>
            </a:r>
            <a:r>
              <a:rPr lang="fr-FR" sz="2900" dirty="0" smtClean="0">
                <a:latin typeface="Arial" pitchFamily="34" charset="0"/>
                <a:cs typeface="Arial" pitchFamily="34" charset="0"/>
              </a:rPr>
              <a:t>, </a:t>
            </a:r>
            <a:r>
              <a:rPr lang="fr-FR" sz="2900" dirty="0" err="1" smtClean="0">
                <a:latin typeface="Arial" pitchFamily="34" charset="0"/>
                <a:cs typeface="Arial" pitchFamily="34" charset="0"/>
              </a:rPr>
              <a:t>Firebase</a:t>
            </a:r>
            <a:r>
              <a:rPr lang="fr-FR" sz="2900" dirty="0" smtClean="0">
                <a:latin typeface="Arial" pitchFamily="34" charset="0"/>
                <a:cs typeface="Arial" pitchFamily="34" charset="0"/>
              </a:rPr>
              <a:t>, and Redis.</a:t>
            </a:r>
          </a:p>
        </p:txBody>
      </p:sp>
    </p:spTree>
    <p:extLst>
      <p:ext uri="{BB962C8B-B14F-4D97-AF65-F5344CB8AC3E}">
        <p14:creationId xmlns:p14="http://schemas.microsoft.com/office/powerpoint/2010/main" xmlns=""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xmlns="" id="{902FD5C4-FE5F-46D2-ABC9-49FA4BB8442F}"/>
              </a:ext>
            </a:extLst>
          </p:cNvPr>
          <p:cNvSpPr>
            <a:spLocks noGrp="1"/>
          </p:cNvSpPr>
          <p:nvPr>
            <p:ph sz="half" idx="2"/>
          </p:nvPr>
        </p:nvSpPr>
        <p:spPr>
          <a:xfrm>
            <a:off x="4285075" y="3142210"/>
            <a:ext cx="7068725" cy="2569239"/>
          </a:xfrm>
        </p:spPr>
        <p:txBody>
          <a:bodyPr>
            <a:normAutofit/>
          </a:bodyPr>
          <a:lstStyle/>
          <a:p>
            <a:pPr marL="0" indent="0">
              <a:buNone/>
            </a:pPr>
            <a:r>
              <a:rPr lang="en-US" sz="2200" dirty="0"/>
              <a:t>&lt;The GitHub link of the Cognos/Looker Studio dashboard goes </a:t>
            </a:r>
            <a:r>
              <a:rPr lang="en-US" sz="2200" dirty="0" smtClean="0"/>
              <a:t>here : </a:t>
            </a:r>
          </a:p>
          <a:p>
            <a:pPr marL="0" indent="0">
              <a:buNone/>
            </a:pPr>
            <a:r>
              <a:rPr lang="en-US" sz="1800" dirty="0" smtClean="0"/>
              <a:t>https://github.com/blackmamba506/DataAnalystCapstoneDashboard-/blob/main/Capstone%20Dashboard.pdf</a:t>
            </a:r>
            <a:endParaRPr lang="en-US" sz="2200" dirty="0"/>
          </a:p>
        </p:txBody>
      </p:sp>
      <p:pic>
        <p:nvPicPr>
          <p:cNvPr id="5" name="Picture 4">
            <a:extLst>
              <a:ext uri="{FF2B5EF4-FFF2-40B4-BE49-F238E27FC236}">
                <a16:creationId xmlns:a16="http://schemas.microsoft.com/office/drawing/2014/main" xmlns="" id="{49F6C466-B847-478E-ADAD-F2B14AA5067A}"/>
              </a:ext>
            </a:extLst>
          </p:cNvPr>
          <p:cNvPicPr>
            <a:picLocks noChangeAspect="1"/>
          </p:cNvPicPr>
          <p:nvPr/>
        </p:nvPicPr>
        <p:blipFill>
          <a:blip r:embed="rId2"/>
          <a:stretch>
            <a:fillRect/>
          </a:stretch>
        </p:blipFill>
        <p:spPr>
          <a:xfrm>
            <a:off x="1077475" y="1901819"/>
            <a:ext cx="3054361" cy="3054361"/>
          </a:xfrm>
          <a:prstGeom prst="rect">
            <a:avLst/>
          </a:prstGeom>
        </p:spPr>
      </p:pic>
    </p:spTree>
    <p:extLst>
      <p:ext uri="{BB962C8B-B14F-4D97-AF65-F5344CB8AC3E}">
        <p14:creationId xmlns:p14="http://schemas.microsoft.com/office/powerpoint/2010/main" xmlns=""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pic>
        <p:nvPicPr>
          <p:cNvPr id="4098" name="Picture 2"/>
          <p:cNvPicPr>
            <a:picLocks noGrp="1" noChangeAspect="1" noChangeArrowheads="1"/>
          </p:cNvPicPr>
          <p:nvPr>
            <p:ph idx="1"/>
          </p:nvPr>
        </p:nvPicPr>
        <p:blipFill>
          <a:blip r:embed="rId2"/>
          <a:srcRect/>
          <a:stretch>
            <a:fillRect/>
          </a:stretch>
        </p:blipFill>
        <p:spPr bwMode="auto">
          <a:xfrm>
            <a:off x="1465092" y="1443350"/>
            <a:ext cx="8631945" cy="4933526"/>
          </a:xfrm>
          <a:prstGeom prst="rect">
            <a:avLst/>
          </a:prstGeom>
          <a:noFill/>
          <a:ln w="9525">
            <a:noFill/>
            <a:miter lim="800000"/>
            <a:headEnd/>
            <a:tailEnd/>
          </a:ln>
          <a:effectLst/>
        </p:spPr>
      </p:pic>
    </p:spTree>
    <p:extLst>
      <p:ext uri="{BB962C8B-B14F-4D97-AF65-F5344CB8AC3E}">
        <p14:creationId xmlns:p14="http://schemas.microsoft.com/office/powerpoint/2010/main" xmlns=""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pic>
        <p:nvPicPr>
          <p:cNvPr id="5122" name="Picture 2"/>
          <p:cNvPicPr>
            <a:picLocks noGrp="1" noChangeAspect="1" noChangeArrowheads="1"/>
          </p:cNvPicPr>
          <p:nvPr>
            <p:ph idx="1"/>
          </p:nvPr>
        </p:nvPicPr>
        <p:blipFill>
          <a:blip r:embed="rId2"/>
          <a:srcRect/>
          <a:stretch>
            <a:fillRect/>
          </a:stretch>
        </p:blipFill>
        <p:spPr bwMode="auto">
          <a:xfrm>
            <a:off x="1893478" y="1556714"/>
            <a:ext cx="8242195" cy="4763346"/>
          </a:xfrm>
          <a:prstGeom prst="rect">
            <a:avLst/>
          </a:prstGeom>
          <a:noFill/>
          <a:ln w="9525">
            <a:noFill/>
            <a:miter lim="800000"/>
            <a:headEnd/>
            <a:tailEnd/>
          </a:ln>
          <a:effectLst/>
        </p:spPr>
      </p:pic>
    </p:spTree>
    <p:extLst>
      <p:ext uri="{BB962C8B-B14F-4D97-AF65-F5344CB8AC3E}">
        <p14:creationId xmlns:p14="http://schemas.microsoft.com/office/powerpoint/2010/main" xmlns=""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pic>
        <p:nvPicPr>
          <p:cNvPr id="6146" name="Picture 2"/>
          <p:cNvPicPr>
            <a:picLocks noChangeAspect="1" noChangeArrowheads="1"/>
          </p:cNvPicPr>
          <p:nvPr/>
        </p:nvPicPr>
        <p:blipFill>
          <a:blip r:embed="rId2"/>
          <a:srcRect/>
          <a:stretch>
            <a:fillRect/>
          </a:stretch>
        </p:blipFill>
        <p:spPr bwMode="auto">
          <a:xfrm>
            <a:off x="997287" y="1445938"/>
            <a:ext cx="8610352" cy="4880160"/>
          </a:xfrm>
          <a:prstGeom prst="rect">
            <a:avLst/>
          </a:prstGeom>
          <a:noFill/>
          <a:ln w="9525">
            <a:noFill/>
            <a:miter lim="800000"/>
            <a:headEnd/>
            <a:tailEnd/>
          </a:ln>
          <a:effectLst/>
        </p:spPr>
      </p:pic>
    </p:spTree>
    <p:extLst>
      <p:ext uri="{BB962C8B-B14F-4D97-AF65-F5344CB8AC3E}">
        <p14:creationId xmlns:p14="http://schemas.microsoft.com/office/powerpoint/2010/main" xmlns=""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sp>
        <p:nvSpPr>
          <p:cNvPr id="6" name="Espace réservé du contenu 5"/>
          <p:cNvSpPr>
            <a:spLocks noGrp="1"/>
          </p:cNvSpPr>
          <p:nvPr>
            <p:ph sz="half" idx="1"/>
          </p:nvPr>
        </p:nvSpPr>
        <p:spPr>
          <a:xfrm>
            <a:off x="838200" y="1825625"/>
            <a:ext cx="10515600" cy="4351338"/>
          </a:xfrm>
        </p:spPr>
        <p:txBody>
          <a:bodyPr>
            <a:normAutofit fontScale="92500" lnSpcReduction="10000"/>
          </a:bodyPr>
          <a:lstStyle/>
          <a:p>
            <a:r>
              <a:rPr lang="en-US" b="1" dirty="0" smtClean="0"/>
              <a:t>Discussion Points: </a:t>
            </a:r>
          </a:p>
          <a:p>
            <a:r>
              <a:rPr lang="en-US" sz="2200" b="1" dirty="0" smtClean="0"/>
              <a:t>Gender Gap</a:t>
            </a:r>
            <a:r>
              <a:rPr lang="en-US" sz="2200" dirty="0" smtClean="0"/>
              <a:t>: Addressing the gender imbalance as 93.5% of respondents are male.</a:t>
            </a:r>
          </a:p>
          <a:p>
            <a:r>
              <a:rPr lang="en-US" sz="2200" b="1" dirty="0" smtClean="0"/>
              <a:t>Education Level</a:t>
            </a:r>
            <a:r>
              <a:rPr lang="en-US" sz="2200" dirty="0" smtClean="0"/>
              <a:t>: Evaluating if a bachelor's degree is sufficient since most respondents have it as their highest degree.</a:t>
            </a:r>
          </a:p>
          <a:p>
            <a:r>
              <a:rPr lang="en-US" sz="2200" b="1" dirty="0" smtClean="0"/>
              <a:t>Global Tech Knowledge</a:t>
            </a:r>
            <a:r>
              <a:rPr lang="en-US" sz="2200" dirty="0" smtClean="0"/>
              <a:t>: Expanding tech knowledge and skills to developing countries to reduce the divide between the US and the rest of the world.</a:t>
            </a:r>
          </a:p>
          <a:p>
            <a:r>
              <a:rPr lang="en-US" sz="2200" b="1" dirty="0" smtClean="0"/>
              <a:t>Mobile Technology</a:t>
            </a:r>
            <a:r>
              <a:rPr lang="en-US" sz="2200" dirty="0" smtClean="0"/>
              <a:t>: With mobile technology growing, languages like </a:t>
            </a:r>
            <a:r>
              <a:rPr lang="en-US" sz="2200" dirty="0" err="1" smtClean="0"/>
              <a:t>Kotlin</a:t>
            </a:r>
            <a:r>
              <a:rPr lang="en-US" sz="2200" dirty="0" smtClean="0"/>
              <a:t> are becoming more desirable.</a:t>
            </a:r>
          </a:p>
          <a:p>
            <a:r>
              <a:rPr lang="en-US" sz="2200" b="1" dirty="0" smtClean="0"/>
              <a:t>Age Diversity</a:t>
            </a:r>
            <a:r>
              <a:rPr lang="en-US" sz="2200" dirty="0" smtClean="0"/>
              <a:t>: Encouraging older individuals to engage with tech trends, given the average respondent age of 28 years.</a:t>
            </a:r>
          </a:p>
          <a:p>
            <a:r>
              <a:rPr lang="en-US" sz="2200" b="1" dirty="0" smtClean="0"/>
              <a:t>Tech Lexicon</a:t>
            </a:r>
            <a:r>
              <a:rPr lang="en-US" sz="2200" dirty="0" smtClean="0"/>
              <a:t>: Ensuring continued relevance of terms like Linux, Windows, AWS, and </a:t>
            </a:r>
            <a:r>
              <a:rPr lang="en-US" sz="2200" dirty="0" err="1" smtClean="0"/>
              <a:t>Docker</a:t>
            </a:r>
            <a:r>
              <a:rPr lang="en-US" sz="2200" dirty="0" smtClean="0"/>
              <a:t> in the developer field.</a:t>
            </a:r>
          </a:p>
          <a:p>
            <a:endParaRPr lang="fr-FR" dirty="0"/>
          </a:p>
        </p:txBody>
      </p:sp>
    </p:spTree>
    <p:extLst>
      <p:ext uri="{BB962C8B-B14F-4D97-AF65-F5344CB8AC3E}">
        <p14:creationId xmlns:p14="http://schemas.microsoft.com/office/powerpoint/2010/main" xmlns=""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xmlns="" id="{E4FC0D20-FACF-4D73-BD27-CF8F6B97546A}"/>
              </a:ext>
            </a:extLst>
          </p:cNvPr>
          <p:cNvSpPr>
            <a:spLocks noGrp="1"/>
          </p:cNvSpPr>
          <p:nvPr>
            <p:ph sz="half" idx="1"/>
          </p:nvPr>
        </p:nvSpPr>
        <p:spPr>
          <a:xfrm>
            <a:off x="450761" y="1506828"/>
            <a:ext cx="11741239" cy="4906851"/>
          </a:xfrm>
        </p:spPr>
        <p:txBody>
          <a:bodyPr>
            <a:normAutofit fontScale="70000" lnSpcReduction="20000"/>
          </a:bodyPr>
          <a:lstStyle/>
          <a:p>
            <a:pPr>
              <a:buNone/>
            </a:pPr>
            <a:r>
              <a:rPr lang="en-US" sz="3100" b="1" dirty="0" smtClean="0"/>
              <a:t>Summary of Findings</a:t>
            </a:r>
            <a:r>
              <a:rPr lang="en-US" b="1" dirty="0" smtClean="0"/>
              <a:t>: </a:t>
            </a:r>
          </a:p>
          <a:p>
            <a:r>
              <a:rPr lang="en-US" b="1" dirty="0" smtClean="0"/>
              <a:t>Sales Trends</a:t>
            </a:r>
            <a:r>
              <a:rPr lang="en-US" dirty="0" smtClean="0"/>
              <a:t>:</a:t>
            </a:r>
          </a:p>
          <a:p>
            <a:pPr lvl="1"/>
            <a:r>
              <a:rPr lang="en-US" b="1" dirty="0" smtClean="0"/>
              <a:t>Increasing Sales</a:t>
            </a:r>
            <a:r>
              <a:rPr lang="en-US" dirty="0" smtClean="0"/>
              <a:t>: Monthly sales are rising steadily.</a:t>
            </a:r>
          </a:p>
          <a:p>
            <a:pPr lvl="1"/>
            <a:r>
              <a:rPr lang="en-US" b="1" dirty="0" smtClean="0"/>
              <a:t>Key Metrics</a:t>
            </a:r>
            <a:r>
              <a:rPr lang="en-US" dirty="0" smtClean="0"/>
              <a:t>: Total revenue, average order value, and transactions are improving.</a:t>
            </a:r>
          </a:p>
          <a:p>
            <a:r>
              <a:rPr lang="en-US" b="1" dirty="0" smtClean="0"/>
              <a:t>Regional Sales Variations</a:t>
            </a:r>
            <a:r>
              <a:rPr lang="en-US" dirty="0" smtClean="0"/>
              <a:t>:</a:t>
            </a:r>
          </a:p>
          <a:p>
            <a:pPr lvl="1"/>
            <a:r>
              <a:rPr lang="en-US" b="1" dirty="0" smtClean="0"/>
              <a:t>Differences in Sales</a:t>
            </a:r>
            <a:r>
              <a:rPr lang="en-US" dirty="0" smtClean="0"/>
              <a:t>: Significant regional differences, with some regions consistently outperforming others.</a:t>
            </a:r>
          </a:p>
          <a:p>
            <a:r>
              <a:rPr lang="en-US" b="1" dirty="0" smtClean="0"/>
              <a:t>Customer Demographics</a:t>
            </a:r>
            <a:r>
              <a:rPr lang="en-US" dirty="0" smtClean="0"/>
              <a:t>:</a:t>
            </a:r>
          </a:p>
          <a:p>
            <a:pPr lvl="1"/>
            <a:r>
              <a:rPr lang="en-US" b="1" dirty="0" smtClean="0"/>
              <a:t>Spending Patterns</a:t>
            </a:r>
            <a:r>
              <a:rPr lang="en-US" dirty="0" smtClean="0"/>
              <a:t>: Clear patterns linked to specific age groups, providing insights into customer behavior and preferences.</a:t>
            </a:r>
          </a:p>
          <a:p>
            <a:r>
              <a:rPr lang="en-US" b="1" dirty="0" smtClean="0"/>
              <a:t>Developer Field</a:t>
            </a:r>
            <a:r>
              <a:rPr lang="en-US" dirty="0" smtClean="0"/>
              <a:t>:</a:t>
            </a:r>
          </a:p>
          <a:p>
            <a:pPr lvl="1"/>
            <a:r>
              <a:rPr lang="en-US" b="1" dirty="0" smtClean="0"/>
              <a:t>Education and Age</a:t>
            </a:r>
            <a:r>
              <a:rPr lang="en-US" dirty="0" smtClean="0"/>
              <a:t>: Most developers have a bachelor's degree and are under 40, with the average age being 28.</a:t>
            </a:r>
          </a:p>
          <a:p>
            <a:pPr lvl="1"/>
            <a:r>
              <a:rPr lang="en-US" b="1" dirty="0" smtClean="0"/>
              <a:t>Popular Programs</a:t>
            </a:r>
            <a:r>
              <a:rPr lang="en-US" dirty="0" smtClean="0"/>
              <a:t>: JavaScript and HTML/CSS are the most popular web development programs.</a:t>
            </a:r>
          </a:p>
          <a:p>
            <a:pPr lvl="1"/>
            <a:r>
              <a:rPr lang="en-US" b="1" dirty="0" smtClean="0"/>
              <a:t>Demographics</a:t>
            </a:r>
            <a:r>
              <a:rPr lang="en-US" dirty="0" smtClean="0"/>
              <a:t>: Highest number of respondents from the United States, majority male.</a:t>
            </a:r>
          </a:p>
          <a:p>
            <a:pPr lvl="1"/>
            <a:r>
              <a:rPr lang="en-US" b="1" dirty="0" smtClean="0"/>
              <a:t>Desired Skills for Next Year</a:t>
            </a:r>
            <a:r>
              <a:rPr lang="en-US" dirty="0" smtClean="0"/>
              <a:t>: JavaScript (language), </a:t>
            </a:r>
            <a:r>
              <a:rPr lang="en-US" dirty="0" err="1" smtClean="0"/>
              <a:t>PostgreSQL</a:t>
            </a:r>
            <a:r>
              <a:rPr lang="en-US" dirty="0" smtClean="0"/>
              <a:t> (database), Linux (platform), and React.js (web framework) are the most desired to learn.</a:t>
            </a:r>
          </a:p>
          <a:p>
            <a:pPr>
              <a:buNone/>
            </a:pPr>
            <a:endParaRPr lang="en-US" dirty="0"/>
          </a:p>
        </p:txBody>
      </p:sp>
    </p:spTree>
    <p:extLst>
      <p:ext uri="{BB962C8B-B14F-4D97-AF65-F5344CB8AC3E}">
        <p14:creationId xmlns:p14="http://schemas.microsoft.com/office/powerpoint/2010/main" xmlns=""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xmlns="" id="{E4FC0D20-FACF-4D73-BD27-CF8F6B97546A}"/>
              </a:ext>
            </a:extLst>
          </p:cNvPr>
          <p:cNvSpPr>
            <a:spLocks noGrp="1"/>
          </p:cNvSpPr>
          <p:nvPr>
            <p:ph sz="half" idx="1"/>
          </p:nvPr>
        </p:nvSpPr>
        <p:spPr>
          <a:xfrm>
            <a:off x="450761" y="1506828"/>
            <a:ext cx="11741239" cy="4906851"/>
          </a:xfrm>
        </p:spPr>
        <p:txBody>
          <a:bodyPr>
            <a:normAutofit fontScale="62500" lnSpcReduction="20000"/>
          </a:bodyPr>
          <a:lstStyle/>
          <a:p>
            <a:pPr>
              <a:buNone/>
            </a:pPr>
            <a:r>
              <a:rPr lang="en-US" sz="3200" b="1" dirty="0" smtClean="0"/>
              <a:t>Summary of Implications</a:t>
            </a:r>
            <a:r>
              <a:rPr lang="en-US" b="1" dirty="0" smtClean="0"/>
              <a:t>:</a:t>
            </a:r>
          </a:p>
          <a:p>
            <a:r>
              <a:rPr lang="en-US" b="1" dirty="0" smtClean="0"/>
              <a:t>Focus on High-Performing Regions</a:t>
            </a:r>
            <a:r>
              <a:rPr lang="en-US" dirty="0" smtClean="0"/>
              <a:t>:</a:t>
            </a:r>
          </a:p>
          <a:p>
            <a:pPr lvl="1"/>
            <a:r>
              <a:rPr lang="en-US" dirty="0" smtClean="0"/>
              <a:t>Allocate more resources to top regions.</a:t>
            </a:r>
          </a:p>
          <a:p>
            <a:pPr lvl="1"/>
            <a:r>
              <a:rPr lang="en-US" dirty="0" smtClean="0"/>
              <a:t>Implement targeted marketing campaigns.</a:t>
            </a:r>
          </a:p>
          <a:p>
            <a:r>
              <a:rPr lang="en-US" b="1" dirty="0" smtClean="0"/>
              <a:t>Tailor to Key Demographics</a:t>
            </a:r>
            <a:r>
              <a:rPr lang="en-US" dirty="0" smtClean="0"/>
              <a:t>:</a:t>
            </a:r>
          </a:p>
          <a:p>
            <a:pPr lvl="1"/>
            <a:r>
              <a:rPr lang="en-US" dirty="0" smtClean="0"/>
              <a:t>Customize products and services for high-spending age groups.</a:t>
            </a:r>
          </a:p>
          <a:p>
            <a:pPr lvl="1"/>
            <a:r>
              <a:rPr lang="en-US" dirty="0" smtClean="0"/>
              <a:t>Develop personalized marketing strategies.</a:t>
            </a:r>
          </a:p>
          <a:p>
            <a:r>
              <a:rPr lang="en-US" b="1" dirty="0" smtClean="0"/>
              <a:t>Adjust Sales Strategies</a:t>
            </a:r>
            <a:r>
              <a:rPr lang="en-US" dirty="0" smtClean="0"/>
              <a:t>:</a:t>
            </a:r>
          </a:p>
          <a:p>
            <a:pPr lvl="1"/>
            <a:r>
              <a:rPr lang="en-US" dirty="0" smtClean="0"/>
              <a:t>Monitor trends and make necessary adjustments.</a:t>
            </a:r>
          </a:p>
          <a:p>
            <a:pPr lvl="1"/>
            <a:r>
              <a:rPr lang="en-US" dirty="0" smtClean="0"/>
              <a:t>Address underperforming areas with corrective actions.</a:t>
            </a:r>
          </a:p>
          <a:p>
            <a:r>
              <a:rPr lang="en-US" b="1" dirty="0" smtClean="0"/>
              <a:t>Access to Skills in Developing Countries</a:t>
            </a:r>
            <a:r>
              <a:rPr lang="en-US" dirty="0" smtClean="0"/>
              <a:t>:</a:t>
            </a:r>
          </a:p>
          <a:p>
            <a:pPr lvl="1"/>
            <a:r>
              <a:rPr lang="en-US" dirty="0" smtClean="0"/>
              <a:t>Enhance access to learning and development opportunities in less developed countries.</a:t>
            </a:r>
          </a:p>
          <a:p>
            <a:r>
              <a:rPr lang="en-US" b="1" dirty="0" smtClean="0"/>
              <a:t>Web Development Skills</a:t>
            </a:r>
            <a:r>
              <a:rPr lang="en-US" dirty="0" smtClean="0"/>
              <a:t>:</a:t>
            </a:r>
          </a:p>
          <a:p>
            <a:pPr lvl="1"/>
            <a:r>
              <a:rPr lang="en-US" dirty="0" smtClean="0"/>
              <a:t>Recognize web development as a highly coveted skill.</a:t>
            </a:r>
          </a:p>
          <a:p>
            <a:r>
              <a:rPr lang="en-US" b="1" dirty="0" smtClean="0"/>
              <a:t>Data Professionals</a:t>
            </a:r>
            <a:r>
              <a:rPr lang="en-US" dirty="0" smtClean="0"/>
              <a:t>:</a:t>
            </a:r>
          </a:p>
          <a:p>
            <a:pPr lvl="1"/>
            <a:r>
              <a:rPr lang="en-US" dirty="0" smtClean="0"/>
              <a:t>Ensure data professionals are proficient in </a:t>
            </a:r>
            <a:r>
              <a:rPr lang="en-US" dirty="0" err="1" smtClean="0"/>
              <a:t>NoSQL</a:t>
            </a:r>
            <a:r>
              <a:rPr lang="en-US" dirty="0" smtClean="0"/>
              <a:t> as well as SQL.</a:t>
            </a:r>
          </a:p>
          <a:p>
            <a:r>
              <a:rPr lang="en-US" b="1" dirty="0" smtClean="0"/>
              <a:t>Importance of Python</a:t>
            </a:r>
            <a:r>
              <a:rPr lang="en-US" dirty="0" smtClean="0"/>
              <a:t>:</a:t>
            </a:r>
          </a:p>
          <a:p>
            <a:pPr lvl="1"/>
            <a:r>
              <a:rPr lang="en-US" dirty="0" smtClean="0"/>
              <a:t>Continue to prioritize Python due to its significance in AI and ML.</a:t>
            </a:r>
          </a:p>
          <a:p>
            <a:pPr>
              <a:buNone/>
            </a:pPr>
            <a:endParaRPr lang="en-US" dirty="0"/>
          </a:p>
        </p:txBody>
      </p:sp>
    </p:spTree>
    <p:extLst>
      <p:ext uri="{BB962C8B-B14F-4D97-AF65-F5344CB8AC3E}">
        <p14:creationId xmlns:p14="http://schemas.microsoft.com/office/powerpoint/2010/main" xmlns="" val="647271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xmlns="" id="{28684E62-A9F8-4E7A-AB01-78893062A1B4}"/>
              </a:ext>
            </a:extLst>
          </p:cNvPr>
          <p:cNvSpPr>
            <a:spLocks noGrp="1"/>
          </p:cNvSpPr>
          <p:nvPr>
            <p:ph sz="half" idx="2"/>
          </p:nvPr>
        </p:nvSpPr>
        <p:spPr>
          <a:xfrm>
            <a:off x="838201" y="1506828"/>
            <a:ext cx="10515600" cy="4351338"/>
          </a:xfrm>
        </p:spPr>
        <p:txBody>
          <a:bodyPr>
            <a:normAutofit fontScale="62500" lnSpcReduction="20000"/>
          </a:bodyPr>
          <a:lstStyle/>
          <a:p>
            <a:r>
              <a:rPr lang="en-US" dirty="0" smtClean="0"/>
              <a:t>The analysis highlights critical trends and implications in the developer sector:</a:t>
            </a:r>
          </a:p>
          <a:p>
            <a:r>
              <a:rPr lang="en-US" b="1" dirty="0" smtClean="0"/>
              <a:t>Key Findings</a:t>
            </a:r>
            <a:r>
              <a:rPr lang="en-US" dirty="0" smtClean="0"/>
              <a:t>:</a:t>
            </a:r>
          </a:p>
          <a:p>
            <a:r>
              <a:rPr lang="en-US" b="1" dirty="0" smtClean="0"/>
              <a:t>Sales Trends</a:t>
            </a:r>
            <a:r>
              <a:rPr lang="en-US" dirty="0" smtClean="0"/>
              <a:t>: Steady monthly sales growth with regional variations.</a:t>
            </a:r>
          </a:p>
          <a:p>
            <a:r>
              <a:rPr lang="en-US" b="1" dirty="0" smtClean="0"/>
              <a:t>Demographics</a:t>
            </a:r>
            <a:r>
              <a:rPr lang="en-US" dirty="0" smtClean="0"/>
              <a:t>: Majority of developers are young, male, and hold a bachelor’s degree.</a:t>
            </a:r>
          </a:p>
          <a:p>
            <a:r>
              <a:rPr lang="en-US" b="1" dirty="0" smtClean="0"/>
              <a:t>Popular Skills</a:t>
            </a:r>
            <a:r>
              <a:rPr lang="en-US" dirty="0" smtClean="0"/>
              <a:t>: JavaScript and HTML/CSS lead in web development; Python, </a:t>
            </a:r>
            <a:r>
              <a:rPr lang="en-US" dirty="0" err="1" smtClean="0"/>
              <a:t>PostgreSQL</a:t>
            </a:r>
            <a:r>
              <a:rPr lang="en-US" dirty="0" smtClean="0"/>
              <a:t>, Linux, and React.js are highly desired.</a:t>
            </a:r>
          </a:p>
          <a:p>
            <a:r>
              <a:rPr lang="en-US" b="1" dirty="0" smtClean="0"/>
              <a:t>Implications</a:t>
            </a:r>
            <a:r>
              <a:rPr lang="en-US" dirty="0" smtClean="0"/>
              <a:t>:</a:t>
            </a:r>
          </a:p>
          <a:p>
            <a:r>
              <a:rPr lang="en-US" b="1" dirty="0" smtClean="0"/>
              <a:t>Regional Focus</a:t>
            </a:r>
            <a:r>
              <a:rPr lang="en-US" dirty="0" smtClean="0"/>
              <a:t>: Allocate resources to high-performing regions and tailor marketing strategies.</a:t>
            </a:r>
          </a:p>
          <a:p>
            <a:r>
              <a:rPr lang="en-US" b="1" dirty="0" smtClean="0"/>
              <a:t>Demographic Targeting</a:t>
            </a:r>
            <a:r>
              <a:rPr lang="en-US" dirty="0" smtClean="0"/>
              <a:t>: Customize products and marketing for key age groups.</a:t>
            </a:r>
          </a:p>
          <a:p>
            <a:r>
              <a:rPr lang="en-US" b="1" dirty="0" smtClean="0"/>
              <a:t>Skill Development</a:t>
            </a:r>
            <a:r>
              <a:rPr lang="en-US" dirty="0" smtClean="0"/>
              <a:t>: Enhance access to learning in developing countries; prioritize web development, SQL, </a:t>
            </a:r>
            <a:r>
              <a:rPr lang="en-US" dirty="0" err="1" smtClean="0"/>
              <a:t>NoSQL</a:t>
            </a:r>
            <a:r>
              <a:rPr lang="en-US" dirty="0" smtClean="0"/>
              <a:t>, and Python skills.</a:t>
            </a:r>
          </a:p>
          <a:p>
            <a:r>
              <a:rPr lang="en-US" dirty="0" smtClean="0"/>
              <a:t>Aligning strategies with these insights will help organizations stay competitive and innovative in the evolving tech landscape.</a:t>
            </a:r>
            <a:endParaRPr lang="en-US" dirty="0"/>
          </a:p>
        </p:txBody>
      </p:sp>
    </p:spTree>
    <p:extLst>
      <p:ext uri="{BB962C8B-B14F-4D97-AF65-F5344CB8AC3E}">
        <p14:creationId xmlns:p14="http://schemas.microsoft.com/office/powerpoint/2010/main" xmlns="" val="1630123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5" name="Content Placeholder 3">
            <a:extLst>
              <a:ext uri="{FF2B5EF4-FFF2-40B4-BE49-F238E27FC236}">
                <a16:creationId xmlns:a16="http://schemas.microsoft.com/office/drawing/2014/main" xmlns="" id="{28684E62-A9F8-4E7A-AB01-78893062A1B4}"/>
              </a:ext>
            </a:extLst>
          </p:cNvPr>
          <p:cNvSpPr>
            <a:spLocks noGrp="1"/>
          </p:cNvSpPr>
          <p:nvPr>
            <p:ph sz="half" idx="2"/>
          </p:nvPr>
        </p:nvSpPr>
        <p:spPr>
          <a:xfrm>
            <a:off x="7734649" y="1435958"/>
            <a:ext cx="4219662" cy="4679616"/>
          </a:xfrm>
        </p:spPr>
        <p:txBody>
          <a:bodyPr>
            <a:normAutofit/>
          </a:bodyPr>
          <a:lstStyle/>
          <a:p>
            <a:r>
              <a:rPr lang="en-US" sz="1600" dirty="0" smtClean="0"/>
              <a:t>The analysis reveals a significant gender imbalance in the developer field, with predominantly male respondents. Most respondents, both male and female, hold a bachelor’s degree, with notable numbers also holding master’s degrees. </a:t>
            </a:r>
          </a:p>
          <a:p>
            <a:r>
              <a:rPr lang="en-US" sz="1600" dirty="0" smtClean="0"/>
              <a:t>This indicates the importance of higher education in the industry. To address these findings, efforts should focus on encouraging more women to enter and thrive in tech. </a:t>
            </a:r>
          </a:p>
          <a:p>
            <a:r>
              <a:rPr lang="en-US" sz="1600" dirty="0" smtClean="0"/>
              <a:t>Additionally, enhancing undergraduate and advanced education programs can further support skill development in the field.</a:t>
            </a:r>
            <a:endParaRPr lang="en-US" sz="1600" dirty="0"/>
          </a:p>
        </p:txBody>
      </p:sp>
      <p:pic>
        <p:nvPicPr>
          <p:cNvPr id="7171" name="Picture 3"/>
          <p:cNvPicPr>
            <a:picLocks noChangeAspect="1" noChangeArrowheads="1"/>
          </p:cNvPicPr>
          <p:nvPr/>
        </p:nvPicPr>
        <p:blipFill>
          <a:blip r:embed="rId2"/>
          <a:srcRect/>
          <a:stretch>
            <a:fillRect/>
          </a:stretch>
        </p:blipFill>
        <p:spPr bwMode="auto">
          <a:xfrm>
            <a:off x="263104" y="2416194"/>
            <a:ext cx="6901093" cy="2460474"/>
          </a:xfrm>
          <a:prstGeom prst="rect">
            <a:avLst/>
          </a:prstGeom>
          <a:noFill/>
          <a:ln w="9525">
            <a:noFill/>
            <a:miter lim="800000"/>
            <a:headEnd/>
            <a:tailEnd/>
          </a:ln>
          <a:effectLst/>
        </p:spPr>
      </p:pic>
    </p:spTree>
    <p:extLst>
      <p:ext uri="{BB962C8B-B14F-4D97-AF65-F5344CB8AC3E}">
        <p14:creationId xmlns:p14="http://schemas.microsoft.com/office/powerpoint/2010/main" xmlns="" val="3410008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xmlns=""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mc:Choice xmlns:p14="http://schemas.microsoft.com/office/powerpoint/2010/main" xmlns=""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p:pic>
            <p:nvPicPr>
              <p:cNvPr id="11" name="Ink 10">
                <a:extLst>
                  <a:ext uri="{FF2B5EF4-FFF2-40B4-BE49-F238E27FC236}">
                    <a16:creationId xmlns:a16="http://schemas.microsoft.com/office/drawing/2014/main" xmlns="" xmlns:p14="http://schemas.microsoft.com/office/powerpoint/2010/main" id="{8D6F0DE4-0F5C-4DBC-980B-FA84561A37BD}"/>
                  </a:ext>
                </a:extLst>
              </p:cNvPr>
              <p:cNvPicPr/>
              <p:nvPr/>
            </p:nvPicPr>
            <p:blipFill>
              <a:blip r:embed="rId10"/>
              <a:stretch>
                <a:fillRect/>
              </a:stretch>
            </p:blipFill>
            <p:spPr>
              <a:xfrm>
                <a:off x="2738160" y="746232"/>
                <a:ext cx="180000" cy="360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1">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p:pic>
            <p:nvPicPr>
              <p:cNvPr id="12" name="Ink 11">
                <a:extLst>
                  <a:ext uri="{FF2B5EF4-FFF2-40B4-BE49-F238E27FC236}">
                    <a16:creationId xmlns:a16="http://schemas.microsoft.com/office/drawing/2014/main" xmlns="" xmlns:p14="http://schemas.microsoft.com/office/powerpoint/2010/main" id="{24F830F4-CC15-48E6-AB15-04ED683CA04A}"/>
                  </a:ext>
                </a:extLst>
              </p:cNvPr>
              <p:cNvPicPr/>
              <p:nvPr/>
            </p:nvPicPr>
            <p:blipFill>
              <a:blip r:embed="rId12"/>
              <a:stretch>
                <a:fillRect/>
              </a:stretch>
            </p:blipFill>
            <p:spPr>
              <a:xfrm>
                <a:off x="2738160" y="746232"/>
                <a:ext cx="182880" cy="364680"/>
              </a:xfrm>
              <a:prstGeom prst="rect">
                <a:avLst/>
              </a:prstGeom>
            </p:spPr>
          </p:pic>
        </mc:Fallback>
      </mc:AlternateContent>
    </p:spTree>
    <p:extLst>
      <p:ext uri="{BB962C8B-B14F-4D97-AF65-F5344CB8AC3E}">
        <p14:creationId xmlns:p14="http://schemas.microsoft.com/office/powerpoint/2010/main" xmlns=""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sp>
        <p:nvSpPr>
          <p:cNvPr id="3" name="Content Placeholder 2">
            <a:extLst>
              <a:ext uri="{FF2B5EF4-FFF2-40B4-BE49-F238E27FC236}">
                <a16:creationId xmlns:a16="http://schemas.microsoft.com/office/drawing/2014/main" xmlns="" id="{902FD5C4-FE5F-46D2-ABC9-49FA4BB8442F}"/>
              </a:ext>
            </a:extLst>
          </p:cNvPr>
          <p:cNvSpPr>
            <a:spLocks noGrp="1"/>
          </p:cNvSpPr>
          <p:nvPr>
            <p:ph sz="half" idx="2"/>
          </p:nvPr>
        </p:nvSpPr>
        <p:spPr>
          <a:xfrm>
            <a:off x="7566869" y="1708614"/>
            <a:ext cx="4160939" cy="3970733"/>
          </a:xfrm>
        </p:spPr>
        <p:txBody>
          <a:bodyPr>
            <a:normAutofit/>
          </a:bodyPr>
          <a:lstStyle/>
          <a:p>
            <a:pPr marL="0" indent="0"/>
            <a:r>
              <a:rPr lang="en-US" sz="1600" dirty="0" smtClean="0"/>
              <a:t>Washington DC, Detroit, Seattle, and New York are the top locations for tech job opportunities, suggesting these cities are significant centers for tech employment. </a:t>
            </a:r>
          </a:p>
          <a:p>
            <a:pPr marL="0" indent="0"/>
            <a:r>
              <a:rPr lang="en-US" sz="1600" dirty="0" smtClean="0"/>
              <a:t>Los Angeles, San Francisco, and Austin also present good opportunities but to a lesser extent.</a:t>
            </a:r>
          </a:p>
          <a:p>
            <a:pPr marL="0" indent="0"/>
            <a:r>
              <a:rPr lang="en-US" sz="1600" dirty="0" smtClean="0"/>
              <a:t> This data can help job seekers target their job search and relocation efforts, and guide companies in strategic hiring and resource allocation.</a:t>
            </a:r>
            <a:endParaRPr lang="en-US" sz="2200" dirty="0"/>
          </a:p>
        </p:txBody>
      </p:sp>
      <p:pic>
        <p:nvPicPr>
          <p:cNvPr id="8195" name="Picture 3"/>
          <p:cNvPicPr>
            <a:picLocks noChangeAspect="1" noChangeArrowheads="1"/>
          </p:cNvPicPr>
          <p:nvPr/>
        </p:nvPicPr>
        <p:blipFill>
          <a:blip r:embed="rId2"/>
          <a:srcRect/>
          <a:stretch>
            <a:fillRect/>
          </a:stretch>
        </p:blipFill>
        <p:spPr bwMode="auto">
          <a:xfrm>
            <a:off x="829651" y="1578917"/>
            <a:ext cx="5386591" cy="3719945"/>
          </a:xfrm>
          <a:prstGeom prst="rect">
            <a:avLst/>
          </a:prstGeom>
          <a:noFill/>
          <a:ln w="9525">
            <a:noFill/>
            <a:miter lim="800000"/>
            <a:headEnd/>
            <a:tailEnd/>
          </a:ln>
          <a:effectLst/>
        </p:spPr>
      </p:pic>
    </p:spTree>
    <p:extLst>
      <p:ext uri="{BB962C8B-B14F-4D97-AF65-F5344CB8AC3E}">
        <p14:creationId xmlns:p14="http://schemas.microsoft.com/office/powerpoint/2010/main" xmlns="" val="3078551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pic>
        <p:nvPicPr>
          <p:cNvPr id="4" name="Picture 2"/>
          <p:cNvPicPr>
            <a:picLocks noChangeAspect="1" noChangeArrowheads="1"/>
          </p:cNvPicPr>
          <p:nvPr/>
        </p:nvPicPr>
        <p:blipFill>
          <a:blip r:embed="rId2"/>
          <a:srcRect/>
          <a:stretch>
            <a:fillRect/>
          </a:stretch>
        </p:blipFill>
        <p:spPr bwMode="auto">
          <a:xfrm>
            <a:off x="687736" y="1708614"/>
            <a:ext cx="6879133" cy="2975721"/>
          </a:xfrm>
          <a:prstGeom prst="rect">
            <a:avLst/>
          </a:prstGeom>
          <a:noFill/>
          <a:ln w="9525">
            <a:noFill/>
            <a:miter lim="800000"/>
            <a:headEnd/>
            <a:tailEnd/>
          </a:ln>
          <a:effectLst/>
        </p:spPr>
      </p:pic>
      <p:sp>
        <p:nvSpPr>
          <p:cNvPr id="7" name="Content Placeholder 2">
            <a:extLst>
              <a:ext uri="{FF2B5EF4-FFF2-40B4-BE49-F238E27FC236}">
                <a16:creationId xmlns:a16="http://schemas.microsoft.com/office/drawing/2014/main" xmlns="" id="{902FD5C4-FE5F-46D2-ABC9-49FA4BB8442F}"/>
              </a:ext>
            </a:extLst>
          </p:cNvPr>
          <p:cNvSpPr>
            <a:spLocks noGrp="1"/>
          </p:cNvSpPr>
          <p:nvPr>
            <p:ph sz="half" idx="2"/>
          </p:nvPr>
        </p:nvSpPr>
        <p:spPr>
          <a:xfrm>
            <a:off x="7566869" y="1708615"/>
            <a:ext cx="4160939" cy="3744230"/>
          </a:xfrm>
        </p:spPr>
        <p:txBody>
          <a:bodyPr>
            <a:normAutofit/>
          </a:bodyPr>
          <a:lstStyle/>
          <a:p>
            <a:pPr marL="0" indent="0"/>
            <a:r>
              <a:rPr lang="en-US" sz="1600" dirty="0" smtClean="0"/>
              <a:t>The graph highlights a strong demand for skills in C, Java, and Python, with significant job opportunities in these areas. </a:t>
            </a:r>
          </a:p>
          <a:p>
            <a:pPr marL="0" indent="0"/>
            <a:r>
              <a:rPr lang="en-US" sz="1600" dirty="0" smtClean="0"/>
              <a:t>Oracle and JavaScript also show notable demand, while technologies like </a:t>
            </a:r>
            <a:r>
              <a:rPr lang="en-US" sz="1600" dirty="0" err="1" smtClean="0"/>
              <a:t>MongoDB</a:t>
            </a:r>
            <a:r>
              <a:rPr lang="en-US" sz="1600" dirty="0" smtClean="0"/>
              <a:t> and </a:t>
            </a:r>
            <a:r>
              <a:rPr lang="en-US" sz="1600" dirty="0" err="1" smtClean="0"/>
              <a:t>Scala</a:t>
            </a:r>
            <a:r>
              <a:rPr lang="en-US" sz="1600" dirty="0" smtClean="0"/>
              <a:t> have more niche markets. </a:t>
            </a:r>
          </a:p>
          <a:p>
            <a:pPr marL="0" indent="0"/>
            <a:r>
              <a:rPr lang="en-US" sz="1600" dirty="0" smtClean="0"/>
              <a:t>Despite </a:t>
            </a:r>
            <a:r>
              <a:rPr lang="en-US" sz="1600" dirty="0" err="1" smtClean="0"/>
              <a:t>PostgreSQL</a:t>
            </a:r>
            <a:r>
              <a:rPr lang="en-US" sz="1600" dirty="0" smtClean="0"/>
              <a:t> and </a:t>
            </a:r>
            <a:r>
              <a:rPr lang="en-US" sz="1600" dirty="0" err="1" smtClean="0"/>
              <a:t>MySQL</a:t>
            </a:r>
            <a:r>
              <a:rPr lang="en-US" sz="1600" dirty="0" smtClean="0"/>
              <a:t> Server's lower job posting numbers, they remain important in specific contexts. This data can guide professionals in focusing their skill development to align with market demands.</a:t>
            </a:r>
            <a:endParaRPr lang="en-US" sz="1600" dirty="0"/>
          </a:p>
        </p:txBody>
      </p:sp>
    </p:spTree>
    <p:extLst>
      <p:ext uri="{BB962C8B-B14F-4D97-AF65-F5344CB8AC3E}">
        <p14:creationId xmlns:p14="http://schemas.microsoft.com/office/powerpoint/2010/main" xmlns=""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xmlns="" id="{902FD5C4-FE5F-46D2-ABC9-49FA4BB8442F}"/>
              </a:ext>
            </a:extLst>
          </p:cNvPr>
          <p:cNvSpPr>
            <a:spLocks noGrp="1"/>
          </p:cNvSpPr>
          <p:nvPr>
            <p:ph sz="half" idx="2"/>
          </p:nvPr>
        </p:nvSpPr>
        <p:spPr>
          <a:xfrm>
            <a:off x="4285075" y="1409350"/>
            <a:ext cx="7068725" cy="4881721"/>
          </a:xfrm>
        </p:spPr>
        <p:txBody>
          <a:bodyPr>
            <a:normAutofit/>
          </a:bodyPr>
          <a:lstStyle/>
          <a:p>
            <a:pPr marL="0">
              <a:buNone/>
            </a:pPr>
            <a:r>
              <a:rPr lang="en-US" sz="1800" dirty="0" smtClean="0">
                <a:latin typeface="Arial" pitchFamily="34" charset="0"/>
                <a:cs typeface="Arial" pitchFamily="34" charset="0"/>
              </a:rPr>
              <a:t>In the rapidly evolving developer sector, staying updated with the shifts in programming languages, databases, platforms, and web frameworks is crucial. </a:t>
            </a:r>
          </a:p>
          <a:p>
            <a:pPr marL="0">
              <a:buNone/>
            </a:pPr>
            <a:r>
              <a:rPr lang="en-US" sz="1800" dirty="0" smtClean="0">
                <a:latin typeface="Arial" pitchFamily="34" charset="0"/>
                <a:cs typeface="Arial" pitchFamily="34" charset="0"/>
              </a:rPr>
              <a:t>This report employs data analytics to highlight current and anticipated trends across these domains.</a:t>
            </a:r>
          </a:p>
          <a:p>
            <a:r>
              <a:rPr lang="en-US" sz="1800" b="1" dirty="0" smtClean="0">
                <a:latin typeface="Arial" pitchFamily="34" charset="0"/>
                <a:cs typeface="Arial" pitchFamily="34" charset="0"/>
              </a:rPr>
              <a:t>Demographic Studies</a:t>
            </a:r>
            <a:r>
              <a:rPr lang="en-US" sz="1800" dirty="0" smtClean="0">
                <a:latin typeface="Arial" pitchFamily="34" charset="0"/>
                <a:cs typeface="Arial" pitchFamily="34" charset="0"/>
              </a:rPr>
              <a:t>: Analysis was conducted on the demographics of developers.</a:t>
            </a:r>
          </a:p>
          <a:p>
            <a:r>
              <a:rPr lang="en-US" sz="1800" b="1" dirty="0" smtClean="0">
                <a:latin typeface="Arial" pitchFamily="34" charset="0"/>
                <a:cs typeface="Arial" pitchFamily="34" charset="0"/>
              </a:rPr>
              <a:t>Data Sources</a:t>
            </a:r>
            <a:r>
              <a:rPr lang="en-US" sz="1800" dirty="0" smtClean="0">
                <a:latin typeface="Arial" pitchFamily="34" charset="0"/>
                <a:cs typeface="Arial" pitchFamily="34" charset="0"/>
              </a:rPr>
              <a:t>: Information was gathered from the Stack Overflow Developer Survey, IBM site, and Jobs API.</a:t>
            </a:r>
          </a:p>
          <a:p>
            <a:r>
              <a:rPr lang="en-US" sz="1800" b="1" dirty="0" smtClean="0">
                <a:latin typeface="Arial" pitchFamily="34" charset="0"/>
                <a:cs typeface="Arial" pitchFamily="34" charset="0"/>
              </a:rPr>
              <a:t>Programming Languages</a:t>
            </a:r>
            <a:r>
              <a:rPr lang="en-US" sz="1800" dirty="0" smtClean="0">
                <a:latin typeface="Arial" pitchFamily="34" charset="0"/>
                <a:cs typeface="Arial" pitchFamily="34" charset="0"/>
              </a:rPr>
              <a:t>: JavaScript remains the leading programming language both currently and into the next year.</a:t>
            </a:r>
          </a:p>
          <a:p>
            <a:r>
              <a:rPr lang="en-US" sz="1800" b="1" dirty="0" smtClean="0">
                <a:latin typeface="Arial" pitchFamily="34" charset="0"/>
                <a:cs typeface="Arial" pitchFamily="34" charset="0"/>
              </a:rPr>
              <a:t>Databases</a:t>
            </a:r>
            <a:r>
              <a:rPr lang="en-US" sz="1800" dirty="0" smtClean="0">
                <a:latin typeface="Arial" pitchFamily="34" charset="0"/>
                <a:cs typeface="Arial" pitchFamily="34" charset="0"/>
              </a:rPr>
              <a:t>: While </a:t>
            </a:r>
            <a:r>
              <a:rPr lang="en-US" sz="1800" dirty="0" err="1" smtClean="0">
                <a:latin typeface="Arial" pitchFamily="34" charset="0"/>
                <a:cs typeface="Arial" pitchFamily="34" charset="0"/>
              </a:rPr>
              <a:t>MySQL</a:t>
            </a:r>
            <a:r>
              <a:rPr lang="en-US" sz="1800" dirty="0" smtClean="0">
                <a:latin typeface="Arial" pitchFamily="34" charset="0"/>
                <a:cs typeface="Arial" pitchFamily="34" charset="0"/>
              </a:rPr>
              <a:t> is presently the most used database, </a:t>
            </a:r>
            <a:r>
              <a:rPr lang="en-US" sz="1800" dirty="0" err="1" smtClean="0">
                <a:latin typeface="Arial" pitchFamily="34" charset="0"/>
                <a:cs typeface="Arial" pitchFamily="34" charset="0"/>
              </a:rPr>
              <a:t>PostgreSQL</a:t>
            </a:r>
            <a:r>
              <a:rPr lang="en-US" sz="1800" dirty="0" smtClean="0">
                <a:latin typeface="Arial" pitchFamily="34" charset="0"/>
                <a:cs typeface="Arial" pitchFamily="34" charset="0"/>
              </a:rPr>
              <a:t> is projected to become the most preferred in the future.</a:t>
            </a:r>
          </a:p>
          <a:p>
            <a:r>
              <a:rPr lang="en-US" sz="1800" b="1" dirty="0" smtClean="0">
                <a:latin typeface="Arial" pitchFamily="34" charset="0"/>
                <a:cs typeface="Arial" pitchFamily="34" charset="0"/>
              </a:rPr>
              <a:t>Respondent Demographics</a:t>
            </a:r>
            <a:r>
              <a:rPr lang="en-US" sz="1800" dirty="0" smtClean="0">
                <a:latin typeface="Arial" pitchFamily="34" charset="0"/>
                <a:cs typeface="Arial" pitchFamily="34" charset="0"/>
              </a:rPr>
              <a:t>: The majority of respondents were male, American, with an average age of 28.</a:t>
            </a:r>
          </a:p>
        </p:txBody>
      </p:sp>
      <p:pic>
        <p:nvPicPr>
          <p:cNvPr id="5" name="Picture 4">
            <a:extLst>
              <a:ext uri="{FF2B5EF4-FFF2-40B4-BE49-F238E27FC236}">
                <a16:creationId xmlns:a16="http://schemas.microsoft.com/office/drawing/2014/main" xmlns=""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xmlns=""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xmlns="" id="{EE158731-59BB-48A2-A901-D7C35E91BA10}"/>
              </a:ext>
            </a:extLst>
          </p:cNvPr>
          <p:cNvPicPr>
            <a:picLocks noChangeAspect="1"/>
          </p:cNvPicPr>
          <p:nvPr/>
        </p:nvPicPr>
        <p:blipFill>
          <a:blip r:embed="rId2"/>
          <a:stretch>
            <a:fillRect/>
          </a:stretch>
        </p:blipFill>
        <p:spPr>
          <a:xfrm>
            <a:off x="994347" y="2262036"/>
            <a:ext cx="3054361" cy="3054361"/>
          </a:xfrm>
          <a:prstGeom prst="rect">
            <a:avLst/>
          </a:prstGeom>
        </p:spPr>
      </p:pic>
      <p:sp>
        <p:nvSpPr>
          <p:cNvPr id="6" name="Content Placeholder 2">
            <a:extLst>
              <a:ext uri="{FF2B5EF4-FFF2-40B4-BE49-F238E27FC236}">
                <a16:creationId xmlns:a16="http://schemas.microsoft.com/office/drawing/2014/main" xmlns="" id="{902FD5C4-FE5F-46D2-ABC9-49FA4BB8442F}"/>
              </a:ext>
            </a:extLst>
          </p:cNvPr>
          <p:cNvSpPr>
            <a:spLocks noGrp="1"/>
          </p:cNvSpPr>
          <p:nvPr>
            <p:ph sz="half" idx="2"/>
          </p:nvPr>
        </p:nvSpPr>
        <p:spPr>
          <a:xfrm>
            <a:off x="4048708" y="1476462"/>
            <a:ext cx="7068725" cy="4881721"/>
          </a:xfrm>
        </p:spPr>
        <p:txBody>
          <a:bodyPr>
            <a:normAutofit/>
          </a:bodyPr>
          <a:lstStyle/>
          <a:p>
            <a:pPr marL="0">
              <a:buNone/>
            </a:pPr>
            <a:r>
              <a:rPr lang="en-US" sz="1800" dirty="0" smtClean="0">
                <a:latin typeface="Arial" pitchFamily="34" charset="0"/>
                <a:cs typeface="Arial" pitchFamily="34" charset="0"/>
              </a:rPr>
              <a:t>This presentation uses data analytics to identify current and future trends in programming languages, databases, platforms, and web frameworks. Targeted audiences include developers, data professionals, HR managers, and individuals interested in in-demand skills.</a:t>
            </a:r>
          </a:p>
          <a:p>
            <a:pPr>
              <a:buNone/>
            </a:pPr>
            <a:r>
              <a:rPr lang="en-US" sz="1800" b="1" dirty="0" smtClean="0">
                <a:latin typeface="Arial" pitchFamily="34" charset="0"/>
                <a:cs typeface="Arial" pitchFamily="34" charset="0"/>
              </a:rPr>
              <a:t>Key focus areas</a:t>
            </a:r>
            <a:r>
              <a:rPr lang="en-US" sz="1800" dirty="0" smtClean="0">
                <a:latin typeface="Arial" pitchFamily="34" charset="0"/>
                <a:cs typeface="Arial" pitchFamily="34" charset="0"/>
              </a:rPr>
              <a:t>:</a:t>
            </a:r>
          </a:p>
          <a:p>
            <a:r>
              <a:rPr lang="en-US" sz="1800" dirty="0" smtClean="0">
                <a:latin typeface="Arial" pitchFamily="34" charset="0"/>
                <a:cs typeface="Arial" pitchFamily="34" charset="0"/>
              </a:rPr>
              <a:t>Current popular technologies</a:t>
            </a:r>
          </a:p>
          <a:p>
            <a:r>
              <a:rPr lang="en-US" sz="1800" dirty="0" smtClean="0">
                <a:latin typeface="Arial" pitchFamily="34" charset="0"/>
                <a:cs typeface="Arial" pitchFamily="34" charset="0"/>
              </a:rPr>
              <a:t>Future sought-after skills</a:t>
            </a:r>
          </a:p>
          <a:p>
            <a:r>
              <a:rPr lang="en-US" sz="1800" dirty="0" smtClean="0">
                <a:latin typeface="Arial" pitchFamily="34" charset="0"/>
                <a:cs typeface="Arial" pitchFamily="34" charset="0"/>
              </a:rPr>
              <a:t>Respondent demographics: location, gender, age, education</a:t>
            </a:r>
          </a:p>
          <a:p>
            <a:r>
              <a:rPr lang="en-US" sz="1800" dirty="0" smtClean="0">
                <a:latin typeface="Arial" pitchFamily="34" charset="0"/>
                <a:cs typeface="Arial" pitchFamily="34" charset="0"/>
              </a:rPr>
              <a:t>The goal is to provide insights into the evolving landscape of tech skills and preferences.</a:t>
            </a:r>
          </a:p>
          <a:p>
            <a:pPr marL="0">
              <a:buNone/>
            </a:pPr>
            <a:endParaRPr lang="en-US" sz="1800" dirty="0" smtClean="0">
              <a:latin typeface="Arial" pitchFamily="34" charset="0"/>
              <a:cs typeface="Arial" pitchFamily="34" charset="0"/>
            </a:endParaRPr>
          </a:p>
        </p:txBody>
      </p:sp>
    </p:spTree>
    <p:extLst>
      <p:ext uri="{BB962C8B-B14F-4D97-AF65-F5344CB8AC3E}">
        <p14:creationId xmlns:p14="http://schemas.microsoft.com/office/powerpoint/2010/main" xmlns=""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pic>
        <p:nvPicPr>
          <p:cNvPr id="5" name="Picture 4">
            <a:extLst>
              <a:ext uri="{FF2B5EF4-FFF2-40B4-BE49-F238E27FC236}">
                <a16:creationId xmlns:a16="http://schemas.microsoft.com/office/drawing/2014/main" xmlns="" id="{33AE176B-DE78-4B75-AC9E-2A422E82D533}"/>
              </a:ext>
            </a:extLst>
          </p:cNvPr>
          <p:cNvPicPr>
            <a:picLocks noChangeAspect="1"/>
          </p:cNvPicPr>
          <p:nvPr/>
        </p:nvPicPr>
        <p:blipFill>
          <a:blip r:embed="rId2"/>
          <a:stretch>
            <a:fillRect/>
          </a:stretch>
        </p:blipFill>
        <p:spPr>
          <a:xfrm>
            <a:off x="979655" y="1831709"/>
            <a:ext cx="3194581" cy="3194581"/>
          </a:xfrm>
          <a:prstGeom prst="rect">
            <a:avLst/>
          </a:prstGeom>
        </p:spPr>
      </p:pic>
      <p:sp>
        <p:nvSpPr>
          <p:cNvPr id="7" name="Content Placeholder 2">
            <a:extLst>
              <a:ext uri="{FF2B5EF4-FFF2-40B4-BE49-F238E27FC236}">
                <a16:creationId xmlns:a16="http://schemas.microsoft.com/office/drawing/2014/main" xmlns="" id="{902FD5C4-FE5F-46D2-ABC9-49FA4BB8442F}"/>
              </a:ext>
            </a:extLst>
          </p:cNvPr>
          <p:cNvSpPr>
            <a:spLocks noGrp="1"/>
          </p:cNvSpPr>
          <p:nvPr>
            <p:ph sz="half" idx="2"/>
          </p:nvPr>
        </p:nvSpPr>
        <p:spPr>
          <a:xfrm>
            <a:off x="4048708" y="1476462"/>
            <a:ext cx="7068725" cy="4881721"/>
          </a:xfrm>
        </p:spPr>
        <p:txBody>
          <a:bodyPr>
            <a:normAutofit/>
          </a:bodyPr>
          <a:lstStyle/>
          <a:p>
            <a:pPr marL="0">
              <a:buNone/>
            </a:pPr>
            <a:r>
              <a:rPr lang="en-US" sz="1800" dirty="0" smtClean="0">
                <a:latin typeface="Arial" pitchFamily="34" charset="0"/>
                <a:cs typeface="Arial" pitchFamily="34" charset="0"/>
              </a:rPr>
              <a:t>The methodology involved collecting, cleaning, analyzing, and visualizing data to assess trends in the developer sector : </a:t>
            </a:r>
          </a:p>
          <a:p>
            <a:pPr marL="0">
              <a:buNone/>
            </a:pPr>
            <a:endParaRPr lang="en-US" sz="500" dirty="0" smtClean="0">
              <a:latin typeface="Arial" pitchFamily="34" charset="0"/>
              <a:cs typeface="Arial" pitchFamily="34" charset="0"/>
            </a:endParaRPr>
          </a:p>
          <a:p>
            <a:r>
              <a:rPr lang="en-US" sz="1800" b="1" dirty="0" smtClean="0">
                <a:latin typeface="Arial" pitchFamily="34" charset="0"/>
                <a:cs typeface="Arial" pitchFamily="34" charset="0"/>
              </a:rPr>
              <a:t>Data Collection</a:t>
            </a:r>
            <a:r>
              <a:rPr lang="en-US" sz="1800" dirty="0" smtClean="0">
                <a:latin typeface="Arial" pitchFamily="34" charset="0"/>
                <a:cs typeface="Arial" pitchFamily="34" charset="0"/>
              </a:rPr>
              <a:t>: Job location data was obtained using the Jobs API and stored in an Excel file.</a:t>
            </a:r>
          </a:p>
          <a:p>
            <a:r>
              <a:rPr lang="en-US" sz="1800" b="1" dirty="0" smtClean="0">
                <a:latin typeface="Arial" pitchFamily="34" charset="0"/>
                <a:cs typeface="Arial" pitchFamily="34" charset="0"/>
              </a:rPr>
              <a:t>Data Extraction</a:t>
            </a:r>
            <a:r>
              <a:rPr lang="en-US" sz="1800" dirty="0" smtClean="0">
                <a:latin typeface="Arial" pitchFamily="34" charset="0"/>
                <a:cs typeface="Arial" pitchFamily="34" charset="0"/>
              </a:rPr>
              <a:t>: Programming languages and average annual salaries were scraped from the survey.</a:t>
            </a:r>
          </a:p>
          <a:p>
            <a:r>
              <a:rPr lang="en-US" sz="1800" b="1" dirty="0" smtClean="0">
                <a:latin typeface="Arial" pitchFamily="34" charset="0"/>
                <a:cs typeface="Arial" pitchFamily="34" charset="0"/>
              </a:rPr>
              <a:t>Data Cleaning and Analysis</a:t>
            </a:r>
            <a:r>
              <a:rPr lang="en-US" sz="1800" dirty="0" smtClean="0">
                <a:latin typeface="Arial" pitchFamily="34" charset="0"/>
                <a:cs typeface="Arial" pitchFamily="34" charset="0"/>
              </a:rPr>
              <a:t>: Python was used to clean and analyze the data, performing exploratory data analysis to assess correlations.</a:t>
            </a:r>
          </a:p>
          <a:p>
            <a:r>
              <a:rPr lang="en-US" sz="1800" b="1" dirty="0" smtClean="0">
                <a:latin typeface="Arial" pitchFamily="34" charset="0"/>
                <a:cs typeface="Arial" pitchFamily="34" charset="0"/>
              </a:rPr>
              <a:t>Visualization</a:t>
            </a:r>
            <a:r>
              <a:rPr lang="en-US" sz="1800" dirty="0" smtClean="0">
                <a:latin typeface="Arial" pitchFamily="34" charset="0"/>
                <a:cs typeface="Arial" pitchFamily="34" charset="0"/>
              </a:rPr>
              <a:t>: Charts, graphs, and dashboards were created using Python and IBM </a:t>
            </a:r>
            <a:r>
              <a:rPr lang="en-US" sz="1800" dirty="0" err="1" smtClean="0">
                <a:latin typeface="Arial" pitchFamily="34" charset="0"/>
                <a:cs typeface="Arial" pitchFamily="34" charset="0"/>
              </a:rPr>
              <a:t>Cognos</a:t>
            </a:r>
            <a:r>
              <a:rPr lang="en-US" sz="1800" dirty="0" smtClean="0">
                <a:latin typeface="Arial" pitchFamily="34" charset="0"/>
                <a:cs typeface="Arial" pitchFamily="34" charset="0"/>
              </a:rPr>
              <a:t>.</a:t>
            </a:r>
          </a:p>
          <a:p>
            <a:pPr marL="0">
              <a:buNone/>
            </a:pPr>
            <a:endParaRPr lang="en-US" sz="1800" dirty="0" smtClean="0">
              <a:latin typeface="Arial" pitchFamily="34" charset="0"/>
              <a:cs typeface="Arial" pitchFamily="34" charset="0"/>
            </a:endParaRPr>
          </a:p>
        </p:txBody>
      </p:sp>
    </p:spTree>
    <p:extLst>
      <p:ext uri="{BB962C8B-B14F-4D97-AF65-F5344CB8AC3E}">
        <p14:creationId xmlns:p14="http://schemas.microsoft.com/office/powerpoint/2010/main" xmlns=""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xmlns=""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pic>
        <p:nvPicPr>
          <p:cNvPr id="1026" name="Picture 2" descr="C:\Users\Kevin\Desktop\analysis1.jpg"/>
          <p:cNvPicPr>
            <a:picLocks noChangeAspect="1" noChangeArrowheads="1"/>
          </p:cNvPicPr>
          <p:nvPr/>
        </p:nvPicPr>
        <p:blipFill>
          <a:blip r:embed="rId2"/>
          <a:srcRect/>
          <a:stretch>
            <a:fillRect/>
          </a:stretch>
        </p:blipFill>
        <p:spPr bwMode="auto">
          <a:xfrm>
            <a:off x="2774677" y="1487103"/>
            <a:ext cx="5660985" cy="4186039"/>
          </a:xfrm>
          <a:prstGeom prst="rect">
            <a:avLst/>
          </a:prstGeom>
          <a:noFill/>
        </p:spPr>
      </p:pic>
    </p:spTree>
    <p:extLst>
      <p:ext uri="{BB962C8B-B14F-4D97-AF65-F5344CB8AC3E}">
        <p14:creationId xmlns:p14="http://schemas.microsoft.com/office/powerpoint/2010/main" xmlns=""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C3525F-7CB4-4C06-B037-C81D2DED9B80}"/>
              </a:ext>
            </a:extLst>
          </p:cNvPr>
          <p:cNvSpPr>
            <a:spLocks noGrp="1"/>
          </p:cNvSpPr>
          <p:nvPr>
            <p:ph type="title"/>
          </p:nvPr>
        </p:nvSpPr>
        <p:spPr/>
        <p:txBody>
          <a:bodyPr/>
          <a:lstStyle/>
          <a:p>
            <a:r>
              <a:rPr lang="en-US" dirty="0"/>
              <a:t>PROGRAMMING LANGUAGE TRENDS</a:t>
            </a:r>
          </a:p>
        </p:txBody>
      </p:sp>
      <p:pic>
        <p:nvPicPr>
          <p:cNvPr id="2050" name="Picture 2"/>
          <p:cNvPicPr>
            <a:picLocks noChangeAspect="1" noChangeArrowheads="1"/>
          </p:cNvPicPr>
          <p:nvPr/>
        </p:nvPicPr>
        <p:blipFill>
          <a:blip r:embed="rId3"/>
          <a:srcRect/>
          <a:stretch>
            <a:fillRect/>
          </a:stretch>
        </p:blipFill>
        <p:spPr bwMode="auto">
          <a:xfrm>
            <a:off x="0" y="1825625"/>
            <a:ext cx="6219423" cy="3414630"/>
          </a:xfrm>
          <a:prstGeom prst="rect">
            <a:avLst/>
          </a:prstGeom>
          <a:noFill/>
          <a:ln w="9525">
            <a:noFill/>
            <a:miter lim="800000"/>
            <a:headEnd/>
            <a:tailEnd/>
          </a:ln>
          <a:effectLst/>
        </p:spPr>
      </p:pic>
      <p:pic>
        <p:nvPicPr>
          <p:cNvPr id="2051" name="Picture 3"/>
          <p:cNvPicPr>
            <a:picLocks noGrp="1" noChangeAspect="1" noChangeArrowheads="1"/>
          </p:cNvPicPr>
          <p:nvPr>
            <p:ph sz="half" idx="2"/>
          </p:nvPr>
        </p:nvPicPr>
        <p:blipFill>
          <a:blip r:embed="rId4"/>
          <a:srcRect/>
          <a:stretch>
            <a:fillRect/>
          </a:stretch>
        </p:blipFill>
        <p:spPr bwMode="auto">
          <a:xfrm>
            <a:off x="6191688" y="1825625"/>
            <a:ext cx="6000312" cy="3241325"/>
          </a:xfrm>
          <a:prstGeom prst="rect">
            <a:avLst/>
          </a:prstGeom>
          <a:noFill/>
          <a:ln w="9525">
            <a:noFill/>
            <a:miter lim="800000"/>
            <a:headEnd/>
            <a:tailEnd/>
          </a:ln>
          <a:effectLst/>
        </p:spPr>
      </p:pic>
      <p:sp>
        <p:nvSpPr>
          <p:cNvPr id="11" name="ZoneTexte 10"/>
          <p:cNvSpPr txBox="1"/>
          <p:nvPr/>
        </p:nvSpPr>
        <p:spPr>
          <a:xfrm>
            <a:off x="234892" y="1456293"/>
            <a:ext cx="4496499" cy="369332"/>
          </a:xfrm>
          <a:prstGeom prst="rect">
            <a:avLst/>
          </a:prstGeom>
          <a:noFill/>
        </p:spPr>
        <p:txBody>
          <a:bodyPr wrap="square" rtlCol="0">
            <a:spAutoFit/>
          </a:bodyPr>
          <a:lstStyle/>
          <a:p>
            <a:r>
              <a:rPr lang="fr-CH" dirty="0" err="1" smtClean="0">
                <a:solidFill>
                  <a:srgbClr val="0070C0"/>
                </a:solidFill>
              </a:rPr>
              <a:t>Current</a:t>
            </a:r>
            <a:r>
              <a:rPr lang="fr-CH" dirty="0" smtClean="0">
                <a:solidFill>
                  <a:srgbClr val="0070C0"/>
                </a:solidFill>
              </a:rPr>
              <a:t> </a:t>
            </a:r>
            <a:r>
              <a:rPr lang="fr-CH" dirty="0" err="1" smtClean="0">
                <a:solidFill>
                  <a:srgbClr val="0070C0"/>
                </a:solidFill>
              </a:rPr>
              <a:t>Year</a:t>
            </a:r>
            <a:endParaRPr lang="fr-FR" dirty="0">
              <a:solidFill>
                <a:srgbClr val="0070C0"/>
              </a:solidFill>
            </a:endParaRPr>
          </a:p>
        </p:txBody>
      </p:sp>
      <p:sp>
        <p:nvSpPr>
          <p:cNvPr id="12" name="ZoneTexte 11"/>
          <p:cNvSpPr txBox="1"/>
          <p:nvPr/>
        </p:nvSpPr>
        <p:spPr>
          <a:xfrm>
            <a:off x="6191688" y="1456293"/>
            <a:ext cx="4496499" cy="369332"/>
          </a:xfrm>
          <a:prstGeom prst="rect">
            <a:avLst/>
          </a:prstGeom>
          <a:noFill/>
        </p:spPr>
        <p:txBody>
          <a:bodyPr wrap="square" rtlCol="0">
            <a:spAutoFit/>
          </a:bodyPr>
          <a:lstStyle/>
          <a:p>
            <a:r>
              <a:rPr lang="fr-CH" dirty="0" err="1" smtClean="0">
                <a:solidFill>
                  <a:srgbClr val="0070C0"/>
                </a:solidFill>
              </a:rPr>
              <a:t>Next</a:t>
            </a:r>
            <a:r>
              <a:rPr lang="fr-CH" dirty="0" smtClean="0">
                <a:solidFill>
                  <a:srgbClr val="0070C0"/>
                </a:solidFill>
              </a:rPr>
              <a:t> </a:t>
            </a:r>
            <a:r>
              <a:rPr lang="fr-CH" dirty="0" err="1" smtClean="0">
                <a:solidFill>
                  <a:srgbClr val="0070C0"/>
                </a:solidFill>
              </a:rPr>
              <a:t>Year</a:t>
            </a:r>
            <a:endParaRPr lang="fr-FR" dirty="0">
              <a:solidFill>
                <a:srgbClr val="0070C0"/>
              </a:solidFill>
            </a:endParaRPr>
          </a:p>
        </p:txBody>
      </p:sp>
    </p:spTree>
    <p:extLst>
      <p:ext uri="{BB962C8B-B14F-4D97-AF65-F5344CB8AC3E}">
        <p14:creationId xmlns:p14="http://schemas.microsoft.com/office/powerpoint/2010/main" xmlns=""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xmlns="" id="{E4FC0D20-FACF-4D73-BD27-CF8F6B97546A}"/>
              </a:ext>
            </a:extLst>
          </p:cNvPr>
          <p:cNvSpPr>
            <a:spLocks noGrp="1"/>
          </p:cNvSpPr>
          <p:nvPr>
            <p:ph sz="half" idx="1"/>
          </p:nvPr>
        </p:nvSpPr>
        <p:spPr>
          <a:xfrm>
            <a:off x="813816" y="1526796"/>
            <a:ext cx="5181600" cy="4776002"/>
          </a:xfrm>
        </p:spPr>
        <p:txBody>
          <a:bodyPr>
            <a:normAutofit/>
          </a:bodyPr>
          <a:lstStyle/>
          <a:p>
            <a:pPr marL="0" indent="0">
              <a:buNone/>
            </a:pPr>
            <a:r>
              <a:rPr lang="en-US" sz="2200" b="1" dirty="0" smtClean="0">
                <a:latin typeface="Arial" pitchFamily="34" charset="0"/>
                <a:cs typeface="Arial" pitchFamily="34" charset="0"/>
              </a:rPr>
              <a:t>Findings:</a:t>
            </a:r>
          </a:p>
          <a:p>
            <a:pPr marL="0" indent="0"/>
            <a:r>
              <a:rPr lang="en-US" sz="1600" b="1" dirty="0" smtClean="0">
                <a:latin typeface="Arial" pitchFamily="34" charset="0"/>
                <a:cs typeface="Arial" pitchFamily="34" charset="0"/>
              </a:rPr>
              <a:t>JavaScript</a:t>
            </a:r>
            <a:r>
              <a:rPr lang="en-US" sz="1600" dirty="0" smtClean="0">
                <a:latin typeface="Arial" pitchFamily="34" charset="0"/>
                <a:cs typeface="Arial" pitchFamily="34" charset="0"/>
              </a:rPr>
              <a:t> is the most widely used programming language.</a:t>
            </a:r>
          </a:p>
          <a:p>
            <a:pPr marL="0" indent="0"/>
            <a:r>
              <a:rPr lang="en-US" sz="1600" b="1" dirty="0" smtClean="0">
                <a:latin typeface="Arial" pitchFamily="34" charset="0"/>
                <a:cs typeface="Arial" pitchFamily="34" charset="0"/>
              </a:rPr>
              <a:t>HTML/CSS</a:t>
            </a:r>
            <a:r>
              <a:rPr lang="en-US" sz="1600" dirty="0" smtClean="0">
                <a:latin typeface="Arial" pitchFamily="34" charset="0"/>
                <a:cs typeface="Arial" pitchFamily="34" charset="0"/>
              </a:rPr>
              <a:t> and </a:t>
            </a:r>
            <a:r>
              <a:rPr lang="en-US" sz="1600" b="1" dirty="0" smtClean="0">
                <a:latin typeface="Arial" pitchFamily="34" charset="0"/>
                <a:cs typeface="Arial" pitchFamily="34" charset="0"/>
              </a:rPr>
              <a:t>SQL</a:t>
            </a:r>
            <a:r>
              <a:rPr lang="en-US" sz="1600" dirty="0" smtClean="0">
                <a:latin typeface="Arial" pitchFamily="34" charset="0"/>
                <a:cs typeface="Arial" pitchFamily="34" charset="0"/>
              </a:rPr>
              <a:t> are crucial in web development and data management.</a:t>
            </a:r>
          </a:p>
          <a:p>
            <a:pPr marL="0" indent="0"/>
            <a:r>
              <a:rPr lang="en-US" sz="1600" b="1" dirty="0" smtClean="0">
                <a:latin typeface="Arial" pitchFamily="34" charset="0"/>
                <a:cs typeface="Arial" pitchFamily="34" charset="0"/>
              </a:rPr>
              <a:t>Bash/Shell/</a:t>
            </a:r>
            <a:r>
              <a:rPr lang="en-US" sz="1600" b="1" dirty="0" err="1" smtClean="0">
                <a:latin typeface="Arial" pitchFamily="34" charset="0"/>
                <a:cs typeface="Arial" pitchFamily="34" charset="0"/>
              </a:rPr>
              <a:t>PowerShell</a:t>
            </a:r>
            <a:r>
              <a:rPr lang="en-US" sz="1600" dirty="0" smtClean="0">
                <a:latin typeface="Arial" pitchFamily="34" charset="0"/>
                <a:cs typeface="Arial" pitchFamily="34" charset="0"/>
              </a:rPr>
              <a:t> is significant for scripting and automation.</a:t>
            </a:r>
          </a:p>
          <a:p>
            <a:pPr marL="0" indent="0"/>
            <a:r>
              <a:rPr lang="en-US" sz="1600" b="1" dirty="0" smtClean="0">
                <a:latin typeface="Arial" pitchFamily="34" charset="0"/>
                <a:cs typeface="Arial" pitchFamily="34" charset="0"/>
              </a:rPr>
              <a:t>Python</a:t>
            </a:r>
            <a:r>
              <a:rPr lang="en-US" sz="1600" dirty="0" smtClean="0">
                <a:latin typeface="Arial" pitchFamily="34" charset="0"/>
                <a:cs typeface="Arial" pitchFamily="34" charset="0"/>
              </a:rPr>
              <a:t> is versatile and popular across various domains.</a:t>
            </a:r>
          </a:p>
          <a:p>
            <a:pPr marL="0" indent="0"/>
            <a:r>
              <a:rPr lang="en-US" sz="1600" b="1" dirty="0" smtClean="0">
                <a:latin typeface="Arial" pitchFamily="34" charset="0"/>
                <a:cs typeface="Arial" pitchFamily="34" charset="0"/>
              </a:rPr>
              <a:t>Java</a:t>
            </a:r>
            <a:r>
              <a:rPr lang="en-US" sz="1600" dirty="0" smtClean="0">
                <a:latin typeface="Arial" pitchFamily="34" charset="0"/>
                <a:cs typeface="Arial" pitchFamily="34" charset="0"/>
              </a:rPr>
              <a:t> continues to be a staple in enterprise and Android development.</a:t>
            </a:r>
          </a:p>
          <a:p>
            <a:pPr marL="0" indent="0"/>
            <a:r>
              <a:rPr lang="en-US" sz="1600" b="1" dirty="0" smtClean="0">
                <a:latin typeface="Arial" pitchFamily="34" charset="0"/>
                <a:cs typeface="Arial" pitchFamily="34" charset="0"/>
              </a:rPr>
              <a:t>Python</a:t>
            </a:r>
            <a:r>
              <a:rPr lang="en-US" sz="1600" dirty="0" smtClean="0">
                <a:latin typeface="Arial" pitchFamily="34" charset="0"/>
                <a:cs typeface="Arial" pitchFamily="34" charset="0"/>
              </a:rPr>
              <a:t> and </a:t>
            </a:r>
            <a:r>
              <a:rPr lang="en-US" sz="1600" b="1" dirty="0" smtClean="0">
                <a:latin typeface="Arial" pitchFamily="34" charset="0"/>
                <a:cs typeface="Arial" pitchFamily="34" charset="0"/>
              </a:rPr>
              <a:t>JavaScript</a:t>
            </a:r>
            <a:r>
              <a:rPr lang="en-US" sz="1600" dirty="0" smtClean="0">
                <a:latin typeface="Arial" pitchFamily="34" charset="0"/>
                <a:cs typeface="Arial" pitchFamily="34" charset="0"/>
              </a:rPr>
              <a:t> are highly desired for the future.</a:t>
            </a:r>
          </a:p>
          <a:p>
            <a:pPr marL="0" indent="0"/>
            <a:r>
              <a:rPr lang="en-US" sz="1600" b="1" dirty="0" smtClean="0">
                <a:latin typeface="Arial" pitchFamily="34" charset="0"/>
                <a:cs typeface="Arial" pitchFamily="34" charset="0"/>
              </a:rPr>
              <a:t>Go</a:t>
            </a:r>
            <a:r>
              <a:rPr lang="en-US" sz="1600" dirty="0" smtClean="0">
                <a:latin typeface="Arial" pitchFamily="34" charset="0"/>
                <a:cs typeface="Arial" pitchFamily="34" charset="0"/>
              </a:rPr>
              <a:t> and </a:t>
            </a:r>
            <a:r>
              <a:rPr lang="en-US" sz="1600" b="1" dirty="0" err="1" smtClean="0">
                <a:latin typeface="Arial" pitchFamily="34" charset="0"/>
                <a:cs typeface="Arial" pitchFamily="34" charset="0"/>
              </a:rPr>
              <a:t>TypeScript</a:t>
            </a:r>
            <a:r>
              <a:rPr lang="en-US" sz="1600" dirty="0" smtClean="0">
                <a:latin typeface="Arial" pitchFamily="34" charset="0"/>
                <a:cs typeface="Arial" pitchFamily="34" charset="0"/>
              </a:rPr>
              <a:t> are gaining interest, indicating a shift towards these languages.</a:t>
            </a:r>
          </a:p>
          <a:p>
            <a:pPr marL="0" indent="0"/>
            <a:r>
              <a:rPr lang="en-US" sz="1600" b="1" dirty="0" smtClean="0">
                <a:latin typeface="Arial" pitchFamily="34" charset="0"/>
                <a:cs typeface="Arial" pitchFamily="34" charset="0"/>
              </a:rPr>
              <a:t>SQL</a:t>
            </a:r>
            <a:r>
              <a:rPr lang="en-US" sz="1600" dirty="0" smtClean="0">
                <a:latin typeface="Arial" pitchFamily="34" charset="0"/>
                <a:cs typeface="Arial" pitchFamily="34" charset="0"/>
              </a:rPr>
              <a:t> and </a:t>
            </a:r>
            <a:r>
              <a:rPr lang="en-US" sz="1600" b="1" dirty="0" err="1" smtClean="0">
                <a:latin typeface="Arial" pitchFamily="34" charset="0"/>
                <a:cs typeface="Arial" pitchFamily="34" charset="0"/>
              </a:rPr>
              <a:t>Kotlin</a:t>
            </a:r>
            <a:r>
              <a:rPr lang="en-US" sz="1600" dirty="0" smtClean="0">
                <a:latin typeface="Arial" pitchFamily="34" charset="0"/>
                <a:cs typeface="Arial" pitchFamily="34" charset="0"/>
              </a:rPr>
              <a:t> maintain strong future demand</a:t>
            </a:r>
            <a:endParaRPr lang="en-US" sz="1600" dirty="0">
              <a:latin typeface="Arial" pitchFamily="34" charset="0"/>
              <a:cs typeface="Arial" pitchFamily="34" charset="0"/>
            </a:endParaRPr>
          </a:p>
        </p:txBody>
      </p:sp>
      <p:sp>
        <p:nvSpPr>
          <p:cNvPr id="4" name="Content Placeholder 3">
            <a:extLst>
              <a:ext uri="{FF2B5EF4-FFF2-40B4-BE49-F238E27FC236}">
                <a16:creationId xmlns:a16="http://schemas.microsoft.com/office/drawing/2014/main" xmlns="" id="{ACA6A89D-097D-4968-A07A-39A5B4F78A62}"/>
              </a:ext>
            </a:extLst>
          </p:cNvPr>
          <p:cNvSpPr>
            <a:spLocks noGrp="1"/>
          </p:cNvSpPr>
          <p:nvPr>
            <p:ph sz="half" idx="2"/>
          </p:nvPr>
        </p:nvSpPr>
        <p:spPr>
          <a:xfrm>
            <a:off x="6172200" y="1526796"/>
            <a:ext cx="6019800" cy="5075340"/>
          </a:xfrm>
        </p:spPr>
        <p:txBody>
          <a:bodyPr>
            <a:normAutofit/>
          </a:bodyPr>
          <a:lstStyle/>
          <a:p>
            <a:pPr marL="0" indent="0">
              <a:buNone/>
            </a:pPr>
            <a:r>
              <a:rPr lang="en-US" sz="2200" b="1" dirty="0" smtClean="0">
                <a:latin typeface="Arial" pitchFamily="34" charset="0"/>
                <a:cs typeface="Arial" pitchFamily="34" charset="0"/>
              </a:rPr>
              <a:t>Implications:</a:t>
            </a:r>
          </a:p>
          <a:p>
            <a:pPr marL="0" indent="0"/>
            <a:r>
              <a:rPr lang="en-US" sz="1600" b="1" dirty="0" smtClean="0">
                <a:latin typeface="Arial" pitchFamily="34" charset="0"/>
                <a:cs typeface="Arial" pitchFamily="34" charset="0"/>
              </a:rPr>
              <a:t>Skill Development</a:t>
            </a:r>
            <a:r>
              <a:rPr lang="en-US" sz="1600" dirty="0" smtClean="0">
                <a:latin typeface="Arial" pitchFamily="34" charset="0"/>
                <a:cs typeface="Arial" pitchFamily="34" charset="0"/>
              </a:rPr>
              <a:t>: Prioritize learning Python and JavaScript; consider Go and </a:t>
            </a:r>
            <a:r>
              <a:rPr lang="en-US" sz="1600" dirty="0" err="1" smtClean="0">
                <a:latin typeface="Arial" pitchFamily="34" charset="0"/>
                <a:cs typeface="Arial" pitchFamily="34" charset="0"/>
              </a:rPr>
              <a:t>TypeScript</a:t>
            </a:r>
            <a:r>
              <a:rPr lang="en-US" sz="1600" dirty="0" smtClean="0">
                <a:latin typeface="Arial" pitchFamily="34" charset="0"/>
                <a:cs typeface="Arial" pitchFamily="34" charset="0"/>
              </a:rPr>
              <a:t>.</a:t>
            </a:r>
          </a:p>
          <a:p>
            <a:pPr marL="0" indent="0"/>
            <a:r>
              <a:rPr lang="en-US" sz="1600" b="1" dirty="0" smtClean="0">
                <a:latin typeface="Arial" pitchFamily="34" charset="0"/>
                <a:cs typeface="Arial" pitchFamily="34" charset="0"/>
              </a:rPr>
              <a:t>Hiring and Training</a:t>
            </a:r>
            <a:r>
              <a:rPr lang="en-US" sz="1600" dirty="0" smtClean="0">
                <a:latin typeface="Arial" pitchFamily="34" charset="0"/>
                <a:cs typeface="Arial" pitchFamily="34" charset="0"/>
              </a:rPr>
              <a:t>: Focus on candidates with Python, JavaScript, and SQL skills; offer training in Go and </a:t>
            </a:r>
            <a:r>
              <a:rPr lang="en-US" sz="1600" dirty="0" err="1" smtClean="0">
                <a:latin typeface="Arial" pitchFamily="34" charset="0"/>
                <a:cs typeface="Arial" pitchFamily="34" charset="0"/>
              </a:rPr>
              <a:t>TypeScript</a:t>
            </a:r>
            <a:r>
              <a:rPr lang="en-US" sz="1600" dirty="0" smtClean="0">
                <a:latin typeface="Arial" pitchFamily="34" charset="0"/>
                <a:cs typeface="Arial" pitchFamily="34" charset="0"/>
              </a:rPr>
              <a:t>.</a:t>
            </a:r>
          </a:p>
          <a:p>
            <a:pPr marL="0" indent="0"/>
            <a:r>
              <a:rPr lang="en-US" sz="1600" b="1" dirty="0" smtClean="0">
                <a:latin typeface="Arial" pitchFamily="34" charset="0"/>
                <a:cs typeface="Arial" pitchFamily="34" charset="0"/>
              </a:rPr>
              <a:t>Technology Adoption</a:t>
            </a:r>
            <a:r>
              <a:rPr lang="en-US" sz="1600" dirty="0" smtClean="0">
                <a:latin typeface="Arial" pitchFamily="34" charset="0"/>
                <a:cs typeface="Arial" pitchFamily="34" charset="0"/>
              </a:rPr>
              <a:t>: Adopt Go and </a:t>
            </a:r>
            <a:r>
              <a:rPr lang="en-US" sz="1600" dirty="0" err="1" smtClean="0">
                <a:latin typeface="Arial" pitchFamily="34" charset="0"/>
                <a:cs typeface="Arial" pitchFamily="34" charset="0"/>
              </a:rPr>
              <a:t>TypeScript</a:t>
            </a:r>
            <a:r>
              <a:rPr lang="en-US" sz="1600" dirty="0" smtClean="0">
                <a:latin typeface="Arial" pitchFamily="34" charset="0"/>
                <a:cs typeface="Arial" pitchFamily="34" charset="0"/>
              </a:rPr>
              <a:t> for new projects; ensure proficiency in Bash/Shell/</a:t>
            </a:r>
            <a:r>
              <a:rPr lang="en-US" sz="1600" dirty="0" err="1" smtClean="0">
                <a:latin typeface="Arial" pitchFamily="34" charset="0"/>
                <a:cs typeface="Arial" pitchFamily="34" charset="0"/>
              </a:rPr>
              <a:t>PowerShell</a:t>
            </a:r>
            <a:r>
              <a:rPr lang="en-US" sz="1600" dirty="0" smtClean="0">
                <a:latin typeface="Arial" pitchFamily="34" charset="0"/>
                <a:cs typeface="Arial" pitchFamily="34" charset="0"/>
              </a:rPr>
              <a:t>.</a:t>
            </a:r>
          </a:p>
          <a:p>
            <a:pPr marL="0" indent="0"/>
            <a:r>
              <a:rPr lang="en-US" sz="1600" b="1" dirty="0" smtClean="0">
                <a:latin typeface="Arial" pitchFamily="34" charset="0"/>
                <a:cs typeface="Arial" pitchFamily="34" charset="0"/>
              </a:rPr>
              <a:t>Educational Focus</a:t>
            </a:r>
            <a:r>
              <a:rPr lang="en-US" sz="1600" dirty="0" smtClean="0">
                <a:latin typeface="Arial" pitchFamily="34" charset="0"/>
                <a:cs typeface="Arial" pitchFamily="34" charset="0"/>
              </a:rPr>
              <a:t>: Align curricula with these trends, emphasizing Python, JavaScript, Go, and </a:t>
            </a:r>
            <a:r>
              <a:rPr lang="en-US" sz="1600" dirty="0" err="1" smtClean="0">
                <a:latin typeface="Arial" pitchFamily="34" charset="0"/>
                <a:cs typeface="Arial" pitchFamily="34" charset="0"/>
              </a:rPr>
              <a:t>TypeScript</a:t>
            </a:r>
            <a:r>
              <a:rPr lang="en-US" sz="1600" dirty="0" smtClean="0">
                <a:latin typeface="Arial" pitchFamily="34" charset="0"/>
                <a:cs typeface="Arial" pitchFamily="34" charset="0"/>
              </a:rPr>
              <a:t>.</a:t>
            </a:r>
          </a:p>
          <a:p>
            <a:pPr marL="0" indent="0">
              <a:buNone/>
            </a:pPr>
            <a:endParaRPr lang="en-US" dirty="0" smtClean="0"/>
          </a:p>
        </p:txBody>
      </p:sp>
    </p:spTree>
    <p:extLst>
      <p:ext uri="{BB962C8B-B14F-4D97-AF65-F5344CB8AC3E}">
        <p14:creationId xmlns:p14="http://schemas.microsoft.com/office/powerpoint/2010/main" xmlns=""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xmlns="" id="{E4FC0D20-FACF-4D73-BD27-CF8F6B97546A}"/>
              </a:ext>
            </a:extLst>
          </p:cNvPr>
          <p:cNvSpPr>
            <a:spLocks noGrp="1"/>
          </p:cNvSpPr>
          <p:nvPr>
            <p:ph sz="half" idx="1"/>
          </p:nvPr>
        </p:nvSpPr>
        <p:spPr>
          <a:xfrm>
            <a:off x="813816" y="1825625"/>
            <a:ext cx="2228642" cy="501939"/>
          </a:xfrm>
        </p:spPr>
        <p:txBody>
          <a:bodyPr>
            <a:normAutofit fontScale="85000" lnSpcReduction="10000"/>
          </a:bodyPr>
          <a:lstStyle/>
          <a:p>
            <a:pPr marL="0" indent="0">
              <a:buNone/>
            </a:pPr>
            <a:r>
              <a:rPr lang="en-US" dirty="0"/>
              <a:t>Current Year</a:t>
            </a:r>
          </a:p>
        </p:txBody>
      </p:sp>
      <p:sp>
        <p:nvSpPr>
          <p:cNvPr id="4" name="Content Placeholder 3">
            <a:extLst>
              <a:ext uri="{FF2B5EF4-FFF2-40B4-BE49-F238E27FC236}">
                <a16:creationId xmlns:a16="http://schemas.microsoft.com/office/drawing/2014/main" xmlns="" id="{ACA6A89D-097D-4968-A07A-39A5B4F78A62}"/>
              </a:ext>
            </a:extLst>
          </p:cNvPr>
          <p:cNvSpPr>
            <a:spLocks noGrp="1"/>
          </p:cNvSpPr>
          <p:nvPr>
            <p:ph sz="half" idx="2"/>
          </p:nvPr>
        </p:nvSpPr>
        <p:spPr>
          <a:xfrm>
            <a:off x="6172200" y="1825625"/>
            <a:ext cx="1758142" cy="501939"/>
          </a:xfrm>
        </p:spPr>
        <p:txBody>
          <a:bodyPr>
            <a:normAutofit fontScale="85000" lnSpcReduction="10000"/>
          </a:bodyPr>
          <a:lstStyle/>
          <a:p>
            <a:pPr marL="0" indent="0">
              <a:buNone/>
            </a:pPr>
            <a:r>
              <a:rPr lang="en-US" dirty="0"/>
              <a:t>Next Year</a:t>
            </a:r>
          </a:p>
        </p:txBody>
      </p:sp>
      <p:pic>
        <p:nvPicPr>
          <p:cNvPr id="3074" name="Picture 2"/>
          <p:cNvPicPr>
            <a:picLocks noChangeAspect="1" noChangeArrowheads="1"/>
          </p:cNvPicPr>
          <p:nvPr/>
        </p:nvPicPr>
        <p:blipFill>
          <a:blip r:embed="rId2"/>
          <a:srcRect/>
          <a:stretch>
            <a:fillRect/>
          </a:stretch>
        </p:blipFill>
        <p:spPr bwMode="auto">
          <a:xfrm>
            <a:off x="6012809" y="2327564"/>
            <a:ext cx="5880683" cy="330117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168450" y="2327564"/>
            <a:ext cx="5606248" cy="3081628"/>
          </a:xfrm>
          <a:prstGeom prst="rect">
            <a:avLst/>
          </a:prstGeom>
          <a:noFill/>
          <a:ln w="9525">
            <a:noFill/>
            <a:miter lim="800000"/>
            <a:headEnd/>
            <a:tailEnd/>
          </a:ln>
          <a:effectLst/>
        </p:spPr>
      </p:pic>
    </p:spTree>
    <p:extLst>
      <p:ext uri="{BB962C8B-B14F-4D97-AF65-F5344CB8AC3E}">
        <p14:creationId xmlns:p14="http://schemas.microsoft.com/office/powerpoint/2010/main" xmlns=""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870</TotalTime>
  <Words>1490</Words>
  <Application>Microsoft Office PowerPoint</Application>
  <PresentationFormat>Personnalisé</PresentationFormat>
  <Paragraphs>148</Paragraphs>
  <Slides>21</Slides>
  <Notes>3</Notes>
  <HiddenSlides>0</HiddenSlides>
  <MMClips>0</MMClips>
  <ScaleCrop>false</ScaleCrop>
  <HeadingPairs>
    <vt:vector size="4" baseType="variant">
      <vt:variant>
        <vt:lpstr>Thème</vt:lpstr>
      </vt:variant>
      <vt:variant>
        <vt:i4>1</vt:i4>
      </vt:variant>
      <vt:variant>
        <vt:lpstr>Titres des diapositives</vt:lpstr>
      </vt:variant>
      <vt:variant>
        <vt:i4>21</vt:i4>
      </vt:variant>
    </vt:vector>
  </HeadingPairs>
  <TitlesOfParts>
    <vt:vector size="22" baseType="lpstr">
      <vt:lpstr>SLIDE_TEMPLATE_skill_network</vt:lpstr>
      <vt:lpstr>Analysis of Technology Trends Using IBM Cognos Dashboard</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OVERALL FINDINGS &amp; IMPLICATIONS</vt:lpstr>
      <vt:lpstr>CONCLUSION</vt:lpstr>
      <vt:lpstr>APPENDIX</vt:lpstr>
      <vt:lpstr> JOB POSTINGS</vt:lpstr>
      <vt:lpstr>POPULAR LANGUAGES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Kevin</cp:lastModifiedBy>
  <cp:revision>62</cp:revision>
  <dcterms:created xsi:type="dcterms:W3CDTF">2020-10-28T18:29:43Z</dcterms:created>
  <dcterms:modified xsi:type="dcterms:W3CDTF">2024-08-05T18:03:13Z</dcterms:modified>
</cp:coreProperties>
</file>