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9" r:id="rId3"/>
    <p:sldId id="258" r:id="rId4"/>
    <p:sldId id="264" r:id="rId5"/>
    <p:sldId id="260" r:id="rId6"/>
    <p:sldId id="261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65" r:id="rId15"/>
    <p:sldId id="263" r:id="rId16"/>
    <p:sldId id="268" r:id="rId17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87" autoAdjust="0"/>
    <p:restoredTop sz="82079" autoAdjust="0"/>
  </p:normalViewPr>
  <p:slideViewPr>
    <p:cSldViewPr>
      <p:cViewPr varScale="1">
        <p:scale>
          <a:sx n="59" d="100"/>
          <a:sy n="59" d="100"/>
        </p:scale>
        <p:origin x="1716" y="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766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EC046-F345-42C5-8A52-6BBB3BAB8E23}" type="datetimeFigureOut">
              <a:rPr lang="es-ES" smtClean="0"/>
              <a:pPr/>
              <a:t>21/12/2016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pt-BR"/>
              <a:t>Web Semántica &amp; Linked Data                Curso 2016-2017</a:t>
            </a: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23898A-7A19-4111-B457-0FBCB19473AA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0234C2-295D-46B0-A3E7-3442C1462083}" type="datetimeFigureOut">
              <a:rPr lang="es-ES" smtClean="0"/>
              <a:pPr/>
              <a:t>21/12/2016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pt-BR"/>
              <a:t>Web Semántica &amp; Linked Data                Curso 2016-2017</a:t>
            </a: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43C452-4D7C-4E73-9A44-A4DE4A5AF5A4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43C452-4D7C-4E73-9A44-A4DE4A5AF5A4}" type="slidenum">
              <a:rPr lang="es-ES" smtClean="0"/>
              <a:pPr/>
              <a:t>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Web Semántica &amp; Linked Data                Curso 2016-2017</a:t>
            </a:r>
            <a:endParaRPr lang="es-ES"/>
          </a:p>
        </p:txBody>
      </p:sp>
      <p:sp>
        <p:nvSpPr>
          <p:cNvPr id="6" name="5 Marcador de encabezado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encabezado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Web Semántica &amp; Linked Data                Curso 2016-2017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3C452-4D7C-4E73-9A44-A4DE4A5AF5A4}" type="slidenum">
              <a:rPr lang="es-ES" smtClean="0"/>
              <a:pPr/>
              <a:t>3</a:t>
            </a:fld>
            <a:endParaRPr lang="es-E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Nuestra</a:t>
            </a:r>
            <a:r>
              <a:rPr lang="es-ES" baseline="0" dirty="0"/>
              <a:t> URI seria el semanticweb.org/group01 como se ve …</a:t>
            </a:r>
          </a:p>
          <a:p>
            <a:r>
              <a:rPr lang="es-ES" baseline="0" dirty="0"/>
              <a:t>La # es para bases</a:t>
            </a:r>
            <a:r>
              <a:rPr lang="es-ES" b="1" baseline="0" dirty="0"/>
              <a:t> BUSCAR !!!!!</a:t>
            </a:r>
          </a:p>
          <a:p>
            <a:r>
              <a:rPr lang="es-ES" b="0" baseline="0" dirty="0" err="1"/>
              <a:t>Resource</a:t>
            </a:r>
            <a:r>
              <a:rPr lang="es-ES" b="0" baseline="0" dirty="0"/>
              <a:t> es para cada uno de las instancias </a:t>
            </a:r>
          </a:p>
          <a:p>
            <a:endParaRPr lang="es-ES" b="0" dirty="0"/>
          </a:p>
          <a:p>
            <a:r>
              <a:rPr lang="es-ES" dirty="0" err="1"/>
              <a:t>Basicamente</a:t>
            </a:r>
            <a:r>
              <a:rPr lang="es-ES" dirty="0"/>
              <a:t> los que hemos usado ha sido DOMAIN agregando</a:t>
            </a:r>
            <a:r>
              <a:rPr lang="es-ES" baseline="0" dirty="0"/>
              <a:t> “group01” al dominio</a:t>
            </a:r>
            <a:r>
              <a:rPr lang="es-ES" dirty="0"/>
              <a:t> para crear nuestras </a:t>
            </a:r>
            <a:r>
              <a:rPr lang="es-ES" dirty="0" err="1"/>
              <a:t>URIs</a:t>
            </a:r>
            <a:r>
              <a:rPr lang="es-ES" baseline="0" dirty="0"/>
              <a:t> que hemos usado en la </a:t>
            </a:r>
            <a:r>
              <a:rPr lang="es-ES" baseline="0" dirty="0" err="1"/>
              <a:t>ontologia</a:t>
            </a:r>
            <a:r>
              <a:rPr lang="es-ES" baseline="0" dirty="0"/>
              <a:t> y en el </a:t>
            </a:r>
            <a:r>
              <a:rPr lang="es-ES" baseline="0" dirty="0" err="1"/>
              <a:t>LODRefiney</a:t>
            </a:r>
            <a:r>
              <a:rPr lang="es-ES" baseline="0" dirty="0"/>
              <a:t>  INDIVIDUAL PATH para crear los individuos. Todo esto, </a:t>
            </a:r>
            <a:r>
              <a:rPr lang="es-ES" baseline="0" dirty="0" err="1"/>
              <a:t>basandonos</a:t>
            </a:r>
            <a:r>
              <a:rPr lang="es-ES" baseline="0" dirty="0"/>
              <a:t> en las trasparencias de clase. </a:t>
            </a:r>
            <a:endParaRPr lang="es-ES" dirty="0"/>
          </a:p>
        </p:txBody>
      </p:sp>
      <p:sp>
        <p:nvSpPr>
          <p:cNvPr id="4" name="3 Marcador de encabezado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Web Semántica &amp; Linked Data                Curso 2016-2017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3C452-4D7C-4E73-9A44-A4DE4A5AF5A4}" type="slidenum">
              <a:rPr lang="es-ES" smtClean="0"/>
              <a:pPr/>
              <a:t>4</a:t>
            </a:fld>
            <a:endParaRPr lang="es-E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8" name="Shape 16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020428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5" name="Shape 17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451514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633965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Triángulo rectángulo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/>
              <a:t>Haga clic para modificar el estilo de subtítulo del patrón</a:t>
            </a:r>
            <a:endParaRPr kumimoji="0" lang="en-US"/>
          </a:p>
        </p:txBody>
      </p:sp>
      <p:grpSp>
        <p:nvGrpSpPr>
          <p:cNvPr id="2" name="1 Grupo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6 Forma libre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7 Forma libre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10 Forma libre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11 Conector recto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8B7BF17-7FBC-4074-81F7-DEB5470256D0}" type="datetimeFigureOut">
              <a:rPr lang="es-ES" smtClean="0"/>
              <a:pPr/>
              <a:t>21/12/2016</a:t>
            </a:fld>
            <a:endParaRPr lang="es-ES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74337C6-795D-41EE-9C0D-9CA8E91FF41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7BF17-7FBC-4074-81F7-DEB5470256D0}" type="datetimeFigureOut">
              <a:rPr lang="es-ES" smtClean="0"/>
              <a:pPr/>
              <a:t>21/12/2016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337C6-795D-41EE-9C0D-9CA8E91FF41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7BF17-7FBC-4074-81F7-DEB5470256D0}" type="datetimeFigureOut">
              <a:rPr lang="es-ES" smtClean="0"/>
              <a:pPr/>
              <a:t>21/12/2016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337C6-795D-41EE-9C0D-9CA8E91FF41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7BF17-7FBC-4074-81F7-DEB5470256D0}" type="datetimeFigureOut">
              <a:rPr lang="es-ES" smtClean="0"/>
              <a:pPr/>
              <a:t>21/12/2016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337C6-795D-41EE-9C0D-9CA8E91FF419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7BF17-7FBC-4074-81F7-DEB5470256D0}" type="datetimeFigureOut">
              <a:rPr lang="es-ES" smtClean="0"/>
              <a:pPr/>
              <a:t>21/12/2016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337C6-795D-41EE-9C0D-9CA8E91FF419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6 Cheurón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7 Cheurón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7BF17-7FBC-4074-81F7-DEB5470256D0}" type="datetimeFigureOut">
              <a:rPr lang="es-ES" smtClean="0"/>
              <a:pPr/>
              <a:t>21/12/2016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337C6-795D-41EE-9C0D-9CA8E91FF419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7BF17-7FBC-4074-81F7-DEB5470256D0}" type="datetimeFigureOut">
              <a:rPr lang="es-ES" smtClean="0"/>
              <a:pPr/>
              <a:t>21/12/2016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337C6-795D-41EE-9C0D-9CA8E91FF41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7BF17-7FBC-4074-81F7-DEB5470256D0}" type="datetimeFigureOut">
              <a:rPr lang="es-ES" smtClean="0"/>
              <a:pPr/>
              <a:t>21/12/2016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337C6-795D-41EE-9C0D-9CA8E91FF419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7BF17-7FBC-4074-81F7-DEB5470256D0}" type="datetimeFigureOut">
              <a:rPr lang="es-ES" smtClean="0"/>
              <a:pPr/>
              <a:t>21/12/2016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337C6-795D-41EE-9C0D-9CA8E91FF41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C8B7BF17-7FBC-4074-81F7-DEB5470256D0}" type="datetimeFigureOut">
              <a:rPr lang="es-ES" smtClean="0"/>
              <a:pPr/>
              <a:t>21/12/2016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337C6-795D-41EE-9C0D-9CA8E91FF41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/>
              <a:t>Haga clic en el icono para agregar una imagen</a:t>
            </a:r>
            <a:endParaRPr kumimoji="0" lang="en-U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8B7BF17-7FBC-4074-81F7-DEB5470256D0}" type="datetimeFigureOut">
              <a:rPr lang="es-ES" smtClean="0"/>
              <a:pPr/>
              <a:t>21/12/2016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74337C6-795D-41EE-9C0D-9CA8E91FF419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9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10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heurón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12 Cheurón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Forma libre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Forma libre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14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  <a:p>
            <a:pPr lvl="1" eaLnBrk="1" latinLnBrk="0" hangingPunct="1"/>
            <a:r>
              <a:rPr kumimoji="0" lang="es-ES"/>
              <a:t>Segundo nivel</a:t>
            </a:r>
          </a:p>
          <a:p>
            <a:pPr lvl="2" eaLnBrk="1" latinLnBrk="0" hangingPunct="1"/>
            <a:r>
              <a:rPr kumimoji="0" lang="es-ES"/>
              <a:t>Tercer nivel</a:t>
            </a:r>
          </a:p>
          <a:p>
            <a:pPr lvl="3" eaLnBrk="1" latinLnBrk="0" hangingPunct="1"/>
            <a:r>
              <a:rPr kumimoji="0" lang="es-ES"/>
              <a:t>Cuarto nivel</a:t>
            </a:r>
          </a:p>
          <a:p>
            <a:pPr lvl="4" eaLnBrk="1" latinLnBrk="0" hangingPunct="1"/>
            <a:r>
              <a:rPr kumimoji="0" lang="es-ES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C8B7BF17-7FBC-4074-81F7-DEB5470256D0}" type="datetimeFigureOut">
              <a:rPr lang="es-ES" smtClean="0"/>
              <a:pPr/>
              <a:t>21/12/2016</a:t>
            </a:fld>
            <a:endParaRPr lang="es-ES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974337C6-795D-41EE-9C0D-9CA8E91FF41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gi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datos.madrid.es/portal/site/egob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datos.madrid.es/egob/catalogo/aviso-lega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emanticweb.org/" TargetMode="External"/><Relationship Id="rId7" Type="http://schemas.openxmlformats.org/officeDocument/2006/relationships/hyperlink" Target="http://www.semanticweb.org/group01/resource/%3cresource_type%3e/%3cresource_name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semanticweb.org/group01/ontology/Example" TargetMode="External"/><Relationship Id="rId5" Type="http://schemas.openxmlformats.org/officeDocument/2006/relationships/hyperlink" Target="http://www.semanticweb.org/group01/resource" TargetMode="External"/><Relationship Id="rId4" Type="http://schemas.openxmlformats.org/officeDocument/2006/relationships/hyperlink" Target="http://www.semanticweb.org/group01/ontology/group01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alphaModFix amt="40000"/>
            <a:lum/>
          </a:blip>
          <a:srcRect/>
          <a:stretch>
            <a:fillRect l="-1000" b="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539552" y="2780928"/>
            <a:ext cx="7772400" cy="1470025"/>
          </a:xfrm>
        </p:spPr>
        <p:txBody>
          <a:bodyPr>
            <a:noAutofit/>
          </a:bodyPr>
          <a:lstStyle/>
          <a:p>
            <a:pPr algn="ctr"/>
            <a:r>
              <a:rPr lang="es-ES" sz="6000" b="1" dirty="0">
                <a:solidFill>
                  <a:schemeClr val="tx1"/>
                </a:solidFill>
                <a:latin typeface="+mn-lt"/>
                <a:ea typeface="Adobe Gothic Std B" pitchFamily="34" charset="-128"/>
              </a:rPr>
              <a:t>Web Semántica </a:t>
            </a:r>
            <a:br>
              <a:rPr lang="es-ES" sz="6000" b="1" dirty="0">
                <a:solidFill>
                  <a:schemeClr val="tx1"/>
                </a:solidFill>
                <a:latin typeface="+mn-lt"/>
                <a:ea typeface="Adobe Gothic Std B" pitchFamily="34" charset="-128"/>
              </a:rPr>
            </a:br>
            <a:r>
              <a:rPr lang="es-ES" sz="6000" b="1" dirty="0">
                <a:solidFill>
                  <a:schemeClr val="tx1"/>
                </a:solidFill>
                <a:latin typeface="+mn-lt"/>
                <a:ea typeface="Adobe Gothic Std B" pitchFamily="34" charset="-128"/>
              </a:rPr>
              <a:t>&amp; </a:t>
            </a:r>
            <a:br>
              <a:rPr lang="es-ES" sz="6000" b="1" dirty="0">
                <a:solidFill>
                  <a:schemeClr val="tx1"/>
                </a:solidFill>
                <a:latin typeface="+mn-lt"/>
                <a:ea typeface="Adobe Gothic Std B" pitchFamily="34" charset="-128"/>
              </a:rPr>
            </a:br>
            <a:r>
              <a:rPr lang="es-ES" sz="6000" b="1" dirty="0" err="1">
                <a:solidFill>
                  <a:schemeClr val="tx1"/>
                </a:solidFill>
                <a:latin typeface="+mn-lt"/>
                <a:ea typeface="Adobe Gothic Std B" pitchFamily="34" charset="-128"/>
              </a:rPr>
              <a:t>Linked</a:t>
            </a:r>
            <a:r>
              <a:rPr lang="es-ES" sz="6000" b="1" dirty="0">
                <a:solidFill>
                  <a:schemeClr val="tx1"/>
                </a:solidFill>
                <a:latin typeface="+mn-lt"/>
                <a:ea typeface="Adobe Gothic Std B" pitchFamily="34" charset="-128"/>
              </a:rPr>
              <a:t> Data</a:t>
            </a:r>
            <a:br>
              <a:rPr lang="es-ES" sz="6000" b="1" dirty="0">
                <a:solidFill>
                  <a:schemeClr val="tx1"/>
                </a:solidFill>
                <a:latin typeface="+mn-lt"/>
                <a:ea typeface="Adobe Gothic Std B" pitchFamily="34" charset="-128"/>
              </a:rPr>
            </a:br>
            <a:r>
              <a:rPr lang="es-ES" sz="2400" kern="0" dirty="0">
                <a:solidFill>
                  <a:srgbClr val="000000"/>
                </a:solidFill>
                <a:effectLst/>
                <a:latin typeface="Rambla"/>
                <a:sym typeface="Rambla"/>
              </a:rPr>
              <a:t>Curso 2016 - 2017</a:t>
            </a:r>
            <a:endParaRPr lang="es-ES" sz="6000" b="1" dirty="0">
              <a:solidFill>
                <a:schemeClr val="tx1"/>
              </a:solidFill>
              <a:latin typeface="+mn-lt"/>
              <a:ea typeface="Adobe Gothic Std B" pitchFamily="34" charset="-128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-612576" y="5085184"/>
            <a:ext cx="366158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         Grupo 01</a:t>
            </a:r>
          </a:p>
          <a:p>
            <a:endParaRPr lang="es-ES" b="1" dirty="0"/>
          </a:p>
          <a:p>
            <a:r>
              <a:rPr lang="es-ES" b="1" dirty="0"/>
              <a:t>	</a:t>
            </a:r>
            <a:r>
              <a:rPr lang="es-ES" b="1" dirty="0">
                <a:solidFill>
                  <a:schemeClr val="bg1">
                    <a:lumMod val="85000"/>
                  </a:schemeClr>
                </a:solidFill>
              </a:rPr>
              <a:t>Rafael Arcas Arenas</a:t>
            </a:r>
          </a:p>
          <a:p>
            <a:r>
              <a:rPr lang="es-ES" b="1" dirty="0">
                <a:solidFill>
                  <a:schemeClr val="bg1">
                    <a:lumMod val="85000"/>
                  </a:schemeClr>
                </a:solidFill>
              </a:rPr>
              <a:t>	Lucas Blanco Rasero</a:t>
            </a:r>
          </a:p>
          <a:p>
            <a:r>
              <a:rPr lang="es-ES" b="1" dirty="0">
                <a:solidFill>
                  <a:schemeClr val="bg1">
                    <a:lumMod val="85000"/>
                  </a:schemeClr>
                </a:solidFill>
              </a:rPr>
              <a:t>	Carlos Eloy José Sanz</a:t>
            </a:r>
          </a:p>
          <a:p>
            <a:r>
              <a:rPr lang="es-ES" b="1" dirty="0">
                <a:solidFill>
                  <a:schemeClr val="bg1">
                    <a:lumMod val="85000"/>
                  </a:schemeClr>
                </a:solidFill>
              </a:rPr>
              <a:t>	José Mario López Leiva</a:t>
            </a:r>
          </a:p>
          <a:p>
            <a:endParaRPr lang="es-ES" dirty="0"/>
          </a:p>
        </p:txBody>
      </p:sp>
      <p:pic>
        <p:nvPicPr>
          <p:cNvPr id="11266" name="Picture 2" descr="http://emse.fi.upm.es/imagenes/FI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96336" y="188640"/>
            <a:ext cx="1331640" cy="141486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Creación de proyecto</a:t>
            </a:r>
          </a:p>
        </p:txBody>
      </p:sp>
      <p:pic>
        <p:nvPicPr>
          <p:cNvPr id="4" name="Shape 172" descr="lodrefine original.JPG"/>
          <p:cNvPicPr preferRelativeResize="0"/>
          <p:nvPr/>
        </p:nvPicPr>
        <p:blipFill rotWithShape="1">
          <a:blip r:embed="rId2" cstate="print">
            <a:alphaModFix/>
          </a:blip>
          <a:srcRect/>
          <a:stretch/>
        </p:blipFill>
        <p:spPr>
          <a:xfrm>
            <a:off x="457200" y="1481328"/>
            <a:ext cx="8229600" cy="49616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43166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Shape 177" descr="lodrefine limpieza.JPG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 cstate="print">
            <a:alphaModFix/>
          </a:blip>
          <a:srcRect/>
          <a:stretch/>
        </p:blipFill>
        <p:spPr>
          <a:xfrm>
            <a:off x="457200" y="1481327"/>
            <a:ext cx="8229600" cy="4961675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Shape 17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2"/>
              </a:buClr>
              <a:buSzPct val="25000"/>
              <a:buFont typeface="Rambla"/>
              <a:buNone/>
            </a:pPr>
            <a:r>
              <a:rPr lang="es-ES" sz="4100" b="1" i="0" u="none" strike="noStrike" cap="none" dirty="0">
                <a:solidFill>
                  <a:schemeClr val="dk2"/>
                </a:solidFill>
                <a:ea typeface="Rambla"/>
                <a:cs typeface="Rambla"/>
                <a:sym typeface="Rambla"/>
              </a:rPr>
              <a:t>Limpieza de datos</a:t>
            </a:r>
            <a:endParaRPr sz="4100" b="1" i="0" u="none" strike="noStrike" cap="none" dirty="0">
              <a:solidFill>
                <a:schemeClr val="dk2"/>
              </a:solidFill>
              <a:ea typeface="Rambla"/>
              <a:cs typeface="Rambla"/>
              <a:sym typeface="Rambla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5511941" y="1988840"/>
            <a:ext cx="3144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>
                <a:solidFill>
                  <a:srgbClr val="FF0000"/>
                </a:solidFill>
              </a:rPr>
              <a:t>Fecha de Alta | Nº Finca | </a:t>
            </a:r>
            <a:r>
              <a:rPr lang="es-ES" sz="1200" dirty="0" err="1">
                <a:solidFill>
                  <a:srgbClr val="FF0000"/>
                </a:solidFill>
              </a:rPr>
              <a:t>Gis_X</a:t>
            </a:r>
            <a:r>
              <a:rPr lang="es-ES" sz="1200" dirty="0">
                <a:solidFill>
                  <a:srgbClr val="FF0000"/>
                </a:solidFill>
              </a:rPr>
              <a:t> | </a:t>
            </a:r>
            <a:r>
              <a:rPr lang="es-ES" sz="1200" dirty="0" err="1">
                <a:solidFill>
                  <a:srgbClr val="FF0000"/>
                </a:solidFill>
              </a:rPr>
              <a:t>Gis_Y</a:t>
            </a:r>
            <a:endParaRPr lang="es-ES" sz="1200" dirty="0">
              <a:solidFill>
                <a:srgbClr val="FF0000"/>
              </a:solidFill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1055077" y="5190978"/>
            <a:ext cx="253218" cy="6893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/>
          <p:cNvSpPr/>
          <p:nvPr/>
        </p:nvSpPr>
        <p:spPr>
          <a:xfrm>
            <a:off x="1575582" y="1988840"/>
            <a:ext cx="1477107" cy="44541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755058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Shape 184" descr="loodrefine datos enlazados.JPG"/>
          <p:cNvPicPr preferRelativeResize="0"/>
          <p:nvPr/>
        </p:nvPicPr>
        <p:blipFill rotWithShape="1">
          <a:blip r:embed="rId3" cstate="print">
            <a:alphaModFix/>
          </a:blip>
          <a:srcRect/>
          <a:stretch/>
        </p:blipFill>
        <p:spPr>
          <a:xfrm>
            <a:off x="457200" y="1481329"/>
            <a:ext cx="8229600" cy="4975742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hape 17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2"/>
              </a:buClr>
              <a:buSzPct val="25000"/>
              <a:buFont typeface="Rambla"/>
              <a:buNone/>
            </a:pPr>
            <a:r>
              <a:rPr lang="es-ES" dirty="0"/>
              <a:t>Enlazado</a:t>
            </a:r>
            <a:r>
              <a:rPr lang="es-ES" sz="4100" b="1" i="0" u="none" strike="noStrike" cap="none" dirty="0">
                <a:solidFill>
                  <a:schemeClr val="dk2"/>
                </a:solidFill>
                <a:ea typeface="Rambla"/>
                <a:cs typeface="Rambla"/>
                <a:sym typeface="Rambla"/>
              </a:rPr>
              <a:t> de datos</a:t>
            </a:r>
            <a:endParaRPr sz="4100" b="1" i="0" u="none" strike="noStrike" cap="none" dirty="0">
              <a:solidFill>
                <a:schemeClr val="dk2"/>
              </a:solidFill>
              <a:ea typeface="Rambla"/>
              <a:cs typeface="Rambla"/>
              <a:sym typeface="Rambla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2715065" y="1955411"/>
            <a:ext cx="1561513" cy="43609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/>
          <p:cNvSpPr/>
          <p:nvPr/>
        </p:nvSpPr>
        <p:spPr>
          <a:xfrm>
            <a:off x="4276578" y="2686929"/>
            <a:ext cx="3319976" cy="7033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/>
          <p:cNvSpPr/>
          <p:nvPr/>
        </p:nvSpPr>
        <p:spPr>
          <a:xfrm>
            <a:off x="4276578" y="3390314"/>
            <a:ext cx="3319976" cy="9284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/>
          <p:cNvSpPr/>
          <p:nvPr/>
        </p:nvSpPr>
        <p:spPr>
          <a:xfrm>
            <a:off x="4276578" y="4318782"/>
            <a:ext cx="3319976" cy="900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/>
          <p:cNvSpPr/>
          <p:nvPr/>
        </p:nvSpPr>
        <p:spPr>
          <a:xfrm>
            <a:off x="4276578" y="5585649"/>
            <a:ext cx="3319976" cy="7307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/>
          <p:cNvSpPr/>
          <p:nvPr/>
        </p:nvSpPr>
        <p:spPr>
          <a:xfrm>
            <a:off x="4276578" y="2320006"/>
            <a:ext cx="3319976" cy="3669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11"/>
          <p:cNvSpPr/>
          <p:nvPr/>
        </p:nvSpPr>
        <p:spPr>
          <a:xfrm>
            <a:off x="4276578" y="5218920"/>
            <a:ext cx="3319976" cy="3669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230707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7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2"/>
              </a:buClr>
              <a:buSzPct val="25000"/>
              <a:buFont typeface="Rambla"/>
              <a:buNone/>
            </a:pPr>
            <a:r>
              <a:rPr lang="es-ES" dirty="0"/>
              <a:t>Enlazado</a:t>
            </a:r>
            <a:r>
              <a:rPr lang="es-ES" sz="4100" b="1" i="0" u="none" strike="noStrike" cap="none" dirty="0">
                <a:solidFill>
                  <a:schemeClr val="dk2"/>
                </a:solidFill>
                <a:ea typeface="Rambla"/>
                <a:cs typeface="Rambla"/>
                <a:sym typeface="Rambla"/>
              </a:rPr>
              <a:t> de datos - RDF</a:t>
            </a:r>
            <a:endParaRPr sz="4100" b="1" i="0" u="none" strike="noStrike" cap="none" dirty="0">
              <a:solidFill>
                <a:schemeClr val="dk2"/>
              </a:solidFill>
              <a:ea typeface="Rambla"/>
              <a:cs typeface="Rambla"/>
              <a:sym typeface="Rambla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8150" y="1758462"/>
            <a:ext cx="8267700" cy="4332849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457201" y="3107796"/>
            <a:ext cx="5662246" cy="3669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/>
          <p:cNvSpPr/>
          <p:nvPr/>
        </p:nvSpPr>
        <p:spPr>
          <a:xfrm>
            <a:off x="1083212" y="2822660"/>
            <a:ext cx="2588456" cy="2294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/>
          <p:cNvSpPr/>
          <p:nvPr/>
        </p:nvSpPr>
        <p:spPr>
          <a:xfrm>
            <a:off x="1083213" y="5022167"/>
            <a:ext cx="5162842" cy="1828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139924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ES" sz="2000" dirty="0"/>
              <a:t>PREFIX </a:t>
            </a:r>
            <a:r>
              <a:rPr lang="es-ES" sz="2000" dirty="0" err="1"/>
              <a:t>qb</a:t>
            </a:r>
            <a:r>
              <a:rPr lang="es-ES" sz="2000" dirty="0"/>
              <a:t>: &lt;http://purl.org/linked-data/cube#&gt;</a:t>
            </a:r>
          </a:p>
          <a:p>
            <a:pPr>
              <a:buNone/>
            </a:pPr>
            <a:r>
              <a:rPr lang="es-ES" sz="2000" dirty="0"/>
              <a:t>PREFIX group01: &lt;http://www.semanticweb.org/group01&gt;</a:t>
            </a:r>
          </a:p>
          <a:p>
            <a:pPr>
              <a:buNone/>
            </a:pPr>
            <a:endParaRPr lang="es-ES" sz="2000" dirty="0"/>
          </a:p>
          <a:p>
            <a:pPr>
              <a:buNone/>
            </a:pPr>
            <a:r>
              <a:rPr lang="es-ES" sz="2000" dirty="0"/>
              <a:t>SELECT (SUM(?disponibilidad) AS ?</a:t>
            </a:r>
            <a:r>
              <a:rPr lang="es-ES" sz="2000" dirty="0" err="1"/>
              <a:t>Plazas_disponibles</a:t>
            </a:r>
            <a:r>
              <a:rPr lang="es-ES" sz="2000" dirty="0"/>
              <a:t>)</a:t>
            </a:r>
          </a:p>
          <a:p>
            <a:pPr>
              <a:buNone/>
            </a:pPr>
            <a:r>
              <a:rPr lang="es-ES" sz="2000" dirty="0"/>
              <a:t>WHERE {</a:t>
            </a:r>
          </a:p>
          <a:p>
            <a:pPr>
              <a:buNone/>
            </a:pPr>
            <a:r>
              <a:rPr lang="es-ES" sz="2000" dirty="0"/>
              <a:t>	?</a:t>
            </a:r>
            <a:r>
              <a:rPr lang="es-ES" sz="2000" dirty="0" err="1"/>
              <a:t>obs</a:t>
            </a:r>
            <a:r>
              <a:rPr lang="es-ES" sz="2000" dirty="0"/>
              <a:t> a </a:t>
            </a:r>
            <a:r>
              <a:rPr lang="es-ES" sz="2000" dirty="0" err="1"/>
              <a:t>qb:Observation</a:t>
            </a:r>
            <a:r>
              <a:rPr lang="es-ES" sz="2000" dirty="0"/>
              <a:t> ;</a:t>
            </a:r>
          </a:p>
          <a:p>
            <a:pPr>
              <a:buNone/>
            </a:pPr>
            <a:r>
              <a:rPr lang="es-ES" sz="2000" dirty="0"/>
              <a:t>	group01:barrio “Sol” ;</a:t>
            </a:r>
          </a:p>
          <a:p>
            <a:pPr>
              <a:buNone/>
            </a:pPr>
            <a:r>
              <a:rPr lang="es-ES" sz="2000" dirty="0"/>
              <a:t>	group01:numero_de_plazas ?disponibilidad .</a:t>
            </a:r>
          </a:p>
          <a:p>
            <a:pPr>
              <a:buNone/>
            </a:pPr>
            <a:r>
              <a:rPr lang="es-ES" sz="2000" dirty="0"/>
              <a:t>}</a:t>
            </a:r>
          </a:p>
          <a:p>
            <a:pPr>
              <a:buNone/>
            </a:pPr>
            <a:endParaRPr lang="es-ES" sz="2000" dirty="0"/>
          </a:p>
          <a:p>
            <a:pPr>
              <a:buNone/>
            </a:pPr>
            <a:endParaRPr lang="es-ES" sz="2000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dirty="0"/>
              <a:t>Consulta de ejemplo en </a:t>
            </a:r>
            <a:r>
              <a:rPr lang="es-ES" b="1" dirty="0" err="1"/>
              <a:t>app</a:t>
            </a:r>
            <a:endParaRPr lang="es-ES" b="1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000" dirty="0" err="1"/>
              <a:t>App</a:t>
            </a:r>
            <a:r>
              <a:rPr lang="es-ES" sz="2000" dirty="0"/>
              <a:t> que proporcione al usuario conocer los aparcamientos más cercanos donde poder alquilar y aparcar la bicicleta en función del destino al que se dirija.</a:t>
            </a: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dirty="0"/>
              <a:t>U</a:t>
            </a:r>
            <a:r>
              <a:rPr lang="es-ES" b="1" dirty="0"/>
              <a:t>sos de la aplicación</a:t>
            </a:r>
          </a:p>
        </p:txBody>
      </p:sp>
      <p:pic>
        <p:nvPicPr>
          <p:cNvPr id="4" name="3 Imagen" descr="plano-bicima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55776" y="3356992"/>
            <a:ext cx="4248472" cy="265529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4525963"/>
          </a:xfrm>
        </p:spPr>
        <p:txBody>
          <a:bodyPr/>
          <a:lstStyle/>
          <a:p>
            <a:pPr>
              <a:lnSpc>
                <a:spcPct val="150000"/>
              </a:lnSpc>
              <a:buFont typeface="Wingdings" pitchFamily="2" charset="2"/>
              <a:buChar char="q"/>
            </a:pPr>
            <a:endParaRPr lang="es-ES" sz="2400" dirty="0"/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s-ES" sz="2400" dirty="0"/>
              <a:t>Hemos aprendido a usar herramientas nuevas para poder relacionar datos de manera más fácil.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s-ES" sz="2400" dirty="0"/>
              <a:t>Importancia de la estandarización del formato de los datos.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s-ES" sz="2400" dirty="0"/>
              <a:t>Elección de más </a:t>
            </a:r>
            <a:r>
              <a:rPr lang="es-ES" sz="2400" dirty="0" err="1"/>
              <a:t>datasets</a:t>
            </a:r>
            <a:r>
              <a:rPr lang="es-ES" sz="2400" dirty="0"/>
              <a:t> para darle más funcionalidades a la </a:t>
            </a:r>
            <a:r>
              <a:rPr lang="es-ES" sz="2400" dirty="0" err="1"/>
              <a:t>app</a:t>
            </a:r>
            <a:r>
              <a:rPr lang="es-ES" sz="2400" dirty="0"/>
              <a:t>.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Conclusiones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4525963"/>
          </a:xfrm>
        </p:spPr>
        <p:txBody>
          <a:bodyPr>
            <a:normAutofit/>
          </a:bodyPr>
          <a:lstStyle/>
          <a:p>
            <a:r>
              <a:rPr lang="es-ES" sz="2400" dirty="0"/>
              <a:t>Búsqueda de datos en: </a:t>
            </a:r>
            <a:r>
              <a:rPr lang="es-ES" sz="2400" dirty="0">
                <a:hlinkClick r:id="rId2"/>
              </a:rPr>
              <a:t>http://datos.madrid.es/portal/site/egob</a:t>
            </a:r>
            <a:endParaRPr lang="es-ES" sz="2400" dirty="0"/>
          </a:p>
          <a:p>
            <a:pPr>
              <a:buNone/>
            </a:pPr>
            <a:endParaRPr lang="es-ES" sz="2400" b="1" u="sng" dirty="0"/>
          </a:p>
          <a:p>
            <a:r>
              <a:rPr lang="es-ES" sz="2400" dirty="0"/>
              <a:t>Archivos CSV con información sobre las calles, barrios, distritos, con sus respectivas direcciones, capacidad de aparcamiento de las estaciones y algunas anomalías que podían presentar las bicicletas.</a:t>
            </a: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dirty="0"/>
              <a:t>Búsqueda de datos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dirty="0"/>
              <a:t>Elección de </a:t>
            </a:r>
            <a:r>
              <a:rPr lang="es-ES" b="1" dirty="0" err="1"/>
              <a:t>datasets</a:t>
            </a:r>
            <a:endParaRPr lang="es-ES" b="1" dirty="0"/>
          </a:p>
        </p:txBody>
      </p:sp>
      <p:sp>
        <p:nvSpPr>
          <p:cNvPr id="5" name="4 CuadroTexto"/>
          <p:cNvSpPr txBox="1"/>
          <p:nvPr/>
        </p:nvSpPr>
        <p:spPr>
          <a:xfrm>
            <a:off x="457200" y="2060848"/>
            <a:ext cx="7794121" cy="73558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s-ES" sz="2400" dirty="0">
                <a:solidFill>
                  <a:prstClr val="black"/>
                </a:solidFill>
              </a:rPr>
              <a:t>Uso de 3 </a:t>
            </a:r>
            <a:r>
              <a:rPr lang="es-ES" sz="2400" dirty="0" err="1">
                <a:solidFill>
                  <a:prstClr val="black"/>
                </a:solidFill>
              </a:rPr>
              <a:t>datasets</a:t>
            </a:r>
            <a:r>
              <a:rPr lang="es-ES" sz="2400" dirty="0">
                <a:solidFill>
                  <a:prstClr val="black"/>
                </a:solidFill>
              </a:rPr>
              <a:t>: </a:t>
            </a:r>
          </a:p>
          <a:p>
            <a:pPr marL="1257300" lvl="2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s-ES" sz="2400" dirty="0">
                <a:solidFill>
                  <a:prstClr val="black"/>
                </a:solidFill>
              </a:rPr>
              <a:t>Aparcamientos privados</a:t>
            </a:r>
          </a:p>
          <a:p>
            <a:pPr marL="1257300" lvl="2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s-ES" sz="2400" dirty="0">
                <a:solidFill>
                  <a:prstClr val="black"/>
                </a:solidFill>
              </a:rPr>
              <a:t>Bases </a:t>
            </a:r>
            <a:r>
              <a:rPr lang="es-ES" sz="2400" dirty="0" err="1">
                <a:solidFill>
                  <a:prstClr val="black"/>
                </a:solidFill>
              </a:rPr>
              <a:t>bicimad</a:t>
            </a:r>
            <a:endParaRPr lang="es-ES" sz="2400" dirty="0">
              <a:solidFill>
                <a:prstClr val="black"/>
              </a:solidFill>
            </a:endParaRPr>
          </a:p>
          <a:p>
            <a:pPr marL="1257300" lvl="2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s-ES" sz="2400" dirty="0">
                <a:solidFill>
                  <a:prstClr val="black"/>
                </a:solidFill>
              </a:rPr>
              <a:t>Incidencias</a:t>
            </a:r>
          </a:p>
          <a:p>
            <a:pPr marL="342900" lvl="0" indent="-342900">
              <a:spcBef>
                <a:spcPct val="20000"/>
              </a:spcBef>
            </a:pPr>
            <a:endParaRPr lang="es-ES" sz="2400" dirty="0">
              <a:solidFill>
                <a:prstClr val="black"/>
              </a:solidFill>
            </a:endParaRP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s-ES" sz="2400" dirty="0">
                <a:solidFill>
                  <a:prstClr val="black"/>
                </a:solidFill>
              </a:rPr>
              <a:t>Comprobación de licencias</a:t>
            </a:r>
          </a:p>
          <a:p>
            <a:pPr marL="342900" lvl="0" indent="-342900">
              <a:spcBef>
                <a:spcPct val="20000"/>
              </a:spcBef>
            </a:pPr>
            <a:r>
              <a:rPr lang="es-ES" sz="2400" dirty="0">
                <a:hlinkClick r:id="rId3"/>
              </a:rPr>
              <a:t>http://datos.madrid.es/egob/catalogo/aviso-legal</a:t>
            </a:r>
            <a:endParaRPr lang="es-ES" sz="2400" dirty="0"/>
          </a:p>
          <a:p>
            <a:pPr marL="342900" lvl="0" indent="-342900">
              <a:spcBef>
                <a:spcPct val="20000"/>
              </a:spcBef>
            </a:pPr>
            <a:endParaRPr lang="es-ES" sz="2400" dirty="0">
              <a:solidFill>
                <a:prstClr val="black"/>
              </a:solidFill>
            </a:endParaRPr>
          </a:p>
          <a:p>
            <a:pPr marL="342900" lvl="0" indent="-342900">
              <a:spcBef>
                <a:spcPct val="20000"/>
              </a:spcBef>
            </a:pPr>
            <a:endParaRPr lang="es-ES" sz="2400" dirty="0">
              <a:solidFill>
                <a:prstClr val="black"/>
              </a:solidFill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s-ES" sz="2400" dirty="0">
                <a:solidFill>
                  <a:prstClr val="black"/>
                </a:solidFill>
              </a:rPr>
              <a:t> </a:t>
            </a:r>
          </a:p>
          <a:p>
            <a:pPr marL="1257300" lvl="2" indent="-342900">
              <a:spcBef>
                <a:spcPct val="20000"/>
              </a:spcBef>
            </a:pPr>
            <a:endParaRPr lang="es-ES" sz="2400" dirty="0">
              <a:solidFill>
                <a:prstClr val="black"/>
              </a:solidFill>
            </a:endParaRPr>
          </a:p>
          <a:p>
            <a:endParaRPr lang="es-ES" sz="3200" dirty="0"/>
          </a:p>
          <a:p>
            <a:pPr>
              <a:buFont typeface="Arial" pitchFamily="34" charset="0"/>
              <a:buChar char="•"/>
            </a:pPr>
            <a:endParaRPr lang="es-ES" sz="3200" dirty="0"/>
          </a:p>
          <a:p>
            <a:endParaRPr lang="es-ES" sz="3200" dirty="0"/>
          </a:p>
          <a:p>
            <a:pPr>
              <a:buFont typeface="Arial" pitchFamily="34" charset="0"/>
              <a:buChar char="•"/>
            </a:pPr>
            <a:endParaRPr lang="es-ES" sz="3200" dirty="0"/>
          </a:p>
          <a:p>
            <a:endParaRPr lang="es-ES" sz="3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>
              <a:spcBef>
                <a:spcPts val="0"/>
              </a:spcBef>
              <a:buFont typeface="Arial"/>
              <a:buChar char="•"/>
            </a:pPr>
            <a:r>
              <a:rPr lang="en-US" sz="2000" b="1" dirty="0">
                <a:solidFill>
                  <a:srgbClr val="000000"/>
                </a:solidFill>
              </a:rPr>
              <a:t>Domain: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>
                <a:solidFill>
                  <a:srgbClr val="000000"/>
                </a:solidFill>
                <a:hlinkClick r:id="rId3"/>
              </a:rPr>
              <a:t>http://www.semanticweb.org/</a:t>
            </a:r>
            <a:endParaRPr lang="en-US" sz="2000" dirty="0">
              <a:solidFill>
                <a:srgbClr val="000000"/>
              </a:solidFill>
            </a:endParaRPr>
          </a:p>
          <a:p>
            <a:pPr fontAlgn="base">
              <a:spcBef>
                <a:spcPts val="0"/>
              </a:spcBef>
              <a:buNone/>
            </a:pPr>
            <a:endParaRPr lang="en-US" sz="2000" dirty="0">
              <a:solidFill>
                <a:srgbClr val="000000"/>
              </a:solidFill>
            </a:endParaRPr>
          </a:p>
          <a:p>
            <a:pPr fontAlgn="base">
              <a:spcBef>
                <a:spcPts val="0"/>
              </a:spcBef>
              <a:buFont typeface="Arial"/>
              <a:buChar char="•"/>
            </a:pPr>
            <a:r>
              <a:rPr lang="en-US" sz="2000" b="1" dirty="0">
                <a:solidFill>
                  <a:srgbClr val="000000"/>
                </a:solidFill>
              </a:rPr>
              <a:t>Ontological terms path: </a:t>
            </a:r>
            <a:r>
              <a:rPr lang="en-US" sz="2000" dirty="0">
                <a:solidFill>
                  <a:srgbClr val="000000"/>
                </a:solidFill>
                <a:hlinkClick r:id="rId4"/>
              </a:rPr>
              <a:t>http://www.semanticweb.org/group01/ontology/group01#</a:t>
            </a:r>
            <a:endParaRPr lang="en-US" sz="2000" dirty="0">
              <a:solidFill>
                <a:srgbClr val="000000"/>
              </a:solidFill>
            </a:endParaRPr>
          </a:p>
          <a:p>
            <a:pPr fontAlgn="base">
              <a:spcBef>
                <a:spcPts val="0"/>
              </a:spcBef>
              <a:buNone/>
            </a:pPr>
            <a:endParaRPr lang="en-US" sz="2000" dirty="0">
              <a:solidFill>
                <a:srgbClr val="000000"/>
              </a:solidFill>
            </a:endParaRPr>
          </a:p>
          <a:p>
            <a:pPr fontAlgn="base">
              <a:spcBef>
                <a:spcPts val="0"/>
              </a:spcBef>
              <a:buFont typeface="Arial"/>
              <a:buChar char="•"/>
            </a:pPr>
            <a:r>
              <a:rPr lang="en-US" sz="2000" b="1" dirty="0">
                <a:solidFill>
                  <a:srgbClr val="000000"/>
                </a:solidFill>
              </a:rPr>
              <a:t>Individuals path: </a:t>
            </a:r>
            <a:r>
              <a:rPr lang="en-US" sz="2000" dirty="0">
                <a:solidFill>
                  <a:srgbClr val="000000"/>
                </a:solidFill>
                <a:hlinkClick r:id="rId5"/>
              </a:rPr>
              <a:t>http://www.semanticweb.org/group01/resource</a:t>
            </a:r>
            <a:endParaRPr lang="en-US" sz="2000" dirty="0">
              <a:solidFill>
                <a:srgbClr val="000000"/>
              </a:solidFill>
            </a:endParaRPr>
          </a:p>
          <a:p>
            <a:pPr fontAlgn="base">
              <a:spcBef>
                <a:spcPts val="0"/>
              </a:spcBef>
              <a:buNone/>
            </a:pPr>
            <a:endParaRPr lang="en-US" sz="2000" dirty="0">
              <a:solidFill>
                <a:srgbClr val="000000"/>
              </a:solidFill>
            </a:endParaRPr>
          </a:p>
          <a:p>
            <a:pPr fontAlgn="base">
              <a:spcBef>
                <a:spcPts val="0"/>
              </a:spcBef>
              <a:buFont typeface="Arial"/>
              <a:buChar char="•"/>
            </a:pPr>
            <a:r>
              <a:rPr lang="en-US" sz="2000" b="1" dirty="0">
                <a:solidFill>
                  <a:srgbClr val="000000"/>
                </a:solidFill>
              </a:rPr>
              <a:t>Ontological terms pattern: </a:t>
            </a:r>
            <a:r>
              <a:rPr lang="en-US" sz="2000" dirty="0">
                <a:solidFill>
                  <a:srgbClr val="000000"/>
                </a:solidFill>
                <a:hlinkClick r:id="rId6"/>
              </a:rPr>
              <a:t>http://www.semanticweb.org/group01/ontology/Example#</a:t>
            </a:r>
            <a:endParaRPr lang="en-US" sz="2000" dirty="0">
              <a:solidFill>
                <a:srgbClr val="000000"/>
              </a:solidFill>
            </a:endParaRPr>
          </a:p>
          <a:p>
            <a:pPr fontAlgn="base">
              <a:spcBef>
                <a:spcPts val="0"/>
              </a:spcBef>
              <a:buNone/>
            </a:pPr>
            <a:endParaRPr lang="en-US" sz="2000" dirty="0">
              <a:solidFill>
                <a:srgbClr val="000000"/>
              </a:solidFill>
            </a:endParaRPr>
          </a:p>
          <a:p>
            <a:pPr fontAlgn="base">
              <a:spcBef>
                <a:spcPts val="0"/>
              </a:spcBef>
              <a:buFont typeface="Arial"/>
              <a:buChar char="•"/>
            </a:pPr>
            <a:r>
              <a:rPr lang="en-US" sz="2000" b="1" dirty="0">
                <a:solidFill>
                  <a:srgbClr val="000000"/>
                </a:solidFill>
              </a:rPr>
              <a:t>Individuals pattern: </a:t>
            </a:r>
            <a:r>
              <a:rPr lang="en-US" sz="2000" dirty="0">
                <a:solidFill>
                  <a:srgbClr val="000000"/>
                </a:solidFill>
                <a:hlinkClick r:id="rId7"/>
              </a:rPr>
              <a:t>http://www.semanticweb.org/group01/resource/&lt;resource_type&gt;/&lt;resource_name</a:t>
            </a:r>
            <a:r>
              <a:rPr lang="en-US" sz="2000" dirty="0">
                <a:solidFill>
                  <a:srgbClr val="000000"/>
                </a:solidFill>
              </a:rPr>
              <a:t>&gt;</a:t>
            </a:r>
          </a:p>
          <a:p>
            <a:pPr fontAlgn="base">
              <a:spcBef>
                <a:spcPts val="0"/>
              </a:spcBef>
              <a:buNone/>
            </a:pPr>
            <a:endParaRPr lang="en-US" sz="2000" dirty="0">
              <a:solidFill>
                <a:srgbClr val="000000"/>
              </a:solidFill>
            </a:endParaRPr>
          </a:p>
          <a:p>
            <a:endParaRPr lang="es-E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b="1" dirty="0"/>
              <a:t>Estrategia de nombrado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30200">
              <a:spcBef>
                <a:spcPts val="0"/>
              </a:spcBef>
              <a:buSzPct val="100000"/>
              <a:buFont typeface="Noto Sans Symbols"/>
              <a:buChar char="▶"/>
            </a:pPr>
            <a:r>
              <a:rPr lang="es-ES" sz="2000" dirty="0">
                <a:solidFill>
                  <a:schemeClr val="dk1"/>
                </a:solidFill>
                <a:ea typeface="Rambla"/>
                <a:cs typeface="Rambla"/>
                <a:sym typeface="Rambla"/>
              </a:rPr>
              <a:t>Definición de clases, </a:t>
            </a:r>
            <a:r>
              <a:rPr lang="es-ES" sz="2000" dirty="0" err="1">
                <a:solidFill>
                  <a:schemeClr val="dk1"/>
                </a:solidFill>
                <a:ea typeface="Rambla"/>
                <a:cs typeface="Rambla"/>
                <a:sym typeface="Rambla"/>
              </a:rPr>
              <a:t>Object</a:t>
            </a:r>
            <a:r>
              <a:rPr lang="es-ES" sz="2000" dirty="0">
                <a:solidFill>
                  <a:schemeClr val="dk1"/>
                </a:solidFill>
                <a:ea typeface="Rambla"/>
                <a:cs typeface="Rambla"/>
                <a:sym typeface="Rambla"/>
              </a:rPr>
              <a:t> </a:t>
            </a:r>
            <a:r>
              <a:rPr lang="es-ES" sz="2000" dirty="0" err="1">
                <a:solidFill>
                  <a:schemeClr val="dk1"/>
                </a:solidFill>
                <a:ea typeface="Rambla"/>
                <a:cs typeface="Rambla"/>
                <a:sym typeface="Rambla"/>
              </a:rPr>
              <a:t>properties</a:t>
            </a:r>
            <a:r>
              <a:rPr lang="es-ES" sz="2000" dirty="0">
                <a:solidFill>
                  <a:schemeClr val="dk1"/>
                </a:solidFill>
                <a:ea typeface="Rambla"/>
                <a:cs typeface="Rambla"/>
                <a:sym typeface="Rambla"/>
              </a:rPr>
              <a:t> y data </a:t>
            </a:r>
            <a:r>
              <a:rPr lang="es-ES" sz="2000" dirty="0" err="1">
                <a:solidFill>
                  <a:schemeClr val="dk1"/>
                </a:solidFill>
                <a:ea typeface="Rambla"/>
                <a:cs typeface="Rambla"/>
                <a:sym typeface="Rambla"/>
              </a:rPr>
              <a:t>properties</a:t>
            </a:r>
            <a:endParaRPr lang="es-ES" sz="2000" dirty="0">
              <a:solidFill>
                <a:schemeClr val="dk1"/>
              </a:solidFill>
              <a:ea typeface="Rambla"/>
              <a:cs typeface="Rambla"/>
              <a:sym typeface="Rambla"/>
            </a:endParaRPr>
          </a:p>
          <a:p>
            <a:pPr marL="0" lvl="0" indent="0">
              <a:spcBef>
                <a:spcPts val="0"/>
              </a:spcBef>
              <a:buNone/>
            </a:pPr>
            <a:endParaRPr lang="es-ES" sz="2000" dirty="0"/>
          </a:p>
          <a:p>
            <a:pPr lvl="0" indent="-330200">
              <a:spcBef>
                <a:spcPts val="0"/>
              </a:spcBef>
              <a:buSzPct val="100000"/>
              <a:buFont typeface="Noto Sans Symbols"/>
              <a:buChar char="▶"/>
            </a:pPr>
            <a:r>
              <a:rPr lang="es-ES" sz="2000" dirty="0"/>
              <a:t>Decisiones de diseño de la ontología.</a:t>
            </a:r>
          </a:p>
          <a:p>
            <a:endParaRPr lang="es-ES" sz="2400" dirty="0"/>
          </a:p>
          <a:p>
            <a:pPr>
              <a:buNone/>
            </a:pPr>
            <a:endParaRPr lang="es-ES" sz="2400" b="1" u="sng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Creación de ontología</a:t>
            </a:r>
          </a:p>
        </p:txBody>
      </p:sp>
      <p:pic>
        <p:nvPicPr>
          <p:cNvPr id="4" name="Shape 142"/>
          <p:cNvPicPr preferRelativeResize="0"/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683568" y="2564904"/>
            <a:ext cx="3631377" cy="331236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Shape 143"/>
          <p:cNvPicPr preferRelativeResize="0"/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4355976" y="2636912"/>
            <a:ext cx="2314575" cy="2914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Shape 144"/>
          <p:cNvPicPr preferRelativeResize="0"/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6660232" y="3429000"/>
            <a:ext cx="2114400" cy="2054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213" y="1152525"/>
            <a:ext cx="8791575" cy="455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z="2000" dirty="0">
                <a:solidFill>
                  <a:schemeClr val="dk1"/>
                </a:solidFill>
                <a:ea typeface="Rambla"/>
                <a:cs typeface="Rambla"/>
                <a:sym typeface="Rambla"/>
              </a:rPr>
              <a:t>Algunas clases, data </a:t>
            </a:r>
            <a:r>
              <a:rPr lang="es-ES" sz="2000" dirty="0" err="1">
                <a:solidFill>
                  <a:schemeClr val="dk1"/>
                </a:solidFill>
                <a:ea typeface="Rambla"/>
                <a:cs typeface="Rambla"/>
                <a:sym typeface="Rambla"/>
              </a:rPr>
              <a:t>properties</a:t>
            </a:r>
            <a:r>
              <a:rPr lang="es-ES" sz="2000" dirty="0">
                <a:solidFill>
                  <a:schemeClr val="dk1"/>
                </a:solidFill>
                <a:ea typeface="Rambla"/>
                <a:cs typeface="Rambla"/>
                <a:sym typeface="Rambla"/>
              </a:rPr>
              <a:t> y </a:t>
            </a:r>
            <a:r>
              <a:rPr lang="es-ES" sz="2000" dirty="0" err="1">
                <a:solidFill>
                  <a:schemeClr val="dk1"/>
                </a:solidFill>
                <a:ea typeface="Rambla"/>
                <a:cs typeface="Rambla"/>
                <a:sym typeface="Rambla"/>
              </a:rPr>
              <a:t>object</a:t>
            </a:r>
            <a:r>
              <a:rPr lang="es-ES" sz="2000" dirty="0">
                <a:solidFill>
                  <a:schemeClr val="dk1"/>
                </a:solidFill>
                <a:ea typeface="Rambla"/>
                <a:cs typeface="Rambla"/>
                <a:sym typeface="Rambla"/>
              </a:rPr>
              <a:t> </a:t>
            </a:r>
            <a:r>
              <a:rPr lang="es-ES" sz="2000" dirty="0" err="1">
                <a:solidFill>
                  <a:schemeClr val="dk1"/>
                </a:solidFill>
                <a:ea typeface="Rambla"/>
                <a:cs typeface="Rambla"/>
                <a:sym typeface="Rambla"/>
              </a:rPr>
              <a:t>properties</a:t>
            </a:r>
            <a:r>
              <a:rPr lang="es-ES" sz="2000" dirty="0">
                <a:solidFill>
                  <a:schemeClr val="dk1"/>
                </a:solidFill>
                <a:ea typeface="Rambla"/>
                <a:cs typeface="Rambla"/>
                <a:sym typeface="Rambla"/>
              </a:rPr>
              <a:t> no encontradas en ontologías oficiales.</a:t>
            </a:r>
          </a:p>
          <a:p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Actualización de la</a:t>
            </a:r>
            <a:r>
              <a:rPr lang="es-ES" dirty="0">
                <a:solidFill>
                  <a:schemeClr val="dk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ambla"/>
                <a:cs typeface="Rambla"/>
                <a:sym typeface="Rambla"/>
              </a:rPr>
              <a:t> ontología</a:t>
            </a: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Shape 156"/>
          <p:cNvPicPr preferRelativeResize="0"/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323528" y="2780928"/>
            <a:ext cx="3271399" cy="2956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Shape 157"/>
          <p:cNvPicPr preferRelativeResize="0"/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3635896" y="2708920"/>
            <a:ext cx="2718150" cy="309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Shape 158"/>
          <p:cNvPicPr preferRelativeResize="0"/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6446750" y="3440224"/>
            <a:ext cx="2400049" cy="2097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Actualización de la</a:t>
            </a:r>
            <a:r>
              <a:rPr lang="es-ES" dirty="0">
                <a:solidFill>
                  <a:schemeClr val="dk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ambla"/>
                <a:cs typeface="Rambla"/>
                <a:sym typeface="Rambla"/>
              </a:rPr>
              <a:t> ontología</a:t>
            </a: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528114"/>
            <a:ext cx="8229600" cy="4432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457200" y="1772816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65760" marR="0" lvl="0" indent="-26416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Noto Sans Symbols"/>
              <a:buChar char="▶"/>
            </a:pPr>
            <a:endParaRPr lang="es-ES" sz="2800" dirty="0"/>
          </a:p>
          <a:p>
            <a:pPr marL="10160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68000"/>
              <a:buNone/>
            </a:pPr>
            <a:endParaRPr lang="es-ES" sz="1000" dirty="0"/>
          </a:p>
          <a:p>
            <a:pPr marL="365760" marR="0" lvl="0" indent="-26416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Noto Sans Symbols"/>
              <a:buChar char="▶"/>
            </a:pPr>
            <a:r>
              <a:rPr lang="es-ES" sz="2000" b="0" i="0" u="none" strike="noStrike" cap="none" dirty="0">
                <a:solidFill>
                  <a:schemeClr val="dk1"/>
                </a:solidFill>
                <a:sym typeface="Rambla"/>
              </a:rPr>
              <a:t>Revisión de datos de los CSV</a:t>
            </a:r>
          </a:p>
          <a:p>
            <a:pPr marL="365760" marR="0" lvl="0" indent="-26416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Noto Sans Symbols"/>
              <a:buChar char="▶"/>
            </a:pPr>
            <a:r>
              <a:rPr lang="es-ES" sz="2000" b="0" i="0" u="none" strike="noStrike" cap="none" dirty="0">
                <a:solidFill>
                  <a:schemeClr val="dk1"/>
                </a:solidFill>
                <a:sym typeface="Rambla"/>
              </a:rPr>
              <a:t>Eliminación de datos que no interesan</a:t>
            </a:r>
          </a:p>
          <a:p>
            <a:pPr marL="365760" marR="0" lvl="0" indent="-26416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Noto Sans Symbols"/>
              <a:buChar char="▶"/>
            </a:pPr>
            <a:r>
              <a:rPr lang="es-ES" sz="2000" b="0" i="0" u="none" strike="noStrike" cap="none" dirty="0">
                <a:solidFill>
                  <a:schemeClr val="dk1"/>
                </a:solidFill>
                <a:sym typeface="Rambla"/>
              </a:rPr>
              <a:t>Limpieza de datos</a:t>
            </a:r>
          </a:p>
          <a:p>
            <a:pPr marL="365760" marR="0" lvl="0" indent="-26416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Noto Sans Symbols"/>
              <a:buChar char="▶"/>
            </a:pPr>
            <a:r>
              <a:rPr lang="es-ES" sz="2000" b="0" i="0" u="none" strike="noStrike" cap="none" dirty="0">
                <a:solidFill>
                  <a:schemeClr val="dk1"/>
                </a:solidFill>
                <a:sym typeface="Rambla"/>
              </a:rPr>
              <a:t>Creación de archivos RDF y TTL</a:t>
            </a:r>
          </a:p>
          <a:p>
            <a:pPr marL="365760" marR="0" lvl="0" indent="-26416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Noto Sans Symbols"/>
              <a:buChar char="▶"/>
            </a:pPr>
            <a:r>
              <a:rPr lang="es-ES" sz="2000" dirty="0"/>
              <a:t>Enlazado de datos</a:t>
            </a:r>
            <a:endParaRPr lang="es-ES" sz="2000" b="0" i="0" u="none" strike="noStrike" cap="none" dirty="0">
              <a:solidFill>
                <a:schemeClr val="dk1"/>
              </a:solidFill>
              <a:sym typeface="Rambla"/>
            </a:endParaRPr>
          </a:p>
        </p:txBody>
      </p:sp>
      <p:sp>
        <p:nvSpPr>
          <p:cNvPr id="171" name="Shape 17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2"/>
              </a:buClr>
              <a:buSzPct val="25000"/>
              <a:buFont typeface="Rambla"/>
              <a:buNone/>
            </a:pPr>
            <a:r>
              <a:rPr lang="es-ES" b="1" i="0" u="none" strike="noStrike" cap="none" dirty="0">
                <a:solidFill>
                  <a:schemeClr val="dk2"/>
                </a:solidFill>
                <a:ea typeface="Rambla"/>
                <a:cs typeface="Rambla"/>
                <a:sym typeface="Rambla"/>
              </a:rPr>
              <a:t>Tratamiento de datos con </a:t>
            </a:r>
            <a:r>
              <a:rPr lang="es-ES" b="1" i="0" u="none" strike="noStrike" cap="none" dirty="0" err="1">
                <a:solidFill>
                  <a:schemeClr val="dk2"/>
                </a:solidFill>
                <a:ea typeface="Rambla"/>
                <a:cs typeface="Rambla"/>
                <a:sym typeface="Rambla"/>
              </a:rPr>
              <a:t>LODRefine</a:t>
            </a:r>
            <a:endParaRPr lang="es-ES" b="1" i="0" u="none" strike="noStrike" cap="none" dirty="0">
              <a:solidFill>
                <a:schemeClr val="dk2"/>
              </a:solidFill>
              <a:ea typeface="Rambla"/>
              <a:cs typeface="Rambla"/>
              <a:sym typeface="Rambla"/>
            </a:endParaRPr>
          </a:p>
        </p:txBody>
      </p:sp>
    </p:spTree>
    <p:extLst>
      <p:ext uri="{BB962C8B-B14F-4D97-AF65-F5344CB8AC3E}">
        <p14:creationId xmlns:p14="http://schemas.microsoft.com/office/powerpoint/2010/main" val="1577460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rencia">
  <a:themeElements>
    <a:clrScheme name="Concurrenci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renci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urrenc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302</TotalTime>
  <Words>484</Words>
  <Application>Microsoft Office PowerPoint</Application>
  <PresentationFormat>Presentación en pantalla (4:3)</PresentationFormat>
  <Paragraphs>85</Paragraphs>
  <Slides>16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10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7" baseType="lpstr">
      <vt:lpstr>Adobe Gothic Std B</vt:lpstr>
      <vt:lpstr>Arial</vt:lpstr>
      <vt:lpstr>Calibri</vt:lpstr>
      <vt:lpstr>Lucida Sans Unicode</vt:lpstr>
      <vt:lpstr>Noto Sans Symbols</vt:lpstr>
      <vt:lpstr>Rambla</vt:lpstr>
      <vt:lpstr>Verdana</vt:lpstr>
      <vt:lpstr>Wingdings</vt:lpstr>
      <vt:lpstr>Wingdings 2</vt:lpstr>
      <vt:lpstr>Wingdings 3</vt:lpstr>
      <vt:lpstr>Concurrencia</vt:lpstr>
      <vt:lpstr>Web Semántica  &amp;  Linked Data Curso 2016 - 2017</vt:lpstr>
      <vt:lpstr>Búsqueda de datos</vt:lpstr>
      <vt:lpstr>Elección de datasets</vt:lpstr>
      <vt:lpstr>Estrategia de nombrado</vt:lpstr>
      <vt:lpstr>Creación de ontología</vt:lpstr>
      <vt:lpstr>Presentación de PowerPoint</vt:lpstr>
      <vt:lpstr>Actualización de la ontología</vt:lpstr>
      <vt:lpstr>Actualización de la ontología</vt:lpstr>
      <vt:lpstr>Tratamiento de datos con LODRefine</vt:lpstr>
      <vt:lpstr>Creación de proyecto</vt:lpstr>
      <vt:lpstr>Limpieza de datos</vt:lpstr>
      <vt:lpstr>Enlazado de datos</vt:lpstr>
      <vt:lpstr>Enlazado de datos - RDF</vt:lpstr>
      <vt:lpstr>Consulta de ejemplo en app</vt:lpstr>
      <vt:lpstr>Usos de la aplicación</vt:lpstr>
      <vt:lpstr>Conclusiones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Semántica  &amp; Linked Data</dc:title>
  <dc:creator>Usuario</dc:creator>
  <cp:lastModifiedBy>Lucas</cp:lastModifiedBy>
  <cp:revision>61</cp:revision>
  <dcterms:created xsi:type="dcterms:W3CDTF">2016-12-19T15:50:55Z</dcterms:created>
  <dcterms:modified xsi:type="dcterms:W3CDTF">2016-12-21T12:19:48Z</dcterms:modified>
</cp:coreProperties>
</file>