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 varScale="1">
        <p:scale>
          <a:sx n="66" d="100"/>
          <a:sy n="66" d="100"/>
        </p:scale>
        <p:origin x="1632" y="2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70844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 Juan López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“Escribir una cita aquí”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600" b="0" strike="noStrike" spc="-1">
              <a:solidFill>
                <a:srgbClr val="535353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55680" y="2730600"/>
            <a:ext cx="12293280" cy="62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800" b="0" strike="noStrike" spc="-1">
              <a:solidFill>
                <a:srgbClr val="535353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6345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355600" y="2044700"/>
            <a:ext cx="12293600" cy="23682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dirty="0"/>
              <a:t>HANDS–ON</a:t>
            </a:r>
            <a:br>
              <a:rPr lang="es-ES" dirty="0"/>
            </a:br>
            <a:r>
              <a:rPr dirty="0" err="1"/>
              <a:t>farmacias</a:t>
            </a:r>
            <a:r>
              <a:rPr dirty="0"/>
              <a:t> de </a:t>
            </a:r>
            <a:r>
              <a:rPr dirty="0" err="1"/>
              <a:t>guardia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355600" y="5270499"/>
            <a:ext cx="12293600" cy="3445483"/>
          </a:xfrm>
          <a:prstGeom prst="rect">
            <a:avLst/>
          </a:prstGeom>
        </p:spPr>
        <p:txBody>
          <a:bodyPr/>
          <a:lstStyle/>
          <a:p>
            <a:r>
              <a:rPr dirty="0"/>
              <a:t>Linked Data </a:t>
            </a:r>
            <a:r>
              <a:rPr lang="es-ES" dirty="0"/>
              <a:t>–</a:t>
            </a:r>
            <a:r>
              <a:rPr dirty="0"/>
              <a:t> Grupo</a:t>
            </a:r>
            <a:r>
              <a:rPr lang="es-ES_tradnl" dirty="0" smtClean="0"/>
              <a:t>04</a:t>
            </a:r>
          </a:p>
          <a:p>
            <a:r>
              <a:rPr lang="es-ES_tradnl" dirty="0" smtClean="0"/>
              <a:t>Jaime Callejo del Grado</a:t>
            </a:r>
          </a:p>
          <a:p>
            <a:r>
              <a:rPr lang="es-ES_tradnl" dirty="0" err="1" smtClean="0"/>
              <a:t>Qiting</a:t>
            </a:r>
            <a:r>
              <a:rPr lang="es-ES_tradnl" dirty="0" smtClean="0"/>
              <a:t> Li </a:t>
            </a:r>
            <a:r>
              <a:rPr lang="es-ES_tradnl" dirty="0" err="1" smtClean="0"/>
              <a:t>Hu</a:t>
            </a:r>
            <a:endParaRPr lang="es-ES_tradnl" dirty="0" smtClean="0"/>
          </a:p>
          <a:p>
            <a:r>
              <a:rPr lang="es-ES_tradnl" dirty="0" err="1" smtClean="0"/>
              <a:t>Victor</a:t>
            </a:r>
            <a:r>
              <a:rPr lang="es-ES_tradnl" dirty="0"/>
              <a:t> </a:t>
            </a:r>
            <a:r>
              <a:rPr lang="es-ES_tradnl" dirty="0" err="1" smtClean="0"/>
              <a:t>Viller</a:t>
            </a:r>
            <a:r>
              <a:rPr lang="es-ES_tradnl" dirty="0" smtClean="0"/>
              <a:t> </a:t>
            </a:r>
            <a:r>
              <a:rPr lang="es-ES_tradnl" smtClean="0"/>
              <a:t>Mori</a:t>
            </a:r>
            <a:endParaRPr lang="es-ES_tradnl" dirty="0" smtClean="0"/>
          </a:p>
          <a:p>
            <a:r>
              <a:rPr lang="es-ES_tradnl" dirty="0" smtClean="0"/>
              <a:t>Jesús Ángel Novillo Lucas-Vaquero</a:t>
            </a:r>
            <a:endParaRPr lang="es-ES_tradnl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1473200"/>
          </a:xfrm>
          <a:prstGeom prst="rect">
            <a:avLst/>
          </a:prstGeom>
        </p:spPr>
        <p:txBody>
          <a:bodyPr/>
          <a:lstStyle/>
          <a:p>
            <a:r>
              <a:rPr lang="es-ES_tradnl" dirty="0" err="1"/>
              <a:t>Assignment</a:t>
            </a:r>
            <a:r>
              <a:rPr lang="es-ES_tradnl" dirty="0"/>
              <a:t> 1 y 2</a:t>
            </a:r>
            <a:endParaRPr dirty="0"/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355600" y="1841500"/>
            <a:ext cx="12293600" cy="71882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4500"/>
              </a:spcBef>
              <a:buSzTx/>
              <a:buNone/>
            </a:pPr>
            <a:r>
              <a:rPr lang="es-ES_tradnl" sz="2800" dirty="0"/>
              <a:t>Elección de </a:t>
            </a:r>
            <a:r>
              <a:rPr lang="es-ES_tradnl" sz="2800" dirty="0" err="1"/>
              <a:t>dataset</a:t>
            </a:r>
            <a:r>
              <a:rPr lang="es-ES_tradnl" sz="2800" dirty="0"/>
              <a:t>: </a:t>
            </a:r>
            <a:r>
              <a:rPr sz="2800" dirty="0"/>
              <a:t>turnosmadrid_guardia.csv</a:t>
            </a:r>
          </a:p>
          <a:p>
            <a:pPr lvl="1">
              <a:lnSpc>
                <a:spcPct val="50000"/>
              </a:lnSpc>
              <a:spcBef>
                <a:spcPts val="4500"/>
              </a:spcBef>
              <a:buFont typeface="Wingdings" panose="05000000000000000000" pitchFamily="2" charset="2"/>
              <a:buChar char="Ø"/>
            </a:pPr>
            <a:r>
              <a:rPr lang="es-ES_tradnl" sz="2800" dirty="0"/>
              <a:t>Analizar Datos:</a:t>
            </a:r>
          </a:p>
          <a:p>
            <a:pPr lvl="2">
              <a:lnSpc>
                <a:spcPct val="50000"/>
              </a:lnSpc>
              <a:spcBef>
                <a:spcPts val="4500"/>
              </a:spcBef>
              <a:buFont typeface="Arial" panose="020B0604020202020204" pitchFamily="34" charset="0"/>
              <a:buChar char="•"/>
            </a:pPr>
            <a:r>
              <a:rPr sz="2800" dirty="0" err="1"/>
              <a:t>Ayuntamiento</a:t>
            </a:r>
            <a:r>
              <a:rPr sz="2800" dirty="0"/>
              <a:t> de Madrid</a:t>
            </a:r>
          </a:p>
          <a:p>
            <a:pPr lvl="2">
              <a:lnSpc>
                <a:spcPct val="50000"/>
              </a:lnSpc>
              <a:spcBef>
                <a:spcPts val="4500"/>
              </a:spcBef>
            </a:pPr>
            <a:r>
              <a:rPr sz="2800" dirty="0" err="1"/>
              <a:t>Actualizaciones</a:t>
            </a:r>
            <a:r>
              <a:rPr sz="2800" dirty="0"/>
              <a:t> </a:t>
            </a:r>
            <a:r>
              <a:rPr sz="2800" dirty="0" err="1"/>
              <a:t>mensuales</a:t>
            </a:r>
            <a:r>
              <a:rPr sz="2800" dirty="0"/>
              <a:t> </a:t>
            </a:r>
            <a:endParaRPr lang="es-ES_tradnl" sz="2800" dirty="0"/>
          </a:p>
          <a:p>
            <a:pPr lvl="2">
              <a:lnSpc>
                <a:spcPct val="50000"/>
              </a:lnSpc>
              <a:spcBef>
                <a:spcPts val="4500"/>
              </a:spcBef>
            </a:pPr>
            <a:r>
              <a:rPr sz="2800" dirty="0" err="1"/>
              <a:t>Licencia</a:t>
            </a:r>
            <a:endParaRPr lang="es-ES_tradnl" sz="2800" dirty="0"/>
          </a:p>
          <a:p>
            <a:pPr lvl="2">
              <a:lnSpc>
                <a:spcPct val="50000"/>
              </a:lnSpc>
              <a:spcBef>
                <a:spcPts val="4500"/>
              </a:spcBef>
            </a:pPr>
            <a:r>
              <a:rPr lang="es-ES" sz="2800" dirty="0" err="1"/>
              <a:t>Resource</a:t>
            </a:r>
            <a:r>
              <a:rPr lang="es-ES" sz="2800" dirty="0"/>
              <a:t> </a:t>
            </a:r>
            <a:r>
              <a:rPr lang="es-ES" sz="2800" dirty="0" err="1"/>
              <a:t>Naming</a:t>
            </a:r>
            <a:r>
              <a:rPr lang="es-ES" sz="2800" dirty="0"/>
              <a:t> </a:t>
            </a:r>
            <a:r>
              <a:rPr lang="es-ES" sz="2800" dirty="0" err="1"/>
              <a:t>Strategy</a:t>
            </a:r>
            <a:endParaRPr lang="es-ES" sz="2800" dirty="0"/>
          </a:p>
          <a:p>
            <a:pPr lvl="1">
              <a:lnSpc>
                <a:spcPct val="50000"/>
              </a:lnSpc>
              <a:spcBef>
                <a:spcPts val="4500"/>
              </a:spcBef>
              <a:buFont typeface="Wingdings" panose="05000000000000000000" pitchFamily="2" charset="2"/>
              <a:buChar char="Ø"/>
            </a:pPr>
            <a:r>
              <a:rPr lang="es-ES_tradnl" sz="2800" dirty="0" smtClean="0"/>
              <a:t>Ontología</a:t>
            </a:r>
            <a:endParaRPr lang="es-ES" sz="2800" dirty="0"/>
          </a:p>
        </p:txBody>
      </p:sp>
      <p:pic>
        <p:nvPicPr>
          <p:cNvPr id="4" name="Ontolog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400" y="3578337"/>
            <a:ext cx="6496892" cy="2517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1473200"/>
          </a:xfrm>
          <a:prstGeom prst="rect">
            <a:avLst/>
          </a:prstGeom>
        </p:spPr>
        <p:txBody>
          <a:bodyPr/>
          <a:lstStyle/>
          <a:p>
            <a:r>
              <a:rPr lang="es-ES_tradnl" dirty="0" err="1"/>
              <a:t>Assignment</a:t>
            </a:r>
            <a:r>
              <a:rPr lang="es-ES_tradnl" dirty="0"/>
              <a:t> 3</a:t>
            </a:r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355600" y="2311400"/>
            <a:ext cx="12293600" cy="69596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50000"/>
              </a:lnSpc>
              <a:spcBef>
                <a:spcPts val="4500"/>
              </a:spcBef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sz="3200" dirty="0" err="1"/>
              <a:t>Estructura</a:t>
            </a:r>
            <a:r>
              <a:rPr sz="3200" dirty="0"/>
              <a:t> de </a:t>
            </a:r>
            <a:r>
              <a:rPr sz="3200" dirty="0" err="1"/>
              <a:t>los</a:t>
            </a:r>
            <a:r>
              <a:rPr sz="3200" dirty="0"/>
              <a:t> </a:t>
            </a:r>
            <a:r>
              <a:rPr sz="3200" dirty="0" err="1"/>
              <a:t>datos</a:t>
            </a:r>
            <a:endParaRPr lang="es-ES_tradnl" sz="3200" dirty="0"/>
          </a:p>
          <a:p>
            <a:endParaRPr lang="es-ES_tradnl" sz="3200" dirty="0"/>
          </a:p>
          <a:p>
            <a:endParaRPr lang="es-ES_tradnl" sz="3200" dirty="0"/>
          </a:p>
          <a:p>
            <a:endParaRPr lang="es-ES_tradnl" sz="3200" dirty="0"/>
          </a:p>
          <a:p>
            <a:endParaRPr lang="es-ES_tradnl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s-ES_tradnl" sz="3200" dirty="0" err="1"/>
              <a:t>LODRefine</a:t>
            </a:r>
            <a:endParaRPr lang="es-ES_tradnl" sz="3200" dirty="0"/>
          </a:p>
          <a:p>
            <a:pPr lvl="1">
              <a:lnSpc>
                <a:spcPct val="100000"/>
              </a:lnSpc>
            </a:pPr>
            <a:r>
              <a:rPr lang="es-ES_tradnl" sz="3200" dirty="0"/>
              <a:t>Importar datos</a:t>
            </a:r>
          </a:p>
          <a:p>
            <a:pPr lvl="1">
              <a:lnSpc>
                <a:spcPct val="100000"/>
              </a:lnSpc>
            </a:pPr>
            <a:r>
              <a:rPr lang="es-ES_tradnl" sz="3200" dirty="0" err="1"/>
              <a:t>Correción</a:t>
            </a:r>
            <a:r>
              <a:rPr lang="es-ES_tradnl" sz="3200" dirty="0"/>
              <a:t> de datos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982077405"/>
              </p:ext>
            </p:extLst>
          </p:nvPr>
        </p:nvGraphicFramePr>
        <p:xfrm>
          <a:off x="1639957" y="2670312"/>
          <a:ext cx="9677400" cy="345711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6117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9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6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201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Columna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Tipo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FFFFFF"/>
                          </a:solidFill>
                        </a:rPr>
                        <a:t>Ejemplo</a:t>
                      </a:r>
                      <a:endParaRPr sz="2000"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01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Localidad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5A5F5E"/>
                          </a:solidFill>
                        </a:rPr>
                        <a:t>String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Madrid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01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Barrio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5A5F5E"/>
                          </a:solidFill>
                        </a:rPr>
                        <a:t>String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ARAVACA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01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Fecha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Date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01/10/2015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01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Farmacia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_tradnl" sz="2000" dirty="0" err="1">
                          <a:solidFill>
                            <a:srgbClr val="5A5F5E"/>
                          </a:solidFill>
                        </a:rPr>
                        <a:t>Int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1295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935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Dirección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5A5F5E"/>
                          </a:solidFill>
                        </a:rPr>
                        <a:t>String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CL BLANCA DE CASTILLA, 11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935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Duración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 err="1">
                          <a:solidFill>
                            <a:srgbClr val="5A5F5E"/>
                          </a:solidFill>
                        </a:rPr>
                        <a:t>String</a:t>
                      </a:r>
                      <a:endParaRPr lang="es-ES"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SERVICIO 24 HORAS (DE 9'30 A 9'30)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201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A5F5E"/>
                          </a:solidFill>
                        </a:rPr>
                        <a:t>Teléfono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5A5F5E"/>
                          </a:solidFill>
                        </a:rPr>
                        <a:t>String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5A5F5E"/>
                          </a:solidFill>
                        </a:rPr>
                        <a:t>3070836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1473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_tradnl" dirty="0" err="1"/>
              <a:t>Assignment</a:t>
            </a:r>
            <a:r>
              <a:rPr lang="es-ES_tradnl" dirty="0"/>
              <a:t> </a:t>
            </a:r>
            <a:r>
              <a:rPr lang="es-ES_tradnl" dirty="0" smtClean="0"/>
              <a:t>4 (I)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55600" y="2324100"/>
            <a:ext cx="12293600" cy="67056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554990">
              <a:lnSpc>
                <a:spcPct val="150000"/>
              </a:lnSpc>
              <a:spcBef>
                <a:spcPts val="4200"/>
              </a:spcBef>
              <a:buFont typeface="Wingdings" panose="05000000000000000000" pitchFamily="2" charset="2"/>
              <a:buChar char="Ø"/>
              <a:defRPr sz="4370"/>
            </a:pPr>
            <a:r>
              <a:rPr lang="es-ES_tradnl" dirty="0"/>
              <a:t>Búsqueda de nueva </a:t>
            </a:r>
            <a:r>
              <a:rPr lang="es-ES_tradnl" dirty="0" smtClean="0"/>
              <a:t>ontología</a:t>
            </a:r>
          </a:p>
          <a:p>
            <a:pPr defTabSz="554990">
              <a:lnSpc>
                <a:spcPct val="150000"/>
              </a:lnSpc>
              <a:spcBef>
                <a:spcPts val="4200"/>
              </a:spcBef>
              <a:buFont typeface="Wingdings" panose="05000000000000000000" pitchFamily="2" charset="2"/>
              <a:buChar char="Ø"/>
              <a:defRPr sz="4370"/>
            </a:pPr>
            <a:r>
              <a:rPr lang="es-ES_tradnl" dirty="0" smtClean="0"/>
              <a:t>Selección de </a:t>
            </a:r>
            <a:r>
              <a:rPr lang="es-ES_tradnl" dirty="0"/>
              <a:t>nueva </a:t>
            </a:r>
            <a:r>
              <a:rPr lang="es-ES_tradnl" dirty="0" smtClean="0"/>
              <a:t>ontología que se adapte </a:t>
            </a:r>
            <a:endParaRPr lang="es-ES_tradnl" dirty="0"/>
          </a:p>
          <a:p>
            <a:pPr defTabSz="554990">
              <a:lnSpc>
                <a:spcPct val="150000"/>
              </a:lnSpc>
              <a:spcBef>
                <a:spcPts val="4200"/>
              </a:spcBef>
              <a:buFont typeface="Wingdings" panose="05000000000000000000" pitchFamily="2" charset="2"/>
              <a:buChar char="Ø"/>
              <a:defRPr sz="4370"/>
            </a:pPr>
            <a:r>
              <a:rPr lang="es-ES_tradnl" sz="4370" dirty="0"/>
              <a:t>Actualización de </a:t>
            </a:r>
            <a:r>
              <a:rPr lang="es-ES_tradnl" sz="4370" dirty="0" smtClean="0"/>
              <a:t>ontología con los nuevos datos</a:t>
            </a:r>
            <a:endParaRPr lang="es-ES_tradnl" sz="4370" dirty="0"/>
          </a:p>
          <a:p>
            <a:pPr defTabSz="554990">
              <a:lnSpc>
                <a:spcPct val="150000"/>
              </a:lnSpc>
              <a:spcBef>
                <a:spcPts val="4200"/>
              </a:spcBef>
              <a:buFont typeface="Wingdings" panose="05000000000000000000" pitchFamily="2" charset="2"/>
              <a:buChar char="Ø"/>
              <a:defRPr sz="4370"/>
            </a:pPr>
            <a:r>
              <a:rPr lang="es-ES_tradnl" sz="4370" dirty="0"/>
              <a:t>Generación de datos</a:t>
            </a:r>
            <a:endParaRPr sz="4370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1691532"/>
          </a:xfrm>
        </p:spPr>
        <p:txBody>
          <a:bodyPr/>
          <a:lstStyle/>
          <a:p>
            <a:r>
              <a:rPr lang="es-ES_tradnl" dirty="0" err="1"/>
              <a:t>Assignment</a:t>
            </a:r>
            <a:r>
              <a:rPr lang="es-ES_tradnl" dirty="0"/>
              <a:t> 4 (</a:t>
            </a:r>
            <a:r>
              <a:rPr lang="es-ES_tradnl" dirty="0" smtClean="0"/>
              <a:t>II)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55600" y="1945532"/>
            <a:ext cx="12293600" cy="7084168"/>
          </a:xfrm>
        </p:spPr>
        <p:txBody>
          <a:bodyPr/>
          <a:lstStyle/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08" y="2298429"/>
            <a:ext cx="11459183" cy="17288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40" y="4380147"/>
            <a:ext cx="6834222" cy="14884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75" y="6578533"/>
            <a:ext cx="6778287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931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55680" y="254160"/>
            <a:ext cx="12293280" cy="14727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s-ES" sz="7200" b="0" strike="noStrike" cap="all" spc="-1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Assignment 5</a:t>
            </a:r>
            <a:endParaRPr lang="es-ES" sz="3600" b="0" strike="noStrike" spc="-1">
              <a:solidFill>
                <a:srgbClr val="535353"/>
              </a:solidFill>
              <a:uFill>
                <a:solidFill>
                  <a:srgbClr val="FFFFFF"/>
                </a:solidFill>
              </a:uFill>
              <a:latin typeface="Gill Sans Light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033560" y="1770120"/>
            <a:ext cx="11615040" cy="22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Clr>
                <a:srgbClr val="535353"/>
              </a:buClr>
              <a:buFont typeface="Wingdings" charset="2"/>
              <a:buChar char=""/>
            </a:pPr>
            <a:r>
              <a:rPr lang="es-ES" sz="4370" b="0" strike="noStrike" spc="-1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Gill Sans Light"/>
              </a:rPr>
              <a:t>Links a otros vocabularios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2"/>
          <p:cNvPicPr/>
          <p:nvPr/>
        </p:nvPicPr>
        <p:blipFill>
          <a:blip r:embed="rId2"/>
          <a:stretch/>
        </p:blipFill>
        <p:spPr>
          <a:xfrm>
            <a:off x="8568000" y="2964960"/>
            <a:ext cx="3719520" cy="2291040"/>
          </a:xfrm>
          <a:prstGeom prst="rect">
            <a:avLst/>
          </a:prstGeom>
          <a:ln>
            <a:noFill/>
          </a:ln>
        </p:spPr>
      </p:pic>
      <p:pic>
        <p:nvPicPr>
          <p:cNvPr id="87" name="Imagen 86"/>
          <p:cNvPicPr/>
          <p:nvPr/>
        </p:nvPicPr>
        <p:blipFill>
          <a:blip r:embed="rId3"/>
          <a:stretch/>
        </p:blipFill>
        <p:spPr>
          <a:xfrm>
            <a:off x="1771920" y="5760000"/>
            <a:ext cx="9172080" cy="309528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1033560" y="2952000"/>
            <a:ext cx="2448000" cy="2304000"/>
          </a:xfrm>
          <a:custGeom>
            <a:avLst/>
            <a:gdLst/>
            <a:ahLst/>
            <a:cxnLst/>
            <a:rect l="0" t="0" r="r" b="b"/>
            <a:pathLst>
              <a:path w="6802" h="6402">
                <a:moveTo>
                  <a:pt x="1600" y="0"/>
                </a:moveTo>
                <a:lnTo>
                  <a:pt x="5200" y="0"/>
                </a:lnTo>
                <a:lnTo>
                  <a:pt x="5200" y="1600"/>
                </a:lnTo>
                <a:lnTo>
                  <a:pt x="6801" y="1600"/>
                </a:lnTo>
                <a:lnTo>
                  <a:pt x="6801" y="4800"/>
                </a:lnTo>
                <a:lnTo>
                  <a:pt x="5200" y="4800"/>
                </a:lnTo>
                <a:lnTo>
                  <a:pt x="5200" y="6401"/>
                </a:lnTo>
                <a:lnTo>
                  <a:pt x="1600" y="6401"/>
                </a:lnTo>
                <a:lnTo>
                  <a:pt x="1600" y="4800"/>
                </a:lnTo>
                <a:lnTo>
                  <a:pt x="0" y="4800"/>
                </a:lnTo>
                <a:lnTo>
                  <a:pt x="0" y="1600"/>
                </a:lnTo>
                <a:lnTo>
                  <a:pt x="1600" y="1600"/>
                </a:lnTo>
                <a:lnTo>
                  <a:pt x="1600" y="0"/>
                </a:lnTo>
              </a:path>
            </a:pathLst>
          </a:custGeom>
          <a:gradFill>
            <a:gsLst>
              <a:gs pos="0">
                <a:srgbClr val="EF2929"/>
              </a:gs>
              <a:gs pos="100000">
                <a:srgbClr val="A40000"/>
              </a:gs>
            </a:gsLst>
            <a:lin ang="3600000"/>
          </a:gra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89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90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03823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128</Words>
  <Application>Microsoft Macintosh PowerPoint</Application>
  <PresentationFormat>Personalizado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Gill Sans Light</vt:lpstr>
      <vt:lpstr>Helvetica Neue</vt:lpstr>
      <vt:lpstr>Wingdings</vt:lpstr>
      <vt:lpstr>Arial</vt:lpstr>
      <vt:lpstr>Showroom</vt:lpstr>
      <vt:lpstr>HANDS–ON farmacias de guardia</vt:lpstr>
      <vt:lpstr>Assignment 1 y 2</vt:lpstr>
      <vt:lpstr>Assignment 3</vt:lpstr>
      <vt:lpstr>Assignment 4 (I)</vt:lpstr>
      <vt:lpstr>Assignment 4 (II)</vt:lpstr>
      <vt:lpstr>Presentación de PowerPoint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farmacias de guardia de madrid</dc:title>
  <cp:lastModifiedBy>qiting.li.hu@gmail.com</cp:lastModifiedBy>
  <cp:revision>13</cp:revision>
  <dcterms:modified xsi:type="dcterms:W3CDTF">2016-12-20T18:49:53Z</dcterms:modified>
</cp:coreProperties>
</file>