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4" r:id="rId4"/>
    <p:sldId id="271" r:id="rId5"/>
    <p:sldId id="280" r:id="rId6"/>
    <p:sldId id="260" r:id="rId7"/>
    <p:sldId id="283" r:id="rId8"/>
    <p:sldId id="272" r:id="rId9"/>
    <p:sldId id="275" r:id="rId10"/>
    <p:sldId id="279" r:id="rId11"/>
    <p:sldId id="278" r:id="rId12"/>
    <p:sldId id="276" r:id="rId13"/>
    <p:sldId id="281" r:id="rId14"/>
    <p:sldId id="282" r:id="rId15"/>
    <p:sldId id="269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110" d="100"/>
          <a:sy n="110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8F65-810E-484C-A1C2-A5EA8438CB95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4E31C-57EC-4956-84A8-616F9B87AA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45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3F61-7F55-4841-B9F6-B57141E494E4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7332-26B1-42D4-8C87-5E9D1B9E8B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21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7332-26B1-42D4-8C87-5E9D1B9E8B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53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7332-26B1-42D4-8C87-5E9D1B9E8BF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0C8B-7A8B-4026-9B65-BDE631CA7643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8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63-A67A-4FB5-97DE-F3E5FC6137A0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67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A7C9-04CE-493E-85C6-25E98A053DDF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663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0BD5-952D-4EBB-82C8-780811506A25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11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9292-F275-43F0-A8B2-F1B20870D180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5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527A-8278-4FAF-B84B-D19FDFD195FD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48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582F-D63D-4F34-BB39-E72419128FE0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5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948B-53C3-44F9-ACD6-40BC2ADAA4FB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15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2EF-F0B3-4B0D-B2C9-3F826033FE72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4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BAB6-1DE0-4767-BAC6-594991BFFDF3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86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86F6-F809-4E17-B162-A96F737039D2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5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F0C0-9F5E-4A03-B622-C5B2FDDCB7D5}" type="datetime1">
              <a:rPr lang="es-ES_tradnl" smtClean="0"/>
              <a:t>21/12/2016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F56B-3C55-0044-87CC-0AC891D3ACE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87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53935" y="538769"/>
            <a:ext cx="68130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WEB SEMÁNTICA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797761" y="5103674"/>
            <a:ext cx="32852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Grupo 10</a:t>
            </a:r>
          </a:p>
          <a:p>
            <a:pPr algn="ctr"/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" y="2820577"/>
            <a:ext cx="10578663" cy="1554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/>
          <p:cNvSpPr txBox="1"/>
          <p:nvPr/>
        </p:nvSpPr>
        <p:spPr>
          <a:xfrm>
            <a:off x="756744" y="4856832"/>
            <a:ext cx="569135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</a:rPr>
              <a:t>Bouyich</a:t>
            </a:r>
            <a:r>
              <a:rPr lang="es-ES_tradnl" b="1" dirty="0">
                <a:solidFill>
                  <a:schemeClr val="bg1"/>
                </a:solidFill>
              </a:rPr>
              <a:t> España, Carolina		</a:t>
            </a:r>
            <a:r>
              <a:rPr lang="es-ES_tradnl" b="1" dirty="0" smtClean="0">
                <a:solidFill>
                  <a:schemeClr val="bg1"/>
                </a:solidFill>
              </a:rPr>
              <a:t>v130317</a:t>
            </a:r>
            <a:endParaRPr lang="es-ES_tradnl" b="1" dirty="0">
              <a:solidFill>
                <a:schemeClr val="bg1"/>
              </a:solidFill>
            </a:endParaRPr>
          </a:p>
          <a:p>
            <a:r>
              <a:rPr lang="x-none" b="1" dirty="0">
                <a:solidFill>
                  <a:srgbClr val="FFFFFF"/>
                </a:solidFill>
              </a:rPr>
              <a:t>Calero Pereira, Yanira                                </a:t>
            </a:r>
            <a:r>
              <a:rPr lang="es-ES" b="1" dirty="0" smtClean="0">
                <a:solidFill>
                  <a:srgbClr val="FFFFFF"/>
                </a:solidFill>
              </a:rPr>
              <a:t>v</a:t>
            </a:r>
            <a:r>
              <a:rPr lang="x-none" b="1" dirty="0" smtClean="0">
                <a:solidFill>
                  <a:srgbClr val="FFFFFF"/>
                </a:solidFill>
              </a:rPr>
              <a:t>130318</a:t>
            </a:r>
            <a:endParaRPr lang="x-none" b="1" dirty="0">
              <a:solidFill>
                <a:srgbClr val="FFFFFF"/>
              </a:solidFill>
            </a:endParaRPr>
          </a:p>
          <a:p>
            <a:r>
              <a:rPr lang="es-ES_tradnl" b="1" dirty="0" err="1">
                <a:solidFill>
                  <a:schemeClr val="bg1"/>
                </a:solidFill>
              </a:rPr>
              <a:t>Caraza</a:t>
            </a:r>
            <a:r>
              <a:rPr lang="es-ES_tradnl" b="1" dirty="0">
                <a:solidFill>
                  <a:schemeClr val="bg1"/>
                </a:solidFill>
              </a:rPr>
              <a:t> Luis, Jaime                                     	</a:t>
            </a:r>
            <a:r>
              <a:rPr lang="es-ES_tradnl" b="1" dirty="0" smtClean="0">
                <a:solidFill>
                  <a:schemeClr val="bg1"/>
                </a:solidFill>
              </a:rPr>
              <a:t>v130263</a:t>
            </a:r>
            <a:endParaRPr lang="es-ES_tradnl" b="1" dirty="0">
              <a:solidFill>
                <a:schemeClr val="bg1"/>
              </a:solidFill>
            </a:endParaRPr>
          </a:p>
          <a:p>
            <a:r>
              <a:rPr lang="es-ES_tradnl" b="1" dirty="0">
                <a:solidFill>
                  <a:schemeClr val="bg1"/>
                </a:solidFill>
              </a:rPr>
              <a:t>Palomino S</a:t>
            </a:r>
            <a:r>
              <a:rPr lang="x-none" b="1" dirty="0">
                <a:solidFill>
                  <a:schemeClr val="bg1"/>
                </a:solidFill>
              </a:rPr>
              <a:t>ánchez, Sergio 		</a:t>
            </a:r>
            <a:r>
              <a:rPr lang="es-ES" b="1" dirty="0" smtClean="0">
                <a:solidFill>
                  <a:schemeClr val="bg1"/>
                </a:solidFill>
              </a:rPr>
              <a:t>v</a:t>
            </a:r>
            <a:r>
              <a:rPr lang="x-none" b="1" dirty="0" smtClean="0">
                <a:solidFill>
                  <a:schemeClr val="bg1"/>
                </a:solidFill>
              </a:rPr>
              <a:t>130297</a:t>
            </a:r>
            <a:endParaRPr lang="x-none" b="1" dirty="0">
              <a:solidFill>
                <a:schemeClr val="bg1"/>
              </a:solidFill>
            </a:endParaRPr>
          </a:p>
          <a:p>
            <a:r>
              <a:rPr lang="x-none" b="1" dirty="0">
                <a:solidFill>
                  <a:schemeClr val="bg1"/>
                </a:solidFill>
              </a:rPr>
              <a:t>Pérez Melero, Jesús		</a:t>
            </a:r>
            <a:r>
              <a:rPr lang="es-ES" b="1" dirty="0" smtClean="0">
                <a:solidFill>
                  <a:schemeClr val="bg1"/>
                </a:solidFill>
              </a:rPr>
              <a:t>v</a:t>
            </a:r>
            <a:r>
              <a:rPr lang="x-none" b="1" dirty="0" smtClean="0">
                <a:solidFill>
                  <a:schemeClr val="bg1"/>
                </a:solidFill>
              </a:rPr>
              <a:t>130074</a:t>
            </a:r>
            <a:endParaRPr lang="x-none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09988" y="1717559"/>
            <a:ext cx="43009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S</a:t>
            </a:r>
            <a:r>
              <a:rPr lang="es-ES" sz="4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MART</a:t>
            </a:r>
            <a:r>
              <a:rPr lang="es-ES" sz="48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S</a:t>
            </a:r>
            <a:r>
              <a:rPr lang="es-ES" sz="4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EVILLA</a:t>
            </a:r>
            <a:endParaRPr lang="es-ES" sz="4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4862" y="289261"/>
            <a:ext cx="104415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4.-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Ontologías Desarrolladas (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III)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25" y="2262569"/>
            <a:ext cx="2787650" cy="25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8" y="2421319"/>
            <a:ext cx="2863850" cy="222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2" y="1506919"/>
            <a:ext cx="2711450" cy="42481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9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24" y="3454278"/>
            <a:ext cx="482981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809898" y="489558"/>
            <a:ext cx="108073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4.-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Ontologías Desarrolladas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(IV)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73033" y="1858434"/>
            <a:ext cx="5081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Los ficheros RDF se volvieron a generar acorde a la nueva ontología usando de nuevo </a:t>
            </a:r>
            <a:r>
              <a:rPr lang="es-ES" dirty="0" err="1" smtClean="0">
                <a:solidFill>
                  <a:schemeClr val="bg1"/>
                </a:solidFill>
              </a:rPr>
              <a:t>LODRefine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5714" t="39480" r="18633" b="47270"/>
          <a:stretch/>
        </p:blipFill>
        <p:spPr>
          <a:xfrm>
            <a:off x="489415" y="3396637"/>
            <a:ext cx="4899467" cy="1363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 derecha 6"/>
          <p:cNvSpPr/>
          <p:nvPr/>
        </p:nvSpPr>
        <p:spPr>
          <a:xfrm>
            <a:off x="5521236" y="3896476"/>
            <a:ext cx="1105989" cy="3633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10/14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1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49517" y="487387"/>
            <a:ext cx="8215268" cy="905986"/>
          </a:xfrm>
        </p:spPr>
        <p:txBody>
          <a:bodyPr>
            <a:noAutofit/>
          </a:bodyPr>
          <a:lstStyle/>
          <a:p>
            <a:r>
              <a:rPr lang="es-ES_tradnl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5.-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Enlazado de </a:t>
            </a:r>
            <a:r>
              <a:rPr lang="es-ES" sz="5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datos 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31521" y="1858434"/>
            <a:ext cx="10842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Idea Inicial: </a:t>
            </a:r>
            <a:r>
              <a:rPr lang="es-ES" dirty="0" smtClean="0">
                <a:solidFill>
                  <a:schemeClr val="bg1"/>
                </a:solidFill>
              </a:rPr>
              <a:t>Ser capaces de enlazar la información de nuestros </a:t>
            </a:r>
            <a:r>
              <a:rPr lang="es-ES" b="1" dirty="0" smtClean="0">
                <a:solidFill>
                  <a:schemeClr val="bg1"/>
                </a:solidFill>
              </a:rPr>
              <a:t>8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datasets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Realidad: </a:t>
            </a:r>
            <a:r>
              <a:rPr lang="es-ES" dirty="0" smtClean="0">
                <a:solidFill>
                  <a:schemeClr val="bg1"/>
                </a:solidFill>
              </a:rPr>
              <a:t>Para algunos de los </a:t>
            </a:r>
            <a:r>
              <a:rPr lang="es-ES" dirty="0" err="1" smtClean="0">
                <a:solidFill>
                  <a:schemeClr val="bg1"/>
                </a:solidFill>
              </a:rPr>
              <a:t>datasets</a:t>
            </a:r>
            <a:r>
              <a:rPr lang="es-ES" dirty="0" smtClean="0">
                <a:solidFill>
                  <a:schemeClr val="bg1"/>
                </a:solidFill>
              </a:rPr>
              <a:t> no se obtuvo ningún enlace (relativos a líneas de transporte y calendarios)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/>
          </a:p>
        </p:txBody>
      </p:sp>
      <p:sp>
        <p:nvSpPr>
          <p:cNvPr id="2" name="Rectángulo 1"/>
          <p:cNvSpPr/>
          <p:nvPr/>
        </p:nvSpPr>
        <p:spPr>
          <a:xfrm>
            <a:off x="731521" y="5206585"/>
            <a:ext cx="10911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buscar los enlaces usamos la herramienta </a:t>
            </a:r>
            <a:r>
              <a:rPr lang="es-ES" b="1" i="1" dirty="0" err="1">
                <a:solidFill>
                  <a:schemeClr val="bg1"/>
                </a:solidFill>
              </a:rPr>
              <a:t>LODRefine</a:t>
            </a:r>
            <a:r>
              <a:rPr lang="es-ES" dirty="0">
                <a:solidFill>
                  <a:schemeClr val="bg1"/>
                </a:solidFill>
              </a:rPr>
              <a:t> y buscamos coincidencias sobre </a:t>
            </a:r>
            <a:r>
              <a:rPr lang="es-ES" b="1" dirty="0" err="1">
                <a:solidFill>
                  <a:schemeClr val="bg1"/>
                </a:solidFill>
              </a:rPr>
              <a:t>esDBpedia</a:t>
            </a:r>
            <a:r>
              <a:rPr lang="es-ES" dirty="0">
                <a:solidFill>
                  <a:schemeClr val="bg1"/>
                </a:solidFill>
              </a:rPr>
              <a:t> ya que consideramos que era la opción </a:t>
            </a:r>
            <a:r>
              <a:rPr lang="es-ES" b="1" dirty="0">
                <a:solidFill>
                  <a:schemeClr val="bg1"/>
                </a:solidFill>
              </a:rPr>
              <a:t>perfecta.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14948" y="4189870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Museos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31521" y="4195967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Bibliotecas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08912" y="4190917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Sitios de </a:t>
            </a:r>
            <a:r>
              <a:rPr lang="es-ES" dirty="0" err="1" smtClean="0">
                <a:solidFill>
                  <a:schemeClr val="bg1"/>
                </a:solidFill>
              </a:rPr>
              <a:t>Interes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42903" y="4195967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Calles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072845" y="4189870"/>
            <a:ext cx="30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Lineas</a:t>
            </a:r>
            <a:r>
              <a:rPr lang="es-ES" dirty="0" smtClean="0">
                <a:solidFill>
                  <a:schemeClr val="bg1"/>
                </a:solidFill>
              </a:rPr>
              <a:t> y Paradas de autobús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4287" y="3312763"/>
            <a:ext cx="168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accent4"/>
                </a:solidFill>
              </a:rPr>
              <a:t>4%</a:t>
            </a:r>
            <a:endParaRPr lang="es-ES" sz="3200" b="1" dirty="0">
              <a:solidFill>
                <a:schemeClr val="accent4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106124" y="3340526"/>
            <a:ext cx="168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accent4"/>
                </a:solidFill>
              </a:rPr>
              <a:t>2%</a:t>
            </a:r>
            <a:endParaRPr lang="es-ES" sz="2800" b="1" dirty="0">
              <a:solidFill>
                <a:schemeClr val="accent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82673" y="3225517"/>
            <a:ext cx="1689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4"/>
                </a:solidFill>
              </a:rPr>
              <a:t>80</a:t>
            </a:r>
            <a:r>
              <a:rPr lang="es-ES" sz="3600" b="1" dirty="0" smtClean="0">
                <a:solidFill>
                  <a:schemeClr val="accent4"/>
                </a:solidFill>
              </a:rPr>
              <a:t>%</a:t>
            </a:r>
            <a:endParaRPr lang="es-ES" sz="3600" b="1" dirty="0">
              <a:solidFill>
                <a:schemeClr val="accent4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046378" y="3194739"/>
            <a:ext cx="168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4"/>
                </a:solidFill>
              </a:rPr>
              <a:t>100%</a:t>
            </a:r>
            <a:endParaRPr lang="es-ES" sz="4400" b="1" dirty="0">
              <a:solidFill>
                <a:schemeClr val="accent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411431" y="3371303"/>
            <a:ext cx="168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accent4"/>
                </a:solidFill>
              </a:rPr>
              <a:t>0%</a:t>
            </a:r>
            <a:endParaRPr lang="es-ES" sz="2400" b="1" dirty="0">
              <a:solidFill>
                <a:schemeClr val="accent4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11/14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2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49517" y="487387"/>
            <a:ext cx="8215268" cy="905986"/>
          </a:xfrm>
        </p:spPr>
        <p:txBody>
          <a:bodyPr>
            <a:noAutofit/>
          </a:bodyPr>
          <a:lstStyle/>
          <a:p>
            <a:r>
              <a:rPr lang="es-ES_tradnl" sz="5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5.1- Valor Añadido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1231" y="1757991"/>
            <a:ext cx="109118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Nuestra aplicación: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Utiliza los archivos RDF </a:t>
            </a:r>
            <a:r>
              <a:rPr lang="es-ES" dirty="0" smtClean="0">
                <a:solidFill>
                  <a:schemeClr val="bg1"/>
                </a:solidFill>
              </a:rPr>
              <a:t>(TTL) para hallar todo tipo de Información referente a los temas que tratamos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Dicha información puede encontrarse en el RDF (especialmente en museos).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También </a:t>
            </a:r>
            <a:r>
              <a:rPr lang="es-ES" b="1" dirty="0" smtClean="0">
                <a:solidFill>
                  <a:schemeClr val="bg1"/>
                </a:solidFill>
              </a:rPr>
              <a:t>obtiene información enlazando con </a:t>
            </a:r>
            <a:r>
              <a:rPr lang="es-ES" b="1" dirty="0" err="1" smtClean="0">
                <a:solidFill>
                  <a:schemeClr val="bg1"/>
                </a:solidFill>
              </a:rPr>
              <a:t>esDBpedia</a:t>
            </a:r>
            <a:r>
              <a:rPr lang="es-ES" dirty="0" smtClean="0">
                <a:solidFill>
                  <a:schemeClr val="bg1"/>
                </a:solidFill>
              </a:rPr>
              <a:t> para conseguir las descripciones y las imágenes de los museos y monumentos de la ciudad.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Por tanto</a:t>
            </a:r>
            <a:r>
              <a:rPr lang="es-ES" dirty="0" smtClean="0">
                <a:solidFill>
                  <a:schemeClr val="bg1"/>
                </a:solidFill>
              </a:rPr>
              <a:t>, la aplicación tiene como fuente principal de información </a:t>
            </a:r>
            <a:r>
              <a:rPr lang="es-ES" b="1" dirty="0" smtClean="0">
                <a:solidFill>
                  <a:schemeClr val="bg1"/>
                </a:solidFill>
              </a:rPr>
              <a:t>pequeños ficheros</a:t>
            </a:r>
            <a:r>
              <a:rPr lang="es-ES" dirty="0" smtClean="0">
                <a:solidFill>
                  <a:schemeClr val="bg1"/>
                </a:solidFill>
              </a:rPr>
              <a:t> (13KB y 8 KB) y el hecho de usar datos enlazados nos permite obtener grandes cantidades de información, así como rutas agrupadas por categorías por la ciudad de Sevilla de forma sencilla y eficiente.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12/14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49517" y="330632"/>
            <a:ext cx="8215268" cy="905986"/>
          </a:xfrm>
        </p:spPr>
        <p:txBody>
          <a:bodyPr>
            <a:noAutofit/>
          </a:bodyPr>
          <a:lstStyle/>
          <a:p>
            <a:r>
              <a:rPr lang="es-ES_tradnl" sz="5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5.2- </a:t>
            </a:r>
            <a:r>
              <a:rPr lang="es-ES" sz="50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Demostración 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13/14</a:t>
            </a:r>
            <a:endParaRPr lang="es-ES" b="1" dirty="0">
              <a:solidFill>
                <a:schemeClr val="accent4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1851" t="5484" r="53444" b="14229"/>
          <a:stretch/>
        </p:blipFill>
        <p:spPr>
          <a:xfrm>
            <a:off x="2950337" y="1581641"/>
            <a:ext cx="6413628" cy="48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2049517" y="583180"/>
            <a:ext cx="8215268" cy="118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6.-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CONCLUSIÓN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52229" y="1765737"/>
            <a:ext cx="97903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Pr</a:t>
            </a:r>
            <a:r>
              <a:rPr lang="es-ES" sz="2400" dirty="0">
                <a:solidFill>
                  <a:schemeClr val="bg1"/>
                </a:solidFill>
              </a:rPr>
              <a:t>á</a:t>
            </a:r>
            <a:r>
              <a:rPr lang="es-ES_tradnl" sz="2400" dirty="0" err="1">
                <a:solidFill>
                  <a:schemeClr val="bg1"/>
                </a:solidFill>
              </a:rPr>
              <a:t>ctica</a:t>
            </a:r>
            <a:r>
              <a:rPr lang="es-ES_tradnl" sz="2400" dirty="0">
                <a:solidFill>
                  <a:schemeClr val="bg1"/>
                </a:solidFill>
              </a:rPr>
              <a:t> interesante.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Buen equipo de trabajo.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Buen líder de grupo.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Actitud participativa de todos los miembros del equipo.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Dificultad de entendimiento de algunas de las tareas.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bg1"/>
                </a:solidFill>
              </a:rPr>
              <a:t>Problemas de adaptación con ciertos lenguajes y herramientas.</a:t>
            </a: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14/14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6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1144" y="677773"/>
            <a:ext cx="9144000" cy="5409128"/>
          </a:xfrm>
        </p:spPr>
        <p:txBody>
          <a:bodyPr>
            <a:normAutofit fontScale="92500" lnSpcReduction="10000"/>
          </a:bodyPr>
          <a:lstStyle/>
          <a:p>
            <a:r>
              <a:rPr lang="es-ES" sz="58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Í</a:t>
            </a:r>
            <a:r>
              <a:rPr lang="es-ES_tradnl" sz="58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NDICE</a:t>
            </a:r>
          </a:p>
          <a:p>
            <a:pPr algn="l">
              <a:lnSpc>
                <a:spcPct val="100000"/>
              </a:lnSpc>
            </a:pPr>
            <a:endParaRPr lang="es-ES_tradnl" sz="3600" dirty="0">
              <a:solidFill>
                <a:schemeClr val="bg1"/>
              </a:solidFill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arenR"/>
            </a:pPr>
            <a:r>
              <a:rPr lang="es-ES" sz="3600" dirty="0">
                <a:solidFill>
                  <a:schemeClr val="bg1"/>
                </a:solidFill>
              </a:rPr>
              <a:t>Obtención de </a:t>
            </a:r>
            <a:r>
              <a:rPr lang="es-ES" sz="3600" dirty="0" smtClean="0">
                <a:solidFill>
                  <a:schemeClr val="bg1"/>
                </a:solidFill>
              </a:rPr>
              <a:t>datos. </a:t>
            </a:r>
            <a:endParaRPr lang="es-ES" sz="3600" dirty="0">
              <a:solidFill>
                <a:schemeClr val="bg1"/>
              </a:solidFill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arenR"/>
            </a:pPr>
            <a:r>
              <a:rPr lang="es-ES" sz="3600" dirty="0">
                <a:solidFill>
                  <a:schemeClr val="bg1"/>
                </a:solidFill>
              </a:rPr>
              <a:t>Análisis de </a:t>
            </a:r>
            <a:r>
              <a:rPr lang="es-ES" sz="3600" dirty="0" smtClean="0">
                <a:solidFill>
                  <a:schemeClr val="bg1"/>
                </a:solidFill>
              </a:rPr>
              <a:t>los datos. </a:t>
            </a:r>
            <a:endParaRPr lang="es-ES" sz="3600" dirty="0">
              <a:solidFill>
                <a:schemeClr val="bg1"/>
              </a:solidFill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arenR"/>
            </a:pPr>
            <a:r>
              <a:rPr lang="es-ES" sz="3600" dirty="0">
                <a:solidFill>
                  <a:schemeClr val="bg1"/>
                </a:solidFill>
              </a:rPr>
              <a:t>Modificaciones </a:t>
            </a:r>
            <a:r>
              <a:rPr lang="es-ES" sz="3600" dirty="0" smtClean="0">
                <a:solidFill>
                  <a:schemeClr val="bg1"/>
                </a:solidFill>
              </a:rPr>
              <a:t>en los Datos.</a:t>
            </a:r>
            <a:endParaRPr lang="es-ES" sz="3600" dirty="0">
              <a:solidFill>
                <a:schemeClr val="bg1"/>
              </a:solidFill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arenR"/>
            </a:pPr>
            <a:r>
              <a:rPr lang="es-ES" sz="3600" dirty="0">
                <a:solidFill>
                  <a:schemeClr val="bg1"/>
                </a:solidFill>
              </a:rPr>
              <a:t>Ontologías </a:t>
            </a:r>
            <a:r>
              <a:rPr lang="es-ES" sz="3600" dirty="0" smtClean="0">
                <a:solidFill>
                  <a:schemeClr val="bg1"/>
                </a:solidFill>
              </a:rPr>
              <a:t>Desarrolladas. </a:t>
            </a:r>
            <a:endParaRPr lang="es-ES" sz="3600" dirty="0">
              <a:solidFill>
                <a:schemeClr val="bg1"/>
              </a:solidFill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arenR"/>
            </a:pPr>
            <a:r>
              <a:rPr lang="es-ES" sz="3600" dirty="0">
                <a:solidFill>
                  <a:schemeClr val="bg1"/>
                </a:solidFill>
              </a:rPr>
              <a:t>Enlazado de Datos. Valor añadido. </a:t>
            </a:r>
            <a:r>
              <a:rPr lang="es-ES" sz="3600" dirty="0" smtClean="0">
                <a:solidFill>
                  <a:schemeClr val="bg1"/>
                </a:solidFill>
              </a:rPr>
              <a:t>Demostración.</a:t>
            </a:r>
            <a:r>
              <a:rPr lang="es-ES_tradnl" sz="3600" dirty="0" smtClean="0">
                <a:solidFill>
                  <a:schemeClr val="bg1"/>
                </a:solidFill>
              </a:rPr>
              <a:t> </a:t>
            </a:r>
            <a:endParaRPr lang="es-ES_tradnl" sz="3600" dirty="0">
              <a:solidFill>
                <a:schemeClr val="bg1"/>
              </a:solidFill>
            </a:endParaRPr>
          </a:p>
          <a:p>
            <a:pPr marL="742950" indent="-742950" algn="l">
              <a:buFont typeface="+mj-lt"/>
              <a:buAutoNum type="arabicParenR"/>
            </a:pPr>
            <a:r>
              <a:rPr lang="en-US" sz="3600" dirty="0" smtClean="0">
                <a:solidFill>
                  <a:schemeClr val="bg1"/>
                </a:solidFill>
              </a:rPr>
              <a:t>Conclusión.</a:t>
            </a:r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s-ES_tradnl" sz="3600" dirty="0">
              <a:solidFill>
                <a:schemeClr val="bg1"/>
              </a:solidFill>
            </a:endParaRPr>
          </a:p>
          <a:p>
            <a:endParaRPr lang="es-ES_tradnl" sz="36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2/14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49517" y="583180"/>
            <a:ext cx="8215268" cy="1182557"/>
          </a:xfrm>
        </p:spPr>
        <p:txBody>
          <a:bodyPr>
            <a:normAutofit/>
          </a:bodyPr>
          <a:lstStyle/>
          <a:p>
            <a:r>
              <a:rPr lang="es-ES_tradnl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1.- </a:t>
            </a:r>
            <a:r>
              <a:rPr lang="es-ES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Obtención de datos</a:t>
            </a:r>
            <a:endParaRPr lang="es-ES_tradnl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05469" y="2019869"/>
            <a:ext cx="514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Datos: ciudad </a:t>
            </a:r>
            <a:r>
              <a:rPr lang="es-ES" sz="2400" dirty="0">
                <a:solidFill>
                  <a:schemeClr val="bg1"/>
                </a:solidFill>
              </a:rPr>
              <a:t>española de </a:t>
            </a:r>
            <a:r>
              <a:rPr lang="es-ES" sz="2400" b="1" dirty="0">
                <a:solidFill>
                  <a:schemeClr val="bg1"/>
                </a:solidFill>
              </a:rPr>
              <a:t>Sevilla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Formato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Portal de datos abiertos de la 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Licencia:  CC BY 4.0</a:t>
            </a: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21" y="4014271"/>
            <a:ext cx="3362325" cy="8667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267355" y="1996363"/>
            <a:ext cx="5387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Datos encontrados: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Agencia de autobuses de Sevilla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Calles de Sevilla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Líneas de autobús y paradas de Sevilla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Horas de autobuses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1"/>
                </a:solidFill>
              </a:rPr>
              <a:t>Museos de Sevilla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Bibliotecas de Sevilla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1"/>
                </a:solidFill>
              </a:rPr>
              <a:t>Sitios de interés de Sevilla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3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49517" y="583180"/>
            <a:ext cx="8215268" cy="1182557"/>
          </a:xfrm>
        </p:spPr>
        <p:txBody>
          <a:bodyPr>
            <a:normAutofit/>
          </a:bodyPr>
          <a:lstStyle/>
          <a:p>
            <a:r>
              <a:rPr lang="es-ES_tradnl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2.- </a:t>
            </a:r>
            <a:r>
              <a:rPr lang="es-ES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Análisis de los datos</a:t>
            </a:r>
            <a:endParaRPr lang="es-ES_tradnl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49517" y="1531292"/>
            <a:ext cx="705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Formato </a:t>
            </a:r>
            <a:r>
              <a:rPr lang="es-ES" sz="2400" dirty="0" smtClean="0">
                <a:solidFill>
                  <a:schemeClr val="bg1"/>
                </a:solidFill>
              </a:rPr>
              <a:t>de los datos</a:t>
            </a:r>
            <a:r>
              <a:rPr lang="es-ES" sz="2400" dirty="0" smtClean="0">
                <a:solidFill>
                  <a:schemeClr val="bg1"/>
                </a:solidFill>
              </a:rPr>
              <a:t>: </a:t>
            </a:r>
            <a:r>
              <a:rPr lang="es-ES" sz="2400" b="1" dirty="0" smtClean="0">
                <a:solidFill>
                  <a:schemeClr val="bg1"/>
                </a:solidFill>
              </a:rPr>
              <a:t>especificación </a:t>
            </a:r>
            <a:r>
              <a:rPr lang="es-ES" sz="2400" b="1" dirty="0">
                <a:solidFill>
                  <a:schemeClr val="bg1"/>
                </a:solidFill>
              </a:rPr>
              <a:t>general de </a:t>
            </a:r>
            <a:r>
              <a:rPr lang="es-ES" sz="2400" b="1" dirty="0" err="1">
                <a:solidFill>
                  <a:schemeClr val="bg1"/>
                </a:solidFill>
              </a:rPr>
              <a:t>feeds</a:t>
            </a:r>
            <a:r>
              <a:rPr lang="es-ES" sz="2400" b="1" dirty="0">
                <a:solidFill>
                  <a:schemeClr val="bg1"/>
                </a:solidFill>
              </a:rPr>
              <a:t> de </a:t>
            </a:r>
            <a:r>
              <a:rPr lang="es-ES" sz="2400" b="1" i="1" dirty="0">
                <a:solidFill>
                  <a:schemeClr val="bg1"/>
                </a:solidFill>
              </a:rPr>
              <a:t>G</a:t>
            </a:r>
            <a:r>
              <a:rPr lang="es-ES" sz="2400" b="1" i="1" dirty="0" smtClean="0">
                <a:solidFill>
                  <a:schemeClr val="bg1"/>
                </a:solidFill>
              </a:rPr>
              <a:t>oogle </a:t>
            </a:r>
            <a:r>
              <a:rPr lang="es-ES" sz="2400" b="1" i="1" dirty="0" err="1">
                <a:solidFill>
                  <a:schemeClr val="bg1"/>
                </a:solidFill>
              </a:rPr>
              <a:t>T</a:t>
            </a:r>
            <a:r>
              <a:rPr lang="es-ES" sz="2400" b="1" i="1" dirty="0" err="1" smtClean="0">
                <a:solidFill>
                  <a:schemeClr val="bg1"/>
                </a:solidFill>
              </a:rPr>
              <a:t>ransit</a:t>
            </a:r>
            <a:r>
              <a:rPr lang="es-ES" sz="2400" b="1" i="1" dirty="0" smtClean="0">
                <a:solidFill>
                  <a:schemeClr val="bg1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(</a:t>
            </a:r>
            <a:r>
              <a:rPr lang="es-ES" sz="2400" dirty="0" err="1" smtClean="0">
                <a:solidFill>
                  <a:schemeClr val="bg1"/>
                </a:solidFill>
              </a:rPr>
              <a:t>datasets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de </a:t>
            </a:r>
            <a:r>
              <a:rPr lang="es-ES" sz="2400" dirty="0" smtClean="0">
                <a:solidFill>
                  <a:schemeClr val="bg1"/>
                </a:solidFill>
              </a:rPr>
              <a:t>transporte</a:t>
            </a:r>
            <a:r>
              <a:rPr lang="es-ES" sz="2400" dirty="0" smtClean="0">
                <a:solidFill>
                  <a:schemeClr val="bg1"/>
                </a:solidFill>
              </a:rPr>
              <a:t>)</a:t>
            </a:r>
            <a:endParaRPr lang="es-ES_tradnl" b="1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11413" r="1261"/>
          <a:stretch/>
        </p:blipFill>
        <p:spPr bwMode="auto">
          <a:xfrm>
            <a:off x="2439992" y="2566033"/>
            <a:ext cx="7434317" cy="3863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4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814858" y="517941"/>
            <a:ext cx="8940700" cy="1182557"/>
          </a:xfrm>
        </p:spPr>
        <p:txBody>
          <a:bodyPr>
            <a:normAutofit fontScale="92500"/>
          </a:bodyPr>
          <a:lstStyle/>
          <a:p>
            <a:r>
              <a:rPr lang="es-ES_tradnl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2.- </a:t>
            </a:r>
            <a:r>
              <a:rPr lang="es-ES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Análisis de los </a:t>
            </a:r>
            <a:r>
              <a:rPr lang="es-E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datos (II)</a:t>
            </a:r>
            <a:endParaRPr lang="es-ES_tradnl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30362" y="1765737"/>
            <a:ext cx="981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Para cada </a:t>
            </a:r>
            <a:r>
              <a:rPr lang="es-ES_tradnl" sz="2400" dirty="0" err="1">
                <a:solidFill>
                  <a:schemeClr val="bg1"/>
                </a:solidFill>
              </a:rPr>
              <a:t>dataset</a:t>
            </a:r>
            <a:r>
              <a:rPr lang="es-ES_tradnl" sz="2400" dirty="0">
                <a:solidFill>
                  <a:schemeClr val="bg1"/>
                </a:solidFill>
              </a:rPr>
              <a:t> se </a:t>
            </a:r>
            <a:r>
              <a:rPr lang="es-ES_tradnl" sz="2400" dirty="0" err="1">
                <a:solidFill>
                  <a:schemeClr val="bg1"/>
                </a:solidFill>
              </a:rPr>
              <a:t>realiz</a:t>
            </a:r>
            <a:r>
              <a:rPr lang="es-ES" sz="2400" dirty="0" err="1">
                <a:solidFill>
                  <a:schemeClr val="bg1"/>
                </a:solidFill>
              </a:rPr>
              <a:t>ó</a:t>
            </a:r>
            <a:r>
              <a:rPr lang="es-ES_tradnl" sz="2400" dirty="0">
                <a:solidFill>
                  <a:schemeClr val="bg1"/>
                </a:solidFill>
              </a:rPr>
              <a:t> un </a:t>
            </a:r>
            <a:r>
              <a:rPr lang="es-ES_tradnl" sz="2400" dirty="0" err="1">
                <a:solidFill>
                  <a:schemeClr val="bg1"/>
                </a:solidFill>
              </a:rPr>
              <a:t>an</a:t>
            </a:r>
            <a:r>
              <a:rPr lang="es-ES" sz="2400" dirty="0">
                <a:solidFill>
                  <a:schemeClr val="bg1"/>
                </a:solidFill>
              </a:rPr>
              <a:t>á</a:t>
            </a:r>
            <a:r>
              <a:rPr lang="es-ES_tradnl" sz="2400" dirty="0">
                <a:solidFill>
                  <a:schemeClr val="bg1"/>
                </a:solidFill>
              </a:rPr>
              <a:t>lisis/</a:t>
            </a:r>
            <a:r>
              <a:rPr lang="es-ES_tradnl" sz="2400" dirty="0" err="1">
                <a:solidFill>
                  <a:schemeClr val="bg1"/>
                </a:solidFill>
              </a:rPr>
              <a:t>clasificaci</a:t>
            </a:r>
            <a:r>
              <a:rPr lang="es-ES" sz="2400" dirty="0" err="1">
                <a:solidFill>
                  <a:schemeClr val="bg1"/>
                </a:solidFill>
              </a:rPr>
              <a:t>ó</a:t>
            </a:r>
            <a:r>
              <a:rPr lang="es-ES_tradnl" sz="2400" dirty="0">
                <a:solidFill>
                  <a:schemeClr val="bg1"/>
                </a:solidFill>
              </a:rPr>
              <a:t>n, según la siguiente tabla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85987"/>
              </p:ext>
            </p:extLst>
          </p:nvPr>
        </p:nvGraphicFramePr>
        <p:xfrm>
          <a:off x="1325304" y="2504401"/>
          <a:ext cx="9919809" cy="616170"/>
        </p:xfrm>
        <a:graphic>
          <a:graphicData uri="http://schemas.openxmlformats.org/drawingml/2006/table">
            <a:tbl>
              <a:tblPr firstRow="1" firstCol="1" bandRow="1"/>
              <a:tblGrid>
                <a:gridCol w="19919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4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4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8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Column</a:t>
                      </a:r>
                      <a:endParaRPr lang="es-ES_tradnl" sz="24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charset="0"/>
                        <a:cs typeface="Arial Unicode MS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Type</a:t>
                      </a:r>
                      <a:endParaRPr lang="es-ES_tradnl" sz="24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charset="0"/>
                        <a:cs typeface="Arial Unicode MS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Comments</a:t>
                      </a:r>
                      <a:r>
                        <a:rPr lang="es-ES_tradnl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/</a:t>
                      </a: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Range</a:t>
                      </a:r>
                      <a:r>
                        <a:rPr lang="es-ES_tradnl" sz="2400" b="1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 </a:t>
                      </a:r>
                      <a:r>
                        <a:rPr lang="es-ES_tradnl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(</a:t>
                      </a: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rounded</a:t>
                      </a:r>
                      <a:r>
                        <a:rPr lang="es-ES_tradnl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)</a:t>
                      </a:r>
                      <a:endParaRPr lang="es-ES_tradnl" sz="24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charset="0"/>
                        <a:cs typeface="Arial Unicode MS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charset="0"/>
                          <a:cs typeface="Arial Unicode MS" charset="0"/>
                        </a:rPr>
                        <a:t>Problems</a:t>
                      </a:r>
                      <a:endParaRPr lang="es-ES_tradnl" sz="24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charset="0"/>
                        <a:cs typeface="Arial Unicode MS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430362" y="435936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Resource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naming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strategy</a:t>
            </a:r>
            <a:r>
              <a:rPr lang="es-ES" sz="2400" dirty="0" smtClean="0">
                <a:solidFill>
                  <a:schemeClr val="bg1"/>
                </a:solidFill>
              </a:rPr>
              <a:t>: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Para términos ontológicos: </a:t>
            </a:r>
            <a:r>
              <a:rPr lang="es-ES" sz="2400" i="1" u="sng" dirty="0" smtClean="0">
                <a:solidFill>
                  <a:schemeClr val="bg1"/>
                </a:solidFill>
              </a:rPr>
              <a:t>http://smartsevilla.es/ontology#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Para </a:t>
            </a:r>
            <a:r>
              <a:rPr lang="es-ES" sz="2400" dirty="0">
                <a:solidFill>
                  <a:schemeClr val="bg1"/>
                </a:solidFill>
              </a:rPr>
              <a:t>términos individuales</a:t>
            </a:r>
            <a:r>
              <a:rPr lang="es-ES" sz="2400" dirty="0" smtClean="0">
                <a:solidFill>
                  <a:schemeClr val="bg1"/>
                </a:solidFill>
              </a:rPr>
              <a:t>: </a:t>
            </a:r>
            <a:r>
              <a:rPr lang="es-ES" sz="2400" i="1" u="sng" dirty="0" smtClean="0">
                <a:solidFill>
                  <a:schemeClr val="bg1"/>
                </a:solidFill>
              </a:rPr>
              <a:t>http://smartsevilla.es/resources/</a:t>
            </a:r>
            <a:r>
              <a:rPr lang="es-ES" i="1" u="sng" dirty="0" smtClean="0"/>
              <a:t>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/>
                </a:solidFill>
              </a:rPr>
              <a:t>5/14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2183" y="547623"/>
            <a:ext cx="1072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3.-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Modificaciones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en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los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Datos</a:t>
            </a:r>
            <a:endParaRPr lang="en-US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85121" y="1662146"/>
            <a:ext cx="9343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Las modificaciones en los </a:t>
            </a:r>
            <a:r>
              <a:rPr lang="es-ES_tradnl" dirty="0" err="1" smtClean="0">
                <a:solidFill>
                  <a:schemeClr val="bg1"/>
                </a:solidFill>
              </a:rPr>
              <a:t>datasets</a:t>
            </a:r>
            <a:r>
              <a:rPr lang="es-ES_tradnl" dirty="0" smtClean="0">
                <a:solidFill>
                  <a:schemeClr val="bg1"/>
                </a:solidFill>
              </a:rPr>
              <a:t> se han realizado mediante las herramientas </a:t>
            </a:r>
            <a:r>
              <a:rPr lang="es-ES_tradnl" dirty="0" err="1" smtClean="0">
                <a:solidFill>
                  <a:schemeClr val="bg1"/>
                </a:solidFill>
              </a:rPr>
              <a:t>LODRefine</a:t>
            </a:r>
            <a:r>
              <a:rPr lang="es-ES_tradnl" dirty="0" smtClean="0">
                <a:solidFill>
                  <a:schemeClr val="bg1"/>
                </a:solidFill>
              </a:rPr>
              <a:t> y </a:t>
            </a:r>
            <a:r>
              <a:rPr lang="es-ES_tradnl" dirty="0" err="1" smtClean="0">
                <a:solidFill>
                  <a:schemeClr val="bg1"/>
                </a:solidFill>
              </a:rPr>
              <a:t>Notepad</a:t>
            </a:r>
            <a:r>
              <a:rPr lang="es-ES_tradnl" dirty="0" smtClean="0">
                <a:solidFill>
                  <a:schemeClr val="bg1"/>
                </a:solidFill>
              </a:rPr>
              <a:t>++.</a:t>
            </a:r>
          </a:p>
          <a:p>
            <a:endParaRPr lang="es-ES_tradnl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E</a:t>
            </a:r>
            <a:r>
              <a:rPr lang="es-ES_tradnl" dirty="0" smtClean="0">
                <a:solidFill>
                  <a:schemeClr val="bg1"/>
                </a:solidFill>
              </a:rPr>
              <a:t>liminando </a:t>
            </a:r>
            <a:r>
              <a:rPr lang="es-ES_tradnl" dirty="0">
                <a:solidFill>
                  <a:schemeClr val="bg1"/>
                </a:solidFill>
              </a:rPr>
              <a:t>columnas en </a:t>
            </a:r>
            <a:r>
              <a:rPr lang="es-ES_tradnl" dirty="0" smtClean="0">
                <a:solidFill>
                  <a:schemeClr val="bg1"/>
                </a:solidFill>
              </a:rPr>
              <a:t>blanco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Creando nuevas columnas en función de nuestras necesidades.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Eliminando acentos y caracteres que pudiesen originar problemas.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smtClean="0">
                <a:solidFill>
                  <a:schemeClr val="bg1"/>
                </a:solidFill>
              </a:rPr>
              <a:t>Exportamos tanto las modificaciones (en </a:t>
            </a:r>
            <a:r>
              <a:rPr lang="es-ES_tradnl" dirty="0" smtClean="0">
                <a:solidFill>
                  <a:schemeClr val="bg1"/>
                </a:solidFill>
              </a:rPr>
              <a:t>JSON</a:t>
            </a:r>
            <a:r>
              <a:rPr lang="es-ES_tradnl" dirty="0" smtClean="0">
                <a:solidFill>
                  <a:schemeClr val="bg1"/>
                </a:solidFill>
              </a:rPr>
              <a:t>) como los RDF generados en </a:t>
            </a:r>
            <a:r>
              <a:rPr lang="es-ES_tradnl" dirty="0" smtClean="0">
                <a:solidFill>
                  <a:schemeClr val="bg1"/>
                </a:solidFill>
              </a:rPr>
              <a:t>TTL.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3" y="4465293"/>
            <a:ext cx="1905000" cy="1781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6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2183" y="547623"/>
            <a:ext cx="1072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3.-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Modificaciones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en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los</a:t>
            </a:r>
            <a:r>
              <a:rPr lang="en-US" sz="5400" dirty="0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Datos</a:t>
            </a:r>
            <a:endParaRPr lang="en-US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6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82" y="1624684"/>
            <a:ext cx="8578308" cy="196401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63" y="4384279"/>
            <a:ext cx="4038600" cy="232410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5712823" y="3709851"/>
            <a:ext cx="313508" cy="5660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23" y="8188189"/>
            <a:ext cx="152889" cy="142951"/>
          </a:xfrm>
          <a:prstGeom prst="rect">
            <a:avLst/>
          </a:prstGeom>
        </p:spPr>
      </p:pic>
      <p:pic>
        <p:nvPicPr>
          <p:cNvPr id="1026" name="Picture 2" descr="Resultado de imagen de notepad+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49" y="3742428"/>
            <a:ext cx="749028" cy="5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8" y="3689976"/>
            <a:ext cx="527487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136048" y="219881"/>
            <a:ext cx="9435597" cy="1182557"/>
          </a:xfrm>
        </p:spPr>
        <p:txBody>
          <a:bodyPr>
            <a:normAutofit fontScale="92500"/>
          </a:bodyPr>
          <a:lstStyle/>
          <a:p>
            <a:r>
              <a:rPr lang="es-ES_tradnl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4.- </a:t>
            </a:r>
            <a:r>
              <a:rPr lang="es-ES" sz="54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Ontologías Desarrolladas</a:t>
            </a:r>
            <a:endParaRPr lang="es-ES_tradnl" sz="54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28732" y="1017813"/>
            <a:ext cx="1019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Clases, Propiedades de Datos y de Objetos de la </a:t>
            </a:r>
            <a:r>
              <a:rPr lang="es-ES" sz="2400" b="1" dirty="0" smtClean="0">
                <a:solidFill>
                  <a:schemeClr val="bg1"/>
                </a:solidFill>
              </a:rPr>
              <a:t>primera ontología </a:t>
            </a:r>
            <a:r>
              <a:rPr lang="es-ES" sz="2400" dirty="0" smtClean="0">
                <a:solidFill>
                  <a:schemeClr val="bg1"/>
                </a:solidFill>
              </a:rPr>
              <a:t>desarrollada.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Todas las ontologías han sido desarrolladas con </a:t>
            </a:r>
            <a:r>
              <a:rPr lang="es-ES" sz="2400" dirty="0" err="1" smtClean="0">
                <a:solidFill>
                  <a:schemeClr val="bg1"/>
                </a:solidFill>
              </a:rPr>
              <a:t>Protégé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  <a:endParaRPr lang="es-ES_tradnl" sz="2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9"/>
          <a:stretch/>
        </p:blipFill>
        <p:spPr>
          <a:xfrm>
            <a:off x="787276" y="2784523"/>
            <a:ext cx="2911734" cy="24482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06"/>
          <a:stretch/>
        </p:blipFill>
        <p:spPr>
          <a:xfrm>
            <a:off x="8257506" y="1752618"/>
            <a:ext cx="2314139" cy="4273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90"/>
          <a:stretch/>
        </p:blipFill>
        <p:spPr>
          <a:xfrm>
            <a:off x="4540569" y="2420859"/>
            <a:ext cx="2875378" cy="31755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7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2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86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sultado de imagen de DB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36" y="3357547"/>
            <a:ext cx="3094291" cy="199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734276" y="2426780"/>
            <a:ext cx="7956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La segunda ontología se desarrolló utilizando información ya existente en </a:t>
            </a:r>
            <a:r>
              <a:rPr lang="es-ES" sz="2400" b="1" dirty="0" err="1" smtClean="0">
                <a:solidFill>
                  <a:schemeClr val="bg1"/>
                </a:solidFill>
              </a:rPr>
              <a:t>DBpedia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Motivaciones: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	- Se adaptaba bien a nuestro </a:t>
            </a:r>
            <a:r>
              <a:rPr lang="es-ES" sz="2400" dirty="0" smtClean="0">
                <a:solidFill>
                  <a:schemeClr val="bg1"/>
                </a:solidFill>
              </a:rPr>
              <a:t>modelo.</a:t>
            </a: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	- Vista y explicada en </a:t>
            </a:r>
            <a:r>
              <a:rPr lang="es-ES" sz="2400" dirty="0" smtClean="0">
                <a:solidFill>
                  <a:schemeClr val="bg1"/>
                </a:solidFill>
              </a:rPr>
              <a:t>clase.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14994" y="362461"/>
            <a:ext cx="101999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4.- 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Ontologías Desarrolladas (</a:t>
            </a:r>
            <a:r>
              <a:rPr lang="es-ES" sz="5000" dirty="0">
                <a:ln w="0"/>
                <a:solidFill>
                  <a:schemeClr val="accent4"/>
                </a:solidFill>
                <a:latin typeface="Arial Rounded MT Bold" panose="020F0704030504030204" pitchFamily="34" charset="0"/>
              </a:rPr>
              <a:t>II)</a:t>
            </a:r>
            <a:endParaRPr lang="es-ES_tradnl" sz="5000" dirty="0">
              <a:ln w="0"/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303726" y="24560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8</a:t>
            </a:r>
            <a:r>
              <a:rPr lang="es-ES" b="1" dirty="0" smtClean="0">
                <a:solidFill>
                  <a:schemeClr val="accent4"/>
                </a:solidFill>
              </a:rPr>
              <a:t>/14</a:t>
            </a:r>
            <a:endParaRPr lang="es-E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09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570</Words>
  <Application>Microsoft Office PowerPoint</Application>
  <PresentationFormat>Panorámica</PresentationFormat>
  <Paragraphs>121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aSADSFGFHG</dc:title>
  <dc:creator>sergio palomino sanchez</dc:creator>
  <cp:lastModifiedBy>Jesús Pérez Melero</cp:lastModifiedBy>
  <cp:revision>50</cp:revision>
  <dcterms:created xsi:type="dcterms:W3CDTF">2016-12-09T15:08:33Z</dcterms:created>
  <dcterms:modified xsi:type="dcterms:W3CDTF">2016-12-21T10:21:54Z</dcterms:modified>
</cp:coreProperties>
</file>