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Book Antiqu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BookAntiqua-regular.fntdata"/><Relationship Id="rId14" Type="http://schemas.openxmlformats.org/officeDocument/2006/relationships/slide" Target="slides/slide9.xml"/><Relationship Id="rId17" Type="http://schemas.openxmlformats.org/officeDocument/2006/relationships/font" Target="fonts/BookAntiqua-italic.fntdata"/><Relationship Id="rId16" Type="http://schemas.openxmlformats.org/officeDocument/2006/relationships/font" Target="fonts/BookAntiqu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ookAntiqu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21" name="Shape 21"/>
          <p:cNvGrpSpPr/>
          <p:nvPr/>
        </p:nvGrpSpPr>
        <p:grpSpPr>
          <a:xfrm>
            <a:off x="1194100" y="2887529"/>
            <a:ext cx="6779109" cy="923329"/>
            <a:chOff x="1172583" y="1381458"/>
            <a:chExt cx="6779109" cy="923329"/>
          </a:xfrm>
        </p:grpSpPr>
        <p:sp>
          <p:nvSpPr>
            <p:cNvPr id="22" name="Shape 22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  <a:effectLst>
              <a:outerShdw blurRad="38100" rotWithShape="0" dir="16200000" dist="127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s-ES" sz="5400" u="none" cap="none" strike="noStrike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23" name="Shape 23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10800000">
              <a:off x="4831975" y="1922929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183341" y="1387737"/>
            <a:ext cx="6777317" cy="17319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5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371600" y="37678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77731" y="4668817"/>
            <a:ext cx="7767020" cy="6447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2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 rot="240000">
            <a:off x="2183792" y="666965"/>
            <a:ext cx="4772155" cy="3598015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65000" kx="195000" rotWithShape="0" algn="tl" dir="12900000" dist="50800" ky="195000">
              <a:srgbClr val="000000">
                <a:alpha val="23921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8489" y="5324305"/>
            <a:ext cx="7756263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2633092" y="314502"/>
            <a:ext cx="3877815" cy="7745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123" name="Shape 123"/>
          <p:cNvGrpSpPr/>
          <p:nvPr/>
        </p:nvGrpSpPr>
        <p:grpSpPr>
          <a:xfrm>
            <a:off x="1172583" y="1392216"/>
            <a:ext cx="6779109" cy="923329"/>
            <a:chOff x="1172583" y="1381458"/>
            <a:chExt cx="6779109" cy="923329"/>
          </a:xfrm>
        </p:grpSpPr>
        <p:sp>
          <p:nvSpPr>
            <p:cNvPr id="124" name="Shape 124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125" name="Shape 125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>
              <a:off x="4831975" y="192265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4822274" y="2503684"/>
            <a:ext cx="5566764" cy="167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930536" y="607806"/>
            <a:ext cx="5023821" cy="5507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133" name="Shape 133"/>
          <p:cNvGrpSpPr/>
          <p:nvPr/>
        </p:nvGrpSpPr>
        <p:grpSpPr>
          <a:xfrm rot="5400000">
            <a:off x="3909049" y="2880823"/>
            <a:ext cx="5480153" cy="923329"/>
            <a:chOff x="1815339" y="1381458"/>
            <a:chExt cx="5480153" cy="923329"/>
          </a:xfrm>
        </p:grpSpPr>
        <p:sp>
          <p:nvSpPr>
            <p:cNvPr id="134" name="Shape 134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135" name="Shape 135"/>
            <p:cNvCxnSpPr/>
            <p:nvPr/>
          </p:nvCxnSpPr>
          <p:spPr>
            <a:xfrm rot="10800000">
              <a:off x="1815339" y="1924709"/>
              <a:ext cx="2468880" cy="2505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x="4826612" y="1927417"/>
              <a:ext cx="2468880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0" name="Shape 40"/>
          <p:cNvGrpSpPr/>
          <p:nvPr/>
        </p:nvGrpSpPr>
        <p:grpSpPr>
          <a:xfrm>
            <a:off x="1172583" y="1392216"/>
            <a:ext cx="6779109" cy="923329"/>
            <a:chOff x="1172583" y="1381458"/>
            <a:chExt cx="6779109" cy="923329"/>
          </a:xfrm>
        </p:grpSpPr>
        <p:sp>
          <p:nvSpPr>
            <p:cNvPr id="41" name="Shape 41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42" name="Shape 42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4831975" y="192265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s-ES" sz="12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49" name="Shape 49"/>
          <p:cNvGrpSpPr/>
          <p:nvPr/>
        </p:nvGrpSpPr>
        <p:grpSpPr>
          <a:xfrm>
            <a:off x="1194100" y="2887529"/>
            <a:ext cx="6779109" cy="923329"/>
            <a:chOff x="1172583" y="1381458"/>
            <a:chExt cx="6779109" cy="923329"/>
          </a:xfrm>
        </p:grpSpPr>
        <p:sp>
          <p:nvSpPr>
            <p:cNvPr id="50" name="Shape 50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  <a:effectLst>
              <a:outerShdw blurRad="38100" rotWithShape="0" dir="16200000" dist="127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51" name="Shape 51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10800000">
              <a:off x="4831975" y="1922929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Shape 53"/>
          <p:cNvSpPr txBox="1"/>
          <p:nvPr>
            <p:ph type="ctrTitle"/>
          </p:nvPr>
        </p:nvSpPr>
        <p:spPr>
          <a:xfrm>
            <a:off x="1183341" y="1387737"/>
            <a:ext cx="6777317" cy="17319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5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371600" y="37678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Shape 57"/>
          <p:cNvGrpSpPr/>
          <p:nvPr/>
        </p:nvGrpSpPr>
        <p:grpSpPr>
          <a:xfrm>
            <a:off x="1172583" y="2887579"/>
            <a:ext cx="6779109" cy="923329"/>
            <a:chOff x="1172583" y="1381458"/>
            <a:chExt cx="6779109" cy="923329"/>
          </a:xfrm>
        </p:grpSpPr>
        <p:sp>
          <p:nvSpPr>
            <p:cNvPr id="58" name="Shape 58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59" name="Shape 59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Shape 60"/>
            <p:cNvCxnSpPr/>
            <p:nvPr/>
          </p:nvCxnSpPr>
          <p:spPr>
            <a:xfrm rot="10800000">
              <a:off x="4831975" y="1927412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690039" y="1204857"/>
            <a:ext cx="7754713" cy="19107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99247" y="3767316"/>
            <a:ext cx="773474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71" name="Shape 71"/>
          <p:cNvGrpSpPr/>
          <p:nvPr/>
        </p:nvGrpSpPr>
        <p:grpSpPr>
          <a:xfrm>
            <a:off x="1172583" y="1392216"/>
            <a:ext cx="6779109" cy="923329"/>
            <a:chOff x="1172583" y="1381458"/>
            <a:chExt cx="6779109" cy="923329"/>
          </a:xfrm>
        </p:grpSpPr>
        <p:sp>
          <p:nvSpPr>
            <p:cNvPr id="72" name="Shape 72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73" name="Shape 73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 rot="10800000">
              <a:off x="4831975" y="192265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2240280"/>
            <a:ext cx="3803904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5151" y="2240280"/>
            <a:ext cx="3803904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51559" y="2240280"/>
            <a:ext cx="3442446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88487" y="2947594"/>
            <a:ext cx="3803904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43840" lvl="1" marL="777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54000" lvl="2" marL="11430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6060" lvl="3" marL="15087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803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828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727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752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002305" y="2240280"/>
            <a:ext cx="3447288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4645026" y="2944367"/>
            <a:ext cx="379972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43840" lvl="1" marL="777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54000" lvl="2" marL="11430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6060" lvl="3" marL="15087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803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828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727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752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86" name="Shape 86"/>
          <p:cNvGrpSpPr/>
          <p:nvPr/>
        </p:nvGrpSpPr>
        <p:grpSpPr>
          <a:xfrm>
            <a:off x="1172583" y="1392216"/>
            <a:ext cx="6779109" cy="923329"/>
            <a:chOff x="1172583" y="1381458"/>
            <a:chExt cx="6779109" cy="923329"/>
          </a:xfrm>
        </p:grpSpPr>
        <p:sp>
          <p:nvSpPr>
            <p:cNvPr id="87" name="Shape 87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88" name="Shape 88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Shape 89"/>
            <p:cNvCxnSpPr/>
            <p:nvPr/>
          </p:nvCxnSpPr>
          <p:spPr>
            <a:xfrm rot="10800000">
              <a:off x="4831975" y="192265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grpSp>
        <p:nvGrpSpPr>
          <p:cNvPr id="95" name="Shape 95"/>
          <p:cNvGrpSpPr/>
          <p:nvPr/>
        </p:nvGrpSpPr>
        <p:grpSpPr>
          <a:xfrm>
            <a:off x="1172583" y="1392216"/>
            <a:ext cx="6779109" cy="923329"/>
            <a:chOff x="1172583" y="1381458"/>
            <a:chExt cx="6779109" cy="923329"/>
          </a:xfrm>
        </p:grpSpPr>
        <p:sp>
          <p:nvSpPr>
            <p:cNvPr id="96" name="Shape 96"/>
            <p:cNvSpPr txBox="1"/>
            <p:nvPr/>
          </p:nvSpPr>
          <p:spPr>
            <a:xfrm>
              <a:off x="4147073" y="1381458"/>
              <a:ext cx="877162" cy="92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s-E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</a:p>
          </p:txBody>
        </p:sp>
        <p:cxnSp>
          <p:nvCxnSpPr>
            <p:cNvPr id="97" name="Shape 97"/>
            <p:cNvCxnSpPr/>
            <p:nvPr/>
          </p:nvCxnSpPr>
          <p:spPr>
            <a:xfrm rot="10800000">
              <a:off x="1172583" y="192562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Shape 98"/>
            <p:cNvCxnSpPr/>
            <p:nvPr/>
          </p:nvCxnSpPr>
          <p:spPr>
            <a:xfrm rot="10800000">
              <a:off x="4831975" y="1922650"/>
              <a:ext cx="3119718" cy="1587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34578" y="1678194"/>
            <a:ext cx="3422482" cy="1886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2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92000" y="559397"/>
            <a:ext cx="4116666" cy="556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549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574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473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498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34578" y="3603812"/>
            <a:ext cx="3411725" cy="251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0000" ty="0" sy="6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>
                  <a:alpha val="10980"/>
                </a:srgbClr>
              </a:gs>
              <a:gs pos="83000">
                <a:srgbClr val="000000">
                  <a:alpha val="10980"/>
                </a:srgbClr>
              </a:gs>
              <a:gs pos="100000">
                <a:srgbClr val="664515">
                  <a:alpha val="2274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Book Antiqua"/>
              <a:buNone/>
              <a:defRPr b="0" i="0" sz="5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0000" ty="0" sy="60000"/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10980"/>
                </a:srgbClr>
              </a:gs>
              <a:gs pos="83000">
                <a:srgbClr val="FFFFFF">
                  <a:alpha val="10980"/>
                </a:srgbClr>
              </a:gs>
              <a:gs pos="100000">
                <a:srgbClr val="D0C974">
                  <a:alpha val="2274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31140" lvl="1" marL="77724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41300" lvl="2" marL="11430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13360" lvl="3" marL="15087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93039" lvl="5" marL="21488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95579" lvl="6" marL="24688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85420" lvl="7" marL="27889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87960" lvl="8" marL="31089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360378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639264" y="616144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s-ES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183341" y="1387737"/>
            <a:ext cx="6777317" cy="1731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371600" y="37678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Grupo 32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Roberto Jiménez López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Aitor García Álvarez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Alberto Mendiolagoitia Sánchez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Pablo Aceituno Ferro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1.- Ámbito del Proyecto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2.- Ontología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3.-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4.-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5.- Post Mortem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6.- Conclusiones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Índice</a:t>
            </a: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Licencia</a:t>
            </a:r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Calgary, Canadá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Datos abiertos de estaciones de bomberos, censo poblacional, colegios, etc.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1.- Ámbito del Proyecto </a:t>
            </a:r>
          </a:p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Herramienta: Protégé</a:t>
            </a:r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Visualización de la ontología: 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2.- Ontología</a:t>
            </a:r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94" y="3096668"/>
            <a:ext cx="7056783" cy="300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3.- Objetivo del Proyecto</a:t>
            </a:r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99247" y="2248347"/>
            <a:ext cx="7745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lang="es-ES"/>
              <a:t>Ofrecer un servicio detallado de instalaciones públicas y servicios de emergencia.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lang="es-ES"/>
              <a:t>Aplicación similar a páginas amarillas pero más fácil y accesible para todos los públicos. </a:t>
            </a: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4.- Detalles aplicación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99247" y="2248347"/>
            <a:ext cx="7745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lang="es-ES"/>
              <a:t>Mapa de la localidad interactivo.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lang="es-ES"/>
              <a:t>Posibilidad de aplicar filtros al mapa.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lang="es-ES"/>
              <a:t>Información interactiva.</a:t>
            </a: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Dificultades encontradas</a:t>
            </a:r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Puntos fuertes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Puntos débiles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5.- Post Mortem</a:t>
            </a:r>
          </a:p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Nueva experiencia</a:t>
            </a:r>
          </a:p>
          <a:p>
            <a:pPr indent="-365760" lvl="0" marL="3657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Posibilidades laborales</a:t>
            </a:r>
          </a:p>
          <a:p>
            <a:pPr indent="-365760" lvl="0" marL="36576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❧"/>
            </a:pPr>
            <a:r>
              <a:rPr b="0" i="0" lang="es-ES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Diferente a otros proyectos de la carrera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688489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6.- Conclusiones</a:t>
            </a:r>
          </a:p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Data, Grupo 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183341" y="1387737"/>
            <a:ext cx="6777317" cy="1731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b="0" i="0" lang="es-ES" sz="5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Web Semántica y Linked Data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1371600" y="37678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Grupo 32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Roberto Jiménez López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Aitor García Álvarez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Alberto Mendiolagoitia Sánchez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Pablo Aceituno Ferro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toné">
  <a:themeElements>
    <a:clrScheme name="Cartoné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rtoné">
  <a:themeElements>
    <a:clrScheme name="Cartoné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