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media1.gif" ContentType="video/unknown"/>
  <Override PartName="/ppt/media/media2.gif" ContentType="video/unknown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3" name="Shape 4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hyperlink" Target="http://ngmodules.org/tags/directive" TargetMode="External"/><Relationship Id="rId4" Type="http://schemas.openxmlformats.org/officeDocument/2006/relationships/hyperlink" Target="https://angular-ui.github.io/angular-google-maps/#!/" TargetMode="Externa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hyperlink" Target="http://github.com/blacknash/" TargetMode="External"/><Relationship Id="rId4" Type="http://schemas.openxmlformats.org/officeDocument/2006/relationships/hyperlink" Target="https://github.com/blacknash/angularjs_directives_example" TargetMode="External"/><Relationship Id="rId5" Type="http://schemas.openxmlformats.org/officeDocument/2006/relationships/video" Target="../media/media2.gif"/><Relationship Id="rId6" Type="http://schemas.microsoft.com/office/2007/relationships/media" Target="../media/media2.gif"/><Relationship Id="rId7" Type="http://schemas.openxmlformats.org/officeDocument/2006/relationships/image" Target="../media/image5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video" Target="../media/media1.gif"/><Relationship Id="rId4" Type="http://schemas.microsoft.com/office/2007/relationships/media" Target="../media/media1.gif"/><Relationship Id="rId5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BD232F"/>
            </a:gs>
            <a:gs pos="100000">
              <a:srgbClr val="C82506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5605280" y="3479799"/>
            <a:ext cx="6704906" cy="2794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18425934">
              <a:srgbClr val="FFFFFF">
                <a:alpha val="8074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8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Directivas en</a:t>
            </a:r>
            <a:endParaRPr sz="8000">
              <a:solidFill>
                <a:srgbClr val="FFFFFF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lvl="0">
              <a:defRPr sz="1800"/>
            </a:pPr>
            <a:r>
              <a:rPr sz="8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AngularJS</a:t>
            </a:r>
          </a:p>
        </p:txBody>
      </p:sp>
      <p:pic>
        <p:nvPicPr>
          <p:cNvPr id="46" name="pasted-image-enhanced.png"/>
          <p:cNvPicPr/>
          <p:nvPr/>
        </p:nvPicPr>
        <p:blipFill>
          <a:blip r:embed="rId2">
            <a:extLst/>
          </a:blip>
          <a:srcRect l="2795" t="2795" r="2795" b="2795"/>
          <a:stretch>
            <a:fillRect/>
          </a:stretch>
        </p:blipFill>
        <p:spPr>
          <a:xfrm>
            <a:off x="431799" y="2220747"/>
            <a:ext cx="5312107" cy="53121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" y="321683"/>
            <a:ext cx="1388435" cy="1388435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hape 93"/>
          <p:cNvSpPr/>
          <p:nvPr/>
        </p:nvSpPr>
        <p:spPr>
          <a:xfrm>
            <a:off x="2093700" y="317400"/>
            <a:ext cx="3512599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77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pPr lvl="0">
              <a:defRPr b="0" sz="1800"/>
            </a:pPr>
            <a:r>
              <a:rPr b="1" sz="7700"/>
              <a:t>restrict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xfrm>
            <a:off x="12419041" y="9082616"/>
            <a:ext cx="481484" cy="495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600"/>
            </a:lvl1pPr>
          </a:lstStyle>
          <a:p>
            <a:pPr lvl="0">
              <a:defRPr sz="1800"/>
            </a:pPr>
            <a:fld id="{86CB4B4D-7CA3-9044-876B-883B54F8677D}" type="slidenum">
              <a:rPr sz="2600"/>
            </a:fld>
          </a:p>
        </p:txBody>
      </p:sp>
      <p:sp>
        <p:nvSpPr>
          <p:cNvPr id="95" name="Shape 95"/>
          <p:cNvSpPr/>
          <p:nvPr/>
        </p:nvSpPr>
        <p:spPr>
          <a:xfrm>
            <a:off x="722824" y="2116656"/>
            <a:ext cx="9514266" cy="3378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>
                <a:solidFill>
                  <a:srgbClr val="0365C0"/>
                </a:solidFill>
              </a:rPr>
              <a:t>var</a:t>
            </a:r>
            <a:r>
              <a:rPr sz="3600"/>
              <a:t> </a:t>
            </a:r>
            <a:r>
              <a:rPr b="1" sz="3600"/>
              <a:t>definitionObject</a:t>
            </a:r>
            <a:r>
              <a:rPr sz="3600"/>
              <a:t> = {</a:t>
            </a:r>
            <a:endParaRPr sz="3600"/>
          </a:p>
          <a:p>
            <a:pPr lvl="0" algn="l">
              <a:defRPr sz="1800"/>
            </a:pPr>
            <a:r>
              <a:rPr sz="3600"/>
              <a:t>	restrict : ‘</a:t>
            </a:r>
            <a:r>
              <a:rPr sz="3600">
                <a:solidFill>
                  <a:srgbClr val="00882B"/>
                </a:solidFill>
              </a:rPr>
              <a:t>AEC</a:t>
            </a:r>
            <a:r>
              <a:rPr sz="3600"/>
              <a:t>’,</a:t>
            </a:r>
            <a:endParaRPr sz="3600"/>
          </a:p>
          <a:p>
            <a:pPr lvl="0" algn="l">
              <a:defRPr sz="1800"/>
            </a:pPr>
            <a:r>
              <a:rPr sz="3600"/>
              <a:t>	link : function( </a:t>
            </a:r>
            <a:r>
              <a:rPr sz="3600">
                <a:solidFill>
                  <a:srgbClr val="00882B"/>
                </a:solidFill>
              </a:rPr>
              <a:t>scope</a:t>
            </a:r>
            <a:r>
              <a:rPr sz="3600"/>
              <a:t>, </a:t>
            </a:r>
            <a:r>
              <a:rPr b="1" sz="3600">
                <a:solidFill>
                  <a:srgbClr val="00882B"/>
                </a:solidFill>
              </a:rPr>
              <a:t>element</a:t>
            </a:r>
            <a:r>
              <a:rPr sz="3600"/>
              <a:t>, </a:t>
            </a:r>
            <a:r>
              <a:rPr sz="3600">
                <a:solidFill>
                  <a:srgbClr val="00882B"/>
                </a:solidFill>
              </a:rPr>
              <a:t>attrs</a:t>
            </a:r>
            <a:r>
              <a:rPr sz="3600"/>
              <a:t>){</a:t>
            </a:r>
            <a:endParaRPr sz="3600"/>
          </a:p>
          <a:p>
            <a:pPr lvl="0" algn="l">
              <a:defRPr sz="1800"/>
            </a:pPr>
            <a:r>
              <a:rPr sz="3600"/>
              <a:t>		</a:t>
            </a:r>
            <a:r>
              <a:rPr b="1" sz="3600">
                <a:solidFill>
                  <a:srgbClr val="00882B"/>
                </a:solidFill>
              </a:rPr>
              <a:t>element</a:t>
            </a:r>
            <a:r>
              <a:rPr sz="3600"/>
              <a:t>.text(‘Hello AngularJS México’);</a:t>
            </a:r>
            <a:endParaRPr sz="3600"/>
          </a:p>
          <a:p>
            <a:pPr lvl="0" algn="l">
              <a:defRPr sz="1800"/>
            </a:pPr>
            <a:r>
              <a:rPr sz="3600"/>
              <a:t>	} </a:t>
            </a:r>
            <a:endParaRPr sz="3600"/>
          </a:p>
          <a:p>
            <a:pPr lvl="0" algn="l">
              <a:defRPr sz="1800"/>
            </a:pPr>
            <a:r>
              <a:rPr sz="3600"/>
              <a:t>};</a:t>
            </a:r>
          </a:p>
        </p:txBody>
      </p:sp>
      <p:sp>
        <p:nvSpPr>
          <p:cNvPr id="96" name="Shape 96"/>
          <p:cNvSpPr/>
          <p:nvPr/>
        </p:nvSpPr>
        <p:spPr>
          <a:xfrm>
            <a:off x="824424" y="6671722"/>
            <a:ext cx="8510240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/>
              <a:t>&lt;div hello-meetup&gt;&lt;/div&gt;</a:t>
            </a:r>
            <a:endParaRPr sz="3600"/>
          </a:p>
          <a:p>
            <a:pPr lvl="0" algn="l">
              <a:defRPr sz="1800"/>
            </a:pPr>
            <a:r>
              <a:rPr sz="3600"/>
              <a:t>&lt;hello-meetup&gt;&lt;/hello-meetup&gt;</a:t>
            </a:r>
            <a:endParaRPr sz="3600"/>
          </a:p>
          <a:p>
            <a:pPr lvl="0" algn="l">
              <a:defRPr sz="1800"/>
            </a:pPr>
            <a:r>
              <a:rPr sz="3600"/>
              <a:t>&lt;div class=“hello-meetup”&gt;&lt;/div&gt;</a:t>
            </a:r>
          </a:p>
        </p:txBody>
      </p:sp>
      <p:sp>
        <p:nvSpPr>
          <p:cNvPr id="97" name="Shape 97"/>
          <p:cNvSpPr/>
          <p:nvPr/>
        </p:nvSpPr>
        <p:spPr>
          <a:xfrm>
            <a:off x="807491" y="5759450"/>
            <a:ext cx="178214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/>
            </a:lvl1pPr>
          </a:lstStyle>
          <a:p>
            <a:pPr lvl="0">
              <a:defRPr b="0" sz="1800"/>
            </a:pPr>
            <a:r>
              <a:rPr b="1" sz="3600"/>
              <a:t>HTML : 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" y="321683"/>
            <a:ext cx="1388435" cy="1388435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Shape 100"/>
          <p:cNvSpPr/>
          <p:nvPr/>
        </p:nvSpPr>
        <p:spPr>
          <a:xfrm>
            <a:off x="2093700" y="317400"/>
            <a:ext cx="1958368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77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pPr lvl="0">
              <a:defRPr b="0" sz="1800"/>
            </a:pPr>
            <a:r>
              <a:rPr b="1" sz="7700"/>
              <a:t>link</a:t>
            </a:r>
          </a:p>
        </p:txBody>
      </p:sp>
      <p:sp>
        <p:nvSpPr>
          <p:cNvPr id="101" name="Shape 101"/>
          <p:cNvSpPr/>
          <p:nvPr>
            <p:ph type="sldNum" sz="quarter" idx="2"/>
          </p:nvPr>
        </p:nvSpPr>
        <p:spPr>
          <a:xfrm>
            <a:off x="12419041" y="9082616"/>
            <a:ext cx="481484" cy="495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600"/>
            </a:lvl1pPr>
          </a:lstStyle>
          <a:p>
            <a:pPr lvl="0">
              <a:defRPr sz="1800"/>
            </a:pPr>
            <a:fld id="{86CB4B4D-7CA3-9044-876B-883B54F8677D}" type="slidenum">
              <a:rPr sz="2600"/>
            </a:fld>
          </a:p>
        </p:txBody>
      </p:sp>
      <p:sp>
        <p:nvSpPr>
          <p:cNvPr id="102" name="Shape 102"/>
          <p:cNvSpPr/>
          <p:nvPr/>
        </p:nvSpPr>
        <p:spPr>
          <a:xfrm>
            <a:off x="739757" y="2273282"/>
            <a:ext cx="9514266" cy="66548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>
                <a:solidFill>
                  <a:srgbClr val="DCDEE0"/>
                </a:solidFill>
              </a:rPr>
              <a:t>var </a:t>
            </a:r>
            <a:r>
              <a:rPr b="1" sz="3600">
                <a:solidFill>
                  <a:srgbClr val="DCDEE0"/>
                </a:solidFill>
              </a:rPr>
              <a:t>definitionObject</a:t>
            </a:r>
            <a:r>
              <a:rPr sz="3600">
                <a:solidFill>
                  <a:srgbClr val="DCDEE0"/>
                </a:solidFill>
              </a:rPr>
              <a:t> = {</a:t>
            </a:r>
            <a:endParaRPr sz="3600">
              <a:solidFill>
                <a:srgbClr val="DCDEE0"/>
              </a:solidFill>
            </a:endParaRPr>
          </a:p>
          <a:p>
            <a:pPr lvl="0" algn="l">
              <a:defRPr sz="1800"/>
            </a:pPr>
            <a:r>
              <a:rPr sz="3600">
                <a:solidFill>
                  <a:srgbClr val="DCDEE0"/>
                </a:solidFill>
              </a:rPr>
              <a:t>	restrict : ‘E’,</a:t>
            </a:r>
            <a:endParaRPr sz="3600">
              <a:solidFill>
                <a:srgbClr val="DCDEE0"/>
              </a:solidFill>
            </a:endParaRPr>
          </a:p>
          <a:p>
            <a:pPr lvl="0" algn="l">
              <a:defRPr sz="1800"/>
            </a:pPr>
            <a:r>
              <a:rPr sz="3600">
                <a:solidFill>
                  <a:srgbClr val="DCDEE0"/>
                </a:solidFill>
              </a:rPr>
              <a:t>	</a:t>
            </a:r>
            <a:r>
              <a:rPr sz="3600">
                <a:solidFill>
                  <a:srgbClr val="C82506"/>
                </a:solidFill>
              </a:rPr>
              <a:t>link : function( scope, </a:t>
            </a:r>
            <a:r>
              <a:rPr b="1" sz="3600">
                <a:solidFill>
                  <a:srgbClr val="C82506"/>
                </a:solidFill>
              </a:rPr>
              <a:t>element</a:t>
            </a:r>
            <a:r>
              <a:rPr sz="3600">
                <a:solidFill>
                  <a:srgbClr val="C82506"/>
                </a:solidFill>
              </a:rPr>
              <a:t>, attrs){</a:t>
            </a:r>
            <a:endParaRPr sz="3600">
              <a:solidFill>
                <a:srgbClr val="C82506"/>
              </a:solidFill>
            </a:endParaRPr>
          </a:p>
          <a:p>
            <a:pPr lvl="0" algn="l">
              <a:defRPr sz="1800"/>
            </a:pPr>
            <a:r>
              <a:rPr sz="3600">
                <a:solidFill>
                  <a:srgbClr val="C82506"/>
                </a:solidFill>
              </a:rPr>
              <a:t>		</a:t>
            </a:r>
            <a:r>
              <a:rPr b="1" sz="3600">
                <a:solidFill>
                  <a:srgbClr val="C82506"/>
                </a:solidFill>
              </a:rPr>
              <a:t>element</a:t>
            </a:r>
            <a:r>
              <a:rPr sz="3600">
                <a:solidFill>
                  <a:srgbClr val="C82506"/>
                </a:solidFill>
              </a:rPr>
              <a:t>.text(‘Hello AngularJS México’);</a:t>
            </a:r>
            <a:endParaRPr sz="3600">
              <a:solidFill>
                <a:srgbClr val="C82506"/>
              </a:solidFill>
            </a:endParaRPr>
          </a:p>
          <a:p>
            <a:pPr lvl="0" algn="l">
              <a:defRPr sz="1800"/>
            </a:pPr>
            <a:r>
              <a:rPr sz="3600">
                <a:solidFill>
                  <a:srgbClr val="C82506"/>
                </a:solidFill>
              </a:rPr>
              <a:t>	} </a:t>
            </a:r>
            <a:endParaRPr sz="3600">
              <a:solidFill>
                <a:srgbClr val="C82506"/>
              </a:solidFill>
            </a:endParaRPr>
          </a:p>
          <a:p>
            <a:pPr lvl="0" algn="l">
              <a:defRPr sz="1800"/>
            </a:pPr>
            <a:r>
              <a:rPr sz="3600">
                <a:solidFill>
                  <a:srgbClr val="DCDEE0"/>
                </a:solidFill>
              </a:rPr>
              <a:t>};</a:t>
            </a:r>
            <a:endParaRPr sz="3600">
              <a:solidFill>
                <a:srgbClr val="DCDEE0"/>
              </a:solidFill>
            </a:endParaRPr>
          </a:p>
          <a:p>
            <a:pPr lvl="0" algn="l">
              <a:defRPr sz="1800"/>
            </a:pPr>
            <a:endParaRPr sz="3600">
              <a:solidFill>
                <a:srgbClr val="DCDEE0"/>
              </a:solidFill>
            </a:endParaRPr>
          </a:p>
          <a:p>
            <a:pPr lvl="0" algn="l">
              <a:defRPr sz="1800"/>
            </a:pPr>
            <a:r>
              <a:rPr sz="3600">
                <a:solidFill>
                  <a:srgbClr val="DCDEE0"/>
                </a:solidFill>
              </a:rPr>
              <a:t>app.directive(‘</a:t>
            </a:r>
            <a:r>
              <a:rPr b="1" sz="3600">
                <a:solidFill>
                  <a:srgbClr val="DCDEE0"/>
                </a:solidFill>
              </a:rPr>
              <a:t>helloMeetup</a:t>
            </a:r>
            <a:r>
              <a:rPr sz="3600">
                <a:solidFill>
                  <a:srgbClr val="DCDEE0"/>
                </a:solidFill>
              </a:rPr>
              <a:t>’, </a:t>
            </a:r>
            <a:endParaRPr sz="3600">
              <a:solidFill>
                <a:srgbClr val="DCDEE0"/>
              </a:solidFill>
            </a:endParaRPr>
          </a:p>
          <a:p>
            <a:pPr lvl="0" algn="l">
              <a:defRPr sz="1800"/>
            </a:pPr>
            <a:r>
              <a:rPr sz="3600">
                <a:solidFill>
                  <a:srgbClr val="DCDEE0"/>
                </a:solidFill>
              </a:rPr>
              <a:t>	function(){</a:t>
            </a:r>
            <a:endParaRPr sz="3600">
              <a:solidFill>
                <a:srgbClr val="DCDEE0"/>
              </a:solidFill>
            </a:endParaRPr>
          </a:p>
          <a:p>
            <a:pPr lvl="0" algn="l">
              <a:defRPr sz="1800"/>
            </a:pPr>
            <a:r>
              <a:rPr sz="3600">
                <a:solidFill>
                  <a:srgbClr val="DCDEE0"/>
                </a:solidFill>
              </a:rPr>
              <a:t>		return </a:t>
            </a:r>
            <a:r>
              <a:rPr b="1" sz="3600">
                <a:solidFill>
                  <a:srgbClr val="DCDEE0"/>
                </a:solidFill>
              </a:rPr>
              <a:t>definitionObject</a:t>
            </a:r>
            <a:r>
              <a:rPr sz="3600">
                <a:solidFill>
                  <a:srgbClr val="DCDEE0"/>
                </a:solidFill>
              </a:rPr>
              <a:t>;</a:t>
            </a:r>
            <a:endParaRPr sz="3600">
              <a:solidFill>
                <a:srgbClr val="DCDEE0"/>
              </a:solidFill>
            </a:endParaRPr>
          </a:p>
          <a:p>
            <a:pPr lvl="0" algn="l">
              <a:defRPr sz="1800"/>
            </a:pPr>
            <a:r>
              <a:rPr sz="3600">
                <a:solidFill>
                  <a:srgbClr val="DCDEE0"/>
                </a:solidFill>
              </a:rPr>
              <a:t>	}</a:t>
            </a:r>
            <a:endParaRPr sz="3600">
              <a:solidFill>
                <a:srgbClr val="DCDEE0"/>
              </a:solidFill>
            </a:endParaRPr>
          </a:p>
          <a:p>
            <a:pPr lvl="0" algn="l">
              <a:defRPr sz="1800"/>
            </a:pPr>
            <a:r>
              <a:rPr sz="3600">
                <a:solidFill>
                  <a:srgbClr val="DCDEE0"/>
                </a:solidFill>
              </a:rPr>
              <a:t>);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1288207" y="2349500"/>
            <a:ext cx="10428386" cy="650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5400">
                <a:latin typeface="Roboto Slab Regular"/>
                <a:ea typeface="Roboto Slab Regular"/>
                <a:cs typeface="Roboto Slab Regular"/>
                <a:sym typeface="Roboto Slab Regular"/>
              </a:rPr>
              <a:t>Si el valor de link es una función, es considerada una función de </a:t>
            </a:r>
            <a:r>
              <a:rPr b="1" sz="5400">
                <a:latin typeface="Roboto Slab Regular"/>
                <a:ea typeface="Roboto Slab Regular"/>
                <a:cs typeface="Roboto Slab Regular"/>
                <a:sym typeface="Roboto Slab Regular"/>
              </a:rPr>
              <a:t>postlink</a:t>
            </a:r>
            <a:r>
              <a:rPr sz="5400">
                <a:latin typeface="Roboto Slab Regular"/>
                <a:ea typeface="Roboto Slab Regular"/>
                <a:cs typeface="Roboto Slab Regular"/>
                <a:sym typeface="Roboto Slab Regular"/>
              </a:rPr>
              <a:t>.</a:t>
            </a:r>
            <a:endParaRPr sz="5400"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lvl="0" algn="l">
              <a:defRPr sz="1800"/>
            </a:pPr>
            <a:endParaRPr sz="5400"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lvl="0" algn="l">
              <a:defRPr sz="1800"/>
            </a:pPr>
            <a:r>
              <a:rPr sz="5400">
                <a:latin typeface="Roboto Slab Regular"/>
                <a:ea typeface="Roboto Slab Regular"/>
                <a:cs typeface="Roboto Slab Regular"/>
                <a:sym typeface="Roboto Slab Regular"/>
              </a:rPr>
              <a:t>Si es una función postlink es el único lugar donde se manipula el DOM.</a:t>
            </a:r>
          </a:p>
        </p:txBody>
      </p:sp>
      <p:pic>
        <p:nvPicPr>
          <p:cNvPr id="10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" y="321683"/>
            <a:ext cx="1388435" cy="1388435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hape 106"/>
          <p:cNvSpPr/>
          <p:nvPr/>
        </p:nvSpPr>
        <p:spPr>
          <a:xfrm>
            <a:off x="2093700" y="317400"/>
            <a:ext cx="1958368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77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pPr lvl="0">
              <a:defRPr b="0" sz="1800"/>
            </a:pPr>
            <a:r>
              <a:rPr b="1" sz="7700"/>
              <a:t>link</a:t>
            </a:r>
          </a:p>
        </p:txBody>
      </p:sp>
      <p:sp>
        <p:nvSpPr>
          <p:cNvPr id="107" name="Shape 107"/>
          <p:cNvSpPr/>
          <p:nvPr>
            <p:ph type="sldNum" sz="quarter" idx="2"/>
          </p:nvPr>
        </p:nvSpPr>
        <p:spPr>
          <a:xfrm>
            <a:off x="12419041" y="9082616"/>
            <a:ext cx="481484" cy="495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600"/>
            </a:lvl1pPr>
          </a:lstStyle>
          <a:p>
            <a:pPr lvl="0">
              <a:defRPr sz="1800"/>
            </a:pPr>
            <a:fld id="{86CB4B4D-7CA3-9044-876B-883B54F8677D}" type="slidenum">
              <a:rPr sz="2600"/>
            </a:fld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" y="321683"/>
            <a:ext cx="1388435" cy="1388435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hape 110"/>
          <p:cNvSpPr/>
          <p:nvPr/>
        </p:nvSpPr>
        <p:spPr>
          <a:xfrm>
            <a:off x="2093700" y="317400"/>
            <a:ext cx="7306736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77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pPr lvl="0">
              <a:defRPr b="0" sz="1800"/>
            </a:pPr>
            <a:r>
              <a:rPr b="1" sz="7700"/>
              <a:t>paramétro attrs</a:t>
            </a:r>
          </a:p>
        </p:txBody>
      </p:sp>
      <p:sp>
        <p:nvSpPr>
          <p:cNvPr id="111" name="Shape 111"/>
          <p:cNvSpPr/>
          <p:nvPr>
            <p:ph type="sldNum" sz="quarter" idx="2"/>
          </p:nvPr>
        </p:nvSpPr>
        <p:spPr>
          <a:xfrm>
            <a:off x="12419041" y="9082616"/>
            <a:ext cx="481484" cy="495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600"/>
            </a:lvl1pPr>
          </a:lstStyle>
          <a:p>
            <a:pPr lvl="0">
              <a:defRPr sz="1800"/>
            </a:pPr>
            <a:fld id="{86CB4B4D-7CA3-9044-876B-883B54F8677D}" type="slidenum">
              <a:rPr sz="2600"/>
            </a:fld>
          </a:p>
        </p:txBody>
      </p:sp>
      <p:sp>
        <p:nvSpPr>
          <p:cNvPr id="112" name="Shape 112"/>
          <p:cNvSpPr/>
          <p:nvPr/>
        </p:nvSpPr>
        <p:spPr>
          <a:xfrm>
            <a:off x="1014924" y="5355156"/>
            <a:ext cx="8546198" cy="3378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>
                <a:solidFill>
                  <a:srgbClr val="0365C0"/>
                </a:solidFill>
              </a:rPr>
              <a:t>var</a:t>
            </a:r>
            <a:r>
              <a:rPr sz="3600"/>
              <a:t> </a:t>
            </a:r>
            <a:r>
              <a:rPr b="1" sz="3600"/>
              <a:t>definitionObject</a:t>
            </a:r>
            <a:r>
              <a:rPr sz="3600"/>
              <a:t> = {</a:t>
            </a:r>
            <a:endParaRPr sz="3600"/>
          </a:p>
          <a:p>
            <a:pPr lvl="0" algn="l">
              <a:defRPr sz="1800"/>
            </a:pPr>
            <a:r>
              <a:rPr sz="3600"/>
              <a:t>	restrict : ‘</a:t>
            </a:r>
            <a:r>
              <a:rPr sz="3600">
                <a:solidFill>
                  <a:srgbClr val="00882B"/>
                </a:solidFill>
              </a:rPr>
              <a:t>AEC</a:t>
            </a:r>
            <a:r>
              <a:rPr sz="3600"/>
              <a:t>’,</a:t>
            </a:r>
            <a:endParaRPr sz="3600"/>
          </a:p>
          <a:p>
            <a:pPr lvl="0" algn="l">
              <a:defRPr sz="1800"/>
            </a:pPr>
            <a:r>
              <a:rPr sz="3600"/>
              <a:t>	link : function( </a:t>
            </a:r>
            <a:r>
              <a:rPr sz="3600">
                <a:solidFill>
                  <a:srgbClr val="00882B"/>
                </a:solidFill>
              </a:rPr>
              <a:t>scope</a:t>
            </a:r>
            <a:r>
              <a:rPr sz="3600"/>
              <a:t>, </a:t>
            </a:r>
            <a:r>
              <a:rPr b="1" sz="3600">
                <a:solidFill>
                  <a:srgbClr val="00882B"/>
                </a:solidFill>
              </a:rPr>
              <a:t>element</a:t>
            </a:r>
            <a:r>
              <a:rPr sz="3600"/>
              <a:t>, </a:t>
            </a:r>
            <a:r>
              <a:rPr sz="3600">
                <a:solidFill>
                  <a:srgbClr val="00882B"/>
                </a:solidFill>
              </a:rPr>
              <a:t>attrs</a:t>
            </a:r>
            <a:r>
              <a:rPr sz="3600"/>
              <a:t>){</a:t>
            </a:r>
            <a:endParaRPr sz="3600"/>
          </a:p>
          <a:p>
            <a:pPr lvl="0" algn="l">
              <a:defRPr sz="1800"/>
            </a:pPr>
            <a:r>
              <a:rPr sz="3600"/>
              <a:t>		</a:t>
            </a:r>
            <a:r>
              <a:rPr b="1" sz="3600">
                <a:solidFill>
                  <a:srgbClr val="00882B"/>
                </a:solidFill>
              </a:rPr>
              <a:t>element</a:t>
            </a:r>
            <a:r>
              <a:rPr sz="3600"/>
              <a:t>.text(‘Hello ’+ </a:t>
            </a:r>
            <a:r>
              <a:rPr b="1" sz="3600"/>
              <a:t>attrs.name</a:t>
            </a:r>
            <a:r>
              <a:rPr sz="3600"/>
              <a:t>);</a:t>
            </a:r>
            <a:endParaRPr sz="3600"/>
          </a:p>
          <a:p>
            <a:pPr lvl="0" algn="l">
              <a:defRPr sz="1800"/>
            </a:pPr>
            <a:r>
              <a:rPr sz="3600"/>
              <a:t>	} </a:t>
            </a:r>
            <a:endParaRPr sz="3600"/>
          </a:p>
          <a:p>
            <a:pPr lvl="0" algn="l">
              <a:defRPr sz="1800"/>
            </a:pPr>
            <a:r>
              <a:rPr sz="3600"/>
              <a:t>};</a:t>
            </a:r>
          </a:p>
        </p:txBody>
      </p:sp>
      <p:sp>
        <p:nvSpPr>
          <p:cNvPr id="113" name="Shape 113"/>
          <p:cNvSpPr/>
          <p:nvPr/>
        </p:nvSpPr>
        <p:spPr>
          <a:xfrm>
            <a:off x="824424" y="3106192"/>
            <a:ext cx="11116121" cy="1739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/>
              <a:t>&lt;div hello-meetup </a:t>
            </a:r>
            <a:r>
              <a:rPr b="1" sz="3600"/>
              <a:t>name</a:t>
            </a:r>
            <a:r>
              <a:rPr sz="3600"/>
              <a:t>=“</a:t>
            </a:r>
            <a:r>
              <a:rPr sz="3600">
                <a:solidFill>
                  <a:srgbClr val="773F9B"/>
                </a:solidFill>
              </a:rPr>
              <a:t>Jeduan</a:t>
            </a:r>
            <a:r>
              <a:rPr sz="3600"/>
              <a:t>”&gt;&lt;/div&gt;</a:t>
            </a:r>
            <a:endParaRPr sz="3600"/>
          </a:p>
          <a:p>
            <a:pPr lvl="0" algn="l">
              <a:defRPr sz="1800"/>
            </a:pPr>
            <a:r>
              <a:rPr sz="3600"/>
              <a:t>&lt;hello-meetup </a:t>
            </a:r>
            <a:r>
              <a:rPr b="1" sz="3600"/>
              <a:t>name</a:t>
            </a:r>
            <a:r>
              <a:rPr sz="3600"/>
              <a:t>=”</a:t>
            </a:r>
            <a:r>
              <a:rPr sz="3600">
                <a:solidFill>
                  <a:srgbClr val="773F9B"/>
                </a:solidFill>
              </a:rPr>
              <a:t>Hugo</a:t>
            </a:r>
            <a:r>
              <a:rPr sz="3600"/>
              <a:t>”&gt;&lt;/hello-meetup&gt;</a:t>
            </a:r>
            <a:endParaRPr sz="3600"/>
          </a:p>
          <a:p>
            <a:pPr lvl="0" algn="l">
              <a:defRPr sz="1800"/>
            </a:pPr>
            <a:r>
              <a:rPr sz="3600"/>
              <a:t>&lt;div class=“hello-meetup” </a:t>
            </a:r>
            <a:r>
              <a:rPr b="1" sz="3600"/>
              <a:t>name</a:t>
            </a:r>
            <a:r>
              <a:rPr sz="3600"/>
              <a:t>=“</a:t>
            </a:r>
            <a:r>
              <a:rPr sz="3600">
                <a:solidFill>
                  <a:srgbClr val="773F9B"/>
                </a:solidFill>
              </a:rPr>
              <a:t>Israel</a:t>
            </a:r>
            <a:r>
              <a:rPr sz="3600"/>
              <a:t>”&gt;&lt;/div&gt;</a:t>
            </a:r>
          </a:p>
        </p:txBody>
      </p:sp>
      <p:sp>
        <p:nvSpPr>
          <p:cNvPr id="114" name="Shape 114"/>
          <p:cNvSpPr/>
          <p:nvPr/>
        </p:nvSpPr>
        <p:spPr>
          <a:xfrm>
            <a:off x="807491" y="2254250"/>
            <a:ext cx="178214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/>
            </a:lvl1pPr>
          </a:lstStyle>
          <a:p>
            <a:pPr lvl="0">
              <a:defRPr b="0" sz="1800"/>
            </a:pPr>
            <a:r>
              <a:rPr b="1" sz="3600"/>
              <a:t>HTML : 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" y="321683"/>
            <a:ext cx="1388435" cy="1388435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Shape 117"/>
          <p:cNvSpPr/>
          <p:nvPr/>
        </p:nvSpPr>
        <p:spPr>
          <a:xfrm>
            <a:off x="2093700" y="317400"/>
            <a:ext cx="6172697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77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pPr lvl="0">
              <a:defRPr b="0" sz="1800"/>
            </a:pPr>
            <a:r>
              <a:rPr b="1" sz="7700"/>
              <a:t>templateURL</a:t>
            </a:r>
          </a:p>
        </p:txBody>
      </p:sp>
      <p:sp>
        <p:nvSpPr>
          <p:cNvPr id="118" name="Shape 118"/>
          <p:cNvSpPr/>
          <p:nvPr>
            <p:ph type="sldNum" sz="quarter" idx="2"/>
          </p:nvPr>
        </p:nvSpPr>
        <p:spPr>
          <a:xfrm>
            <a:off x="12419041" y="9082616"/>
            <a:ext cx="481484" cy="495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600"/>
            </a:lvl1pPr>
          </a:lstStyle>
          <a:p>
            <a:pPr lvl="0">
              <a:defRPr sz="1800"/>
            </a:pPr>
            <a:fld id="{86CB4B4D-7CA3-9044-876B-883B54F8677D}" type="slidenum">
              <a:rPr sz="2600"/>
            </a:fld>
          </a:p>
        </p:txBody>
      </p:sp>
      <p:sp>
        <p:nvSpPr>
          <p:cNvPr id="119" name="Shape 119"/>
          <p:cNvSpPr/>
          <p:nvPr/>
        </p:nvSpPr>
        <p:spPr>
          <a:xfrm>
            <a:off x="1037488" y="2173813"/>
            <a:ext cx="10929824" cy="7200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/>
              <a:t>var </a:t>
            </a:r>
            <a:r>
              <a:rPr b="1" sz="3600"/>
              <a:t>definitionObject</a:t>
            </a:r>
            <a:r>
              <a:rPr sz="3600"/>
              <a:t> = {</a:t>
            </a:r>
            <a:endParaRPr sz="3600"/>
          </a:p>
          <a:p>
            <a:pPr lvl="0" algn="l">
              <a:defRPr sz="1800"/>
            </a:pPr>
            <a:r>
              <a:rPr sz="3600"/>
              <a:t>  restrict    : 'A',</a:t>
            </a:r>
            <a:endParaRPr sz="3600"/>
          </a:p>
          <a:p>
            <a:pPr lvl="0" algn="l">
              <a:defRPr sz="1800"/>
            </a:pPr>
            <a:r>
              <a:rPr sz="3600"/>
              <a:t>  scope       : {</a:t>
            </a:r>
            <a:endParaRPr sz="3600"/>
          </a:p>
          <a:p>
            <a:pPr lvl="0" algn="l">
              <a:defRPr sz="1800"/>
            </a:pPr>
            <a:r>
              <a:rPr sz="3600"/>
              <a:t>    'name'      : '@',</a:t>
            </a:r>
            <a:endParaRPr sz="3600"/>
          </a:p>
          <a:p>
            <a:pPr lvl="0" algn="l">
              <a:defRPr sz="1800"/>
            </a:pPr>
            <a:r>
              <a:rPr sz="3600"/>
              <a:t>    'avatar'    : '@',</a:t>
            </a:r>
            <a:endParaRPr sz="3600"/>
          </a:p>
          <a:p>
            <a:pPr lvl="0" algn="l">
              <a:defRPr sz="1800"/>
            </a:pPr>
            <a:r>
              <a:rPr sz="3600"/>
              <a:t>    'realname'  : '@',</a:t>
            </a:r>
            <a:endParaRPr sz="3600"/>
          </a:p>
          <a:p>
            <a:pPr lvl="0" algn="l">
              <a:defRPr sz="1800"/>
            </a:pPr>
            <a:r>
              <a:rPr sz="3600"/>
              <a:t>  },</a:t>
            </a:r>
            <a:endParaRPr sz="3600"/>
          </a:p>
          <a:p>
            <a:pPr lvl="0" algn="l">
              <a:defRPr sz="1800"/>
            </a:pPr>
            <a:r>
              <a:rPr sz="3600">
                <a:solidFill>
                  <a:srgbClr val="DE6A10"/>
                </a:solidFill>
              </a:rPr>
              <a:t>  templateUrl : 'template/card.html',</a:t>
            </a:r>
            <a:endParaRPr sz="3600">
              <a:solidFill>
                <a:srgbClr val="DE6A10"/>
              </a:solidFill>
            </a:endParaRPr>
          </a:p>
          <a:p>
            <a:pPr lvl="0" algn="l">
              <a:defRPr sz="1800"/>
            </a:pPr>
            <a:r>
              <a:rPr sz="3600"/>
              <a:t>};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&lt;div class="card" card-hero name="{{h.name}}" avatar="{{h.img}}" realname="{{h.realname}}"&gt;&lt;/div&gt;</a:t>
            </a:r>
            <a:endParaRPr sz="3600"/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" y="321683"/>
            <a:ext cx="1388435" cy="1388435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hape 122"/>
          <p:cNvSpPr/>
          <p:nvPr/>
        </p:nvSpPr>
        <p:spPr>
          <a:xfrm>
            <a:off x="2093700" y="317400"/>
            <a:ext cx="5336612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77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pPr lvl="0">
              <a:defRPr b="0" sz="1800"/>
            </a:pPr>
            <a:r>
              <a:rPr b="1" sz="7700"/>
              <a:t>+Directivas</a:t>
            </a:r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xfrm>
            <a:off x="12419041" y="9082616"/>
            <a:ext cx="481484" cy="495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600"/>
            </a:lvl1pPr>
          </a:lstStyle>
          <a:p>
            <a:pPr lvl="0">
              <a:defRPr sz="1800"/>
            </a:pPr>
            <a:fld id="{86CB4B4D-7CA3-9044-876B-883B54F8677D}" type="slidenum">
              <a:rPr sz="2600"/>
            </a:fld>
          </a:p>
        </p:txBody>
      </p:sp>
      <p:sp>
        <p:nvSpPr>
          <p:cNvPr id="124" name="Shape 124"/>
          <p:cNvSpPr/>
          <p:nvPr/>
        </p:nvSpPr>
        <p:spPr>
          <a:xfrm>
            <a:off x="881348" y="3357033"/>
            <a:ext cx="11242104" cy="345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5500" u="sng">
                <a:hlinkClick r:id="rId3" invalidUrl="" action="" tgtFrame="" tooltip="" history="1" highlightClick="0" endSnd="0"/>
              </a:rPr>
              <a:t>http://ngmodules.org/tags/directive</a:t>
            </a:r>
            <a:endParaRPr sz="5500"/>
          </a:p>
          <a:p>
            <a:pPr lvl="0" algn="l">
              <a:defRPr sz="1800"/>
            </a:pPr>
            <a:endParaRPr sz="5500"/>
          </a:p>
          <a:p>
            <a:pPr lvl="0" algn="l">
              <a:defRPr sz="1800"/>
            </a:pPr>
            <a:r>
              <a:rPr sz="5500" u="sng">
                <a:hlinkClick r:id="rId4" invalidUrl="" action="" tgtFrame="" tooltip="" history="1" highlightClick="0" endSnd="0"/>
              </a:rPr>
              <a:t>https://angular-ui.github.io/angular-google-maps/#!/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" y="321683"/>
            <a:ext cx="1388435" cy="1388435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hape 127"/>
          <p:cNvSpPr/>
          <p:nvPr>
            <p:ph type="sldNum" sz="quarter" idx="2"/>
          </p:nvPr>
        </p:nvSpPr>
        <p:spPr>
          <a:xfrm>
            <a:off x="12419041" y="9082616"/>
            <a:ext cx="481484" cy="495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600"/>
            </a:lvl1pPr>
          </a:lstStyle>
          <a:p>
            <a:pPr lvl="0">
              <a:defRPr sz="1800"/>
            </a:pPr>
            <a:fld id="{86CB4B4D-7CA3-9044-876B-883B54F8677D}" type="slidenum">
              <a:rPr sz="2600"/>
            </a:fld>
          </a:p>
        </p:txBody>
      </p:sp>
      <p:sp>
        <p:nvSpPr>
          <p:cNvPr id="128" name="Shape 128"/>
          <p:cNvSpPr/>
          <p:nvPr/>
        </p:nvSpPr>
        <p:spPr>
          <a:xfrm>
            <a:off x="646905" y="6783909"/>
            <a:ext cx="11710991" cy="1739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/>
              <a:t>twitter	 :   </a:t>
            </a:r>
            <a:r>
              <a:rPr b="1" sz="3600"/>
              <a:t>@eusoj</a:t>
            </a:r>
            <a:endParaRPr b="1" sz="3600"/>
          </a:p>
          <a:p>
            <a:pPr lvl="0" algn="l">
              <a:defRPr sz="1800"/>
            </a:pPr>
            <a:r>
              <a:rPr sz="3600"/>
              <a:t>github	 : </a:t>
            </a:r>
            <a:r>
              <a:rPr b="1" sz="3600"/>
              <a:t>  </a:t>
            </a:r>
            <a:r>
              <a:rPr b="1" sz="3600">
                <a:hlinkClick r:id="rId3" invalidUrl="" action="" tgtFrame="" tooltip="" history="1" highlightClick="0" endSnd="0"/>
              </a:rPr>
              <a:t>http://github.com/blacknash/</a:t>
            </a:r>
            <a:endParaRPr sz="3600"/>
          </a:p>
          <a:p>
            <a:pPr lvl="0" algn="l">
              <a:defRPr sz="1800"/>
            </a:pPr>
            <a:r>
              <a:rPr sz="3600"/>
              <a:t>repo	      :   </a:t>
            </a:r>
            <a:r>
              <a:rPr b="1" sz="2500">
                <a:hlinkClick r:id="rId4" invalidUrl="" action="" tgtFrame="" tooltip="" history="1" highlightClick="0" endSnd="0"/>
              </a:rPr>
              <a:t>https://github.com/blacknash/angularjs_directives_example</a:t>
            </a:r>
            <a:r>
              <a:rPr sz="2500"/>
              <a:t> </a:t>
            </a:r>
          </a:p>
        </p:txBody>
      </p:sp>
      <p:pic>
        <p:nvPicPr>
          <p:cNvPr id="129" name="catpiano.gif"/>
          <p:cNvPicPr/>
          <p:nvPr>
            <a:vide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7">
            <a:extLst/>
          </a:blip>
          <a:stretch>
            <a:fillRect/>
          </a:stretch>
        </p:blipFill>
        <p:spPr>
          <a:xfrm>
            <a:off x="2708076" y="1445021"/>
            <a:ext cx="7588648" cy="4268615"/>
          </a:xfrm>
          <a:prstGeom prst="rect">
            <a:avLst/>
          </a:prstGeom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mediacall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0" fill="hold"/>
                                        <p:tgtEl>
                                          <p:spTgt spid="1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129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" y="321683"/>
            <a:ext cx="1388435" cy="1388435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49"/>
          <p:cNvSpPr/>
          <p:nvPr/>
        </p:nvSpPr>
        <p:spPr>
          <a:xfrm>
            <a:off x="2093700" y="317400"/>
            <a:ext cx="50243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77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pPr lvl="0">
              <a:defRPr b="0" sz="1800"/>
            </a:pPr>
            <a:r>
              <a:rPr b="1" sz="7700"/>
              <a:t>AngularJS</a:t>
            </a: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xfrm>
            <a:off x="12510837" y="9082616"/>
            <a:ext cx="297892" cy="495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600"/>
            </a:lvl1pPr>
          </a:lstStyle>
          <a:p>
            <a:pPr lvl="0">
              <a:defRPr sz="1800"/>
            </a:pPr>
            <a:fld id="{86CB4B4D-7CA3-9044-876B-883B54F8677D}" type="slidenum">
              <a:rPr sz="2600"/>
            </a:fld>
          </a:p>
        </p:txBody>
      </p:sp>
      <p:sp>
        <p:nvSpPr>
          <p:cNvPr id="51" name="Shape 51"/>
          <p:cNvSpPr/>
          <p:nvPr/>
        </p:nvSpPr>
        <p:spPr>
          <a:xfrm>
            <a:off x="1044835" y="3530600"/>
            <a:ext cx="10915130" cy="269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7700">
                <a:latin typeface="Roboto Slab Regular"/>
                <a:ea typeface="Roboto Slab Regular"/>
                <a:cs typeface="Roboto Slab Regular"/>
                <a:sym typeface="Roboto Slab Regular"/>
              </a:rPr>
              <a:t>¡HTML mejorado</a:t>
            </a:r>
            <a:endParaRPr sz="7700"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lvl="0">
              <a:defRPr sz="1800"/>
            </a:pPr>
            <a:r>
              <a:rPr sz="7700">
                <a:latin typeface="Roboto Slab Regular"/>
                <a:ea typeface="Roboto Slab Regular"/>
                <a:cs typeface="Roboto Slab Regular"/>
                <a:sym typeface="Roboto Slab Regular"/>
              </a:rPr>
              <a:t>para aplicaciones web! 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" y="321683"/>
            <a:ext cx="1388435" cy="1388435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hape 54"/>
          <p:cNvSpPr/>
          <p:nvPr/>
        </p:nvSpPr>
        <p:spPr>
          <a:xfrm>
            <a:off x="2093700" y="317400"/>
            <a:ext cx="4812327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77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pPr lvl="0">
              <a:defRPr b="0" sz="1800"/>
            </a:pPr>
            <a:r>
              <a:rPr b="1" sz="7700"/>
              <a:t>Directivas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510837" y="9082616"/>
            <a:ext cx="297892" cy="495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600"/>
            </a:lvl1pPr>
          </a:lstStyle>
          <a:p>
            <a:pPr lvl="0">
              <a:defRPr sz="1800"/>
            </a:pPr>
            <a:fld id="{86CB4B4D-7CA3-9044-876B-883B54F8677D}" type="slidenum">
              <a:rPr sz="2600"/>
            </a:fld>
          </a:p>
        </p:txBody>
      </p:sp>
      <p:sp>
        <p:nvSpPr>
          <p:cNvPr id="56" name="Shape 56"/>
          <p:cNvSpPr/>
          <p:nvPr/>
        </p:nvSpPr>
        <p:spPr>
          <a:xfrm>
            <a:off x="5300298" y="2436283"/>
            <a:ext cx="7423417" cy="511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pPr lvl="0">
              <a:defRPr sz="1800"/>
            </a:pPr>
            <a:r>
              <a:rPr sz="6000"/>
              <a:t>Son descritas regularmente como la capacidad de enseñar al HTML nuevos trucos</a:t>
            </a:r>
          </a:p>
        </p:txBody>
      </p:sp>
      <p:pic>
        <p:nvPicPr>
          <p:cNvPr id="57" name="2b4e0e8d-d04e-4caa-9653-a2da00eb9752.gif"/>
          <p:cNvPicPr/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>
            <a:extLst/>
          </a:blip>
          <a:stretch>
            <a:fillRect/>
          </a:stretch>
        </p:blipFill>
        <p:spPr>
          <a:xfrm>
            <a:off x="529431" y="3448050"/>
            <a:ext cx="4127501" cy="2857500"/>
          </a:xfrm>
          <a:prstGeom prst="rect">
            <a:avLst/>
          </a:prstGeom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mediacall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0" fill="hold"/>
                                        <p:tgtEl>
                                          <p:spTgt spid="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57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" y="321683"/>
            <a:ext cx="1388435" cy="1388435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hape 60"/>
          <p:cNvSpPr/>
          <p:nvPr/>
        </p:nvSpPr>
        <p:spPr>
          <a:xfrm>
            <a:off x="2093700" y="317400"/>
            <a:ext cx="4812327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77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pPr lvl="0">
              <a:defRPr b="0" sz="1800"/>
            </a:pPr>
            <a:r>
              <a:rPr b="1" sz="7700"/>
              <a:t>Directivas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xfrm>
            <a:off x="12510837" y="9082616"/>
            <a:ext cx="297892" cy="495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600"/>
            </a:lvl1pPr>
          </a:lstStyle>
          <a:p>
            <a:pPr lvl="0">
              <a:defRPr sz="1800"/>
            </a:pPr>
            <a:fld id="{86CB4B4D-7CA3-9044-876B-883B54F8677D}" type="slidenum">
              <a:rPr sz="2600"/>
            </a:fld>
          </a:p>
        </p:txBody>
      </p:sp>
      <p:sp>
        <p:nvSpPr>
          <p:cNvPr id="62" name="Shape 62"/>
          <p:cNvSpPr/>
          <p:nvPr/>
        </p:nvSpPr>
        <p:spPr>
          <a:xfrm>
            <a:off x="550078" y="3141133"/>
            <a:ext cx="1155495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pPr lvl="0">
              <a:defRPr sz="1800"/>
            </a:pPr>
            <a:r>
              <a:rPr sz="6000"/>
              <a:t>Esencialmente son una función definida dentro de un módulo que retorna instrucciones al compilador HTML de Angular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" y="321683"/>
            <a:ext cx="1388435" cy="1388435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Shape 65"/>
          <p:cNvSpPr/>
          <p:nvPr/>
        </p:nvSpPr>
        <p:spPr>
          <a:xfrm>
            <a:off x="2093700" y="317400"/>
            <a:ext cx="9221950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77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pPr lvl="0">
              <a:defRPr b="0" sz="1800"/>
            </a:pPr>
            <a:r>
              <a:rPr b="1" sz="7700"/>
              <a:t>Definición directiva</a:t>
            </a:r>
          </a:p>
        </p:txBody>
      </p:sp>
      <p:sp>
        <p:nvSpPr>
          <p:cNvPr id="66" name="Shape 66"/>
          <p:cNvSpPr/>
          <p:nvPr>
            <p:ph type="sldNum" sz="quarter" idx="2"/>
          </p:nvPr>
        </p:nvSpPr>
        <p:spPr>
          <a:xfrm>
            <a:off x="12510837" y="9082616"/>
            <a:ext cx="297892" cy="495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600"/>
            </a:lvl1pPr>
          </a:lstStyle>
          <a:p>
            <a:pPr lvl="0">
              <a:defRPr sz="1800"/>
            </a:pPr>
            <a:fld id="{86CB4B4D-7CA3-9044-876B-883B54F8677D}" type="slidenum">
              <a:rPr sz="2600"/>
            </a:fld>
          </a:p>
        </p:txBody>
      </p:sp>
      <p:sp>
        <p:nvSpPr>
          <p:cNvPr id="67" name="Shape 67"/>
          <p:cNvSpPr/>
          <p:nvPr/>
        </p:nvSpPr>
        <p:spPr>
          <a:xfrm>
            <a:off x="739757" y="2273282"/>
            <a:ext cx="9514266" cy="66548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>
                <a:solidFill>
                  <a:srgbClr val="0365C0"/>
                </a:solidFill>
              </a:rPr>
              <a:t>var</a:t>
            </a:r>
            <a:r>
              <a:rPr sz="3600"/>
              <a:t> </a:t>
            </a:r>
            <a:r>
              <a:rPr b="1" sz="3600"/>
              <a:t>definitionObject</a:t>
            </a:r>
            <a:r>
              <a:rPr sz="3600"/>
              <a:t> = {</a:t>
            </a:r>
            <a:endParaRPr sz="3600"/>
          </a:p>
          <a:p>
            <a:pPr lvl="0" algn="l">
              <a:defRPr sz="1800"/>
            </a:pPr>
            <a:r>
              <a:rPr sz="3600"/>
              <a:t>	restrict : ‘</a:t>
            </a:r>
            <a:r>
              <a:rPr sz="3600">
                <a:solidFill>
                  <a:srgbClr val="00882B"/>
                </a:solidFill>
              </a:rPr>
              <a:t>E</a:t>
            </a:r>
            <a:r>
              <a:rPr sz="3600"/>
              <a:t>’,</a:t>
            </a:r>
            <a:endParaRPr sz="3600"/>
          </a:p>
          <a:p>
            <a:pPr lvl="0" algn="l">
              <a:defRPr sz="1800"/>
            </a:pPr>
            <a:r>
              <a:rPr sz="3600"/>
              <a:t>	link : function( </a:t>
            </a:r>
            <a:r>
              <a:rPr sz="3600">
                <a:solidFill>
                  <a:srgbClr val="00882B"/>
                </a:solidFill>
              </a:rPr>
              <a:t>scope</a:t>
            </a:r>
            <a:r>
              <a:rPr sz="3600"/>
              <a:t>, </a:t>
            </a:r>
            <a:r>
              <a:rPr b="1" sz="3600">
                <a:solidFill>
                  <a:srgbClr val="00882B"/>
                </a:solidFill>
              </a:rPr>
              <a:t>element</a:t>
            </a:r>
            <a:r>
              <a:rPr sz="3600"/>
              <a:t>, </a:t>
            </a:r>
            <a:r>
              <a:rPr sz="3600">
                <a:solidFill>
                  <a:srgbClr val="00882B"/>
                </a:solidFill>
              </a:rPr>
              <a:t>attrs</a:t>
            </a:r>
            <a:r>
              <a:rPr sz="3600"/>
              <a:t>){</a:t>
            </a:r>
            <a:endParaRPr sz="3600"/>
          </a:p>
          <a:p>
            <a:pPr lvl="0" algn="l">
              <a:defRPr sz="1800"/>
            </a:pPr>
            <a:r>
              <a:rPr sz="3600"/>
              <a:t>		</a:t>
            </a:r>
            <a:r>
              <a:rPr b="1" sz="3600">
                <a:solidFill>
                  <a:srgbClr val="00882B"/>
                </a:solidFill>
              </a:rPr>
              <a:t>element</a:t>
            </a:r>
            <a:r>
              <a:rPr sz="3600"/>
              <a:t>.text(‘Hello AngularJS México’);</a:t>
            </a:r>
            <a:endParaRPr sz="3600"/>
          </a:p>
          <a:p>
            <a:pPr lvl="0" algn="l">
              <a:defRPr sz="1800"/>
            </a:pPr>
            <a:r>
              <a:rPr sz="3600"/>
              <a:t>	} </a:t>
            </a:r>
            <a:endParaRPr sz="3600"/>
          </a:p>
          <a:p>
            <a:pPr lvl="0" algn="l">
              <a:defRPr sz="1800"/>
            </a:pPr>
            <a:r>
              <a:rPr sz="3600"/>
              <a:t>};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app.directive(‘</a:t>
            </a:r>
            <a:r>
              <a:rPr b="1" sz="3600">
                <a:solidFill>
                  <a:srgbClr val="C82506"/>
                </a:solidFill>
              </a:rPr>
              <a:t>helloMeetup</a:t>
            </a:r>
            <a:r>
              <a:rPr sz="3600"/>
              <a:t>’, </a:t>
            </a:r>
            <a:endParaRPr sz="3600"/>
          </a:p>
          <a:p>
            <a:pPr lvl="0" algn="l">
              <a:defRPr sz="1800"/>
            </a:pPr>
            <a:r>
              <a:rPr sz="3600"/>
              <a:t>	function(){</a:t>
            </a:r>
            <a:endParaRPr sz="3600"/>
          </a:p>
          <a:p>
            <a:pPr lvl="0" algn="l">
              <a:defRPr sz="1800"/>
            </a:pPr>
            <a:r>
              <a:rPr sz="3600"/>
              <a:t>		return </a:t>
            </a:r>
            <a:r>
              <a:rPr b="1" sz="3600"/>
              <a:t>definitionObject</a:t>
            </a:r>
            <a:r>
              <a:rPr sz="3600"/>
              <a:t>;</a:t>
            </a:r>
            <a:endParaRPr sz="3600"/>
          </a:p>
          <a:p>
            <a:pPr lvl="0" algn="l">
              <a:defRPr sz="1800"/>
            </a:pPr>
            <a:r>
              <a:rPr sz="3600"/>
              <a:t>	}</a:t>
            </a:r>
            <a:endParaRPr sz="3600"/>
          </a:p>
          <a:p>
            <a:pPr lvl="0" algn="l">
              <a:defRPr sz="1800"/>
            </a:pPr>
            <a:r>
              <a:rPr sz="3600"/>
              <a:t>);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" y="321683"/>
            <a:ext cx="1388435" cy="1388435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/>
          <p:nvPr/>
        </p:nvSpPr>
        <p:spPr>
          <a:xfrm>
            <a:off x="2093700" y="317400"/>
            <a:ext cx="9221950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77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pPr lvl="0">
              <a:defRPr b="0" sz="1800"/>
            </a:pPr>
            <a:r>
              <a:rPr b="1" sz="7700"/>
              <a:t>Definición directiva</a:t>
            </a:r>
          </a:p>
        </p:txBody>
      </p:sp>
      <p:sp>
        <p:nvSpPr>
          <p:cNvPr id="71" name="Shape 71"/>
          <p:cNvSpPr/>
          <p:nvPr>
            <p:ph type="sldNum" sz="quarter" idx="2"/>
          </p:nvPr>
        </p:nvSpPr>
        <p:spPr>
          <a:xfrm>
            <a:off x="12510837" y="9082616"/>
            <a:ext cx="297892" cy="495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600"/>
            </a:lvl1pPr>
          </a:lstStyle>
          <a:p>
            <a:pPr lvl="0">
              <a:defRPr sz="1800"/>
            </a:pPr>
            <a:fld id="{86CB4B4D-7CA3-9044-876B-883B54F8677D}" type="slidenum">
              <a:rPr sz="2600"/>
            </a:fld>
          </a:p>
        </p:txBody>
      </p:sp>
      <p:sp>
        <p:nvSpPr>
          <p:cNvPr id="72" name="Shape 72"/>
          <p:cNvSpPr/>
          <p:nvPr/>
        </p:nvSpPr>
        <p:spPr>
          <a:xfrm>
            <a:off x="993757" y="3509333"/>
            <a:ext cx="752500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/>
            </a:lvl1pPr>
          </a:lstStyle>
          <a:p>
            <a:pPr lvl="0">
              <a:defRPr sz="1800"/>
            </a:pPr>
            <a:r>
              <a:rPr sz="4000"/>
              <a:t>&lt;hello-meetup&gt;&lt;/hello-meetup&gt;</a:t>
            </a:r>
          </a:p>
        </p:txBody>
      </p:sp>
      <p:sp>
        <p:nvSpPr>
          <p:cNvPr id="73" name="Shape 73"/>
          <p:cNvSpPr/>
          <p:nvPr/>
        </p:nvSpPr>
        <p:spPr>
          <a:xfrm>
            <a:off x="909091" y="2525183"/>
            <a:ext cx="178214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/>
            </a:lvl1pPr>
          </a:lstStyle>
          <a:p>
            <a:pPr lvl="0">
              <a:defRPr b="0" sz="1800"/>
            </a:pPr>
            <a:r>
              <a:rPr b="1" sz="3600"/>
              <a:t>HTML : </a:t>
            </a:r>
          </a:p>
        </p:txBody>
      </p:sp>
      <p:sp>
        <p:nvSpPr>
          <p:cNvPr id="74" name="Shape 74"/>
          <p:cNvSpPr/>
          <p:nvPr/>
        </p:nvSpPr>
        <p:spPr>
          <a:xfrm>
            <a:off x="959891" y="5761666"/>
            <a:ext cx="5398657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900"/>
            </a:lvl1pPr>
          </a:lstStyle>
          <a:p>
            <a:pPr lvl="0">
              <a:defRPr sz="1800"/>
            </a:pPr>
            <a:r>
              <a:rPr sz="3900"/>
              <a:t>Hello AngularJS México</a:t>
            </a:r>
          </a:p>
        </p:txBody>
      </p:sp>
      <p:sp>
        <p:nvSpPr>
          <p:cNvPr id="75" name="Shape 75"/>
          <p:cNvSpPr/>
          <p:nvPr/>
        </p:nvSpPr>
        <p:spPr>
          <a:xfrm>
            <a:off x="866452" y="4667250"/>
            <a:ext cx="186742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/>
            </a:lvl1pPr>
          </a:lstStyle>
          <a:p>
            <a:pPr lvl="0">
              <a:defRPr b="0" sz="1800"/>
            </a:pPr>
            <a:r>
              <a:rPr b="1" sz="3600"/>
              <a:t>Salida : 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" y="321683"/>
            <a:ext cx="1388435" cy="1388435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Shape 78"/>
          <p:cNvSpPr/>
          <p:nvPr/>
        </p:nvSpPr>
        <p:spPr>
          <a:xfrm>
            <a:off x="2093700" y="317400"/>
            <a:ext cx="3512599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77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pPr lvl="0">
              <a:defRPr b="0" sz="1800"/>
            </a:pPr>
            <a:r>
              <a:rPr b="1" sz="7700"/>
              <a:t>restrict</a:t>
            </a:r>
          </a:p>
        </p:txBody>
      </p:sp>
      <p:sp>
        <p:nvSpPr>
          <p:cNvPr id="79" name="Shape 79"/>
          <p:cNvSpPr/>
          <p:nvPr>
            <p:ph type="sldNum" sz="quarter" idx="2"/>
          </p:nvPr>
        </p:nvSpPr>
        <p:spPr>
          <a:xfrm>
            <a:off x="12510837" y="9082616"/>
            <a:ext cx="297892" cy="495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600"/>
            </a:lvl1pPr>
          </a:lstStyle>
          <a:p>
            <a:pPr lvl="0">
              <a:defRPr sz="1800"/>
            </a:pPr>
            <a:fld id="{86CB4B4D-7CA3-9044-876B-883B54F8677D}" type="slidenum">
              <a:rPr sz="2600"/>
            </a:fld>
          </a:p>
        </p:txBody>
      </p:sp>
      <p:sp>
        <p:nvSpPr>
          <p:cNvPr id="80" name="Shape 80"/>
          <p:cNvSpPr/>
          <p:nvPr/>
        </p:nvSpPr>
        <p:spPr>
          <a:xfrm>
            <a:off x="739757" y="2273282"/>
            <a:ext cx="9514266" cy="66548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>
                <a:solidFill>
                  <a:srgbClr val="DCDEE0"/>
                </a:solidFill>
              </a:rPr>
              <a:t>var </a:t>
            </a:r>
            <a:r>
              <a:rPr b="1" sz="3600">
                <a:solidFill>
                  <a:srgbClr val="DCDEE0"/>
                </a:solidFill>
              </a:rPr>
              <a:t>definitionObject</a:t>
            </a:r>
            <a:r>
              <a:rPr sz="3600">
                <a:solidFill>
                  <a:srgbClr val="DCDEE0"/>
                </a:solidFill>
              </a:rPr>
              <a:t> = {</a:t>
            </a:r>
            <a:endParaRPr sz="3600">
              <a:solidFill>
                <a:srgbClr val="DCDEE0"/>
              </a:solidFill>
            </a:endParaRPr>
          </a:p>
          <a:p>
            <a:pPr lvl="0" algn="l">
              <a:defRPr sz="1800"/>
            </a:pPr>
            <a:r>
              <a:rPr sz="3600">
                <a:solidFill>
                  <a:srgbClr val="C82506"/>
                </a:solidFill>
              </a:rPr>
              <a:t>	restrict : ‘E’,</a:t>
            </a:r>
            <a:endParaRPr sz="3600">
              <a:solidFill>
                <a:srgbClr val="C82506"/>
              </a:solidFill>
            </a:endParaRPr>
          </a:p>
          <a:p>
            <a:pPr lvl="0" algn="l">
              <a:defRPr sz="1800"/>
            </a:pPr>
            <a:r>
              <a:rPr sz="3600">
                <a:solidFill>
                  <a:srgbClr val="DCDEE0"/>
                </a:solidFill>
              </a:rPr>
              <a:t>	link : function( scope, </a:t>
            </a:r>
            <a:r>
              <a:rPr b="1" sz="3600">
                <a:solidFill>
                  <a:srgbClr val="DCDEE0"/>
                </a:solidFill>
              </a:rPr>
              <a:t>element</a:t>
            </a:r>
            <a:r>
              <a:rPr sz="3600">
                <a:solidFill>
                  <a:srgbClr val="DCDEE0"/>
                </a:solidFill>
              </a:rPr>
              <a:t>, attrs){</a:t>
            </a:r>
            <a:endParaRPr sz="3600">
              <a:solidFill>
                <a:srgbClr val="DCDEE0"/>
              </a:solidFill>
            </a:endParaRPr>
          </a:p>
          <a:p>
            <a:pPr lvl="0" algn="l">
              <a:defRPr sz="1800"/>
            </a:pPr>
            <a:r>
              <a:rPr sz="3600">
                <a:solidFill>
                  <a:srgbClr val="DCDEE0"/>
                </a:solidFill>
              </a:rPr>
              <a:t>		</a:t>
            </a:r>
            <a:r>
              <a:rPr b="1" sz="3600">
                <a:solidFill>
                  <a:srgbClr val="DCDEE0"/>
                </a:solidFill>
              </a:rPr>
              <a:t>element</a:t>
            </a:r>
            <a:r>
              <a:rPr sz="3600">
                <a:solidFill>
                  <a:srgbClr val="DCDEE0"/>
                </a:solidFill>
              </a:rPr>
              <a:t>.text(‘Hello AngularJS México’);</a:t>
            </a:r>
            <a:endParaRPr sz="3600">
              <a:solidFill>
                <a:srgbClr val="DCDEE0"/>
              </a:solidFill>
            </a:endParaRPr>
          </a:p>
          <a:p>
            <a:pPr lvl="0" algn="l">
              <a:defRPr sz="1800"/>
            </a:pPr>
            <a:r>
              <a:rPr sz="3600">
                <a:solidFill>
                  <a:srgbClr val="DCDEE0"/>
                </a:solidFill>
              </a:rPr>
              <a:t>	} </a:t>
            </a:r>
            <a:endParaRPr sz="3600">
              <a:solidFill>
                <a:srgbClr val="DCDEE0"/>
              </a:solidFill>
            </a:endParaRPr>
          </a:p>
          <a:p>
            <a:pPr lvl="0" algn="l">
              <a:defRPr sz="1800"/>
            </a:pPr>
            <a:r>
              <a:rPr sz="3600">
                <a:solidFill>
                  <a:srgbClr val="DCDEE0"/>
                </a:solidFill>
              </a:rPr>
              <a:t>};</a:t>
            </a:r>
            <a:endParaRPr sz="3600">
              <a:solidFill>
                <a:srgbClr val="DCDEE0"/>
              </a:solidFill>
            </a:endParaRPr>
          </a:p>
          <a:p>
            <a:pPr lvl="0" algn="l">
              <a:defRPr sz="1800"/>
            </a:pPr>
            <a:endParaRPr sz="3600">
              <a:solidFill>
                <a:srgbClr val="DCDEE0"/>
              </a:solidFill>
            </a:endParaRPr>
          </a:p>
          <a:p>
            <a:pPr lvl="0" algn="l">
              <a:defRPr sz="1800"/>
            </a:pPr>
            <a:r>
              <a:rPr sz="3600">
                <a:solidFill>
                  <a:srgbClr val="DCDEE0"/>
                </a:solidFill>
              </a:rPr>
              <a:t>app.directive(‘</a:t>
            </a:r>
            <a:r>
              <a:rPr b="1" sz="3600">
                <a:solidFill>
                  <a:srgbClr val="DCDEE0"/>
                </a:solidFill>
              </a:rPr>
              <a:t>helloMeetup</a:t>
            </a:r>
            <a:r>
              <a:rPr sz="3600">
                <a:solidFill>
                  <a:srgbClr val="DCDEE0"/>
                </a:solidFill>
              </a:rPr>
              <a:t>’, </a:t>
            </a:r>
            <a:endParaRPr sz="3600">
              <a:solidFill>
                <a:srgbClr val="DCDEE0"/>
              </a:solidFill>
            </a:endParaRPr>
          </a:p>
          <a:p>
            <a:pPr lvl="0" algn="l">
              <a:defRPr sz="1800"/>
            </a:pPr>
            <a:r>
              <a:rPr sz="3600">
                <a:solidFill>
                  <a:srgbClr val="DCDEE0"/>
                </a:solidFill>
              </a:rPr>
              <a:t>	function(){</a:t>
            </a:r>
            <a:endParaRPr sz="3600">
              <a:solidFill>
                <a:srgbClr val="DCDEE0"/>
              </a:solidFill>
            </a:endParaRPr>
          </a:p>
          <a:p>
            <a:pPr lvl="0" algn="l">
              <a:defRPr sz="1800"/>
            </a:pPr>
            <a:r>
              <a:rPr sz="3600">
                <a:solidFill>
                  <a:srgbClr val="DCDEE0"/>
                </a:solidFill>
              </a:rPr>
              <a:t>		return </a:t>
            </a:r>
            <a:r>
              <a:rPr b="1" sz="3600">
                <a:solidFill>
                  <a:srgbClr val="DCDEE0"/>
                </a:solidFill>
              </a:rPr>
              <a:t>definitionObject</a:t>
            </a:r>
            <a:r>
              <a:rPr sz="3600">
                <a:solidFill>
                  <a:srgbClr val="DCDEE0"/>
                </a:solidFill>
              </a:rPr>
              <a:t>;</a:t>
            </a:r>
            <a:endParaRPr sz="3600">
              <a:solidFill>
                <a:srgbClr val="DCDEE0"/>
              </a:solidFill>
            </a:endParaRPr>
          </a:p>
          <a:p>
            <a:pPr lvl="0" algn="l">
              <a:defRPr sz="1800"/>
            </a:pPr>
            <a:r>
              <a:rPr sz="3600">
                <a:solidFill>
                  <a:srgbClr val="DCDEE0"/>
                </a:solidFill>
              </a:rPr>
              <a:t>	}</a:t>
            </a:r>
            <a:endParaRPr sz="3600">
              <a:solidFill>
                <a:srgbClr val="DCDEE0"/>
              </a:solidFill>
            </a:endParaRPr>
          </a:p>
          <a:p>
            <a:pPr lvl="0" algn="l">
              <a:defRPr sz="1800"/>
            </a:pPr>
            <a:r>
              <a:rPr sz="3600">
                <a:solidFill>
                  <a:srgbClr val="DCDEE0"/>
                </a:solidFill>
              </a:rPr>
              <a:t>);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" y="321683"/>
            <a:ext cx="1388435" cy="1388435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hape 83"/>
          <p:cNvSpPr/>
          <p:nvPr/>
        </p:nvSpPr>
        <p:spPr>
          <a:xfrm>
            <a:off x="2093700" y="317400"/>
            <a:ext cx="3512599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77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pPr lvl="0">
              <a:defRPr b="0" sz="1800"/>
            </a:pPr>
            <a:r>
              <a:rPr b="1" sz="7700"/>
              <a:t>restrict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xfrm>
            <a:off x="12510837" y="9082616"/>
            <a:ext cx="297892" cy="495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600"/>
            </a:lvl1pPr>
          </a:lstStyle>
          <a:p>
            <a:pPr lvl="0">
              <a:defRPr sz="1800"/>
            </a:pPr>
            <a:fld id="{86CB4B4D-7CA3-9044-876B-883B54F8677D}" type="slidenum">
              <a:rPr sz="2600"/>
            </a:fld>
          </a:p>
        </p:txBody>
      </p:sp>
      <p:sp>
        <p:nvSpPr>
          <p:cNvPr id="85" name="Shape 85"/>
          <p:cNvSpPr/>
          <p:nvPr/>
        </p:nvSpPr>
        <p:spPr>
          <a:xfrm>
            <a:off x="1288207" y="3653366"/>
            <a:ext cx="10428386" cy="284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pPr lvl="0">
              <a:defRPr sz="1800"/>
            </a:pPr>
            <a:r>
              <a:rPr sz="5400"/>
              <a:t>Es el campo (carácter) que representa cómo se define la directiva en el DOM.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" y="321683"/>
            <a:ext cx="1388435" cy="1388435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/>
          <p:nvPr/>
        </p:nvSpPr>
        <p:spPr>
          <a:xfrm>
            <a:off x="2093700" y="317400"/>
            <a:ext cx="3512599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77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pPr lvl="0">
              <a:defRPr b="0" sz="1800"/>
            </a:pPr>
            <a:r>
              <a:rPr b="1" sz="7700"/>
              <a:t>restrict</a:t>
            </a:r>
          </a:p>
        </p:txBody>
      </p:sp>
      <p:sp>
        <p:nvSpPr>
          <p:cNvPr id="89" name="Shape 89"/>
          <p:cNvSpPr/>
          <p:nvPr>
            <p:ph type="sldNum" sz="quarter" idx="2"/>
          </p:nvPr>
        </p:nvSpPr>
        <p:spPr>
          <a:xfrm>
            <a:off x="12510837" y="9082616"/>
            <a:ext cx="297892" cy="495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600"/>
            </a:lvl1pPr>
          </a:lstStyle>
          <a:p>
            <a:pPr lvl="0">
              <a:defRPr sz="1800"/>
            </a:pPr>
            <a:fld id="{86CB4B4D-7CA3-9044-876B-883B54F8677D}" type="slidenum">
              <a:rPr sz="2600"/>
            </a:fld>
          </a:p>
        </p:txBody>
      </p:sp>
      <p:sp>
        <p:nvSpPr>
          <p:cNvPr id="90" name="Shape 90"/>
          <p:cNvSpPr/>
          <p:nvPr/>
        </p:nvSpPr>
        <p:spPr>
          <a:xfrm>
            <a:off x="1480658" y="2546329"/>
            <a:ext cx="10428386" cy="6108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b="1" sz="3600"/>
              <a:t>A : </a:t>
            </a:r>
            <a:r>
              <a:rPr sz="3600"/>
              <a:t>Esta opción representa una directiva que es un </a:t>
            </a:r>
            <a:r>
              <a:rPr b="1" sz="3600"/>
              <a:t>a</a:t>
            </a:r>
            <a:r>
              <a:rPr sz="3600"/>
              <a:t>tributo dentro de un elemento </a:t>
            </a:r>
            <a:endParaRPr sz="3600"/>
          </a:p>
          <a:p>
            <a:pPr lvl="0" algn="l">
              <a:defRPr sz="1800"/>
            </a:pPr>
            <a:r>
              <a:rPr sz="3600"/>
              <a:t>				&lt;div my-directive&gt;&lt;/div&gt;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b="1" sz="3600"/>
              <a:t>E</a:t>
            </a:r>
            <a:r>
              <a:rPr sz="3600"/>
              <a:t> </a:t>
            </a:r>
            <a:r>
              <a:rPr b="1" sz="3600"/>
              <a:t>:</a:t>
            </a:r>
            <a:r>
              <a:rPr sz="3600"/>
              <a:t> Esta opción representa una directiva que es un </a:t>
            </a:r>
            <a:r>
              <a:rPr b="1" sz="3600"/>
              <a:t>e</a:t>
            </a:r>
            <a:r>
              <a:rPr sz="3600"/>
              <a:t>lemento </a:t>
            </a:r>
            <a:endParaRPr sz="3600"/>
          </a:p>
          <a:p>
            <a:pPr lvl="0" algn="l">
              <a:defRPr sz="1800"/>
            </a:pPr>
            <a:r>
              <a:rPr sz="3600"/>
              <a:t>			 &lt;my-directive&gt;&lt;/my-directive&gt;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b="1" sz="3600"/>
              <a:t>C : </a:t>
            </a:r>
            <a:r>
              <a:rPr sz="3600"/>
              <a:t>Esta opción representa una directiva que es un </a:t>
            </a:r>
            <a:r>
              <a:rPr b="1" sz="3600"/>
              <a:t>c</a:t>
            </a:r>
            <a:r>
              <a:rPr sz="3600"/>
              <a:t>lase dentro de un elemento </a:t>
            </a:r>
            <a:endParaRPr sz="3600"/>
          </a:p>
          <a:p>
            <a:pPr lvl="0" algn="l">
              <a:defRPr sz="1800"/>
            </a:pPr>
            <a:r>
              <a:rPr sz="3600"/>
              <a:t>			&lt;div class="my-directive"&gt;&lt;/div&gt;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