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424498"/>
          <c:y val="0.138578"/>
          <c:w val="0.570502"/>
          <c:h val="0.79735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맑은 고딕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javaScript</c:v>
                </c:pt>
                <c:pt idx="1">
                  <c:v>Django</c:v>
                </c:pt>
                <c:pt idx="2">
                  <c:v>PYTHON</c:v>
                </c:pt>
                <c:pt idx="3">
                  <c:v>Crawling</c:v>
                </c:pt>
                <c:pt idx="4">
                  <c:v>인공지능(LSTM,Prophet)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5.000000</c:v>
                </c:pt>
                <c:pt idx="1">
                  <c:v>15.000000</c:v>
                </c:pt>
                <c:pt idx="2">
                  <c:v>30.000000</c:v>
                </c:pt>
                <c:pt idx="3">
                  <c:v>10.000000</c:v>
                </c:pt>
                <c:pt idx="4">
                  <c:v>40.000000</c:v>
                </c:pt>
              </c:numCache>
            </c:numRef>
          </c:val>
        </c:ser>
        <c:gapWidth val="54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3300" u="none">
                <a:solidFill>
                  <a:srgbClr val="404040"/>
                </a:solidFill>
                <a:latin typeface="맑은 고딕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000000"/>
                </a:solidFill>
                <a:latin typeface="맑은 고딕"/>
              </a:defRPr>
            </a:pPr>
          </a:p>
        </c:txPr>
        <c:crossAx val="2094734552"/>
        <c:crosses val="autoZero"/>
        <c:crossBetween val="between"/>
        <c:majorUnit val="10"/>
        <c:minorUnit val="5"/>
      </c:valAx>
      <c:spPr>
        <a:noFill/>
        <a:ln w="12700" cap="flat">
          <a:noFill/>
          <a:miter lim="400000"/>
        </a:ln>
        <a:effectLst/>
      </c:spPr>
    </c:plotArea>
    <c:plotVisOnly val="0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2" indent="-423332" algn="ctr">
              <a:spcBef>
                <a:spcPts val="0"/>
              </a:spcBef>
              <a:defRPr i="1" sz="3200"/>
            </a:lvl2pPr>
            <a:lvl3pPr marL="1693333" indent="-423332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1"/>
          </p:nvPr>
        </p:nvSpPr>
        <p:spPr>
          <a:xfrm>
            <a:off x="2387600" y="6054140"/>
            <a:ext cx="19621500" cy="8711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b10067705dm-001_2880x2161.jpg"/>
          <p:cNvSpPr/>
          <p:nvPr>
            <p:ph type="pic" idx="21"/>
          </p:nvPr>
        </p:nvSpPr>
        <p:spPr>
          <a:xfrm>
            <a:off x="0" y="-2290236"/>
            <a:ext cx="24384000" cy="182964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/>
          <p:nvPr>
            <p:ph type="title"/>
          </p:nvPr>
        </p:nvSpPr>
        <p:spPr>
          <a:xfrm>
            <a:off x="1219196" y="549276"/>
            <a:ext cx="21945598" cy="2286001"/>
          </a:xfrm>
          <a:prstGeom prst="rect">
            <a:avLst/>
          </a:prstGeom>
        </p:spPr>
        <p:txBody>
          <a:bodyPr lIns="91438" tIns="91438" rIns="91438" bIns="91438"/>
          <a:lstStyle>
            <a:lvl1pPr defTabSz="1828800">
              <a:defRPr sz="8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8" name="본문 첫 번째 줄…"/>
          <p:cNvSpPr txBox="1"/>
          <p:nvPr>
            <p:ph type="body" idx="1"/>
          </p:nvPr>
        </p:nvSpPr>
        <p:spPr>
          <a:xfrm>
            <a:off x="1219196" y="3200400"/>
            <a:ext cx="21945598" cy="9051926"/>
          </a:xfrm>
          <a:prstGeom prst="rect">
            <a:avLst/>
          </a:prstGeom>
        </p:spPr>
        <p:txBody>
          <a:bodyPr lIns="91438" tIns="91438" rIns="91438" bIns="91438" anchor="t"/>
          <a:lstStyle>
            <a:lvl1pPr marL="685800" indent="-685800" defTabSz="1828800">
              <a:spcBef>
                <a:spcPts val="1500"/>
              </a:spcBef>
              <a:buSzPct val="100000"/>
              <a:buFont typeface="Arial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10342" indent="-653142" defTabSz="1828800">
              <a:spcBef>
                <a:spcPts val="1500"/>
              </a:spcBef>
              <a:buSzPct val="100000"/>
              <a:buFont typeface="Arial"/>
              <a:buChar char="–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4000" indent="-609600" defTabSz="1828800">
              <a:spcBef>
                <a:spcPts val="1500"/>
              </a:spcBef>
              <a:buSzPct val="100000"/>
              <a:buFont typeface="Arial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03120" indent="-731519" defTabSz="1828800">
              <a:spcBef>
                <a:spcPts val="1500"/>
              </a:spcBef>
              <a:buSzPct val="100000"/>
              <a:buFont typeface="Arial"/>
              <a:buChar char="–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0320" indent="-731520" defTabSz="1828800">
              <a:spcBef>
                <a:spcPts val="1500"/>
              </a:spcBef>
              <a:buSzPct val="100000"/>
              <a:buFont typeface="Arial"/>
              <a:buChar char="»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xfrm>
            <a:off x="22660251" y="12835871"/>
            <a:ext cx="504546" cy="483908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ontents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그림 개체 틀 2"/>
          <p:cNvSpPr/>
          <p:nvPr>
            <p:ph type="pic" sz="half" idx="21"/>
          </p:nvPr>
        </p:nvSpPr>
        <p:spPr>
          <a:xfrm>
            <a:off x="0" y="0"/>
            <a:ext cx="24384000" cy="532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그림 개체 틀 2"/>
          <p:cNvSpPr/>
          <p:nvPr>
            <p:ph type="pic" sz="quarter" idx="22"/>
          </p:nvPr>
        </p:nvSpPr>
        <p:spPr>
          <a:xfrm>
            <a:off x="2065390" y="3976732"/>
            <a:ext cx="4888597" cy="48885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xfrm>
            <a:off x="16940591" y="12437111"/>
            <a:ext cx="534610" cy="551179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b10067705dm-001_2880x2161.jpg"/>
          <p:cNvSpPr/>
          <p:nvPr>
            <p:ph type="pic" idx="21"/>
          </p:nvPr>
        </p:nvSpPr>
        <p:spPr>
          <a:xfrm>
            <a:off x="3125966" y="-1762101"/>
            <a:ext cx="18135605" cy="1360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197913361_2035x1354.jpg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08348088_flipped_1647x1098.jpg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197913361_2035x1354.jpg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08348088_flipped_1647x1098.jpg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b10067705dm-001_2880x2161.jpg"/>
          <p:cNvSpPr/>
          <p:nvPr>
            <p:ph type="pic" idx="23"/>
          </p:nvPr>
        </p:nvSpPr>
        <p:spPr>
          <a:xfrm>
            <a:off x="651235" y="952500"/>
            <a:ext cx="152837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chart" Target="../charts/chart1.xml"/><Relationship Id="rId5" Type="http://schemas.openxmlformats.org/officeDocument/2006/relationships/image" Target="../media/image2.jpeg"/><Relationship Id="rId6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4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ㅇㅇ.jpeg" descr="ㅇㅇ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6200000">
            <a:off x="5261786" y="-13910995"/>
            <a:ext cx="13860427" cy="24634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직사각형 1"/>
          <p:cNvSpPr txBox="1"/>
          <p:nvPr/>
        </p:nvSpPr>
        <p:spPr>
          <a:xfrm>
            <a:off x="864380" y="9713193"/>
            <a:ext cx="8200572" cy="17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1828800">
              <a:defRPr>
                <a:solidFill>
                  <a:srgbClr val="0D0D0D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2021-08-24 : 데이터 전처리 구현하기 위한 자료조사</a:t>
            </a:r>
          </a:p>
          <a:p>
            <a:pPr algn="l" defTabSz="1828800">
              <a:defRPr>
                <a:solidFill>
                  <a:srgbClr val="0D0D0D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2021-08-31 : 전처리 및 레퍼런스 수집공부</a:t>
            </a:r>
          </a:p>
          <a:p>
            <a:pPr algn="l" defTabSz="1828800">
              <a:defRPr>
                <a:solidFill>
                  <a:srgbClr val="0D0D0D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2021-09-11 : 유망주 주식현재가 선별 및 시스템 구현</a:t>
            </a:r>
          </a:p>
          <a:p>
            <a:pPr algn="l" defTabSz="1828800">
              <a:defRPr>
                <a:solidFill>
                  <a:srgbClr val="0D0D0D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2021-09-20:  발표준비</a:t>
            </a:r>
          </a:p>
        </p:txBody>
      </p:sp>
      <p:sp>
        <p:nvSpPr>
          <p:cNvPr id="139" name="직사각형 5"/>
          <p:cNvSpPr txBox="1"/>
          <p:nvPr/>
        </p:nvSpPr>
        <p:spPr>
          <a:xfrm>
            <a:off x="749107" y="9246430"/>
            <a:ext cx="3087826" cy="63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00B0F0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Work Schedule</a:t>
            </a:r>
          </a:p>
        </p:txBody>
      </p:sp>
      <p:sp>
        <p:nvSpPr>
          <p:cNvPr id="140" name="Rectangle 5"/>
          <p:cNvSpPr/>
          <p:nvPr/>
        </p:nvSpPr>
        <p:spPr>
          <a:xfrm>
            <a:off x="9335588" y="6359676"/>
            <a:ext cx="91440" cy="6841150"/>
          </a:xfrm>
          <a:prstGeom prst="rect">
            <a:avLst/>
          </a:prstGeom>
          <a:solidFill>
            <a:srgbClr val="D9EA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41" name="Text Placeholder 27"/>
          <p:cNvSpPr txBox="1"/>
          <p:nvPr/>
        </p:nvSpPr>
        <p:spPr>
          <a:xfrm>
            <a:off x="14855880" y="5508788"/>
            <a:ext cx="8980097" cy="68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 defTabSz="1828800">
              <a:lnSpc>
                <a:spcPct val="90000"/>
              </a:lnSpc>
              <a:spcBef>
                <a:spcPts val="2000"/>
              </a:spcBef>
              <a:defRPr sz="4000">
                <a:solidFill>
                  <a:srgbClr val="42C7F1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인공지능 기반의 주식데이터 분석 및 주가 예측</a:t>
            </a:r>
          </a:p>
        </p:txBody>
      </p:sp>
      <p:sp>
        <p:nvSpPr>
          <p:cNvPr id="142" name="Rounded Rectangle 5"/>
          <p:cNvSpPr/>
          <p:nvPr/>
        </p:nvSpPr>
        <p:spPr>
          <a:xfrm flipH="1">
            <a:off x="10454826" y="6975378"/>
            <a:ext cx="783366" cy="646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293" y="5384"/>
                </a:moveTo>
                <a:cubicBezTo>
                  <a:pt x="9996" y="5384"/>
                  <a:pt x="10567" y="6075"/>
                  <a:pt x="10567" y="6928"/>
                </a:cubicBezTo>
                <a:cubicBezTo>
                  <a:pt x="10567" y="7781"/>
                  <a:pt x="9996" y="8473"/>
                  <a:pt x="9293" y="8473"/>
                </a:cubicBezTo>
                <a:cubicBezTo>
                  <a:pt x="8589" y="8473"/>
                  <a:pt x="8018" y="7781"/>
                  <a:pt x="8018" y="6928"/>
                </a:cubicBezTo>
                <a:cubicBezTo>
                  <a:pt x="8018" y="6075"/>
                  <a:pt x="8589" y="5384"/>
                  <a:pt x="9293" y="5384"/>
                </a:cubicBezTo>
                <a:close/>
                <a:moveTo>
                  <a:pt x="13382" y="5384"/>
                </a:moveTo>
                <a:cubicBezTo>
                  <a:pt x="14086" y="5384"/>
                  <a:pt x="14656" y="6075"/>
                  <a:pt x="14656" y="6928"/>
                </a:cubicBezTo>
                <a:cubicBezTo>
                  <a:pt x="14656" y="7781"/>
                  <a:pt x="14086" y="8473"/>
                  <a:pt x="13382" y="8473"/>
                </a:cubicBezTo>
                <a:cubicBezTo>
                  <a:pt x="12678" y="8473"/>
                  <a:pt x="12108" y="7781"/>
                  <a:pt x="12108" y="6928"/>
                </a:cubicBezTo>
                <a:cubicBezTo>
                  <a:pt x="12108" y="6075"/>
                  <a:pt x="12678" y="5384"/>
                  <a:pt x="13382" y="5384"/>
                </a:cubicBezTo>
                <a:close/>
                <a:moveTo>
                  <a:pt x="17472" y="5384"/>
                </a:moveTo>
                <a:cubicBezTo>
                  <a:pt x="18175" y="5384"/>
                  <a:pt x="18746" y="6075"/>
                  <a:pt x="18746" y="6928"/>
                </a:cubicBezTo>
                <a:cubicBezTo>
                  <a:pt x="18746" y="7781"/>
                  <a:pt x="18175" y="8473"/>
                  <a:pt x="17472" y="8473"/>
                </a:cubicBezTo>
                <a:cubicBezTo>
                  <a:pt x="16768" y="8473"/>
                  <a:pt x="16197" y="7781"/>
                  <a:pt x="16197" y="6928"/>
                </a:cubicBezTo>
                <a:cubicBezTo>
                  <a:pt x="16197" y="6075"/>
                  <a:pt x="16768" y="5384"/>
                  <a:pt x="17472" y="5384"/>
                </a:cubicBezTo>
                <a:close/>
                <a:moveTo>
                  <a:pt x="4546" y="4634"/>
                </a:moveTo>
                <a:lnTo>
                  <a:pt x="2221" y="4634"/>
                </a:lnTo>
                <a:cubicBezTo>
                  <a:pt x="995" y="4634"/>
                  <a:pt x="0" y="5840"/>
                  <a:pt x="0" y="7327"/>
                </a:cubicBezTo>
                <a:lnTo>
                  <a:pt x="0" y="15885"/>
                </a:lnTo>
                <a:cubicBezTo>
                  <a:pt x="0" y="17372"/>
                  <a:pt x="995" y="18578"/>
                  <a:pt x="2221" y="18578"/>
                </a:cubicBezTo>
                <a:lnTo>
                  <a:pt x="4778" y="18578"/>
                </a:lnTo>
                <a:cubicBezTo>
                  <a:pt x="4295" y="19485"/>
                  <a:pt x="4344" y="20145"/>
                  <a:pt x="1847" y="21600"/>
                </a:cubicBezTo>
                <a:cubicBezTo>
                  <a:pt x="6049" y="21026"/>
                  <a:pt x="6703" y="20773"/>
                  <a:pt x="8690" y="18578"/>
                </a:cubicBezTo>
                <a:lnTo>
                  <a:pt x="14214" y="18578"/>
                </a:lnTo>
                <a:cubicBezTo>
                  <a:pt x="15115" y="18578"/>
                  <a:pt x="15891" y="17928"/>
                  <a:pt x="16235" y="16991"/>
                </a:cubicBezTo>
                <a:cubicBezTo>
                  <a:pt x="14806" y="16463"/>
                  <a:pt x="13647" y="15727"/>
                  <a:pt x="12291" y="14643"/>
                </a:cubicBezTo>
                <a:lnTo>
                  <a:pt x="6767" y="14643"/>
                </a:lnTo>
                <a:cubicBezTo>
                  <a:pt x="5540" y="14643"/>
                  <a:pt x="4546" y="13437"/>
                  <a:pt x="4546" y="11950"/>
                </a:cubicBezTo>
                <a:lnTo>
                  <a:pt x="4546" y="4634"/>
                </a:lnTo>
                <a:close/>
                <a:moveTo>
                  <a:pt x="19379" y="0"/>
                </a:moveTo>
                <a:lnTo>
                  <a:pt x="7386" y="0"/>
                </a:lnTo>
                <a:cubicBezTo>
                  <a:pt x="6159" y="0"/>
                  <a:pt x="5164" y="1206"/>
                  <a:pt x="5164" y="2693"/>
                </a:cubicBezTo>
                <a:lnTo>
                  <a:pt x="5164" y="11251"/>
                </a:lnTo>
                <a:cubicBezTo>
                  <a:pt x="5164" y="12738"/>
                  <a:pt x="6159" y="13944"/>
                  <a:pt x="7386" y="13944"/>
                </a:cubicBezTo>
                <a:lnTo>
                  <a:pt x="12910" y="13944"/>
                </a:lnTo>
                <a:cubicBezTo>
                  <a:pt x="15447" y="15972"/>
                  <a:pt x="16468" y="16336"/>
                  <a:pt x="20670" y="16910"/>
                </a:cubicBezTo>
                <a:cubicBezTo>
                  <a:pt x="18218" y="15289"/>
                  <a:pt x="17947" y="15461"/>
                  <a:pt x="16822" y="13944"/>
                </a:cubicBezTo>
                <a:lnTo>
                  <a:pt x="19379" y="13944"/>
                </a:lnTo>
                <a:cubicBezTo>
                  <a:pt x="20605" y="13944"/>
                  <a:pt x="21600" y="12738"/>
                  <a:pt x="21600" y="11251"/>
                </a:cubicBezTo>
                <a:lnTo>
                  <a:pt x="21600" y="2693"/>
                </a:lnTo>
                <a:cubicBezTo>
                  <a:pt x="21600" y="1206"/>
                  <a:pt x="20605" y="0"/>
                  <a:pt x="1937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43" name="TextBox 22"/>
          <p:cNvSpPr txBox="1"/>
          <p:nvPr/>
        </p:nvSpPr>
        <p:spPr>
          <a:xfrm>
            <a:off x="91439" y="1310766"/>
            <a:ext cx="24201122" cy="137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 defTabSz="1828800">
              <a:defRPr sz="94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인공지능 기반의 주식데이터 분석 및 주가예측</a:t>
            </a:r>
          </a:p>
        </p:txBody>
      </p:sp>
      <p:sp>
        <p:nvSpPr>
          <p:cNvPr id="144" name="직사각형 5"/>
          <p:cNvSpPr txBox="1"/>
          <p:nvPr/>
        </p:nvSpPr>
        <p:spPr>
          <a:xfrm>
            <a:off x="780005" y="11398674"/>
            <a:ext cx="2364536" cy="639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00B0F0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Work Rule </a:t>
            </a:r>
          </a:p>
        </p:txBody>
      </p:sp>
      <p:sp>
        <p:nvSpPr>
          <p:cNvPr id="145" name="직사각형 1"/>
          <p:cNvSpPr txBox="1"/>
          <p:nvPr/>
        </p:nvSpPr>
        <p:spPr>
          <a:xfrm>
            <a:off x="864377" y="11931029"/>
            <a:ext cx="6633846" cy="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1828800">
              <a:defRPr>
                <a:solidFill>
                  <a:srgbClr val="0D0D0D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Data Set : Training, FinanceDataReader</a:t>
            </a:r>
          </a:p>
          <a:p>
            <a:pPr algn="l" defTabSz="1828800">
              <a:defRPr>
                <a:solidFill>
                  <a:srgbClr val="0D0D0D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인공지능 기반기술</a:t>
            </a:r>
          </a:p>
        </p:txBody>
      </p:sp>
      <p:sp>
        <p:nvSpPr>
          <p:cNvPr id="146" name="직사각형 31"/>
          <p:cNvSpPr txBox="1"/>
          <p:nvPr/>
        </p:nvSpPr>
        <p:spPr>
          <a:xfrm>
            <a:off x="858164" y="8404611"/>
            <a:ext cx="6497319" cy="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>
                <a:solidFill>
                  <a:srgbClr val="0D0D0D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파닥팀</a:t>
            </a:r>
          </a:p>
          <a:p>
            <a:pPr algn="l" defTabSz="1828800">
              <a:defRPr>
                <a:solidFill>
                  <a:srgbClr val="0D0D0D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장형욱(팀장), 김도현, 이동한, 장성호, 장연식</a:t>
            </a:r>
          </a:p>
        </p:txBody>
      </p:sp>
      <p:sp>
        <p:nvSpPr>
          <p:cNvPr id="147" name="직사각형 5"/>
          <p:cNvSpPr txBox="1"/>
          <p:nvPr/>
        </p:nvSpPr>
        <p:spPr>
          <a:xfrm>
            <a:off x="819068" y="7839774"/>
            <a:ext cx="5880861" cy="63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00B0F0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Work Team Name &amp; Members</a:t>
            </a:r>
          </a:p>
        </p:txBody>
      </p:sp>
      <p:pic>
        <p:nvPicPr>
          <p:cNvPr id="148" name="그림 44" descr="그림 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4712" y="5659142"/>
            <a:ext cx="1662320" cy="166232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9" name="Chart 1"/>
          <p:cNvGraphicFramePr/>
          <p:nvPr/>
        </p:nvGraphicFramePr>
        <p:xfrm>
          <a:off x="10874939" y="8567585"/>
          <a:ext cx="10545008" cy="394073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50" name="Rectangle 7"/>
          <p:cNvSpPr txBox="1"/>
          <p:nvPr/>
        </p:nvSpPr>
        <p:spPr>
          <a:xfrm>
            <a:off x="10762819" y="7765860"/>
            <a:ext cx="1526106" cy="786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4800">
                <a:solidFill>
                  <a:srgbClr val="00B0F0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Skills</a:t>
            </a:r>
          </a:p>
        </p:txBody>
      </p:sp>
      <p:sp>
        <p:nvSpPr>
          <p:cNvPr id="151" name="Rectangle 8"/>
          <p:cNvSpPr txBox="1"/>
          <p:nvPr/>
        </p:nvSpPr>
        <p:spPr>
          <a:xfrm>
            <a:off x="20916538" y="11794625"/>
            <a:ext cx="979272" cy="614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defTabSz="1828800">
              <a:defRPr b="1" sz="2800">
                <a:solidFill>
                  <a:srgbClr val="404040"/>
                </a:solidFill>
                <a:latin typeface="에스코어 드림 5 Medium"/>
                <a:ea typeface="에스코어 드림 5 Medium"/>
                <a:cs typeface="에스코어 드림 5 Medium"/>
                <a:sym typeface="에스코어 드림 5 Medium"/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152" name="Rectangle 8"/>
          <p:cNvSpPr txBox="1"/>
          <p:nvPr/>
        </p:nvSpPr>
        <p:spPr>
          <a:xfrm>
            <a:off x="20954638" y="11129657"/>
            <a:ext cx="979272" cy="614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defTabSz="1828800">
              <a:defRPr b="1" sz="2800">
                <a:solidFill>
                  <a:srgbClr val="404040"/>
                </a:solidFill>
                <a:latin typeface="에스코어 드림 5 Medium"/>
                <a:ea typeface="에스코어 드림 5 Medium"/>
                <a:cs typeface="에스코어 드림 5 Medium"/>
                <a:sym typeface="에스코어 드림 5 Medium"/>
              </a:defRPr>
            </a:lvl1pPr>
          </a:lstStyle>
          <a:p>
            <a:pPr/>
            <a:r>
              <a:t>10%</a:t>
            </a:r>
          </a:p>
        </p:txBody>
      </p:sp>
      <p:sp>
        <p:nvSpPr>
          <p:cNvPr id="153" name="Rectangle 8"/>
          <p:cNvSpPr txBox="1"/>
          <p:nvPr/>
        </p:nvSpPr>
        <p:spPr>
          <a:xfrm>
            <a:off x="20916538" y="10393473"/>
            <a:ext cx="979272" cy="614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defTabSz="1828800">
              <a:defRPr b="1" sz="2800">
                <a:solidFill>
                  <a:srgbClr val="404040"/>
                </a:solidFill>
                <a:latin typeface="에스코어 드림 5 Medium"/>
                <a:ea typeface="에스코어 드림 5 Medium"/>
                <a:cs typeface="에스코어 드림 5 Medium"/>
                <a:sym typeface="에스코어 드림 5 Medium"/>
              </a:defRPr>
            </a:lvl1pPr>
          </a:lstStyle>
          <a:p>
            <a:pPr/>
            <a:r>
              <a:t>30%</a:t>
            </a:r>
          </a:p>
        </p:txBody>
      </p:sp>
      <p:sp>
        <p:nvSpPr>
          <p:cNvPr id="154" name="Rectangle 8"/>
          <p:cNvSpPr txBox="1"/>
          <p:nvPr/>
        </p:nvSpPr>
        <p:spPr>
          <a:xfrm>
            <a:off x="20915293" y="9713193"/>
            <a:ext cx="979272" cy="614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defTabSz="1828800">
              <a:defRPr b="1" sz="2800">
                <a:solidFill>
                  <a:srgbClr val="404040"/>
                </a:solidFill>
                <a:latin typeface="에스코어 드림 5 Medium"/>
                <a:ea typeface="에스코어 드림 5 Medium"/>
                <a:cs typeface="에스코어 드림 5 Medium"/>
                <a:sym typeface="에스코어 드림 5 Medium"/>
              </a:defRPr>
            </a:lvl1pPr>
          </a:lstStyle>
          <a:p>
            <a:pPr/>
            <a:r>
              <a:t>15%</a:t>
            </a:r>
          </a:p>
        </p:txBody>
      </p:sp>
      <p:sp>
        <p:nvSpPr>
          <p:cNvPr id="155" name="Rectangle 8"/>
          <p:cNvSpPr txBox="1"/>
          <p:nvPr/>
        </p:nvSpPr>
        <p:spPr>
          <a:xfrm>
            <a:off x="20894997" y="9050714"/>
            <a:ext cx="979272" cy="614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defTabSz="1828800">
              <a:defRPr b="1" sz="2800">
                <a:solidFill>
                  <a:srgbClr val="404040"/>
                </a:solidFill>
                <a:latin typeface="에스코어 드림 5 Medium"/>
                <a:ea typeface="에스코어 드림 5 Medium"/>
                <a:cs typeface="에스코어 드림 5 Medium"/>
                <a:sym typeface="에스코어 드림 5 Medium"/>
              </a:defRPr>
            </a:lvl1pPr>
          </a:lstStyle>
          <a:p>
            <a:pPr/>
            <a:r>
              <a:t>5%</a:t>
            </a:r>
          </a:p>
        </p:txBody>
      </p:sp>
      <p:sp>
        <p:nvSpPr>
          <p:cNvPr id="156" name="Analysis and prediction of…"/>
          <p:cNvSpPr txBox="1"/>
          <p:nvPr/>
        </p:nvSpPr>
        <p:spPr>
          <a:xfrm>
            <a:off x="9699314" y="3688981"/>
            <a:ext cx="14030754" cy="157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r" defTabSz="1828800">
              <a:defRPr spc="200" sz="36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</a:p>
          <a:p>
            <a:pPr algn="r" defTabSz="1828800">
              <a:defRPr spc="200" sz="36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Analysis and prediction of </a:t>
            </a:r>
          </a:p>
          <a:p>
            <a:pPr algn="r" defTabSz="1828800">
              <a:defRPr spc="200" sz="36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stock data based on artificial intelligence</a:t>
            </a:r>
          </a:p>
        </p:txBody>
      </p:sp>
      <p:sp>
        <p:nvSpPr>
          <p:cNvPr id="157" name="● ◾️COVID - 19 발생 기점으로 테마별 주식종목 선정 및 분석…"/>
          <p:cNvSpPr txBox="1"/>
          <p:nvPr/>
        </p:nvSpPr>
        <p:spPr>
          <a:xfrm>
            <a:off x="14309847" y="6369401"/>
            <a:ext cx="10072163" cy="1184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1828800">
              <a:defRPr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● ◾️COVID - 19 발생 기점으로 테마별 주식종목 선정 및 분석</a:t>
            </a:r>
          </a:p>
          <a:p>
            <a:pPr algn="l" defTabSz="1828800">
              <a:defRPr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● ◾️LSTM, Prophet 모델을 적용한 주가예측</a:t>
            </a:r>
          </a:p>
        </p:txBody>
      </p:sp>
      <p:grpSp>
        <p:nvGrpSpPr>
          <p:cNvPr id="160" name="그룹"/>
          <p:cNvGrpSpPr/>
          <p:nvPr/>
        </p:nvGrpSpPr>
        <p:grpSpPr>
          <a:xfrm>
            <a:off x="754391" y="5508788"/>
            <a:ext cx="1963027" cy="1963028"/>
            <a:chOff x="0" y="0"/>
            <a:chExt cx="1963026" cy="1963026"/>
          </a:xfrm>
        </p:grpSpPr>
        <p:sp>
          <p:nvSpPr>
            <p:cNvPr id="158" name="사각형"/>
            <p:cNvSpPr/>
            <p:nvPr/>
          </p:nvSpPr>
          <p:spPr>
            <a:xfrm>
              <a:off x="-1" y="-1"/>
              <a:ext cx="1963028" cy="1963028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1828800">
                <a:defRPr sz="36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pic>
          <p:nvPicPr>
            <p:cNvPr id="159" name="image2.jpeg" descr="image2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63027" cy="1963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KakaoTalk_Photo_2021-09-23-16-52-19.png" descr="KakaoTalk_Photo_2021-09-23-16-52-1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292469" y="9039265"/>
            <a:ext cx="7056310" cy="3241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322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26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323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24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25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1.LSTM</a:t>
              </a:r>
            </a:p>
          </p:txBody>
        </p:sp>
      </p:grpSp>
      <p:pic>
        <p:nvPicPr>
          <p:cNvPr id="327" name="스크린샷 2021-09-23 오후 5.50.12.png" descr="스크린샷 2021-09-23 오후 5.50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1184" y="3027126"/>
            <a:ext cx="15761632" cy="9489145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그리기"/>
          <p:cNvSpPr/>
          <p:nvPr/>
        </p:nvSpPr>
        <p:spPr>
          <a:xfrm>
            <a:off x="12677174" y="1388500"/>
            <a:ext cx="781591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29" name="선"/>
          <p:cNvSpPr/>
          <p:nvPr/>
        </p:nvSpPr>
        <p:spPr>
          <a:xfrm>
            <a:off x="7319818" y="5212175"/>
            <a:ext cx="4640805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0" name="선"/>
          <p:cNvSpPr/>
          <p:nvPr/>
        </p:nvSpPr>
        <p:spPr>
          <a:xfrm>
            <a:off x="9166693" y="6672078"/>
            <a:ext cx="3680709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1" name="선"/>
          <p:cNvSpPr/>
          <p:nvPr/>
        </p:nvSpPr>
        <p:spPr>
          <a:xfrm>
            <a:off x="7552320" y="8646493"/>
            <a:ext cx="4640805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2" name="선"/>
          <p:cNvSpPr/>
          <p:nvPr/>
        </p:nvSpPr>
        <p:spPr>
          <a:xfrm>
            <a:off x="11248059" y="9009975"/>
            <a:ext cx="3639820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35" name="KakaoTalk_Photo_2021-09-23-14-51-02.png" descr="KakaoTalk_Photo_2021-09-23-14-51-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4099" y="2504865"/>
            <a:ext cx="13535802" cy="104869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36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40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337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38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39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1.LSTM</a:t>
              </a:r>
            </a:p>
          </p:txBody>
        </p:sp>
      </p:grpSp>
      <p:sp>
        <p:nvSpPr>
          <p:cNvPr id="341" name="그리기"/>
          <p:cNvSpPr/>
          <p:nvPr/>
        </p:nvSpPr>
        <p:spPr>
          <a:xfrm>
            <a:off x="12931174" y="1388500"/>
            <a:ext cx="781591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46" name="그룹"/>
          <p:cNvGrpSpPr/>
          <p:nvPr/>
        </p:nvGrpSpPr>
        <p:grpSpPr>
          <a:xfrm>
            <a:off x="3218988" y="5193877"/>
            <a:ext cx="18292439" cy="5521961"/>
            <a:chOff x="0" y="0"/>
            <a:chExt cx="18292438" cy="5521959"/>
          </a:xfrm>
        </p:grpSpPr>
        <p:pic>
          <p:nvPicPr>
            <p:cNvPr id="344" name="prophet.png" descr="prophe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1481100"/>
              <a:ext cx="8353540" cy="23916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5" name="-Facebook 오픈소스…"/>
            <p:cNvSpPr txBox="1"/>
            <p:nvPr/>
          </p:nvSpPr>
          <p:spPr>
            <a:xfrm>
              <a:off x="10587856" y="0"/>
              <a:ext cx="7704583" cy="5521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200000"/>
                </a:lnSpc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-Facebook 오픈소스</a:t>
              </a:r>
            </a:p>
            <a:p>
              <a:pPr algn="l">
                <a:lnSpc>
                  <a:spcPct val="200000"/>
                </a:lnSpc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-일변량(변수1개)의 시계열</a:t>
              </a:r>
            </a:p>
            <a:p>
              <a:pPr algn="l">
                <a:lnSpc>
                  <a:spcPct val="200000"/>
                </a:lnSpc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-추세, 계절성, 휴일</a:t>
              </a:r>
            </a:p>
            <a:p>
              <a:pPr algn="l">
                <a:lnSpc>
                  <a:spcPct val="200000"/>
                </a:lnSpc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-속도, 접근성</a:t>
              </a:r>
            </a:p>
          </p:txBody>
        </p:sp>
      </p:grpSp>
      <p:graphicFrame>
        <p:nvGraphicFramePr>
          <p:cNvPr id="347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51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348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49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50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2.Prophet</a:t>
              </a:r>
            </a:p>
          </p:txBody>
        </p:sp>
      </p:grpSp>
      <p:sp>
        <p:nvSpPr>
          <p:cNvPr id="352" name="그리기"/>
          <p:cNvSpPr/>
          <p:nvPr/>
        </p:nvSpPr>
        <p:spPr>
          <a:xfrm>
            <a:off x="13185173" y="1388500"/>
            <a:ext cx="781592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55" name="프로펫.jpeg" descr="프로펫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6574" y="2856251"/>
            <a:ext cx="14110852" cy="800349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56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60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357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58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59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2.Prophet</a:t>
              </a:r>
            </a:p>
          </p:txBody>
        </p:sp>
      </p:grpSp>
      <p:pic>
        <p:nvPicPr>
          <p:cNvPr id="361" name="그림 10" descr="그림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8447" y="2797449"/>
            <a:ext cx="14307107" cy="81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그리기"/>
          <p:cNvSpPr/>
          <p:nvPr/>
        </p:nvSpPr>
        <p:spPr>
          <a:xfrm>
            <a:off x="13439173" y="1388500"/>
            <a:ext cx="781592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5" name="감성분석…"/>
          <p:cNvSpPr txBox="1"/>
          <p:nvPr/>
        </p:nvSpPr>
        <p:spPr>
          <a:xfrm>
            <a:off x="2471546" y="4733356"/>
            <a:ext cx="19440907" cy="301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7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감성분석</a:t>
            </a:r>
          </a:p>
          <a:p>
            <a:pPr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텍스트에 들어있는 의견이나 감성, 평가, 태도 등의 </a:t>
            </a:r>
            <a:r>
              <a:rPr>
                <a:solidFill>
                  <a:schemeClr val="accent5">
                    <a:lumOff val="-9803"/>
                  </a:schemeClr>
                </a:solidFill>
              </a:rPr>
              <a:t>주관적</a:t>
            </a:r>
            <a:r>
              <a:t>인 정보를 </a:t>
            </a:r>
          </a:p>
          <a:p>
            <a:pPr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컴퓨터를 통해 분석하는 과정</a:t>
            </a:r>
          </a:p>
        </p:txBody>
      </p:sp>
      <p:sp>
        <p:nvSpPr>
          <p:cNvPr id="366" name="네이버 증권 기사 제목과 주가의 증감을 활용하여 미래 주가 예측"/>
          <p:cNvSpPr txBox="1"/>
          <p:nvPr/>
        </p:nvSpPr>
        <p:spPr>
          <a:xfrm>
            <a:off x="4388484" y="8439109"/>
            <a:ext cx="15607031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네이버 증권 기사 제목과 주가의 증감을 활용하여 미래 주가 예측</a:t>
            </a:r>
          </a:p>
        </p:txBody>
      </p:sp>
      <p:grpSp>
        <p:nvGrpSpPr>
          <p:cNvPr id="369" name="TF-IDF Vectorizer"/>
          <p:cNvGrpSpPr/>
          <p:nvPr/>
        </p:nvGrpSpPr>
        <p:grpSpPr>
          <a:xfrm>
            <a:off x="2459140" y="10496469"/>
            <a:ext cx="4189685" cy="1612880"/>
            <a:chOff x="0" y="0"/>
            <a:chExt cx="4189683" cy="1612878"/>
          </a:xfrm>
        </p:grpSpPr>
        <p:sp>
          <p:nvSpPr>
            <p:cNvPr id="367" name="모서리가 둥근 직사각형"/>
            <p:cNvSpPr/>
            <p:nvPr/>
          </p:nvSpPr>
          <p:spPr>
            <a:xfrm>
              <a:off x="0" y="0"/>
              <a:ext cx="4189684" cy="1612879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</a:p>
          </p:txBody>
        </p:sp>
        <p:sp>
          <p:nvSpPr>
            <p:cNvPr id="368" name="TF-IDF Vectorizer"/>
            <p:cNvSpPr txBox="1"/>
            <p:nvPr/>
          </p:nvSpPr>
          <p:spPr>
            <a:xfrm>
              <a:off x="83559" y="104764"/>
              <a:ext cx="4022565" cy="1403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TF-IDF Vectorizer</a:t>
              </a:r>
            </a:p>
          </p:txBody>
        </p:sp>
      </p:grpSp>
      <p:grpSp>
        <p:nvGrpSpPr>
          <p:cNvPr id="372" name="Logistic Regression"/>
          <p:cNvGrpSpPr/>
          <p:nvPr/>
        </p:nvGrpSpPr>
        <p:grpSpPr>
          <a:xfrm>
            <a:off x="10097158" y="10496469"/>
            <a:ext cx="4189683" cy="1612880"/>
            <a:chOff x="0" y="0"/>
            <a:chExt cx="4189681" cy="1612878"/>
          </a:xfrm>
        </p:grpSpPr>
        <p:sp>
          <p:nvSpPr>
            <p:cNvPr id="370" name="모서리가 둥근 직사각형"/>
            <p:cNvSpPr/>
            <p:nvPr/>
          </p:nvSpPr>
          <p:spPr>
            <a:xfrm>
              <a:off x="0" y="0"/>
              <a:ext cx="4189682" cy="1612879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</a:p>
          </p:txBody>
        </p:sp>
        <p:sp>
          <p:nvSpPr>
            <p:cNvPr id="371" name="Logistic Regression"/>
            <p:cNvSpPr txBox="1"/>
            <p:nvPr/>
          </p:nvSpPr>
          <p:spPr>
            <a:xfrm>
              <a:off x="83559" y="104764"/>
              <a:ext cx="4022563" cy="1403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Logistic Regression</a:t>
              </a:r>
            </a:p>
          </p:txBody>
        </p:sp>
      </p:grpSp>
      <p:grpSp>
        <p:nvGrpSpPr>
          <p:cNvPr id="375" name="Pipeline"/>
          <p:cNvGrpSpPr/>
          <p:nvPr/>
        </p:nvGrpSpPr>
        <p:grpSpPr>
          <a:xfrm>
            <a:off x="17735176" y="10496469"/>
            <a:ext cx="4189684" cy="1612880"/>
            <a:chOff x="0" y="0"/>
            <a:chExt cx="4189683" cy="1612878"/>
          </a:xfrm>
        </p:grpSpPr>
        <p:sp>
          <p:nvSpPr>
            <p:cNvPr id="373" name="모서리가 둥근 직사각형"/>
            <p:cNvSpPr/>
            <p:nvPr/>
          </p:nvSpPr>
          <p:spPr>
            <a:xfrm>
              <a:off x="0" y="0"/>
              <a:ext cx="4189684" cy="1612879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</a:p>
          </p:txBody>
        </p:sp>
        <p:sp>
          <p:nvSpPr>
            <p:cNvPr id="374" name="Pipeline"/>
            <p:cNvSpPr txBox="1"/>
            <p:nvPr/>
          </p:nvSpPr>
          <p:spPr>
            <a:xfrm>
              <a:off x="83559" y="434964"/>
              <a:ext cx="4022565" cy="742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Pipeline</a:t>
              </a:r>
            </a:p>
          </p:txBody>
        </p:sp>
      </p:grpSp>
      <p:graphicFrame>
        <p:nvGraphicFramePr>
          <p:cNvPr id="376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80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377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78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79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3.감성분석</a:t>
              </a:r>
            </a:p>
          </p:txBody>
        </p:sp>
      </p:grpSp>
      <p:sp>
        <p:nvSpPr>
          <p:cNvPr id="381" name="그리기"/>
          <p:cNvSpPr/>
          <p:nvPr/>
        </p:nvSpPr>
        <p:spPr>
          <a:xfrm>
            <a:off x="13693173" y="1388500"/>
            <a:ext cx="781592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4" name="-주가 데이터 불러오기…"/>
          <p:cNvSpPr txBox="1"/>
          <p:nvPr/>
        </p:nvSpPr>
        <p:spPr>
          <a:xfrm>
            <a:off x="16023989" y="6199611"/>
            <a:ext cx="6653785" cy="3970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-주가 데이터 불러오기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-뉴스 제목 크롤링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-Concat -&gt; csv save</a:t>
            </a:r>
          </a:p>
        </p:txBody>
      </p:sp>
      <p:graphicFrame>
        <p:nvGraphicFramePr>
          <p:cNvPr id="385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89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386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87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88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3.감성분석</a:t>
              </a:r>
            </a:p>
          </p:txBody>
        </p:sp>
      </p:grpSp>
      <p:grpSp>
        <p:nvGrpSpPr>
          <p:cNvPr id="392" name="그룹 4"/>
          <p:cNvGrpSpPr/>
          <p:nvPr/>
        </p:nvGrpSpPr>
        <p:grpSpPr>
          <a:xfrm>
            <a:off x="1498225" y="4209481"/>
            <a:ext cx="13350591" cy="7950279"/>
            <a:chOff x="0" y="0"/>
            <a:chExt cx="13350589" cy="7950278"/>
          </a:xfrm>
        </p:grpSpPr>
        <p:pic>
          <p:nvPicPr>
            <p:cNvPr id="390" name="그림 1" descr="그림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046" y="-1"/>
              <a:ext cx="13317545" cy="39479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그림 2" descr="그림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923998"/>
              <a:ext cx="13350591" cy="4026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3" name="그리기"/>
          <p:cNvSpPr/>
          <p:nvPr/>
        </p:nvSpPr>
        <p:spPr>
          <a:xfrm>
            <a:off x="13820173" y="1388500"/>
            <a:ext cx="781592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96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225" y="4209484"/>
            <a:ext cx="13350590" cy="795027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97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01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398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99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00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3.감성분석</a:t>
              </a:r>
            </a:p>
          </p:txBody>
        </p:sp>
      </p:grpSp>
      <p:sp>
        <p:nvSpPr>
          <p:cNvPr id="402" name="그리기"/>
          <p:cNvSpPr/>
          <p:nvPr/>
        </p:nvSpPr>
        <p:spPr>
          <a:xfrm>
            <a:off x="13947173" y="1388500"/>
            <a:ext cx="781592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pic>
        <p:nvPicPr>
          <p:cNvPr id="403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6389" y="3940428"/>
            <a:ext cx="13874263" cy="8488387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-주가 데이터 불러오기…"/>
          <p:cNvSpPr txBox="1"/>
          <p:nvPr/>
        </p:nvSpPr>
        <p:spPr>
          <a:xfrm>
            <a:off x="16023989" y="6199611"/>
            <a:ext cx="6653785" cy="3970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-주가 데이터 불러오기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-뉴스 제목 크롤링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-Concat -&gt; csv save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7" name="image-removebg-preview.png" descr="image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56732" y="8224260"/>
            <a:ext cx="7879561" cy="787956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08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12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409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10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11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3.감성분석</a:t>
              </a:r>
            </a:p>
          </p:txBody>
        </p:sp>
      </p:grpSp>
      <p:grpSp>
        <p:nvGrpSpPr>
          <p:cNvPr id="418" name="그룹"/>
          <p:cNvGrpSpPr/>
          <p:nvPr/>
        </p:nvGrpSpPr>
        <p:grpSpPr>
          <a:xfrm>
            <a:off x="17729502" y="4551143"/>
            <a:ext cx="4595937" cy="5375714"/>
            <a:chOff x="0" y="0"/>
            <a:chExt cx="4595936" cy="5375712"/>
          </a:xfrm>
        </p:grpSpPr>
        <p:sp>
          <p:nvSpPr>
            <p:cNvPr id="413" name="1️⃣ 전처리"/>
            <p:cNvSpPr txBox="1"/>
            <p:nvPr/>
          </p:nvSpPr>
          <p:spPr>
            <a:xfrm>
              <a:off x="63060" y="0"/>
              <a:ext cx="2941734" cy="110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1️⃣ 전처리</a:t>
              </a:r>
            </a:p>
          </p:txBody>
        </p:sp>
        <p:sp>
          <p:nvSpPr>
            <p:cNvPr id="414" name="2️⃣ 형태소 분석"/>
            <p:cNvSpPr txBox="1"/>
            <p:nvPr/>
          </p:nvSpPr>
          <p:spPr>
            <a:xfrm>
              <a:off x="0" y="2135405"/>
              <a:ext cx="4595937" cy="110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2️⃣ 형태소 분석</a:t>
              </a:r>
            </a:p>
          </p:txBody>
        </p:sp>
        <p:sp>
          <p:nvSpPr>
            <p:cNvPr id="415" name="3️⃣ 딕셔너리화"/>
            <p:cNvSpPr txBox="1"/>
            <p:nvPr/>
          </p:nvSpPr>
          <p:spPr>
            <a:xfrm>
              <a:off x="81187" y="4270812"/>
              <a:ext cx="4188927" cy="110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3️⃣ 딕셔너리화</a:t>
              </a:r>
            </a:p>
          </p:txBody>
        </p:sp>
        <p:sp>
          <p:nvSpPr>
            <p:cNvPr id="416" name="화살표"/>
            <p:cNvSpPr/>
            <p:nvPr/>
          </p:nvSpPr>
          <p:spPr>
            <a:xfrm rot="5400000">
              <a:off x="1888566" y="1321506"/>
              <a:ext cx="818801" cy="594024"/>
            </a:xfrm>
            <a:prstGeom prst="rightArrow">
              <a:avLst>
                <a:gd name="adj1" fmla="val 32000"/>
                <a:gd name="adj2" fmla="val 8821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7" name="화살표"/>
            <p:cNvSpPr/>
            <p:nvPr/>
          </p:nvSpPr>
          <p:spPr>
            <a:xfrm rot="5400000">
              <a:off x="1888566" y="3501600"/>
              <a:ext cx="818801" cy="594024"/>
            </a:xfrm>
            <a:prstGeom prst="rightArrow">
              <a:avLst>
                <a:gd name="adj1" fmla="val 32000"/>
                <a:gd name="adj2" fmla="val 8821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9" name="그리기"/>
          <p:cNvSpPr/>
          <p:nvPr/>
        </p:nvSpPr>
        <p:spPr>
          <a:xfrm>
            <a:off x="14328173" y="1388500"/>
            <a:ext cx="781592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pic>
        <p:nvPicPr>
          <p:cNvPr id="420" name="ㄹㄹㄹ.jpeg" descr="ㄹㄹㄹ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7284" y="4114063"/>
            <a:ext cx="14334771" cy="6599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423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27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424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25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26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3.감성분석</a:t>
              </a:r>
            </a:p>
          </p:txBody>
        </p:sp>
      </p:grpSp>
      <p:pic>
        <p:nvPicPr>
          <p:cNvPr id="428" name="스크린샷 2021-09-23 오후 6.00.34.png" descr="스크린샷 2021-09-23 오후 6.0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5963" y="4097106"/>
            <a:ext cx="14625281" cy="6087681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그리기"/>
          <p:cNvSpPr/>
          <p:nvPr/>
        </p:nvSpPr>
        <p:spPr>
          <a:xfrm>
            <a:off x="14455173" y="1388500"/>
            <a:ext cx="781592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pic>
        <p:nvPicPr>
          <p:cNvPr id="430" name="image-removebg-preview.png" descr="image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56732" y="8224260"/>
            <a:ext cx="7879561" cy="7879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6" name="그룹"/>
          <p:cNvGrpSpPr/>
          <p:nvPr/>
        </p:nvGrpSpPr>
        <p:grpSpPr>
          <a:xfrm>
            <a:off x="17729502" y="4551143"/>
            <a:ext cx="4595937" cy="5375714"/>
            <a:chOff x="0" y="0"/>
            <a:chExt cx="4595936" cy="5375712"/>
          </a:xfrm>
        </p:grpSpPr>
        <p:sp>
          <p:nvSpPr>
            <p:cNvPr id="431" name="1️⃣ 전처리"/>
            <p:cNvSpPr txBox="1"/>
            <p:nvPr/>
          </p:nvSpPr>
          <p:spPr>
            <a:xfrm>
              <a:off x="63060" y="0"/>
              <a:ext cx="2941734" cy="110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1️⃣ 전처리</a:t>
              </a:r>
            </a:p>
          </p:txBody>
        </p:sp>
        <p:sp>
          <p:nvSpPr>
            <p:cNvPr id="432" name="2️⃣ 형태소 분석"/>
            <p:cNvSpPr txBox="1"/>
            <p:nvPr/>
          </p:nvSpPr>
          <p:spPr>
            <a:xfrm>
              <a:off x="0" y="2135405"/>
              <a:ext cx="4595937" cy="110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2️⃣ 형태소 분석</a:t>
              </a:r>
            </a:p>
          </p:txBody>
        </p:sp>
        <p:sp>
          <p:nvSpPr>
            <p:cNvPr id="433" name="3️⃣ 딕셔너리화"/>
            <p:cNvSpPr txBox="1"/>
            <p:nvPr/>
          </p:nvSpPr>
          <p:spPr>
            <a:xfrm>
              <a:off x="81187" y="4270812"/>
              <a:ext cx="4188927" cy="110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3️⃣ 딕셔너리화</a:t>
              </a:r>
            </a:p>
          </p:txBody>
        </p:sp>
        <p:sp>
          <p:nvSpPr>
            <p:cNvPr id="434" name="화살표"/>
            <p:cNvSpPr/>
            <p:nvPr/>
          </p:nvSpPr>
          <p:spPr>
            <a:xfrm rot="5400000">
              <a:off x="1888566" y="1321506"/>
              <a:ext cx="818801" cy="594024"/>
            </a:xfrm>
            <a:prstGeom prst="rightArrow">
              <a:avLst>
                <a:gd name="adj1" fmla="val 32000"/>
                <a:gd name="adj2" fmla="val 8821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5" name="화살표"/>
            <p:cNvSpPr/>
            <p:nvPr/>
          </p:nvSpPr>
          <p:spPr>
            <a:xfrm rot="5400000">
              <a:off x="1888566" y="3501600"/>
              <a:ext cx="818801" cy="594024"/>
            </a:xfrm>
            <a:prstGeom prst="rightArrow">
              <a:avLst>
                <a:gd name="adj1" fmla="val 32000"/>
                <a:gd name="adj2" fmla="val 8821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37" name="스크린샷 2021-09-22 오후 8.27.58.png" descr="스크린샷 2021-09-22 오후 8.27.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45963" y="3403369"/>
            <a:ext cx="9695255" cy="6909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40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542" y="4308459"/>
            <a:ext cx="14011429" cy="8490798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-csv파일 dataframe형식…"/>
          <p:cNvSpPr txBox="1"/>
          <p:nvPr/>
        </p:nvSpPr>
        <p:spPr>
          <a:xfrm>
            <a:off x="15886107" y="5016907"/>
            <a:ext cx="8059972" cy="707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-csv파일 dataframe형식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-리스트화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-훈련/검증 split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-Sklearn 모델링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-pickle파일 저장</a:t>
            </a:r>
          </a:p>
        </p:txBody>
      </p:sp>
      <p:graphicFrame>
        <p:nvGraphicFramePr>
          <p:cNvPr id="442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46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443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44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45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3.감성분석</a:t>
              </a:r>
            </a:p>
          </p:txBody>
        </p:sp>
      </p:grpSp>
      <p:sp>
        <p:nvSpPr>
          <p:cNvPr id="447" name="그리기"/>
          <p:cNvSpPr/>
          <p:nvPr/>
        </p:nvSpPr>
        <p:spPr>
          <a:xfrm>
            <a:off x="14963173" y="1388500"/>
            <a:ext cx="781592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164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5" name="그리기"/>
          <p:cNvSpPr/>
          <p:nvPr/>
        </p:nvSpPr>
        <p:spPr>
          <a:xfrm>
            <a:off x="5623180" y="1416623"/>
            <a:ext cx="781592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grpSp>
        <p:nvGrpSpPr>
          <p:cNvPr id="168" name="타원 80"/>
          <p:cNvGrpSpPr/>
          <p:nvPr/>
        </p:nvGrpSpPr>
        <p:grpSpPr>
          <a:xfrm>
            <a:off x="2548225" y="2063023"/>
            <a:ext cx="255485" cy="255485"/>
            <a:chOff x="0" y="0"/>
            <a:chExt cx="255483" cy="255483"/>
          </a:xfrm>
        </p:grpSpPr>
        <p:sp>
          <p:nvSpPr>
            <p:cNvPr id="166" name="원"/>
            <p:cNvSpPr/>
            <p:nvPr/>
          </p:nvSpPr>
          <p:spPr>
            <a:xfrm>
              <a:off x="-1" y="-1"/>
              <a:ext cx="255485" cy="255485"/>
            </a:xfrm>
            <a:prstGeom prst="ellipse">
              <a:avLst/>
            </a:prstGeom>
            <a:solidFill>
              <a:srgbClr val="FEEB6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b="1" sz="11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67" name="1"/>
            <p:cNvSpPr txBox="1"/>
            <p:nvPr/>
          </p:nvSpPr>
          <p:spPr>
            <a:xfrm>
              <a:off x="83133" y="64241"/>
              <a:ext cx="8921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1" sz="110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69" name="원호 45"/>
          <p:cNvSpPr/>
          <p:nvPr/>
        </p:nvSpPr>
        <p:spPr>
          <a:xfrm rot="16200000">
            <a:off x="2013991" y="5463095"/>
            <a:ext cx="316031" cy="32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352"/>
                  <a:pt x="21600" y="20888"/>
                </a:cubicBezTo>
                <a:cubicBezTo>
                  <a:pt x="21600" y="21126"/>
                  <a:pt x="21596" y="21363"/>
                  <a:pt x="21587" y="21600"/>
                </a:cubicBezTo>
              </a:path>
            </a:pathLst>
          </a:custGeom>
          <a:ln w="38100">
            <a:solidFill>
              <a:srgbClr val="FEEB6A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70" name="직선 연결선 46"/>
          <p:cNvSpPr/>
          <p:nvPr/>
        </p:nvSpPr>
        <p:spPr>
          <a:xfrm flipV="1">
            <a:off x="2324634" y="5470117"/>
            <a:ext cx="2520126" cy="1553"/>
          </a:xfrm>
          <a:prstGeom prst="line">
            <a:avLst/>
          </a:prstGeom>
          <a:ln w="38100">
            <a:solidFill>
              <a:srgbClr val="FEEB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직선 연결선 47"/>
          <p:cNvSpPr/>
          <p:nvPr/>
        </p:nvSpPr>
        <p:spPr>
          <a:xfrm>
            <a:off x="2008610" y="5784508"/>
            <a:ext cx="117" cy="3214108"/>
          </a:xfrm>
          <a:prstGeom prst="line">
            <a:avLst/>
          </a:prstGeom>
          <a:ln w="38100">
            <a:solidFill>
              <a:srgbClr val="FEEB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원호 48"/>
          <p:cNvSpPr/>
          <p:nvPr/>
        </p:nvSpPr>
        <p:spPr>
          <a:xfrm rot="10800000">
            <a:off x="2008606" y="8998611"/>
            <a:ext cx="316030" cy="324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412"/>
                  <a:pt x="21600" y="21022"/>
                </a:cubicBezTo>
                <a:cubicBezTo>
                  <a:pt x="21600" y="21215"/>
                  <a:pt x="21597" y="21408"/>
                  <a:pt x="21592" y="21600"/>
                </a:cubicBezTo>
              </a:path>
            </a:pathLst>
          </a:custGeom>
          <a:ln w="38100">
            <a:solidFill>
              <a:srgbClr val="FEEB6A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73" name="직선 연결선 53"/>
          <p:cNvSpPr/>
          <p:nvPr/>
        </p:nvSpPr>
        <p:spPr>
          <a:xfrm flipV="1">
            <a:off x="2324634" y="9323037"/>
            <a:ext cx="3179760" cy="1844"/>
          </a:xfrm>
          <a:prstGeom prst="line">
            <a:avLst/>
          </a:prstGeom>
          <a:ln w="38100">
            <a:solidFill>
              <a:srgbClr val="FEEB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원호 54"/>
          <p:cNvSpPr/>
          <p:nvPr/>
        </p:nvSpPr>
        <p:spPr>
          <a:xfrm rot="5400000">
            <a:off x="5538364" y="9033682"/>
            <a:ext cx="255667" cy="323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7" h="21600" fill="norm" stroke="1" extrusionOk="0">
                <a:moveTo>
                  <a:pt x="0" y="0"/>
                </a:moveTo>
                <a:cubicBezTo>
                  <a:pt x="12650" y="1993"/>
                  <a:pt x="21600" y="11175"/>
                  <a:pt x="21053" y="21600"/>
                </a:cubicBezTo>
              </a:path>
            </a:pathLst>
          </a:custGeom>
          <a:ln w="38100">
            <a:solidFill>
              <a:srgbClr val="FEEB6A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75" name="직선 연결선 55"/>
          <p:cNvSpPr/>
          <p:nvPr/>
        </p:nvSpPr>
        <p:spPr>
          <a:xfrm flipV="1">
            <a:off x="5828005" y="5725390"/>
            <a:ext cx="558894" cy="3342269"/>
          </a:xfrm>
          <a:prstGeom prst="line">
            <a:avLst/>
          </a:prstGeom>
          <a:ln w="38100">
            <a:solidFill>
              <a:srgbClr val="FEEB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원호 56"/>
          <p:cNvSpPr/>
          <p:nvPr/>
        </p:nvSpPr>
        <p:spPr>
          <a:xfrm rot="16200000">
            <a:off x="6411371" y="5424758"/>
            <a:ext cx="276159" cy="325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600" fill="norm" stroke="1" extrusionOk="0">
                <a:moveTo>
                  <a:pt x="0" y="0"/>
                </a:moveTo>
                <a:cubicBezTo>
                  <a:pt x="12430" y="1371"/>
                  <a:pt x="21600" y="10741"/>
                  <a:pt x="21140" y="21600"/>
                </a:cubicBezTo>
              </a:path>
            </a:pathLst>
          </a:custGeom>
          <a:ln w="38100">
            <a:solidFill>
              <a:srgbClr val="FEEB6A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77" name="직선 연결선 57"/>
          <p:cNvSpPr/>
          <p:nvPr/>
        </p:nvSpPr>
        <p:spPr>
          <a:xfrm flipV="1">
            <a:off x="6706569" y="5452547"/>
            <a:ext cx="2902291" cy="1759"/>
          </a:xfrm>
          <a:prstGeom prst="line">
            <a:avLst/>
          </a:prstGeom>
          <a:ln w="38100">
            <a:solidFill>
              <a:srgbClr val="FEEB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직선 연결선 59"/>
          <p:cNvSpPr/>
          <p:nvPr/>
        </p:nvSpPr>
        <p:spPr>
          <a:xfrm flipV="1">
            <a:off x="6384369" y="9314637"/>
            <a:ext cx="3179760" cy="18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원호 60"/>
          <p:cNvSpPr/>
          <p:nvPr/>
        </p:nvSpPr>
        <p:spPr>
          <a:xfrm rot="5400000">
            <a:off x="9598100" y="9025282"/>
            <a:ext cx="255667" cy="323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7" h="21600" fill="norm" stroke="1" extrusionOk="0">
                <a:moveTo>
                  <a:pt x="0" y="0"/>
                </a:moveTo>
                <a:cubicBezTo>
                  <a:pt x="12650" y="1993"/>
                  <a:pt x="21600" y="11175"/>
                  <a:pt x="21053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80" name="직선 연결선 61"/>
          <p:cNvSpPr/>
          <p:nvPr/>
        </p:nvSpPr>
        <p:spPr>
          <a:xfrm flipV="1">
            <a:off x="9887739" y="5716990"/>
            <a:ext cx="558895" cy="3342268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원호 62"/>
          <p:cNvSpPr/>
          <p:nvPr/>
        </p:nvSpPr>
        <p:spPr>
          <a:xfrm rot="16200000">
            <a:off x="10471105" y="5416358"/>
            <a:ext cx="276161" cy="325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600" fill="norm" stroke="1" extrusionOk="0">
                <a:moveTo>
                  <a:pt x="0" y="0"/>
                </a:moveTo>
                <a:cubicBezTo>
                  <a:pt x="12430" y="1371"/>
                  <a:pt x="21600" y="10741"/>
                  <a:pt x="2114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82" name="직선 연결선 63"/>
          <p:cNvSpPr/>
          <p:nvPr/>
        </p:nvSpPr>
        <p:spPr>
          <a:xfrm flipV="1">
            <a:off x="10766305" y="5444148"/>
            <a:ext cx="2902291" cy="1758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3" name="직선 연결선 65"/>
          <p:cNvSpPr/>
          <p:nvPr/>
        </p:nvSpPr>
        <p:spPr>
          <a:xfrm flipV="1">
            <a:off x="10444106" y="9306235"/>
            <a:ext cx="3179761" cy="18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" name="원호 66"/>
          <p:cNvSpPr/>
          <p:nvPr/>
        </p:nvSpPr>
        <p:spPr>
          <a:xfrm rot="5400000">
            <a:off x="13657837" y="9016881"/>
            <a:ext cx="255667" cy="323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7" h="21600" fill="norm" stroke="1" extrusionOk="0">
                <a:moveTo>
                  <a:pt x="0" y="0"/>
                </a:moveTo>
                <a:cubicBezTo>
                  <a:pt x="12650" y="1993"/>
                  <a:pt x="21600" y="11175"/>
                  <a:pt x="21053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85" name="직선 연결선 67"/>
          <p:cNvSpPr/>
          <p:nvPr/>
        </p:nvSpPr>
        <p:spPr>
          <a:xfrm flipV="1">
            <a:off x="13947477" y="5708589"/>
            <a:ext cx="558894" cy="3342270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원호 68"/>
          <p:cNvSpPr/>
          <p:nvPr/>
        </p:nvSpPr>
        <p:spPr>
          <a:xfrm rot="16200000">
            <a:off x="14530843" y="5407958"/>
            <a:ext cx="276160" cy="325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600" fill="norm" stroke="1" extrusionOk="0">
                <a:moveTo>
                  <a:pt x="0" y="0"/>
                </a:moveTo>
                <a:cubicBezTo>
                  <a:pt x="12430" y="1371"/>
                  <a:pt x="21600" y="10741"/>
                  <a:pt x="2114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87" name="직선 연결선 69"/>
          <p:cNvSpPr/>
          <p:nvPr/>
        </p:nvSpPr>
        <p:spPr>
          <a:xfrm flipV="1">
            <a:off x="14826042" y="5435746"/>
            <a:ext cx="2902291" cy="1759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원호 71"/>
          <p:cNvSpPr/>
          <p:nvPr/>
        </p:nvSpPr>
        <p:spPr>
          <a:xfrm rot="16200000">
            <a:off x="18590581" y="5399558"/>
            <a:ext cx="276160" cy="325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600" fill="norm" stroke="1" extrusionOk="0">
                <a:moveTo>
                  <a:pt x="0" y="0"/>
                </a:moveTo>
                <a:cubicBezTo>
                  <a:pt x="12430" y="1371"/>
                  <a:pt x="21600" y="10741"/>
                  <a:pt x="2114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89" name="직선 연결선 72"/>
          <p:cNvSpPr/>
          <p:nvPr/>
        </p:nvSpPr>
        <p:spPr>
          <a:xfrm flipV="1">
            <a:off x="14503843" y="9297836"/>
            <a:ext cx="3179761" cy="18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원호 73"/>
          <p:cNvSpPr/>
          <p:nvPr/>
        </p:nvSpPr>
        <p:spPr>
          <a:xfrm rot="5400000">
            <a:off x="17717575" y="9008481"/>
            <a:ext cx="255668" cy="323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7" h="21600" fill="norm" stroke="1" extrusionOk="0">
                <a:moveTo>
                  <a:pt x="0" y="0"/>
                </a:moveTo>
                <a:cubicBezTo>
                  <a:pt x="12650" y="1993"/>
                  <a:pt x="21600" y="11175"/>
                  <a:pt x="21053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91" name="직선 연결선 74"/>
          <p:cNvSpPr/>
          <p:nvPr/>
        </p:nvSpPr>
        <p:spPr>
          <a:xfrm flipV="1">
            <a:off x="18007215" y="5700190"/>
            <a:ext cx="558895" cy="3342268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직사각형 75"/>
          <p:cNvSpPr txBox="1"/>
          <p:nvPr/>
        </p:nvSpPr>
        <p:spPr>
          <a:xfrm>
            <a:off x="1949107" y="5881412"/>
            <a:ext cx="4147689" cy="320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150000"/>
              </a:lnSpc>
              <a:defRPr sz="4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개요</a:t>
            </a: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1.팀원 소개</a:t>
            </a: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2.주제 선정 배경 및 목적</a:t>
            </a: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3.개발 환경</a:t>
            </a:r>
          </a:p>
        </p:txBody>
      </p:sp>
      <p:sp>
        <p:nvSpPr>
          <p:cNvPr id="193" name="직사각형 76"/>
          <p:cNvSpPr txBox="1"/>
          <p:nvPr/>
        </p:nvSpPr>
        <p:spPr>
          <a:xfrm>
            <a:off x="6465363" y="5825722"/>
            <a:ext cx="3384704" cy="2501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150000"/>
              </a:lnSpc>
              <a:defRPr sz="4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분석 프로세스</a:t>
            </a:r>
          </a:p>
          <a:p>
            <a:pPr defTabSz="914400">
              <a:lnSpc>
                <a:spcPct val="200000"/>
              </a:lnSpc>
              <a:defRPr sz="22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1.데이터 수집</a:t>
            </a:r>
          </a:p>
        </p:txBody>
      </p:sp>
      <p:sp>
        <p:nvSpPr>
          <p:cNvPr id="194" name="직사각형 77"/>
          <p:cNvSpPr txBox="1"/>
          <p:nvPr/>
        </p:nvSpPr>
        <p:spPr>
          <a:xfrm>
            <a:off x="10525100" y="5870667"/>
            <a:ext cx="3384704" cy="315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150000"/>
              </a:lnSpc>
              <a:defRPr sz="4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개발</a:t>
            </a:r>
          </a:p>
          <a:p>
            <a:pPr defTabSz="914400">
              <a:lnSpc>
                <a:spcPct val="150000"/>
              </a:lnSpc>
              <a:defRPr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1.LSTM</a:t>
            </a: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2.Prophet</a:t>
            </a: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3.감성분석</a:t>
            </a:r>
          </a:p>
        </p:txBody>
      </p:sp>
      <p:sp>
        <p:nvSpPr>
          <p:cNvPr id="195" name="직사각형 78"/>
          <p:cNvSpPr txBox="1"/>
          <p:nvPr/>
        </p:nvSpPr>
        <p:spPr>
          <a:xfrm>
            <a:off x="14643679" y="5821214"/>
            <a:ext cx="3384704" cy="2510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150000"/>
              </a:lnSpc>
              <a:defRPr sz="4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서비스</a:t>
            </a:r>
          </a:p>
          <a:p>
            <a:pPr defTabSz="914400">
              <a:lnSpc>
                <a:spcPct val="150000"/>
              </a:lnSpc>
              <a:defRPr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1.FrameWork</a:t>
            </a: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2.부트스트랩</a:t>
            </a:r>
          </a:p>
        </p:txBody>
      </p:sp>
      <p:sp>
        <p:nvSpPr>
          <p:cNvPr id="196" name="직사각형 79"/>
          <p:cNvSpPr txBox="1"/>
          <p:nvPr/>
        </p:nvSpPr>
        <p:spPr>
          <a:xfrm>
            <a:off x="18766955" y="5792149"/>
            <a:ext cx="3384704" cy="315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150000"/>
              </a:lnSpc>
              <a:defRPr sz="4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마무리</a:t>
            </a:r>
          </a:p>
          <a:p>
            <a:pPr defTabSz="914400">
              <a:lnSpc>
                <a:spcPct val="150000"/>
              </a:lnSpc>
              <a:defRPr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1.기대효과 &amp;</a:t>
            </a: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아쉬운 점</a:t>
            </a:r>
          </a:p>
          <a:p>
            <a:pPr defTabSz="914400">
              <a:lnSpc>
                <a:spcPct val="150000"/>
              </a:lnSpc>
              <a:defRPr sz="3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2.데모 시연</a:t>
            </a:r>
          </a:p>
        </p:txBody>
      </p:sp>
      <p:sp>
        <p:nvSpPr>
          <p:cNvPr id="197" name="원"/>
          <p:cNvSpPr/>
          <p:nvPr/>
        </p:nvSpPr>
        <p:spPr>
          <a:xfrm>
            <a:off x="6229777" y="9035188"/>
            <a:ext cx="558897" cy="5588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b="1" sz="1100">
                <a:solidFill>
                  <a:srgbClr val="40404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198" name="2"/>
          <p:cNvSpPr txBox="1"/>
          <p:nvPr/>
        </p:nvSpPr>
        <p:spPr>
          <a:xfrm>
            <a:off x="6411643" y="9186367"/>
            <a:ext cx="195167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400">
              <a:defRPr b="1" sz="1100">
                <a:solidFill>
                  <a:srgbClr val="40404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9" name="원"/>
          <p:cNvSpPr/>
          <p:nvPr/>
        </p:nvSpPr>
        <p:spPr>
          <a:xfrm>
            <a:off x="10226417" y="9018388"/>
            <a:ext cx="558897" cy="5588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b="1" sz="1100">
                <a:solidFill>
                  <a:srgbClr val="40404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00" name="3"/>
          <p:cNvSpPr txBox="1"/>
          <p:nvPr/>
        </p:nvSpPr>
        <p:spPr>
          <a:xfrm>
            <a:off x="10408283" y="9169566"/>
            <a:ext cx="195167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400">
              <a:defRPr b="1" sz="1100">
                <a:solidFill>
                  <a:srgbClr val="40404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1" name="원"/>
          <p:cNvSpPr/>
          <p:nvPr/>
        </p:nvSpPr>
        <p:spPr>
          <a:xfrm>
            <a:off x="14223057" y="9001586"/>
            <a:ext cx="558897" cy="55889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b="1" sz="1100">
                <a:solidFill>
                  <a:srgbClr val="40404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02" name="4"/>
          <p:cNvSpPr txBox="1"/>
          <p:nvPr/>
        </p:nvSpPr>
        <p:spPr>
          <a:xfrm>
            <a:off x="14404922" y="9152765"/>
            <a:ext cx="195167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400">
              <a:defRPr b="1" sz="1100">
                <a:solidFill>
                  <a:srgbClr val="40404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3" name="원호 85"/>
          <p:cNvSpPr/>
          <p:nvPr/>
        </p:nvSpPr>
        <p:spPr>
          <a:xfrm rot="5400000">
            <a:off x="22053979" y="8959028"/>
            <a:ext cx="316029" cy="326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352"/>
                  <a:pt x="21600" y="20888"/>
                </a:cubicBezTo>
                <a:cubicBezTo>
                  <a:pt x="21600" y="21126"/>
                  <a:pt x="21596" y="21363"/>
                  <a:pt x="21587" y="21600"/>
                </a:cubicBezTo>
              </a:path>
            </a:pathLst>
          </a:custGeom>
          <a:ln w="38100">
            <a:solidFill>
              <a:srgbClr val="FEEB6A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04" name="직선 연결선 86"/>
          <p:cNvSpPr/>
          <p:nvPr/>
        </p:nvSpPr>
        <p:spPr>
          <a:xfrm flipH="1">
            <a:off x="19539241" y="9277252"/>
            <a:ext cx="2520126" cy="1551"/>
          </a:xfrm>
          <a:prstGeom prst="line">
            <a:avLst/>
          </a:prstGeom>
          <a:ln w="38100">
            <a:solidFill>
              <a:srgbClr val="FEEB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직선 연결선 87"/>
          <p:cNvSpPr/>
          <p:nvPr/>
        </p:nvSpPr>
        <p:spPr>
          <a:xfrm flipH="1" flipV="1">
            <a:off x="22375273" y="5750309"/>
            <a:ext cx="118" cy="3214105"/>
          </a:xfrm>
          <a:prstGeom prst="line">
            <a:avLst/>
          </a:prstGeom>
          <a:ln w="38100">
            <a:solidFill>
              <a:srgbClr val="FEEB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원호 88"/>
          <p:cNvSpPr/>
          <p:nvPr/>
        </p:nvSpPr>
        <p:spPr>
          <a:xfrm>
            <a:off x="22059365" y="5425599"/>
            <a:ext cx="316030" cy="32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412"/>
                  <a:pt x="21600" y="21022"/>
                </a:cubicBezTo>
                <a:cubicBezTo>
                  <a:pt x="21600" y="21215"/>
                  <a:pt x="21597" y="21408"/>
                  <a:pt x="21592" y="21600"/>
                </a:cubicBezTo>
              </a:path>
            </a:pathLst>
          </a:custGeom>
          <a:ln w="38100">
            <a:solidFill>
              <a:srgbClr val="FEEB6A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1800"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07" name="직선 연결선 89"/>
          <p:cNvSpPr/>
          <p:nvPr/>
        </p:nvSpPr>
        <p:spPr>
          <a:xfrm flipH="1">
            <a:off x="18879607" y="5424042"/>
            <a:ext cx="3179760" cy="1842"/>
          </a:xfrm>
          <a:prstGeom prst="line">
            <a:avLst/>
          </a:prstGeom>
          <a:ln w="38100">
            <a:solidFill>
              <a:srgbClr val="FEEB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원"/>
          <p:cNvSpPr/>
          <p:nvPr/>
        </p:nvSpPr>
        <p:spPr>
          <a:xfrm>
            <a:off x="19153193" y="8984787"/>
            <a:ext cx="558897" cy="558897"/>
          </a:xfrm>
          <a:prstGeom prst="ellipse">
            <a:avLst/>
          </a:prstGeom>
          <a:solidFill>
            <a:srgbClr val="FEEB6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b="1" sz="11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209" name="5"/>
          <p:cNvSpPr txBox="1"/>
          <p:nvPr/>
        </p:nvSpPr>
        <p:spPr>
          <a:xfrm>
            <a:off x="19335058" y="9135966"/>
            <a:ext cx="195167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400">
              <a:defRPr b="1" sz="11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213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210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11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12" name="1.개요"/>
            <p:cNvSpPr txBox="1"/>
            <p:nvPr/>
          </p:nvSpPr>
          <p:spPr>
            <a:xfrm>
              <a:off x="517683" y="1492687"/>
              <a:ext cx="3605502" cy="940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lvl1pPr>
            </a:lstStyle>
            <a:p>
              <a:pPr/>
              <a:r>
                <a:t>1.개요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50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542" y="4308459"/>
            <a:ext cx="12667951" cy="7676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0386" y="4190048"/>
            <a:ext cx="13810548" cy="7913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스크린샷 2021-09-22 오후 8.58.00.png" descr="스크린샷 2021-09-22 오후 8.58.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37321" y="10350024"/>
            <a:ext cx="11299668" cy="2208959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-load…"/>
          <p:cNvSpPr txBox="1"/>
          <p:nvPr/>
        </p:nvSpPr>
        <p:spPr>
          <a:xfrm>
            <a:off x="18379884" y="5648960"/>
            <a:ext cx="1714501" cy="241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-load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-예측</a:t>
            </a:r>
          </a:p>
        </p:txBody>
      </p:sp>
      <p:graphicFrame>
        <p:nvGraphicFramePr>
          <p:cNvPr id="454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58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455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56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57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3.감성분석</a:t>
              </a:r>
            </a:p>
          </p:txBody>
        </p:sp>
      </p:grpSp>
      <p:sp>
        <p:nvSpPr>
          <p:cNvPr id="459" name="그리기"/>
          <p:cNvSpPr/>
          <p:nvPr/>
        </p:nvSpPr>
        <p:spPr>
          <a:xfrm>
            <a:off x="15217173" y="1388500"/>
            <a:ext cx="781592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462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66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463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64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65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  <p:pic>
        <p:nvPicPr>
          <p:cNvPr id="467" name="장고.png" descr="장ᄀ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448" y="1498634"/>
            <a:ext cx="8951078" cy="12029627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그리기"/>
          <p:cNvSpPr/>
          <p:nvPr/>
        </p:nvSpPr>
        <p:spPr>
          <a:xfrm>
            <a:off x="15916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69" name="직사각형"/>
          <p:cNvSpPr/>
          <p:nvPr/>
        </p:nvSpPr>
        <p:spPr>
          <a:xfrm>
            <a:off x="13956969" y="1441693"/>
            <a:ext cx="665433" cy="6876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475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472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73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74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  <p:pic>
        <p:nvPicPr>
          <p:cNvPr id="476" name="스크린샷 2021-09-23 오전 10.58.18.png" descr="스크린샷 2021-09-23 오전 10.58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3903" y="1649066"/>
            <a:ext cx="9695125" cy="3448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스크린샷 2021-09-23 오전 10.58.52.png" descr="스크린샷 2021-09-23 오전 10.58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8143" y="5205441"/>
            <a:ext cx="9166645" cy="824998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78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79" name="그리기"/>
          <p:cNvSpPr/>
          <p:nvPr/>
        </p:nvSpPr>
        <p:spPr>
          <a:xfrm>
            <a:off x="16170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80" name="선"/>
          <p:cNvSpPr/>
          <p:nvPr/>
        </p:nvSpPr>
        <p:spPr>
          <a:xfrm>
            <a:off x="8529174" y="4030943"/>
            <a:ext cx="1545164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>
            <a:off x="9668659" y="9023494"/>
            <a:ext cx="1086163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2" name="선"/>
          <p:cNvSpPr/>
          <p:nvPr/>
        </p:nvSpPr>
        <p:spPr>
          <a:xfrm>
            <a:off x="9668659" y="12047324"/>
            <a:ext cx="1545164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85" name="l1.jpeg" descr="l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9800" y="2744672"/>
            <a:ext cx="14884400" cy="10160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86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90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487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88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489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  <p:sp>
        <p:nvSpPr>
          <p:cNvPr id="491" name="그리기"/>
          <p:cNvSpPr/>
          <p:nvPr/>
        </p:nvSpPr>
        <p:spPr>
          <a:xfrm>
            <a:off x="16551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92" name="선"/>
          <p:cNvSpPr/>
          <p:nvPr/>
        </p:nvSpPr>
        <p:spPr>
          <a:xfrm>
            <a:off x="6068714" y="4453690"/>
            <a:ext cx="3058179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3" name="선"/>
          <p:cNvSpPr/>
          <p:nvPr/>
        </p:nvSpPr>
        <p:spPr>
          <a:xfrm>
            <a:off x="6701956" y="5986919"/>
            <a:ext cx="10441251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96" name="l3.jpeg" descr="l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8" y="3329025"/>
            <a:ext cx="16256003" cy="9271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97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8" name="그리기"/>
          <p:cNvSpPr/>
          <p:nvPr/>
        </p:nvSpPr>
        <p:spPr>
          <a:xfrm>
            <a:off x="16932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grpSp>
        <p:nvGrpSpPr>
          <p:cNvPr id="502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499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00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01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505" name="l4.jpeg" descr="l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883" y="4029792"/>
            <a:ext cx="13445084" cy="95376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" name="그룹"/>
          <p:cNvGrpSpPr/>
          <p:nvPr/>
        </p:nvGrpSpPr>
        <p:grpSpPr>
          <a:xfrm>
            <a:off x="14547607" y="4029791"/>
            <a:ext cx="8497146" cy="9537608"/>
            <a:chOff x="0" y="0"/>
            <a:chExt cx="8497144" cy="9537607"/>
          </a:xfrm>
        </p:grpSpPr>
        <p:pic>
          <p:nvPicPr>
            <p:cNvPr id="506" name="image34.png" descr="image3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2697977" cy="9528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image35.png" descr="image3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698220" y="9393"/>
              <a:ext cx="2627828" cy="9528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image36.png" descr="image36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26048" y="-1"/>
              <a:ext cx="3171097" cy="6352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510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1" name="그리기"/>
          <p:cNvSpPr/>
          <p:nvPr/>
        </p:nvSpPr>
        <p:spPr>
          <a:xfrm>
            <a:off x="17313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grpSp>
        <p:nvGrpSpPr>
          <p:cNvPr id="515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512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13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14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  <p:sp>
        <p:nvSpPr>
          <p:cNvPr id="516" name="선"/>
          <p:cNvSpPr/>
          <p:nvPr/>
        </p:nvSpPr>
        <p:spPr>
          <a:xfrm>
            <a:off x="2891517" y="9741988"/>
            <a:ext cx="2144626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7" name="선"/>
          <p:cNvSpPr/>
          <p:nvPr/>
        </p:nvSpPr>
        <p:spPr>
          <a:xfrm>
            <a:off x="2891517" y="7647147"/>
            <a:ext cx="3496048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8" name="선"/>
          <p:cNvSpPr/>
          <p:nvPr/>
        </p:nvSpPr>
        <p:spPr>
          <a:xfrm>
            <a:off x="2891517" y="10881473"/>
            <a:ext cx="3918993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9" name="선"/>
          <p:cNvSpPr/>
          <p:nvPr/>
        </p:nvSpPr>
        <p:spPr>
          <a:xfrm>
            <a:off x="17333921" y="4371075"/>
            <a:ext cx="2453601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2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523" name="스크린샷 2021-09-23 오후 5.20.02.png" descr="스크린샷 2021-09-23 오후 5.20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1173" y="5373518"/>
            <a:ext cx="15501654" cy="2968963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그리기"/>
          <p:cNvSpPr/>
          <p:nvPr/>
        </p:nvSpPr>
        <p:spPr>
          <a:xfrm>
            <a:off x="17821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grpSp>
        <p:nvGrpSpPr>
          <p:cNvPr id="528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525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26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27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530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31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32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  <p:sp>
        <p:nvSpPr>
          <p:cNvPr id="534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535" name="l5.jpeg" descr="l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8" y="2720787"/>
            <a:ext cx="16256003" cy="1032510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36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7" name="그리기"/>
          <p:cNvSpPr/>
          <p:nvPr/>
        </p:nvSpPr>
        <p:spPr>
          <a:xfrm>
            <a:off x="18075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38" name="선"/>
          <p:cNvSpPr/>
          <p:nvPr/>
        </p:nvSpPr>
        <p:spPr>
          <a:xfrm>
            <a:off x="6434334" y="4200569"/>
            <a:ext cx="5049530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9" name="선"/>
          <p:cNvSpPr/>
          <p:nvPr/>
        </p:nvSpPr>
        <p:spPr>
          <a:xfrm>
            <a:off x="7517569" y="5593175"/>
            <a:ext cx="4640806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>
            <a:off x="7517569" y="5945172"/>
            <a:ext cx="4640806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그리기"/>
          <p:cNvSpPr/>
          <p:nvPr/>
        </p:nvSpPr>
        <p:spPr>
          <a:xfrm>
            <a:off x="18329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43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544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545" name="스크린샷 2021-09-23 오전 10.50.05.png" descr="스크린샷 2021-09-23 오전 10.50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4419" y="1659084"/>
            <a:ext cx="13935162" cy="1184285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9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546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47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48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  <p:sp>
        <p:nvSpPr>
          <p:cNvPr id="550" name="선"/>
          <p:cNvSpPr/>
          <p:nvPr/>
        </p:nvSpPr>
        <p:spPr>
          <a:xfrm>
            <a:off x="7292573" y="2949466"/>
            <a:ext cx="2682561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선"/>
          <p:cNvSpPr/>
          <p:nvPr/>
        </p:nvSpPr>
        <p:spPr>
          <a:xfrm>
            <a:off x="7292573" y="4693189"/>
            <a:ext cx="2682561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선"/>
          <p:cNvSpPr/>
          <p:nvPr/>
        </p:nvSpPr>
        <p:spPr>
          <a:xfrm>
            <a:off x="7292573" y="6563912"/>
            <a:ext cx="2682561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3" name="선"/>
          <p:cNvSpPr/>
          <p:nvPr/>
        </p:nvSpPr>
        <p:spPr>
          <a:xfrm>
            <a:off x="7292573" y="8434635"/>
            <a:ext cx="2682561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4" name="선"/>
          <p:cNvSpPr/>
          <p:nvPr/>
        </p:nvSpPr>
        <p:spPr>
          <a:xfrm>
            <a:off x="7292573" y="10178358"/>
            <a:ext cx="2682561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560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557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58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59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  <p:graphicFrame>
        <p:nvGraphicFramePr>
          <p:cNvPr id="561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562" name="스크린샷 2021-09-23 오후 6.44.04.png" descr="스크린샷 2021-09-23 오후 6.44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4491" y="5933690"/>
            <a:ext cx="15215017" cy="2656183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그리기"/>
          <p:cNvSpPr/>
          <p:nvPr/>
        </p:nvSpPr>
        <p:spPr>
          <a:xfrm>
            <a:off x="18710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9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216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17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18" name="1.개요…"/>
            <p:cNvSpPr txBox="1"/>
            <p:nvPr/>
          </p:nvSpPr>
          <p:spPr>
            <a:xfrm>
              <a:off x="517683" y="1227384"/>
              <a:ext cx="3605502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1.개요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1.팀원 소개</a:t>
              </a:r>
            </a:p>
          </p:txBody>
        </p:sp>
      </p:grpSp>
      <p:graphicFrame>
        <p:nvGraphicFramePr>
          <p:cNvPr id="220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21" name="팀.png" descr="팀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372" y="2269009"/>
            <a:ext cx="18221577" cy="10657904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그리기"/>
          <p:cNvSpPr/>
          <p:nvPr/>
        </p:nvSpPr>
        <p:spPr>
          <a:xfrm>
            <a:off x="6131180" y="1416623"/>
            <a:ext cx="781592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569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566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67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68" name="4.서비스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4.서비스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1.Framework</a:t>
              </a:r>
            </a:p>
          </p:txBody>
        </p:sp>
      </p:grpSp>
      <p:graphicFrame>
        <p:nvGraphicFramePr>
          <p:cNvPr id="570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71" name="그리기"/>
          <p:cNvSpPr/>
          <p:nvPr/>
        </p:nvSpPr>
        <p:spPr>
          <a:xfrm>
            <a:off x="18837772" y="1431180"/>
            <a:ext cx="781591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pic>
        <p:nvPicPr>
          <p:cNvPr id="572" name="스크린샷 2021-09-24 오전 10.35.00.png" descr="스크린샷 2021-09-24 오전 10.3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2428" y="1625819"/>
            <a:ext cx="12565332" cy="1160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578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575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76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77" name="5.마무리…"/>
            <p:cNvSpPr txBox="1"/>
            <p:nvPr/>
          </p:nvSpPr>
          <p:spPr>
            <a:xfrm>
              <a:off x="115205" y="1227384"/>
              <a:ext cx="4410458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5.마무리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1.기대효과 &amp; 아쉬운점</a:t>
              </a:r>
            </a:p>
          </p:txBody>
        </p:sp>
      </p:grpSp>
      <p:graphicFrame>
        <p:nvGraphicFramePr>
          <p:cNvPr id="579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80" name="기대효과 &amp; 아쉬운점"/>
          <p:cNvSpPr txBox="1"/>
          <p:nvPr/>
        </p:nvSpPr>
        <p:spPr>
          <a:xfrm>
            <a:off x="7624570" y="6233794"/>
            <a:ext cx="9134857" cy="1248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기대효과 &amp; 아쉬운점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586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583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84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585" name="5.마무리…"/>
            <p:cNvSpPr txBox="1"/>
            <p:nvPr/>
          </p:nvSpPr>
          <p:spPr>
            <a:xfrm>
              <a:off x="115205" y="1227384"/>
              <a:ext cx="4410458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5.마무리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2.데모 시연</a:t>
              </a:r>
            </a:p>
          </p:txBody>
        </p:sp>
      </p:grpSp>
      <p:graphicFrame>
        <p:nvGraphicFramePr>
          <p:cNvPr id="587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88" name="데모 시연"/>
          <p:cNvSpPr txBox="1"/>
          <p:nvPr/>
        </p:nvSpPr>
        <p:spPr>
          <a:xfrm>
            <a:off x="10087164" y="6233794"/>
            <a:ext cx="4209670" cy="1248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데모 시연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30" name="그룹"/>
          <p:cNvGrpSpPr/>
          <p:nvPr/>
        </p:nvGrpSpPr>
        <p:grpSpPr>
          <a:xfrm>
            <a:off x="4231714" y="3782852"/>
            <a:ext cx="7623255" cy="8983723"/>
            <a:chOff x="0" y="0"/>
            <a:chExt cx="7623254" cy="8983722"/>
          </a:xfrm>
        </p:grpSpPr>
        <p:pic>
          <p:nvPicPr>
            <p:cNvPr id="225" name="image7.png" descr="image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541" y="0"/>
              <a:ext cx="7610172" cy="22159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image8.png" descr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41" y="2270854"/>
              <a:ext cx="7610172" cy="3927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스크린샷 2021-09-22 오후 9.36.43.png" descr="스크린샷 2021-09-22 오후 9.36.4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40" y="8156989"/>
              <a:ext cx="7610175" cy="826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스크린샷 2021-09-22 오후 9.35.44.png" descr="스크린샷 2021-09-22 오후 9.35.44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6253317"/>
              <a:ext cx="7623255" cy="9186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스크린샷 2021-09-22 오후 9.35.03.png" descr="스크린샷 2021-09-22 오후 9.35.03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7237984"/>
              <a:ext cx="7623255" cy="859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1" name="주식 관심도 증가…"/>
          <p:cNvSpPr txBox="1"/>
          <p:nvPr/>
        </p:nvSpPr>
        <p:spPr>
          <a:xfrm>
            <a:off x="15895676" y="4736270"/>
            <a:ext cx="4166236" cy="2320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주식 관심도 증가</a:t>
            </a:r>
          </a:p>
          <a:p>
            <a:pPr>
              <a:lnSpc>
                <a:spcPct val="120000"/>
              </a:lnSpc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+</a:t>
            </a:r>
          </a:p>
          <a:p>
            <a:pPr>
              <a:lnSpc>
                <a:spcPct val="120000"/>
              </a:lnSpc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무지성 투자</a:t>
            </a:r>
          </a:p>
        </p:txBody>
      </p:sp>
      <p:sp>
        <p:nvSpPr>
          <p:cNvPr id="232" name="주식 동향 파악 정보 제공"/>
          <p:cNvSpPr txBox="1"/>
          <p:nvPr/>
        </p:nvSpPr>
        <p:spPr>
          <a:xfrm>
            <a:off x="12015547" y="10002270"/>
            <a:ext cx="11926494" cy="121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7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주식 </a:t>
            </a:r>
            <a:r>
              <a:rPr>
                <a:solidFill>
                  <a:schemeClr val="accent5">
                    <a:lumOff val="-9803"/>
                  </a:schemeClr>
                </a:solidFill>
              </a:rPr>
              <a:t>동향</a:t>
            </a:r>
            <a:r>
              <a:t> 파악 정보 제공</a:t>
            </a:r>
          </a:p>
        </p:txBody>
      </p:sp>
      <p:graphicFrame>
        <p:nvGraphicFramePr>
          <p:cNvPr id="233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37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234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35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36" name="1.개요…"/>
            <p:cNvSpPr txBox="1"/>
            <p:nvPr/>
          </p:nvSpPr>
          <p:spPr>
            <a:xfrm>
              <a:off x="544380" y="883189"/>
              <a:ext cx="3578805" cy="2159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1.개요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2.주제 선정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배경 및 목적</a:t>
              </a:r>
            </a:p>
          </p:txBody>
        </p:sp>
      </p:grpSp>
      <p:sp>
        <p:nvSpPr>
          <p:cNvPr id="238" name="화살표"/>
          <p:cNvSpPr/>
          <p:nvPr/>
        </p:nvSpPr>
        <p:spPr>
          <a:xfrm rot="5400000">
            <a:off x="17343794" y="8020780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9" name="그리기"/>
          <p:cNvSpPr/>
          <p:nvPr/>
        </p:nvSpPr>
        <p:spPr>
          <a:xfrm>
            <a:off x="7020180" y="1416623"/>
            <a:ext cx="781592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40" name="텍스트"/>
          <p:cNvSpPr txBox="1"/>
          <p:nvPr/>
        </p:nvSpPr>
        <p:spPr>
          <a:xfrm>
            <a:off x="11640502" y="6578600"/>
            <a:ext cx="110299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46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243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44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45" name="1.개요…"/>
            <p:cNvSpPr txBox="1"/>
            <p:nvPr/>
          </p:nvSpPr>
          <p:spPr>
            <a:xfrm>
              <a:off x="517683" y="1227384"/>
              <a:ext cx="3605502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1.개요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 환경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395465" y="1767499"/>
            <a:ext cx="15593073" cy="13057455"/>
            <a:chOff x="2" y="1"/>
            <a:chExt cx="15593071" cy="13057454"/>
          </a:xfrm>
        </p:grpSpPr>
        <p:grpSp>
          <p:nvGrpSpPr>
            <p:cNvPr id="263" name="그룹"/>
            <p:cNvGrpSpPr/>
            <p:nvPr/>
          </p:nvGrpSpPr>
          <p:grpSpPr>
            <a:xfrm>
              <a:off x="2" y="1"/>
              <a:ext cx="15593072" cy="13057455"/>
              <a:chOff x="1" y="1"/>
              <a:chExt cx="15593071" cy="13057454"/>
            </a:xfrm>
          </p:grpSpPr>
          <p:grpSp>
            <p:nvGrpSpPr>
              <p:cNvPr id="260" name="그룹"/>
              <p:cNvGrpSpPr/>
              <p:nvPr/>
            </p:nvGrpSpPr>
            <p:grpSpPr>
              <a:xfrm>
                <a:off x="1" y="1"/>
                <a:ext cx="15593072" cy="13057455"/>
                <a:chOff x="1" y="1"/>
                <a:chExt cx="15593071" cy="13057454"/>
              </a:xfrm>
            </p:grpSpPr>
            <p:grpSp>
              <p:nvGrpSpPr>
                <p:cNvPr id="258" name="그룹"/>
                <p:cNvGrpSpPr/>
                <p:nvPr/>
              </p:nvGrpSpPr>
              <p:grpSpPr>
                <a:xfrm>
                  <a:off x="1" y="1"/>
                  <a:ext cx="15593072" cy="13057455"/>
                  <a:chOff x="0" y="0"/>
                  <a:chExt cx="15593071" cy="13057454"/>
                </a:xfrm>
              </p:grpSpPr>
              <p:pic>
                <p:nvPicPr>
                  <p:cNvPr id="247" name="Picture 2" descr="Picture 2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5593072" cy="1305745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257" name="그룹"/>
                  <p:cNvGrpSpPr/>
                  <p:nvPr/>
                </p:nvGrpSpPr>
                <p:grpSpPr>
                  <a:xfrm>
                    <a:off x="1096805" y="1248132"/>
                    <a:ext cx="13359168" cy="6899771"/>
                    <a:chOff x="0" y="-1"/>
                    <a:chExt cx="13359167" cy="6899770"/>
                  </a:xfrm>
                </p:grpSpPr>
                <p:grpSp>
                  <p:nvGrpSpPr>
                    <p:cNvPr id="251" name="그룹"/>
                    <p:cNvGrpSpPr/>
                    <p:nvPr/>
                  </p:nvGrpSpPr>
                  <p:grpSpPr>
                    <a:xfrm>
                      <a:off x="7282781" y="575917"/>
                      <a:ext cx="6076387" cy="4365469"/>
                      <a:chOff x="0" y="0"/>
                      <a:chExt cx="6076385" cy="4365468"/>
                    </a:xfrm>
                  </p:grpSpPr>
                  <p:pic>
                    <p:nvPicPr>
                      <p:cNvPr id="248" name="image4.png" descr="image4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29" y="45773"/>
                        <a:ext cx="2182198" cy="1900652"/>
                      </a:xfrm>
                      <a:prstGeom prst="rect">
                        <a:avLst/>
                      </a:prstGeom>
                      <a:ln w="12700" cap="flat">
                        <a:noFill/>
                        <a:miter lim="400000"/>
                      </a:ln>
                      <a:effectLst/>
                    </p:spPr>
                  </p:pic>
                  <p:pic>
                    <p:nvPicPr>
                      <p:cNvPr id="249" name="image5.png" descr="image5.png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2541506" y="-1"/>
                        <a:ext cx="3534880" cy="2032820"/>
                      </a:xfrm>
                      <a:prstGeom prst="rect">
                        <a:avLst/>
                      </a:prstGeom>
                      <a:ln w="12700" cap="flat">
                        <a:noFill/>
                        <a:miter lim="400000"/>
                      </a:ln>
                      <a:effectLst/>
                    </p:spPr>
                  </p:pic>
                  <p:pic>
                    <p:nvPicPr>
                      <p:cNvPr id="250" name="image6.png" descr="image6.png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-1" y="2205605"/>
                        <a:ext cx="2109875" cy="2159864"/>
                      </a:xfrm>
                      <a:prstGeom prst="rect">
                        <a:avLst/>
                      </a:prstGeom>
                      <a:ln w="12700" cap="flat">
                        <a:noFill/>
                        <a:miter lim="400000"/>
                      </a:ln>
                      <a:effectLst/>
                    </p:spPr>
                  </p:pic>
                </p:grpSp>
                <p:grpSp>
                  <p:nvGrpSpPr>
                    <p:cNvPr id="256" name="그룹"/>
                    <p:cNvGrpSpPr/>
                    <p:nvPr/>
                  </p:nvGrpSpPr>
                  <p:grpSpPr>
                    <a:xfrm>
                      <a:off x="0" y="-2"/>
                      <a:ext cx="5549884" cy="6899772"/>
                      <a:chOff x="0" y="0"/>
                      <a:chExt cx="5549883" cy="6899770"/>
                    </a:xfrm>
                  </p:grpSpPr>
                  <p:pic>
                    <p:nvPicPr>
                      <p:cNvPr id="252" name="image7.png" descr="image7.png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2779677" cy="1485622"/>
                      </a:xfrm>
                      <a:prstGeom prst="rect">
                        <a:avLst/>
                      </a:prstGeom>
                      <a:ln w="12700" cap="flat">
                        <a:noFill/>
                        <a:miter lim="400000"/>
                      </a:ln>
                      <a:effectLst/>
                    </p:spPr>
                  </p:pic>
                  <p:pic>
                    <p:nvPicPr>
                      <p:cNvPr id="253" name="image8.png" descr="image8.png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79074" y="5269993"/>
                        <a:ext cx="3930044" cy="1629777"/>
                      </a:xfrm>
                      <a:prstGeom prst="rect">
                        <a:avLst/>
                      </a:prstGeom>
                      <a:ln w="12700" cap="flat">
                        <a:noFill/>
                        <a:miter lim="400000"/>
                      </a:ln>
                      <a:effectLst/>
                    </p:spPr>
                  </p:pic>
                  <p:pic>
                    <p:nvPicPr>
                      <p:cNvPr id="254" name="image9.png" descr="image9.png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79074" y="3974093"/>
                        <a:ext cx="5470810" cy="1360104"/>
                      </a:xfrm>
                      <a:prstGeom prst="rect">
                        <a:avLst/>
                      </a:prstGeom>
                      <a:ln w="12700" cap="flat">
                        <a:noFill/>
                        <a:miter lim="400000"/>
                      </a:ln>
                      <a:effectLst/>
                    </p:spPr>
                  </p:pic>
                  <p:pic>
                    <p:nvPicPr>
                      <p:cNvPr id="255" name="image10.png" descr="image10.png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27759" y="1555079"/>
                        <a:ext cx="3342673" cy="2063682"/>
                      </a:xfrm>
                      <a:prstGeom prst="rect">
                        <a:avLst/>
                      </a:prstGeom>
                      <a:ln w="12700" cap="flat">
                        <a:noFill/>
                        <a:miter lim="400000"/>
                      </a:ln>
                      <a:effectLst/>
                    </p:spPr>
                  </p:pic>
                </p:grpSp>
              </p:grpSp>
            </p:grpSp>
            <p:sp>
              <p:nvSpPr>
                <p:cNvPr id="259" name="선"/>
                <p:cNvSpPr/>
                <p:nvPr/>
              </p:nvSpPr>
              <p:spPr>
                <a:xfrm flipH="1">
                  <a:off x="7336876" y="768720"/>
                  <a:ext cx="1" cy="7872878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61" name="TextBox 6"/>
              <p:cNvSpPr txBox="1"/>
              <p:nvPr/>
            </p:nvSpPr>
            <p:spPr>
              <a:xfrm>
                <a:off x="6999168" y="1201588"/>
                <a:ext cx="4198600" cy="7327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5000">
                    <a:latin typeface="배달의민족 한나체 Air OTF"/>
                    <a:ea typeface="배달의민족 한나체 Air OTF"/>
                    <a:cs typeface="배달의민족 한나체 Air OTF"/>
                    <a:sym typeface="배달의민족 한나체 Air OTF"/>
                  </a:defRPr>
                </a:lvl1pPr>
              </a:lstStyle>
              <a:p>
                <a:pPr/>
                <a:r>
                  <a:t>Front-End</a:t>
                </a:r>
              </a:p>
            </p:txBody>
          </p:sp>
          <p:sp>
            <p:nvSpPr>
              <p:cNvPr id="262" name="TextBox 6"/>
              <p:cNvSpPr txBox="1"/>
              <p:nvPr/>
            </p:nvSpPr>
            <p:spPr>
              <a:xfrm>
                <a:off x="5742906" y="1201588"/>
                <a:ext cx="1361441" cy="7327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r">
                  <a:defRPr sz="5000">
                    <a:latin typeface="배달의민족 한나체 Air OTF"/>
                    <a:ea typeface="배달의민족 한나체 Air OTF"/>
                    <a:cs typeface="배달의민족 한나체 Air OTF"/>
                    <a:sym typeface="배달의민족 한나체 Air OTF"/>
                  </a:defRPr>
                </a:lvl1pPr>
              </a:lstStyle>
              <a:p>
                <a:pPr/>
                <a:r>
                  <a:t>API</a:t>
                </a:r>
              </a:p>
            </p:txBody>
          </p:sp>
        </p:grpSp>
        <p:pic>
          <p:nvPicPr>
            <p:cNvPr id="264" name="image11.png" descr="image11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104239" y="6624735"/>
              <a:ext cx="4251218" cy="13802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image12.png" descr="image12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977426" y="4128458"/>
              <a:ext cx="2983463" cy="21798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image13.png" descr="image13.pn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263812" y="2016224"/>
              <a:ext cx="2873136" cy="1960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68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9" name="그리기"/>
          <p:cNvSpPr/>
          <p:nvPr/>
        </p:nvSpPr>
        <p:spPr>
          <a:xfrm>
            <a:off x="7782180" y="1416623"/>
            <a:ext cx="781592" cy="7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2" name="그리기"/>
          <p:cNvSpPr/>
          <p:nvPr/>
        </p:nvSpPr>
        <p:spPr>
          <a:xfrm>
            <a:off x="9645873" y="1388500"/>
            <a:ext cx="781591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pic>
        <p:nvPicPr>
          <p:cNvPr id="273" name="fdata.png" descr="f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4048" y="4951527"/>
            <a:ext cx="9115903" cy="215309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한국 주식 가격, 미국 주식 가격, 지수, 환율, 암호화폐 가격, 종목 리스팅 등 금융 데이터 수집 라이브러리"/>
          <p:cNvSpPr txBox="1"/>
          <p:nvPr/>
        </p:nvSpPr>
        <p:spPr>
          <a:xfrm>
            <a:off x="4081226" y="8927287"/>
            <a:ext cx="17824319" cy="140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000">
                <a:solidFill>
                  <a:schemeClr val="accent5">
                    <a:lumOff val="-9803"/>
                  </a:schemeClr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한국 주식 가격</a:t>
            </a:r>
            <a:r>
              <a:rPr>
                <a:solidFill>
                  <a:srgbClr val="FFFFFF"/>
                </a:solidFill>
              </a:rPr>
              <a:t>, 미국 주식 가격, 지수, 환율, 암호화폐 가격, 종목 리스팅 등 </a:t>
            </a:r>
            <a:r>
              <a:t>금융 데이터 수집 라이브러리</a:t>
            </a:r>
          </a:p>
        </p:txBody>
      </p:sp>
      <p:graphicFrame>
        <p:nvGraphicFramePr>
          <p:cNvPr id="275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79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276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7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78" name="2.분석…"/>
            <p:cNvSpPr txBox="1"/>
            <p:nvPr/>
          </p:nvSpPr>
          <p:spPr>
            <a:xfrm>
              <a:off x="517683" y="627893"/>
              <a:ext cx="3605502" cy="2669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2.분석</a:t>
              </a:r>
            </a:p>
            <a:p>
              <a:pPr>
                <a:lnSpc>
                  <a:spcPct val="120000"/>
                </a:lnSpc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프로세스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1.데이터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82" name="스크린샷 2021-09-23 오후 1.48.45.png" descr="스크린샷 2021-09-23 오후 1.48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8989" y="5350698"/>
            <a:ext cx="10998770" cy="3097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스크린샷 2021-09-23 오후 1.49.01.png" descr="스크린샷 2021-09-23 오후 1.49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8989" y="9461031"/>
            <a:ext cx="10998770" cy="44893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-직관적…"/>
          <p:cNvSpPr txBox="1"/>
          <p:nvPr/>
        </p:nvSpPr>
        <p:spPr>
          <a:xfrm>
            <a:off x="16263974" y="6295825"/>
            <a:ext cx="3723133" cy="241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-직관적</a:t>
            </a:r>
          </a:p>
          <a:p>
            <a:pPr algn="l">
              <a:lnSpc>
                <a:spcPct val="200000"/>
              </a:lnSpc>
              <a:defRPr sz="6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-사용이 간편</a:t>
            </a:r>
          </a:p>
        </p:txBody>
      </p:sp>
      <p:graphicFrame>
        <p:nvGraphicFramePr>
          <p:cNvPr id="285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89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286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87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88" name="3.개발…"/>
            <p:cNvSpPr txBox="1"/>
            <p:nvPr/>
          </p:nvSpPr>
          <p:spPr>
            <a:xfrm>
              <a:off x="517683" y="1143539"/>
              <a:ext cx="3605502" cy="1638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1.데이터</a:t>
              </a:r>
            </a:p>
          </p:txBody>
        </p:sp>
      </p:grpSp>
      <p:grpSp>
        <p:nvGrpSpPr>
          <p:cNvPr id="293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290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91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292" name="2.분석…"/>
            <p:cNvSpPr txBox="1"/>
            <p:nvPr/>
          </p:nvSpPr>
          <p:spPr>
            <a:xfrm>
              <a:off x="517683" y="627893"/>
              <a:ext cx="3605502" cy="2669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2.분석</a:t>
              </a:r>
            </a:p>
            <a:p>
              <a:pPr>
                <a:lnSpc>
                  <a:spcPct val="120000"/>
                </a:lnSpc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프로세스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1.데이터</a:t>
              </a:r>
            </a:p>
          </p:txBody>
        </p:sp>
      </p:grpSp>
      <p:sp>
        <p:nvSpPr>
          <p:cNvPr id="294" name="그리기"/>
          <p:cNvSpPr/>
          <p:nvPr/>
        </p:nvSpPr>
        <p:spPr>
          <a:xfrm>
            <a:off x="10661873" y="1388500"/>
            <a:ext cx="781591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297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8" name="제약사"/>
          <p:cNvSpPr txBox="1"/>
          <p:nvPr/>
        </p:nvSpPr>
        <p:spPr>
          <a:xfrm>
            <a:off x="6368860" y="4642087"/>
            <a:ext cx="1779703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제약사</a:t>
            </a:r>
          </a:p>
        </p:txBody>
      </p:sp>
      <p:sp>
        <p:nvSpPr>
          <p:cNvPr id="299" name="해운"/>
          <p:cNvSpPr txBox="1"/>
          <p:nvPr/>
        </p:nvSpPr>
        <p:spPr>
          <a:xfrm>
            <a:off x="8410326" y="9844356"/>
            <a:ext cx="1319694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해운</a:t>
            </a:r>
          </a:p>
        </p:txBody>
      </p:sp>
      <p:sp>
        <p:nvSpPr>
          <p:cNvPr id="300" name="방송사"/>
          <p:cNvSpPr txBox="1"/>
          <p:nvPr/>
        </p:nvSpPr>
        <p:spPr>
          <a:xfrm>
            <a:off x="9556979" y="6486525"/>
            <a:ext cx="176532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방송사</a:t>
            </a:r>
          </a:p>
        </p:txBody>
      </p:sp>
      <p:sp>
        <p:nvSpPr>
          <p:cNvPr id="301" name="게임"/>
          <p:cNvSpPr txBox="1"/>
          <p:nvPr/>
        </p:nvSpPr>
        <p:spPr>
          <a:xfrm>
            <a:off x="4811488" y="9844356"/>
            <a:ext cx="1319693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게임</a:t>
            </a:r>
          </a:p>
        </p:txBody>
      </p:sp>
      <p:sp>
        <p:nvSpPr>
          <p:cNvPr id="302" name="부동산"/>
          <p:cNvSpPr txBox="1"/>
          <p:nvPr/>
        </p:nvSpPr>
        <p:spPr>
          <a:xfrm>
            <a:off x="3195115" y="6486525"/>
            <a:ext cx="1765329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pPr/>
            <a:r>
              <a:t>부동산</a:t>
            </a:r>
          </a:p>
        </p:txBody>
      </p:sp>
      <p:sp>
        <p:nvSpPr>
          <p:cNvPr id="303" name="별"/>
          <p:cNvSpPr/>
          <p:nvPr/>
        </p:nvSpPr>
        <p:spPr>
          <a:xfrm>
            <a:off x="5097045" y="5458062"/>
            <a:ext cx="4323332" cy="4111733"/>
          </a:xfrm>
          <a:prstGeom prst="star5">
            <a:avLst>
              <a:gd name="adj" fmla="val 5000"/>
              <a:gd name="hf" fmla="val 105146"/>
              <a:gd name="vf" fmla="val 110557"/>
            </a:avLst>
          </a:prstGeom>
          <a:solidFill>
            <a:srgbClr val="000000"/>
          </a:solidFill>
          <a:ln w="25400">
            <a:solidFill>
              <a:srgbClr val="535353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데이터 수집기간…"/>
          <p:cNvSpPr txBox="1"/>
          <p:nvPr/>
        </p:nvSpPr>
        <p:spPr>
          <a:xfrm>
            <a:off x="13131105" y="5989637"/>
            <a:ext cx="9469435" cy="173672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데이터 수집기간</a:t>
            </a:r>
          </a:p>
          <a:p>
            <a:pPr>
              <a:lnSpc>
                <a:spcPct val="150000"/>
              </a:lnSpc>
              <a:defRPr sz="50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2020.01.20 - 2021.09.15</a:t>
            </a:r>
          </a:p>
        </p:txBody>
      </p:sp>
      <p:grpSp>
        <p:nvGrpSpPr>
          <p:cNvPr id="308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305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06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07" name="2.분석…"/>
            <p:cNvSpPr txBox="1"/>
            <p:nvPr/>
          </p:nvSpPr>
          <p:spPr>
            <a:xfrm>
              <a:off x="517683" y="627893"/>
              <a:ext cx="3605502" cy="2669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2.분석</a:t>
              </a:r>
            </a:p>
            <a:p>
              <a:pPr>
                <a:lnSpc>
                  <a:spcPct val="120000"/>
                </a:lnSpc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프로세스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1.데이터</a:t>
              </a:r>
            </a:p>
          </p:txBody>
        </p:sp>
      </p:grpSp>
      <p:sp>
        <p:nvSpPr>
          <p:cNvPr id="309" name="그리기"/>
          <p:cNvSpPr/>
          <p:nvPr/>
        </p:nvSpPr>
        <p:spPr>
          <a:xfrm>
            <a:off x="11169873" y="1388500"/>
            <a:ext cx="781591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직사각형"/>
          <p:cNvSpPr/>
          <p:nvPr/>
        </p:nvSpPr>
        <p:spPr>
          <a:xfrm>
            <a:off x="4960443" y="1191486"/>
            <a:ext cx="19263056" cy="81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2" name="그리기"/>
          <p:cNvSpPr/>
          <p:nvPr/>
        </p:nvSpPr>
        <p:spPr>
          <a:xfrm>
            <a:off x="12423174" y="1388500"/>
            <a:ext cx="781591" cy="70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4" h="21439" fill="norm" stroke="1" extrusionOk="0">
                <a:moveTo>
                  <a:pt x="9332" y="0"/>
                </a:moveTo>
                <a:cubicBezTo>
                  <a:pt x="8291" y="870"/>
                  <a:pt x="7250" y="1740"/>
                  <a:pt x="5753" y="3624"/>
                </a:cubicBezTo>
                <a:cubicBezTo>
                  <a:pt x="4257" y="5509"/>
                  <a:pt x="2305" y="8408"/>
                  <a:pt x="1199" y="10583"/>
                </a:cubicBezTo>
                <a:cubicBezTo>
                  <a:pt x="93" y="12757"/>
                  <a:pt x="-167" y="14207"/>
                  <a:pt x="93" y="15511"/>
                </a:cubicBezTo>
                <a:cubicBezTo>
                  <a:pt x="353" y="16816"/>
                  <a:pt x="1134" y="17976"/>
                  <a:pt x="2566" y="18991"/>
                </a:cubicBezTo>
                <a:cubicBezTo>
                  <a:pt x="3997" y="20005"/>
                  <a:pt x="6079" y="20875"/>
                  <a:pt x="8096" y="21238"/>
                </a:cubicBezTo>
                <a:cubicBezTo>
                  <a:pt x="10113" y="21600"/>
                  <a:pt x="12064" y="21455"/>
                  <a:pt x="13626" y="20948"/>
                </a:cubicBezTo>
                <a:cubicBezTo>
                  <a:pt x="15187" y="20440"/>
                  <a:pt x="16358" y="19570"/>
                  <a:pt x="17464" y="18701"/>
                </a:cubicBezTo>
                <a:cubicBezTo>
                  <a:pt x="18570" y="17831"/>
                  <a:pt x="19611" y="16961"/>
                  <a:pt x="20327" y="15801"/>
                </a:cubicBezTo>
                <a:cubicBezTo>
                  <a:pt x="21043" y="14642"/>
                  <a:pt x="21433" y="13192"/>
                  <a:pt x="21108" y="11525"/>
                </a:cubicBezTo>
                <a:cubicBezTo>
                  <a:pt x="20782" y="9858"/>
                  <a:pt x="19741" y="7973"/>
                  <a:pt x="18310" y="6451"/>
                </a:cubicBezTo>
                <a:cubicBezTo>
                  <a:pt x="16879" y="4929"/>
                  <a:pt x="15057" y="3769"/>
                  <a:pt x="13366" y="2972"/>
                </a:cubicBezTo>
                <a:cubicBezTo>
                  <a:pt x="11674" y="2174"/>
                  <a:pt x="10113" y="1740"/>
                  <a:pt x="8551" y="1305"/>
                </a:cubicBezTo>
                <a:close/>
              </a:path>
            </a:pathLst>
          </a:custGeom>
          <a:solidFill>
            <a:srgbClr val="FCD02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13" name="TextBox 3"/>
          <p:cNvSpPr txBox="1"/>
          <p:nvPr/>
        </p:nvSpPr>
        <p:spPr>
          <a:xfrm>
            <a:off x="1775346" y="10765597"/>
            <a:ext cx="20833308" cy="171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150000"/>
              </a:lnSpc>
              <a:defRPr sz="5000">
                <a:solidFill>
                  <a:schemeClr val="accent5">
                    <a:lumOff val="-9803"/>
                  </a:schemeClr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LSTM</a:t>
            </a:r>
            <a:r>
              <a:rPr>
                <a:solidFill>
                  <a:srgbClr val="FFFFFF"/>
                </a:solidFill>
              </a:rPr>
              <a:t> (Long Short Term Memory) : 장/단기 기억을 가능하게 설계한 신경망의 구조</a:t>
            </a:r>
            <a:endParaRPr>
              <a:solidFill>
                <a:srgbClr val="FFFFFF"/>
              </a:solidFill>
            </a:endParaRPr>
          </a:p>
          <a:p>
            <a:pPr defTabSz="914400">
              <a:lnSpc>
                <a:spcPct val="150000"/>
              </a:lnSpc>
              <a:defRPr sz="5000">
                <a:solidFill>
                  <a:schemeClr val="accent5">
                    <a:lumOff val="-9803"/>
                  </a:schemeClr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>
                <a:solidFill>
                  <a:srgbClr val="FFFFFF"/>
                </a:solidFill>
              </a:rPr>
              <a:t>시계열 처리나 자연어 처리에 사용</a:t>
            </a:r>
          </a:p>
        </p:txBody>
      </p:sp>
      <p:pic>
        <p:nvPicPr>
          <p:cNvPr id="314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4767" y="3651470"/>
            <a:ext cx="14034466" cy="555980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15" name="표"/>
          <p:cNvGraphicFramePr/>
          <p:nvPr/>
        </p:nvGraphicFramePr>
        <p:xfrm>
          <a:off x="5470250" y="-191596"/>
          <a:ext cx="17176311" cy="1975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5262"/>
                <a:gridCol w="3435262"/>
                <a:gridCol w="3435262"/>
                <a:gridCol w="3435262"/>
                <a:gridCol w="3435262"/>
              </a:tblGrid>
              <a:tr h="197580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1.개요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2.분석 프로세스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3.개발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4.서비스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배달의민족 한나체 Air OTF"/>
                          <a:ea typeface="배달의민족 한나체 Air OTF"/>
                          <a:cs typeface="배달의민족 한나체 Air OTF"/>
                          <a:sym typeface="배달의민족 한나체 Air OTF"/>
                        </a:rPr>
                        <a:t>5.마무리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19" name="그룹"/>
          <p:cNvGrpSpPr/>
          <p:nvPr/>
        </p:nvGrpSpPr>
        <p:grpSpPr>
          <a:xfrm>
            <a:off x="84560" y="114009"/>
            <a:ext cx="4640806" cy="3925452"/>
            <a:chOff x="99" y="29"/>
            <a:chExt cx="4640804" cy="3925451"/>
          </a:xfrm>
        </p:grpSpPr>
        <p:sp>
          <p:nvSpPr>
            <p:cNvPr id="316" name="그리기"/>
            <p:cNvSpPr/>
            <p:nvPr/>
          </p:nvSpPr>
          <p:spPr>
            <a:xfrm>
              <a:off x="99" y="29"/>
              <a:ext cx="4640806" cy="39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F5E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17" name="그리기"/>
            <p:cNvSpPr/>
            <p:nvPr/>
          </p:nvSpPr>
          <p:spPr>
            <a:xfrm>
              <a:off x="196647" y="121165"/>
              <a:ext cx="4247697" cy="368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9" fill="norm" stroke="1" extrusionOk="0">
                  <a:moveTo>
                    <a:pt x="14433" y="21541"/>
                  </a:moveTo>
                  <a:cubicBezTo>
                    <a:pt x="14350" y="21563"/>
                    <a:pt x="14267" y="21586"/>
                    <a:pt x="14201" y="21552"/>
                  </a:cubicBezTo>
                  <a:cubicBezTo>
                    <a:pt x="14135" y="21518"/>
                    <a:pt x="14086" y="21428"/>
                    <a:pt x="13945" y="21201"/>
                  </a:cubicBezTo>
                  <a:cubicBezTo>
                    <a:pt x="13805" y="20975"/>
                    <a:pt x="13574" y="20613"/>
                    <a:pt x="13425" y="20387"/>
                  </a:cubicBezTo>
                  <a:cubicBezTo>
                    <a:pt x="13277" y="20161"/>
                    <a:pt x="13211" y="20071"/>
                    <a:pt x="13144" y="19991"/>
                  </a:cubicBezTo>
                  <a:cubicBezTo>
                    <a:pt x="13078" y="19912"/>
                    <a:pt x="13012" y="19844"/>
                    <a:pt x="13021" y="19788"/>
                  </a:cubicBezTo>
                  <a:cubicBezTo>
                    <a:pt x="13029" y="19731"/>
                    <a:pt x="13111" y="19686"/>
                    <a:pt x="13194" y="19663"/>
                  </a:cubicBezTo>
                  <a:cubicBezTo>
                    <a:pt x="13277" y="19641"/>
                    <a:pt x="13359" y="19641"/>
                    <a:pt x="13359" y="19641"/>
                  </a:cubicBezTo>
                  <a:cubicBezTo>
                    <a:pt x="13359" y="19641"/>
                    <a:pt x="13277" y="19641"/>
                    <a:pt x="13095" y="19618"/>
                  </a:cubicBezTo>
                  <a:cubicBezTo>
                    <a:pt x="12913" y="19596"/>
                    <a:pt x="12633" y="19550"/>
                    <a:pt x="12327" y="19505"/>
                  </a:cubicBezTo>
                  <a:cubicBezTo>
                    <a:pt x="12022" y="19460"/>
                    <a:pt x="11691" y="19415"/>
                    <a:pt x="11262" y="19392"/>
                  </a:cubicBezTo>
                  <a:cubicBezTo>
                    <a:pt x="10833" y="19369"/>
                    <a:pt x="10304" y="19369"/>
                    <a:pt x="9908" y="19403"/>
                  </a:cubicBezTo>
                  <a:cubicBezTo>
                    <a:pt x="9511" y="19437"/>
                    <a:pt x="9247" y="19505"/>
                    <a:pt x="8933" y="19596"/>
                  </a:cubicBezTo>
                  <a:cubicBezTo>
                    <a:pt x="8620" y="19686"/>
                    <a:pt x="8256" y="19799"/>
                    <a:pt x="7860" y="19878"/>
                  </a:cubicBezTo>
                  <a:cubicBezTo>
                    <a:pt x="7464" y="19958"/>
                    <a:pt x="7034" y="20003"/>
                    <a:pt x="6580" y="20025"/>
                  </a:cubicBezTo>
                  <a:cubicBezTo>
                    <a:pt x="6126" y="20048"/>
                    <a:pt x="5647" y="20048"/>
                    <a:pt x="5193" y="20003"/>
                  </a:cubicBezTo>
                  <a:cubicBezTo>
                    <a:pt x="4739" y="19958"/>
                    <a:pt x="4310" y="19867"/>
                    <a:pt x="3905" y="19709"/>
                  </a:cubicBezTo>
                  <a:cubicBezTo>
                    <a:pt x="3500" y="19550"/>
                    <a:pt x="3121" y="19324"/>
                    <a:pt x="2799" y="19064"/>
                  </a:cubicBezTo>
                  <a:cubicBezTo>
                    <a:pt x="2477" y="18804"/>
                    <a:pt x="2212" y="18510"/>
                    <a:pt x="1965" y="18148"/>
                  </a:cubicBezTo>
                  <a:cubicBezTo>
                    <a:pt x="1717" y="17786"/>
                    <a:pt x="1486" y="17356"/>
                    <a:pt x="1255" y="16836"/>
                  </a:cubicBezTo>
                  <a:cubicBezTo>
                    <a:pt x="1023" y="16316"/>
                    <a:pt x="792" y="15705"/>
                    <a:pt x="619" y="15106"/>
                  </a:cubicBezTo>
                  <a:cubicBezTo>
                    <a:pt x="445" y="14507"/>
                    <a:pt x="330" y="13919"/>
                    <a:pt x="239" y="13342"/>
                  </a:cubicBezTo>
                  <a:cubicBezTo>
                    <a:pt x="148" y="12765"/>
                    <a:pt x="82" y="12200"/>
                    <a:pt x="41" y="11679"/>
                  </a:cubicBezTo>
                  <a:cubicBezTo>
                    <a:pt x="0" y="11159"/>
                    <a:pt x="-17" y="10684"/>
                    <a:pt x="24" y="10051"/>
                  </a:cubicBezTo>
                  <a:cubicBezTo>
                    <a:pt x="66" y="9418"/>
                    <a:pt x="165" y="8626"/>
                    <a:pt x="289" y="7993"/>
                  </a:cubicBezTo>
                  <a:cubicBezTo>
                    <a:pt x="412" y="7359"/>
                    <a:pt x="561" y="6884"/>
                    <a:pt x="701" y="6432"/>
                  </a:cubicBezTo>
                  <a:cubicBezTo>
                    <a:pt x="842" y="5980"/>
                    <a:pt x="974" y="5550"/>
                    <a:pt x="1189" y="5098"/>
                  </a:cubicBezTo>
                  <a:cubicBezTo>
                    <a:pt x="1403" y="4645"/>
                    <a:pt x="1700" y="4170"/>
                    <a:pt x="2047" y="3718"/>
                  </a:cubicBezTo>
                  <a:cubicBezTo>
                    <a:pt x="2394" y="3266"/>
                    <a:pt x="2790" y="2836"/>
                    <a:pt x="3170" y="2463"/>
                  </a:cubicBezTo>
                  <a:cubicBezTo>
                    <a:pt x="3550" y="2089"/>
                    <a:pt x="3913" y="1773"/>
                    <a:pt x="4310" y="1513"/>
                  </a:cubicBezTo>
                  <a:cubicBezTo>
                    <a:pt x="4706" y="1253"/>
                    <a:pt x="5135" y="1049"/>
                    <a:pt x="5614" y="857"/>
                  </a:cubicBezTo>
                  <a:cubicBezTo>
                    <a:pt x="6093" y="665"/>
                    <a:pt x="6622" y="484"/>
                    <a:pt x="7109" y="348"/>
                  </a:cubicBezTo>
                  <a:cubicBezTo>
                    <a:pt x="7596" y="212"/>
                    <a:pt x="8042" y="122"/>
                    <a:pt x="8537" y="65"/>
                  </a:cubicBezTo>
                  <a:cubicBezTo>
                    <a:pt x="9033" y="9"/>
                    <a:pt x="9577" y="-14"/>
                    <a:pt x="10106" y="9"/>
                  </a:cubicBezTo>
                  <a:cubicBezTo>
                    <a:pt x="10634" y="31"/>
                    <a:pt x="11146" y="99"/>
                    <a:pt x="11658" y="212"/>
                  </a:cubicBezTo>
                  <a:cubicBezTo>
                    <a:pt x="12170" y="325"/>
                    <a:pt x="12682" y="484"/>
                    <a:pt x="13177" y="642"/>
                  </a:cubicBezTo>
                  <a:cubicBezTo>
                    <a:pt x="13673" y="800"/>
                    <a:pt x="14152" y="959"/>
                    <a:pt x="14598" y="1128"/>
                  </a:cubicBezTo>
                  <a:cubicBezTo>
                    <a:pt x="15044" y="1298"/>
                    <a:pt x="15456" y="1479"/>
                    <a:pt x="15886" y="1705"/>
                  </a:cubicBezTo>
                  <a:cubicBezTo>
                    <a:pt x="16315" y="1931"/>
                    <a:pt x="16761" y="2203"/>
                    <a:pt x="17190" y="2485"/>
                  </a:cubicBezTo>
                  <a:cubicBezTo>
                    <a:pt x="17620" y="2768"/>
                    <a:pt x="18033" y="3062"/>
                    <a:pt x="18412" y="3379"/>
                  </a:cubicBezTo>
                  <a:cubicBezTo>
                    <a:pt x="18792" y="3695"/>
                    <a:pt x="19139" y="4035"/>
                    <a:pt x="19444" y="4396"/>
                  </a:cubicBezTo>
                  <a:cubicBezTo>
                    <a:pt x="19750" y="4758"/>
                    <a:pt x="20014" y="5143"/>
                    <a:pt x="20287" y="5640"/>
                  </a:cubicBezTo>
                  <a:cubicBezTo>
                    <a:pt x="20559" y="6138"/>
                    <a:pt x="20840" y="6749"/>
                    <a:pt x="21046" y="7269"/>
                  </a:cubicBezTo>
                  <a:cubicBezTo>
                    <a:pt x="21253" y="7789"/>
                    <a:pt x="21385" y="8219"/>
                    <a:pt x="21467" y="8784"/>
                  </a:cubicBezTo>
                  <a:cubicBezTo>
                    <a:pt x="21550" y="9350"/>
                    <a:pt x="21583" y="10051"/>
                    <a:pt x="21575" y="10639"/>
                  </a:cubicBezTo>
                  <a:cubicBezTo>
                    <a:pt x="21566" y="11227"/>
                    <a:pt x="21517" y="11702"/>
                    <a:pt x="21426" y="12211"/>
                  </a:cubicBezTo>
                  <a:cubicBezTo>
                    <a:pt x="21335" y="12720"/>
                    <a:pt x="21203" y="13263"/>
                    <a:pt x="20997" y="13805"/>
                  </a:cubicBezTo>
                  <a:cubicBezTo>
                    <a:pt x="20790" y="14348"/>
                    <a:pt x="20510" y="14891"/>
                    <a:pt x="20245" y="15343"/>
                  </a:cubicBezTo>
                  <a:cubicBezTo>
                    <a:pt x="19981" y="15796"/>
                    <a:pt x="19733" y="16158"/>
                    <a:pt x="19469" y="16463"/>
                  </a:cubicBezTo>
                  <a:cubicBezTo>
                    <a:pt x="19205" y="16768"/>
                    <a:pt x="18924" y="17017"/>
                    <a:pt x="18660" y="17266"/>
                  </a:cubicBezTo>
                  <a:cubicBezTo>
                    <a:pt x="18396" y="17515"/>
                    <a:pt x="18148" y="17764"/>
                    <a:pt x="17900" y="17978"/>
                  </a:cubicBezTo>
                  <a:cubicBezTo>
                    <a:pt x="17653" y="18193"/>
                    <a:pt x="17405" y="18374"/>
                    <a:pt x="17083" y="18510"/>
                  </a:cubicBezTo>
                  <a:cubicBezTo>
                    <a:pt x="16761" y="18646"/>
                    <a:pt x="16365" y="18736"/>
                    <a:pt x="16001" y="18815"/>
                  </a:cubicBezTo>
                  <a:cubicBezTo>
                    <a:pt x="15638" y="18894"/>
                    <a:pt x="15308" y="18962"/>
                    <a:pt x="15052" y="19053"/>
                  </a:cubicBezTo>
                  <a:cubicBezTo>
                    <a:pt x="14796" y="19143"/>
                    <a:pt x="14614" y="19256"/>
                    <a:pt x="14433" y="193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defRPr sz="1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318" name="3.개발…"/>
            <p:cNvSpPr txBox="1"/>
            <p:nvPr/>
          </p:nvSpPr>
          <p:spPr>
            <a:xfrm>
              <a:off x="760587" y="1227384"/>
              <a:ext cx="3119694" cy="147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66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3.개발</a:t>
              </a:r>
            </a:p>
            <a:p>
              <a:pPr>
                <a:defRPr sz="4000">
                  <a:solidFill>
                    <a:srgbClr val="FFFFFF"/>
                  </a:solidFill>
                  <a:latin typeface="배달의민족 한나체 Air OTF"/>
                  <a:ea typeface="배달의민족 한나체 Air OTF"/>
                  <a:cs typeface="배달의민족 한나체 Air OTF"/>
                  <a:sym typeface="배달의민족 한나체 Air OTF"/>
                </a:defRPr>
              </a:pPr>
              <a:r>
                <a:t>1.LSTM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