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62" r:id="rId3"/>
    <p:sldId id="261" r:id="rId4"/>
    <p:sldId id="263" r:id="rId5"/>
    <p:sldId id="265" r:id="rId6"/>
    <p:sldId id="266" r:id="rId7"/>
    <p:sldId id="267" r:id="rId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4200">
          <p15:clr>
            <a:srgbClr val="A4A3A4"/>
          </p15:clr>
        </p15:guide>
        <p15:guide id="2" orient="horz" pos="578">
          <p15:clr>
            <a:srgbClr val="A4A3A4"/>
          </p15:clr>
        </p15:guide>
        <p15:guide id="3" orient="horz" pos="2348">
          <p15:clr>
            <a:srgbClr val="A4A3A4"/>
          </p15:clr>
        </p15:guide>
        <p15:guide id="4">
          <p15:clr>
            <a:srgbClr val="A4A3A4"/>
          </p15:clr>
        </p15:guide>
        <p15:guide id="5" pos="5612">
          <p15:clr>
            <a:srgbClr val="A4A3A4"/>
          </p15:clr>
        </p15:guide>
        <p15:guide id="6" pos="4445">
          <p15:clr>
            <a:srgbClr val="A4A3A4"/>
          </p15:clr>
        </p15:guide>
        <p15:guide id="7" pos="278">
          <p15:clr>
            <a:srgbClr val="A4A3A4"/>
          </p15:clr>
        </p15:guide>
        <p15:guide id="8" pos="3053">
          <p15:clr>
            <a:srgbClr val="A4A3A4"/>
          </p15:clr>
        </p15:guide>
        <p15:guide id="9" pos="39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B6B6B"/>
    <a:srgbClr val="785E94"/>
    <a:srgbClr val="24BFBA"/>
    <a:srgbClr val="24BFFF"/>
    <a:srgbClr val="6ECFFF"/>
    <a:srgbClr val="1C4986"/>
    <a:srgbClr val="0C0B0B"/>
    <a:srgbClr val="4747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p:scale>
          <a:sx n="70" d="100"/>
          <a:sy n="70" d="100"/>
        </p:scale>
        <p:origin x="306" y="21"/>
      </p:cViewPr>
      <p:guideLst>
        <p:guide orient="horz" pos="4200"/>
        <p:guide orient="horz" pos="578"/>
        <p:guide orient="horz" pos="2348"/>
        <p:guide/>
        <p:guide pos="5612"/>
        <p:guide pos="4445"/>
        <p:guide pos="278"/>
        <p:guide pos="3053"/>
        <p:guide pos="3958"/>
      </p:guideLst>
    </p:cSldViewPr>
  </p:slideViewPr>
  <p:notesTextViewPr>
    <p:cViewPr>
      <p:scale>
        <a:sx n="100" d="100"/>
        <a:sy n="100" d="100"/>
      </p:scale>
      <p:origin x="0" y="0"/>
    </p:cViewPr>
  </p:notesTextViewPr>
  <p:sorterViewPr>
    <p:cViewPr varScale="1">
      <p:scale>
        <a:sx n="1" d="1"/>
        <a:sy n="1" d="1"/>
      </p:scale>
      <p:origin x="0" y="-123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75A1ED-05C6-43A4-A975-2029D7F95B6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13A07AD-9CCC-4841-B2CC-19778F373E9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56A58EB4-E817-4250-A9C4-118F715DAF69}" type="datetimeFigureOut">
              <a:rPr lang="en-US" altLang="ko-KR"/>
              <a:pPr>
                <a:defRPr/>
              </a:pPr>
              <a:t>1/15/2019</a:t>
            </a:fld>
            <a:endParaRPr lang="en-US" altLang="ko-KR"/>
          </a:p>
        </p:txBody>
      </p:sp>
      <p:sp>
        <p:nvSpPr>
          <p:cNvPr id="4" name="Footer Placeholder 3">
            <a:extLst>
              <a:ext uri="{FF2B5EF4-FFF2-40B4-BE49-F238E27FC236}">
                <a16:creationId xmlns:a16="http://schemas.microsoft.com/office/drawing/2014/main" id="{7EBED702-1EEA-4EEE-BF88-056D461EA6A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E6BE1D5A-1651-4DFC-AFC0-5E2CC776DF0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D11381B-BF12-48D8-9125-8A2840DAE898}"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C27AE3-B3D2-4034-8ED3-323B4C4929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91BB17A1-0751-4A4B-A159-96D09E3D127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B29F6E7A-15D2-42FB-BD31-80228EFBB35C}" type="datetimeFigureOut">
              <a:rPr lang="en-US" altLang="ko-KR"/>
              <a:pPr>
                <a:defRPr/>
              </a:pPr>
              <a:t>1/15/2019</a:t>
            </a:fld>
            <a:endParaRPr lang="en-US" altLang="ko-KR"/>
          </a:p>
        </p:txBody>
      </p:sp>
      <p:sp>
        <p:nvSpPr>
          <p:cNvPr id="4" name="Slide Image Placeholder 3">
            <a:extLst>
              <a:ext uri="{FF2B5EF4-FFF2-40B4-BE49-F238E27FC236}">
                <a16:creationId xmlns:a16="http://schemas.microsoft.com/office/drawing/2014/main" id="{8CC616E8-C349-4F64-9B90-E6633442CE4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C84FDC69-CEFB-4197-B861-22001D9D7A0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4D81F2AC-4AA9-413A-B3E1-FE04369578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F843154-EBC6-4051-AF9D-AF4397B4BA3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FBF1BFF7-848C-48EC-8AB9-C95C80ED2717}"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E4AED524-B3AD-465D-807D-D3CAC1FE05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BF0CD96-0616-417E-976B-6E2AB2A9EE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7767D6AD-B01F-4244-B85E-C49C73E566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0BCDBE7-C95B-4968-A35B-AEB1B2AE63FE}" type="slidenum">
              <a:rPr lang="en-US" altLang="ko-KR" smtClean="0"/>
              <a:pPr>
                <a:spcBef>
                  <a:spcPct val="0"/>
                </a:spcBef>
              </a:pPr>
              <a:t>2</a:t>
            </a:fld>
            <a:endParaRPr lang="en-US" altLang="ko-KR"/>
          </a:p>
        </p:txBody>
      </p:sp>
    </p:spTree>
    <p:extLst>
      <p:ext uri="{BB962C8B-B14F-4D97-AF65-F5344CB8AC3E}">
        <p14:creationId xmlns:p14="http://schemas.microsoft.com/office/powerpoint/2010/main" val="64768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124F037-27B1-47E9-971D-7CA35038A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D988227-6619-4A70-AD12-299903FB3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314DA198-134E-40F4-9B43-7DD5E44BB2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DD4EA6-7A65-44CE-BB62-30C3ED6101CA}" type="slidenum">
              <a:rPr lang="en-US" altLang="ko-KR" smtClean="0"/>
              <a:pPr>
                <a:spcBef>
                  <a:spcPct val="0"/>
                </a:spcBef>
              </a:pPr>
              <a:t>3</a:t>
            </a:fld>
            <a:endParaRPr lang="en-US"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124F037-27B1-47E9-971D-7CA35038A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D988227-6619-4A70-AD12-299903FB3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314DA198-134E-40F4-9B43-7DD5E44BB2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DD4EA6-7A65-44CE-BB62-30C3ED6101CA}" type="slidenum">
              <a:rPr lang="en-US" altLang="ko-KR" smtClean="0"/>
              <a:pPr>
                <a:spcBef>
                  <a:spcPct val="0"/>
                </a:spcBef>
              </a:pPr>
              <a:t>4</a:t>
            </a:fld>
            <a:endParaRPr lang="en-US" altLang="ko-KR"/>
          </a:p>
        </p:txBody>
      </p:sp>
    </p:spTree>
    <p:extLst>
      <p:ext uri="{BB962C8B-B14F-4D97-AF65-F5344CB8AC3E}">
        <p14:creationId xmlns:p14="http://schemas.microsoft.com/office/powerpoint/2010/main" val="78266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124F037-27B1-47E9-971D-7CA35038A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D988227-6619-4A70-AD12-299903FB3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314DA198-134E-40F4-9B43-7DD5E44BB2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DD4EA6-7A65-44CE-BB62-30C3ED6101CA}" type="slidenum">
              <a:rPr lang="en-US" altLang="ko-KR" smtClean="0"/>
              <a:pPr>
                <a:spcBef>
                  <a:spcPct val="0"/>
                </a:spcBef>
              </a:pPr>
              <a:t>5</a:t>
            </a:fld>
            <a:endParaRPr lang="en-US" altLang="ko-KR"/>
          </a:p>
        </p:txBody>
      </p:sp>
    </p:spTree>
    <p:extLst>
      <p:ext uri="{BB962C8B-B14F-4D97-AF65-F5344CB8AC3E}">
        <p14:creationId xmlns:p14="http://schemas.microsoft.com/office/powerpoint/2010/main" val="23472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124F037-27B1-47E9-971D-7CA35038A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D988227-6619-4A70-AD12-299903FB3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314DA198-134E-40F4-9B43-7DD5E44BB2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DD4EA6-7A65-44CE-BB62-30C3ED6101CA}" type="slidenum">
              <a:rPr lang="en-US" altLang="ko-KR" smtClean="0"/>
              <a:pPr>
                <a:spcBef>
                  <a:spcPct val="0"/>
                </a:spcBef>
              </a:pPr>
              <a:t>6</a:t>
            </a:fld>
            <a:endParaRPr lang="en-US" altLang="ko-KR"/>
          </a:p>
        </p:txBody>
      </p:sp>
    </p:spTree>
    <p:extLst>
      <p:ext uri="{BB962C8B-B14F-4D97-AF65-F5344CB8AC3E}">
        <p14:creationId xmlns:p14="http://schemas.microsoft.com/office/powerpoint/2010/main" val="125937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124F037-27B1-47E9-971D-7CA35038A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D988227-6619-4A70-AD12-299903FB3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latin typeface="Arial" panose="020B0604020202020204" pitchFamily="34" charset="0"/>
            </a:endParaRPr>
          </a:p>
        </p:txBody>
      </p:sp>
      <p:sp>
        <p:nvSpPr>
          <p:cNvPr id="8196" name="Slide Number Placeholder 3">
            <a:extLst>
              <a:ext uri="{FF2B5EF4-FFF2-40B4-BE49-F238E27FC236}">
                <a16:creationId xmlns:a16="http://schemas.microsoft.com/office/drawing/2014/main" id="{314DA198-134E-40F4-9B43-7DD5E44BB2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DD4EA6-7A65-44CE-BB62-30C3ED6101CA}" type="slidenum">
              <a:rPr lang="en-US" altLang="ko-KR" smtClean="0"/>
              <a:pPr>
                <a:spcBef>
                  <a:spcPct val="0"/>
                </a:spcBef>
              </a:pPr>
              <a:t>7</a:t>
            </a:fld>
            <a:endParaRPr lang="en-US" altLang="ko-KR"/>
          </a:p>
        </p:txBody>
      </p:sp>
    </p:spTree>
    <p:extLst>
      <p:ext uri="{BB962C8B-B14F-4D97-AF65-F5344CB8AC3E}">
        <p14:creationId xmlns:p14="http://schemas.microsoft.com/office/powerpoint/2010/main" val="405424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6EC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42C60F-29BB-4F6E-94A3-1ADECCA086E9}"/>
              </a:ext>
            </a:extLst>
          </p:cNvPr>
          <p:cNvSpPr txBox="1">
            <a:spLocks noChangeArrowheads="1"/>
          </p:cNvSpPr>
          <p:nvPr userDrawn="1"/>
        </p:nvSpPr>
        <p:spPr bwMode="auto">
          <a:xfrm>
            <a:off x="457200" y="6545263"/>
            <a:ext cx="5280025" cy="184150"/>
          </a:xfrm>
          <a:prstGeom prst="rect">
            <a:avLst/>
          </a:prstGeom>
          <a:noFill/>
          <a:ln>
            <a:noFill/>
          </a:ln>
          <a:extLst>
            <a:ext uri="{909E8E84-426E-40dd-AFC4-6F175D3DCCD1}"/>
            <a:ext uri="{91240B29-F687-4f45-9708-019B960494DF}"/>
          </a:extLst>
        </p:spPr>
        <p:txBody>
          <a:bodyPr anchor="b">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en-US" altLang="ko-KR" sz="600" dirty="0">
                <a:solidFill>
                  <a:srgbClr val="FFFFFF"/>
                </a:solidFill>
                <a:latin typeface="Arial" panose="020B0604020202020204" pitchFamily="34" charset="0"/>
              </a:rPr>
              <a:t>© 2019 Capstone project</a:t>
            </a:r>
          </a:p>
        </p:txBody>
      </p:sp>
      <p:sp>
        <p:nvSpPr>
          <p:cNvPr id="6" name="TextBox 5">
            <a:extLst>
              <a:ext uri="{FF2B5EF4-FFF2-40B4-BE49-F238E27FC236}">
                <a16:creationId xmlns:a16="http://schemas.microsoft.com/office/drawing/2014/main" id="{B1DFE926-8F8C-413A-B66F-5953147CE517}"/>
              </a:ext>
            </a:extLst>
          </p:cNvPr>
          <p:cNvSpPr txBox="1">
            <a:spLocks noChangeArrowheads="1"/>
          </p:cNvSpPr>
          <p:nvPr userDrawn="1"/>
        </p:nvSpPr>
        <p:spPr bwMode="auto">
          <a:xfrm>
            <a:off x="-738188" y="1778000"/>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defRPr/>
            </a:pPr>
            <a:endParaRPr lang="en-US" sz="1800"/>
          </a:p>
        </p:txBody>
      </p:sp>
      <p:sp>
        <p:nvSpPr>
          <p:cNvPr id="2" name="Title 1"/>
          <p:cNvSpPr>
            <a:spLocks noGrp="1"/>
          </p:cNvSpPr>
          <p:nvPr>
            <p:ph type="ctrTitle"/>
          </p:nvPr>
        </p:nvSpPr>
        <p:spPr>
          <a:xfrm>
            <a:off x="457200" y="737744"/>
            <a:ext cx="8229600" cy="1470025"/>
          </a:xfrm>
        </p:spPr>
        <p:txBody>
          <a:bodyPr anchor="b">
            <a:noAutofit/>
          </a:bodyPr>
          <a:lstStyle>
            <a:lvl1pPr>
              <a:defRPr sz="4800"/>
            </a:lvl1pPr>
          </a:lstStyle>
          <a:p>
            <a:r>
              <a:rPr lang="en-US" dirty="0"/>
              <a:t>Click to edit Master title style</a:t>
            </a:r>
          </a:p>
        </p:txBody>
      </p:sp>
      <p:sp>
        <p:nvSpPr>
          <p:cNvPr id="3" name="Subtitle 2"/>
          <p:cNvSpPr>
            <a:spLocks noGrp="1"/>
          </p:cNvSpPr>
          <p:nvPr>
            <p:ph type="subTitle" idx="1"/>
          </p:nvPr>
        </p:nvSpPr>
        <p:spPr>
          <a:xfrm>
            <a:off x="457200" y="2185416"/>
            <a:ext cx="8229600" cy="1752600"/>
          </a:xfrm>
        </p:spPr>
        <p:txBody>
          <a:bodyPr>
            <a:noAutofit/>
          </a:bodyPr>
          <a:lstStyle>
            <a:lvl1pPr marL="0" indent="0" algn="l">
              <a:buNone/>
              <a:defRPr sz="6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Content Placeholder 10"/>
          <p:cNvSpPr>
            <a:spLocks noGrp="1"/>
          </p:cNvSpPr>
          <p:nvPr>
            <p:ph sz="quarter" idx="12"/>
          </p:nvPr>
        </p:nvSpPr>
        <p:spPr>
          <a:xfrm>
            <a:off x="457200" y="3964679"/>
            <a:ext cx="7493000" cy="742950"/>
          </a:xfrm>
        </p:spPr>
        <p:txBody>
          <a:bodyPr anchor="b">
            <a:normAutofit/>
          </a:bodyPr>
          <a:lstStyle>
            <a:lvl1pPr marL="0" indent="0">
              <a:buFontTx/>
              <a:buNone/>
              <a:defRPr sz="2600">
                <a:solidFill>
                  <a:srgbClr val="FFFFFF"/>
                </a:solidFill>
              </a:defRPr>
            </a:lvl1pPr>
          </a:lstStyle>
          <a:p>
            <a:pPr lvl="0"/>
            <a:r>
              <a:rPr lang="en-US" dirty="0"/>
              <a:t>Click to edit Master text styles</a:t>
            </a:r>
          </a:p>
        </p:txBody>
      </p:sp>
    </p:spTree>
    <p:extLst>
      <p:ext uri="{BB962C8B-B14F-4D97-AF65-F5344CB8AC3E}">
        <p14:creationId xmlns:p14="http://schemas.microsoft.com/office/powerpoint/2010/main" val="429262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6070"/>
            <a:ext cx="8229600" cy="4720093"/>
          </a:xfrm>
        </p:spPr>
        <p:txBody>
          <a:bodyPr>
            <a:normAutofit/>
          </a:bodyPr>
          <a:lstStyle>
            <a:lvl1pPr marL="0" indent="0">
              <a:buFontTx/>
              <a:buNone/>
              <a:defRPr sz="24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sp>
        <p:nvSpPr>
          <p:cNvPr id="2" name="Title 1"/>
          <p:cNvSpPr>
            <a:spLocks noGrp="1"/>
          </p:cNvSpPr>
          <p:nvPr>
            <p:ph type="title"/>
          </p:nvPr>
        </p:nvSpPr>
        <p:spPr>
          <a:xfrm>
            <a:off x="-5421" y="527006"/>
            <a:ext cx="5259473" cy="400110"/>
          </a:xfrm>
          <a:solidFill>
            <a:srgbClr val="6ECFFF"/>
          </a:solidFill>
          <a:ln>
            <a:solidFill>
              <a:srgbClr val="6ECFFF"/>
            </a:solidFill>
          </a:ln>
        </p:spPr>
        <p:txBody>
          <a:bodyPr wrap="none" lIns="457200" rIns="182880" anchor="b">
            <a:spAutoFit/>
          </a:bodyPr>
          <a:lstStyle>
            <a:lvl1pPr>
              <a:defRPr sz="2000" cap="all" baseline="0">
                <a:solidFill>
                  <a:srgbClr val="FFFFFF"/>
                </a:solidFill>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489CB2A2-6D79-4AF3-85FE-F7EF38FB9CDC}"/>
              </a:ext>
            </a:extLst>
          </p:cNvPr>
          <p:cNvSpPr>
            <a:spLocks noGrp="1"/>
          </p:cNvSpPr>
          <p:nvPr>
            <p:ph type="sldNum" sz="quarter" idx="10"/>
          </p:nvPr>
        </p:nvSpPr>
        <p:spPr>
          <a:xfrm>
            <a:off x="6877050" y="6419850"/>
            <a:ext cx="2133600" cy="365125"/>
          </a:xfrm>
        </p:spPr>
        <p:txBody>
          <a:bodyPr/>
          <a:lstStyle>
            <a:lvl1pPr>
              <a:defRPr sz="1000">
                <a:solidFill>
                  <a:srgbClr val="7F7F7F"/>
                </a:solidFill>
              </a:defRPr>
            </a:lvl1pPr>
          </a:lstStyle>
          <a:p>
            <a:pPr>
              <a:defRPr/>
            </a:pPr>
            <a:fld id="{E4DB059B-7470-42AF-B6C2-A2242A05E8B7}" type="slidenum">
              <a:rPr lang="en-US" altLang="ko-KR"/>
              <a:pPr>
                <a:defRPr/>
              </a:pPr>
              <a:t>‹#›</a:t>
            </a:fld>
            <a:endParaRPr lang="en-US" altLang="ko-KR"/>
          </a:p>
        </p:txBody>
      </p:sp>
    </p:spTree>
    <p:extLst>
      <p:ext uri="{BB962C8B-B14F-4D97-AF65-F5344CB8AC3E}">
        <p14:creationId xmlns:p14="http://schemas.microsoft.com/office/powerpoint/2010/main" val="23785960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00B811D-DCFA-4CF5-8878-3E7ACE2DC69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Text Placeholder 2">
            <a:extLst>
              <a:ext uri="{FF2B5EF4-FFF2-40B4-BE49-F238E27FC236}">
                <a16:creationId xmlns:a16="http://schemas.microsoft.com/office/drawing/2014/main" id="{6379D5BC-5257-4DA6-B124-ED0395F5548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4" name="Date Placeholder 3">
            <a:extLst>
              <a:ext uri="{FF2B5EF4-FFF2-40B4-BE49-F238E27FC236}">
                <a16:creationId xmlns:a16="http://schemas.microsoft.com/office/drawing/2014/main" id="{4EFDE912-A68E-41FB-8AF5-23399472E82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a:ea typeface="+mn-ea"/>
                <a:cs typeface="+mn-cs"/>
              </a:defRPr>
            </a:lvl1pPr>
          </a:lstStyle>
          <a:p>
            <a:pPr>
              <a:defRPr/>
            </a:pPr>
            <a:endParaRPr lang="en-US"/>
          </a:p>
        </p:txBody>
      </p:sp>
      <p:sp>
        <p:nvSpPr>
          <p:cNvPr id="5" name="Footer Placeholder 4">
            <a:extLst>
              <a:ext uri="{FF2B5EF4-FFF2-40B4-BE49-F238E27FC236}">
                <a16:creationId xmlns:a16="http://schemas.microsoft.com/office/drawing/2014/main" id="{D521D8E3-E499-4AF9-9D21-D3E89481193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451F956-E407-4446-8BD6-E9E819944B41}"/>
              </a:ext>
            </a:extLst>
          </p:cNvPr>
          <p:cNvSpPr>
            <a:spLocks noGrp="1"/>
          </p:cNvSpPr>
          <p:nvPr>
            <p:ph type="sldNum" sz="quarter" idx="4"/>
          </p:nvPr>
        </p:nvSpPr>
        <p:spPr>
          <a:xfrm>
            <a:off x="6880225" y="641032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defRPr>
            </a:lvl1pPr>
          </a:lstStyle>
          <a:p>
            <a:pPr>
              <a:defRPr/>
            </a:pPr>
            <a:fld id="{D84E58A1-CE6A-49B5-A5F6-C68645FF00A8}"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727" r:id="rId1"/>
    <p:sldLayoutId id="2147484728" r:id="rId2"/>
  </p:sldLayoutIdLst>
  <p:hf hdr="0" ftr="0" dt="0"/>
  <p:txStyles>
    <p:titleStyle>
      <a:lvl1pPr algn="l" defTabSz="457200" rtl="0" eaLnBrk="0" fontAlgn="base" hangingPunct="0">
        <a:spcBef>
          <a:spcPct val="0"/>
        </a:spcBef>
        <a:spcAft>
          <a:spcPct val="0"/>
        </a:spcAft>
        <a:defRPr sz="4400" kern="1200">
          <a:solidFill>
            <a:schemeClr val="tx1"/>
          </a:solidFill>
          <a:latin typeface="Arial"/>
          <a:ea typeface="MS PGothic" panose="020B0600070205080204" pitchFamily="34" charset="-128"/>
          <a:cs typeface="ＭＳ Ｐゴシック" charset="0"/>
        </a:defRPr>
      </a:lvl1pPr>
      <a:lvl2pPr algn="l"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6C671EC-55C1-4F18-8CF2-14D3F258E37F}"/>
              </a:ext>
            </a:extLst>
          </p:cNvPr>
          <p:cNvSpPr>
            <a:spLocks noGrp="1"/>
          </p:cNvSpPr>
          <p:nvPr>
            <p:ph type="ctrTitle"/>
          </p:nvPr>
        </p:nvSpPr>
        <p:spPr>
          <a:xfrm>
            <a:off x="515938" y="938213"/>
            <a:ext cx="8229600" cy="1470025"/>
          </a:xfrm>
        </p:spPr>
        <p:txBody>
          <a:bodyPr/>
          <a:lstStyle/>
          <a:p>
            <a:pPr eaLnBrk="1" hangingPunct="1">
              <a:lnSpc>
                <a:spcPts val="5000"/>
              </a:lnSpc>
            </a:pPr>
            <a:r>
              <a:rPr lang="en-US" altLang="ko-KR" sz="3200" dirty="0">
                <a:latin typeface="Arial" panose="020B0604020202020204" pitchFamily="34" charset="0"/>
              </a:rPr>
              <a:t>Capstone Project </a:t>
            </a:r>
            <a:br>
              <a:rPr lang="en-US" altLang="ko-KR" sz="3200" dirty="0">
                <a:latin typeface="Arial" panose="020B0604020202020204" pitchFamily="34" charset="0"/>
              </a:rPr>
            </a:br>
            <a:r>
              <a:rPr lang="en-US" altLang="ko-KR" sz="3200" dirty="0">
                <a:latin typeface="Arial" panose="020B0604020202020204" pitchFamily="34" charset="0"/>
              </a:rPr>
              <a:t>- The Battle of Neighborhoods</a:t>
            </a:r>
            <a:r>
              <a:rPr lang="en-US" altLang="ko-KR" sz="3200" dirty="0">
                <a:solidFill>
                  <a:srgbClr val="002743"/>
                </a:solidFill>
                <a:latin typeface="Arial" panose="020B0604020202020204" pitchFamily="34" charset="0"/>
              </a:rPr>
              <a:t>:</a:t>
            </a:r>
          </a:p>
        </p:txBody>
      </p:sp>
      <p:sp>
        <p:nvSpPr>
          <p:cNvPr id="6147" name="Subtitle 2">
            <a:extLst>
              <a:ext uri="{FF2B5EF4-FFF2-40B4-BE49-F238E27FC236}">
                <a16:creationId xmlns:a16="http://schemas.microsoft.com/office/drawing/2014/main" id="{37C40973-ABA4-44CB-BDA2-A38521AD7129}"/>
              </a:ext>
            </a:extLst>
          </p:cNvPr>
          <p:cNvSpPr>
            <a:spLocks noGrp="1"/>
          </p:cNvSpPr>
          <p:nvPr>
            <p:ph type="subTitle" idx="1"/>
          </p:nvPr>
        </p:nvSpPr>
        <p:spPr>
          <a:xfrm>
            <a:off x="515937" y="2379663"/>
            <a:ext cx="8330189" cy="1752600"/>
          </a:xfrm>
        </p:spPr>
        <p:txBody>
          <a:bodyPr/>
          <a:lstStyle/>
          <a:p>
            <a:pPr eaLnBrk="1" hangingPunct="1">
              <a:lnSpc>
                <a:spcPts val="6800"/>
              </a:lnSpc>
            </a:pPr>
            <a:r>
              <a:rPr lang="en-US" altLang="ko-KR" sz="3800" dirty="0"/>
              <a:t>Comparison of New York Manhattan neighborhoods for the coffee shop Biz investors</a:t>
            </a:r>
            <a:endParaRPr lang="en-US" altLang="ko-KR" sz="3800" dirty="0">
              <a:latin typeface="Arial" panose="020B0604020202020204" pitchFamily="34" charset="0"/>
            </a:endParaRPr>
          </a:p>
        </p:txBody>
      </p:sp>
      <p:sp>
        <p:nvSpPr>
          <p:cNvPr id="12292" name="Content Placeholder 8">
            <a:extLst>
              <a:ext uri="{FF2B5EF4-FFF2-40B4-BE49-F238E27FC236}">
                <a16:creationId xmlns:a16="http://schemas.microsoft.com/office/drawing/2014/main" id="{AF2975C0-922E-44F0-8408-EFAE4D9CF171}"/>
              </a:ext>
            </a:extLst>
          </p:cNvPr>
          <p:cNvSpPr>
            <a:spLocks noGrp="1"/>
          </p:cNvSpPr>
          <p:nvPr>
            <p:ph sz="quarter" idx="12"/>
          </p:nvPr>
        </p:nvSpPr>
        <p:spPr>
          <a:xfrm>
            <a:off x="6756400" y="5180880"/>
            <a:ext cx="1692275" cy="968375"/>
          </a:xfrm>
        </p:spPr>
        <p:txBody>
          <a:bodyPr>
            <a:normAutofit fontScale="77500" lnSpcReduction="20000"/>
          </a:bodyPr>
          <a:lstStyle/>
          <a:p>
            <a:pPr eaLnBrk="1" hangingPunct="1">
              <a:defRPr/>
            </a:pPr>
            <a:r>
              <a:rPr lang="en-US" altLang="ko-KR" dirty="0">
                <a:latin typeface="Arial" panose="020B0604020202020204" pitchFamily="34" charset="0"/>
              </a:rPr>
              <a:t>Jan. 2019</a:t>
            </a:r>
          </a:p>
          <a:p>
            <a:pPr eaLnBrk="1" hangingPunct="1">
              <a:defRPr/>
            </a:pPr>
            <a:endParaRPr lang="en-US" altLang="ko-KR" dirty="0">
              <a:latin typeface="Arial" panose="020B0604020202020204" pitchFamily="34" charset="0"/>
            </a:endParaRPr>
          </a:p>
          <a:p>
            <a:pPr eaLnBrk="1" hangingPunct="1">
              <a:defRPr/>
            </a:pPr>
            <a:r>
              <a:rPr lang="en-US" altLang="ko-KR" dirty="0">
                <a:latin typeface="Arial" panose="020B0604020202020204" pitchFamily="34" charset="0"/>
              </a:rPr>
              <a:t>S.B.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490"/>
            <a:ext cx="2941383" cy="369332"/>
          </a:xfrm>
        </p:spPr>
        <p:txBody>
          <a:bodyPr rtlCol="0" anchor="ctr"/>
          <a:lstStyle/>
          <a:p>
            <a:pPr eaLnBrk="1" fontAlgn="auto" hangingPunct="1">
              <a:spcAft>
                <a:spcPts val="0"/>
              </a:spcAft>
              <a:defRPr/>
            </a:pPr>
            <a:r>
              <a:rPr lang="en-US" sz="1800" b="1" dirty="0">
                <a:latin typeface="Arial Narrow" panose="020B0606020202030204" pitchFamily="34" charset="0"/>
                <a:ea typeface="+mj-ea"/>
                <a:cs typeface="+mj-cs"/>
              </a:rPr>
              <a:t>Problem statement : </a:t>
            </a:r>
          </a:p>
        </p:txBody>
      </p:sp>
      <p:pic>
        <p:nvPicPr>
          <p:cNvPr id="7171" name="Picture 13">
            <a:extLst>
              <a:ext uri="{FF2B5EF4-FFF2-40B4-BE49-F238E27FC236}">
                <a16:creationId xmlns:a16="http://schemas.microsoft.com/office/drawing/2014/main" id="{0B86B002-69BC-494B-9D94-29FEB2DBA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9">
            <a:extLst>
              <a:ext uri="{FF2B5EF4-FFF2-40B4-BE49-F238E27FC236}">
                <a16:creationId xmlns:a16="http://schemas.microsoft.com/office/drawing/2014/main" id="{14B92FD3-C49B-4683-AEC9-815598F1AFF5}"/>
              </a:ext>
            </a:extLst>
          </p:cNvPr>
          <p:cNvSpPr>
            <a:spLocks noChangeArrowheads="1"/>
          </p:cNvSpPr>
          <p:nvPr/>
        </p:nvSpPr>
        <p:spPr bwMode="auto">
          <a:xfrm>
            <a:off x="1265238" y="1444625"/>
            <a:ext cx="612775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ko-KR" sz="1600" b="1" u="sng" dirty="0">
                <a:solidFill>
                  <a:srgbClr val="00000A"/>
                </a:solidFill>
                <a:latin typeface="Arial Narrow" panose="020B0606020202030204" pitchFamily="34" charset="0"/>
                <a:ea typeface="맑은 고딕" panose="020B0503020000020004" pitchFamily="50" charset="-127"/>
                <a:cs typeface="Lohit Devanagari"/>
              </a:rPr>
              <a:t>[Objective]</a:t>
            </a:r>
          </a:p>
          <a:p>
            <a:r>
              <a:rPr lang="en-US" altLang="ko-KR" sz="1600" dirty="0">
                <a:solidFill>
                  <a:srgbClr val="00000A"/>
                </a:solidFill>
                <a:latin typeface="Arial Narrow" panose="020B0606020202030204" pitchFamily="34" charset="0"/>
                <a:ea typeface="맑은 고딕" panose="020B0503020000020004" pitchFamily="50" charset="-127"/>
                <a:cs typeface="Lohit Devanagari"/>
              </a:rPr>
              <a:t>: </a:t>
            </a:r>
            <a:r>
              <a:rPr lang="ko-KR" altLang="ko-KR" sz="1600" dirty="0">
                <a:latin typeface="Arial Narrow" panose="020B0606020202030204" pitchFamily="34" charset="0"/>
                <a:ea typeface="맑은 고딕" panose="020B0503020000020004" pitchFamily="50" charset="-127"/>
                <a:cs typeface="Lohit Devanagari"/>
              </a:rPr>
              <a:t>To provide analysis data to </a:t>
            </a:r>
            <a:r>
              <a:rPr lang="en-US" altLang="ko-KR" sz="1600" dirty="0">
                <a:latin typeface="Arial Narrow" panose="020B0606020202030204" pitchFamily="34" charset="0"/>
                <a:ea typeface="맑은 고딕" panose="020B0503020000020004" pitchFamily="50" charset="-127"/>
                <a:cs typeface="Lohit Devanagari"/>
              </a:rPr>
              <a:t>our</a:t>
            </a:r>
            <a:r>
              <a:rPr lang="ko-KR" altLang="en-US" sz="1600" dirty="0">
                <a:latin typeface="Arial Narrow" panose="020B0606020202030204" pitchFamily="34" charset="0"/>
                <a:ea typeface="맑은 고딕" panose="020B0503020000020004" pitchFamily="50" charset="-127"/>
                <a:cs typeface="Lohit Devanagari"/>
              </a:rPr>
              <a:t> </a:t>
            </a:r>
            <a:r>
              <a:rPr lang="ko-KR" altLang="ko-KR" sz="1600" dirty="0">
                <a:latin typeface="Arial Narrow" panose="020B0606020202030204" pitchFamily="34" charset="0"/>
                <a:ea typeface="맑은 고딕" panose="020B0503020000020004" pitchFamily="50" charset="-127"/>
                <a:cs typeface="Lohit Devanagari"/>
              </a:rPr>
              <a:t>customer who want to open Korean style coffee shop brand in big cities in North America (such as NY, Toronto), </a:t>
            </a:r>
            <a:r>
              <a:rPr lang="en-US" altLang="ko-KR" sz="1600" dirty="0">
                <a:latin typeface="Arial Narrow" panose="020B0606020202030204" pitchFamily="34" charset="0"/>
                <a:ea typeface="맑은 고딕" panose="020B0503020000020004" pitchFamily="50" charset="-127"/>
                <a:cs typeface="Lohit Devanagari"/>
              </a:rPr>
              <a:t>the best quality </a:t>
            </a:r>
            <a:r>
              <a:rPr lang="ko-KR" altLang="ko-KR" sz="1600" dirty="0">
                <a:latin typeface="Arial Narrow" panose="020B0606020202030204" pitchFamily="34" charset="0"/>
                <a:ea typeface="맑은 고딕" panose="020B0503020000020004" pitchFamily="50" charset="-127"/>
                <a:cs typeface="Lohit Devanagari"/>
              </a:rPr>
              <a:t>area</a:t>
            </a:r>
            <a:r>
              <a:rPr lang="en-US" altLang="ko-KR" sz="1600" dirty="0">
                <a:latin typeface="Arial Narrow" panose="020B0606020202030204" pitchFamily="34" charset="0"/>
                <a:ea typeface="맑은 고딕" panose="020B0503020000020004" pitchFamily="50" charset="-127"/>
                <a:cs typeface="Lohit Devanagari"/>
              </a:rPr>
              <a:t>s</a:t>
            </a:r>
            <a:r>
              <a:rPr lang="ko-KR" altLang="ko-KR" sz="1600" dirty="0">
                <a:latin typeface="Arial Narrow" panose="020B0606020202030204" pitchFamily="34" charset="0"/>
                <a:ea typeface="맑은 고딕" panose="020B0503020000020004" pitchFamily="50" charset="-127"/>
                <a:cs typeface="Lohit Devanagari"/>
              </a:rPr>
              <a:t> for </a:t>
            </a:r>
            <a:r>
              <a:rPr lang="en-US" altLang="ko-KR" sz="1600" dirty="0">
                <a:latin typeface="Arial Narrow" panose="020B0606020202030204" pitchFamily="34" charset="0"/>
                <a:ea typeface="맑은 고딕" panose="020B0503020000020004" pitchFamily="50" charset="-127"/>
                <a:cs typeface="Lohit Devanagari"/>
              </a:rPr>
              <a:t>the determine of the </a:t>
            </a:r>
            <a:r>
              <a:rPr lang="ko-KR" altLang="ko-KR" sz="1600" dirty="0">
                <a:latin typeface="Arial Narrow" panose="020B0606020202030204" pitchFamily="34" charset="0"/>
                <a:ea typeface="맑은 고딕" panose="020B0503020000020004" pitchFamily="50" charset="-127"/>
                <a:cs typeface="Lohit Devanagari"/>
              </a:rPr>
              <a:t>coffee shop business.</a:t>
            </a:r>
            <a:r>
              <a:rPr lang="en-US" altLang="ko-KR" sz="1600" dirty="0">
                <a:latin typeface="Arial Narrow" panose="020B0606020202030204" pitchFamily="34" charset="0"/>
                <a:ea typeface="맑은 고딕" panose="020B0503020000020004" pitchFamily="50" charset="-127"/>
                <a:cs typeface="Lohit Devanagari"/>
              </a:rPr>
              <a:t> </a:t>
            </a:r>
          </a:p>
          <a:p>
            <a:endParaRPr lang="en-US" altLang="ko-KR" sz="1600" dirty="0">
              <a:solidFill>
                <a:srgbClr val="00000A"/>
              </a:solidFill>
              <a:latin typeface="Arial Narrow" panose="020B0606020202030204" pitchFamily="34" charset="0"/>
              <a:ea typeface="맑은 고딕" panose="020B0503020000020004" pitchFamily="50" charset="-127"/>
              <a:cs typeface="Lohit Devanagari"/>
            </a:endParaRPr>
          </a:p>
          <a:p>
            <a:r>
              <a:rPr lang="ko-KR" altLang="en-US" sz="1600" dirty="0">
                <a:solidFill>
                  <a:srgbClr val="00000A"/>
                </a:solidFill>
                <a:latin typeface="Arial Narrow" panose="020B0606020202030204" pitchFamily="34" charset="0"/>
                <a:ea typeface="맑은 고딕" panose="020B0503020000020004" pitchFamily="50" charset="-127"/>
                <a:cs typeface="Lohit Devanagari"/>
              </a:rPr>
              <a:t> </a:t>
            </a:r>
            <a:endParaRPr lang="ko-KR" altLang="ko-KR" sz="1600" dirty="0">
              <a:solidFill>
                <a:srgbClr val="00000A"/>
              </a:solidFill>
              <a:latin typeface="Arial Narrow" panose="020B0606020202030204" pitchFamily="34" charset="0"/>
              <a:ea typeface="맑은 고딕" panose="020B0503020000020004" pitchFamily="50" charset="-127"/>
              <a:cs typeface="Lohit Devanagari"/>
            </a:endParaRPr>
          </a:p>
          <a:p>
            <a:r>
              <a:rPr lang="en-US" altLang="ko-KR" sz="1600" b="1" u="sng" dirty="0">
                <a:solidFill>
                  <a:srgbClr val="00000A"/>
                </a:solidFill>
                <a:latin typeface="Arial Narrow" panose="020B0606020202030204" pitchFamily="34" charset="0"/>
                <a:ea typeface="맑은 고딕" panose="020B0503020000020004" pitchFamily="50" charset="-127"/>
                <a:cs typeface="Lohit Devanagari"/>
              </a:rPr>
              <a:t>[Problem statement]</a:t>
            </a:r>
            <a:endParaRPr lang="ko-KR" altLang="ko-KR" sz="1600" dirty="0">
              <a:solidFill>
                <a:srgbClr val="00000A"/>
              </a:solidFill>
              <a:latin typeface="Arial Narrow" panose="020B0606020202030204" pitchFamily="34" charset="0"/>
              <a:ea typeface="맑은 고딕" panose="020B0503020000020004" pitchFamily="50" charset="-127"/>
              <a:cs typeface="Lohit Devanagari"/>
            </a:endParaRPr>
          </a:p>
          <a:p>
            <a:r>
              <a:rPr lang="en-US" altLang="ko-KR" sz="1600" dirty="0">
                <a:solidFill>
                  <a:srgbClr val="00000A"/>
                </a:solidFill>
                <a:latin typeface="Arial Narrow" panose="020B0606020202030204" pitchFamily="34" charset="0"/>
                <a:ea typeface="맑은 고딕" panose="020B0503020000020004" pitchFamily="50" charset="-127"/>
                <a:cs typeface="Lohit Devanagari"/>
              </a:rPr>
              <a:t>: </a:t>
            </a:r>
            <a:r>
              <a:rPr lang="en-US" altLang="ko-KR" sz="1600" dirty="0">
                <a:latin typeface="Arial Narrow" panose="020B0606020202030204" pitchFamily="34" charset="0"/>
              </a:rPr>
              <a:t>Our customer wish to start a new coffee shop franchise business in New York city.  Because there are already many coffee shops and cafés in this big city, in order to catch new market opportunities, our customers want to open coffee shop brand with differentiated characteristics.  The customer is preparing a Korean style coffee shop brand considering the popularity of the K-pop music culture which has many fans in this area recently. </a:t>
            </a:r>
            <a:endParaRPr lang="ko-KR" altLang="ko-KR" sz="1600" dirty="0">
              <a:latin typeface="Arial Narrow" panose="020B0606020202030204" pitchFamily="34" charset="0"/>
            </a:endParaRPr>
          </a:p>
          <a:p>
            <a:r>
              <a:rPr lang="en-US" altLang="ko-KR" sz="1600" dirty="0">
                <a:latin typeface="Arial Narrow" panose="020B0606020202030204" pitchFamily="34" charset="0"/>
              </a:rPr>
              <a:t>The customer wants to determine which of the area(s) in New York city are better suited to open coffee shop businesses.</a:t>
            </a:r>
            <a:endParaRPr lang="ko-KR" altLang="ko-KR" sz="1600" dirty="0">
              <a:latin typeface="Arial Narrow" panose="020B0606020202030204" pitchFamily="34" charset="0"/>
            </a:endParaRPr>
          </a:p>
          <a:p>
            <a:endParaRPr lang="ko-KR" altLang="ko-KR" sz="1600" dirty="0">
              <a:solidFill>
                <a:srgbClr val="00000A"/>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67610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213"/>
            <a:ext cx="3090863" cy="369887"/>
          </a:xfrm>
        </p:spPr>
        <p:txBody>
          <a:bodyPr rtlCol="0" anchor="ctr"/>
          <a:lstStyle/>
          <a:p>
            <a:pPr eaLnBrk="1" fontAlgn="auto" hangingPunct="1">
              <a:spcAft>
                <a:spcPts val="0"/>
              </a:spcAft>
              <a:defRPr/>
            </a:pPr>
            <a:r>
              <a:rPr lang="en-US" sz="1800" b="1" dirty="0">
                <a:ea typeface="+mj-ea"/>
                <a:cs typeface="+mj-cs"/>
              </a:rPr>
              <a:t>Data description : </a:t>
            </a:r>
          </a:p>
        </p:txBody>
      </p:sp>
      <p:pic>
        <p:nvPicPr>
          <p:cNvPr id="7171" name="Picture 13">
            <a:extLst>
              <a:ext uri="{FF2B5EF4-FFF2-40B4-BE49-F238E27FC236}">
                <a16:creationId xmlns:a16="http://schemas.microsoft.com/office/drawing/2014/main" id="{F1841C94-96D6-45C9-A1A2-A80699A9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9">
            <a:extLst>
              <a:ext uri="{FF2B5EF4-FFF2-40B4-BE49-F238E27FC236}">
                <a16:creationId xmlns:a16="http://schemas.microsoft.com/office/drawing/2014/main" id="{962063D3-7E9A-4766-8478-2874E61F0577}"/>
              </a:ext>
            </a:extLst>
          </p:cNvPr>
          <p:cNvSpPr>
            <a:spLocks noChangeArrowheads="1"/>
          </p:cNvSpPr>
          <p:nvPr/>
        </p:nvSpPr>
        <p:spPr bwMode="auto">
          <a:xfrm>
            <a:off x="1265238" y="1339850"/>
            <a:ext cx="612775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defRPr/>
            </a:pPr>
            <a:r>
              <a:rPr lang="en-US" altLang="ko-KR" sz="1600" dirty="0">
                <a:latin typeface="맑은 고딕" panose="020B0503020000020004" pitchFamily="50" charset="-127"/>
                <a:ea typeface="맑은 고딕" panose="020B0503020000020004" pitchFamily="50" charset="-127"/>
                <a:cs typeface="Lohit Devanagari"/>
              </a:rPr>
              <a:t>Following data are used for this Capstone project.</a:t>
            </a:r>
          </a:p>
          <a:p>
            <a:pPr>
              <a:defRPr/>
            </a:pPr>
            <a:endParaRPr lang="en-US" altLang="ko-KR" sz="1600" b="1" u="sng" dirty="0">
              <a:solidFill>
                <a:srgbClr val="00000A"/>
              </a:solidFill>
              <a:latin typeface="맑은 고딕" panose="020B0503020000020004" pitchFamily="50" charset="-127"/>
              <a:ea typeface="맑은 고딕" panose="020B0503020000020004" pitchFamily="50" charset="-127"/>
              <a:cs typeface="Lohit Devanagari"/>
            </a:endParaRPr>
          </a:p>
          <a:p>
            <a:pPr>
              <a:defRPr/>
            </a:pPr>
            <a:r>
              <a:rPr lang="en-US" altLang="ko-KR" sz="1600" b="1" u="sng" dirty="0">
                <a:solidFill>
                  <a:srgbClr val="00000A"/>
                </a:solidFill>
                <a:latin typeface="맑은 고딕" panose="020B0503020000020004" pitchFamily="50" charset="-127"/>
                <a:ea typeface="맑은 고딕" panose="020B0503020000020004" pitchFamily="50" charset="-127"/>
                <a:cs typeface="Lohit Devanagari"/>
              </a:rPr>
              <a:t>[</a:t>
            </a:r>
            <a:r>
              <a:rPr lang="en-US" altLang="ko-KR" sz="1600" b="1" u="sng" dirty="0" err="1">
                <a:solidFill>
                  <a:srgbClr val="00000A"/>
                </a:solidFill>
                <a:latin typeface="맑은 고딕" panose="020B0503020000020004" pitchFamily="50" charset="-127"/>
                <a:ea typeface="맑은 고딕" panose="020B0503020000020004" pitchFamily="50" charset="-127"/>
                <a:cs typeface="Lohit Devanagari"/>
              </a:rPr>
              <a:t>FourSquare</a:t>
            </a:r>
            <a:r>
              <a:rPr lang="en-US" altLang="ko-KR" sz="1600" b="1" u="sng" dirty="0">
                <a:solidFill>
                  <a:srgbClr val="00000A"/>
                </a:solidFill>
                <a:latin typeface="맑은 고딕" panose="020B0503020000020004" pitchFamily="50" charset="-127"/>
                <a:ea typeface="맑은 고딕" panose="020B0503020000020004" pitchFamily="50" charset="-127"/>
                <a:cs typeface="Lohit Devanagari"/>
              </a:rPr>
              <a:t> API]</a:t>
            </a:r>
          </a:p>
          <a:p>
            <a:r>
              <a:rPr lang="en-US" altLang="ko-KR" dirty="0"/>
              <a:t>Query to get such categories information.</a:t>
            </a:r>
            <a:br>
              <a:rPr lang="en-US" altLang="ko-KR" dirty="0"/>
            </a:br>
            <a:r>
              <a:rPr lang="en-US" altLang="ko-KR" dirty="0"/>
              <a:t>. Number of coffee shop &amp; café categories.</a:t>
            </a:r>
            <a:br>
              <a:rPr lang="en-US" altLang="ko-KR" dirty="0"/>
            </a:br>
            <a:r>
              <a:rPr lang="en-US" altLang="ko-KR" dirty="0"/>
              <a:t>. Number of (Korean) restaurant category.</a:t>
            </a:r>
            <a:br>
              <a:rPr lang="en-US" altLang="ko-KR" dirty="0"/>
            </a:br>
            <a:endParaRPr lang="ko-KR" altLang="ko-KR" sz="1600" dirty="0">
              <a:solidFill>
                <a:srgbClr val="00000A"/>
              </a:solidFill>
              <a:latin typeface="맑은 고딕" panose="020B0503020000020004" pitchFamily="50" charset="-127"/>
              <a:ea typeface="맑은 고딕" panose="020B0503020000020004" pitchFamily="50" charset="-127"/>
              <a:cs typeface="Lohit Devanagari"/>
            </a:endParaRPr>
          </a:p>
          <a:p>
            <a:pPr>
              <a:defRPr/>
            </a:pPr>
            <a:r>
              <a:rPr lang="en-US" altLang="ko-KR" sz="1600" b="1" u="sng" dirty="0">
                <a:solidFill>
                  <a:srgbClr val="00000A"/>
                </a:solidFill>
                <a:latin typeface="맑은 고딕" panose="020B0503020000020004" pitchFamily="50" charset="-127"/>
                <a:ea typeface="맑은 고딕" panose="020B0503020000020004" pitchFamily="50" charset="-127"/>
                <a:cs typeface="Lohit Devanagari"/>
              </a:rPr>
              <a:t>[Neighborhood data]</a:t>
            </a:r>
            <a:endParaRPr lang="ko-KR" altLang="ko-KR" sz="1600" dirty="0">
              <a:solidFill>
                <a:srgbClr val="00000A"/>
              </a:solidFill>
              <a:latin typeface="맑은 고딕" panose="020B0503020000020004" pitchFamily="50" charset="-127"/>
              <a:ea typeface="맑은 고딕" panose="020B0503020000020004" pitchFamily="50" charset="-127"/>
              <a:cs typeface="Lohit Devanagari"/>
            </a:endParaRPr>
          </a:p>
          <a:p>
            <a:r>
              <a:rPr lang="en-US" altLang="ko-KR" sz="1600" dirty="0">
                <a:solidFill>
                  <a:srgbClr val="00000A"/>
                </a:solidFill>
                <a:latin typeface="맑은 고딕" panose="020B0503020000020004" pitchFamily="50" charset="-127"/>
                <a:ea typeface="맑은 고딕" panose="020B0503020000020004" pitchFamily="50" charset="-127"/>
                <a:cs typeface="Lohit Devanagari"/>
              </a:rPr>
              <a:t>- </a:t>
            </a:r>
            <a:r>
              <a:rPr lang="en-US" altLang="ko-KR" dirty="0"/>
              <a:t>Geospatial postal data for NY, USA</a:t>
            </a:r>
            <a:br>
              <a:rPr lang="en-US" altLang="ko-KR" dirty="0"/>
            </a:br>
            <a:r>
              <a:rPr lang="en-US" altLang="ko-KR" dirty="0"/>
              <a:t>      http://cocl.us/Geospatial_data</a:t>
            </a:r>
            <a:endParaRPr lang="ko-KR" altLang="ko-KR" dirty="0"/>
          </a:p>
          <a:p>
            <a:pPr marL="285750" indent="-285750">
              <a:buFontTx/>
              <a:buChar char="-"/>
              <a:defRPr/>
            </a:pPr>
            <a:endParaRPr lang="en-US" altLang="ko-KR" sz="1600" dirty="0"/>
          </a:p>
        </p:txBody>
      </p:sp>
      <p:pic>
        <p:nvPicPr>
          <p:cNvPr id="3" name="Picture 2">
            <a:extLst>
              <a:ext uri="{FF2B5EF4-FFF2-40B4-BE49-F238E27FC236}">
                <a16:creationId xmlns:a16="http://schemas.microsoft.com/office/drawing/2014/main" id="{3A1184E4-36C0-4E67-9949-DACD49993EC5}"/>
              </a:ext>
            </a:extLst>
          </p:cNvPr>
          <p:cNvPicPr>
            <a:picLocks noChangeAspect="1"/>
          </p:cNvPicPr>
          <p:nvPr/>
        </p:nvPicPr>
        <p:blipFill>
          <a:blip r:embed="rId4"/>
          <a:stretch>
            <a:fillRect/>
          </a:stretch>
        </p:blipFill>
        <p:spPr>
          <a:xfrm>
            <a:off x="4916293" y="3137899"/>
            <a:ext cx="3946319" cy="33857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490"/>
            <a:ext cx="2651239" cy="369332"/>
          </a:xfrm>
        </p:spPr>
        <p:txBody>
          <a:bodyPr rtlCol="0" anchor="ctr"/>
          <a:lstStyle/>
          <a:p>
            <a:pPr eaLnBrk="1" fontAlgn="auto" hangingPunct="1">
              <a:spcAft>
                <a:spcPts val="0"/>
              </a:spcAft>
              <a:defRPr/>
            </a:pPr>
            <a:r>
              <a:rPr lang="en-US" sz="1800" b="1" dirty="0">
                <a:ea typeface="+mj-ea"/>
                <a:cs typeface="+mj-cs"/>
              </a:rPr>
              <a:t>Data Analysis : </a:t>
            </a:r>
          </a:p>
        </p:txBody>
      </p:sp>
      <p:pic>
        <p:nvPicPr>
          <p:cNvPr id="7171" name="Picture 13">
            <a:extLst>
              <a:ext uri="{FF2B5EF4-FFF2-40B4-BE49-F238E27FC236}">
                <a16:creationId xmlns:a16="http://schemas.microsoft.com/office/drawing/2014/main" id="{F1841C94-96D6-45C9-A1A2-A80699A9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9">
            <a:extLst>
              <a:ext uri="{FF2B5EF4-FFF2-40B4-BE49-F238E27FC236}">
                <a16:creationId xmlns:a16="http://schemas.microsoft.com/office/drawing/2014/main" id="{962063D3-7E9A-4766-8478-2874E61F0577}"/>
              </a:ext>
            </a:extLst>
          </p:cNvPr>
          <p:cNvSpPr>
            <a:spLocks noChangeArrowheads="1"/>
          </p:cNvSpPr>
          <p:nvPr/>
        </p:nvSpPr>
        <p:spPr bwMode="auto">
          <a:xfrm>
            <a:off x="1265238" y="1339850"/>
            <a:ext cx="6127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defRPr/>
            </a:pPr>
            <a:r>
              <a:rPr lang="en-US" altLang="ko-KR" sz="1600" b="1" dirty="0">
                <a:latin typeface="맑은 고딕" panose="020B0503020000020004" pitchFamily="50" charset="-127"/>
                <a:ea typeface="맑은 고딕" panose="020B0503020000020004" pitchFamily="50" charset="-127"/>
                <a:cs typeface="Lohit Devanagari"/>
              </a:rPr>
              <a:t>Identifying neighborhoods in Manhattan, New York.</a:t>
            </a:r>
          </a:p>
          <a:p>
            <a:pPr>
              <a:defRPr/>
            </a:pPr>
            <a:endParaRPr lang="en-US" altLang="ko-KR" sz="1600" b="1" dirty="0">
              <a:latin typeface="맑은 고딕" panose="020B0503020000020004" pitchFamily="50" charset="-127"/>
              <a:ea typeface="맑은 고딕" panose="020B0503020000020004" pitchFamily="50" charset="-127"/>
              <a:cs typeface="Lohit Devanagari"/>
            </a:endParaRPr>
          </a:p>
          <a:p>
            <a:pPr marL="285750" indent="-285750">
              <a:buFontTx/>
              <a:buChar char="-"/>
              <a:defRPr/>
            </a:pPr>
            <a:endParaRPr lang="en-US" altLang="ko-KR" sz="1600" b="1" dirty="0"/>
          </a:p>
        </p:txBody>
      </p:sp>
      <p:pic>
        <p:nvPicPr>
          <p:cNvPr id="9" name="Picture 9">
            <a:extLst>
              <a:ext uri="{FF2B5EF4-FFF2-40B4-BE49-F238E27FC236}">
                <a16:creationId xmlns:a16="http://schemas.microsoft.com/office/drawing/2014/main" id="{F59D1C5B-A955-4745-A974-1C625CC81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238" y="1889267"/>
            <a:ext cx="7087951" cy="420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92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490"/>
            <a:ext cx="2651239" cy="369332"/>
          </a:xfrm>
        </p:spPr>
        <p:txBody>
          <a:bodyPr rtlCol="0" anchor="ctr"/>
          <a:lstStyle/>
          <a:p>
            <a:pPr eaLnBrk="1" fontAlgn="auto" hangingPunct="1">
              <a:spcAft>
                <a:spcPts val="0"/>
              </a:spcAft>
              <a:defRPr/>
            </a:pPr>
            <a:r>
              <a:rPr lang="en-US" sz="1800" b="1" dirty="0">
                <a:ea typeface="+mj-ea"/>
                <a:cs typeface="+mj-cs"/>
              </a:rPr>
              <a:t>Data Analysis : </a:t>
            </a:r>
          </a:p>
        </p:txBody>
      </p:sp>
      <p:pic>
        <p:nvPicPr>
          <p:cNvPr id="7171" name="Picture 13">
            <a:extLst>
              <a:ext uri="{FF2B5EF4-FFF2-40B4-BE49-F238E27FC236}">
                <a16:creationId xmlns:a16="http://schemas.microsoft.com/office/drawing/2014/main" id="{F1841C94-96D6-45C9-A1A2-A80699A9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9">
            <a:extLst>
              <a:ext uri="{FF2B5EF4-FFF2-40B4-BE49-F238E27FC236}">
                <a16:creationId xmlns:a16="http://schemas.microsoft.com/office/drawing/2014/main" id="{962063D3-7E9A-4766-8478-2874E61F0577}"/>
              </a:ext>
            </a:extLst>
          </p:cNvPr>
          <p:cNvSpPr>
            <a:spLocks noChangeArrowheads="1"/>
          </p:cNvSpPr>
          <p:nvPr/>
        </p:nvSpPr>
        <p:spPr bwMode="auto">
          <a:xfrm>
            <a:off x="1265238" y="1339850"/>
            <a:ext cx="6127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defRPr/>
            </a:pPr>
            <a:r>
              <a:rPr lang="en-US" altLang="ko-KR" sz="1600" b="1" dirty="0">
                <a:latin typeface="맑은 고딕" panose="020B0503020000020004" pitchFamily="50" charset="-127"/>
                <a:ea typeface="맑은 고딕" panose="020B0503020000020004" pitchFamily="50" charset="-127"/>
                <a:cs typeface="Lohit Devanagari"/>
              </a:rPr>
              <a:t>Explore and cleansing venues data of ‘Manhattan’ which retrieved using Foursquare API</a:t>
            </a:r>
          </a:p>
          <a:p>
            <a:pPr marL="285750" indent="-285750">
              <a:buFontTx/>
              <a:buChar char="-"/>
              <a:defRPr/>
            </a:pPr>
            <a:endParaRPr lang="en-US" altLang="ko-KR" sz="1600" b="1" dirty="0"/>
          </a:p>
        </p:txBody>
      </p:sp>
      <p:pic>
        <p:nvPicPr>
          <p:cNvPr id="8" name="Picture 7">
            <a:extLst>
              <a:ext uri="{FF2B5EF4-FFF2-40B4-BE49-F238E27FC236}">
                <a16:creationId xmlns:a16="http://schemas.microsoft.com/office/drawing/2014/main" id="{3207B71C-11E7-45E7-8576-BDAA6A9B783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842" y="2051130"/>
            <a:ext cx="5729605" cy="3206115"/>
          </a:xfrm>
          <a:prstGeom prst="rect">
            <a:avLst/>
          </a:prstGeom>
          <a:noFill/>
          <a:ln>
            <a:noFill/>
          </a:ln>
        </p:spPr>
      </p:pic>
      <p:pic>
        <p:nvPicPr>
          <p:cNvPr id="10" name="Picture 2">
            <a:extLst>
              <a:ext uri="{FF2B5EF4-FFF2-40B4-BE49-F238E27FC236}">
                <a16:creationId xmlns:a16="http://schemas.microsoft.com/office/drawing/2014/main" id="{6F3FD269-AB08-409E-A282-5C6647278E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184" y="2492612"/>
            <a:ext cx="359092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19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490"/>
            <a:ext cx="2446247" cy="369332"/>
          </a:xfrm>
        </p:spPr>
        <p:txBody>
          <a:bodyPr rtlCol="0" anchor="ctr"/>
          <a:lstStyle/>
          <a:p>
            <a:pPr eaLnBrk="1" fontAlgn="auto" hangingPunct="1">
              <a:spcAft>
                <a:spcPts val="0"/>
              </a:spcAft>
              <a:defRPr/>
            </a:pPr>
            <a:r>
              <a:rPr lang="en-US" sz="1800" b="1" dirty="0">
                <a:ea typeface="+mj-ea"/>
                <a:cs typeface="+mj-cs"/>
              </a:rPr>
              <a:t>ML Analysis : </a:t>
            </a:r>
          </a:p>
        </p:txBody>
      </p:sp>
      <p:pic>
        <p:nvPicPr>
          <p:cNvPr id="7171" name="Picture 13">
            <a:extLst>
              <a:ext uri="{FF2B5EF4-FFF2-40B4-BE49-F238E27FC236}">
                <a16:creationId xmlns:a16="http://schemas.microsoft.com/office/drawing/2014/main" id="{F1841C94-96D6-45C9-A1A2-A80699A9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9">
            <a:extLst>
              <a:ext uri="{FF2B5EF4-FFF2-40B4-BE49-F238E27FC236}">
                <a16:creationId xmlns:a16="http://schemas.microsoft.com/office/drawing/2014/main" id="{962063D3-7E9A-4766-8478-2874E61F0577}"/>
              </a:ext>
            </a:extLst>
          </p:cNvPr>
          <p:cNvSpPr>
            <a:spLocks noChangeArrowheads="1"/>
          </p:cNvSpPr>
          <p:nvPr/>
        </p:nvSpPr>
        <p:spPr bwMode="auto">
          <a:xfrm>
            <a:off x="1265238" y="1339850"/>
            <a:ext cx="6127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defRPr/>
            </a:pPr>
            <a:r>
              <a:rPr lang="en-US" altLang="ko-KR" sz="1600" b="1" dirty="0">
                <a:latin typeface="맑은 고딕" panose="020B0503020000020004" pitchFamily="50" charset="-127"/>
                <a:ea typeface="맑은 고딕" panose="020B0503020000020004" pitchFamily="50" charset="-127"/>
                <a:cs typeface="Lohit Devanagari"/>
              </a:rPr>
              <a:t>It’s been analyzed using two machine learning algorithms.</a:t>
            </a:r>
            <a:endParaRPr lang="en-US" altLang="ko-KR" sz="1600" b="1" dirty="0"/>
          </a:p>
        </p:txBody>
      </p:sp>
      <p:pic>
        <p:nvPicPr>
          <p:cNvPr id="12291" name="Picture 3">
            <a:extLst>
              <a:ext uri="{FF2B5EF4-FFF2-40B4-BE49-F238E27FC236}">
                <a16:creationId xmlns:a16="http://schemas.microsoft.com/office/drawing/2014/main" id="{6156B007-A963-448C-90B1-02DD8F7E9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113" y="2168502"/>
            <a:ext cx="4657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5CCCE93D-0F77-4A2C-9F68-7F47BEBFE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354" y="2015052"/>
            <a:ext cx="4368583" cy="294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9">
            <a:extLst>
              <a:ext uri="{FF2B5EF4-FFF2-40B4-BE49-F238E27FC236}">
                <a16:creationId xmlns:a16="http://schemas.microsoft.com/office/drawing/2014/main" id="{A372280B-E317-4916-B1D7-704AB213527F}"/>
              </a:ext>
            </a:extLst>
          </p:cNvPr>
          <p:cNvSpPr>
            <a:spLocks noChangeArrowheads="1"/>
          </p:cNvSpPr>
          <p:nvPr/>
        </p:nvSpPr>
        <p:spPr bwMode="auto">
          <a:xfrm>
            <a:off x="1520684" y="4995079"/>
            <a:ext cx="68112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defRPr/>
            </a:pPr>
            <a:r>
              <a:rPr lang="en-US" altLang="ko-KR" sz="1400" b="1" dirty="0">
                <a:latin typeface="맑은 고딕" panose="020B0503020000020004" pitchFamily="50" charset="-127"/>
                <a:ea typeface="맑은 고딕" panose="020B0503020000020004" pitchFamily="50" charset="-127"/>
                <a:cs typeface="Lohit Devanagari"/>
              </a:rPr>
              <a:t>[k-means plot-data]                                           [k-means clustering]</a:t>
            </a:r>
            <a:endParaRPr lang="en-US" altLang="ko-KR" sz="1400" b="1" dirty="0"/>
          </a:p>
        </p:txBody>
      </p:sp>
    </p:spTree>
    <p:extLst>
      <p:ext uri="{BB962C8B-B14F-4D97-AF65-F5344CB8AC3E}">
        <p14:creationId xmlns:p14="http://schemas.microsoft.com/office/powerpoint/2010/main" val="217933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2A2E7-65C4-4981-A710-08FC3D884F39}"/>
              </a:ext>
            </a:extLst>
          </p:cNvPr>
          <p:cNvSpPr>
            <a:spLocks noGrp="1"/>
          </p:cNvSpPr>
          <p:nvPr>
            <p:ph type="title"/>
          </p:nvPr>
        </p:nvSpPr>
        <p:spPr>
          <a:xfrm>
            <a:off x="-4763" y="557490"/>
            <a:ext cx="2454518" cy="369332"/>
          </a:xfrm>
        </p:spPr>
        <p:txBody>
          <a:bodyPr rtlCol="0" anchor="ctr"/>
          <a:lstStyle/>
          <a:p>
            <a:pPr eaLnBrk="1" fontAlgn="auto" hangingPunct="1">
              <a:spcAft>
                <a:spcPts val="0"/>
              </a:spcAft>
              <a:defRPr/>
            </a:pPr>
            <a:r>
              <a:rPr lang="en-US" sz="1800" b="1" dirty="0">
                <a:ea typeface="+mj-ea"/>
                <a:cs typeface="+mj-cs"/>
              </a:rPr>
              <a:t>Recommend : </a:t>
            </a:r>
          </a:p>
        </p:txBody>
      </p:sp>
      <p:pic>
        <p:nvPicPr>
          <p:cNvPr id="7171" name="Picture 13">
            <a:extLst>
              <a:ext uri="{FF2B5EF4-FFF2-40B4-BE49-F238E27FC236}">
                <a16:creationId xmlns:a16="http://schemas.microsoft.com/office/drawing/2014/main" id="{F1841C94-96D6-45C9-A1A2-A80699A9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2891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9">
            <a:extLst>
              <a:ext uri="{FF2B5EF4-FFF2-40B4-BE49-F238E27FC236}">
                <a16:creationId xmlns:a16="http://schemas.microsoft.com/office/drawing/2014/main" id="{510666E8-57CE-4596-9852-2E2260320382}"/>
              </a:ext>
            </a:extLst>
          </p:cNvPr>
          <p:cNvSpPr>
            <a:spLocks noChangeArrowheads="1"/>
          </p:cNvSpPr>
          <p:nvPr/>
        </p:nvSpPr>
        <p:spPr bwMode="auto">
          <a:xfrm>
            <a:off x="336397" y="1715878"/>
            <a:ext cx="6595872"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ko-KR" sz="2000" b="1" u="sng" dirty="0">
                <a:solidFill>
                  <a:srgbClr val="00000A"/>
                </a:solidFill>
                <a:latin typeface="Arial Narrow" panose="020B0606020202030204" pitchFamily="34" charset="0"/>
                <a:ea typeface="맑은 고딕" panose="020B0503020000020004" pitchFamily="50" charset="-127"/>
                <a:cs typeface="Lohit Devanagari"/>
              </a:rPr>
              <a:t>Conclusion</a:t>
            </a:r>
          </a:p>
          <a:p>
            <a:endParaRPr lang="en-US" altLang="ko-KR" sz="1600" b="1" dirty="0">
              <a:solidFill>
                <a:srgbClr val="00000A"/>
              </a:solidFill>
              <a:latin typeface="Arial Narrow" panose="020B0606020202030204" pitchFamily="34" charset="0"/>
              <a:ea typeface="맑은 고딕" panose="020B0503020000020004" pitchFamily="50" charset="-127"/>
              <a:cs typeface="Lohit Devanagari"/>
            </a:endParaRPr>
          </a:p>
          <a:p>
            <a:pPr marL="342900" indent="-342900">
              <a:buFontTx/>
              <a:buChar char="-"/>
            </a:pPr>
            <a:r>
              <a:rPr lang="en-US" altLang="ko-KR" sz="1600" b="1" dirty="0">
                <a:solidFill>
                  <a:srgbClr val="00000A"/>
                </a:solidFill>
                <a:latin typeface="Arial Narrow" panose="020B0606020202030204" pitchFamily="34" charset="0"/>
                <a:ea typeface="맑은 고딕" panose="020B0503020000020004" pitchFamily="50" charset="-127"/>
                <a:cs typeface="Lohit Devanagari"/>
              </a:rPr>
              <a:t>Best recommending neighbor is       :  Midtown South</a:t>
            </a:r>
          </a:p>
          <a:p>
            <a:pPr marL="342900" indent="-342900">
              <a:buFontTx/>
              <a:buChar char="-"/>
            </a:pPr>
            <a:endParaRPr lang="en-US" altLang="ko-KR" sz="1600" b="1" dirty="0">
              <a:solidFill>
                <a:srgbClr val="00000A"/>
              </a:solidFill>
              <a:latin typeface="Arial Narrow" panose="020B0606020202030204" pitchFamily="34" charset="0"/>
              <a:ea typeface="맑은 고딕" panose="020B0503020000020004" pitchFamily="50" charset="-127"/>
              <a:cs typeface="Lohit Devanagari"/>
            </a:endParaRPr>
          </a:p>
          <a:p>
            <a:pPr marL="342900" indent="-342900">
              <a:buFontTx/>
              <a:buChar char="-"/>
            </a:pPr>
            <a:r>
              <a:rPr lang="en-US" altLang="ko-KR" sz="1600" b="1" dirty="0">
                <a:solidFill>
                  <a:srgbClr val="00000A"/>
                </a:solidFill>
                <a:latin typeface="Arial Narrow" panose="020B0606020202030204" pitchFamily="34" charset="0"/>
                <a:ea typeface="맑은 고딕" panose="020B0503020000020004" pitchFamily="50" charset="-127"/>
                <a:cs typeface="Lohit Devanagari"/>
              </a:rPr>
              <a:t>Second recommending neighbor is  : Flatiron</a:t>
            </a:r>
          </a:p>
          <a:p>
            <a:pPr marL="342900" indent="-342900">
              <a:buFontTx/>
              <a:buChar char="-"/>
            </a:pPr>
            <a:endParaRPr lang="en-US" altLang="ko-KR" sz="1600" b="1" dirty="0">
              <a:solidFill>
                <a:srgbClr val="00000A"/>
              </a:solidFill>
              <a:latin typeface="Arial Narrow" panose="020B0606020202030204" pitchFamily="34" charset="0"/>
              <a:ea typeface="맑은 고딕" panose="020B0503020000020004" pitchFamily="50" charset="-127"/>
              <a:cs typeface="Lohit Devanagari"/>
            </a:endParaRPr>
          </a:p>
          <a:p>
            <a:pPr marL="342900" indent="-342900">
              <a:buFontTx/>
              <a:buChar char="-"/>
            </a:pPr>
            <a:r>
              <a:rPr lang="en-US" altLang="ko-KR" sz="1600" b="1" dirty="0">
                <a:solidFill>
                  <a:srgbClr val="00000A"/>
                </a:solidFill>
                <a:latin typeface="Arial Narrow" panose="020B0606020202030204" pitchFamily="34" charset="0"/>
                <a:ea typeface="맑은 고딕" panose="020B0503020000020004" pitchFamily="50" charset="-127"/>
                <a:cs typeface="Lohit Devanagari"/>
              </a:rPr>
              <a:t>Third recommending neighbor is      : Chinatown</a:t>
            </a:r>
          </a:p>
          <a:p>
            <a:pPr marL="342900" indent="-342900">
              <a:buFontTx/>
              <a:buChar char="-"/>
            </a:pPr>
            <a:endParaRPr lang="en-US" altLang="ko-KR" sz="1600" b="1" dirty="0">
              <a:solidFill>
                <a:srgbClr val="00000A"/>
              </a:solidFill>
              <a:latin typeface="Arial Narrow" panose="020B0606020202030204" pitchFamily="34" charset="0"/>
              <a:ea typeface="맑은 고딕" panose="020B0503020000020004" pitchFamily="50" charset="-127"/>
              <a:cs typeface="Lohit Devanagari"/>
            </a:endParaRPr>
          </a:p>
          <a:p>
            <a:endParaRPr lang="en-US" altLang="ko-KR" sz="1600" b="1" dirty="0">
              <a:solidFill>
                <a:srgbClr val="00000A"/>
              </a:solidFill>
              <a:latin typeface="Arial Narrow" panose="020B0606020202030204" pitchFamily="34" charset="0"/>
              <a:ea typeface="맑은 고딕" panose="020B0503020000020004" pitchFamily="50" charset="-127"/>
              <a:cs typeface="Lohit Devanagari"/>
            </a:endParaRPr>
          </a:p>
        </p:txBody>
      </p:sp>
      <p:pic>
        <p:nvPicPr>
          <p:cNvPr id="21506" name="Picture 2">
            <a:extLst>
              <a:ext uri="{FF2B5EF4-FFF2-40B4-BE49-F238E27FC236}">
                <a16:creationId xmlns:a16="http://schemas.microsoft.com/office/drawing/2014/main" id="{E3F45B72-F103-438E-856B-61E057618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613" y="1561986"/>
            <a:ext cx="36433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FBB81BB-2695-4C38-906F-C0419EE5D57A}"/>
              </a:ext>
            </a:extLst>
          </p:cNvPr>
          <p:cNvSpPr/>
          <p:nvPr/>
        </p:nvSpPr>
        <p:spPr>
          <a:xfrm>
            <a:off x="5110613" y="5445457"/>
            <a:ext cx="3739960" cy="251801"/>
          </a:xfrm>
          <a:prstGeom prst="rect">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36D1CAF6-6582-454C-ABA7-7E8EB3C308E9}"/>
              </a:ext>
            </a:extLst>
          </p:cNvPr>
          <p:cNvSpPr/>
          <p:nvPr/>
        </p:nvSpPr>
        <p:spPr>
          <a:xfrm>
            <a:off x="5092413" y="2097201"/>
            <a:ext cx="3739960" cy="251801"/>
          </a:xfrm>
          <a:prstGeom prst="rect">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6" name="Rectangle 15">
            <a:extLst>
              <a:ext uri="{FF2B5EF4-FFF2-40B4-BE49-F238E27FC236}">
                <a16:creationId xmlns:a16="http://schemas.microsoft.com/office/drawing/2014/main" id="{6D5AE3C6-68F9-4E36-9C05-C1A130FEC607}"/>
              </a:ext>
            </a:extLst>
          </p:cNvPr>
          <p:cNvSpPr/>
          <p:nvPr/>
        </p:nvSpPr>
        <p:spPr>
          <a:xfrm>
            <a:off x="5081037" y="4399129"/>
            <a:ext cx="3739960" cy="251801"/>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8542917"/>
      </p:ext>
    </p:extLst>
  </p:cSld>
  <p:clrMapOvr>
    <a:masterClrMapping/>
  </p:clrMapOvr>
</p:sld>
</file>

<file path=ppt/theme/theme1.xml><?xml version="1.0" encoding="utf-8"?>
<a:theme xmlns:a="http://schemas.openxmlformats.org/drawingml/2006/main" name="Office Theme">
  <a:themeElements>
    <a:clrScheme name="IBM">
      <a:dk1>
        <a:sysClr val="windowText" lastClr="000000"/>
      </a:dk1>
      <a:lt1>
        <a:sysClr val="window" lastClr="FFFFFF"/>
      </a:lt1>
      <a:dk2>
        <a:srgbClr val="FF6551"/>
      </a:dk2>
      <a:lt2>
        <a:srgbClr val="FF9635"/>
      </a:lt2>
      <a:accent1>
        <a:srgbClr val="24BFC5"/>
      </a:accent1>
      <a:accent2>
        <a:srgbClr val="6DCEF5"/>
      </a:accent2>
      <a:accent3>
        <a:srgbClr val="795F94"/>
      </a:accent3>
      <a:accent4>
        <a:srgbClr val="6B6B6B"/>
      </a:accent4>
      <a:accent5>
        <a:srgbClr val="E6E7E8"/>
      </a:accent5>
      <a:accent6>
        <a:srgbClr val="FFFFFF"/>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1490</TotalTime>
  <Words>279</Words>
  <Application>Microsoft Office PowerPoint</Application>
  <PresentationFormat>On-screen Show (4:3)</PresentationFormat>
  <Paragraphs>41</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MS PGothic</vt:lpstr>
      <vt:lpstr>Arial</vt:lpstr>
      <vt:lpstr>맑은 고딕</vt:lpstr>
      <vt:lpstr>Lohit Devanagari</vt:lpstr>
      <vt:lpstr>Arial Unicode MS</vt:lpstr>
      <vt:lpstr>Office Theme</vt:lpstr>
      <vt:lpstr>Capstone Project  - The Battle of Neighborhoods:</vt:lpstr>
      <vt:lpstr>Problem statement : </vt:lpstr>
      <vt:lpstr>Data description : </vt:lpstr>
      <vt:lpstr>Data Analysis : </vt:lpstr>
      <vt:lpstr>Data Analysis : </vt:lpstr>
      <vt:lpstr>ML Analysis : </vt:lpstr>
      <vt:lpstr>Recommend : </vt:lpstr>
    </vt:vector>
  </TitlesOfParts>
  <Company>SYP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 Room 2</dc:creator>
  <cp:lastModifiedBy>SHUNG BONG PARK</cp:lastModifiedBy>
  <cp:revision>359</cp:revision>
  <cp:lastPrinted>2015-10-05T05:45:40Z</cp:lastPrinted>
  <dcterms:created xsi:type="dcterms:W3CDTF">2015-10-03T13:03:55Z</dcterms:created>
  <dcterms:modified xsi:type="dcterms:W3CDTF">2019-01-14T20:25:09Z</dcterms:modified>
</cp:coreProperties>
</file>