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48" r:id="rId1"/>
  </p:sldMasterIdLst>
  <p:notesMasterIdLst>
    <p:notesMasterId r:id="rId31"/>
  </p:notesMasterIdLst>
  <p:sldIdLst>
    <p:sldId id="256" r:id="rId2"/>
    <p:sldId id="257" r:id="rId3"/>
    <p:sldId id="258" r:id="rId4"/>
    <p:sldId id="259" r:id="rId5"/>
    <p:sldId id="260" r:id="rId6"/>
    <p:sldId id="263" r:id="rId7"/>
    <p:sldId id="264" r:id="rId8"/>
    <p:sldId id="262" r:id="rId9"/>
    <p:sldId id="261" r:id="rId10"/>
    <p:sldId id="265" r:id="rId11"/>
    <p:sldId id="283" r:id="rId12"/>
    <p:sldId id="284" r:id="rId13"/>
    <p:sldId id="266" r:id="rId14"/>
    <p:sldId id="267" r:id="rId15"/>
    <p:sldId id="268" r:id="rId16"/>
    <p:sldId id="269" r:id="rId17"/>
    <p:sldId id="270" r:id="rId18"/>
    <p:sldId id="271" r:id="rId19"/>
    <p:sldId id="272" r:id="rId20"/>
    <p:sldId id="273" r:id="rId21"/>
    <p:sldId id="274" r:id="rId22"/>
    <p:sldId id="285" r:id="rId23"/>
    <p:sldId id="275" r:id="rId24"/>
    <p:sldId id="276" r:id="rId25"/>
    <p:sldId id="277" r:id="rId26"/>
    <p:sldId id="278" r:id="rId27"/>
    <p:sldId id="282" r:id="rId28"/>
    <p:sldId id="287" r:id="rId29"/>
    <p:sldId id="28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84E8D59-AE05-BBF8-A6E3-FC044BF3D3C1}" name="Ilan Elzam" initials="IE" userId="S::ilan.elzam@campus.technion.ac.il::f63f29b5-d0de-4c27-bd10-a730eac6049a" providerId="AD"/>
  <p188:author id="{6CB409DB-B1A8-3E7C-E2A5-35DC1236F6F4}" name="ILAN ELZAM" initials="IE" userId="S::ILANEL@rafael.co.il::8c0845f7-86a6-4d5b-b16b-f5cd5552583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4068" autoAdjust="0"/>
  </p:normalViewPr>
  <p:slideViewPr>
    <p:cSldViewPr snapToGrid="0">
      <p:cViewPr varScale="1">
        <p:scale>
          <a:sx n="68" d="100"/>
          <a:sy n="68" d="100"/>
        </p:scale>
        <p:origin x="96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9FBC8B04-6135-4B93-86DB-9D89BE1381F3}" type="datetimeFigureOut">
              <a:rPr lang="he-IL" smtClean="0"/>
              <a:t>י"ב/תשרי/תשפ"ו</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C64F4B96-EF2B-4E12-A000-E576EF522EF2}" type="slidenum">
              <a:rPr lang="he-IL" smtClean="0"/>
              <a:t>‹#›</a:t>
            </a:fld>
            <a:endParaRPr lang="he-IL"/>
          </a:p>
        </p:txBody>
      </p:sp>
    </p:spTree>
    <p:extLst>
      <p:ext uri="{BB962C8B-B14F-4D97-AF65-F5344CB8AC3E}">
        <p14:creationId xmlns:p14="http://schemas.microsoft.com/office/powerpoint/2010/main" val="1908967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ניתן לכתוב את משוואות קידום ווקטור המצב ומטריצת </a:t>
            </a:r>
            <a:r>
              <a:rPr lang="he-IL" dirty="0" err="1"/>
              <a:t>הקווריאנס</a:t>
            </a:r>
            <a:r>
              <a:rPr lang="he-IL" dirty="0"/>
              <a:t> כך</a:t>
            </a:r>
          </a:p>
          <a:p>
            <a:pPr algn="r" rtl="1"/>
            <a:r>
              <a:rPr lang="he-IL" dirty="0"/>
              <a:t>מטריצת קידום המצב היא בלוק אלכסונית כי כל פילטר לוקלי עצמאי, אך כולם מונעים על ידי אותו רעש התהליך </a:t>
            </a:r>
            <a:r>
              <a:rPr lang="en-US" dirty="0"/>
              <a:t>u</a:t>
            </a:r>
            <a:endParaRPr lang="he-IL" dirty="0"/>
          </a:p>
          <a:p>
            <a:pPr algn="r" rtl="1"/>
            <a:r>
              <a:rPr lang="he-IL" dirty="0"/>
              <a:t>נבחין כי </a:t>
            </a:r>
          </a:p>
        </p:txBody>
      </p:sp>
      <p:sp>
        <p:nvSpPr>
          <p:cNvPr id="4" name="מציין מיקום של מספר שקופית 3"/>
          <p:cNvSpPr>
            <a:spLocks noGrp="1"/>
          </p:cNvSpPr>
          <p:nvPr>
            <p:ph type="sldNum" sz="quarter" idx="5"/>
          </p:nvPr>
        </p:nvSpPr>
        <p:spPr/>
        <p:txBody>
          <a:bodyPr/>
          <a:lstStyle/>
          <a:p>
            <a:fld id="{C64F4B96-EF2B-4E12-A000-E576EF522EF2}" type="slidenum">
              <a:rPr lang="he-IL" smtClean="0"/>
              <a:t>6</a:t>
            </a:fld>
            <a:endParaRPr lang="he-IL"/>
          </a:p>
        </p:txBody>
      </p:sp>
    </p:spTree>
    <p:extLst>
      <p:ext uri="{BB962C8B-B14F-4D97-AF65-F5344CB8AC3E}">
        <p14:creationId xmlns:p14="http://schemas.microsoft.com/office/powerpoint/2010/main" val="405105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למעשה קיבלנו מטריצת </a:t>
            </a:r>
            <a:r>
              <a:rPr lang="he-IL" dirty="0" err="1"/>
              <a:t>קוואריאנס</a:t>
            </a:r>
            <a:r>
              <a:rPr lang="he-IL" dirty="0"/>
              <a:t> "שמרנית יותר" בצעד הקידום. כלומר כל פילטר לוקלי מסתמך יותר על המדידות ופחות על המצב המקודם. </a:t>
            </a:r>
          </a:p>
          <a:p>
            <a:pPr algn="r" rtl="1"/>
            <a:endParaRPr lang="he-IL" dirty="0"/>
          </a:p>
        </p:txBody>
      </p:sp>
      <p:sp>
        <p:nvSpPr>
          <p:cNvPr id="4" name="Slide Number Placeholder 3"/>
          <p:cNvSpPr>
            <a:spLocks noGrp="1"/>
          </p:cNvSpPr>
          <p:nvPr>
            <p:ph type="sldNum" sz="quarter" idx="5"/>
          </p:nvPr>
        </p:nvSpPr>
        <p:spPr/>
        <p:txBody>
          <a:bodyPr/>
          <a:lstStyle/>
          <a:p>
            <a:fld id="{C64F4B96-EF2B-4E12-A000-E576EF522EF2}" type="slidenum">
              <a:rPr lang="he-IL" smtClean="0"/>
              <a:t>7</a:t>
            </a:fld>
            <a:endParaRPr lang="he-IL"/>
          </a:p>
        </p:txBody>
      </p:sp>
    </p:spTree>
    <p:extLst>
      <p:ext uri="{BB962C8B-B14F-4D97-AF65-F5344CB8AC3E}">
        <p14:creationId xmlns:p14="http://schemas.microsoft.com/office/powerpoint/2010/main" val="415169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C64F4B96-EF2B-4E12-A000-E576EF522EF2}" type="slidenum">
              <a:rPr lang="he-IL" smtClean="0"/>
              <a:t>10</a:t>
            </a:fld>
            <a:endParaRPr lang="he-IL"/>
          </a:p>
        </p:txBody>
      </p:sp>
    </p:spTree>
    <p:extLst>
      <p:ext uri="{BB962C8B-B14F-4D97-AF65-F5344CB8AC3E}">
        <p14:creationId xmlns:p14="http://schemas.microsoft.com/office/powerpoint/2010/main" val="423026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64F4B96-EF2B-4E12-A000-E576EF522EF2}" type="slidenum">
              <a:rPr lang="he-IL" smtClean="0"/>
              <a:t>11</a:t>
            </a:fld>
            <a:endParaRPr lang="he-IL"/>
          </a:p>
        </p:txBody>
      </p:sp>
    </p:spTree>
    <p:extLst>
      <p:ext uri="{BB962C8B-B14F-4D97-AF65-F5344CB8AC3E}">
        <p14:creationId xmlns:p14="http://schemas.microsoft.com/office/powerpoint/2010/main" val="167066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r>
              <a:rPr lang="he-IL" dirty="0"/>
              <a:t>למעשה המדידים יודעים למדוד מיקום בלבד</a:t>
            </a:r>
          </a:p>
        </p:txBody>
      </p:sp>
      <p:sp>
        <p:nvSpPr>
          <p:cNvPr id="4" name="מציין מיקום של מספר שקופית 3"/>
          <p:cNvSpPr>
            <a:spLocks noGrp="1"/>
          </p:cNvSpPr>
          <p:nvPr>
            <p:ph type="sldNum" sz="quarter" idx="5"/>
          </p:nvPr>
        </p:nvSpPr>
        <p:spPr/>
        <p:txBody>
          <a:bodyPr/>
          <a:lstStyle/>
          <a:p>
            <a:fld id="{C64F4B96-EF2B-4E12-A000-E576EF522EF2}" type="slidenum">
              <a:rPr lang="he-IL" smtClean="0"/>
              <a:t>12</a:t>
            </a:fld>
            <a:endParaRPr lang="he-IL"/>
          </a:p>
        </p:txBody>
      </p:sp>
    </p:spTree>
    <p:extLst>
      <p:ext uri="{BB962C8B-B14F-4D97-AF65-F5344CB8AC3E}">
        <p14:creationId xmlns:p14="http://schemas.microsoft.com/office/powerpoint/2010/main" val="3346815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C64F4B96-EF2B-4E12-A000-E576EF522EF2}" type="slidenum">
              <a:rPr lang="he-IL" smtClean="0"/>
              <a:t>13</a:t>
            </a:fld>
            <a:endParaRPr lang="he-IL"/>
          </a:p>
        </p:txBody>
      </p:sp>
    </p:spTree>
    <p:extLst>
      <p:ext uri="{BB962C8B-B14F-4D97-AF65-F5344CB8AC3E}">
        <p14:creationId xmlns:p14="http://schemas.microsoft.com/office/powerpoint/2010/main" val="167401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עדכון כל פילטר לוקלי – בכל </a:t>
            </a:r>
            <a:r>
              <a:rPr lang="he-IL" dirty="0" err="1"/>
              <a:t>איטרציה</a:t>
            </a:r>
            <a:r>
              <a:rPr lang="he-IL" dirty="0"/>
              <a:t> </a:t>
            </a:r>
          </a:p>
          <a:p>
            <a:pPr algn="r" rtl="1"/>
            <a:r>
              <a:rPr lang="he-IL"/>
              <a:t>התכת הפילטר – כל 10 מדידות</a:t>
            </a:r>
          </a:p>
        </p:txBody>
      </p:sp>
      <p:sp>
        <p:nvSpPr>
          <p:cNvPr id="4" name="Slide Number Placeholder 3"/>
          <p:cNvSpPr>
            <a:spLocks noGrp="1"/>
          </p:cNvSpPr>
          <p:nvPr>
            <p:ph type="sldNum" sz="quarter" idx="5"/>
          </p:nvPr>
        </p:nvSpPr>
        <p:spPr/>
        <p:txBody>
          <a:bodyPr/>
          <a:lstStyle/>
          <a:p>
            <a:fld id="{C64F4B96-EF2B-4E12-A000-E576EF522EF2}" type="slidenum">
              <a:rPr lang="he-IL" smtClean="0"/>
              <a:t>15</a:t>
            </a:fld>
            <a:endParaRPr lang="he-IL"/>
          </a:p>
        </p:txBody>
      </p:sp>
    </p:spTree>
    <p:extLst>
      <p:ext uri="{BB962C8B-B14F-4D97-AF65-F5344CB8AC3E}">
        <p14:creationId xmlns:p14="http://schemas.microsoft.com/office/powerpoint/2010/main" val="3486012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C64F4B96-EF2B-4E12-A000-E576EF522EF2}" type="slidenum">
              <a:rPr lang="he-IL" smtClean="0"/>
              <a:t>19</a:t>
            </a:fld>
            <a:endParaRPr lang="he-IL"/>
          </a:p>
        </p:txBody>
      </p:sp>
    </p:spTree>
    <p:extLst>
      <p:ext uri="{BB962C8B-B14F-4D97-AF65-F5344CB8AC3E}">
        <p14:creationId xmlns:p14="http://schemas.microsoft.com/office/powerpoint/2010/main" val="31847898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Title 1"/>
          <p:cNvSpPr>
            <a:spLocks noGrp="1"/>
          </p:cNvSpPr>
          <p:nvPr>
            <p:ph type="ctrTitle"/>
          </p:nvPr>
        </p:nvSpPr>
        <p:spPr>
          <a:xfrm flipH="1">
            <a:off x="1031875" y="1964267"/>
            <a:ext cx="7197726" cy="2421464"/>
          </a:xfrm>
        </p:spPr>
        <p:txBody>
          <a:bodyPr anchor="b">
            <a:normAutofit/>
          </a:bodyPr>
          <a:lstStyle>
            <a:lvl1pPr algn="l" rtl="1">
              <a:defRPr sz="4800">
                <a:effectLst/>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flipH="1">
            <a:off x="1031875" y="4385732"/>
            <a:ext cx="7197726" cy="1405467"/>
          </a:xfrm>
        </p:spPr>
        <p:txBody>
          <a:bodyPr anchor="t">
            <a:normAutofit/>
          </a:bodyPr>
          <a:lstStyle>
            <a:lvl1pPr marL="0" indent="0" algn="l" rtl="1">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flipH="1">
            <a:off x="1659242"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a:xfrm flipH="1">
            <a:off x="3335643" y="5870575"/>
            <a:ext cx="4893958" cy="377825"/>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031875"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Title 1"/>
          <p:cNvSpPr>
            <a:spLocks noGrp="1"/>
          </p:cNvSpPr>
          <p:nvPr>
            <p:ph type="title"/>
          </p:nvPr>
        </p:nvSpPr>
        <p:spPr>
          <a:xfrm flipH="1">
            <a:off x="1374773" y="4732865"/>
            <a:ext cx="10131427" cy="566738"/>
          </a:xfrm>
        </p:spPr>
        <p:txBody>
          <a:bodyPr anchor="b">
            <a:normAutofit/>
          </a:bodyPr>
          <a:lstStyle>
            <a:lvl1pPr algn="r" rtl="1">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flipH="1">
            <a:off x="2060573"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rtl="1">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flipH="1">
            <a:off x="1374773" y="5299603"/>
            <a:ext cx="10131427" cy="493712"/>
          </a:xfrm>
        </p:spPr>
        <p:txBody>
          <a:bodyPr anchor="t">
            <a:normAutofit/>
          </a:bodyPr>
          <a:lstStyle>
            <a:lvl1pPr marL="0" indent="0" algn="r" rtl="1">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6" name="Footer Placeholder 5"/>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7" name="Slide Number Placeholder 6"/>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Title 1"/>
          <p:cNvSpPr>
            <a:spLocks noGrp="1"/>
          </p:cNvSpPr>
          <p:nvPr>
            <p:ph type="title"/>
          </p:nvPr>
        </p:nvSpPr>
        <p:spPr>
          <a:xfrm flipH="1">
            <a:off x="1374772" y="609601"/>
            <a:ext cx="10131427" cy="3124199"/>
          </a:xfrm>
        </p:spPr>
        <p:txBody>
          <a:bodyPr anchor="ctr">
            <a:normAutofit/>
          </a:bodyPr>
          <a:lstStyle>
            <a:lvl1pPr algn="r" rtl="1">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flipH="1">
            <a:off x="1374772" y="4343400"/>
            <a:ext cx="10131428" cy="1447800"/>
          </a:xfrm>
        </p:spPr>
        <p:txBody>
          <a:bodyPr anchor="ctr">
            <a:normAutofit/>
          </a:bodyPr>
          <a:lstStyle>
            <a:lvl1pPr marL="0" indent="0" algn="r" rtl="1">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15" name="TextBox 14"/>
          <p:cNvSpPr txBox="1"/>
          <p:nvPr/>
        </p:nvSpPr>
        <p:spPr>
          <a:xfrm flipH="1">
            <a:off x="134453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l" rtl="1"/>
            <a:r>
              <a:rPr lang="en-US" sz="8000" dirty="0">
                <a:solidFill>
                  <a:schemeClr val="tx1"/>
                </a:solidFill>
                <a:effectLst/>
              </a:rPr>
              <a:t>”</a:t>
            </a:r>
          </a:p>
        </p:txBody>
      </p:sp>
      <p:sp>
        <p:nvSpPr>
          <p:cNvPr id="11" name="TextBox 10"/>
          <p:cNvSpPr txBox="1"/>
          <p:nvPr/>
        </p:nvSpPr>
        <p:spPr>
          <a:xfrm flipH="1">
            <a:off x="110941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l" rtl="1"/>
            <a:r>
              <a:rPr lang="en-US" sz="8000" dirty="0">
                <a:solidFill>
                  <a:schemeClr val="tx1"/>
                </a:solidFill>
                <a:effectLst/>
              </a:rPr>
              <a:t>“</a:t>
            </a:r>
          </a:p>
        </p:txBody>
      </p:sp>
      <p:sp>
        <p:nvSpPr>
          <p:cNvPr id="2" name="Title 1"/>
          <p:cNvSpPr>
            <a:spLocks noGrp="1"/>
          </p:cNvSpPr>
          <p:nvPr>
            <p:ph type="title"/>
          </p:nvPr>
        </p:nvSpPr>
        <p:spPr>
          <a:xfrm flipH="1">
            <a:off x="1649334" y="609601"/>
            <a:ext cx="9550399" cy="2743199"/>
          </a:xfrm>
        </p:spPr>
        <p:txBody>
          <a:bodyPr anchor="ctr">
            <a:normAutofit/>
          </a:bodyPr>
          <a:lstStyle>
            <a:lvl1pPr algn="r" rtl="1">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flipH="1">
            <a:off x="1754941" y="3352800"/>
            <a:ext cx="9339184" cy="381000"/>
          </a:xfrm>
        </p:spPr>
        <p:txBody>
          <a:bodyPr anchor="ctr"/>
          <a:lstStyle>
            <a:lvl1pPr marL="0" indent="0" algn="r" rtl="1">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flipH="1">
            <a:off x="1352168" y="4343400"/>
            <a:ext cx="10152367" cy="1447800"/>
          </a:xfrm>
        </p:spPr>
        <p:txBody>
          <a:bodyPr anchor="ctr">
            <a:normAutofit/>
          </a:bodyPr>
          <a:lstStyle>
            <a:lvl1pPr marL="0" indent="0" algn="r" rtl="1">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Title 1"/>
          <p:cNvSpPr>
            <a:spLocks noGrp="1"/>
          </p:cNvSpPr>
          <p:nvPr>
            <p:ph type="title"/>
          </p:nvPr>
        </p:nvSpPr>
        <p:spPr>
          <a:xfrm flipH="1">
            <a:off x="1374773" y="3308581"/>
            <a:ext cx="10131425" cy="1468800"/>
          </a:xfrm>
        </p:spPr>
        <p:txBody>
          <a:bodyPr anchor="b">
            <a:normAutofit/>
          </a:bodyPr>
          <a:lstStyle>
            <a:lvl1pPr algn="r" rtl="1">
              <a:defRPr sz="32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flipH="1">
            <a:off x="1374773" y="4777381"/>
            <a:ext cx="10131426" cy="860400"/>
          </a:xfrm>
        </p:spPr>
        <p:txBody>
          <a:bodyPr anchor="t">
            <a:normAutofit/>
          </a:bodyPr>
          <a:lstStyle>
            <a:lvl1pPr marL="0" indent="0" algn="r" rtl="1">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13" name="TextBox 12"/>
          <p:cNvSpPr txBox="1"/>
          <p:nvPr/>
        </p:nvSpPr>
        <p:spPr>
          <a:xfrm flipH="1">
            <a:off x="1344533"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l" rtl="1"/>
            <a:r>
              <a:rPr lang="en-US" sz="8000" dirty="0">
                <a:solidFill>
                  <a:schemeClr val="tx1"/>
                </a:solidFill>
                <a:effectLst/>
              </a:rPr>
              <a:t>”</a:t>
            </a:r>
          </a:p>
        </p:txBody>
      </p:sp>
      <p:sp>
        <p:nvSpPr>
          <p:cNvPr id="14" name="TextBox 13"/>
          <p:cNvSpPr txBox="1"/>
          <p:nvPr/>
        </p:nvSpPr>
        <p:spPr>
          <a:xfrm flipH="1">
            <a:off x="1109412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l" rtl="1"/>
            <a:r>
              <a:rPr lang="en-US" sz="8000" dirty="0">
                <a:solidFill>
                  <a:schemeClr val="tx1"/>
                </a:solidFill>
                <a:effectLst/>
              </a:rPr>
              <a:t>“</a:t>
            </a:r>
          </a:p>
        </p:txBody>
      </p:sp>
      <p:sp>
        <p:nvSpPr>
          <p:cNvPr id="16" name="Title 1"/>
          <p:cNvSpPr>
            <a:spLocks noGrp="1"/>
          </p:cNvSpPr>
          <p:nvPr>
            <p:ph type="title"/>
          </p:nvPr>
        </p:nvSpPr>
        <p:spPr>
          <a:xfrm flipH="1">
            <a:off x="1649334" y="609601"/>
            <a:ext cx="9550399" cy="2743199"/>
          </a:xfrm>
        </p:spPr>
        <p:txBody>
          <a:bodyPr anchor="ctr">
            <a:normAutofit/>
          </a:bodyPr>
          <a:lstStyle>
            <a:lvl1pPr algn="r" rtl="1">
              <a:defRPr sz="3200" b="0" cap="none">
                <a:solidFill>
                  <a:schemeClr val="tx1"/>
                </a:solidFill>
              </a:defRPr>
            </a:lvl1pPr>
          </a:lstStyle>
          <a:p>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flipH="1">
            <a:off x="1370764" y="3886200"/>
            <a:ext cx="10135436" cy="889000"/>
          </a:xfrm>
        </p:spPr>
        <p:txBody>
          <a:bodyPr vert="horz" lIns="91440" tIns="45720" rIns="91440" bIns="45720" rtlCol="0" anchor="b">
            <a:normAutofit/>
          </a:bodyPr>
          <a:lstStyle>
            <a:lvl1pPr algn="r" rtl="1">
              <a:buNone/>
              <a:defRPr lang="en-US" sz="24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flipH="1">
            <a:off x="1370765" y="4775200"/>
            <a:ext cx="10135436" cy="1016000"/>
          </a:xfrm>
        </p:spPr>
        <p:txBody>
          <a:bodyPr anchor="t">
            <a:normAutofit/>
          </a:bodyPr>
          <a:lstStyle>
            <a:lvl1pPr marL="0" indent="0" algn="r" rtl="1">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Title 1"/>
          <p:cNvSpPr>
            <a:spLocks noGrp="1"/>
          </p:cNvSpPr>
          <p:nvPr>
            <p:ph type="title"/>
          </p:nvPr>
        </p:nvSpPr>
        <p:spPr>
          <a:xfrm flipH="1">
            <a:off x="1374772" y="609601"/>
            <a:ext cx="10131427" cy="2743199"/>
          </a:xfrm>
        </p:spPr>
        <p:txBody>
          <a:bodyPr vert="horz" lIns="91440" tIns="45720" rIns="91440" bIns="45720" rtlCol="0" anchor="ctr">
            <a:normAutofit/>
          </a:bodyPr>
          <a:lstStyle>
            <a:lvl1pPr algn="r" rtl="1">
              <a:defRPr lang="en-US" b="0" dirty="0"/>
            </a:lvl1pPr>
          </a:lstStyle>
          <a:p>
            <a:pPr marL="0" lvl="0"/>
            <a:r>
              <a:rPr lang="he-IL"/>
              <a:t>לחץ כדי לערוך סגנון כותרת של תבנית בסיס</a:t>
            </a:r>
            <a:endParaRPr lang="en-US" dirty="0"/>
          </a:p>
        </p:txBody>
      </p:sp>
      <p:sp>
        <p:nvSpPr>
          <p:cNvPr id="10" name="Text Placeholder 9"/>
          <p:cNvSpPr>
            <a:spLocks noGrp="1"/>
          </p:cNvSpPr>
          <p:nvPr>
            <p:ph type="body" sz="quarter" idx="13"/>
          </p:nvPr>
        </p:nvSpPr>
        <p:spPr>
          <a:xfrm flipH="1">
            <a:off x="1374771" y="3505200"/>
            <a:ext cx="10131428" cy="838200"/>
          </a:xfrm>
        </p:spPr>
        <p:txBody>
          <a:bodyPr vert="horz" lIns="91440" tIns="45720" rIns="91440" bIns="45720" rtlCol="0" anchor="b">
            <a:normAutofit/>
          </a:bodyPr>
          <a:lstStyle>
            <a:lvl1pPr algn="r" rtl="1">
              <a:buNone/>
              <a:defRPr lang="en-US" sz="2800" b="0" cap="none" dirty="0">
                <a:ln w="3175" cmpd="sng">
                  <a:noFill/>
                </a:ln>
                <a:solidFill>
                  <a:schemeClr val="tx1"/>
                </a:solidFill>
                <a:effectLst/>
              </a:defRPr>
            </a:lvl1pPr>
          </a:lstStyle>
          <a:p>
            <a:pPr marL="0" lvl="0">
              <a:spcBef>
                <a:spcPct val="0"/>
              </a:spcBef>
              <a:buNone/>
            </a:pPr>
            <a:r>
              <a:rPr lang="he-IL"/>
              <a:t>לחץ כדי לערוך סגנונות טקסט של תבנית בסיס</a:t>
            </a:r>
          </a:p>
        </p:txBody>
      </p:sp>
      <p:sp>
        <p:nvSpPr>
          <p:cNvPr id="3" name="Text Placeholder 2"/>
          <p:cNvSpPr>
            <a:spLocks noGrp="1"/>
          </p:cNvSpPr>
          <p:nvPr>
            <p:ph type="body" idx="1"/>
          </p:nvPr>
        </p:nvSpPr>
        <p:spPr>
          <a:xfrm flipH="1">
            <a:off x="1374772" y="4343400"/>
            <a:ext cx="10131428" cy="1447800"/>
          </a:xfrm>
        </p:spPr>
        <p:txBody>
          <a:bodyPr anchor="t">
            <a:normAutofit/>
          </a:bodyPr>
          <a:lstStyle>
            <a:lvl1pPr marL="0" indent="0" algn="r" rtl="1">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3" name="Vertical Text Placeholder 2"/>
          <p:cNvSpPr>
            <a:spLocks noGrp="1"/>
          </p:cNvSpPr>
          <p:nvPr>
            <p:ph type="body" orient="vert" idx="1"/>
          </p:nvPr>
        </p:nvSpPr>
        <p:spPr>
          <a:xfrm flipH="1">
            <a:off x="1374774" y="2142067"/>
            <a:ext cx="10131425" cy="3649133"/>
          </a:xfrm>
        </p:spPr>
        <p:txBody>
          <a:bodyPr vert="eaVert" anchor="t"/>
          <a:lstStyle>
            <a:lvl1pPr algn="r" rtl="1">
              <a:defRPr/>
            </a:lvl1pPr>
            <a:lvl2pPr algn="r" rtl="1">
              <a:defRPr/>
            </a:lvl2pPr>
            <a:lvl3pPr algn="r" rtl="1">
              <a:defRPr/>
            </a:lvl3pPr>
            <a:lvl4pPr algn="r" rtl="1">
              <a:defRPr/>
            </a:lvl4pPr>
            <a:lvl5pPr algn="r" rtl="1">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
        <p:nvSpPr>
          <p:cNvPr id="8" name="Title 1"/>
          <p:cNvSpPr>
            <a:spLocks noGrp="1"/>
          </p:cNvSpPr>
          <p:nvPr>
            <p:ph type="title"/>
          </p:nvPr>
        </p:nvSpPr>
        <p:spPr>
          <a:xfrm flipH="1">
            <a:off x="1374774" y="609600"/>
            <a:ext cx="10131425" cy="1456267"/>
          </a:xfrm>
        </p:spPr>
        <p:txBody>
          <a:bodyPr/>
          <a:lstStyle>
            <a:lvl1pPr algn="r" rtl="1">
              <a:defRPr/>
            </a:lvl1pPr>
          </a:lstStyle>
          <a:p>
            <a:r>
              <a:rPr lang="he-IL"/>
              <a:t>לחץ כדי לערוך סגנון כותרת של תבנית בסיס</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Vertical Title 1"/>
          <p:cNvSpPr>
            <a:spLocks noGrp="1"/>
          </p:cNvSpPr>
          <p:nvPr>
            <p:ph type="title" orient="vert"/>
          </p:nvPr>
        </p:nvSpPr>
        <p:spPr>
          <a:xfrm flipH="1">
            <a:off x="1374773" y="609599"/>
            <a:ext cx="2158552" cy="5181601"/>
          </a:xfrm>
        </p:spPr>
        <p:txBody>
          <a:bodyPr vert="eaVert"/>
          <a:lstStyle>
            <a:lvl1pPr algn="r" rtl="1">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flipH="1">
            <a:off x="3674084" y="609600"/>
            <a:ext cx="7832116" cy="5181600"/>
          </a:xfrm>
        </p:spPr>
        <p:txBody>
          <a:bodyPr vert="eaVert" anchor="t"/>
          <a:lstStyle>
            <a:lvl1pPr algn="r" rtl="1">
              <a:defRPr/>
            </a:lvl1pPr>
            <a:lvl2pPr algn="r" rtl="1">
              <a:defRPr/>
            </a:lvl2pPr>
            <a:lvl3pPr algn="r" rtl="1">
              <a:defRPr/>
            </a:lvl3pPr>
            <a:lvl4pPr algn="r" rtl="1">
              <a:defRPr/>
            </a:lvl4pPr>
            <a:lvl5pPr algn="r" rtl="1">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Title 1"/>
          <p:cNvSpPr>
            <a:spLocks noGrp="1"/>
          </p:cNvSpPr>
          <p:nvPr>
            <p:ph type="title"/>
          </p:nvPr>
        </p:nvSpPr>
        <p:spPr>
          <a:xfrm flipH="1">
            <a:off x="1374774" y="609600"/>
            <a:ext cx="10131425" cy="1456267"/>
          </a:xfrm>
        </p:spPr>
        <p:txBody>
          <a:bodyPr/>
          <a:lstStyle>
            <a:lvl1pPr algn="r" rtl="1">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flipH="1">
            <a:off x="1374774" y="2142067"/>
            <a:ext cx="10131425" cy="3649133"/>
          </a:xfrm>
        </p:spPr>
        <p:txBody>
          <a:bodyPr anchor="ctr"/>
          <a:lstStyle>
            <a:lvl1pPr algn="r" rtl="1">
              <a:defRPr/>
            </a:lvl1pPr>
            <a:lvl2pPr algn="r" rtl="1">
              <a:defRPr/>
            </a:lvl2pPr>
            <a:lvl3pPr algn="r" rtl="1">
              <a:defRPr/>
            </a:lvl3pPr>
            <a:lvl4pPr algn="r" rtl="1">
              <a:defRPr/>
            </a:lvl4pPr>
            <a:lvl5pPr algn="r" rtl="1">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Title 1"/>
          <p:cNvSpPr>
            <a:spLocks noGrp="1"/>
          </p:cNvSpPr>
          <p:nvPr>
            <p:ph type="title"/>
          </p:nvPr>
        </p:nvSpPr>
        <p:spPr>
          <a:xfrm flipH="1">
            <a:off x="1374773" y="3308581"/>
            <a:ext cx="10131427" cy="1468800"/>
          </a:xfrm>
        </p:spPr>
        <p:txBody>
          <a:bodyPr anchor="b"/>
          <a:lstStyle>
            <a:lvl1pPr algn="r" rtl="1">
              <a:defRPr sz="4000" b="0" cap="all"/>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flipH="1">
            <a:off x="1374773" y="4777381"/>
            <a:ext cx="10131428" cy="860400"/>
          </a:xfrm>
        </p:spPr>
        <p:txBody>
          <a:bodyPr anchor="t">
            <a:normAutofit/>
          </a:bodyPr>
          <a:lstStyle>
            <a:lvl1pPr marL="0" indent="0" algn="r" rtl="1">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6" name="Slide Number Placeholder 5"/>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Title 1"/>
          <p:cNvSpPr>
            <a:spLocks noGrp="1"/>
          </p:cNvSpPr>
          <p:nvPr>
            <p:ph type="title"/>
          </p:nvPr>
        </p:nvSpPr>
        <p:spPr>
          <a:xfrm flipH="1">
            <a:off x="1374774" y="609600"/>
            <a:ext cx="10131425" cy="1456267"/>
          </a:xfrm>
        </p:spPr>
        <p:txBody>
          <a:bodyPr/>
          <a:lstStyle>
            <a:lvl1pPr algn="r" rtl="1">
              <a:defRPr/>
            </a:lvl1p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flipH="1">
            <a:off x="6510864" y="2142067"/>
            <a:ext cx="4995334" cy="3649134"/>
          </a:xfrm>
        </p:spPr>
        <p:txBody>
          <a:bodyPr>
            <a:normAutofit/>
          </a:bodyPr>
          <a:lstStyle>
            <a:lvl1pPr algn="r" rtl="1">
              <a:defRPr/>
            </a:lvl1pPr>
            <a:lvl2pPr algn="r" rtl="1">
              <a:defRPr/>
            </a:lvl2pPr>
            <a:lvl3pPr algn="r" rtl="1">
              <a:defRPr/>
            </a:lvl3pPr>
            <a:lvl4pPr algn="r" rtl="1">
              <a:defRPr/>
            </a:lvl4pPr>
            <a:lvl5pPr algn="r" rtl="1">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flipH="1">
            <a:off x="1374773" y="2142067"/>
            <a:ext cx="4995332" cy="3649133"/>
          </a:xfrm>
        </p:spPr>
        <p:txBody>
          <a:bodyPr>
            <a:normAutofit/>
          </a:bodyPr>
          <a:lstStyle>
            <a:lvl1pPr algn="r" rtl="1">
              <a:defRPr/>
            </a:lvl1pPr>
            <a:lvl2pPr algn="r" rtl="1">
              <a:defRPr/>
            </a:lvl2pPr>
            <a:lvl3pPr algn="r" rtl="1">
              <a:defRPr/>
            </a:lvl3pPr>
            <a:lvl4pPr algn="r" rtl="1">
              <a:defRPr/>
            </a:lvl4pPr>
            <a:lvl5pPr algn="r" rtl="1">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6" name="Footer Placeholder 5"/>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7" name="Slide Number Placeholder 6"/>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flipH="1">
            <a:off x="1374774" y="609600"/>
            <a:ext cx="10131425" cy="1456267"/>
          </a:xfrm>
        </p:spPr>
        <p:txBody>
          <a:bodyPr/>
          <a:lstStyle>
            <a:lvl1pPr algn="r" rtl="1">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flipH="1">
            <a:off x="6509276" y="2218267"/>
            <a:ext cx="4709054" cy="576262"/>
          </a:xfrm>
        </p:spPr>
        <p:txBody>
          <a:bodyPr anchor="b">
            <a:noAutofit/>
          </a:bodyPr>
          <a:lstStyle>
            <a:lvl1pPr marL="0" indent="0" algn="r" rtl="1">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flipH="1">
            <a:off x="6509276" y="2870201"/>
            <a:ext cx="4996923" cy="2920998"/>
          </a:xfrm>
        </p:spPr>
        <p:txBody>
          <a:bodyPr anchor="t">
            <a:normAutofit/>
          </a:bodyPr>
          <a:lstStyle>
            <a:lvl1pPr algn="r" rtl="1">
              <a:defRPr/>
            </a:lvl1pPr>
            <a:lvl2pPr algn="r" rtl="1">
              <a:defRPr/>
            </a:lvl2pPr>
            <a:lvl3pPr algn="r" rtl="1">
              <a:defRPr/>
            </a:lvl3pPr>
            <a:lvl4pPr algn="r" rtl="1">
              <a:defRPr/>
            </a:lvl4pPr>
            <a:lvl5pPr algn="r" rtl="1">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flipH="1">
            <a:off x="1373184" y="2226734"/>
            <a:ext cx="4722813" cy="576262"/>
          </a:xfrm>
        </p:spPr>
        <p:txBody>
          <a:bodyPr anchor="b">
            <a:noAutofit/>
          </a:bodyPr>
          <a:lstStyle>
            <a:lvl1pPr marL="0" indent="0" algn="r" rtl="1">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flipH="1">
            <a:off x="1373183" y="2870201"/>
            <a:ext cx="4995334" cy="2920998"/>
          </a:xfrm>
        </p:spPr>
        <p:txBody>
          <a:bodyPr anchor="t">
            <a:normAutofit/>
          </a:bodyPr>
          <a:lstStyle>
            <a:lvl1pPr algn="r" rtl="1">
              <a:defRPr/>
            </a:lvl1pPr>
            <a:lvl2pPr algn="r" rtl="1">
              <a:defRPr/>
            </a:lvl2pPr>
            <a:lvl3pPr algn="r" rtl="1">
              <a:defRPr/>
            </a:lvl3pPr>
            <a:lvl4pPr algn="r" rtl="1">
              <a:defRPr/>
            </a:lvl4pPr>
            <a:lvl5pPr algn="r" rtl="1">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8" name="Footer Placeholder 7"/>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9" name="Slide Number Placeholder 8"/>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Title 1"/>
          <p:cNvSpPr>
            <a:spLocks noGrp="1"/>
          </p:cNvSpPr>
          <p:nvPr>
            <p:ph type="title"/>
          </p:nvPr>
        </p:nvSpPr>
        <p:spPr>
          <a:xfrm flipH="1">
            <a:off x="1374774" y="609600"/>
            <a:ext cx="10131425" cy="1456267"/>
          </a:xfrm>
        </p:spPr>
        <p:txBody>
          <a:bodyPr/>
          <a:lstStyle>
            <a:lvl1pPr algn="r" rtl="1">
              <a:defRPr/>
            </a:lvl1p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4" name="Footer Placeholder 3"/>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5" name="Slide Number Placeholder 4"/>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Date Placeholder 1"/>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3" name="Footer Placeholder 2"/>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4" name="Slide Number Placeholder 3"/>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Title 1"/>
          <p:cNvSpPr>
            <a:spLocks noGrp="1"/>
          </p:cNvSpPr>
          <p:nvPr>
            <p:ph type="title"/>
          </p:nvPr>
        </p:nvSpPr>
        <p:spPr>
          <a:xfrm flipH="1">
            <a:off x="7825315" y="2074333"/>
            <a:ext cx="3680885" cy="1371600"/>
          </a:xfrm>
        </p:spPr>
        <p:txBody>
          <a:bodyPr anchor="b">
            <a:normAutofit/>
          </a:bodyPr>
          <a:lstStyle>
            <a:lvl1pPr algn="r" rtl="1">
              <a:defRPr sz="24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flipH="1">
            <a:off x="1374773" y="609601"/>
            <a:ext cx="6169026" cy="5181600"/>
          </a:xfrm>
        </p:spPr>
        <p:txBody>
          <a:bodyPr anchor="ctr">
            <a:normAutofit/>
          </a:bodyPr>
          <a:lstStyle>
            <a:lvl1pPr algn="r" rtl="1">
              <a:defRPr/>
            </a:lvl1pPr>
            <a:lvl2pPr algn="r" rtl="1">
              <a:defRPr/>
            </a:lvl2pPr>
            <a:lvl3pPr algn="r" rtl="1">
              <a:defRPr/>
            </a:lvl3pPr>
            <a:lvl4pPr algn="r" rtl="1">
              <a:defRPr/>
            </a:lvl4pPr>
            <a:lvl5pPr algn="r" rtl="1">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flipH="1">
            <a:off x="7825315" y="3445933"/>
            <a:ext cx="3680885" cy="1828800"/>
          </a:xfrm>
        </p:spPr>
        <p:txBody>
          <a:bodyPr anchor="t">
            <a:normAutofit/>
          </a:bodyPr>
          <a:lstStyle>
            <a:lvl1pPr marL="0" indent="0" algn="r" rtl="1">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6" name="Footer Placeholder 5"/>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7" name="Slide Number Placeholder 6"/>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175" y="0"/>
            <a:ext cx="12188825" cy="6856214"/>
          </a:xfrm>
          <a:prstGeom prst="rect">
            <a:avLst/>
          </a:prstGeom>
        </p:spPr>
      </p:pic>
      <p:sp>
        <p:nvSpPr>
          <p:cNvPr id="2" name="Title 1"/>
          <p:cNvSpPr>
            <a:spLocks noGrp="1"/>
          </p:cNvSpPr>
          <p:nvPr>
            <p:ph type="title"/>
          </p:nvPr>
        </p:nvSpPr>
        <p:spPr>
          <a:xfrm flipH="1">
            <a:off x="5341547" y="1600200"/>
            <a:ext cx="6164653" cy="1371600"/>
          </a:xfrm>
        </p:spPr>
        <p:txBody>
          <a:bodyPr anchor="b">
            <a:normAutofit/>
          </a:bodyPr>
          <a:lstStyle>
            <a:lvl1pPr algn="r" rtl="1">
              <a:defRPr sz="2800" b="0"/>
            </a:lvl1pPr>
          </a:lstStyle>
          <a:p>
            <a:r>
              <a:rPr lang="he-IL"/>
              <a:t>לחץ כדי לערוך סגנון כותרת של תבנית בסיס</a:t>
            </a:r>
            <a:endParaRPr lang="en-US" dirty="0"/>
          </a:p>
        </p:txBody>
      </p:sp>
      <p:sp>
        <p:nvSpPr>
          <p:cNvPr id="14" name="Picture Placeholder 2"/>
          <p:cNvSpPr>
            <a:spLocks noGrp="1" noChangeAspect="1"/>
          </p:cNvSpPr>
          <p:nvPr>
            <p:ph type="pic" idx="1"/>
          </p:nvPr>
        </p:nvSpPr>
        <p:spPr>
          <a:xfrm flipH="1">
            <a:off x="137477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rtl="1">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flipH="1">
            <a:off x="5341547" y="2971800"/>
            <a:ext cx="6164653" cy="1828800"/>
          </a:xfrm>
        </p:spPr>
        <p:txBody>
          <a:bodyPr anchor="t">
            <a:normAutofit/>
          </a:bodyPr>
          <a:lstStyle>
            <a:lvl1pPr marL="0" indent="0" algn="r" rtl="1">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flipH="1">
            <a:off x="2002140" y="5870575"/>
            <a:ext cx="1600200" cy="377825"/>
          </a:xfrm>
        </p:spPr>
        <p:txBody>
          <a:bodyPr/>
          <a:lstStyle>
            <a:lvl1pPr algn="l" rtl="1">
              <a:defRPr/>
            </a:lvl1pPr>
          </a:lstStyle>
          <a:p>
            <a:fld id="{B61BEF0D-F0BB-DE4B-95CE-6DB70DBA9567}" type="datetimeFigureOut">
              <a:rPr lang="en-US" smtClean="0"/>
              <a:pPr/>
              <a:t>10/4/2025</a:t>
            </a:fld>
            <a:endParaRPr lang="en-US" dirty="0"/>
          </a:p>
        </p:txBody>
      </p:sp>
      <p:sp>
        <p:nvSpPr>
          <p:cNvPr id="6" name="Footer Placeholder 5"/>
          <p:cNvSpPr>
            <a:spLocks noGrp="1"/>
          </p:cNvSpPr>
          <p:nvPr>
            <p:ph type="ftr" sz="quarter" idx="11"/>
          </p:nvPr>
        </p:nvSpPr>
        <p:spPr>
          <a:xfrm flipH="1">
            <a:off x="3678541" y="5870575"/>
            <a:ext cx="7827659" cy="377825"/>
          </a:xfrm>
        </p:spPr>
        <p:txBody>
          <a:bodyPr/>
          <a:lstStyle>
            <a:lvl1pPr algn="r" rtl="1">
              <a:defRPr/>
            </a:lvl1pPr>
          </a:lstStyle>
          <a:p>
            <a:endParaRPr lang="en-US" dirty="0"/>
          </a:p>
        </p:txBody>
      </p:sp>
      <p:sp>
        <p:nvSpPr>
          <p:cNvPr id="7" name="Slide Number Placeholder 6"/>
          <p:cNvSpPr>
            <a:spLocks noGrp="1"/>
          </p:cNvSpPr>
          <p:nvPr>
            <p:ph type="sldNum" sz="quarter" idx="12"/>
          </p:nvPr>
        </p:nvSpPr>
        <p:spPr>
          <a:xfrm flipH="1">
            <a:off x="1374773" y="5870575"/>
            <a:ext cx="551167" cy="377825"/>
          </a:xfrm>
        </p:spPr>
        <p:txBody>
          <a:bodyPr/>
          <a:lstStyle>
            <a:lvl1pPr algn="l" rtl="1">
              <a:defRPr/>
            </a:lvl1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flipH="1">
            <a:off x="1374774" y="609600"/>
            <a:ext cx="10131425" cy="1456267"/>
          </a:xfrm>
          <a:prstGeom prst="rect">
            <a:avLst/>
          </a:prstGeom>
          <a:effectLst/>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flipH="1">
            <a:off x="1374774" y="2142067"/>
            <a:ext cx="10131425" cy="3649133"/>
          </a:xfrm>
          <a:prstGeom prst="rect">
            <a:avLst/>
          </a:prstGeom>
        </p:spPr>
        <p:txBody>
          <a:bodyPr vert="horz" lIns="91440" tIns="45720" rIns="91440" bIns="45720" rtlCol="0"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flipH="1">
            <a:off x="2002140" y="5870575"/>
            <a:ext cx="1600200" cy="377825"/>
          </a:xfrm>
          <a:prstGeom prst="rect">
            <a:avLst/>
          </a:prstGeom>
        </p:spPr>
        <p:txBody>
          <a:bodyPr vert="horz" lIns="91440" tIns="45720" rIns="91440" bIns="45720" rtlCol="0" anchor="ctr"/>
          <a:lstStyle>
            <a:lvl1pPr algn="l" rtl="1">
              <a:defRPr sz="1000" b="0" i="0">
                <a:solidFill>
                  <a:schemeClr val="tx1"/>
                </a:solidFill>
                <a:effectLst/>
                <a:latin typeface="+mn-lt"/>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3"/>
          </p:nvPr>
        </p:nvSpPr>
        <p:spPr>
          <a:xfrm flipH="1">
            <a:off x="3678541"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flipH="1">
            <a:off x="1374773" y="5870575"/>
            <a:ext cx="551167" cy="377825"/>
          </a:xfrm>
          <a:prstGeom prst="rect">
            <a:avLst/>
          </a:prstGeom>
        </p:spPr>
        <p:txBody>
          <a:bodyPr vert="horz" lIns="91440" tIns="45720" rIns="91440" bIns="45720" rtlCol="0" anchor="ctr"/>
          <a:lstStyle>
            <a:lvl1pPr algn="l" rtl="1">
              <a:defRPr sz="1000" b="0" i="0">
                <a:solidFill>
                  <a:schemeClr val="tx1"/>
                </a:solidFill>
                <a:effectLst/>
                <a:latin typeface="+mn-lt"/>
              </a:defRPr>
            </a:lvl1pPr>
          </a:lstStyle>
          <a:p>
            <a:fld id="{D57F1E4F-1CFF-5643-939E-217C01CDF565}" type="slidenum">
              <a:rPr lang="en-US" smtClean="0"/>
              <a:pPr/>
              <a:t>‹#›</a:t>
            </a:fld>
            <a:endParaRPr lang="en-US" dirty="0"/>
          </a:p>
        </p:txBody>
      </p:sp>
      <p:sp>
        <p:nvSpPr>
          <p:cNvPr id="9" name="TextBox 8">
            <a:extLst>
              <a:ext uri="{FF2B5EF4-FFF2-40B4-BE49-F238E27FC236}">
                <a16:creationId xmlns:a16="http://schemas.microsoft.com/office/drawing/2014/main" id="{39E846AA-CD83-3A13-8747-302865F4A294}"/>
              </a:ext>
            </a:extLst>
          </p:cNvPr>
          <p:cNvSpPr txBox="1"/>
          <p:nvPr userDrawn="1">
            <p:extLst>
              <p:ext uri="{1162E1C5-73C7-4A58-AE30-91384D911F3F}">
                <p184:classification xmlns:p184="http://schemas.microsoft.com/office/powerpoint/2018/4/main" val="hdr"/>
              </p:ext>
            </p:extLst>
          </p:nvPr>
        </p:nvSpPr>
        <p:spPr>
          <a:xfrm>
            <a:off x="5865813" y="63500"/>
            <a:ext cx="489013" cy="152400"/>
          </a:xfrm>
          <a:prstGeom prst="rect">
            <a:avLst/>
          </a:prstGeom>
        </p:spPr>
        <p:txBody>
          <a:bodyPr horzOverflow="overflow" lIns="0" tIns="0" rIns="0" bIns="0">
            <a:spAutoFit/>
          </a:bodyPr>
          <a:lstStyle/>
          <a:p>
            <a:pPr algn="l"/>
            <a:r>
              <a:rPr lang="he-IL" sz="1000">
                <a:solidFill>
                  <a:srgbClr val="008000">
                    <a:alpha val="50000"/>
                  </a:srgbClr>
                </a:solidFill>
                <a:latin typeface="Calibri" panose="020F0502020204030204" pitchFamily="34" charset="0"/>
                <a:ea typeface="Calibri" panose="020F0502020204030204" pitchFamily="34" charset="0"/>
                <a:cs typeface="Calibri" panose="020F0502020204030204" pitchFamily="34" charset="0"/>
              </a:rPr>
              <a:t>OFFICIAL</a:t>
            </a:r>
          </a:p>
        </p:txBody>
      </p:sp>
      <p:sp>
        <p:nvSpPr>
          <p:cNvPr id="10" name="TextBox 9">
            <a:extLst>
              <a:ext uri="{FF2B5EF4-FFF2-40B4-BE49-F238E27FC236}">
                <a16:creationId xmlns:a16="http://schemas.microsoft.com/office/drawing/2014/main" id="{DD986B1E-0E3C-954E-B061-1C2B2ADF710A}"/>
              </a:ext>
            </a:extLst>
          </p:cNvPr>
          <p:cNvSpPr txBox="1"/>
          <p:nvPr userDrawn="1">
            <p:extLst>
              <p:ext uri="{1162E1C5-73C7-4A58-AE30-91384D911F3F}">
                <p184:classification xmlns:p184="http://schemas.microsoft.com/office/powerpoint/2018/4/main" val="ftr"/>
              </p:ext>
            </p:extLst>
          </p:nvPr>
        </p:nvSpPr>
        <p:spPr>
          <a:xfrm>
            <a:off x="5865813" y="6642100"/>
            <a:ext cx="489013" cy="152400"/>
          </a:xfrm>
          <a:prstGeom prst="rect">
            <a:avLst/>
          </a:prstGeom>
        </p:spPr>
        <p:txBody>
          <a:bodyPr horzOverflow="overflow" lIns="0" tIns="0" rIns="0" bIns="0">
            <a:spAutoFit/>
          </a:bodyPr>
          <a:lstStyle/>
          <a:p>
            <a:pPr algn="l"/>
            <a:r>
              <a:rPr lang="he-IL" sz="1000">
                <a:solidFill>
                  <a:srgbClr val="008000">
                    <a:alpha val="50000"/>
                  </a:srgbClr>
                </a:solidFill>
                <a:latin typeface="Calibri" panose="020F0502020204030204" pitchFamily="34" charset="0"/>
                <a:ea typeface="Calibri" panose="020F0502020204030204" pitchFamily="34" charset="0"/>
                <a:cs typeface="Calibri" panose="020F0502020204030204" pitchFamily="34" charset="0"/>
              </a:rPr>
              <a:t>OFFICIAL</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r" defTabSz="457200" rtl="1"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r" defTabSz="457200" rtl="1"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r" defTabSz="457200" rtl="1"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r" defTabSz="457200" rtl="1"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r" defTabSz="457200" rtl="1"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550E842-1CA2-DEED-5BB2-26D367939783}"/>
              </a:ext>
            </a:extLst>
          </p:cNvPr>
          <p:cNvSpPr>
            <a:spLocks noGrp="1"/>
          </p:cNvSpPr>
          <p:nvPr>
            <p:ph type="ctrTitle"/>
          </p:nvPr>
        </p:nvSpPr>
        <p:spPr/>
        <p:txBody>
          <a:bodyPr/>
          <a:lstStyle/>
          <a:p>
            <a:r>
              <a:rPr lang="en-US" b="1" dirty="0"/>
              <a:t>Federated Kalman filter</a:t>
            </a:r>
            <a:endParaRPr lang="LID4096" b="1" dirty="0"/>
          </a:p>
        </p:txBody>
      </p:sp>
      <p:sp>
        <p:nvSpPr>
          <p:cNvPr id="3" name="כותרת משנה 2">
            <a:extLst>
              <a:ext uri="{FF2B5EF4-FFF2-40B4-BE49-F238E27FC236}">
                <a16:creationId xmlns:a16="http://schemas.microsoft.com/office/drawing/2014/main" id="{AB782A1E-6EA1-5141-BE36-A4E16B49CBF2}"/>
              </a:ext>
            </a:extLst>
          </p:cNvPr>
          <p:cNvSpPr>
            <a:spLocks noGrp="1"/>
          </p:cNvSpPr>
          <p:nvPr>
            <p:ph type="subTitle" idx="1"/>
          </p:nvPr>
        </p:nvSpPr>
        <p:spPr/>
        <p:txBody>
          <a:bodyPr/>
          <a:lstStyle/>
          <a:p>
            <a:pPr algn="r"/>
            <a:r>
              <a:rPr lang="he-IL" b="1" dirty="0"/>
              <a:t>אילן </a:t>
            </a:r>
            <a:r>
              <a:rPr lang="he-IL" b="1" dirty="0" err="1"/>
              <a:t>אלזם</a:t>
            </a:r>
            <a:endParaRPr lang="LID4096" b="1" dirty="0"/>
          </a:p>
        </p:txBody>
      </p:sp>
    </p:spTree>
    <p:extLst>
      <p:ext uri="{BB962C8B-B14F-4D97-AF65-F5344CB8AC3E}">
        <p14:creationId xmlns:p14="http://schemas.microsoft.com/office/powerpoint/2010/main" val="3766456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E49B-F07E-F115-C230-CCCE61C35EF3}"/>
              </a:ext>
            </a:extLst>
          </p:cNvPr>
          <p:cNvSpPr>
            <a:spLocks noGrp="1"/>
          </p:cNvSpPr>
          <p:nvPr>
            <p:ph type="title"/>
          </p:nvPr>
        </p:nvSpPr>
        <p:spPr/>
        <p:txBody>
          <a:bodyPr/>
          <a:lstStyle/>
          <a:p>
            <a:r>
              <a:rPr lang="he-IL" b="1" dirty="0"/>
              <a:t>אלגוריתם ה </a:t>
            </a:r>
            <a:r>
              <a:rPr lang="en-US" b="1" dirty="0"/>
              <a:t>FKF</a:t>
            </a:r>
            <a:endParaRPr lang="he-IL"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0162AF-C978-32F9-2B15-2462B94FD7B3}"/>
                  </a:ext>
                </a:extLst>
              </p:cNvPr>
              <p:cNvSpPr>
                <a:spLocks noGrp="1"/>
              </p:cNvSpPr>
              <p:nvPr>
                <p:ph idx="1"/>
              </p:nvPr>
            </p:nvSpPr>
            <p:spPr/>
            <p:txBody>
              <a:bodyPr anchor="t">
                <a:normAutofit/>
              </a:bodyPr>
              <a:lstStyle/>
              <a:p>
                <a:pPr marL="342900" indent="-342900">
                  <a:buFont typeface="+mj-lt"/>
                  <a:buAutoNum type="arabicPeriod"/>
                </a:pPr>
                <a:r>
                  <a:rPr lang="he-IL" sz="2000" dirty="0"/>
                  <a:t>"ניפוח" מטריצות </a:t>
                </a:r>
                <a:r>
                  <a:rPr lang="he-IL" sz="2000" dirty="0" err="1"/>
                  <a:t>הקוואריאנס</a:t>
                </a:r>
                <a:r>
                  <a:rPr lang="he-IL" sz="2000" dirty="0"/>
                  <a:t> הלוקליות ההתחלתיות ל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𝑖</m:t>
                        </m:r>
                      </m:sub>
                    </m:sSub>
                  </m:oMath>
                </a14:m>
                <a:r>
                  <a:rPr lang="en-US" sz="2000" dirty="0"/>
                  <a:t> </a:t>
                </a:r>
                <a:r>
                  <a:rPr lang="he-IL" sz="2000" dirty="0"/>
                  <a:t> פעמים מטריצת </a:t>
                </a:r>
                <a:r>
                  <a:rPr lang="he-IL" sz="2000" dirty="0" err="1"/>
                  <a:t>הקוואריאנס</a:t>
                </a:r>
                <a:r>
                  <a:rPr lang="he-IL" sz="2000" dirty="0"/>
                  <a:t> ההתחלתית</a:t>
                </a:r>
              </a:p>
              <a:p>
                <a:pPr marL="342900" indent="-342900">
                  <a:buFont typeface="+mj-lt"/>
                  <a:buAutoNum type="arabicPeriod"/>
                </a:pPr>
                <a:r>
                  <a:rPr lang="he-IL" sz="2000" dirty="0"/>
                  <a:t>פילטרים לוקליים משתמשים ב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𝑖</m:t>
                        </m:r>
                      </m:sub>
                    </m:sSub>
                  </m:oMath>
                </a14:m>
                <a:r>
                  <a:rPr lang="en-US" sz="2000" dirty="0"/>
                  <a:t> </a:t>
                </a:r>
                <a:r>
                  <a:rPr lang="he-IL" sz="2000" dirty="0"/>
                  <a:t> פעמים מטריצת רעש התהליך </a:t>
                </a:r>
                <a14:m>
                  <m:oMath xmlns:m="http://schemas.openxmlformats.org/officeDocument/2006/math">
                    <m:r>
                      <a:rPr lang="en-US" sz="2000" b="0" i="1" smtClean="0">
                        <a:latin typeface="Cambria Math" panose="02040503050406030204" pitchFamily="18" charset="0"/>
                      </a:rPr>
                      <m:t>𝑄</m:t>
                    </m:r>
                  </m:oMath>
                </a14:m>
                <a:endParaRPr lang="he-IL" sz="2000" dirty="0"/>
              </a:p>
              <a:p>
                <a:pPr marL="342900" indent="-342900">
                  <a:buFont typeface="+mj-lt"/>
                  <a:buAutoNum type="arabicPeriod"/>
                </a:pPr>
                <a:r>
                  <a:rPr lang="he-IL" sz="2000" dirty="0"/>
                  <a:t>כל פילטר לוקלי מעבד את המדידה השייכת לו</a:t>
                </a:r>
              </a:p>
              <a:p>
                <a:pPr marL="342900" indent="-342900">
                  <a:buFont typeface="+mj-lt"/>
                  <a:buAutoNum type="arabicPeriod"/>
                </a:pPr>
                <a:r>
                  <a:rPr lang="he-IL" sz="2000" dirty="0"/>
                  <a:t>הפילטר הגלובלי (מאסטר) מבצע התכה בין הפילטר לפי שיטת </a:t>
                </a:r>
                <a:r>
                  <a:rPr lang="en-US" sz="2000" dirty="0"/>
                  <a:t>LS</a:t>
                </a:r>
                <a:r>
                  <a:rPr lang="he-IL" sz="2000" dirty="0"/>
                  <a:t>, מאתחל את שעורכי כל הפילטרים להיות </a:t>
                </a:r>
                <a14:m>
                  <m:oMath xmlns:m="http://schemas.openxmlformats.org/officeDocument/2006/math">
                    <m:sSub>
                      <m:sSubPr>
                        <m:ctrlPr>
                          <a:rPr lang="en-US" sz="2000" b="0" i="1" dirty="0"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𝑥</m:t>
                            </m:r>
                          </m:e>
                        </m:acc>
                      </m:e>
                      <m:sub>
                        <m:r>
                          <a:rPr lang="en-US" sz="2000" b="0" i="1" dirty="0" smtClean="0">
                            <a:latin typeface="Cambria Math" panose="02040503050406030204" pitchFamily="18" charset="0"/>
                          </a:rPr>
                          <m:t>𝑚</m:t>
                        </m:r>
                      </m:sub>
                    </m:sSub>
                  </m:oMath>
                </a14:m>
                <a:r>
                  <a:rPr lang="he-IL" sz="2000" dirty="0"/>
                  <a:t> ואת מטריצות </a:t>
                </a:r>
                <a:r>
                  <a:rPr lang="he-IL" sz="2000" dirty="0" err="1"/>
                  <a:t>הקוואריאנס</a:t>
                </a:r>
                <a:r>
                  <a:rPr lang="he-IL" sz="2000" dirty="0"/>
                  <a:t> להיות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𝛾</m:t>
                        </m:r>
                      </m:e>
                      <m:sub>
                        <m:r>
                          <a:rPr lang="en-US" sz="2000" b="0" i="1" smtClean="0">
                            <a:latin typeface="Cambria Math" panose="02040503050406030204" pitchFamily="18" charset="0"/>
                          </a:rPr>
                          <m:t>𝑖</m:t>
                        </m:r>
                      </m:sub>
                    </m:sSub>
                  </m:oMath>
                </a14:m>
                <a:r>
                  <a:rPr lang="he-IL" sz="2000" dirty="0"/>
                  <a:t> פעמים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b="0" i="1" smtClean="0">
                            <a:latin typeface="Cambria Math" panose="02040503050406030204" pitchFamily="18" charset="0"/>
                          </a:rPr>
                          <m:t>𝑚𝑚</m:t>
                        </m:r>
                      </m:sub>
                    </m:sSub>
                  </m:oMath>
                </a14:m>
                <a:r>
                  <a:rPr lang="he-IL" sz="2000" dirty="0"/>
                  <a:t> (ערכי המאסטר)</a:t>
                </a:r>
              </a:p>
              <a:p>
                <a:pPr marL="0" indent="0">
                  <a:buNone/>
                </a:pPr>
                <a:endParaRPr lang="he-IL" sz="2000" dirty="0"/>
              </a:p>
              <a:p>
                <a:pPr marL="0" indent="0">
                  <a:buNone/>
                </a:pPr>
                <a:r>
                  <a:rPr lang="he-IL" sz="2000" b="1" i="1" dirty="0" err="1"/>
                  <a:t>הוריסטיקה</a:t>
                </a:r>
                <a:r>
                  <a:rPr lang="he-IL" sz="2000" b="1" i="1" dirty="0"/>
                  <a:t> – הגדרת </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𝜸</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m:t>
                    </m:r>
                    <m:r>
                      <a:rPr lang="en-US" sz="2000" b="1" i="1" smtClean="0">
                        <a:latin typeface="Cambria Math" panose="02040503050406030204" pitchFamily="18" charset="0"/>
                      </a:rPr>
                      <m:t>𝑵𝒖𝒎</m:t>
                    </m:r>
                    <m:r>
                      <a:rPr lang="en-US" sz="2000" b="1" i="1" smtClean="0">
                        <a:latin typeface="Cambria Math" panose="02040503050406030204" pitchFamily="18" charset="0"/>
                      </a:rPr>
                      <m:t> </m:t>
                    </m:r>
                    <m:r>
                      <a:rPr lang="en-US" sz="2000" b="1" i="1" smtClean="0">
                        <a:latin typeface="Cambria Math" panose="02040503050406030204" pitchFamily="18" charset="0"/>
                      </a:rPr>
                      <m:t>𝒐𝒇</m:t>
                    </m:r>
                    <m:r>
                      <a:rPr lang="en-US" sz="2000" b="1" i="1" smtClean="0">
                        <a:latin typeface="Cambria Math" panose="02040503050406030204" pitchFamily="18" charset="0"/>
                      </a:rPr>
                      <m:t> </m:t>
                    </m:r>
                    <m:r>
                      <a:rPr lang="en-US" sz="2000" b="1" i="1" smtClean="0">
                        <a:latin typeface="Cambria Math" panose="02040503050406030204" pitchFamily="18" charset="0"/>
                      </a:rPr>
                      <m:t>𝒔𝒆𝒏𝒔𝒐𝒓𝒔</m:t>
                    </m:r>
                  </m:oMath>
                </a14:m>
                <a:endParaRPr lang="he-IL" sz="2000" b="1" i="1" dirty="0"/>
              </a:p>
            </p:txBody>
          </p:sp>
        </mc:Choice>
        <mc:Fallback xmlns="">
          <p:sp>
            <p:nvSpPr>
              <p:cNvPr id="3" name="Content Placeholder 2">
                <a:extLst>
                  <a:ext uri="{FF2B5EF4-FFF2-40B4-BE49-F238E27FC236}">
                    <a16:creationId xmlns:a16="http://schemas.microsoft.com/office/drawing/2014/main" id="{250162AF-C978-32F9-2B15-2462B94FD7B3}"/>
                  </a:ext>
                </a:extLst>
              </p:cNvPr>
              <p:cNvSpPr>
                <a:spLocks noGrp="1" noRot="1" noChangeAspect="1" noMove="1" noResize="1" noEditPoints="1" noAdjustHandles="1" noChangeArrowheads="1" noChangeShapeType="1" noTextEdit="1"/>
              </p:cNvSpPr>
              <p:nvPr>
                <p:ph idx="1"/>
              </p:nvPr>
            </p:nvSpPr>
            <p:spPr>
              <a:blipFill>
                <a:blip r:embed="rId3"/>
                <a:stretch>
                  <a:fillRect l="-1084" t="-1002" r="-783"/>
                </a:stretch>
              </a:blipFill>
            </p:spPr>
            <p:txBody>
              <a:bodyPr/>
              <a:lstStyle/>
              <a:p>
                <a:r>
                  <a:rPr lang="he-IL">
                    <a:noFill/>
                  </a:rPr>
                  <a:t> </a:t>
                </a:r>
              </a:p>
            </p:txBody>
          </p:sp>
        </mc:Fallback>
      </mc:AlternateContent>
    </p:spTree>
    <p:extLst>
      <p:ext uri="{BB962C8B-B14F-4D97-AF65-F5344CB8AC3E}">
        <p14:creationId xmlns:p14="http://schemas.microsoft.com/office/powerpoint/2010/main" val="376802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A69AF2-0066-3FFB-A66E-F038597ECF20}"/>
              </a:ext>
            </a:extLst>
          </p:cNvPr>
          <p:cNvSpPr>
            <a:spLocks noGrp="1"/>
          </p:cNvSpPr>
          <p:nvPr>
            <p:ph type="title"/>
          </p:nvPr>
        </p:nvSpPr>
        <p:spPr/>
        <p:txBody>
          <a:bodyPr/>
          <a:lstStyle/>
          <a:p>
            <a:r>
              <a:rPr lang="he-IL" dirty="0"/>
              <a:t>המודל הדינמי</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A808DCA8-BA02-5EB1-591B-2FFDDF69A879}"/>
                  </a:ext>
                </a:extLst>
              </p:cNvPr>
              <p:cNvSpPr>
                <a:spLocks noGrp="1"/>
              </p:cNvSpPr>
              <p:nvPr>
                <p:ph idx="1"/>
              </p:nvPr>
            </p:nvSpPr>
            <p:spPr>
              <a:xfrm flipH="1">
                <a:off x="1670048" y="2065867"/>
                <a:ext cx="10131425" cy="3649133"/>
              </a:xfrm>
            </p:spPr>
            <p:txBody>
              <a:bodyPr anchor="t">
                <a:normAutofit lnSpcReduction="10000"/>
              </a:bodyPr>
              <a:lstStyle/>
              <a:p>
                <a:r>
                  <a:rPr lang="he-IL" dirty="0"/>
                  <a:t>לצורך יישום המסנן ובחינת ביצועיו, נבחר מודל פשוט של תנועה דו </a:t>
                </a:r>
                <a:r>
                  <a:rPr lang="he-IL" dirty="0" err="1"/>
                  <a:t>מימדית</a:t>
                </a:r>
                <a:r>
                  <a:rPr lang="he-IL" dirty="0"/>
                  <a:t> במהירות קבועה</a:t>
                </a:r>
              </a:p>
              <a:p>
                <a:r>
                  <a:rPr lang="he-IL" dirty="0"/>
                  <a:t>ווקטור המצב אותנו אנו מעוניינים לשערך: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𝑦</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𝑦</m:t>
                                </m:r>
                              </m:sub>
                            </m:sSub>
                          </m:e>
                        </m:d>
                      </m:e>
                      <m:sup>
                        <m:r>
                          <a:rPr lang="en-US" b="0" i="1" smtClean="0">
                            <a:latin typeface="Cambria Math" panose="02040503050406030204" pitchFamily="18" charset="0"/>
                          </a:rPr>
                          <m:t>𝑇</m:t>
                        </m:r>
                      </m:sup>
                    </m:sSup>
                  </m:oMath>
                </a14:m>
                <a:endParaRPr lang="he-IL" dirty="0"/>
              </a:p>
              <a:p>
                <a14:m>
                  <m:oMath xmlns:m="http://schemas.openxmlformats.org/officeDocument/2006/math">
                    <m:r>
                      <m:rPr>
                        <m:sty m:val="p"/>
                      </m:rPr>
                      <a:rPr lang="en-US">
                        <a:latin typeface="Cambria Math" panose="02040503050406030204" pitchFamily="18" charset="0"/>
                      </a:rPr>
                      <m:t>d</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1</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𝑠𝑒𝑐</m:t>
                        </m:r>
                      </m:e>
                    </m:d>
                  </m:oMath>
                </a14:m>
                <a:endParaRPr lang="en-US" b="0" dirty="0"/>
              </a:p>
              <a:p>
                <a:r>
                  <a:rPr lang="he-IL" dirty="0"/>
                  <a:t>מטריצת קידום המצב:</a:t>
                </a:r>
                <a:r>
                  <a:rPr lang="en-US" dirty="0"/>
                  <a:t> </a:t>
                </a:r>
                <a14:m>
                  <m:oMath xmlns:m="http://schemas.openxmlformats.org/officeDocument/2006/math">
                    <m:r>
                      <m:rPr>
                        <m:sty m:val="p"/>
                      </m:rPr>
                      <a:rPr lang="en-US" b="0" i="0" smtClean="0">
                        <a:latin typeface="Cambria Math" panose="02040503050406030204" pitchFamily="18" charset="0"/>
                      </a:rPr>
                      <m:t>Φ</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𝑑𝑡</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𝑑𝑡</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endParaRPr lang="he-IL" dirty="0"/>
              </a:p>
              <a:p>
                <a:r>
                  <a:rPr lang="he-IL" dirty="0"/>
                  <a:t>מטריצת פילוג רעש התהליך:</a:t>
                </a:r>
                <a:r>
                  <a:rPr lang="en-US" dirty="0"/>
                  <a:t> </a:t>
                </a:r>
                <a14:m>
                  <m:oMath xmlns:m="http://schemas.openxmlformats.org/officeDocument/2006/math">
                    <m:r>
                      <a:rPr lang="en-US" b="0" i="1" smtClean="0">
                        <a:latin typeface="Cambria Math" panose="02040503050406030204" pitchFamily="18" charset="0"/>
                      </a:rPr>
                      <m:t>𝐺</m:t>
                    </m:r>
                    <m:r>
                      <a:rPr lang="he-IL" b="0" i="1" smtClean="0">
                        <a:latin typeface="Cambria Math" panose="02040503050406030204" pitchFamily="18" charset="0"/>
                      </a:rPr>
                      <m:t>=</m:t>
                    </m:r>
                    <m:d>
                      <m:dPr>
                        <m:begChr m:val="["/>
                        <m:endChr m:val="]"/>
                        <m:ctrlPr>
                          <a:rPr lang="he-IL" b="0" i="1" smtClean="0">
                            <a:latin typeface="Cambria Math" panose="02040503050406030204" pitchFamily="18" charset="0"/>
                          </a:rPr>
                        </m:ctrlPr>
                      </m:dPr>
                      <m:e>
                        <m:m>
                          <m:mPr>
                            <m:mcs>
                              <m:mc>
                                <m:mcPr>
                                  <m:count m:val="2"/>
                                  <m:mcJc m:val="center"/>
                                </m:mcPr>
                              </m:mc>
                            </m:mcs>
                            <m:ctrlPr>
                              <a:rPr lang="he-IL" b="0" i="1" smtClean="0">
                                <a:latin typeface="Cambria Math" panose="02040503050406030204" pitchFamily="18" charset="0"/>
                              </a:rPr>
                            </m:ctrlPr>
                          </m:mPr>
                          <m:mr>
                            <m:e>
                              <m:f>
                                <m:fPr>
                                  <m:ctrlPr>
                                    <a:rPr lang="en-US" b="0" i="1" smtClean="0">
                                      <a:latin typeface="Cambria Math" panose="02040503050406030204" pitchFamily="18" charset="0"/>
                                    </a:rPr>
                                  </m:ctrlPr>
                                </m:fPr>
                                <m:num>
                                  <m:r>
                                    <m:rPr>
                                      <m:brk m:alnAt="7"/>
                                    </m:rPr>
                                    <a:rPr lang="he-IL" b="0" i="1" smtClean="0">
                                      <a:latin typeface="Cambria Math" panose="02040503050406030204" pitchFamily="18" charset="0"/>
                                    </a:rPr>
                                    <m:t>1</m:t>
                                  </m:r>
                                </m:num>
                                <m:den>
                                  <m:r>
                                    <m:rPr>
                                      <m:brk m:alnAt="7"/>
                                    </m:rPr>
                                    <a:rPr lang="en-US" b="0" i="1" smtClean="0">
                                      <a:latin typeface="Cambria Math" panose="02040503050406030204" pitchFamily="18" charset="0"/>
                                    </a:rPr>
                                    <m:t>2</m:t>
                                  </m:r>
                                </m:den>
                              </m:f>
                              <m:r>
                                <m:rPr>
                                  <m:brk m:alnAt="7"/>
                                </m:rP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𝑡</m:t>
                                  </m:r>
                                </m:e>
                                <m:sup>
                                  <m:r>
                                    <m:rPr>
                                      <m:brk m:alnAt="7"/>
                                    </m:rP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𝐼</m:t>
                                  </m:r>
                                </m:e>
                                <m:sub>
                                  <m:d>
                                    <m:dPr>
                                      <m:begChr m:val="["/>
                                      <m:endChr m:val="]"/>
                                      <m:ctrlPr>
                                        <a:rPr lang="en-US" b="0" i="1" smtClean="0">
                                          <a:latin typeface="Cambria Math" panose="02040503050406030204" pitchFamily="18" charset="0"/>
                                        </a:rPr>
                                      </m:ctrlPr>
                                    </m:dPr>
                                    <m:e>
                                      <m:r>
                                        <m:rPr>
                                          <m:brk m:alnAt="7"/>
                                        </m:rP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2</m:t>
                                      </m:r>
                                    </m:e>
                                  </m:d>
                                </m:sub>
                              </m:sSub>
                            </m:e>
                            <m:e>
                              <m:r>
                                <a:rPr lang="he-IL" b="0" i="1" smtClean="0">
                                  <a:latin typeface="Cambria Math" panose="02040503050406030204" pitchFamily="18" charset="0"/>
                                </a:rPr>
                                <m:t>0</m:t>
                              </m:r>
                            </m:e>
                          </m:mr>
                          <m:mr>
                            <m:e>
                              <m:r>
                                <a:rPr lang="he-IL" b="0" i="1" smtClean="0">
                                  <a:latin typeface="Cambria Math" panose="02040503050406030204" pitchFamily="18" charset="0"/>
                                </a:rPr>
                                <m:t>0</m:t>
                              </m:r>
                            </m:e>
                            <m:e>
                              <m:r>
                                <a:rPr lang="en-US" b="0" i="1" smtClean="0">
                                  <a:latin typeface="Cambria Math" panose="02040503050406030204" pitchFamily="18" charset="0"/>
                                </a:rPr>
                                <m:t>𝑑𝑡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m:t>
                                      </m:r>
                                      <m:r>
                                        <a:rPr lang="he-IL" b="0" i="1" smtClean="0">
                                          <a:latin typeface="Cambria Math" panose="02040503050406030204" pitchFamily="18" charset="0"/>
                                        </a:rPr>
                                        <m:t>2</m:t>
                                      </m:r>
                                    </m:e>
                                  </m:d>
                                </m:sub>
                              </m:sSub>
                            </m:e>
                          </m:mr>
                        </m:m>
                      </m:e>
                    </m:d>
                  </m:oMath>
                </a14:m>
                <a:r>
                  <a:rPr lang="he-IL" dirty="0"/>
                  <a:t> </a:t>
                </a:r>
              </a:p>
              <a:p>
                <a:r>
                  <a:rPr lang="he-IL" dirty="0" err="1"/>
                  <a:t>קוואריאנס</a:t>
                </a:r>
                <a:r>
                  <a:rPr lang="he-IL" dirty="0"/>
                  <a:t> רעש התהליך: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05</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2</m:t>
                            </m:r>
                          </m:e>
                        </m:d>
                      </m:sub>
                    </m:sSub>
                  </m:oMath>
                </a14:m>
                <a:endParaRPr lang="he-IL" dirty="0"/>
              </a:p>
            </p:txBody>
          </p:sp>
        </mc:Choice>
        <mc:Fallback xmlns="">
          <p:sp>
            <p:nvSpPr>
              <p:cNvPr id="3" name="מציין מיקום תוכן 2">
                <a:extLst>
                  <a:ext uri="{FF2B5EF4-FFF2-40B4-BE49-F238E27FC236}">
                    <a16:creationId xmlns:a16="http://schemas.microsoft.com/office/drawing/2014/main" id="{A808DCA8-BA02-5EB1-591B-2FFDDF69A879}"/>
                  </a:ext>
                </a:extLst>
              </p:cNvPr>
              <p:cNvSpPr>
                <a:spLocks noGrp="1" noRot="1" noChangeAspect="1" noMove="1" noResize="1" noEditPoints="1" noAdjustHandles="1" noChangeArrowheads="1" noChangeShapeType="1" noTextEdit="1"/>
              </p:cNvSpPr>
              <p:nvPr>
                <p:ph idx="1"/>
              </p:nvPr>
            </p:nvSpPr>
            <p:spPr>
              <a:xfrm flipH="1">
                <a:off x="1670048" y="2065867"/>
                <a:ext cx="10131425" cy="3649133"/>
              </a:xfrm>
              <a:blipFill>
                <a:blip r:embed="rId3"/>
                <a:stretch>
                  <a:fillRect t="-1669" r="-421"/>
                </a:stretch>
              </a:blipFill>
            </p:spPr>
            <p:txBody>
              <a:bodyPr/>
              <a:lstStyle/>
              <a:p>
                <a:r>
                  <a:rPr lang="he-IL">
                    <a:noFill/>
                  </a:rPr>
                  <a:t> </a:t>
                </a:r>
              </a:p>
            </p:txBody>
          </p:sp>
        </mc:Fallback>
      </mc:AlternateContent>
    </p:spTree>
    <p:extLst>
      <p:ext uri="{BB962C8B-B14F-4D97-AF65-F5344CB8AC3E}">
        <p14:creationId xmlns:p14="http://schemas.microsoft.com/office/powerpoint/2010/main" val="385596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FD36904-C0BC-E9B0-FD87-E6640214348B}"/>
              </a:ext>
            </a:extLst>
          </p:cNvPr>
          <p:cNvSpPr>
            <a:spLocks noGrp="1"/>
          </p:cNvSpPr>
          <p:nvPr>
            <p:ph type="title"/>
          </p:nvPr>
        </p:nvSpPr>
        <p:spPr/>
        <p:txBody>
          <a:bodyPr/>
          <a:lstStyle/>
          <a:p>
            <a:r>
              <a:rPr lang="he-IL" dirty="0"/>
              <a:t>מודל המדידה</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036E42BA-1D6A-6477-F323-E7892D121134}"/>
                  </a:ext>
                </a:extLst>
              </p:cNvPr>
              <p:cNvSpPr>
                <a:spLocks noGrp="1"/>
              </p:cNvSpPr>
              <p:nvPr>
                <p:ph idx="1"/>
              </p:nvPr>
            </p:nvSpPr>
            <p:spPr/>
            <p:txBody>
              <a:bodyPr anchor="t">
                <a:normAutofit/>
              </a:bodyPr>
              <a:lstStyle/>
              <a:p>
                <a:r>
                  <a:rPr lang="he-IL" sz="2000" dirty="0"/>
                  <a:t>מטריצת הגיאומטריה - </a:t>
                </a:r>
                <a14:m>
                  <m:oMath xmlns:m="http://schemas.openxmlformats.org/officeDocument/2006/math">
                    <m:r>
                      <a:rPr lang="en-US" sz="2000" b="0" i="1" smtClean="0">
                        <a:latin typeface="Cambria Math" panose="02040503050406030204" pitchFamily="18" charset="0"/>
                      </a:rPr>
                      <m:t>𝐻</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4"/>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r>
                            <m:e>
                              <m:r>
                                <a:rPr lang="en-US" sz="2000" b="0" i="1" smtClean="0">
                                  <a:latin typeface="Cambria Math" panose="02040503050406030204" pitchFamily="18" charset="0"/>
                                </a:rPr>
                                <m:t>0</m:t>
                              </m:r>
                            </m:e>
                            <m:e>
                              <m:r>
                                <a:rPr lang="en-US" sz="2000" b="0" i="1" smtClean="0">
                                  <a:latin typeface="Cambria Math" panose="02040503050406030204" pitchFamily="18" charset="0"/>
                                </a:rPr>
                                <m:t>1</m:t>
                              </m:r>
                            </m:e>
                            <m:e>
                              <m:r>
                                <a:rPr lang="en-US" sz="2000" b="0" i="1" smtClean="0">
                                  <a:latin typeface="Cambria Math" panose="02040503050406030204" pitchFamily="18" charset="0"/>
                                </a:rPr>
                                <m:t>0</m:t>
                              </m:r>
                            </m:e>
                            <m:e>
                              <m:r>
                                <a:rPr lang="en-US" sz="2000" b="0" i="1" smtClean="0">
                                  <a:latin typeface="Cambria Math" panose="02040503050406030204" pitchFamily="18" charset="0"/>
                                </a:rPr>
                                <m:t>0</m:t>
                              </m:r>
                            </m:e>
                          </m:mr>
                        </m:m>
                      </m:e>
                    </m:d>
                  </m:oMath>
                </a14:m>
                <a:endParaRPr lang="en-US" sz="2000" dirty="0"/>
              </a:p>
              <a:p>
                <a:r>
                  <a:rPr lang="he-IL" sz="2000" dirty="0"/>
                  <a:t>לכל מדיד רעש מדידה משלו בהתאם לרמת הדיוק שלו</a:t>
                </a:r>
              </a:p>
            </p:txBody>
          </p:sp>
        </mc:Choice>
        <mc:Fallback xmlns="">
          <p:sp>
            <p:nvSpPr>
              <p:cNvPr id="3" name="מציין מיקום תוכן 2">
                <a:extLst>
                  <a:ext uri="{FF2B5EF4-FFF2-40B4-BE49-F238E27FC236}">
                    <a16:creationId xmlns:a16="http://schemas.microsoft.com/office/drawing/2014/main" id="{036E42BA-1D6A-6477-F323-E7892D121134}"/>
                  </a:ext>
                </a:extLst>
              </p:cNvPr>
              <p:cNvSpPr>
                <a:spLocks noGrp="1" noRot="1" noChangeAspect="1" noMove="1" noResize="1" noEditPoints="1" noAdjustHandles="1" noChangeArrowheads="1" noChangeShapeType="1" noTextEdit="1"/>
              </p:cNvSpPr>
              <p:nvPr>
                <p:ph idx="1"/>
              </p:nvPr>
            </p:nvSpPr>
            <p:spPr>
              <a:blipFill>
                <a:blip r:embed="rId3"/>
                <a:stretch>
                  <a:fillRect r="-662"/>
                </a:stretch>
              </a:blipFill>
            </p:spPr>
            <p:txBody>
              <a:bodyPr/>
              <a:lstStyle/>
              <a:p>
                <a:r>
                  <a:rPr lang="he-IL">
                    <a:noFill/>
                  </a:rPr>
                  <a:t> </a:t>
                </a:r>
              </a:p>
            </p:txBody>
          </p:sp>
        </mc:Fallback>
      </mc:AlternateContent>
    </p:spTree>
    <p:extLst>
      <p:ext uri="{BB962C8B-B14F-4D97-AF65-F5344CB8AC3E}">
        <p14:creationId xmlns:p14="http://schemas.microsoft.com/office/powerpoint/2010/main" val="1699893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539E-9495-5679-5DC3-11B7C81E337E}"/>
              </a:ext>
            </a:extLst>
          </p:cNvPr>
          <p:cNvSpPr>
            <a:spLocks noGrp="1"/>
          </p:cNvSpPr>
          <p:nvPr>
            <p:ph type="title"/>
          </p:nvPr>
        </p:nvSpPr>
        <p:spPr/>
        <p:txBody>
          <a:bodyPr/>
          <a:lstStyle/>
          <a:p>
            <a:r>
              <a:rPr lang="he-IL" b="1" dirty="0"/>
              <a:t>השוואה – </a:t>
            </a:r>
            <a:r>
              <a:rPr lang="en-US" b="1" dirty="0"/>
              <a:t>CKF vs FKF</a:t>
            </a:r>
            <a:endParaRPr lang="he-IL" b="1" dirty="0"/>
          </a:p>
        </p:txBody>
      </p:sp>
      <p:pic>
        <p:nvPicPr>
          <p:cNvPr id="7" name="Content Placeholder 6" descr="A graph with a line drawn on it&#10;&#10;AI-generated content may be incorrect.">
            <a:extLst>
              <a:ext uri="{FF2B5EF4-FFF2-40B4-BE49-F238E27FC236}">
                <a16:creationId xmlns:a16="http://schemas.microsoft.com/office/drawing/2014/main" id="{3C57D3D7-B36F-CF7D-3BC5-22D1E68FC725}"/>
              </a:ext>
            </a:extLst>
          </p:cNvPr>
          <p:cNvPicPr>
            <a:picLocks noGrp="1" noChangeAspect="1"/>
          </p:cNvPicPr>
          <p:nvPr>
            <p:ph idx="1"/>
          </p:nvPr>
        </p:nvPicPr>
        <p:blipFill>
          <a:blip r:embed="rId3"/>
          <a:stretch>
            <a:fillRect/>
          </a:stretch>
        </p:blipFill>
        <p:spPr>
          <a:xfrm>
            <a:off x="1440000" y="1800000"/>
            <a:ext cx="9409005" cy="4680000"/>
          </a:xfrm>
        </p:spPr>
      </p:pic>
    </p:spTree>
    <p:extLst>
      <p:ext uri="{BB962C8B-B14F-4D97-AF65-F5344CB8AC3E}">
        <p14:creationId xmlns:p14="http://schemas.microsoft.com/office/powerpoint/2010/main" val="166253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92DC-266B-E662-36F3-FE0CB6B1F386}"/>
              </a:ext>
            </a:extLst>
          </p:cNvPr>
          <p:cNvSpPr>
            <a:spLocks noGrp="1"/>
          </p:cNvSpPr>
          <p:nvPr>
            <p:ph type="title"/>
          </p:nvPr>
        </p:nvSpPr>
        <p:spPr/>
        <p:txBody>
          <a:bodyPr/>
          <a:lstStyle/>
          <a:p>
            <a:r>
              <a:rPr lang="he-IL" b="1" dirty="0"/>
              <a:t>השוואה – </a:t>
            </a:r>
            <a:r>
              <a:rPr lang="en-US" b="1" dirty="0"/>
              <a:t>CKF vs FKF</a:t>
            </a:r>
            <a:endParaRPr lang="he-IL" b="1" dirty="0"/>
          </a:p>
        </p:txBody>
      </p:sp>
      <p:pic>
        <p:nvPicPr>
          <p:cNvPr id="5" name="Content Placeholder 4" descr="A graph with a line going up&#10;&#10;AI-generated content may be incorrect.">
            <a:extLst>
              <a:ext uri="{FF2B5EF4-FFF2-40B4-BE49-F238E27FC236}">
                <a16:creationId xmlns:a16="http://schemas.microsoft.com/office/drawing/2014/main" id="{A673E891-94C5-2928-E071-4EC50058D151}"/>
              </a:ext>
            </a:extLst>
          </p:cNvPr>
          <p:cNvPicPr>
            <a:picLocks noGrp="1" noChangeAspect="1"/>
          </p:cNvPicPr>
          <p:nvPr>
            <p:ph idx="1"/>
          </p:nvPr>
        </p:nvPicPr>
        <p:blipFill>
          <a:blip r:embed="rId2"/>
          <a:stretch>
            <a:fillRect/>
          </a:stretch>
        </p:blipFill>
        <p:spPr>
          <a:xfrm>
            <a:off x="1440000" y="1800000"/>
            <a:ext cx="9409005" cy="4680000"/>
          </a:xfrm>
        </p:spPr>
      </p:pic>
    </p:spTree>
    <p:extLst>
      <p:ext uri="{BB962C8B-B14F-4D97-AF65-F5344CB8AC3E}">
        <p14:creationId xmlns:p14="http://schemas.microsoft.com/office/powerpoint/2010/main" val="4208484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CD5CD-A520-2FCA-3432-8EEDC1E74981}"/>
              </a:ext>
            </a:extLst>
          </p:cNvPr>
          <p:cNvSpPr>
            <a:spLocks noGrp="1"/>
          </p:cNvSpPr>
          <p:nvPr>
            <p:ph type="title"/>
          </p:nvPr>
        </p:nvSpPr>
        <p:spPr/>
        <p:txBody>
          <a:bodyPr/>
          <a:lstStyle/>
          <a:p>
            <a:r>
              <a:rPr lang="he-IL" b="1" dirty="0"/>
              <a:t>השוואה – </a:t>
            </a:r>
            <a:r>
              <a:rPr lang="en-US" b="1" dirty="0"/>
              <a:t>CKF vs FKF</a:t>
            </a:r>
            <a:endParaRPr lang="he-IL" b="1" dirty="0"/>
          </a:p>
        </p:txBody>
      </p:sp>
      <p:pic>
        <p:nvPicPr>
          <p:cNvPr id="5" name="Content Placeholder 4" descr="A graph with a line&#10;&#10;AI-generated content may be incorrect.">
            <a:extLst>
              <a:ext uri="{FF2B5EF4-FFF2-40B4-BE49-F238E27FC236}">
                <a16:creationId xmlns:a16="http://schemas.microsoft.com/office/drawing/2014/main" id="{7921C878-B5D7-601F-4521-665885F073F5}"/>
              </a:ext>
            </a:extLst>
          </p:cNvPr>
          <p:cNvPicPr>
            <a:picLocks noGrp="1" noChangeAspect="1"/>
          </p:cNvPicPr>
          <p:nvPr>
            <p:ph idx="1"/>
          </p:nvPr>
        </p:nvPicPr>
        <p:blipFill>
          <a:blip r:embed="rId3"/>
          <a:stretch>
            <a:fillRect/>
          </a:stretch>
        </p:blipFill>
        <p:spPr>
          <a:xfrm>
            <a:off x="1440000" y="1800000"/>
            <a:ext cx="9409005" cy="4680000"/>
          </a:xfrm>
        </p:spPr>
      </p:pic>
    </p:spTree>
    <p:extLst>
      <p:ext uri="{BB962C8B-B14F-4D97-AF65-F5344CB8AC3E}">
        <p14:creationId xmlns:p14="http://schemas.microsoft.com/office/powerpoint/2010/main" val="168677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1A75-5608-C9B5-8116-B06660C85B29}"/>
              </a:ext>
            </a:extLst>
          </p:cNvPr>
          <p:cNvSpPr>
            <a:spLocks noGrp="1"/>
          </p:cNvSpPr>
          <p:nvPr>
            <p:ph type="title"/>
          </p:nvPr>
        </p:nvSpPr>
        <p:spPr/>
        <p:txBody>
          <a:bodyPr/>
          <a:lstStyle/>
          <a:p>
            <a:r>
              <a:rPr lang="he-IL" b="1" dirty="0"/>
              <a:t>יתרונות ה </a:t>
            </a:r>
            <a:r>
              <a:rPr lang="en-US" b="1" dirty="0"/>
              <a:t>FKF</a:t>
            </a:r>
            <a:r>
              <a:rPr lang="he-IL" b="1" dirty="0"/>
              <a:t> על ה </a:t>
            </a:r>
            <a:r>
              <a:rPr lang="en-US" b="1" dirty="0"/>
              <a:t>CKF</a:t>
            </a:r>
            <a:endParaRPr lang="he-IL" b="1" dirty="0"/>
          </a:p>
        </p:txBody>
      </p:sp>
      <p:sp>
        <p:nvSpPr>
          <p:cNvPr id="3" name="Content Placeholder 2">
            <a:extLst>
              <a:ext uri="{FF2B5EF4-FFF2-40B4-BE49-F238E27FC236}">
                <a16:creationId xmlns:a16="http://schemas.microsoft.com/office/drawing/2014/main" id="{02F3AE4B-73B3-C9B0-4EBC-BBC1EBEA667C}"/>
              </a:ext>
            </a:extLst>
          </p:cNvPr>
          <p:cNvSpPr>
            <a:spLocks noGrp="1"/>
          </p:cNvSpPr>
          <p:nvPr>
            <p:ph idx="1"/>
          </p:nvPr>
        </p:nvSpPr>
        <p:spPr/>
        <p:txBody>
          <a:bodyPr anchor="t">
            <a:normAutofit/>
          </a:bodyPr>
          <a:lstStyle/>
          <a:p>
            <a:r>
              <a:rPr lang="he-IL" sz="2400" dirty="0"/>
              <a:t>עומס חישובי מופחת -</a:t>
            </a:r>
            <a:r>
              <a:rPr lang="en-US" sz="2400" dirty="0"/>
              <a:t> </a:t>
            </a:r>
            <a:r>
              <a:rPr lang="he-IL" sz="2400" dirty="0"/>
              <a:t> העומס החישובי מתחלק בין מספר מעבדים (או ליבות)</a:t>
            </a:r>
            <a:r>
              <a:rPr lang="en-US" sz="2400" dirty="0"/>
              <a:t> </a:t>
            </a:r>
            <a:r>
              <a:rPr lang="he-IL" sz="2400" dirty="0"/>
              <a:t>ולכן אין צורך במעבד מרכזי אחד בעל עוצמת חישוב גדולה.</a:t>
            </a:r>
          </a:p>
          <a:p>
            <a:r>
              <a:rPr lang="he-IL" sz="2400" dirty="0"/>
              <a:t>מדרגיות </a:t>
            </a:r>
            <a:r>
              <a:rPr lang="en-US" sz="2400" dirty="0"/>
              <a:t>(Scalability)</a:t>
            </a:r>
            <a:r>
              <a:rPr lang="he-IL" sz="2400" dirty="0"/>
              <a:t> – קל להוסיף/ להסיר חיישנים בהתאם לתצורה ללא צורך בתכנון מחדש של כל הארכיטקטורה</a:t>
            </a:r>
          </a:p>
          <a:p>
            <a:r>
              <a:rPr lang="he-IL" sz="2400" b="1" dirty="0"/>
              <a:t>אמינות ועמידות גבוהות יותר – במקרה בו חיישן כושל/ מספק מדידה שגויה, שאר המערכת יכולה לתפקד כרגיל</a:t>
            </a:r>
          </a:p>
          <a:p>
            <a:endParaRPr lang="he-IL" sz="2400" dirty="0"/>
          </a:p>
        </p:txBody>
      </p:sp>
    </p:spTree>
    <p:extLst>
      <p:ext uri="{BB962C8B-B14F-4D97-AF65-F5344CB8AC3E}">
        <p14:creationId xmlns:p14="http://schemas.microsoft.com/office/powerpoint/2010/main" val="2112229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853A274-BB0B-8EAD-6E04-6C0D93ADE66B}"/>
                  </a:ext>
                </a:extLst>
              </p:cNvPr>
              <p:cNvSpPr>
                <a:spLocks noGrp="1"/>
              </p:cNvSpPr>
              <p:nvPr>
                <p:ph type="title"/>
              </p:nvPr>
            </p:nvSpPr>
            <p:spPr/>
            <p:txBody>
              <a:bodyPr/>
              <a:lstStyle/>
              <a:p>
                <a:r>
                  <a:rPr lang="he-IL" b="1" dirty="0"/>
                  <a:t>אלגוריתם לאיתור תקלות מבוסס מבחן </a:t>
                </a:r>
                <a14:m>
                  <m:oMath xmlns:m="http://schemas.openxmlformats.org/officeDocument/2006/math">
                    <m:r>
                      <a:rPr lang="en-US" b="1" i="0" smtClean="0">
                        <a:latin typeface="Cambria Math" panose="02040503050406030204" pitchFamily="18" charset="0"/>
                      </a:rPr>
                      <m:t> </m:t>
                    </m:r>
                    <m:sSup>
                      <m:sSupPr>
                        <m:ctrlPr>
                          <a:rPr lang="en-US" b="1" i="1" smtClean="0">
                            <a:latin typeface="Cambria Math" panose="02040503050406030204" pitchFamily="18" charset="0"/>
                          </a:rPr>
                        </m:ctrlPr>
                      </m:sSupPr>
                      <m:e>
                        <m:r>
                          <a:rPr lang="he-IL" b="1" i="1" smtClean="0">
                            <a:latin typeface="Cambria Math" panose="02040503050406030204" pitchFamily="18" charset="0"/>
                          </a:rPr>
                          <m:t>𝝌</m:t>
                        </m:r>
                      </m:e>
                      <m:sup>
                        <m:r>
                          <a:rPr lang="en-US" b="1" i="1" smtClean="0">
                            <a:latin typeface="Cambria Math" panose="02040503050406030204" pitchFamily="18" charset="0"/>
                          </a:rPr>
                          <m:t>𝟐</m:t>
                        </m:r>
                      </m:sup>
                    </m:sSup>
                  </m:oMath>
                </a14:m>
                <a:r>
                  <a:rPr lang="he-IL" b="1" dirty="0"/>
                  <a:t>וממוצע חלון נע</a:t>
                </a:r>
              </a:p>
            </p:txBody>
          </p:sp>
        </mc:Choice>
        <mc:Fallback xmlns="">
          <p:sp>
            <p:nvSpPr>
              <p:cNvPr id="2" name="Title 1">
                <a:extLst>
                  <a:ext uri="{FF2B5EF4-FFF2-40B4-BE49-F238E27FC236}">
                    <a16:creationId xmlns:a16="http://schemas.microsoft.com/office/drawing/2014/main" id="{6853A274-BB0B-8EAD-6E04-6C0D93ADE66B}"/>
                  </a:ext>
                </a:extLst>
              </p:cNvPr>
              <p:cNvSpPr>
                <a:spLocks noGrp="1" noRot="1" noChangeAspect="1" noMove="1" noResize="1" noEditPoints="1" noAdjustHandles="1" noChangeArrowheads="1" noChangeShapeType="1" noTextEdit="1"/>
              </p:cNvSpPr>
              <p:nvPr>
                <p:ph type="title"/>
              </p:nvPr>
            </p:nvSpPr>
            <p:spPr>
              <a:blipFill>
                <a:blip r:embed="rId2"/>
                <a:stretch>
                  <a:fillRect r="-1866"/>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28CB37-E24F-B05F-0784-A77987F3A762}"/>
                  </a:ext>
                </a:extLst>
              </p:cNvPr>
              <p:cNvSpPr>
                <a:spLocks noGrp="1"/>
              </p:cNvSpPr>
              <p:nvPr>
                <p:ph idx="1"/>
              </p:nvPr>
            </p:nvSpPr>
            <p:spPr/>
            <p:txBody>
              <a:bodyPr anchor="t"/>
              <a:lstStyle/>
              <a:p>
                <a:pPr marL="0" indent="0">
                  <a:buNone/>
                </a:pPr>
                <a:r>
                  <a:rPr lang="he-IL" b="1" u="sng" dirty="0"/>
                  <a:t>מטרת האלגוריתם  </a:t>
                </a:r>
                <a:r>
                  <a:rPr lang="he-IL" u="sng" dirty="0"/>
                  <a:t>-</a:t>
                </a:r>
                <a:r>
                  <a:rPr lang="he-IL" dirty="0"/>
                  <a:t> זיהוי מדידות חריגות (תקלות)</a:t>
                </a:r>
                <a:r>
                  <a:rPr lang="en-US" dirty="0"/>
                  <a:t> </a:t>
                </a:r>
                <a:r>
                  <a:rPr lang="he-IL" dirty="0"/>
                  <a:t>בזמן אמת בכל מסנן מקומי, </a:t>
                </a:r>
                <a:r>
                  <a:rPr lang="he-IL" b="1" dirty="0"/>
                  <a:t>לפני</a:t>
                </a:r>
                <a:r>
                  <a:rPr lang="he-IL" dirty="0"/>
                  <a:t> שלב היתוך הפילטרים</a:t>
                </a:r>
              </a:p>
              <a:p>
                <a:pPr marL="0" indent="0">
                  <a:buNone/>
                </a:pPr>
                <a:r>
                  <a:rPr lang="he-IL" b="1" u="sng" dirty="0"/>
                  <a:t>גישה משולבת:</a:t>
                </a:r>
              </a:p>
              <a:p>
                <a:pPr marL="342900" indent="-342900">
                  <a:buAutoNum type="arabicPeriod"/>
                </a:pPr>
                <a:r>
                  <a:rPr lang="he-IL" dirty="0"/>
                  <a:t>בדיקה רגעית באמצעות </a:t>
                </a:r>
                <a:r>
                  <a:rPr lang="he-IL" b="1" dirty="0"/>
                  <a:t>מבחן חי בריבוע </a:t>
                </a:r>
                <a14:m>
                  <m:oMath xmlns:m="http://schemas.openxmlformats.org/officeDocument/2006/math">
                    <m:sSup>
                      <m:sSupPr>
                        <m:ctrlPr>
                          <a:rPr lang="en-US" b="1" i="1" smtClean="0">
                            <a:latin typeface="Cambria Math" panose="02040503050406030204" pitchFamily="18" charset="0"/>
                            <a:ea typeface="Cambria Math" panose="02040503050406030204" pitchFamily="18" charset="0"/>
                          </a:rPr>
                        </m:ctrlPr>
                      </m:sSupPr>
                      <m:e>
                        <m:r>
                          <a:rPr lang="en-US" b="1" i="1" smtClean="0">
                            <a:latin typeface="Cambria Math" panose="02040503050406030204" pitchFamily="18" charset="0"/>
                            <a:ea typeface="Cambria Math" panose="02040503050406030204" pitchFamily="18" charset="0"/>
                          </a:rPr>
                          <m:t>𝛘</m:t>
                        </m:r>
                      </m:e>
                      <m:sup>
                        <m:r>
                          <a:rPr lang="en-US" b="1" i="1" smtClean="0">
                            <a:latin typeface="Cambria Math" panose="02040503050406030204" pitchFamily="18" charset="0"/>
                            <a:ea typeface="Cambria Math" panose="02040503050406030204" pitchFamily="18" charset="0"/>
                          </a:rPr>
                          <m:t>𝟐</m:t>
                        </m:r>
                      </m:sup>
                    </m:sSup>
                  </m:oMath>
                </a14:m>
                <a:r>
                  <a:rPr lang="he-IL" b="1" dirty="0"/>
                  <a:t> </a:t>
                </a:r>
                <a:r>
                  <a:rPr lang="he-IL" dirty="0"/>
                  <a:t>לזיהוי תקלות פתאומיות וגדולות</a:t>
                </a:r>
              </a:p>
              <a:p>
                <a:pPr marL="342900" indent="-342900">
                  <a:buAutoNum type="arabicPeriod"/>
                </a:pPr>
                <a:r>
                  <a:rPr lang="he-IL" dirty="0"/>
                  <a:t>ניתוח מגמה באמצעות חלון נע לבחינת התנהגות </a:t>
                </a:r>
                <a:r>
                  <a:rPr lang="he-IL" dirty="0" err="1"/>
                  <a:t>האינובציה</a:t>
                </a:r>
                <a:r>
                  <a:rPr lang="he-IL" dirty="0"/>
                  <a:t>/ שארית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𝐻</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oMath>
                </a14:m>
                <a:r>
                  <a:rPr lang="he-IL" dirty="0"/>
                  <a:t> לאורך זמן לזיהוי תקלות מתונות ומתמשכות ולהתמודדות עם חיובים כוזבים</a:t>
                </a:r>
              </a:p>
            </p:txBody>
          </p:sp>
        </mc:Choice>
        <mc:Fallback xmlns="">
          <p:sp>
            <p:nvSpPr>
              <p:cNvPr id="3" name="Content Placeholder 2">
                <a:extLst>
                  <a:ext uri="{FF2B5EF4-FFF2-40B4-BE49-F238E27FC236}">
                    <a16:creationId xmlns:a16="http://schemas.microsoft.com/office/drawing/2014/main" id="{5A28CB37-E24F-B05F-0784-A77987F3A762}"/>
                  </a:ext>
                </a:extLst>
              </p:cNvPr>
              <p:cNvSpPr>
                <a:spLocks noGrp="1" noRot="1" noChangeAspect="1" noMove="1" noResize="1" noEditPoints="1" noAdjustHandles="1" noChangeArrowheads="1" noChangeShapeType="1" noTextEdit="1"/>
              </p:cNvSpPr>
              <p:nvPr>
                <p:ph idx="1"/>
              </p:nvPr>
            </p:nvSpPr>
            <p:spPr>
              <a:blipFill>
                <a:blip r:embed="rId3"/>
                <a:stretch>
                  <a:fillRect t="-1002" r="-602"/>
                </a:stretch>
              </a:blipFill>
            </p:spPr>
            <p:txBody>
              <a:bodyPr/>
              <a:lstStyle/>
              <a:p>
                <a:r>
                  <a:rPr lang="he-IL">
                    <a:noFill/>
                  </a:rPr>
                  <a:t> </a:t>
                </a:r>
              </a:p>
            </p:txBody>
          </p:sp>
        </mc:Fallback>
      </mc:AlternateContent>
    </p:spTree>
    <p:extLst>
      <p:ext uri="{BB962C8B-B14F-4D97-AF65-F5344CB8AC3E}">
        <p14:creationId xmlns:p14="http://schemas.microsoft.com/office/powerpoint/2010/main" val="413901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5EC5D3E-B14C-E498-CEEF-C7BF4D9B0D23}"/>
                  </a:ext>
                </a:extLst>
              </p:cNvPr>
              <p:cNvSpPr>
                <a:spLocks noGrp="1"/>
              </p:cNvSpPr>
              <p:nvPr>
                <p:ph type="title"/>
              </p:nvPr>
            </p:nvSpPr>
            <p:spPr/>
            <p:txBody>
              <a:bodyPr/>
              <a:lstStyle/>
              <a:p>
                <a:r>
                  <a:rPr lang="he-IL" b="1" dirty="0"/>
                  <a:t>מבחן חי בריבוע </a:t>
                </a:r>
                <a14:m>
                  <m:oMath xmlns:m="http://schemas.openxmlformats.org/officeDocument/2006/math">
                    <m:sSup>
                      <m:sSupPr>
                        <m:ctrlPr>
                          <a:rPr lang="en-US" b="1" i="1">
                            <a:latin typeface="Cambria Math" panose="02040503050406030204" pitchFamily="18" charset="0"/>
                            <a:ea typeface="Cambria Math" panose="02040503050406030204" pitchFamily="18" charset="0"/>
                          </a:rPr>
                        </m:ctrlPr>
                      </m:sSupPr>
                      <m:e>
                        <m:r>
                          <a:rPr lang="en-US" b="1" i="1">
                            <a:latin typeface="Cambria Math" panose="02040503050406030204" pitchFamily="18" charset="0"/>
                            <a:ea typeface="Cambria Math" panose="02040503050406030204" pitchFamily="18" charset="0"/>
                          </a:rPr>
                          <m:t>𝛘</m:t>
                        </m:r>
                      </m:e>
                      <m:sup>
                        <m:r>
                          <a:rPr lang="en-US" b="1" i="1">
                            <a:latin typeface="Cambria Math" panose="02040503050406030204" pitchFamily="18" charset="0"/>
                            <a:ea typeface="Cambria Math" panose="02040503050406030204" pitchFamily="18" charset="0"/>
                          </a:rPr>
                          <m:t>𝟐</m:t>
                        </m:r>
                      </m:sup>
                    </m:sSup>
                  </m:oMath>
                </a14:m>
                <a:endParaRPr lang="he-IL" dirty="0"/>
              </a:p>
            </p:txBody>
          </p:sp>
        </mc:Choice>
        <mc:Fallback xmlns="">
          <p:sp>
            <p:nvSpPr>
              <p:cNvPr id="2" name="Title 1">
                <a:extLst>
                  <a:ext uri="{FF2B5EF4-FFF2-40B4-BE49-F238E27FC236}">
                    <a16:creationId xmlns:a16="http://schemas.microsoft.com/office/drawing/2014/main" id="{95EC5D3E-B14C-E498-CEEF-C7BF4D9B0D23}"/>
                  </a:ext>
                </a:extLst>
              </p:cNvPr>
              <p:cNvSpPr>
                <a:spLocks noGrp="1" noRot="1" noChangeAspect="1" noMove="1" noResize="1" noEditPoints="1" noAdjustHandles="1" noChangeArrowheads="1" noChangeShapeType="1" noTextEdit="1"/>
              </p:cNvSpPr>
              <p:nvPr>
                <p:ph type="title"/>
              </p:nvPr>
            </p:nvSpPr>
            <p:spPr>
              <a:blipFill>
                <a:blip r:embed="rId2"/>
                <a:stretch>
                  <a:fillRect r="-1866"/>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465669-61ED-2C1A-23DA-635C5AF8927F}"/>
                  </a:ext>
                </a:extLst>
              </p:cNvPr>
              <p:cNvSpPr>
                <a:spLocks noGrp="1"/>
              </p:cNvSpPr>
              <p:nvPr>
                <p:ph idx="1"/>
              </p:nvPr>
            </p:nvSpPr>
            <p:spPr>
              <a:xfrm flipH="1">
                <a:off x="219075" y="2142067"/>
                <a:ext cx="11287124" cy="3649133"/>
              </a:xfrm>
            </p:spPr>
            <p:txBody>
              <a:bodyPr anchor="t"/>
              <a:lstStyle/>
              <a:p>
                <a:r>
                  <a:rPr lang="he-IL" dirty="0"/>
                  <a:t>השארית היא הפער בין המדידה שהתקבלה בפועל לבין המדידה החזויה בשלב הקידום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𝑧</m:t>
                            </m:r>
                          </m:e>
                        </m:acc>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oMath>
                </a14:m>
                <a:endParaRPr lang="en-US" b="0" dirty="0"/>
              </a:p>
              <a:p>
                <a:r>
                  <a:rPr lang="he-IL" dirty="0" err="1"/>
                  <a:t>קוואראינס</a:t>
                </a:r>
                <a:r>
                  <a:rPr lang="he-IL" dirty="0"/>
                  <a:t> השארית – במצב תקין השארית מתפלגת נורמלית עם תוחלת אפס </a:t>
                </a:r>
                <a:r>
                  <a:rPr lang="he-IL" dirty="0" err="1"/>
                  <a:t>וקוואריאנס</a:t>
                </a:r>
                <a:r>
                  <a:rPr lang="he-IL" dirty="0"/>
                  <a:t>:</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endParaRPr lang="en-US" b="0" dirty="0"/>
              </a:p>
              <a:p>
                <a:r>
                  <a:rPr lang="he-IL" dirty="0"/>
                  <a:t>נשתמש במבחן הסטטיסטי לקבלת מדד להשוואה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𝑊</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1</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he-IL" dirty="0"/>
                  <a:t>. תחת פעולה תקינה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he-IL" dirty="0"/>
                  <a:t> מתפלג חי בריבוע</a:t>
                </a:r>
              </a:p>
              <a:p>
                <a:r>
                  <a:rPr lang="he-IL" dirty="0"/>
                  <a:t>סף ההחלטה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𝑑</m:t>
                        </m:r>
                      </m:sub>
                    </m:sSub>
                  </m:oMath>
                </a14:m>
                <a:r>
                  <a:rPr lang="he-IL" dirty="0"/>
                  <a:t> נקבע לפי רמת הסמך הרצויה. כאשר </a:t>
                </a:r>
                <a14:m>
                  <m:oMath xmlns:m="http://schemas.openxmlformats.org/officeDocument/2006/math">
                    <m:sSub>
                      <m:sSubPr>
                        <m:ctrlPr>
                          <a:rPr lang="en-US" b="0" i="1" smtClean="0">
                            <a:latin typeface="Cambria Math" panose="02040503050406030204" pitchFamily="18" charset="0"/>
                          </a:rPr>
                        </m:ctrlPr>
                      </m:sSubPr>
                      <m:e>
                        <m:r>
                          <a:rPr lang="he-IL" b="0" i="1" smtClean="0">
                            <a:latin typeface="Cambria Math" panose="02040503050406030204" pitchFamily="18" charset="0"/>
                          </a:rPr>
                          <m:t>𝜆</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𝑑</m:t>
                        </m:r>
                      </m:sub>
                    </m:sSub>
                  </m:oMath>
                </a14:m>
                <a:r>
                  <a:rPr lang="he-IL" dirty="0"/>
                  <a:t> אנו נזהה תקלה, אחרת נאמר כי המדידה תקינה</a:t>
                </a:r>
              </a:p>
            </p:txBody>
          </p:sp>
        </mc:Choice>
        <mc:Fallback xmlns="">
          <p:sp>
            <p:nvSpPr>
              <p:cNvPr id="3" name="Content Placeholder 2">
                <a:extLst>
                  <a:ext uri="{FF2B5EF4-FFF2-40B4-BE49-F238E27FC236}">
                    <a16:creationId xmlns:a16="http://schemas.microsoft.com/office/drawing/2014/main" id="{B6465669-61ED-2C1A-23DA-635C5AF8927F}"/>
                  </a:ext>
                </a:extLst>
              </p:cNvPr>
              <p:cNvSpPr>
                <a:spLocks noGrp="1" noRot="1" noChangeAspect="1" noMove="1" noResize="1" noEditPoints="1" noAdjustHandles="1" noChangeArrowheads="1" noChangeShapeType="1" noTextEdit="1"/>
              </p:cNvSpPr>
              <p:nvPr>
                <p:ph idx="1"/>
              </p:nvPr>
            </p:nvSpPr>
            <p:spPr>
              <a:xfrm flipH="1">
                <a:off x="219075" y="2142067"/>
                <a:ext cx="11287124" cy="3649133"/>
              </a:xfrm>
              <a:blipFill>
                <a:blip r:embed="rId3"/>
                <a:stretch>
                  <a:fillRect t="-835" r="-378"/>
                </a:stretch>
              </a:blipFill>
            </p:spPr>
            <p:txBody>
              <a:bodyPr/>
              <a:lstStyle/>
              <a:p>
                <a:r>
                  <a:rPr lang="he-IL">
                    <a:noFill/>
                  </a:rPr>
                  <a:t> </a:t>
                </a:r>
              </a:p>
            </p:txBody>
          </p:sp>
        </mc:Fallback>
      </mc:AlternateContent>
    </p:spTree>
    <p:extLst>
      <p:ext uri="{BB962C8B-B14F-4D97-AF65-F5344CB8AC3E}">
        <p14:creationId xmlns:p14="http://schemas.microsoft.com/office/powerpoint/2010/main" val="3347465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3865-20E7-3220-24DA-977963B20138}"/>
              </a:ext>
            </a:extLst>
          </p:cNvPr>
          <p:cNvSpPr>
            <a:spLocks noGrp="1"/>
          </p:cNvSpPr>
          <p:nvPr>
            <p:ph type="title"/>
          </p:nvPr>
        </p:nvSpPr>
        <p:spPr>
          <a:xfrm>
            <a:off x="1374774" y="609600"/>
            <a:ext cx="10131425" cy="1456267"/>
          </a:xfrm>
        </p:spPr>
        <p:txBody>
          <a:bodyPr anchor="ctr">
            <a:normAutofit/>
          </a:bodyPr>
          <a:lstStyle/>
          <a:p>
            <a:r>
              <a:rPr lang="he-IL" b="1" dirty="0"/>
              <a:t>מבחן ממוצע חלון נע</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BC22C5-2A93-6A44-884C-C333FF776FDF}"/>
                  </a:ext>
                </a:extLst>
              </p:cNvPr>
              <p:cNvSpPr>
                <a:spLocks noGrp="1"/>
              </p:cNvSpPr>
              <p:nvPr>
                <p:ph sz="half" idx="1"/>
              </p:nvPr>
            </p:nvSpPr>
            <p:spPr>
              <a:xfrm>
                <a:off x="5320145" y="2142067"/>
                <a:ext cx="6186053" cy="3649134"/>
              </a:xfrm>
            </p:spPr>
            <p:txBody>
              <a:bodyPr anchor="t">
                <a:normAutofit/>
              </a:bodyPr>
              <a:lstStyle/>
              <a:p>
                <a:pPr>
                  <a:lnSpc>
                    <a:spcPct val="90000"/>
                  </a:lnSpc>
                </a:pPr>
                <a:r>
                  <a:rPr lang="he-IL" dirty="0"/>
                  <a:t>נעריך את </a:t>
                </a:r>
                <a:r>
                  <a:rPr lang="he-IL" dirty="0" err="1"/>
                  <a:t>הקוואריאנס</a:t>
                </a:r>
                <a:r>
                  <a:rPr lang="he-IL" dirty="0"/>
                  <a:t> של </a:t>
                </a:r>
                <a:r>
                  <a:rPr lang="he-IL" dirty="0" err="1"/>
                  <a:t>האינובציה</a:t>
                </a:r>
                <a:r>
                  <a:rPr lang="he-IL" dirty="0"/>
                  <a:t> בעזרת </a:t>
                </a:r>
                <a:r>
                  <a:rPr lang="he-IL" dirty="0" err="1"/>
                  <a:t>אמדן</a:t>
                </a:r>
                <a:r>
                  <a:rPr lang="he-IL" dirty="0"/>
                  <a:t> מסוג חלון ממוצע נע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𝑟</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𝑘</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e>
                    </m:nary>
                  </m:oMath>
                </a14:m>
                <a:r>
                  <a:rPr lang="he-IL" dirty="0"/>
                  <a:t>.</a:t>
                </a:r>
              </a:p>
              <a:p>
                <a:pPr>
                  <a:lnSpc>
                    <a:spcPct val="90000"/>
                  </a:lnSpc>
                </a:pPr>
                <a:r>
                  <a:rPr lang="he-IL" dirty="0"/>
                  <a:t>מרווח החלון </a:t>
                </a:r>
                <a:r>
                  <a:rPr lang="en-US" dirty="0"/>
                  <a:t>N</a:t>
                </a:r>
                <a:r>
                  <a:rPr lang="he-IL" dirty="0"/>
                  <a:t> נבחר לכל יישום, כאשר לרוב הערכים הם בין 10 ל-12 </a:t>
                </a:r>
              </a:p>
              <a:p>
                <a:pPr>
                  <a:lnSpc>
                    <a:spcPct val="90000"/>
                  </a:lnSpc>
                </a:pPr>
                <a:r>
                  <a:rPr lang="he-IL" dirty="0"/>
                  <a:t> </a:t>
                </a:r>
                <a:r>
                  <a:rPr lang="he-IL" dirty="0" err="1"/>
                  <a:t>האמדן</a:t>
                </a:r>
                <a:r>
                  <a:rPr lang="he-IL"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𝑟</m:t>
                        </m:r>
                      </m:sub>
                    </m:sSub>
                  </m:oMath>
                </a14:m>
                <a:r>
                  <a:rPr lang="he-IL" dirty="0"/>
                  <a:t> מושווה אל מול </a:t>
                </a:r>
                <a:r>
                  <a:rPr lang="he-IL" dirty="0" err="1"/>
                  <a:t>הקוואריאנס</a:t>
                </a:r>
                <a:r>
                  <a:rPr lang="he-IL" dirty="0"/>
                  <a:t> התיאורטי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m:t>
                        </m:r>
                      </m:sub>
                    </m:sSub>
                  </m:oMath>
                </a14:m>
                <a:r>
                  <a:rPr lang="en-US" dirty="0"/>
                  <a:t> </a:t>
                </a:r>
                <a:r>
                  <a:rPr lang="he-IL" dirty="0"/>
                  <a:t> באופן הבא: </a:t>
                </a:r>
                <a14:m>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m:t>
                                </m:r>
                              </m:sub>
                            </m:sSub>
                          </m:e>
                        </m:d>
                      </m:num>
                      <m:den>
                        <m:r>
                          <a:rPr lang="en-US" b="0" i="1" smtClean="0">
                            <a:latin typeface="Cambria Math" panose="02040503050406030204" pitchFamily="18" charset="0"/>
                          </a:rPr>
                          <m:t>𝑡𝑟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d>
                      </m:den>
                    </m:f>
                  </m:oMath>
                </a14:m>
                <a:endParaRPr lang="en-US" dirty="0"/>
              </a:p>
              <a:p>
                <a:pPr>
                  <a:lnSpc>
                    <a:spcPct val="90000"/>
                  </a:lnSpc>
                </a:pPr>
                <a:r>
                  <a:rPr lang="he-IL" dirty="0"/>
                  <a:t>כאשר </a:t>
                </a:r>
                <a14:m>
                  <m:oMath xmlns:m="http://schemas.openxmlformats.org/officeDocument/2006/math">
                    <m:r>
                      <a:rPr lang="en-US" b="0" i="1" smtClean="0">
                        <a:latin typeface="Cambria Math" panose="02040503050406030204" pitchFamily="18" charset="0"/>
                      </a:rPr>
                      <m:t>𝜂</m:t>
                    </m:r>
                    <m:r>
                      <a:rPr lang="en-US" b="0" i="1" smtClean="0">
                        <a:latin typeface="Cambria Math" panose="02040503050406030204" pitchFamily="18" charset="0"/>
                      </a:rPr>
                      <m:t>&gt;</m:t>
                    </m:r>
                    <m:r>
                      <a:rPr lang="en-US" b="0" i="1" smtClean="0">
                        <a:latin typeface="Cambria Math" panose="02040503050406030204" pitchFamily="18" charset="0"/>
                      </a:rPr>
                      <m:t>2</m:t>
                    </m:r>
                    <m:r>
                      <a:rPr lang="en-US" b="0" i="1" smtClean="0">
                        <a:latin typeface="Cambria Math" panose="02040503050406030204" pitchFamily="18" charset="0"/>
                      </a:rPr>
                      <m:t> </m:t>
                    </m:r>
                    <m:r>
                      <m:rPr>
                        <m:nor/>
                      </m:rPr>
                      <a:rPr lang="en-US" b="0" i="0" smtClean="0"/>
                      <m:t>or</m:t>
                    </m:r>
                    <m:r>
                      <m:rPr>
                        <m:nor/>
                      </m:rPr>
                      <a:rPr lang="en-US" b="0" i="0" smtClean="0"/>
                      <m:t> </m:t>
                    </m:r>
                    <m:r>
                      <a:rPr lang="en-US" b="0" i="1" smtClean="0">
                        <a:latin typeface="Cambria Math" panose="02040503050406030204" pitchFamily="18" charset="0"/>
                      </a:rPr>
                      <m:t>𝜂</m:t>
                    </m:r>
                    <m:r>
                      <a:rPr lang="en-US" b="0" i="1" smtClean="0">
                        <a:latin typeface="Cambria Math" panose="02040503050406030204" pitchFamily="18" charset="0"/>
                      </a:rPr>
                      <m:t>&lt;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2</m:t>
                    </m:r>
                  </m:oMath>
                </a14:m>
                <a:r>
                  <a:rPr lang="he-IL" dirty="0"/>
                  <a:t> קיימת תקלה</a:t>
                </a:r>
              </a:p>
            </p:txBody>
          </p:sp>
        </mc:Choice>
        <mc:Fallback xmlns="">
          <p:sp>
            <p:nvSpPr>
              <p:cNvPr id="3" name="Content Placeholder 2">
                <a:extLst>
                  <a:ext uri="{FF2B5EF4-FFF2-40B4-BE49-F238E27FC236}">
                    <a16:creationId xmlns:a16="http://schemas.microsoft.com/office/drawing/2014/main" id="{18BC22C5-2A93-6A44-884C-C333FF776FDF}"/>
                  </a:ext>
                </a:extLst>
              </p:cNvPr>
              <p:cNvSpPr>
                <a:spLocks noGrp="1" noRot="1" noChangeAspect="1" noMove="1" noResize="1" noEditPoints="1" noAdjustHandles="1" noChangeArrowheads="1" noChangeShapeType="1" noTextEdit="1"/>
              </p:cNvSpPr>
              <p:nvPr>
                <p:ph sz="half" idx="1"/>
              </p:nvPr>
            </p:nvSpPr>
            <p:spPr>
              <a:xfrm>
                <a:off x="5320145" y="2142067"/>
                <a:ext cx="6186053" cy="3649134"/>
              </a:xfrm>
              <a:blipFill>
                <a:blip r:embed="rId3"/>
                <a:stretch>
                  <a:fillRect t="-4674" r="-789"/>
                </a:stretch>
              </a:blipFill>
            </p:spPr>
            <p:txBody>
              <a:bodyPr/>
              <a:lstStyle/>
              <a:p>
                <a:r>
                  <a:rPr lang="he-IL">
                    <a:noFill/>
                  </a:rPr>
                  <a:t> </a:t>
                </a:r>
              </a:p>
            </p:txBody>
          </p:sp>
        </mc:Fallback>
      </mc:AlternateContent>
      <p:pic>
        <p:nvPicPr>
          <p:cNvPr id="5" name="Picture 4" descr="A screenshot of a computer game&#10;&#10;AI-generated content may be incorrect.">
            <a:extLst>
              <a:ext uri="{FF2B5EF4-FFF2-40B4-BE49-F238E27FC236}">
                <a16:creationId xmlns:a16="http://schemas.microsoft.com/office/drawing/2014/main" id="{2BC08775-A603-0C9C-7179-5AA62BC68B17}"/>
              </a:ext>
            </a:extLst>
          </p:cNvPr>
          <p:cNvPicPr>
            <a:picLocks noChangeAspect="1"/>
          </p:cNvPicPr>
          <p:nvPr/>
        </p:nvPicPr>
        <p:blipFill>
          <a:blip r:embed="rId4"/>
          <a:stretch>
            <a:fillRect/>
          </a:stretch>
        </p:blipFill>
        <p:spPr>
          <a:xfrm>
            <a:off x="151614" y="2474278"/>
            <a:ext cx="4995332" cy="29847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09307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8090AA-B04C-BE5F-BFCC-1AF3EE01D6EF}"/>
              </a:ext>
            </a:extLst>
          </p:cNvPr>
          <p:cNvSpPr>
            <a:spLocks noGrp="1"/>
          </p:cNvSpPr>
          <p:nvPr>
            <p:ph type="title"/>
          </p:nvPr>
        </p:nvSpPr>
        <p:spPr/>
        <p:txBody>
          <a:bodyPr/>
          <a:lstStyle/>
          <a:p>
            <a:r>
              <a:rPr lang="he-IL" b="1" dirty="0"/>
              <a:t>רקע</a:t>
            </a:r>
            <a:endParaRPr lang="LID4096" b="1" dirty="0"/>
          </a:p>
        </p:txBody>
      </p:sp>
      <p:sp>
        <p:nvSpPr>
          <p:cNvPr id="3" name="מציין מיקום תוכן 2">
            <a:extLst>
              <a:ext uri="{FF2B5EF4-FFF2-40B4-BE49-F238E27FC236}">
                <a16:creationId xmlns:a16="http://schemas.microsoft.com/office/drawing/2014/main" id="{C09190B1-809C-AB8F-DE38-A146E7769911}"/>
              </a:ext>
            </a:extLst>
          </p:cNvPr>
          <p:cNvSpPr>
            <a:spLocks noGrp="1"/>
          </p:cNvSpPr>
          <p:nvPr>
            <p:ph idx="1"/>
          </p:nvPr>
        </p:nvSpPr>
        <p:spPr/>
        <p:txBody>
          <a:bodyPr anchor="t">
            <a:normAutofit/>
          </a:bodyPr>
          <a:lstStyle/>
          <a:p>
            <a:pPr marL="0" indent="0">
              <a:buNone/>
            </a:pPr>
            <a:r>
              <a:rPr lang="he-IL" sz="2000" dirty="0"/>
              <a:t>ה</a:t>
            </a:r>
            <a:r>
              <a:rPr lang="en-US" sz="2000" dirty="0"/>
              <a:t> FKF </a:t>
            </a:r>
            <a:r>
              <a:rPr lang="he-IL" sz="2000" dirty="0"/>
              <a:t>פותח בצורה פורמלית לראשונה ע״י </a:t>
            </a:r>
            <a:r>
              <a:rPr lang="en-US" sz="2000" dirty="0"/>
              <a:t>Carlson</a:t>
            </a:r>
            <a:r>
              <a:rPr lang="he-IL" sz="2000" dirty="0"/>
              <a:t> כפתרון למערכות מרובות חיישנים. כל חיישן מעובד ע״י פילטר מקומי עצמאי, והתוצאות מאוחדות בפילטר ראשי. הגישה מאפשרת מודולריות, זיהוי ובידוד תקלות, ושיפור אמינות המערכת, ולכן היא שימושית גם כיום במערכות ניווט ושילוב חיישנים.</a:t>
            </a:r>
          </a:p>
          <a:p>
            <a:pPr marL="0" indent="0">
              <a:buNone/>
            </a:pPr>
            <a:endParaRPr lang="he-IL" sz="2000" dirty="0"/>
          </a:p>
          <a:p>
            <a:pPr marL="0" indent="0">
              <a:buNone/>
            </a:pPr>
            <a:r>
              <a:rPr lang="he-IL" dirty="0"/>
              <a:t>סימוכין:</a:t>
            </a:r>
          </a:p>
          <a:p>
            <a:pPr marL="0" indent="0">
              <a:buNone/>
            </a:pPr>
            <a:r>
              <a:rPr lang="en-US" dirty="0"/>
              <a:t>[1] Neal A. Carlson. Federated square root filter for decentralized parallel processors. </a:t>
            </a:r>
            <a:r>
              <a:rPr lang="en-US" dirty="0" err="1"/>
              <a:t>IEEETransactions</a:t>
            </a:r>
            <a:r>
              <a:rPr lang="en-US" dirty="0"/>
              <a:t> on Aerospace and Electronic Systems, 26(3):517–525, 1990.</a:t>
            </a:r>
          </a:p>
          <a:p>
            <a:pPr marL="0" indent="0">
              <a:buNone/>
            </a:pPr>
            <a:r>
              <a:rPr lang="en-US" dirty="0"/>
              <a:t>[2] X. Wu, Z. Su, L. Li, and Z. Bai. Improved adaptive federated </a:t>
            </a:r>
            <a:r>
              <a:rPr lang="en-US" dirty="0" err="1"/>
              <a:t>kalman</a:t>
            </a:r>
            <a:r>
              <a:rPr lang="en-US" dirty="0"/>
              <a:t> filtering </a:t>
            </a:r>
            <a:r>
              <a:rPr lang="en-US" dirty="0" err="1"/>
              <a:t>forins</a:t>
            </a:r>
            <a:r>
              <a:rPr lang="en-US" dirty="0"/>
              <a:t>/</a:t>
            </a:r>
            <a:r>
              <a:rPr lang="en-US" dirty="0" err="1"/>
              <a:t>gnss</a:t>
            </a:r>
            <a:r>
              <a:rPr lang="en-US" dirty="0"/>
              <a:t>/</a:t>
            </a:r>
            <a:r>
              <a:rPr lang="en-US" dirty="0" err="1"/>
              <a:t>vns</a:t>
            </a:r>
            <a:r>
              <a:rPr lang="en-US" dirty="0"/>
              <a:t> integrated navigation algorithm. Applied Sciences, 13(9):5790, 2023.</a:t>
            </a:r>
            <a:endParaRPr lang="he-IL" dirty="0"/>
          </a:p>
        </p:txBody>
      </p:sp>
      <p:pic>
        <p:nvPicPr>
          <p:cNvPr id="2050" name="Picture 2" descr="Chess, chess pieces, game, knight icon - Download on Iconfinder">
            <a:extLst>
              <a:ext uri="{FF2B5EF4-FFF2-40B4-BE49-F238E27FC236}">
                <a16:creationId xmlns:a16="http://schemas.microsoft.com/office/drawing/2014/main" id="{9041A279-FE0F-86AC-86CA-A7C19F9D7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47953"/>
            <a:ext cx="1710047" cy="1710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283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21175-6962-9F40-C1F6-8BD969212041}"/>
              </a:ext>
            </a:extLst>
          </p:cNvPr>
          <p:cNvSpPr>
            <a:spLocks noGrp="1"/>
          </p:cNvSpPr>
          <p:nvPr>
            <p:ph type="title"/>
          </p:nvPr>
        </p:nvSpPr>
        <p:spPr/>
        <p:txBody>
          <a:bodyPr/>
          <a:lstStyle/>
          <a:p>
            <a:r>
              <a:rPr lang="he-IL" b="1" dirty="0"/>
              <a:t>טיפול בשגיאה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D3D57-9BEB-0235-0FFB-86F9A5402EEA}"/>
                  </a:ext>
                </a:extLst>
              </p:cNvPr>
              <p:cNvSpPr>
                <a:spLocks noGrp="1"/>
              </p:cNvSpPr>
              <p:nvPr>
                <p:ph idx="1"/>
              </p:nvPr>
            </p:nvSpPr>
            <p:spPr>
              <a:xfrm flipH="1">
                <a:off x="1257299" y="2142067"/>
                <a:ext cx="10248899" cy="4601633"/>
              </a:xfrm>
            </p:spPr>
            <p:txBody>
              <a:bodyPr anchor="t">
                <a:normAutofit/>
              </a:bodyPr>
              <a:lstStyle/>
              <a:p>
                <a:pPr marL="0" indent="0">
                  <a:buNone/>
                </a:pPr>
                <a:r>
                  <a:rPr lang="he-IL" dirty="0"/>
                  <a:t>לצורך התמודדות עם שגיאה בחיישן, בחנו שתי אפשרויות</a:t>
                </a:r>
              </a:p>
              <a:p>
                <a:pPr marL="342900" indent="-342900">
                  <a:buFont typeface="+mj-lt"/>
                  <a:buAutoNum type="arabicPeriod"/>
                </a:pPr>
                <a:r>
                  <a:rPr lang="he-IL" dirty="0"/>
                  <a:t>השמה של השערוך הלוקלי להיות השערוך של הפילטר הגלובלי </a:t>
                </a:r>
                <a:r>
                  <a:rPr lang="he-IL" dirty="0" err="1"/>
                  <a:t>באיטרציה</a:t>
                </a:r>
                <a:r>
                  <a:rPr lang="he-IL" dirty="0"/>
                  <a:t> הקודמת</a:t>
                </a:r>
              </a:p>
              <a:p>
                <a:pPr marL="342900" indent="-342900">
                  <a:buFont typeface="+mj-lt"/>
                  <a:buAutoNum type="arabicPeriod"/>
                </a:pPr>
                <a:r>
                  <a:rPr lang="he-IL" dirty="0"/>
                  <a:t>דילוג על שלב העדכון לחלוטין</a:t>
                </a:r>
              </a:p>
              <a:p>
                <a:pPr marL="0" indent="0">
                  <a:buNone/>
                </a:pPr>
                <a:endParaRPr lang="he-IL" dirty="0"/>
              </a:p>
              <a:p>
                <a:pPr marL="0" indent="0">
                  <a:buNone/>
                </a:pPr>
                <a:r>
                  <a:rPr lang="he-IL" dirty="0"/>
                  <a:t>שתי האפשרויות נבחנו באמצעות </a:t>
                </a:r>
                <a:r>
                  <a:rPr lang="he-IL" dirty="0" err="1"/>
                  <a:t>סימלוציית</a:t>
                </a:r>
                <a:r>
                  <a:rPr lang="he-IL" dirty="0"/>
                  <a:t> מונטה קרלו עם הפרמטרים הבאים:</a:t>
                </a:r>
                <a:r>
                  <a:rPr lang="en-US" dirty="0"/>
                  <a:t> </a:t>
                </a:r>
              </a:p>
              <a:p>
                <a:r>
                  <a:rPr lang="he-IL" dirty="0"/>
                  <a:t>הסתברות לשגיאת החיישנים נעו מ 0 ל0.15 </a:t>
                </a:r>
              </a:p>
              <a:p>
                <a:r>
                  <a:rPr lang="he-IL" dirty="0"/>
                  <a:t>גודל השגיאה נע מ25 ל 300 </a:t>
                </a:r>
              </a:p>
              <a:p>
                <a:pPr marL="0" indent="0">
                  <a:buNone/>
                </a:pPr>
                <a:r>
                  <a:rPr lang="he-IL" dirty="0"/>
                  <a:t>הפרמטר </a:t>
                </a:r>
                <a:r>
                  <a:rPr lang="he-IL" dirty="0" err="1"/>
                  <a:t>איתו</a:t>
                </a:r>
                <a:r>
                  <a:rPr lang="he-IL" dirty="0"/>
                  <a:t> בחנו את טיב הביצועים הוא ה – (</a:t>
                </a:r>
                <a:r>
                  <a:rPr lang="en-US" dirty="0"/>
                  <a:t> RMSE (root mean square error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𝑅𝑀𝑆𝐸</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d>
                            </m:e>
                            <m:sup>
                              <m:r>
                                <a:rPr lang="en-US" b="0" i="1" smtClean="0">
                                  <a:latin typeface="Cambria Math" panose="02040503050406030204" pitchFamily="18" charset="0"/>
                                </a:rPr>
                                <m:t>2</m:t>
                              </m:r>
                            </m:sup>
                          </m:sSup>
                        </m:e>
                      </m:rad>
                    </m:oMath>
                  </m:oMathPara>
                </a14:m>
                <a:endParaRPr lang="he-IL" dirty="0"/>
              </a:p>
            </p:txBody>
          </p:sp>
        </mc:Choice>
        <mc:Fallback xmlns="">
          <p:sp>
            <p:nvSpPr>
              <p:cNvPr id="3" name="Content Placeholder 2">
                <a:extLst>
                  <a:ext uri="{FF2B5EF4-FFF2-40B4-BE49-F238E27FC236}">
                    <a16:creationId xmlns:a16="http://schemas.microsoft.com/office/drawing/2014/main" id="{8FED3D57-9BEB-0235-0FFB-86F9A5402EEA}"/>
                  </a:ext>
                </a:extLst>
              </p:cNvPr>
              <p:cNvSpPr>
                <a:spLocks noGrp="1" noRot="1" noChangeAspect="1" noMove="1" noResize="1" noEditPoints="1" noAdjustHandles="1" noChangeArrowheads="1" noChangeShapeType="1" noTextEdit="1"/>
              </p:cNvSpPr>
              <p:nvPr>
                <p:ph idx="1"/>
              </p:nvPr>
            </p:nvSpPr>
            <p:spPr>
              <a:xfrm flipH="1">
                <a:off x="1257299" y="2142067"/>
                <a:ext cx="10248899" cy="4601633"/>
              </a:xfrm>
              <a:blipFill>
                <a:blip r:embed="rId2"/>
                <a:stretch>
                  <a:fillRect t="-662" r="-595"/>
                </a:stretch>
              </a:blipFill>
            </p:spPr>
            <p:txBody>
              <a:bodyPr/>
              <a:lstStyle/>
              <a:p>
                <a:r>
                  <a:rPr lang="he-IL">
                    <a:noFill/>
                  </a:rPr>
                  <a:t> </a:t>
                </a:r>
              </a:p>
            </p:txBody>
          </p:sp>
        </mc:Fallback>
      </mc:AlternateContent>
    </p:spTree>
    <p:extLst>
      <p:ext uri="{BB962C8B-B14F-4D97-AF65-F5344CB8AC3E}">
        <p14:creationId xmlns:p14="http://schemas.microsoft.com/office/powerpoint/2010/main" val="2272053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270BA-66F1-E7DF-C158-650CD7257BF8}"/>
              </a:ext>
            </a:extLst>
          </p:cNvPr>
          <p:cNvSpPr>
            <a:spLocks noGrp="1"/>
          </p:cNvSpPr>
          <p:nvPr>
            <p:ph type="title"/>
          </p:nvPr>
        </p:nvSpPr>
        <p:spPr/>
        <p:txBody>
          <a:bodyPr/>
          <a:lstStyle/>
          <a:p>
            <a:r>
              <a:rPr lang="he-IL" b="1" dirty="0"/>
              <a:t>תוצאות סימולציית מונטה קרלו</a:t>
            </a:r>
          </a:p>
        </p:txBody>
      </p:sp>
      <p:pic>
        <p:nvPicPr>
          <p:cNvPr id="11" name="מציין מיקום תוכן 10" descr="תמונה שמכילה טקסט, תרשים, קו, עלילה&#10;&#10;תוכן בינה מלאכותית גנרטיבית עשוי להיות שגוי.">
            <a:extLst>
              <a:ext uri="{FF2B5EF4-FFF2-40B4-BE49-F238E27FC236}">
                <a16:creationId xmlns:a16="http://schemas.microsoft.com/office/drawing/2014/main" id="{0C157838-788B-7107-96D0-7A7D47D219BC}"/>
              </a:ext>
            </a:extLst>
          </p:cNvPr>
          <p:cNvPicPr>
            <a:picLocks noGrp="1" noChangeAspect="1"/>
          </p:cNvPicPr>
          <p:nvPr>
            <p:ph idx="1"/>
          </p:nvPr>
        </p:nvPicPr>
        <p:blipFill>
          <a:blip r:embed="rId2"/>
          <a:stretch>
            <a:fillRect/>
          </a:stretch>
        </p:blipFill>
        <p:spPr>
          <a:xfrm>
            <a:off x="1786466" y="1676400"/>
            <a:ext cx="8619067" cy="4848225"/>
          </a:xfrm>
        </p:spPr>
      </p:pic>
    </p:spTree>
    <p:extLst>
      <p:ext uri="{BB962C8B-B14F-4D97-AF65-F5344CB8AC3E}">
        <p14:creationId xmlns:p14="http://schemas.microsoft.com/office/powerpoint/2010/main" val="5618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98706-6ACE-D50C-25F0-DF466706E1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B5C6E8-33C1-98FD-980D-B6B5E38B6B7E}"/>
              </a:ext>
            </a:extLst>
          </p:cNvPr>
          <p:cNvSpPr>
            <a:spLocks noGrp="1"/>
          </p:cNvSpPr>
          <p:nvPr>
            <p:ph type="title"/>
          </p:nvPr>
        </p:nvSpPr>
        <p:spPr/>
        <p:txBody>
          <a:bodyPr/>
          <a:lstStyle/>
          <a:p>
            <a:r>
              <a:rPr lang="he-IL" b="1" dirty="0"/>
              <a:t>תוצאות סימולציית מונטה קרלו</a:t>
            </a:r>
          </a:p>
        </p:txBody>
      </p:sp>
      <p:pic>
        <p:nvPicPr>
          <p:cNvPr id="6" name="מציין מיקום תוכן 5" descr="תמונה שמכילה טקסט, תרשים, קו, עלילה&#10;&#10;תוכן בינה מלאכותית גנרטיבית עשוי להיות שגוי.">
            <a:extLst>
              <a:ext uri="{FF2B5EF4-FFF2-40B4-BE49-F238E27FC236}">
                <a16:creationId xmlns:a16="http://schemas.microsoft.com/office/drawing/2014/main" id="{42829D07-9CAB-26D8-AFE8-A0281C8A38B8}"/>
              </a:ext>
            </a:extLst>
          </p:cNvPr>
          <p:cNvPicPr>
            <a:picLocks noGrp="1" noChangeAspect="1"/>
          </p:cNvPicPr>
          <p:nvPr>
            <p:ph idx="1"/>
          </p:nvPr>
        </p:nvPicPr>
        <p:blipFill>
          <a:blip r:embed="rId2"/>
          <a:stretch>
            <a:fillRect/>
          </a:stretch>
        </p:blipFill>
        <p:spPr>
          <a:xfrm>
            <a:off x="1844549" y="1790700"/>
            <a:ext cx="9191874" cy="4572000"/>
          </a:xfrm>
        </p:spPr>
      </p:pic>
    </p:spTree>
    <p:extLst>
      <p:ext uri="{BB962C8B-B14F-4D97-AF65-F5344CB8AC3E}">
        <p14:creationId xmlns:p14="http://schemas.microsoft.com/office/powerpoint/2010/main" val="40885850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1264AB-ADA2-0F5A-A770-BBC04F59E613}"/>
              </a:ext>
            </a:extLst>
          </p:cNvPr>
          <p:cNvSpPr>
            <a:spLocks noGrp="1"/>
          </p:cNvSpPr>
          <p:nvPr>
            <p:ph type="title"/>
          </p:nvPr>
        </p:nvSpPr>
        <p:spPr/>
        <p:txBody>
          <a:bodyPr/>
          <a:lstStyle/>
          <a:p>
            <a:r>
              <a:rPr lang="he-IL" dirty="0"/>
              <a:t>אלגוריתם לכיול הפילטר הלוקליים</a:t>
            </a:r>
          </a:p>
        </p:txBody>
      </p:sp>
      <p:sp>
        <p:nvSpPr>
          <p:cNvPr id="3" name="מציין מיקום תוכן 2">
            <a:extLst>
              <a:ext uri="{FF2B5EF4-FFF2-40B4-BE49-F238E27FC236}">
                <a16:creationId xmlns:a16="http://schemas.microsoft.com/office/drawing/2014/main" id="{DB4DCA91-CBD6-8AD3-CC59-3F7A2BDA4B90}"/>
              </a:ext>
            </a:extLst>
          </p:cNvPr>
          <p:cNvSpPr>
            <a:spLocks noGrp="1"/>
          </p:cNvSpPr>
          <p:nvPr>
            <p:ph idx="1"/>
          </p:nvPr>
        </p:nvSpPr>
        <p:spPr/>
        <p:txBody>
          <a:bodyPr anchor="t"/>
          <a:lstStyle/>
          <a:p>
            <a:r>
              <a:rPr lang="he-IL" dirty="0"/>
              <a:t>נבחן מקרה מסוים בו יש לנו גישה למדידות אמינות לזמן מוקצב </a:t>
            </a:r>
          </a:p>
          <a:p>
            <a:r>
              <a:rPr lang="he-IL" dirty="0"/>
              <a:t>למשל - מערכת ניווט הרתומה לכלי טיס או מערכת ניווט בעלת גישה למדידות </a:t>
            </a:r>
            <a:r>
              <a:rPr lang="en-US" dirty="0"/>
              <a:t>GNSS</a:t>
            </a:r>
            <a:r>
              <a:rPr lang="he-IL" dirty="0"/>
              <a:t> לזמן מוגבל</a:t>
            </a:r>
          </a:p>
          <a:p>
            <a:r>
              <a:rPr lang="he-IL" dirty="0"/>
              <a:t>אלגוריתם זה יחולק לשני שלבים – שלב הכיול ושלב הפעולה</a:t>
            </a:r>
          </a:p>
          <a:p>
            <a:r>
              <a:rPr lang="he-IL" dirty="0"/>
              <a:t>מטרת שלב הכיול הינה לבחון את ביצועי הפילטרים הלוקליים אל מול פילטר </a:t>
            </a:r>
            <a:r>
              <a:rPr lang="he-IL" dirty="0" err="1"/>
              <a:t>רפרנס</a:t>
            </a:r>
            <a:r>
              <a:rPr lang="he-IL" dirty="0"/>
              <a:t> "אמין" המשויך למדידות האמינות</a:t>
            </a:r>
          </a:p>
          <a:p>
            <a:pPr marL="0" indent="0">
              <a:buNone/>
            </a:pPr>
            <a:endParaRPr lang="he-IL" dirty="0"/>
          </a:p>
        </p:txBody>
      </p:sp>
    </p:spTree>
    <p:extLst>
      <p:ext uri="{BB962C8B-B14F-4D97-AF65-F5344CB8AC3E}">
        <p14:creationId xmlns:p14="http://schemas.microsoft.com/office/powerpoint/2010/main" val="1982096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9FF356C-0787-8EE2-0AFE-EA3D93136C02}"/>
              </a:ext>
            </a:extLst>
          </p:cNvPr>
          <p:cNvSpPr>
            <a:spLocks noGrp="1"/>
          </p:cNvSpPr>
          <p:nvPr>
            <p:ph type="title"/>
          </p:nvPr>
        </p:nvSpPr>
        <p:spPr/>
        <p:txBody>
          <a:bodyPr/>
          <a:lstStyle/>
          <a:p>
            <a:r>
              <a:rPr lang="he-IL" dirty="0"/>
              <a:t>שלב הכיול</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3A4418D5-A81A-0EEE-6753-B2D38147C364}"/>
                  </a:ext>
                </a:extLst>
              </p:cNvPr>
              <p:cNvSpPr>
                <a:spLocks noGrp="1"/>
              </p:cNvSpPr>
              <p:nvPr>
                <p:ph idx="1"/>
              </p:nvPr>
            </p:nvSpPr>
            <p:spPr>
              <a:xfrm flipH="1">
                <a:off x="-130629" y="2142067"/>
                <a:ext cx="11636828" cy="3649133"/>
              </a:xfrm>
            </p:spPr>
            <p:txBody>
              <a:bodyPr anchor="t"/>
              <a:lstStyle/>
              <a:p>
                <a:r>
                  <a:rPr lang="he-IL" sz="2000" dirty="0"/>
                  <a:t>מדידות המסופקות על ידי המערכת האמינה יעובדו בעזרת פילטר לוקלי נפרד, </a:t>
                </a:r>
                <a:r>
                  <a:rPr lang="en-US" sz="2000" dirty="0"/>
                  <a:t>reference filter</a:t>
                </a:r>
              </a:p>
              <a:p>
                <a:r>
                  <a:rPr lang="he-IL" sz="2000" dirty="0"/>
                  <a:t>שאר המדידות יעובדו על ידי שאר הפילטרים הלוקליים</a:t>
                </a:r>
              </a:p>
              <a:p>
                <a:r>
                  <a:rPr lang="he-IL" sz="2000" dirty="0"/>
                  <a:t>לכל פילטר לוקלי מחולק משקל עבור שלב ההתכה בפילטר הגלובלי. </a:t>
                </a:r>
              </a:p>
              <a:p>
                <a:r>
                  <a:rPr lang="he-IL" sz="2000" dirty="0"/>
                  <a:t>פילטר </a:t>
                </a:r>
                <a:r>
                  <a:rPr lang="he-IL" sz="2000" dirty="0" err="1"/>
                  <a:t>הרפרנס</a:t>
                </a:r>
                <a:r>
                  <a:rPr lang="he-IL" sz="2000" dirty="0"/>
                  <a:t> מקבל את המשקל המירבי (מוגדר ידנית) ושאר הפילטרים הלוקליים מחולקים באופן שווה</a:t>
                </a:r>
              </a:p>
              <a:p>
                <a:r>
                  <a:rPr lang="he-IL" sz="2000" dirty="0"/>
                  <a:t>כל פילטר מקדם ומעדכן את ווקטור המצב הלוקלי שלו בהתאם למדידות של החיישן המשויך אליו</a:t>
                </a:r>
              </a:p>
              <a:p>
                <a:r>
                  <a:rPr lang="he-IL" sz="2000" dirty="0" err="1"/>
                  <a:t>באיטרציית</a:t>
                </a:r>
                <a:r>
                  <a:rPr lang="he-IL" sz="2000" dirty="0"/>
                  <a:t> ההתכה, הפילטרים מותכים ע"פ המשקלים</a:t>
                </a:r>
              </a:p>
              <a:p>
                <a:r>
                  <a:rPr lang="he-IL" sz="2000" dirty="0"/>
                  <a:t>בכל רגע מוגדר תוצאות הפילטרים הלוקליים יושוו אל מול פילטר </a:t>
                </a:r>
                <a:r>
                  <a:rPr lang="he-IL" sz="2000" dirty="0" err="1"/>
                  <a:t>הרפרנס</a:t>
                </a:r>
                <a:r>
                  <a:rPr lang="he-IL" sz="2000" dirty="0"/>
                  <a:t> </a:t>
                </a:r>
                <a14:m>
                  <m:oMath xmlns:m="http://schemas.openxmlformats.org/officeDocument/2006/math">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i="1">
                                    <a:latin typeface="Cambria Math" panose="02040503050406030204" pitchFamily="18" charset="0"/>
                                  </a:rPr>
                                  <m:t>𝑟𝑒𝑓</m:t>
                                </m:r>
                                <m:r>
                                  <a:rPr lang="en-US" sz="2000" i="1">
                                    <a:latin typeface="Cambria Math" panose="02040503050406030204" pitchFamily="18" charset="0"/>
                                  </a:rPr>
                                  <m:t>,</m:t>
                                </m:r>
                                <m:r>
                                  <a:rPr lang="en-US" sz="2000" i="1">
                                    <a:latin typeface="Cambria Math" panose="02040503050406030204" pitchFamily="18" charset="0"/>
                                  </a:rPr>
                                  <m:t>𝑘</m:t>
                                </m:r>
                              </m:sub>
                            </m:sSub>
                          </m:e>
                        </m:d>
                      </m:e>
                      <m:sup>
                        <m:r>
                          <a:rPr lang="en-US" sz="2000" i="1">
                            <a:latin typeface="Cambria Math" panose="02040503050406030204" pitchFamily="18" charset="0"/>
                          </a:rPr>
                          <m:t>𝑇</m:t>
                        </m:r>
                      </m:sup>
                    </m:sSup>
                  </m:oMath>
                </a14:m>
                <a:r>
                  <a:rPr lang="en-US" sz="2000" dirty="0"/>
                  <a:t> </a:t>
                </a:r>
                <a14:m>
                  <m:oMath xmlns:m="http://schemas.openxmlformats.org/officeDocument/2006/math">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𝑥</m:t>
                            </m:r>
                          </m:e>
                        </m:acc>
                      </m:e>
                      <m:sub>
                        <m:r>
                          <a:rPr lang="en-US" sz="2000" i="1">
                            <a:latin typeface="Cambria Math" panose="02040503050406030204" pitchFamily="18" charset="0"/>
                          </a:rPr>
                          <m:t>𝑟𝑒𝑓</m:t>
                        </m:r>
                        <m:r>
                          <a:rPr lang="en-US" sz="2000" i="1">
                            <a:latin typeface="Cambria Math" panose="02040503050406030204" pitchFamily="18" charset="0"/>
                          </a:rPr>
                          <m:t>,</m:t>
                        </m:r>
                        <m:r>
                          <a:rPr lang="en-US" sz="2000" i="1">
                            <a:latin typeface="Cambria Math" panose="02040503050406030204" pitchFamily="18" charset="0"/>
                          </a:rPr>
                          <m:t>𝑘</m:t>
                        </m:r>
                      </m:sub>
                    </m:sSub>
                    <m:r>
                      <a:rPr lang="en-US" sz="2000" i="1">
                        <a:latin typeface="Cambria Math" panose="02040503050406030204" pitchFamily="18" charset="0"/>
                      </a:rPr>
                      <m:t>)</m:t>
                    </m:r>
                  </m:oMath>
                </a14:m>
                <a:endParaRPr lang="en-US" sz="2000" dirty="0"/>
              </a:p>
              <a:p>
                <a:endParaRPr lang="he-IL" sz="2000" dirty="0"/>
              </a:p>
              <a:p>
                <a:endParaRPr lang="en-US" sz="2000" dirty="0"/>
              </a:p>
              <a:p>
                <a:pPr marL="0" indent="0">
                  <a:buNone/>
                </a:pPr>
                <a:endParaRPr lang="he-IL" dirty="0"/>
              </a:p>
            </p:txBody>
          </p:sp>
        </mc:Choice>
        <mc:Fallback xmlns="">
          <p:sp>
            <p:nvSpPr>
              <p:cNvPr id="3" name="מציין מיקום תוכן 2">
                <a:extLst>
                  <a:ext uri="{FF2B5EF4-FFF2-40B4-BE49-F238E27FC236}">
                    <a16:creationId xmlns:a16="http://schemas.microsoft.com/office/drawing/2014/main" id="{3A4418D5-A81A-0EEE-6753-B2D38147C364}"/>
                  </a:ext>
                </a:extLst>
              </p:cNvPr>
              <p:cNvSpPr>
                <a:spLocks noGrp="1" noRot="1" noChangeAspect="1" noMove="1" noResize="1" noEditPoints="1" noAdjustHandles="1" noChangeArrowheads="1" noChangeShapeType="1" noTextEdit="1"/>
              </p:cNvSpPr>
              <p:nvPr>
                <p:ph idx="1"/>
              </p:nvPr>
            </p:nvSpPr>
            <p:spPr>
              <a:xfrm flipH="1">
                <a:off x="-130629" y="2142067"/>
                <a:ext cx="11636828" cy="3649133"/>
              </a:xfrm>
              <a:blipFill>
                <a:blip r:embed="rId2"/>
                <a:stretch>
                  <a:fillRect t="-1002" r="-577"/>
                </a:stretch>
              </a:blipFill>
            </p:spPr>
            <p:txBody>
              <a:bodyPr/>
              <a:lstStyle/>
              <a:p>
                <a:r>
                  <a:rPr lang="he-IL">
                    <a:noFill/>
                  </a:rPr>
                  <a:t> </a:t>
                </a:r>
              </a:p>
            </p:txBody>
          </p:sp>
        </mc:Fallback>
      </mc:AlternateContent>
    </p:spTree>
    <p:extLst>
      <p:ext uri="{BB962C8B-B14F-4D97-AF65-F5344CB8AC3E}">
        <p14:creationId xmlns:p14="http://schemas.microsoft.com/office/powerpoint/2010/main" val="2433593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643D948-1E6C-1FDC-D466-4C0FEFA947C5}"/>
              </a:ext>
            </a:extLst>
          </p:cNvPr>
          <p:cNvSpPr>
            <a:spLocks noGrp="1"/>
          </p:cNvSpPr>
          <p:nvPr>
            <p:ph type="title"/>
          </p:nvPr>
        </p:nvSpPr>
        <p:spPr/>
        <p:txBody>
          <a:bodyPr/>
          <a:lstStyle/>
          <a:p>
            <a:r>
              <a:rPr lang="he-IL" dirty="0"/>
              <a:t>שלב הכיול – סיום</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6B435218-4336-C227-2D99-BFF2408318D8}"/>
                  </a:ext>
                </a:extLst>
              </p:cNvPr>
              <p:cNvSpPr>
                <a:spLocks noGrp="1"/>
              </p:cNvSpPr>
              <p:nvPr>
                <p:ph idx="1"/>
              </p:nvPr>
            </p:nvSpPr>
            <p:spPr>
              <a:xfrm flipH="1">
                <a:off x="308757" y="2142067"/>
                <a:ext cx="11197441" cy="3649133"/>
              </a:xfrm>
            </p:spPr>
            <p:txBody>
              <a:bodyPr anchor="t"/>
              <a:lstStyle/>
              <a:p>
                <a:r>
                  <a:rPr lang="he-IL" dirty="0"/>
                  <a:t>בסיום שלב הכיול, ריבועי השגיאות יסכמו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m:rPr>
                            <m:brk m:alnAt="23"/>
                          </m:rP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𝑟𝑒𝑓</m:t>
                                    </m:r>
                                    <m:r>
                                      <a:rPr lang="en-US" i="1">
                                        <a:latin typeface="Cambria Math" panose="02040503050406030204" pitchFamily="18" charset="0"/>
                                      </a:rPr>
                                      <m:t>,</m:t>
                                    </m:r>
                                    <m:r>
                                      <a:rPr lang="en-US" i="1">
                                        <a:latin typeface="Cambria Math" panose="02040503050406030204" pitchFamily="18" charset="0"/>
                                      </a:rPr>
                                      <m:t>𝑘</m:t>
                                    </m:r>
                                  </m:sub>
                                </m:sSub>
                              </m:e>
                            </m:d>
                          </m:e>
                          <m:sup>
                            <m:r>
                              <a:rPr lang="en-US" i="1">
                                <a:latin typeface="Cambria Math" panose="02040503050406030204" pitchFamily="18" charset="0"/>
                              </a:rPr>
                              <m:t>𝑇</m:t>
                            </m:r>
                          </m:sup>
                        </m:sSup>
                        <m:r>
                          <m:rPr>
                            <m:nor/>
                          </m:rPr>
                          <a:rPr lang="en-US" dirty="0"/>
                          <m:t> </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𝑟𝑒𝑓</m:t>
                            </m:r>
                            <m:r>
                              <a:rPr lang="en-US" i="1">
                                <a:latin typeface="Cambria Math" panose="02040503050406030204" pitchFamily="18" charset="0"/>
                              </a:rPr>
                              <m:t>,</m:t>
                            </m:r>
                            <m:r>
                              <a:rPr lang="en-US" i="1">
                                <a:latin typeface="Cambria Math" panose="02040503050406030204" pitchFamily="18" charset="0"/>
                              </a:rPr>
                              <m:t>𝑘</m:t>
                            </m:r>
                          </m:sub>
                        </m:sSub>
                        <m:r>
                          <a:rPr lang="en-US" i="1">
                            <a:latin typeface="Cambria Math" panose="02040503050406030204" pitchFamily="18" charset="0"/>
                          </a:rPr>
                          <m:t>)</m:t>
                        </m:r>
                        <m:r>
                          <m:rPr>
                            <m:nor/>
                          </m:rPr>
                          <a:rPr lang="en-US" dirty="0"/>
                          <m:t> </m:t>
                        </m:r>
                      </m:e>
                    </m:nary>
                  </m:oMath>
                </a14:m>
                <a:endParaRPr lang="en-US" dirty="0"/>
              </a:p>
              <a:p>
                <a:r>
                  <a:rPr lang="he-IL" dirty="0"/>
                  <a:t>באמצעות סכום ריבועי השגיאות נחשב את ה </a:t>
                </a:r>
                <a:r>
                  <a:rPr lang="en-US" dirty="0"/>
                  <a:t>MSE</a:t>
                </a:r>
                <a:r>
                  <a:rPr lang="he-IL" dirty="0"/>
                  <a:t> </a:t>
                </a:r>
                <a:r>
                  <a:rPr lang="en-US" dirty="0"/>
                  <a:t>(mean square error)</a:t>
                </a:r>
                <a:r>
                  <a:rPr lang="he-IL" dirty="0"/>
                  <a:t> עבור כל פילטר </a:t>
                </a:r>
                <a14:m>
                  <m:oMath xmlns:m="http://schemas.openxmlformats.org/officeDocument/2006/math">
                    <m:r>
                      <a:rPr lang="en-US" i="1">
                        <a:latin typeface="Cambria Math" panose="02040503050406030204" pitchFamily="18" charset="0"/>
                      </a:rPr>
                      <m:t>𝑀𝑆</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num>
                      <m:den>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𝑐</m:t>
                            </m:r>
                          </m:sub>
                        </m:sSub>
                      </m:den>
                    </m:f>
                  </m:oMath>
                </a14:m>
                <a:endParaRPr lang="he-IL" dirty="0"/>
              </a:p>
              <a:p>
                <a:r>
                  <a:rPr lang="he-IL" dirty="0"/>
                  <a:t>נחשב את המשקל אשר יינתן לכל פילטר באופן הבא: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sub>
                            </m:sSub>
                          </m:den>
                        </m:f>
                      </m:num>
                      <m:den>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𝑁</m:t>
                            </m:r>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𝑗</m:t>
                                        </m:r>
                                      </m:sub>
                                    </m:sSub>
                                  </m:den>
                                </m:f>
                              </m:e>
                            </m:d>
                          </m:e>
                        </m:nary>
                      </m:den>
                    </m:f>
                  </m:oMath>
                </a14:m>
                <a:endParaRPr lang="en-US" dirty="0"/>
              </a:p>
              <a:p>
                <a:r>
                  <a:rPr lang="he-IL" dirty="0"/>
                  <a:t>באמצעות משקל זה נבצע את ההתכה בשלב הפעולה</a:t>
                </a:r>
                <a:endParaRPr lang="en-US" dirty="0"/>
              </a:p>
            </p:txBody>
          </p:sp>
        </mc:Choice>
        <mc:Fallback xmlns="">
          <p:sp>
            <p:nvSpPr>
              <p:cNvPr id="3" name="מציין מיקום תוכן 2">
                <a:extLst>
                  <a:ext uri="{FF2B5EF4-FFF2-40B4-BE49-F238E27FC236}">
                    <a16:creationId xmlns:a16="http://schemas.microsoft.com/office/drawing/2014/main" id="{6B435218-4336-C227-2D99-BFF2408318D8}"/>
                  </a:ext>
                </a:extLst>
              </p:cNvPr>
              <p:cNvSpPr>
                <a:spLocks noGrp="1" noRot="1" noChangeAspect="1" noMove="1" noResize="1" noEditPoints="1" noAdjustHandles="1" noChangeArrowheads="1" noChangeShapeType="1" noTextEdit="1"/>
              </p:cNvSpPr>
              <p:nvPr>
                <p:ph idx="1"/>
              </p:nvPr>
            </p:nvSpPr>
            <p:spPr>
              <a:xfrm flipH="1">
                <a:off x="308757" y="2142067"/>
                <a:ext cx="11197441" cy="3649133"/>
              </a:xfrm>
              <a:blipFill>
                <a:blip r:embed="rId2"/>
                <a:stretch>
                  <a:fillRect t="-10017" r="-436"/>
                </a:stretch>
              </a:blipFill>
            </p:spPr>
            <p:txBody>
              <a:bodyPr/>
              <a:lstStyle/>
              <a:p>
                <a:r>
                  <a:rPr lang="he-IL">
                    <a:noFill/>
                  </a:rPr>
                  <a:t> </a:t>
                </a:r>
              </a:p>
            </p:txBody>
          </p:sp>
        </mc:Fallback>
      </mc:AlternateContent>
    </p:spTree>
    <p:extLst>
      <p:ext uri="{BB962C8B-B14F-4D97-AF65-F5344CB8AC3E}">
        <p14:creationId xmlns:p14="http://schemas.microsoft.com/office/powerpoint/2010/main" val="2132749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F1A33F7-CE73-E53D-DDC4-30799EE85EFD}"/>
              </a:ext>
            </a:extLst>
          </p:cNvPr>
          <p:cNvSpPr>
            <a:spLocks noGrp="1"/>
          </p:cNvSpPr>
          <p:nvPr>
            <p:ph type="title"/>
          </p:nvPr>
        </p:nvSpPr>
        <p:spPr/>
        <p:txBody>
          <a:bodyPr/>
          <a:lstStyle/>
          <a:p>
            <a:r>
              <a:rPr lang="he-IL" dirty="0"/>
              <a:t>שלב הפעולה</a:t>
            </a:r>
          </a:p>
        </p:txBody>
      </p:sp>
      <p:sp>
        <p:nvSpPr>
          <p:cNvPr id="3" name="מציין מיקום תוכן 2">
            <a:extLst>
              <a:ext uri="{FF2B5EF4-FFF2-40B4-BE49-F238E27FC236}">
                <a16:creationId xmlns:a16="http://schemas.microsoft.com/office/drawing/2014/main" id="{AFC09AB6-F985-D459-121D-B34D7B381D7A}"/>
              </a:ext>
            </a:extLst>
          </p:cNvPr>
          <p:cNvSpPr>
            <a:spLocks noGrp="1"/>
          </p:cNvSpPr>
          <p:nvPr>
            <p:ph idx="1"/>
          </p:nvPr>
        </p:nvSpPr>
        <p:spPr>
          <a:xfrm flipH="1">
            <a:off x="380009" y="2142067"/>
            <a:ext cx="11126189" cy="3649133"/>
          </a:xfrm>
        </p:spPr>
        <p:txBody>
          <a:bodyPr anchor="t"/>
          <a:lstStyle/>
          <a:p>
            <a:r>
              <a:rPr lang="he-IL" dirty="0"/>
              <a:t>פילטר </a:t>
            </a:r>
            <a:r>
              <a:rPr lang="he-IL" dirty="0" err="1"/>
              <a:t>הרפרנס</a:t>
            </a:r>
            <a:r>
              <a:rPr lang="he-IL" dirty="0"/>
              <a:t> אינו זמין בשלב זה</a:t>
            </a:r>
          </a:p>
          <a:p>
            <a:r>
              <a:rPr lang="he-IL" dirty="0"/>
              <a:t>לכל פילטר לוקלי הוצמד משקל המתאים לביצועיו בשלב הכיול</a:t>
            </a:r>
          </a:p>
          <a:p>
            <a:r>
              <a:rPr lang="he-IL" dirty="0"/>
              <a:t>כל פילטר לוקלי מקודם ומעודכן ע"פ החיישן השייך לו</a:t>
            </a:r>
          </a:p>
          <a:p>
            <a:r>
              <a:rPr lang="he-IL" dirty="0" err="1"/>
              <a:t>באיטרציית</a:t>
            </a:r>
            <a:r>
              <a:rPr lang="he-IL" dirty="0"/>
              <a:t> ההתכה, הפילטרים מותכים ע"פ המשקלים</a:t>
            </a:r>
          </a:p>
          <a:p>
            <a:endParaRPr lang="he-IL" dirty="0"/>
          </a:p>
          <a:p>
            <a:endParaRPr lang="he-IL" dirty="0"/>
          </a:p>
          <a:p>
            <a:endParaRPr lang="he-IL" dirty="0"/>
          </a:p>
        </p:txBody>
      </p:sp>
    </p:spTree>
    <p:extLst>
      <p:ext uri="{BB962C8B-B14F-4D97-AF65-F5344CB8AC3E}">
        <p14:creationId xmlns:p14="http://schemas.microsoft.com/office/powerpoint/2010/main" val="1958389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0EC9741-1F97-CB30-5D86-808CE465FF6F}"/>
              </a:ext>
            </a:extLst>
          </p:cNvPr>
          <p:cNvSpPr>
            <a:spLocks noGrp="1"/>
          </p:cNvSpPr>
          <p:nvPr>
            <p:ph type="title"/>
          </p:nvPr>
        </p:nvSpPr>
        <p:spPr/>
        <p:txBody>
          <a:bodyPr/>
          <a:lstStyle/>
          <a:p>
            <a:r>
              <a:rPr lang="he-IL" dirty="0"/>
              <a:t>התכת הפילטרים</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E919699B-1FA2-122A-2725-9D5BDBD93119}"/>
                  </a:ext>
                </a:extLst>
              </p:cNvPr>
              <p:cNvSpPr>
                <a:spLocks noGrp="1"/>
              </p:cNvSpPr>
              <p:nvPr>
                <p:ph idx="1"/>
              </p:nvPr>
            </p:nvSpPr>
            <p:spPr>
              <a:xfrm flipH="1">
                <a:off x="523874" y="2142067"/>
                <a:ext cx="10982323" cy="3649133"/>
              </a:xfrm>
            </p:spPr>
            <p:txBody>
              <a:bodyPr anchor="t"/>
              <a:lstStyle/>
              <a:p>
                <a:r>
                  <a:rPr lang="he-IL" dirty="0"/>
                  <a:t>בשני השלבים, ההתכה מבוצעת במוד אינפורמציה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d>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𝑃</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sSub>
                      <m:sSubPr>
                        <m:ctrlPr>
                          <a:rPr lang="he-IL"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oMath>
                </a14:m>
                <a:endParaRPr lang="en-US" b="0" dirty="0"/>
              </a:p>
              <a:p>
                <a:r>
                  <a:rPr lang="he-IL" dirty="0"/>
                  <a:t>בשלב הפעולה, משתמשים במשקלים של הפילטר "התקינים" שחושבו בשלב הכיול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𝐼𝑆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num>
                      <m:den>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𝑣𝑎𝑙𝑖𝑑</m:t>
                            </m:r>
                          </m:sub>
                          <m:sup/>
                          <m:e>
                            <m:r>
                              <a:rPr lang="en-US" b="0" i="1" smtClean="0">
                                <a:latin typeface="Cambria Math" panose="02040503050406030204" pitchFamily="18" charset="0"/>
                              </a:rPr>
                              <m:t>𝐼𝑆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𝑗</m:t>
                                </m:r>
                              </m:sub>
                            </m:sSub>
                          </m:e>
                        </m:nary>
                      </m:den>
                    </m:f>
                  </m:oMath>
                </a14:m>
                <a:endParaRPr lang="en-US" b="0" dirty="0"/>
              </a:p>
              <a:p>
                <a:r>
                  <a:rPr lang="he-IL" dirty="0"/>
                  <a:t>הסכום המשוקלל של תרומות הפילטרים הלוקליים מחושב באופן הבא:</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𝑣𝑎𝑙𝑖𝑑</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nary>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𝑣𝑎𝑙𝑖𝑑</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nary>
                  </m:oMath>
                </a14:m>
                <a:endParaRPr lang="en-US" b="0" dirty="0"/>
              </a:p>
              <a:p>
                <a:r>
                  <a:rPr lang="he-IL" dirty="0"/>
                  <a:t>ולאחר מכן מחושב השערוך הגלובלי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𝑘</m:t>
                                </m:r>
                              </m:sub>
                            </m:sSub>
                          </m:e>
                        </m:d>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endParaRPr lang="en-US" dirty="0"/>
              </a:p>
              <a:p>
                <a:r>
                  <a:rPr lang="he-IL" dirty="0"/>
                  <a:t>ערכים אלו מושמים </a:t>
                </a:r>
                <a:r>
                  <a:rPr lang="he-IL" dirty="0" err="1"/>
                  <a:t>לשערוכים</a:t>
                </a:r>
                <a:r>
                  <a:rPr lang="he-IL" dirty="0"/>
                  <a:t> הלוקליים.</a:t>
                </a:r>
              </a:p>
              <a:p>
                <a:endParaRPr lang="he-IL" dirty="0"/>
              </a:p>
            </p:txBody>
          </p:sp>
        </mc:Choice>
        <mc:Fallback xmlns="">
          <p:sp>
            <p:nvSpPr>
              <p:cNvPr id="3" name="מציין מיקום תוכן 2">
                <a:extLst>
                  <a:ext uri="{FF2B5EF4-FFF2-40B4-BE49-F238E27FC236}">
                    <a16:creationId xmlns:a16="http://schemas.microsoft.com/office/drawing/2014/main" id="{E919699B-1FA2-122A-2725-9D5BDBD93119}"/>
                  </a:ext>
                </a:extLst>
              </p:cNvPr>
              <p:cNvSpPr>
                <a:spLocks noGrp="1" noRot="1" noChangeAspect="1" noMove="1" noResize="1" noEditPoints="1" noAdjustHandles="1" noChangeArrowheads="1" noChangeShapeType="1" noTextEdit="1"/>
              </p:cNvSpPr>
              <p:nvPr>
                <p:ph idx="1"/>
              </p:nvPr>
            </p:nvSpPr>
            <p:spPr>
              <a:xfrm flipH="1">
                <a:off x="523874" y="2142067"/>
                <a:ext cx="10982323" cy="3649133"/>
              </a:xfrm>
              <a:blipFill>
                <a:blip r:embed="rId2"/>
                <a:stretch>
                  <a:fillRect r="-389"/>
                </a:stretch>
              </a:blipFill>
            </p:spPr>
            <p:txBody>
              <a:bodyPr/>
              <a:lstStyle/>
              <a:p>
                <a:r>
                  <a:rPr lang="he-IL">
                    <a:noFill/>
                  </a:rPr>
                  <a:t> </a:t>
                </a:r>
              </a:p>
            </p:txBody>
          </p:sp>
        </mc:Fallback>
      </mc:AlternateContent>
    </p:spTree>
    <p:extLst>
      <p:ext uri="{BB962C8B-B14F-4D97-AF65-F5344CB8AC3E}">
        <p14:creationId xmlns:p14="http://schemas.microsoft.com/office/powerpoint/2010/main" val="2931897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6D4A7-7B42-F831-1302-070899C3B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4130CC-A23C-DB48-E506-3E76D8EA2E86}"/>
              </a:ext>
            </a:extLst>
          </p:cNvPr>
          <p:cNvSpPr>
            <a:spLocks noGrp="1"/>
          </p:cNvSpPr>
          <p:nvPr>
            <p:ph type="title"/>
          </p:nvPr>
        </p:nvSpPr>
        <p:spPr/>
        <p:txBody>
          <a:bodyPr/>
          <a:lstStyle/>
          <a:p>
            <a:r>
              <a:rPr lang="he-IL" b="1" dirty="0"/>
              <a:t>תוצאות סימולציית מונטה קרלו</a:t>
            </a:r>
          </a:p>
        </p:txBody>
      </p:sp>
      <p:pic>
        <p:nvPicPr>
          <p:cNvPr id="6" name="מציין מיקום תוכן 5" descr="תמונה שמכילה טקסט, תרשים, קו, גופן&#10;&#10;תוכן בינה מלאכותית גנרטיבית עשוי להיות שגוי.">
            <a:extLst>
              <a:ext uri="{FF2B5EF4-FFF2-40B4-BE49-F238E27FC236}">
                <a16:creationId xmlns:a16="http://schemas.microsoft.com/office/drawing/2014/main" id="{E5BACAD0-2358-DB32-3580-1A3253CA2874}"/>
              </a:ext>
            </a:extLst>
          </p:cNvPr>
          <p:cNvPicPr>
            <a:picLocks noGrp="1" noChangeAspect="1"/>
          </p:cNvPicPr>
          <p:nvPr>
            <p:ph idx="1"/>
          </p:nvPr>
        </p:nvPicPr>
        <p:blipFill>
          <a:blip r:embed="rId2"/>
          <a:stretch>
            <a:fillRect/>
          </a:stretch>
        </p:blipFill>
        <p:spPr>
          <a:xfrm>
            <a:off x="1211221" y="1798637"/>
            <a:ext cx="9769557" cy="4859337"/>
          </a:xfrm>
        </p:spPr>
      </p:pic>
    </p:spTree>
    <p:extLst>
      <p:ext uri="{BB962C8B-B14F-4D97-AF65-F5344CB8AC3E}">
        <p14:creationId xmlns:p14="http://schemas.microsoft.com/office/powerpoint/2010/main" val="2966905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593E68-863C-B3F5-56D0-F77115C67238}"/>
              </a:ext>
            </a:extLst>
          </p:cNvPr>
          <p:cNvSpPr>
            <a:spLocks noGrp="1"/>
          </p:cNvSpPr>
          <p:nvPr>
            <p:ph type="title"/>
          </p:nvPr>
        </p:nvSpPr>
        <p:spPr/>
        <p:txBody>
          <a:bodyPr/>
          <a:lstStyle/>
          <a:p>
            <a:r>
              <a:rPr lang="he-IL" dirty="0"/>
              <a:t>תודה רבה</a:t>
            </a:r>
          </a:p>
        </p:txBody>
      </p:sp>
    </p:spTree>
    <p:extLst>
      <p:ext uri="{BB962C8B-B14F-4D97-AF65-F5344CB8AC3E}">
        <p14:creationId xmlns:p14="http://schemas.microsoft.com/office/powerpoint/2010/main" val="398937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C371D-227C-5B6F-4997-F11AC7A8322E}"/>
              </a:ext>
            </a:extLst>
          </p:cNvPr>
          <p:cNvSpPr>
            <a:spLocks noGrp="1"/>
          </p:cNvSpPr>
          <p:nvPr>
            <p:ph type="title"/>
          </p:nvPr>
        </p:nvSpPr>
        <p:spPr/>
        <p:txBody>
          <a:bodyPr/>
          <a:lstStyle/>
          <a:p>
            <a:r>
              <a:rPr lang="he-IL" b="1" dirty="0"/>
              <a:t>יישום</a:t>
            </a:r>
            <a:r>
              <a:rPr lang="en-US" b="1" dirty="0"/>
              <a:t> </a:t>
            </a:r>
            <a:r>
              <a:rPr lang="he-IL" b="1" dirty="0"/>
              <a:t> - מודל מערכת</a:t>
            </a:r>
            <a:endParaRPr lang="LID4096" b="1"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797F2BCB-A2F2-C1A0-F35F-846493CDE643}"/>
                  </a:ext>
                </a:extLst>
              </p:cNvPr>
              <p:cNvSpPr>
                <a:spLocks noGrp="1"/>
              </p:cNvSpPr>
              <p:nvPr>
                <p:ph idx="1"/>
              </p:nvPr>
            </p:nvSpPr>
            <p:spPr/>
            <p:txBody>
              <a:bodyPr anchor="t"/>
              <a:lstStyle/>
              <a:p>
                <a:r>
                  <a:rPr lang="he-IL" dirty="0"/>
                  <a:t>נניח ווקטור מצב </a:t>
                </a:r>
                <a14:m>
                  <m:oMath xmlns:m="http://schemas.openxmlformats.org/officeDocument/2006/math">
                    <m:r>
                      <m:rPr>
                        <m:sty m:val="p"/>
                      </m:rPr>
                      <a:rPr lang="en-US" b="0" i="0" smtClean="0">
                        <a:latin typeface="Cambria Math" panose="02040503050406030204" pitchFamily="18" charset="0"/>
                      </a:rPr>
                      <m:t>x</m:t>
                    </m:r>
                  </m:oMath>
                </a14:m>
                <a:r>
                  <a:rPr lang="he-IL" dirty="0"/>
                  <a:t> המקודם מרגע </a:t>
                </a:r>
                <a14:m>
                  <m:oMath xmlns:m="http://schemas.openxmlformats.org/officeDocument/2006/math">
                    <m:r>
                      <m:rPr>
                        <m:sty m:val="p"/>
                      </m:rPr>
                      <a:rPr lang="en-US" b="0" i="0" smtClean="0">
                        <a:latin typeface="Cambria Math" panose="02040503050406030204" pitchFamily="18" charset="0"/>
                      </a:rPr>
                      <m:t>k</m:t>
                    </m:r>
                  </m:oMath>
                </a14:m>
                <a:r>
                  <a:rPr lang="he-IL" dirty="0"/>
                  <a:t> לרגע </a:t>
                </a:r>
                <a14:m>
                  <m:oMath xmlns:m="http://schemas.openxmlformats.org/officeDocument/2006/math">
                    <m:r>
                      <m:rPr>
                        <m:sty m:val="p"/>
                      </m:rPr>
                      <a:rPr lang="en-US" b="0" i="0" smtClean="0">
                        <a:latin typeface="Cambria Math" panose="02040503050406030204" pitchFamily="18" charset="0"/>
                      </a:rPr>
                      <m:t>k</m:t>
                    </m:r>
                    <m:r>
                      <a:rPr lang="en-US" b="0" i="0" smtClean="0">
                        <a:latin typeface="Cambria Math" panose="02040503050406030204" pitchFamily="18" charset="0"/>
                      </a:rPr>
                      <m:t>1</m:t>
                    </m:r>
                  </m:oMath>
                </a14:m>
                <a:r>
                  <a:rPr lang="he-IL" dirty="0"/>
                  <a:t>. המודל הוא: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k</m:t>
                        </m:r>
                        <m:r>
                          <a:rPr lang="en-US" b="0" i="0" smtClean="0">
                            <a:latin typeface="Cambria Math" panose="02040503050406030204" pitchFamily="18" charset="0"/>
                          </a:rPr>
                          <m:t>1</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Φ</m:t>
                        </m:r>
                      </m:e>
                      <m:sub>
                        <m:r>
                          <m:rPr>
                            <m:sty m:val="p"/>
                          </m:rPr>
                          <a:rPr lang="en-US" b="0" i="0" smtClean="0">
                            <a:latin typeface="Cambria Math" panose="02040503050406030204" pitchFamily="18" charset="0"/>
                          </a:rPr>
                          <m:t>k</m:t>
                        </m:r>
                        <m:r>
                          <a:rPr lang="en-US" b="0" i="0" smtClean="0">
                            <a:latin typeface="Cambria Math" panose="02040503050406030204" pitchFamily="18" charset="0"/>
                          </a:rPr>
                          <m:t>,</m:t>
                        </m:r>
                        <m:r>
                          <m:rPr>
                            <m:sty m:val="p"/>
                          </m:rPr>
                          <a:rPr lang="en-US" b="0" i="0" smtClean="0">
                            <a:latin typeface="Cambria Math" panose="02040503050406030204" pitchFamily="18" charset="0"/>
                          </a:rPr>
                          <m:t>k</m:t>
                        </m:r>
                        <m:r>
                          <a:rPr lang="en-US" b="0" i="0" smtClean="0">
                            <a:latin typeface="Cambria Math" panose="02040503050406030204" pitchFamily="18" charset="0"/>
                          </a:rPr>
                          <m:t>1</m:t>
                        </m:r>
                      </m:sub>
                    </m:sSub>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x</m:t>
                        </m:r>
                      </m:e>
                      <m:sub>
                        <m:r>
                          <m:rPr>
                            <m:sty m:val="p"/>
                          </m:rPr>
                          <a:rPr lang="en-US" b="0" i="0" smtClean="0">
                            <a:latin typeface="Cambria Math" panose="02040503050406030204" pitchFamily="18" charset="0"/>
                          </a:rPr>
                          <m:t>k</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Gu</m:t>
                        </m:r>
                      </m:e>
                      <m:sub>
                        <m:r>
                          <m:rPr>
                            <m:sty m:val="p"/>
                          </m:rPr>
                          <a:rPr lang="en-US" b="0" i="0" smtClean="0">
                            <a:latin typeface="Cambria Math" panose="02040503050406030204" pitchFamily="18" charset="0"/>
                          </a:rPr>
                          <m:t>k</m:t>
                        </m:r>
                      </m:sub>
                    </m:sSub>
                  </m:oMath>
                </a14:m>
                <a:endParaRPr lang="he-IL" dirty="0"/>
              </a:p>
              <a:p>
                <a:r>
                  <a:rPr lang="he-IL" dirty="0"/>
                  <a:t>כאשר </a:t>
                </a:r>
                <a14:m>
                  <m:oMath xmlns:m="http://schemas.openxmlformats.org/officeDocument/2006/math">
                    <m:r>
                      <m:rPr>
                        <m:sty m:val="p"/>
                      </m:rPr>
                      <a:rPr lang="en-US" b="0" i="0" smtClean="0">
                        <a:latin typeface="Cambria Math" panose="02040503050406030204" pitchFamily="18" charset="0"/>
                      </a:rPr>
                      <m:t>Φ</m:t>
                    </m:r>
                  </m:oMath>
                </a14:m>
                <a:r>
                  <a:rPr lang="he-IL" dirty="0"/>
                  <a:t> היא מטריצת מעבר המצב, </a:t>
                </a:r>
                <a14:m>
                  <m:oMath xmlns:m="http://schemas.openxmlformats.org/officeDocument/2006/math">
                    <m:r>
                      <a:rPr lang="en-US" b="0" i="1" smtClean="0">
                        <a:latin typeface="Cambria Math" panose="02040503050406030204" pitchFamily="18" charset="0"/>
                      </a:rPr>
                      <m:t>𝐺</m:t>
                    </m:r>
                  </m:oMath>
                </a14:m>
                <a:r>
                  <a:rPr lang="he-IL" dirty="0"/>
                  <a:t> מטריצת פילוג הרעש </a:t>
                </a:r>
                <a14:m>
                  <m:oMath xmlns:m="http://schemas.openxmlformats.org/officeDocument/2006/math">
                    <m:r>
                      <a:rPr lang="en-US" b="0" i="1" smtClean="0">
                        <a:latin typeface="Cambria Math" panose="02040503050406030204" pitchFamily="18" charset="0"/>
                      </a:rPr>
                      <m:t>𝑢</m:t>
                    </m:r>
                  </m:oMath>
                </a14:m>
                <a:r>
                  <a:rPr lang="he-IL" dirty="0"/>
                  <a:t> המאופיין כרעש לבן</a:t>
                </a:r>
              </a:p>
              <a:p>
                <a:r>
                  <a:rPr lang="he-IL" dirty="0"/>
                  <a:t>שערוך המצב הראשוני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𝑒</m:t>
                        </m:r>
                      </m:e>
                      <m:sub>
                        <m:r>
                          <a:rPr lang="en-US" b="0" i="1" dirty="0" smtClean="0">
                            <a:latin typeface="Cambria Math" panose="02040503050406030204" pitchFamily="18" charset="0"/>
                          </a:rPr>
                          <m:t>0</m:t>
                        </m:r>
                      </m:sub>
                    </m:sSub>
                  </m:oMath>
                </a14:m>
                <a:r>
                  <a:rPr lang="he-IL" dirty="0"/>
                  <a:t> ורעשי התהליך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oMath>
                </a14:m>
                <a:r>
                  <a:rPr lang="he-IL" dirty="0"/>
                  <a:t> לא מתואמים</a:t>
                </a:r>
              </a:p>
              <a:p>
                <a:r>
                  <a:rPr lang="he-IL" dirty="0"/>
                  <a:t>בנוסף, נניח כי </a:t>
                </a:r>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0</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0</m:t>
                            </m:r>
                          </m:sub>
                          <m:sup>
                            <m:r>
                              <a:rPr lang="en-US" b="0" i="1" smtClean="0">
                                <a:latin typeface="Cambria Math" panose="02040503050406030204" pitchFamily="18" charset="0"/>
                              </a:rPr>
                              <m:t>𝑇</m:t>
                            </m:r>
                          </m:sup>
                        </m:sSub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𝑘</m:t>
                        </m:r>
                      </m:sub>
                    </m:sSub>
                    <m:r>
                      <a:rPr lang="en-US" b="0" i="1" smtClean="0">
                        <a:latin typeface="Cambria Math" panose="02040503050406030204" pitchFamily="18" charset="0"/>
                      </a:rPr>
                      <m:t>  </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m:rPr>
                        <m:nor/>
                      </m:rPr>
                      <a:rPr lang="en-US" b="0" i="0" smtClean="0">
                        <a:latin typeface="Cambria Math" panose="02040503050406030204" pitchFamily="18" charset="0"/>
                      </a:rPr>
                      <m:t>for</m:t>
                    </m:r>
                    <m:r>
                      <m:rPr>
                        <m:nor/>
                      </m:rPr>
                      <a:rPr lang="en-US" b="0" i="0" smtClean="0">
                        <a:latin typeface="Cambria Math" panose="02040503050406030204" pitchFamily="18" charset="0"/>
                      </a:rPr>
                      <m:t> </m:t>
                    </m:r>
                    <m:r>
                      <a:rPr lang="en-US" b="0" i="1" smtClean="0">
                        <a:latin typeface="Cambria Math" panose="02040503050406030204" pitchFamily="18" charset="0"/>
                      </a:rPr>
                      <m:t>𝑘</m:t>
                    </m:r>
                    <m:r>
                      <a:rPr lang="en-US" b="0" i="1" smtClean="0">
                        <a:latin typeface="Cambria Math" panose="02040503050406030204" pitchFamily="18" charset="0"/>
                      </a:rPr>
                      <m:t>&gt;</m:t>
                    </m:r>
                    <m:r>
                      <a:rPr lang="en-US" b="0" i="1" smtClean="0">
                        <a:latin typeface="Cambria Math" panose="02040503050406030204" pitchFamily="18" charset="0"/>
                      </a:rPr>
                      <m:t>𝑗</m:t>
                    </m:r>
                  </m:oMath>
                </a14:m>
                <a:endParaRPr lang="en-US" dirty="0"/>
              </a:p>
            </p:txBody>
          </p:sp>
        </mc:Choice>
        <mc:Fallback xmlns="">
          <p:sp>
            <p:nvSpPr>
              <p:cNvPr id="3" name="מציין מיקום תוכן 2">
                <a:extLst>
                  <a:ext uri="{FF2B5EF4-FFF2-40B4-BE49-F238E27FC236}">
                    <a16:creationId xmlns:a16="http://schemas.microsoft.com/office/drawing/2014/main" id="{797F2BCB-A2F2-C1A0-F35F-846493CDE643}"/>
                  </a:ext>
                </a:extLst>
              </p:cNvPr>
              <p:cNvSpPr>
                <a:spLocks noGrp="1" noRot="1" noChangeAspect="1" noMove="1" noResize="1" noEditPoints="1" noAdjustHandles="1" noChangeArrowheads="1" noChangeShapeType="1" noTextEdit="1"/>
              </p:cNvSpPr>
              <p:nvPr>
                <p:ph idx="1"/>
              </p:nvPr>
            </p:nvSpPr>
            <p:spPr>
              <a:blipFill>
                <a:blip r:embed="rId2"/>
                <a:stretch>
                  <a:fillRect t="-835" r="-482"/>
                </a:stretch>
              </a:blipFill>
            </p:spPr>
            <p:txBody>
              <a:bodyPr/>
              <a:lstStyle/>
              <a:p>
                <a:r>
                  <a:rPr lang="he-IL">
                    <a:noFill/>
                  </a:rPr>
                  <a:t> </a:t>
                </a:r>
              </a:p>
            </p:txBody>
          </p:sp>
        </mc:Fallback>
      </mc:AlternateContent>
    </p:spTree>
    <p:extLst>
      <p:ext uri="{BB962C8B-B14F-4D97-AF65-F5344CB8AC3E}">
        <p14:creationId xmlns:p14="http://schemas.microsoft.com/office/powerpoint/2010/main" val="4238743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3959BE9-B31A-7353-977D-2DC2340DF13D}"/>
              </a:ext>
            </a:extLst>
          </p:cNvPr>
          <p:cNvSpPr>
            <a:spLocks noGrp="1"/>
          </p:cNvSpPr>
          <p:nvPr>
            <p:ph type="title"/>
          </p:nvPr>
        </p:nvSpPr>
        <p:spPr/>
        <p:txBody>
          <a:bodyPr/>
          <a:lstStyle/>
          <a:p>
            <a:r>
              <a:rPr lang="he-IL" b="1" dirty="0"/>
              <a:t>יישום – מודל מדידות</a:t>
            </a:r>
            <a:endParaRPr lang="LID4096" b="1"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CC9F3064-3D8F-346B-60FB-319239D83754}"/>
                  </a:ext>
                </a:extLst>
              </p:cNvPr>
              <p:cNvSpPr>
                <a:spLocks noGrp="1"/>
              </p:cNvSpPr>
              <p:nvPr>
                <p:ph idx="1"/>
              </p:nvPr>
            </p:nvSpPr>
            <p:spPr>
              <a:xfrm flipH="1">
                <a:off x="676655" y="2142067"/>
                <a:ext cx="10829543" cy="3649133"/>
              </a:xfrm>
            </p:spPr>
            <p:txBody>
              <a:bodyPr anchor="t"/>
              <a:lstStyle/>
              <a:p>
                <a:r>
                  <a:rPr lang="he-IL" dirty="0"/>
                  <a:t>למערכת שלנו יש גישה למדידות חיצוניות מ </a:t>
                </a:r>
                <a:r>
                  <a:rPr lang="en-US" dirty="0"/>
                  <a:t>N</a:t>
                </a:r>
                <a:r>
                  <a:rPr lang="he-IL" dirty="0"/>
                  <a:t> חיישנים, כאשר המודל הוא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𝑖</m:t>
                        </m:r>
                      </m:sup>
                    </m:sSup>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𝑁</m:t>
                    </m:r>
                  </m:oMath>
                </a14:m>
                <a:endParaRPr lang="he-IL" dirty="0"/>
              </a:p>
              <a:p>
                <a:r>
                  <a:rPr lang="he-IL" dirty="0"/>
                  <a:t>כאשר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𝑖</m:t>
                        </m:r>
                      </m:sup>
                    </m:sSup>
                  </m:oMath>
                </a14:m>
                <a:r>
                  <a:rPr lang="he-IL" dirty="0"/>
                  <a:t> היא מטריצת הגיאומטריה (או מטריצת הצפיות),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oMath>
                </a14:m>
                <a:r>
                  <a:rPr lang="he-IL" dirty="0"/>
                  <a:t> הוא רעש המדידה.</a:t>
                </a:r>
              </a:p>
              <a:p>
                <a:r>
                  <a:rPr lang="he-IL" dirty="0"/>
                  <a:t>נניח כי </a:t>
                </a:r>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𝑘</m:t>
                            </m:r>
                          </m:sub>
                          <m:sup>
                            <m:r>
                              <a:rPr lang="en-US" b="0" i="1" smtClean="0">
                                <a:latin typeface="Cambria Math" panose="02040503050406030204" pitchFamily="18" charset="0"/>
                              </a:rPr>
                              <m:t>𝑖</m:t>
                            </m:r>
                          </m:sup>
                        </m:sSubSup>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𝑘</m:t>
                            </m:r>
                          </m:sub>
                          <m:sup>
                            <m:r>
                              <a:rPr lang="en-US" b="0" i="1" smtClean="0">
                                <a:latin typeface="Cambria Math" panose="02040503050406030204" pitchFamily="18" charset="0"/>
                              </a:rPr>
                              <m:t>𝑖</m:t>
                            </m:r>
                          </m:sup>
                        </m:sSubSup>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𝑗</m:t>
                                </m:r>
                              </m:sub>
                              <m:sup>
                                <m:r>
                                  <a:rPr lang="en-US" b="0" i="1" smtClean="0">
                                    <a:latin typeface="Cambria Math" panose="02040503050406030204" pitchFamily="18" charset="0"/>
                                  </a:rPr>
                                  <m:t>𝑖</m:t>
                                </m:r>
                              </m:sup>
                            </m:sSubSup>
                          </m:e>
                          <m:sup>
                            <m:r>
                              <a:rPr lang="en-US" b="0" i="1" smtClean="0">
                                <a:latin typeface="Cambria Math" panose="02040503050406030204" pitchFamily="18" charset="0"/>
                              </a:rPr>
                              <m:t>𝑇</m:t>
                            </m:r>
                          </m:sup>
                        </m:sSup>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𝑘</m:t>
                        </m:r>
                      </m:sub>
                      <m:sup>
                        <m:r>
                          <a:rPr lang="en-US" b="0" i="1" smtClean="0">
                            <a:latin typeface="Cambria Math" panose="02040503050406030204" pitchFamily="18" charset="0"/>
                          </a:rPr>
                          <m:t>𝑖</m:t>
                        </m:r>
                      </m:sup>
                    </m:sSubSup>
                    <m:r>
                      <a:rPr lang="en-US" b="0" i="1" smtClean="0">
                        <a:latin typeface="Cambria Math" panose="02040503050406030204" pitchFamily="18" charset="0"/>
                      </a:rPr>
                      <m:t>  </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𝑘</m:t>
                            </m:r>
                          </m:sub>
                          <m:sup>
                            <m:r>
                              <a:rPr lang="en-US" b="0" i="1" smtClean="0">
                                <a:latin typeface="Cambria Math" panose="02040503050406030204" pitchFamily="18" charset="0"/>
                              </a:rPr>
                              <m:t>𝑖</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𝑢</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𝑘</m:t>
                            </m:r>
                          </m:sub>
                          <m:sup>
                            <m:r>
                              <a:rPr lang="en-US" b="0" i="1" smtClean="0">
                                <a:latin typeface="Cambria Math" panose="02040503050406030204" pitchFamily="18" charset="0"/>
                              </a:rPr>
                              <m:t>𝑖</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0</m:t>
                            </m:r>
                          </m:sub>
                          <m:sup>
                            <m:r>
                              <a:rPr lang="en-US" b="0" i="1" smtClean="0">
                                <a:latin typeface="Cambria Math" panose="02040503050406030204" pitchFamily="18" charset="0"/>
                              </a:rPr>
                              <m:t>𝑇</m:t>
                            </m:r>
                          </m:sup>
                        </m:sSubSup>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𝑘</m:t>
                            </m:r>
                          </m:sub>
                          <m:sup>
                            <m:r>
                              <a:rPr lang="en-US" b="0" i="1" smtClean="0">
                                <a:latin typeface="Cambria Math" panose="02040503050406030204" pitchFamily="18" charset="0"/>
                              </a:rPr>
                              <m:t>𝑖</m:t>
                            </m:r>
                          </m:sup>
                        </m:sSubSup>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𝑘</m:t>
                                </m:r>
                              </m:sub>
                              <m:sup>
                                <m:r>
                                  <a:rPr lang="en-US" b="0" i="1" smtClean="0">
                                    <a:latin typeface="Cambria Math" panose="02040503050406030204" pitchFamily="18" charset="0"/>
                                  </a:rPr>
                                  <m:t>𝑚</m:t>
                                </m:r>
                              </m:sup>
                            </m:sSubSup>
                          </m:e>
                          <m:sup>
                            <m:r>
                              <a:rPr lang="en-US" b="0" i="1" smtClean="0">
                                <a:latin typeface="Cambria Math" panose="02040503050406030204" pitchFamily="18" charset="0"/>
                              </a:rPr>
                              <m:t>𝑇</m:t>
                            </m:r>
                          </m:sup>
                        </m:sSup>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𝑘</m:t>
                            </m:r>
                          </m:sub>
                          <m:sup>
                            <m:r>
                              <a:rPr lang="en-US" b="0" i="1" smtClean="0">
                                <a:latin typeface="Cambria Math" panose="02040503050406030204" pitchFamily="18" charset="0"/>
                              </a:rPr>
                              <m:t>𝑖</m:t>
                            </m:r>
                          </m:sup>
                        </m:sSubSup>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𝑗</m:t>
                                </m:r>
                              </m:sub>
                              <m:sup>
                                <m:r>
                                  <a:rPr lang="en-US" b="0" i="1" smtClean="0">
                                    <a:latin typeface="Cambria Math" panose="02040503050406030204" pitchFamily="18" charset="0"/>
                                  </a:rPr>
                                  <m:t>𝑚</m:t>
                                </m:r>
                              </m:sup>
                            </m:sSubSup>
                          </m:e>
                          <m:sup>
                            <m:r>
                              <a:rPr lang="en-US" b="0" i="1" smtClean="0">
                                <a:latin typeface="Cambria Math" panose="02040503050406030204" pitchFamily="18" charset="0"/>
                              </a:rPr>
                              <m:t>𝑇</m:t>
                            </m:r>
                          </m:sup>
                        </m:sSup>
                      </m:e>
                    </m:d>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m:rPr>
                        <m:nor/>
                      </m:rPr>
                      <a:rPr lang="en-US" b="0" i="0" smtClean="0">
                        <a:latin typeface="Cambria Math" panose="02040503050406030204" pitchFamily="18" charset="0"/>
                      </a:rPr>
                      <m:t>if</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𝑚</m:t>
                    </m:r>
                  </m:oMath>
                </a14:m>
                <a:endParaRPr lang="en-US" dirty="0"/>
              </a:p>
              <a:p>
                <a:endParaRPr lang="he-IL" dirty="0"/>
              </a:p>
              <a:p>
                <a:endParaRPr lang="en-US" dirty="0"/>
              </a:p>
              <a:p>
                <a:endParaRPr lang="he-IL" dirty="0"/>
              </a:p>
            </p:txBody>
          </p:sp>
        </mc:Choice>
        <mc:Fallback xmlns="">
          <p:sp>
            <p:nvSpPr>
              <p:cNvPr id="3" name="מציין מיקום תוכן 2">
                <a:extLst>
                  <a:ext uri="{FF2B5EF4-FFF2-40B4-BE49-F238E27FC236}">
                    <a16:creationId xmlns:a16="http://schemas.microsoft.com/office/drawing/2014/main" id="{CC9F3064-3D8F-346B-60FB-319239D83754}"/>
                  </a:ext>
                </a:extLst>
              </p:cNvPr>
              <p:cNvSpPr>
                <a:spLocks noGrp="1" noRot="1" noChangeAspect="1" noMove="1" noResize="1" noEditPoints="1" noAdjustHandles="1" noChangeArrowheads="1" noChangeShapeType="1" noTextEdit="1"/>
              </p:cNvSpPr>
              <p:nvPr>
                <p:ph idx="1"/>
              </p:nvPr>
            </p:nvSpPr>
            <p:spPr>
              <a:xfrm flipH="1">
                <a:off x="676655" y="2142067"/>
                <a:ext cx="10829543" cy="3649133"/>
              </a:xfrm>
              <a:blipFill>
                <a:blip r:embed="rId2"/>
                <a:stretch>
                  <a:fillRect t="-668" r="-394"/>
                </a:stretch>
              </a:blipFill>
            </p:spPr>
            <p:txBody>
              <a:bodyPr/>
              <a:lstStyle/>
              <a:p>
                <a:r>
                  <a:rPr lang="he-IL">
                    <a:noFill/>
                  </a:rPr>
                  <a:t> </a:t>
                </a:r>
              </a:p>
            </p:txBody>
          </p:sp>
        </mc:Fallback>
      </mc:AlternateContent>
    </p:spTree>
    <p:extLst>
      <p:ext uri="{BB962C8B-B14F-4D97-AF65-F5344CB8AC3E}">
        <p14:creationId xmlns:p14="http://schemas.microsoft.com/office/powerpoint/2010/main" val="146459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ED3B0C2-41F9-8C6E-45FD-18740C26BEA1}"/>
              </a:ext>
            </a:extLst>
          </p:cNvPr>
          <p:cNvSpPr>
            <a:spLocks noGrp="1"/>
          </p:cNvSpPr>
          <p:nvPr>
            <p:ph type="title"/>
          </p:nvPr>
        </p:nvSpPr>
        <p:spPr/>
        <p:txBody>
          <a:bodyPr/>
          <a:lstStyle/>
          <a:p>
            <a:r>
              <a:rPr lang="he-IL" b="1" dirty="0"/>
              <a:t>מבנה ה – </a:t>
            </a:r>
            <a:r>
              <a:rPr lang="en-US" b="1" dirty="0"/>
              <a:t>FKF</a:t>
            </a:r>
            <a:r>
              <a:rPr lang="he-IL" b="1" dirty="0"/>
              <a:t> (הגדרת המסנן הגלובלי)</a:t>
            </a:r>
            <a:endParaRPr lang="LID4096" b="1"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550B2AAC-A2DF-1AE4-7B3C-D571B887FD18}"/>
                  </a:ext>
                </a:extLst>
              </p:cNvPr>
              <p:cNvSpPr>
                <a:spLocks noGrp="1"/>
              </p:cNvSpPr>
              <p:nvPr>
                <p:ph idx="1"/>
              </p:nvPr>
            </p:nvSpPr>
            <p:spPr/>
            <p:txBody>
              <a:bodyPr anchor="t">
                <a:normAutofit lnSpcReduction="10000"/>
              </a:bodyPr>
              <a:lstStyle/>
              <a:p>
                <a:r>
                  <a:rPr lang="he-IL" dirty="0"/>
                  <a:t>נגדיר מסנן גלובלי</a:t>
                </a:r>
              </a:p>
              <a:p>
                <a:r>
                  <a:rPr lang="he-IL" dirty="0"/>
                  <a:t>ווקטור המצב של המסנן המורכב מחלוקה ל – </a:t>
                </a:r>
                <a:r>
                  <a:rPr lang="en-US" dirty="0"/>
                  <a:t>N</a:t>
                </a:r>
                <a:r>
                  <a:rPr lang="he-IL" dirty="0"/>
                  <a:t> חיישנים באופן הבא: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𝑔𝑙𝑜𝑏𝑎𝑙</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1</m:t>
                                  </m:r>
                                </m:sub>
                              </m:sSub>
                            </m:e>
                          </m:mr>
                          <m:mr>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e>
                          </m:mr>
                        </m:m>
                      </m:e>
                    </m:d>
                  </m:oMath>
                </a14:m>
                <a:endParaRPr lang="en-US" dirty="0"/>
              </a:p>
              <a:p>
                <a:r>
                  <a:rPr lang="he-IL" dirty="0"/>
                  <a:t>כאשר כל חלוקה מורכבת מווקטור המכיל את משתני המצב המשותפים, ורכיב הטיה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𝑐</m:t>
                                  </m:r>
                                  <m:r>
                                    <a:rPr lang="en-US" b="0" i="1" smtClean="0">
                                      <a:latin typeface="Cambria Math" panose="02040503050406030204" pitchFamily="18" charset="0"/>
                                    </a:rPr>
                                    <m:t>𝑜𝑚𝑚𝑜𝑛</m:t>
                                  </m:r>
                                  <m:r>
                                    <a:rPr lang="en-US" b="0" i="1" smtClean="0">
                                      <a:latin typeface="Cambria Math" panose="02040503050406030204" pitchFamily="18" charset="0"/>
                                    </a:rPr>
                                    <m:t>,</m:t>
                                  </m:r>
                                  <m:r>
                                    <a:rPr lang="en-US" b="0" i="1" smtClean="0">
                                      <a:latin typeface="Cambria Math" panose="02040503050406030204" pitchFamily="18" charset="0"/>
                                    </a:rPr>
                                    <m:t>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𝑏𝑖𝑎𝑠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sub>
                              </m:sSub>
                            </m:e>
                          </m:mr>
                        </m:m>
                      </m:e>
                    </m:d>
                  </m:oMath>
                </a14:m>
                <a:endParaRPr lang="he-IL" dirty="0"/>
              </a:p>
              <a:p>
                <a:r>
                  <a:rPr lang="he-IL" dirty="0"/>
                  <a:t>כיו"ב נגדיר מטריצת </a:t>
                </a:r>
                <a:r>
                  <a:rPr lang="he-IL" dirty="0" err="1"/>
                  <a:t>קוואריאנס</a:t>
                </a:r>
                <a:r>
                  <a:rPr lang="he-IL" dirty="0"/>
                  <a:t> גלובלית באופן הבא:</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𝑔𝑙𝑜𝑏𝑎𝑙</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𝑃</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r>
                                    <a:rPr lang="en-US" b="0" i="1" smtClean="0">
                                      <a:latin typeface="Cambria Math" panose="02040503050406030204" pitchFamily="18" charset="0"/>
                                    </a:rPr>
                                    <m:t>𝑁</m:t>
                                  </m:r>
                                </m:sub>
                              </m:sSub>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𝑁𝑁</m:t>
                                  </m:r>
                                </m:sub>
                              </m:sSub>
                            </m:e>
                          </m:mr>
                        </m:m>
                      </m:e>
                    </m:d>
                  </m:oMath>
                </a14:m>
                <a:endParaRPr lang="en-US" dirty="0"/>
              </a:p>
              <a:p>
                <a:r>
                  <a:rPr lang="he-IL" dirty="0"/>
                  <a:t>כאשר כל רכיב באלכסון המטריצה מורכב ממטריצת </a:t>
                </a:r>
                <a:r>
                  <a:rPr lang="he-IL" dirty="0" err="1"/>
                  <a:t>הקוואריאנס</a:t>
                </a:r>
                <a:r>
                  <a:rPr lang="he-IL" dirty="0"/>
                  <a:t> הלוקלית </a:t>
                </a:r>
                <a14:m>
                  <m:oMath xmlns:m="http://schemas.openxmlformats.org/officeDocument/2006/math">
                    <m:sSub>
                      <m:sSubPr>
                        <m:ctrlPr>
                          <a:rPr lang="he-IL"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𝑃</m:t>
                                  </m:r>
                                </m:e>
                                <m:sub>
                                  <m:r>
                                    <m:rPr>
                                      <m:brk m:alnAt="7"/>
                                    </m:rPr>
                                    <a:rPr lang="en-US" b="0" i="1" smtClean="0">
                                      <a:latin typeface="Cambria Math" panose="02040503050406030204" pitchFamily="18" charset="0"/>
                                    </a:rPr>
                                    <m:t>𝑐</m:t>
                                  </m:r>
                                  <m:r>
                                    <a:rPr lang="en-US" b="0" i="1" smtClean="0">
                                      <a:latin typeface="Cambria Math" panose="02040503050406030204" pitchFamily="18" charset="0"/>
                                    </a:rPr>
                                    <m:t>𝑐𝑖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𝑐𝑏𝑖</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𝑏𝑐𝑖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𝑏𝑏𝑖</m:t>
                                  </m:r>
                                </m:sub>
                              </m:sSub>
                            </m:e>
                          </m:mr>
                        </m:m>
                      </m:e>
                    </m:d>
                  </m:oMath>
                </a14:m>
                <a:endParaRPr lang="he-IL" dirty="0"/>
              </a:p>
              <a:p>
                <a:r>
                  <a:rPr lang="he-IL" dirty="0"/>
                  <a:t>מטריצת </a:t>
                </a:r>
                <a:r>
                  <a:rPr lang="he-IL" dirty="0" err="1"/>
                  <a:t>הקוואריאנס</a:t>
                </a:r>
                <a:r>
                  <a:rPr lang="he-IL" dirty="0"/>
                  <a:t> הגלובלית יכולה להכיל קרוס – </a:t>
                </a:r>
                <a:r>
                  <a:rPr lang="he-IL" dirty="0" err="1"/>
                  <a:t>קוואריאנס</a:t>
                </a:r>
                <a:r>
                  <a:rPr lang="he-IL" dirty="0"/>
                  <a:t> בנוסף </a:t>
                </a:r>
                <a:r>
                  <a:rPr lang="he-IL" dirty="0" err="1"/>
                  <a:t>לקוואריאנסים</a:t>
                </a:r>
                <a:r>
                  <a:rPr lang="he-IL" dirty="0"/>
                  <a:t> הלוקלים.</a:t>
                </a:r>
                <a:endParaRPr lang="en-US" dirty="0"/>
              </a:p>
              <a:p>
                <a:endParaRPr lang="LID4096" dirty="0"/>
              </a:p>
            </p:txBody>
          </p:sp>
        </mc:Choice>
        <mc:Fallback xmlns="">
          <p:sp>
            <p:nvSpPr>
              <p:cNvPr id="3" name="מציין מיקום תוכן 2">
                <a:extLst>
                  <a:ext uri="{FF2B5EF4-FFF2-40B4-BE49-F238E27FC236}">
                    <a16:creationId xmlns:a16="http://schemas.microsoft.com/office/drawing/2014/main" id="{550B2AAC-A2DF-1AE4-7B3C-D571B887FD18}"/>
                  </a:ext>
                </a:extLst>
              </p:cNvPr>
              <p:cNvSpPr>
                <a:spLocks noGrp="1" noRot="1" noChangeAspect="1" noMove="1" noResize="1" noEditPoints="1" noAdjustHandles="1" noChangeArrowheads="1" noChangeShapeType="1" noTextEdit="1"/>
              </p:cNvSpPr>
              <p:nvPr>
                <p:ph idx="1"/>
              </p:nvPr>
            </p:nvSpPr>
            <p:spPr>
              <a:blipFill>
                <a:blip r:embed="rId3"/>
                <a:stretch>
                  <a:fillRect t="-1503" r="-482"/>
                </a:stretch>
              </a:blipFill>
            </p:spPr>
            <p:txBody>
              <a:bodyPr/>
              <a:lstStyle/>
              <a:p>
                <a:r>
                  <a:rPr lang="he-IL">
                    <a:noFill/>
                  </a:rPr>
                  <a:t> </a:t>
                </a:r>
              </a:p>
            </p:txBody>
          </p:sp>
        </mc:Fallback>
      </mc:AlternateContent>
    </p:spTree>
    <p:extLst>
      <p:ext uri="{BB962C8B-B14F-4D97-AF65-F5344CB8AC3E}">
        <p14:creationId xmlns:p14="http://schemas.microsoft.com/office/powerpoint/2010/main" val="37782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5A18AF-C660-3DEA-E41C-C63F7821E702}"/>
              </a:ext>
            </a:extLst>
          </p:cNvPr>
          <p:cNvSpPr>
            <a:spLocks noGrp="1"/>
          </p:cNvSpPr>
          <p:nvPr>
            <p:ph type="title"/>
          </p:nvPr>
        </p:nvSpPr>
        <p:spPr/>
        <p:txBody>
          <a:bodyPr/>
          <a:lstStyle/>
          <a:p>
            <a:r>
              <a:rPr lang="he-IL" b="1" dirty="0"/>
              <a:t>מבנה ה – </a:t>
            </a:r>
            <a:r>
              <a:rPr lang="en-US" b="1" dirty="0"/>
              <a:t>FKF</a:t>
            </a:r>
            <a:r>
              <a:rPr lang="he-IL" b="1" dirty="0"/>
              <a:t> (תהליך קידום)</a:t>
            </a:r>
            <a:endParaRPr lang="LID4096" b="1"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ABDE8F61-D476-300B-E516-E22EE2D831A4}"/>
                  </a:ext>
                </a:extLst>
              </p:cNvPr>
              <p:cNvSpPr>
                <a:spLocks noGrp="1"/>
              </p:cNvSpPr>
              <p:nvPr>
                <p:ph idx="1"/>
              </p:nvPr>
            </p:nvSpPr>
            <p:spPr/>
            <p:txBody>
              <a:bodyPr anchor="t">
                <a:normAutofit/>
              </a:bodyPr>
              <a:lstStyle/>
              <a:p>
                <a:r>
                  <a:rPr lang="he-IL" dirty="0"/>
                  <a:t>תהליך הקידום הגלובלי של ווקטור המצב ומטריצת </a:t>
                </a:r>
                <a:r>
                  <a:rPr lang="he-IL" dirty="0" err="1"/>
                  <a:t>הקוואריאנס</a:t>
                </a:r>
                <a:r>
                  <a:rPr lang="he-IL" dirty="0"/>
                  <a:t> מתוארים להלן:</a:t>
                </a:r>
                <a:r>
                  <a:rPr lang="en-US" dirty="0"/>
                  <a:t> </a:t>
                </a:r>
                <a:endParaRPr lang="he-IL" dirty="0"/>
              </a:p>
              <a:p>
                <a14:m>
                  <m:oMath xmlns:m="http://schemas.openxmlformats.org/officeDocument/2006/math">
                    <m:sSub>
                      <m:sSubPr>
                        <m:ctrlPr>
                          <a:rPr lang="en-US" b="0" i="1" smtClean="0">
                            <a:latin typeface="Cambria Math" panose="02040503050406030204" pitchFamily="18" charset="0"/>
                          </a:rPr>
                        </m:ctrlPr>
                      </m:sSubPr>
                      <m:e>
                        <m:d>
                          <m:dPr>
                            <m:begChr m:val="["/>
                            <m:endChr m:val="]"/>
                            <m:ctrlPr>
                              <a:rPr lang="en-150" i="1" smtClean="0">
                                <a:latin typeface="Cambria Math" panose="02040503050406030204" pitchFamily="18" charset="0"/>
                              </a:rPr>
                            </m:ctrlPr>
                          </m:dPr>
                          <m:e>
                            <m:m>
                              <m:mPr>
                                <m:mcs>
                                  <m:mc>
                                    <m:mcPr>
                                      <m:count m:val="1"/>
                                      <m:mcJc m:val="center"/>
                                    </m:mcPr>
                                  </m:mc>
                                </m:mcs>
                                <m:ctrlPr>
                                  <a:rPr lang="en-15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𝑥</m:t>
                                      </m:r>
                                    </m:e>
                                    <m:sub>
                                      <m:r>
                                        <m:rPr>
                                          <m:brk m:alnAt="7"/>
                                        </m:rPr>
                                        <a:rPr lang="en-US" b="0" i="1" smtClean="0">
                                          <a:latin typeface="Cambria Math" panose="02040503050406030204" pitchFamily="18" charset="0"/>
                                        </a:rPr>
                                        <m:t>1</m:t>
                                      </m:r>
                                    </m:sub>
                                  </m:sSub>
                                </m:e>
                              </m:mr>
                              <m:mr>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e>
                              </m:mr>
                            </m:m>
                          </m:e>
                        </m:d>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Φ</m:t>
                                  </m:r>
                                </m:e>
                                <m:sub>
                                  <m:r>
                                    <a:rPr lang="en-US" b="0" i="1" smtClean="0">
                                      <a:latin typeface="Cambria Math" panose="02040503050406030204" pitchFamily="18" charset="0"/>
                                    </a:rPr>
                                    <m:t>11</m:t>
                                  </m:r>
                                </m:sub>
                              </m:sSub>
                            </m:e>
                            <m:e>
                              <m:r>
                                <a:rPr lang="en-US" b="0" i="1" smtClean="0">
                                  <a:latin typeface="Cambria Math" panose="02040503050406030204" pitchFamily="18" charset="0"/>
                                </a:rPr>
                                <m:t>⋯</m:t>
                              </m:r>
                            </m:e>
                            <m:e>
                              <m:r>
                                <a:rPr lang="en-US" b="0" i="1" smtClean="0">
                                  <a:latin typeface="Cambria Math" panose="02040503050406030204" pitchFamily="18" charset="0"/>
                                </a:rPr>
                                <m:t>0</m:t>
                              </m:r>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0</m:t>
                              </m:r>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Φ</m:t>
                                  </m:r>
                                </m:e>
                                <m:sub>
                                  <m:r>
                                    <a:rPr lang="en-US" b="0" i="1" smtClean="0">
                                      <a:latin typeface="Cambria Math" panose="02040503050406030204" pitchFamily="18" charset="0"/>
                                    </a:rPr>
                                    <m:t>𝑁𝑁</m:t>
                                  </m:r>
                                </m:sub>
                              </m:sSub>
                            </m:e>
                          </m:mr>
                        </m:m>
                      </m:e>
                    </m:d>
                    <m:sSub>
                      <m:sSubPr>
                        <m:ctrlPr>
                          <a:rPr lang="en-US" b="0" i="1" smtClean="0">
                            <a:latin typeface="Cambria Math" panose="02040503050406030204" pitchFamily="18" charset="0"/>
                          </a:rPr>
                        </m:ctrlPr>
                      </m:sSubPr>
                      <m:e>
                        <m:d>
                          <m:dPr>
                            <m:begChr m:val="["/>
                            <m:endChr m:val="]"/>
                            <m:ctrlPr>
                              <a:rPr lang="en-150" i="1">
                                <a:latin typeface="Cambria Math" panose="02040503050406030204" pitchFamily="18" charset="0"/>
                              </a:rPr>
                            </m:ctrlPr>
                          </m:dPr>
                          <m:e>
                            <m:m>
                              <m:mPr>
                                <m:mcs>
                                  <m:mc>
                                    <m:mcPr>
                                      <m:count m:val="1"/>
                                      <m:mcJc m:val="center"/>
                                    </m:mcPr>
                                  </m:mc>
                                </m:mcs>
                                <m:ctrlPr>
                                  <a:rPr lang="en-150"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𝑥</m:t>
                                      </m:r>
                                    </m:e>
                                    <m:sub>
                                      <m:r>
                                        <m:rPr>
                                          <m:brk m:alnAt="7"/>
                                        </m:rPr>
                                        <a:rPr lang="en-US" i="1">
                                          <a:latin typeface="Cambria Math" panose="02040503050406030204" pitchFamily="18" charset="0"/>
                                        </a:rPr>
                                        <m:t>1</m:t>
                                      </m:r>
                                    </m:sub>
                                  </m:sSub>
                                </m:e>
                              </m:mr>
                              <m:mr>
                                <m:e>
                                  <m:r>
                                    <a:rPr lang="en-US"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sub>
                                  </m:sSub>
                                </m:e>
                              </m:mr>
                            </m:m>
                          </m:e>
                        </m:d>
                      </m:e>
                      <m:sub>
                        <m:r>
                          <a:rPr lang="en-US" b="0" i="1" smtClean="0">
                            <a:latin typeface="Cambria Math" panose="02040503050406030204" pitchFamily="18" charset="0"/>
                          </a:rPr>
                          <m:t>𝑘</m:t>
                        </m:r>
                      </m:sub>
                    </m:sSub>
                    <m:r>
                      <a:rPr lang="en-US" b="0" i="1" smtClean="0">
                        <a:latin typeface="Cambria Math" panose="02040503050406030204" pitchFamily="18" charset="0"/>
                      </a:rPr>
                      <m:t>+</m:t>
                    </m:r>
                    <m:d>
                      <m:dPr>
                        <m:begChr m:val="["/>
                        <m:endChr m:val="]"/>
                        <m:ctrlPr>
                          <a:rPr lang="en-150" i="1">
                            <a:latin typeface="Cambria Math" panose="02040503050406030204" pitchFamily="18" charset="0"/>
                          </a:rPr>
                        </m:ctrlPr>
                      </m:dPr>
                      <m:e>
                        <m:m>
                          <m:mPr>
                            <m:mcs>
                              <m:mc>
                                <m:mcPr>
                                  <m:count m:val="1"/>
                                  <m:mcJc m:val="center"/>
                                </m:mcPr>
                              </m:mc>
                            </m:mcs>
                            <m:ctrlPr>
                              <a:rPr lang="en-150" i="1">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e>
                          </m:mr>
                          <m:mr>
                            <m:e>
                              <m:r>
                                <a:rPr lang="en-US" i="1">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𝑁</m:t>
                                  </m:r>
                                </m:sub>
                              </m:sSub>
                            </m:e>
                          </m:mr>
                        </m:m>
                      </m:e>
                    </m:d>
                    <m:r>
                      <a:rPr lang="en-US" b="0" i="1" smtClean="0">
                        <a:latin typeface="Cambria Math" panose="02040503050406030204" pitchFamily="18" charset="0"/>
                      </a:rPr>
                      <m:t>𝑢</m:t>
                    </m:r>
                  </m:oMath>
                </a14:m>
                <a:endParaRPr lang="en-US" dirty="0"/>
              </a:p>
              <a:p>
                <a14:m>
                  <m:oMath xmlns:m="http://schemas.openxmlformats.org/officeDocument/2006/math">
                    <m:sSub>
                      <m:sSubPr>
                        <m:ctrlPr>
                          <a:rPr lang="en-US" b="0" i="1" smtClean="0">
                            <a:latin typeface="Cambria Math" panose="02040503050406030204" pitchFamily="18" charset="0"/>
                          </a:rPr>
                        </m:ctrlPr>
                      </m:sSubPr>
                      <m:e>
                        <m:d>
                          <m:dPr>
                            <m:begChr m:val="["/>
                            <m:endChr m:val="]"/>
                            <m:ctrlPr>
                              <a:rPr lang="en-150" i="1" smtClean="0">
                                <a:latin typeface="Cambria Math" panose="02040503050406030204" pitchFamily="18" charset="0"/>
                              </a:rPr>
                            </m:ctrlPr>
                          </m:dPr>
                          <m:e>
                            <m:m>
                              <m:mPr>
                                <m:mcs>
                                  <m:mc>
                                    <m:mcPr>
                                      <m:count m:val="3"/>
                                      <m:mcJc m:val="center"/>
                                    </m:mcPr>
                                  </m:mc>
                                </m:mcs>
                                <m:ctrlPr>
                                  <a:rPr lang="en-15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𝑃</m:t>
                                      </m:r>
                                    </m:e>
                                    <m:sub>
                                      <m:r>
                                        <m:rPr>
                                          <m:brk m:alnAt="7"/>
                                        </m:rPr>
                                        <a:rPr lang="en-US" b="0" i="1" smtClean="0">
                                          <a:latin typeface="Cambria Math" panose="02040503050406030204" pitchFamily="18" charset="0"/>
                                        </a:rPr>
                                        <m:t>1</m:t>
                                      </m:r>
                                      <m:r>
                                        <a:rPr lang="en-US" b="0" i="1" smtClean="0">
                                          <a:latin typeface="Cambria Math" panose="02040503050406030204" pitchFamily="18" charset="0"/>
                                        </a:rPr>
                                        <m:t>1</m:t>
                                      </m:r>
                                    </m:sub>
                                  </m:sSub>
                                </m:e>
                                <m:e>
                                  <m:r>
                                    <a:rPr lang="en-15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r>
                                        <a:rPr lang="en-US" b="0" i="1" smtClean="0">
                                          <a:latin typeface="Cambria Math" panose="02040503050406030204" pitchFamily="18" charset="0"/>
                                        </a:rPr>
                                        <m:t>𝑁</m:t>
                                      </m:r>
                                    </m:sub>
                                  </m:sSub>
                                </m:e>
                              </m:mr>
                              <m:mr>
                                <m:e>
                                  <m:r>
                                    <a:rPr lang="en-150" i="1" smtClean="0">
                                      <a:latin typeface="Cambria Math" panose="02040503050406030204" pitchFamily="18" charset="0"/>
                                    </a:rPr>
                                    <m:t>⋮</m:t>
                                  </m:r>
                                </m:e>
                                <m:e>
                                  <m:r>
                                    <a:rPr lang="en-150" i="1" smtClean="0">
                                      <a:latin typeface="Cambria Math" panose="02040503050406030204" pitchFamily="18" charset="0"/>
                                    </a:rPr>
                                    <m:t>⋱</m:t>
                                  </m:r>
                                </m:e>
                                <m:e>
                                  <m:r>
                                    <a:rPr lang="en-15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𝑁</m:t>
                                      </m:r>
                                      <m:r>
                                        <a:rPr lang="en-US" b="0" i="1" smtClean="0">
                                          <a:latin typeface="Cambria Math" panose="02040503050406030204" pitchFamily="18" charset="0"/>
                                        </a:rPr>
                                        <m:t>1</m:t>
                                      </m:r>
                                    </m:sub>
                                  </m:sSub>
                                </m:e>
                                <m:e>
                                  <m:r>
                                    <a:rPr lang="en-15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𝑁𝑁</m:t>
                                      </m:r>
                                    </m:sub>
                                  </m:sSub>
                                </m:e>
                              </m:mr>
                            </m:m>
                          </m:e>
                        </m:d>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Φ</m:t>
                                  </m:r>
                                </m:e>
                                <m:sub>
                                  <m:r>
                                    <a:rPr lang="en-US" b="0" i="1" smtClean="0">
                                      <a:latin typeface="Cambria Math" panose="02040503050406030204" pitchFamily="18" charset="0"/>
                                    </a:rPr>
                                    <m:t>11</m:t>
                                  </m:r>
                                </m:sub>
                              </m:sSub>
                            </m:e>
                            <m:e>
                              <m:r>
                                <a:rPr lang="en-US" b="0" i="1" smtClean="0">
                                  <a:latin typeface="Cambria Math" panose="02040503050406030204" pitchFamily="18" charset="0"/>
                                </a:rPr>
                                <m:t>⋯</m:t>
                              </m:r>
                            </m:e>
                            <m:e>
                              <m:r>
                                <a:rPr lang="en-US" b="0" i="1" smtClean="0">
                                  <a:latin typeface="Cambria Math" panose="02040503050406030204" pitchFamily="18" charset="0"/>
                                </a:rPr>
                                <m:t>0</m:t>
                              </m:r>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0</m:t>
                              </m:r>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Φ</m:t>
                                  </m:r>
                                </m:e>
                                <m:sub>
                                  <m:r>
                                    <a:rPr lang="en-US" b="0" i="1" smtClean="0">
                                      <a:latin typeface="Cambria Math" panose="02040503050406030204" pitchFamily="18" charset="0"/>
                                    </a:rPr>
                                    <m:t>𝑁𝑁</m:t>
                                  </m:r>
                                </m:sub>
                              </m:sSub>
                            </m:e>
                          </m:mr>
                        </m:m>
                      </m:e>
                    </m:d>
                    <m:sSub>
                      <m:sSubPr>
                        <m:ctrlPr>
                          <a:rPr lang="en-US" b="0" i="1" smtClean="0">
                            <a:latin typeface="Cambria Math" panose="02040503050406030204" pitchFamily="18" charset="0"/>
                          </a:rPr>
                        </m:ctrlPr>
                      </m:sSubPr>
                      <m:e>
                        <m:d>
                          <m:dPr>
                            <m:begChr m:val="["/>
                            <m:endChr m:val="]"/>
                            <m:ctrlPr>
                              <a:rPr lang="en-150" i="1">
                                <a:latin typeface="Cambria Math" panose="02040503050406030204" pitchFamily="18" charset="0"/>
                              </a:rPr>
                            </m:ctrlPr>
                          </m:dPr>
                          <m:e>
                            <m:m>
                              <m:mPr>
                                <m:mcs>
                                  <m:mc>
                                    <m:mcPr>
                                      <m:count m:val="3"/>
                                      <m:mcJc m:val="center"/>
                                    </m:mcPr>
                                  </m:mc>
                                </m:mcs>
                                <m:ctrlPr>
                                  <a:rPr lang="en-150"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𝑃</m:t>
                                      </m:r>
                                    </m:e>
                                    <m:sub>
                                      <m:r>
                                        <m:rPr>
                                          <m:brk m:alnAt="7"/>
                                        </m:rPr>
                                        <a:rPr lang="en-US" i="1">
                                          <a:latin typeface="Cambria Math" panose="02040503050406030204" pitchFamily="18" charset="0"/>
                                        </a:rPr>
                                        <m:t>1</m:t>
                                      </m:r>
                                      <m:r>
                                        <a:rPr lang="en-US" i="1">
                                          <a:latin typeface="Cambria Math" panose="02040503050406030204" pitchFamily="18" charset="0"/>
                                        </a:rPr>
                                        <m:t>1</m:t>
                                      </m:r>
                                    </m:sub>
                                  </m:sSub>
                                </m:e>
                                <m:e>
                                  <m:r>
                                    <a:rPr lang="en-150"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r>
                                        <a:rPr lang="en-US" i="1">
                                          <a:latin typeface="Cambria Math" panose="02040503050406030204" pitchFamily="18" charset="0"/>
                                        </a:rPr>
                                        <m:t>𝑁</m:t>
                                      </m:r>
                                    </m:sub>
                                  </m:sSub>
                                </m:e>
                              </m:mr>
                              <m:mr>
                                <m:e>
                                  <m:r>
                                    <a:rPr lang="en-150" i="1">
                                      <a:latin typeface="Cambria Math" panose="02040503050406030204" pitchFamily="18" charset="0"/>
                                    </a:rPr>
                                    <m:t>⋮</m:t>
                                  </m:r>
                                </m:e>
                                <m:e>
                                  <m:r>
                                    <a:rPr lang="en-150" i="1">
                                      <a:latin typeface="Cambria Math" panose="02040503050406030204" pitchFamily="18" charset="0"/>
                                    </a:rPr>
                                    <m:t>⋱</m:t>
                                  </m:r>
                                </m:e>
                                <m:e>
                                  <m:r>
                                    <a:rPr lang="en-150"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𝑁</m:t>
                                      </m:r>
                                      <m:r>
                                        <a:rPr lang="en-US" i="1">
                                          <a:latin typeface="Cambria Math" panose="02040503050406030204" pitchFamily="18" charset="0"/>
                                        </a:rPr>
                                        <m:t>1</m:t>
                                      </m:r>
                                    </m:sub>
                                  </m:sSub>
                                </m:e>
                                <m:e>
                                  <m:r>
                                    <a:rPr lang="en-150"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𝑁𝑁</m:t>
                                      </m:r>
                                    </m:sub>
                                  </m:sSub>
                                </m:e>
                              </m:mr>
                            </m:m>
                          </m:e>
                        </m:d>
                      </m:e>
                      <m:sub>
                        <m:r>
                          <a:rPr lang="en-US" b="0" i="1" smtClean="0">
                            <a:latin typeface="Cambria Math" panose="02040503050406030204" pitchFamily="18" charset="0"/>
                          </a:rPr>
                          <m:t>𝑘</m:t>
                        </m:r>
                      </m:sub>
                    </m:sSub>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Sup>
                                <m:sSubSupPr>
                                  <m:ctrlPr>
                                    <a:rPr lang="en-US" b="0" i="1" smtClean="0">
                                      <a:latin typeface="Cambria Math" panose="02040503050406030204" pitchFamily="18" charset="0"/>
                                    </a:rPr>
                                  </m:ctrlPr>
                                </m:sSubSupPr>
                                <m:e>
                                  <m:r>
                                    <m:rPr>
                                      <m:sty m:val="p"/>
                                    </m:rPr>
                                    <a:rPr lang="en-US">
                                      <a:latin typeface="Cambria Math" panose="02040503050406030204" pitchFamily="18" charset="0"/>
                                    </a:rPr>
                                    <m:t>Φ</m:t>
                                  </m:r>
                                </m:e>
                                <m:sub>
                                  <m:r>
                                    <a:rPr lang="en-US" i="1">
                                      <a:latin typeface="Cambria Math" panose="02040503050406030204" pitchFamily="18" charset="0"/>
                                    </a:rPr>
                                    <m:t>11</m:t>
                                  </m:r>
                                </m:sub>
                                <m:sup>
                                  <m:r>
                                    <m:rPr>
                                      <m:sty m:val="p"/>
                                    </m:rPr>
                                    <a:rPr lang="en-US" b="0" i="0" smtClean="0">
                                      <a:latin typeface="Cambria Math" panose="02040503050406030204" pitchFamily="18" charset="0"/>
                                    </a:rPr>
                                    <m:t>T</m:t>
                                  </m:r>
                                </m:sup>
                              </m:sSubSup>
                            </m:e>
                            <m:e>
                              <m:r>
                                <a:rPr lang="en-US" i="1">
                                  <a:latin typeface="Cambria Math" panose="02040503050406030204" pitchFamily="18" charset="0"/>
                                </a:rPr>
                                <m:t>⋯</m:t>
                              </m:r>
                            </m:e>
                            <m:e>
                              <m:r>
                                <a:rPr lang="en-US" i="1">
                                  <a:latin typeface="Cambria Math" panose="02040503050406030204" pitchFamily="18" charset="0"/>
                                </a:rPr>
                                <m:t>0</m:t>
                              </m:r>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r>
                                <a:rPr lang="en-US" i="1">
                                  <a:latin typeface="Cambria Math" panose="02040503050406030204" pitchFamily="18" charset="0"/>
                                </a:rPr>
                                <m:t>0</m:t>
                              </m:r>
                            </m:e>
                            <m:e>
                              <m:r>
                                <a:rPr lang="en-US" i="1">
                                  <a:latin typeface="Cambria Math" panose="02040503050406030204" pitchFamily="18" charset="0"/>
                                </a:rPr>
                                <m:t>⋯</m:t>
                              </m:r>
                            </m:e>
                            <m:e>
                              <m:sSubSup>
                                <m:sSubSupPr>
                                  <m:ctrlPr>
                                    <a:rPr lang="en-US" b="0" i="1" smtClean="0">
                                      <a:latin typeface="Cambria Math" panose="02040503050406030204" pitchFamily="18" charset="0"/>
                                    </a:rPr>
                                  </m:ctrlPr>
                                </m:sSubSupPr>
                                <m:e>
                                  <m:r>
                                    <m:rPr>
                                      <m:sty m:val="p"/>
                                    </m:rPr>
                                    <a:rPr lang="en-US">
                                      <a:latin typeface="Cambria Math" panose="02040503050406030204" pitchFamily="18" charset="0"/>
                                    </a:rPr>
                                    <m:t>Φ</m:t>
                                  </m:r>
                                </m:e>
                                <m:sub>
                                  <m:r>
                                    <a:rPr lang="en-US" i="1">
                                      <a:latin typeface="Cambria Math" panose="02040503050406030204" pitchFamily="18" charset="0"/>
                                    </a:rPr>
                                    <m:t>𝑁𝑁</m:t>
                                  </m:r>
                                </m:sub>
                                <m:sup>
                                  <m:r>
                                    <m:rPr>
                                      <m:sty m:val="p"/>
                                    </m:rPr>
                                    <a:rPr lang="en-US" b="0" i="0" smtClean="0">
                                      <a:latin typeface="Cambria Math" panose="02040503050406030204" pitchFamily="18" charset="0"/>
                                    </a:rPr>
                                    <m:t>T</m:t>
                                  </m:r>
                                </m:sup>
                              </m:sSubSup>
                            </m:e>
                          </m:mr>
                        </m:m>
                      </m:e>
                    </m:d>
                    <m:r>
                      <a:rPr lang="en-US" b="0" i="1" smtClean="0">
                        <a:latin typeface="Cambria Math" panose="02040503050406030204" pitchFamily="18" charset="0"/>
                      </a:rPr>
                      <m:t>+</m:t>
                    </m:r>
                    <m:d>
                      <m:dPr>
                        <m:begChr m:val="["/>
                        <m:endChr m:val="]"/>
                        <m:ctrlPr>
                          <a:rPr lang="en-150" i="1" smtClean="0">
                            <a:solidFill>
                              <a:schemeClr val="accent6"/>
                            </a:solidFill>
                            <a:latin typeface="Cambria Math" panose="02040503050406030204" pitchFamily="18" charset="0"/>
                          </a:rPr>
                        </m:ctrlPr>
                      </m:dPr>
                      <m:e>
                        <m:m>
                          <m:mPr>
                            <m:mcs>
                              <m:mc>
                                <m:mcPr>
                                  <m:count m:val="1"/>
                                  <m:mcJc m:val="center"/>
                                </m:mcPr>
                              </m:mc>
                            </m:mcs>
                            <m:ctrlPr>
                              <a:rPr lang="en-150" i="1">
                                <a:solidFill>
                                  <a:schemeClr val="accent6"/>
                                </a:solidFill>
                                <a:latin typeface="Cambria Math" panose="02040503050406030204" pitchFamily="18" charset="0"/>
                              </a:rPr>
                            </m:ctrlPr>
                          </m:mPr>
                          <m:mr>
                            <m:e>
                              <m:sSub>
                                <m:sSubPr>
                                  <m:ctrlPr>
                                    <a:rPr lang="en-US" i="1">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rPr>
                                    <m:t>𝐺</m:t>
                                  </m:r>
                                </m:e>
                                <m:sub>
                                  <m:r>
                                    <a:rPr lang="en-US" i="1">
                                      <a:solidFill>
                                        <a:schemeClr val="accent6"/>
                                      </a:solidFill>
                                      <a:latin typeface="Cambria Math" panose="02040503050406030204" pitchFamily="18" charset="0"/>
                                    </a:rPr>
                                    <m:t>1</m:t>
                                  </m:r>
                                </m:sub>
                              </m:sSub>
                            </m:e>
                          </m:mr>
                          <m:mr>
                            <m:e>
                              <m:r>
                                <a:rPr lang="en-US" i="1">
                                  <a:solidFill>
                                    <a:schemeClr val="accent6"/>
                                  </a:solidFill>
                                  <a:latin typeface="Cambria Math" panose="02040503050406030204" pitchFamily="18" charset="0"/>
                                </a:rPr>
                                <m:t>⋮</m:t>
                              </m:r>
                            </m:e>
                          </m:mr>
                          <m:mr>
                            <m:e>
                              <m:sSub>
                                <m:sSubPr>
                                  <m:ctrlPr>
                                    <a:rPr lang="en-US" i="1">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rPr>
                                    <m:t>𝐺</m:t>
                                  </m:r>
                                </m:e>
                                <m:sub>
                                  <m:r>
                                    <a:rPr lang="en-US" i="1">
                                      <a:solidFill>
                                        <a:schemeClr val="accent6"/>
                                      </a:solidFill>
                                      <a:latin typeface="Cambria Math" panose="02040503050406030204" pitchFamily="18" charset="0"/>
                                    </a:rPr>
                                    <m:t>𝑁</m:t>
                                  </m:r>
                                </m:sub>
                              </m:sSub>
                            </m:e>
                          </m:mr>
                        </m:m>
                      </m:e>
                    </m:d>
                    <m:r>
                      <a:rPr lang="en-US" b="0" i="1" smtClean="0">
                        <a:solidFill>
                          <a:schemeClr val="accent6"/>
                        </a:solidFill>
                        <a:latin typeface="Cambria Math" panose="02040503050406030204" pitchFamily="18" charset="0"/>
                      </a:rPr>
                      <m:t>𝑄</m:t>
                    </m:r>
                    <m:d>
                      <m:dPr>
                        <m:begChr m:val="["/>
                        <m:endChr m:val="]"/>
                        <m:ctrlPr>
                          <a:rPr lang="en-US" b="0" i="1" smtClean="0">
                            <a:solidFill>
                              <a:schemeClr val="accent6"/>
                            </a:solidFill>
                            <a:latin typeface="Cambria Math" panose="02040503050406030204" pitchFamily="18" charset="0"/>
                          </a:rPr>
                        </m:ctrlPr>
                      </m:dPr>
                      <m:e>
                        <m:m>
                          <m:mPr>
                            <m:mcs>
                              <m:mc>
                                <m:mcPr>
                                  <m:count m:val="3"/>
                                  <m:mcJc m:val="center"/>
                                </m:mcPr>
                              </m:mc>
                            </m:mcs>
                            <m:ctrlPr>
                              <a:rPr lang="en-US" b="0" i="1" smtClean="0">
                                <a:solidFill>
                                  <a:schemeClr val="accent6"/>
                                </a:solidFill>
                                <a:latin typeface="Cambria Math" panose="02040503050406030204" pitchFamily="18" charset="0"/>
                              </a:rPr>
                            </m:ctrlPr>
                          </m:mPr>
                          <m:mr>
                            <m:e>
                              <m:sSubSup>
                                <m:sSubSupPr>
                                  <m:ctrlPr>
                                    <a:rPr lang="en-US" b="0" i="1" smtClean="0">
                                      <a:solidFill>
                                        <a:schemeClr val="accent6"/>
                                      </a:solidFill>
                                      <a:latin typeface="Cambria Math" panose="02040503050406030204" pitchFamily="18" charset="0"/>
                                    </a:rPr>
                                  </m:ctrlPr>
                                </m:sSubSupPr>
                                <m:e>
                                  <m:r>
                                    <m:rPr>
                                      <m:brk m:alnAt="7"/>
                                    </m:rPr>
                                    <a:rPr lang="en-US" b="0" i="1" smtClean="0">
                                      <a:solidFill>
                                        <a:schemeClr val="accent6"/>
                                      </a:solidFill>
                                      <a:latin typeface="Cambria Math" panose="02040503050406030204" pitchFamily="18" charset="0"/>
                                    </a:rPr>
                                    <m:t>𝐺</m:t>
                                  </m:r>
                                </m:e>
                                <m:sub>
                                  <m:r>
                                    <m:rPr>
                                      <m:brk m:alnAt="7"/>
                                    </m:rPr>
                                    <a:rPr lang="en-US" b="0" i="1" smtClean="0">
                                      <a:solidFill>
                                        <a:schemeClr val="accent6"/>
                                      </a:solidFill>
                                      <a:latin typeface="Cambria Math" panose="02040503050406030204" pitchFamily="18" charset="0"/>
                                    </a:rPr>
                                    <m:t>1</m:t>
                                  </m:r>
                                </m:sub>
                                <m:sup>
                                  <m:r>
                                    <m:rPr>
                                      <m:brk m:alnAt="7"/>
                                    </m:rPr>
                                    <a:rPr lang="en-US" b="0" i="1" smtClean="0">
                                      <a:solidFill>
                                        <a:schemeClr val="accent6"/>
                                      </a:solidFill>
                                      <a:latin typeface="Cambria Math" panose="02040503050406030204" pitchFamily="18" charset="0"/>
                                    </a:rPr>
                                    <m:t>𝑇</m:t>
                                  </m:r>
                                </m:sup>
                              </m:sSubSup>
                            </m:e>
                            <m:e>
                              <m:r>
                                <a:rPr lang="en-US" b="0" i="1" smtClean="0">
                                  <a:solidFill>
                                    <a:schemeClr val="accent6"/>
                                  </a:solidFill>
                                  <a:latin typeface="Cambria Math" panose="02040503050406030204" pitchFamily="18" charset="0"/>
                                </a:rPr>
                                <m:t>…</m:t>
                              </m:r>
                            </m:e>
                            <m:e>
                              <m:sSubSup>
                                <m:sSubSupPr>
                                  <m:ctrlPr>
                                    <a:rPr lang="en-US" b="0" i="1" smtClean="0">
                                      <a:solidFill>
                                        <a:schemeClr val="accent6"/>
                                      </a:solidFill>
                                      <a:latin typeface="Cambria Math" panose="02040503050406030204" pitchFamily="18" charset="0"/>
                                    </a:rPr>
                                  </m:ctrlPr>
                                </m:sSubSupPr>
                                <m:e>
                                  <m:r>
                                    <a:rPr lang="en-US" b="0" i="1" smtClean="0">
                                      <a:solidFill>
                                        <a:schemeClr val="accent6"/>
                                      </a:solidFill>
                                      <a:latin typeface="Cambria Math" panose="02040503050406030204" pitchFamily="18" charset="0"/>
                                    </a:rPr>
                                    <m:t>𝐺</m:t>
                                  </m:r>
                                </m:e>
                                <m:sub>
                                  <m:r>
                                    <a:rPr lang="en-US" b="0" i="1" smtClean="0">
                                      <a:solidFill>
                                        <a:schemeClr val="accent6"/>
                                      </a:solidFill>
                                      <a:latin typeface="Cambria Math" panose="02040503050406030204" pitchFamily="18" charset="0"/>
                                    </a:rPr>
                                    <m:t>𝑁</m:t>
                                  </m:r>
                                </m:sub>
                                <m:sup>
                                  <m:r>
                                    <a:rPr lang="en-US" b="0" i="1" smtClean="0">
                                      <a:solidFill>
                                        <a:schemeClr val="accent6"/>
                                      </a:solidFill>
                                      <a:latin typeface="Cambria Math" panose="02040503050406030204" pitchFamily="18" charset="0"/>
                                    </a:rPr>
                                    <m:t>𝑇</m:t>
                                  </m:r>
                                </m:sup>
                              </m:sSubSup>
                            </m:e>
                          </m:mr>
                        </m:m>
                      </m:e>
                    </m:d>
                  </m:oMath>
                </a14:m>
                <a:endParaRPr lang="he-IL" b="0" dirty="0"/>
              </a:p>
              <a:p>
                <a:r>
                  <a:rPr lang="he-IL" dirty="0"/>
                  <a:t>נבחין כי גם אם הפילטרים הלוקליים היו תחילה בלתי מתואמים, כתוצאה מרעש התהליך הם יהיו מתואמים בהמשך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𝑗𝑖</m:t>
                        </m:r>
                      </m:sub>
                    </m:sSub>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he-IL">
                                <a:latin typeface="Cambria Math" panose="02040503050406030204" pitchFamily="18" charset="0"/>
                              </a:rPr>
                              <m:t>​</m:t>
                            </m:r>
                          </m:e>
                        </m:d>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Φ</m:t>
                        </m:r>
                      </m:e>
                      <m:sub>
                        <m:r>
                          <a:rPr lang="en-US" b="0" i="1" smtClean="0">
                            <a:latin typeface="Cambria Math" panose="02040503050406030204" pitchFamily="18" charset="0"/>
                          </a:rPr>
                          <m:t>𝑗𝑗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𝑗𝑖</m:t>
                        </m:r>
                      </m:sub>
                    </m:sSub>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he-IL">
                                <a:latin typeface="Cambria Math" panose="02040503050406030204" pitchFamily="18" charset="0"/>
                              </a:rPr>
                              <m:t>​</m:t>
                            </m:r>
                          </m:e>
                        </m:d>
                      </m:e>
                      <m:sub>
                        <m:r>
                          <a:rPr lang="en-US" b="0" i="1" smtClean="0">
                            <a:latin typeface="Cambria Math" panose="02040503050406030204" pitchFamily="18" charset="0"/>
                          </a:rPr>
                          <m:t>𝑘</m:t>
                        </m:r>
                      </m:sub>
                    </m:sSub>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Φ</m:t>
                        </m:r>
                      </m:e>
                      <m:sub>
                        <m:r>
                          <a:rPr lang="en-US" b="0" i="1" smtClean="0">
                            <a:latin typeface="Cambria Math" panose="02040503050406030204" pitchFamily="18" charset="0"/>
                          </a:rPr>
                          <m:t>𝑖𝑖</m:t>
                        </m:r>
                      </m:sub>
                      <m:sup>
                        <m:r>
                          <a:rPr lang="en-US" b="0" i="1" smtClean="0">
                            <a:latin typeface="Cambria Math" panose="02040503050406030204" pitchFamily="18" charset="0"/>
                          </a:rPr>
                          <m:t>𝑇</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𝑗</m:t>
                        </m:r>
                      </m:sub>
                    </m:sSub>
                    <m:r>
                      <a:rPr lang="en-US" b="0" i="1" smtClean="0">
                        <a:latin typeface="Cambria Math" panose="02040503050406030204" pitchFamily="18" charset="0"/>
                      </a:rPr>
                      <m:t>𝑄</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oMath>
                </a14:m>
                <a:endParaRPr lang="en-US" b="0" dirty="0"/>
              </a:p>
              <a:p>
                <a:r>
                  <a:rPr lang="he-IL" dirty="0"/>
                  <a:t>הצעה - נחסום מלעיל את מטריצת </a:t>
                </a:r>
                <a:r>
                  <a:rPr lang="he-IL" dirty="0" err="1"/>
                  <a:t>הקווריאנס</a:t>
                </a:r>
                <a:r>
                  <a:rPr lang="he-IL" dirty="0"/>
                  <a:t> הגלובלית בעזרת מטריצה בלוק - אלכסונית</a:t>
                </a:r>
                <a:endParaRPr lang="LID4096" dirty="0"/>
              </a:p>
            </p:txBody>
          </p:sp>
        </mc:Choice>
        <mc:Fallback xmlns="">
          <p:sp>
            <p:nvSpPr>
              <p:cNvPr id="3" name="מציין מיקום תוכן 2">
                <a:extLst>
                  <a:ext uri="{FF2B5EF4-FFF2-40B4-BE49-F238E27FC236}">
                    <a16:creationId xmlns:a16="http://schemas.microsoft.com/office/drawing/2014/main" id="{ABDE8F61-D476-300B-E516-E22EE2D831A4}"/>
                  </a:ext>
                </a:extLst>
              </p:cNvPr>
              <p:cNvSpPr>
                <a:spLocks noGrp="1" noRot="1" noChangeAspect="1" noMove="1" noResize="1" noEditPoints="1" noAdjustHandles="1" noChangeArrowheads="1" noChangeShapeType="1" noTextEdit="1"/>
              </p:cNvSpPr>
              <p:nvPr>
                <p:ph idx="1"/>
              </p:nvPr>
            </p:nvSpPr>
            <p:spPr>
              <a:blipFill>
                <a:blip r:embed="rId3"/>
                <a:stretch>
                  <a:fillRect t="-1002" r="-482" b="-167"/>
                </a:stretch>
              </a:blipFill>
            </p:spPr>
            <p:txBody>
              <a:bodyPr/>
              <a:lstStyle/>
              <a:p>
                <a:r>
                  <a:rPr lang="he-IL">
                    <a:noFill/>
                  </a:rPr>
                  <a:t> </a:t>
                </a:r>
              </a:p>
            </p:txBody>
          </p:sp>
        </mc:Fallback>
      </mc:AlternateContent>
    </p:spTree>
    <p:extLst>
      <p:ext uri="{BB962C8B-B14F-4D97-AF65-F5344CB8AC3E}">
        <p14:creationId xmlns:p14="http://schemas.microsoft.com/office/powerpoint/2010/main" val="400945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41559-C60D-43CE-2A55-9CFAACC0B96C}"/>
              </a:ext>
            </a:extLst>
          </p:cNvPr>
          <p:cNvSpPr>
            <a:spLocks noGrp="1"/>
          </p:cNvSpPr>
          <p:nvPr>
            <p:ph type="title"/>
          </p:nvPr>
        </p:nvSpPr>
        <p:spPr/>
        <p:txBody>
          <a:bodyPr/>
          <a:lstStyle/>
          <a:p>
            <a:r>
              <a:rPr lang="he-IL" b="1" dirty="0"/>
              <a:t>מבנה ה – </a:t>
            </a:r>
            <a:r>
              <a:rPr lang="en-US" b="1" dirty="0"/>
              <a:t>FKF</a:t>
            </a:r>
            <a:r>
              <a:rPr lang="he-IL" b="1" dirty="0"/>
              <a:t> (תהליך קידום)</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C9FF8F-AAD0-2A04-76EA-5D88BEB33094}"/>
                  </a:ext>
                </a:extLst>
              </p:cNvPr>
              <p:cNvSpPr>
                <a:spLocks noGrp="1"/>
              </p:cNvSpPr>
              <p:nvPr>
                <p:ph idx="1"/>
              </p:nvPr>
            </p:nvSpPr>
            <p:spPr>
              <a:xfrm flipH="1">
                <a:off x="146303" y="2142067"/>
                <a:ext cx="11359895" cy="3649133"/>
              </a:xfrm>
            </p:spPr>
            <p:txBody>
              <a:bodyPr anchor="t">
                <a:normAutofit fontScale="85000" lnSpcReduction="10000"/>
              </a:bodyPr>
              <a:lstStyle/>
              <a:p>
                <a14:m>
                  <m:oMath xmlns:m="http://schemas.openxmlformats.org/officeDocument/2006/math">
                    <m:d>
                      <m:dPr>
                        <m:begChr m:val="["/>
                        <m:endChr m:val="]"/>
                        <m:ctrlPr>
                          <a:rPr lang="en-150" i="1" smtClean="0">
                            <a:solidFill>
                              <a:schemeClr val="accent6"/>
                            </a:solidFill>
                            <a:latin typeface="Cambria Math" panose="02040503050406030204" pitchFamily="18" charset="0"/>
                          </a:rPr>
                        </m:ctrlPr>
                      </m:dPr>
                      <m:e>
                        <m:m>
                          <m:mPr>
                            <m:mcs>
                              <m:mc>
                                <m:mcPr>
                                  <m:count m:val="1"/>
                                  <m:mcJc m:val="center"/>
                                </m:mcPr>
                              </m:mc>
                            </m:mcs>
                            <m:ctrlPr>
                              <a:rPr lang="en-150" i="1">
                                <a:solidFill>
                                  <a:schemeClr val="accent6"/>
                                </a:solidFill>
                                <a:latin typeface="Cambria Math" panose="02040503050406030204" pitchFamily="18" charset="0"/>
                              </a:rPr>
                            </m:ctrlPr>
                          </m:mPr>
                          <m:mr>
                            <m:e>
                              <m:sSub>
                                <m:sSubPr>
                                  <m:ctrlPr>
                                    <a:rPr lang="en-US" i="1">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rPr>
                                    <m:t>𝐺</m:t>
                                  </m:r>
                                </m:e>
                                <m:sub>
                                  <m:r>
                                    <a:rPr lang="en-US" i="1">
                                      <a:solidFill>
                                        <a:schemeClr val="accent6"/>
                                      </a:solidFill>
                                      <a:latin typeface="Cambria Math" panose="02040503050406030204" pitchFamily="18" charset="0"/>
                                    </a:rPr>
                                    <m:t>1</m:t>
                                  </m:r>
                                </m:sub>
                              </m:sSub>
                            </m:e>
                          </m:mr>
                          <m:mr>
                            <m:e>
                              <m:r>
                                <a:rPr lang="en-US" i="1">
                                  <a:solidFill>
                                    <a:schemeClr val="accent6"/>
                                  </a:solidFill>
                                  <a:latin typeface="Cambria Math" panose="02040503050406030204" pitchFamily="18" charset="0"/>
                                </a:rPr>
                                <m:t>⋮</m:t>
                              </m:r>
                            </m:e>
                          </m:mr>
                          <m:mr>
                            <m:e>
                              <m:sSub>
                                <m:sSubPr>
                                  <m:ctrlPr>
                                    <a:rPr lang="en-US" i="1">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rPr>
                                    <m:t>𝐺</m:t>
                                  </m:r>
                                </m:e>
                                <m:sub>
                                  <m:r>
                                    <a:rPr lang="en-US" i="1">
                                      <a:solidFill>
                                        <a:schemeClr val="accent6"/>
                                      </a:solidFill>
                                      <a:latin typeface="Cambria Math" panose="02040503050406030204" pitchFamily="18" charset="0"/>
                                    </a:rPr>
                                    <m:t>𝑁</m:t>
                                  </m:r>
                                </m:sub>
                              </m:sSub>
                            </m:e>
                          </m:mr>
                        </m:m>
                      </m:e>
                    </m:d>
                    <m:r>
                      <a:rPr lang="en-US" i="1">
                        <a:solidFill>
                          <a:schemeClr val="accent6"/>
                        </a:solidFill>
                        <a:latin typeface="Cambria Math" panose="02040503050406030204" pitchFamily="18" charset="0"/>
                      </a:rPr>
                      <m:t>𝑄</m:t>
                    </m:r>
                    <m:d>
                      <m:dPr>
                        <m:begChr m:val="["/>
                        <m:endChr m:val="]"/>
                        <m:ctrlPr>
                          <a:rPr lang="en-US" i="1">
                            <a:solidFill>
                              <a:schemeClr val="accent6"/>
                            </a:solidFill>
                            <a:latin typeface="Cambria Math" panose="02040503050406030204" pitchFamily="18" charset="0"/>
                          </a:rPr>
                        </m:ctrlPr>
                      </m:dPr>
                      <m:e>
                        <m:m>
                          <m:mPr>
                            <m:mcs>
                              <m:mc>
                                <m:mcPr>
                                  <m:count m:val="3"/>
                                  <m:mcJc m:val="center"/>
                                </m:mcPr>
                              </m:mc>
                            </m:mcs>
                            <m:ctrlPr>
                              <a:rPr lang="en-US" i="1">
                                <a:solidFill>
                                  <a:schemeClr val="accent6"/>
                                </a:solidFill>
                                <a:latin typeface="Cambria Math" panose="02040503050406030204" pitchFamily="18" charset="0"/>
                              </a:rPr>
                            </m:ctrlPr>
                          </m:mPr>
                          <m:mr>
                            <m:e>
                              <m:sSubSup>
                                <m:sSubSupPr>
                                  <m:ctrlPr>
                                    <a:rPr lang="en-US" i="1">
                                      <a:solidFill>
                                        <a:schemeClr val="accent6"/>
                                      </a:solidFill>
                                      <a:latin typeface="Cambria Math" panose="02040503050406030204" pitchFamily="18" charset="0"/>
                                    </a:rPr>
                                  </m:ctrlPr>
                                </m:sSubSupPr>
                                <m:e>
                                  <m:r>
                                    <m:rPr>
                                      <m:brk m:alnAt="7"/>
                                    </m:rPr>
                                    <a:rPr lang="en-US" i="1">
                                      <a:solidFill>
                                        <a:schemeClr val="accent6"/>
                                      </a:solidFill>
                                      <a:latin typeface="Cambria Math" panose="02040503050406030204" pitchFamily="18" charset="0"/>
                                    </a:rPr>
                                    <m:t>𝐺</m:t>
                                  </m:r>
                                </m:e>
                                <m:sub>
                                  <m:r>
                                    <m:rPr>
                                      <m:brk m:alnAt="7"/>
                                    </m:rPr>
                                    <a:rPr lang="en-US" i="1">
                                      <a:solidFill>
                                        <a:schemeClr val="accent6"/>
                                      </a:solidFill>
                                      <a:latin typeface="Cambria Math" panose="02040503050406030204" pitchFamily="18" charset="0"/>
                                    </a:rPr>
                                    <m:t>1</m:t>
                                  </m:r>
                                </m:sub>
                                <m:sup>
                                  <m:r>
                                    <m:rPr>
                                      <m:brk m:alnAt="7"/>
                                    </m:rPr>
                                    <a:rPr lang="en-US" i="1">
                                      <a:solidFill>
                                        <a:schemeClr val="accent6"/>
                                      </a:solidFill>
                                      <a:latin typeface="Cambria Math" panose="02040503050406030204" pitchFamily="18" charset="0"/>
                                    </a:rPr>
                                    <m:t>𝑇</m:t>
                                  </m:r>
                                </m:sup>
                              </m:sSubSup>
                            </m:e>
                            <m:e>
                              <m:r>
                                <a:rPr lang="en-US" i="1">
                                  <a:solidFill>
                                    <a:schemeClr val="accent6"/>
                                  </a:solidFill>
                                  <a:latin typeface="Cambria Math" panose="02040503050406030204" pitchFamily="18" charset="0"/>
                                </a:rPr>
                                <m:t>…</m:t>
                              </m:r>
                            </m:e>
                            <m:e>
                              <m:sSubSup>
                                <m:sSubSupPr>
                                  <m:ctrlPr>
                                    <a:rPr lang="en-US" i="1">
                                      <a:solidFill>
                                        <a:schemeClr val="accent6"/>
                                      </a:solidFill>
                                      <a:latin typeface="Cambria Math" panose="02040503050406030204" pitchFamily="18" charset="0"/>
                                    </a:rPr>
                                  </m:ctrlPr>
                                </m:sSubSupPr>
                                <m:e>
                                  <m:r>
                                    <a:rPr lang="en-US" i="1">
                                      <a:solidFill>
                                        <a:schemeClr val="accent6"/>
                                      </a:solidFill>
                                      <a:latin typeface="Cambria Math" panose="02040503050406030204" pitchFamily="18" charset="0"/>
                                    </a:rPr>
                                    <m:t>𝐺</m:t>
                                  </m:r>
                                </m:e>
                                <m:sub>
                                  <m:r>
                                    <a:rPr lang="en-US" i="1">
                                      <a:solidFill>
                                        <a:schemeClr val="accent6"/>
                                      </a:solidFill>
                                      <a:latin typeface="Cambria Math" panose="02040503050406030204" pitchFamily="18" charset="0"/>
                                    </a:rPr>
                                    <m:t>𝑁</m:t>
                                  </m:r>
                                </m:sub>
                                <m:sup>
                                  <m:r>
                                    <a:rPr lang="en-US" i="1">
                                      <a:solidFill>
                                        <a:schemeClr val="accent6"/>
                                      </a:solidFill>
                                      <a:latin typeface="Cambria Math" panose="02040503050406030204" pitchFamily="18" charset="0"/>
                                    </a:rPr>
                                    <m:t>𝑇</m:t>
                                  </m:r>
                                </m:sup>
                              </m:sSubSup>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𝐺</m:t>
                                  </m:r>
                                </m:e>
                                <m:sub>
                                  <m:r>
                                    <m:rPr>
                                      <m:brk m:alnAt="7"/>
                                    </m:rPr>
                                    <a:rPr lang="en-US" b="0" i="1" smtClean="0">
                                      <a:latin typeface="Cambria Math" panose="02040503050406030204" pitchFamily="18" charset="0"/>
                                    </a:rPr>
                                    <m:t>1</m:t>
                                  </m:r>
                                </m:sub>
                              </m:sSub>
                            </m:e>
                            <m:e>
                              <m:r>
                                <a:rPr lang="en-US" b="0" i="1" smtClean="0">
                                  <a:latin typeface="Cambria Math" panose="02040503050406030204" pitchFamily="18" charset="0"/>
                                </a:rPr>
                                <m:t>⋯</m:t>
                              </m:r>
                            </m:e>
                            <m:e>
                              <m:r>
                                <a:rPr lang="en-US" b="0" i="1" smtClean="0">
                                  <a:latin typeface="Cambria Math" panose="02040503050406030204" pitchFamily="18" charset="0"/>
                                </a:rPr>
                                <m:t>0</m:t>
                              </m:r>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0</m:t>
                              </m:r>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𝑁</m:t>
                                  </m:r>
                                </m:sub>
                              </m:sSub>
                            </m:e>
                          </m:mr>
                        </m:m>
                      </m:e>
                    </m:d>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𝑄</m:t>
                              </m:r>
                            </m:e>
                            <m:e>
                              <m:r>
                                <a:rPr lang="en-US" b="0" i="1" smtClean="0">
                                  <a:latin typeface="Cambria Math" panose="02040503050406030204" pitchFamily="18" charset="0"/>
                                </a:rPr>
                                <m:t>⋯</m:t>
                              </m:r>
                            </m:e>
                            <m:e>
                              <m:r>
                                <a:rPr lang="en-US" b="0" i="1" smtClean="0">
                                  <a:latin typeface="Cambria Math" panose="02040503050406030204" pitchFamily="18" charset="0"/>
                                </a:rPr>
                                <m:t>𝑄</m:t>
                              </m:r>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𝑄</m:t>
                              </m:r>
                            </m:e>
                            <m:e>
                              <m:r>
                                <a:rPr lang="en-US" b="0" i="1" smtClean="0">
                                  <a:latin typeface="Cambria Math" panose="02040503050406030204" pitchFamily="18" charset="0"/>
                                </a:rPr>
                                <m:t>⋯</m:t>
                              </m:r>
                            </m:e>
                            <m:e>
                              <m:r>
                                <a:rPr lang="en-US" b="0" i="1" smtClean="0">
                                  <a:latin typeface="Cambria Math" panose="02040503050406030204" pitchFamily="18" charset="0"/>
                                </a:rPr>
                                <m:t>𝑄</m:t>
                              </m:r>
                            </m:e>
                          </m:mr>
                        </m:m>
                      </m:e>
                    </m:d>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Sup>
                                <m:sSubSupPr>
                                  <m:ctrlPr>
                                    <a:rPr lang="en-US" b="0" i="1" smtClean="0">
                                      <a:latin typeface="Cambria Math" panose="02040503050406030204" pitchFamily="18" charset="0"/>
                                    </a:rPr>
                                  </m:ctrlPr>
                                </m:sSubSupPr>
                                <m:e>
                                  <m:r>
                                    <m:rPr>
                                      <m:brk m:alnAt="7"/>
                                    </m:rPr>
                                    <a:rPr lang="en-US" b="0" i="1" smtClean="0">
                                      <a:latin typeface="Cambria Math" panose="02040503050406030204" pitchFamily="18" charset="0"/>
                                    </a:rPr>
                                    <m:t>𝐺</m:t>
                                  </m:r>
                                </m:e>
                                <m:sub>
                                  <m:r>
                                    <m:rPr>
                                      <m:brk m:alnAt="7"/>
                                    </m:rPr>
                                    <a:rPr lang="en-US" b="0" i="1" smtClean="0">
                                      <a:latin typeface="Cambria Math" panose="02040503050406030204" pitchFamily="18" charset="0"/>
                                    </a:rPr>
                                    <m:t>1</m:t>
                                  </m:r>
                                </m:sub>
                                <m:sup>
                                  <m:r>
                                    <m:rPr>
                                      <m:brk m:alnAt="7"/>
                                    </m:rPr>
                                    <a:rPr lang="en-US" b="0" i="1" smtClean="0">
                                      <a:latin typeface="Cambria Math" panose="02040503050406030204" pitchFamily="18" charset="0"/>
                                    </a:rPr>
                                    <m:t>𝑇</m:t>
                                  </m:r>
                                </m:sup>
                              </m:sSubSup>
                            </m:e>
                            <m:e>
                              <m:r>
                                <a:rPr lang="en-US" b="0" i="1" smtClean="0">
                                  <a:latin typeface="Cambria Math" panose="02040503050406030204" pitchFamily="18" charset="0"/>
                                </a:rPr>
                                <m:t>⋯</m:t>
                              </m:r>
                            </m:e>
                            <m:e>
                              <m:r>
                                <a:rPr lang="en-US" b="0" i="1" smtClean="0">
                                  <a:latin typeface="Cambria Math" panose="02040503050406030204" pitchFamily="18" charset="0"/>
                                </a:rPr>
                                <m:t>0</m:t>
                              </m:r>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0</m:t>
                              </m:r>
                            </m:e>
                            <m:e>
                              <m:r>
                                <a:rPr lang="en-US" b="0" i="1" smtClean="0">
                                  <a:latin typeface="Cambria Math" panose="02040503050406030204" pitchFamily="18" charset="0"/>
                                </a:rPr>
                                <m:t>⋯</m:t>
                              </m:r>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2</m:t>
                                  </m:r>
                                </m:sub>
                                <m:sup>
                                  <m:r>
                                    <a:rPr lang="en-US" b="0" i="1" smtClean="0">
                                      <a:latin typeface="Cambria Math" panose="02040503050406030204" pitchFamily="18" charset="0"/>
                                    </a:rPr>
                                    <m:t>𝑇</m:t>
                                  </m:r>
                                </m:sup>
                              </m:sSubSup>
                            </m:e>
                          </m:mr>
                        </m:m>
                      </m:e>
                    </m:d>
                  </m:oMath>
                </a14:m>
                <a:endParaRPr lang="en-US" b="0" dirty="0"/>
              </a:p>
              <a:p>
                <a:r>
                  <a:rPr lang="he-IL" dirty="0"/>
                  <a:t>ניתן להראות כי</a:t>
                </a:r>
                <a14:m>
                  <m:oMath xmlns:m="http://schemas.openxmlformats.org/officeDocument/2006/math">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𝑄</m:t>
                              </m:r>
                            </m:e>
                            <m:e>
                              <m:r>
                                <a:rPr lang="en-US" i="1">
                                  <a:latin typeface="Cambria Math" panose="02040503050406030204" pitchFamily="18" charset="0"/>
                                </a:rPr>
                                <m:t>⋯</m:t>
                              </m:r>
                            </m:e>
                            <m:e>
                              <m:r>
                                <a:rPr lang="en-US" i="1">
                                  <a:latin typeface="Cambria Math" panose="02040503050406030204" pitchFamily="18" charset="0"/>
                                </a:rPr>
                                <m:t>𝑄</m:t>
                              </m:r>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r>
                                <a:rPr lang="en-US" i="1">
                                  <a:latin typeface="Cambria Math" panose="02040503050406030204" pitchFamily="18" charset="0"/>
                                </a:rPr>
                                <m:t>𝑄</m:t>
                              </m:r>
                            </m:e>
                            <m:e>
                              <m:r>
                                <a:rPr lang="en-US" i="1">
                                  <a:latin typeface="Cambria Math" panose="02040503050406030204" pitchFamily="18" charset="0"/>
                                </a:rPr>
                                <m:t>⋯</m:t>
                              </m:r>
                            </m:e>
                            <m:e>
                              <m:r>
                                <a:rPr lang="en-US" i="1">
                                  <a:latin typeface="Cambria Math" panose="02040503050406030204" pitchFamily="18" charset="0"/>
                                </a:rPr>
                                <m:t>𝑄</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r>
                                <a:rPr lang="en-US" b="0" i="1" smtClean="0">
                                  <a:latin typeface="Cambria Math" panose="02040503050406030204" pitchFamily="18" charset="0"/>
                                </a:rPr>
                                <m:t>𝑄</m:t>
                              </m:r>
                            </m:e>
                            <m:e>
                              <m:r>
                                <a:rPr lang="en-US" b="0" i="1" smtClean="0">
                                  <a:latin typeface="Cambria Math" panose="02040503050406030204" pitchFamily="18" charset="0"/>
                                </a:rPr>
                                <m:t>⋯</m:t>
                              </m:r>
                            </m:e>
                            <m:e>
                              <m:r>
                                <a:rPr lang="en-US" b="0" i="1" smtClean="0">
                                  <a:latin typeface="Cambria Math" panose="02040503050406030204" pitchFamily="18" charset="0"/>
                                </a:rPr>
                                <m:t>0</m:t>
                              </m:r>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0</m:t>
                              </m:r>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𝑁</m:t>
                                  </m:r>
                                </m:sub>
                              </m:sSub>
                              <m:r>
                                <a:rPr lang="en-US" b="0" i="1" smtClean="0">
                                  <a:latin typeface="Cambria Math" panose="02040503050406030204" pitchFamily="18" charset="0"/>
                                </a:rPr>
                                <m:t>𝑄</m:t>
                              </m:r>
                            </m:e>
                          </m:mr>
                        </m:m>
                      </m:e>
                    </m:d>
                  </m:oMath>
                </a14:m>
                <a:r>
                  <a:rPr lang="he-IL" dirty="0"/>
                  <a:t> כך ש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𝑁</m:t>
                            </m:r>
                          </m:sub>
                        </m:sSub>
                      </m:den>
                    </m:f>
                    <m:r>
                      <a:rPr lang="en-US" b="0" i="1" smtClean="0">
                        <a:latin typeface="Cambria Math" panose="02040503050406030204" pitchFamily="18" charset="0"/>
                      </a:rPr>
                      <m:t>=</m:t>
                    </m:r>
                    <m:r>
                      <a:rPr lang="en-US" b="0" i="1" smtClean="0">
                        <a:latin typeface="Cambria Math" panose="02040503050406030204" pitchFamily="18" charset="0"/>
                      </a:rPr>
                      <m:t>1</m:t>
                    </m:r>
                  </m:oMath>
                </a14:m>
                <a:endParaRPr lang="he-IL" dirty="0"/>
              </a:p>
              <a:p>
                <a:r>
                  <a:rPr lang="he-IL" dirty="0"/>
                  <a:t>כך למעשה נחסום את מטריצת </a:t>
                </a:r>
                <a:r>
                  <a:rPr lang="he-IL" dirty="0" err="1"/>
                  <a:t>הקוואריאנס</a:t>
                </a:r>
                <a:r>
                  <a:rPr lang="he-IL" dirty="0"/>
                  <a:t> הגלובלית בעזרת מטריצה אלכסונית</a:t>
                </a:r>
              </a:p>
              <a:p>
                <a14:m>
                  <m:oMath xmlns:m="http://schemas.openxmlformats.org/officeDocument/2006/math">
                    <m:sSub>
                      <m:sSubPr>
                        <m:ctrlPr>
                          <a:rPr lang="en-US" i="1">
                            <a:latin typeface="Cambria Math" panose="02040503050406030204" pitchFamily="18" charset="0"/>
                          </a:rPr>
                        </m:ctrlPr>
                      </m:sSubPr>
                      <m:e>
                        <m:d>
                          <m:dPr>
                            <m:begChr m:val="["/>
                            <m:endChr m:val="]"/>
                            <m:ctrlPr>
                              <a:rPr lang="en-150" i="1">
                                <a:latin typeface="Cambria Math" panose="02040503050406030204" pitchFamily="18" charset="0"/>
                              </a:rPr>
                            </m:ctrlPr>
                          </m:dPr>
                          <m:e>
                            <m:m>
                              <m:mPr>
                                <m:mcs>
                                  <m:mc>
                                    <m:mcPr>
                                      <m:count m:val="3"/>
                                      <m:mcJc m:val="center"/>
                                    </m:mcPr>
                                  </m:mc>
                                </m:mcs>
                                <m:ctrlPr>
                                  <a:rPr lang="en-150"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𝑃</m:t>
                                      </m:r>
                                    </m:e>
                                    <m:sub>
                                      <m:r>
                                        <m:rPr>
                                          <m:brk m:alnAt="7"/>
                                        </m:rPr>
                                        <a:rPr lang="en-US" i="1">
                                          <a:latin typeface="Cambria Math" panose="02040503050406030204" pitchFamily="18" charset="0"/>
                                        </a:rPr>
                                        <m:t>1</m:t>
                                      </m:r>
                                      <m:r>
                                        <a:rPr lang="en-US" i="1">
                                          <a:latin typeface="Cambria Math" panose="02040503050406030204" pitchFamily="18" charset="0"/>
                                        </a:rPr>
                                        <m:t>1</m:t>
                                      </m:r>
                                    </m:sub>
                                  </m:sSub>
                                </m:e>
                                <m:e>
                                  <m:r>
                                    <a:rPr lang="en-150"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r>
                                        <a:rPr lang="en-US" i="1">
                                          <a:latin typeface="Cambria Math" panose="02040503050406030204" pitchFamily="18" charset="0"/>
                                        </a:rPr>
                                        <m:t>𝑁</m:t>
                                      </m:r>
                                    </m:sub>
                                  </m:sSub>
                                </m:e>
                              </m:mr>
                              <m:mr>
                                <m:e>
                                  <m:r>
                                    <a:rPr lang="en-150" i="1">
                                      <a:latin typeface="Cambria Math" panose="02040503050406030204" pitchFamily="18" charset="0"/>
                                    </a:rPr>
                                    <m:t>⋮</m:t>
                                  </m:r>
                                </m:e>
                                <m:e>
                                  <m:r>
                                    <a:rPr lang="en-150" i="1">
                                      <a:latin typeface="Cambria Math" panose="02040503050406030204" pitchFamily="18" charset="0"/>
                                    </a:rPr>
                                    <m:t>⋱</m:t>
                                  </m:r>
                                </m:e>
                                <m:e>
                                  <m:r>
                                    <a:rPr lang="en-150"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𝑁</m:t>
                                      </m:r>
                                      <m:r>
                                        <a:rPr lang="en-US" i="1">
                                          <a:latin typeface="Cambria Math" panose="02040503050406030204" pitchFamily="18" charset="0"/>
                                        </a:rPr>
                                        <m:t>1</m:t>
                                      </m:r>
                                    </m:sub>
                                  </m:sSub>
                                </m:e>
                                <m:e>
                                  <m:r>
                                    <a:rPr lang="en-150"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𝑁𝑁</m:t>
                                      </m:r>
                                    </m:sub>
                                  </m:sSub>
                                </m:e>
                              </m:mr>
                            </m:m>
                          </m:e>
                        </m:d>
                      </m:e>
                      <m:sub>
                        <m:r>
                          <a:rPr lang="en-US" i="1">
                            <a:latin typeface="Cambria Math" panose="02040503050406030204" pitchFamily="18" charset="0"/>
                          </a:rPr>
                          <m:t>𝑘</m:t>
                        </m:r>
                        <m:r>
                          <a:rPr lang="en-US" i="1">
                            <a:latin typeface="Cambria Math" panose="02040503050406030204" pitchFamily="18" charset="0"/>
                          </a:rPr>
                          <m:t>1</m:t>
                        </m:r>
                      </m:sub>
                    </m:sSub>
                    <m:r>
                      <a:rPr lang="en-US" b="1"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m:rPr>
                                      <m:sty m:val="p"/>
                                    </m:rPr>
                                    <a:rPr lang="en-US">
                                      <a:latin typeface="Cambria Math" panose="02040503050406030204" pitchFamily="18" charset="0"/>
                                    </a:rPr>
                                    <m:t>Φ</m:t>
                                  </m:r>
                                </m:e>
                                <m:sub>
                                  <m:r>
                                    <a:rPr lang="en-US" i="1">
                                      <a:latin typeface="Cambria Math" panose="02040503050406030204" pitchFamily="18" charset="0"/>
                                    </a:rPr>
                                    <m:t>11</m:t>
                                  </m:r>
                                </m:sub>
                              </m:sSub>
                            </m:e>
                            <m:e>
                              <m:r>
                                <a:rPr lang="en-US" i="1">
                                  <a:latin typeface="Cambria Math" panose="02040503050406030204" pitchFamily="18" charset="0"/>
                                </a:rPr>
                                <m:t>⋯</m:t>
                              </m:r>
                            </m:e>
                            <m:e>
                              <m:r>
                                <a:rPr lang="en-US" i="1">
                                  <a:latin typeface="Cambria Math" panose="02040503050406030204" pitchFamily="18" charset="0"/>
                                </a:rPr>
                                <m:t>0</m:t>
                              </m:r>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r>
                                <a:rPr lang="en-US" i="1">
                                  <a:latin typeface="Cambria Math" panose="02040503050406030204" pitchFamily="18" charset="0"/>
                                </a:rPr>
                                <m:t>0</m:t>
                              </m:r>
                            </m:e>
                            <m:e>
                              <m:r>
                                <a:rPr lang="en-US" i="1">
                                  <a:latin typeface="Cambria Math" panose="02040503050406030204" pitchFamily="18" charset="0"/>
                                </a:rPr>
                                <m:t>⋯</m:t>
                              </m:r>
                            </m:e>
                            <m:e>
                              <m:sSub>
                                <m:sSubPr>
                                  <m:ctrlPr>
                                    <a:rPr lang="en-US" i="1">
                                      <a:latin typeface="Cambria Math" panose="02040503050406030204" pitchFamily="18" charset="0"/>
                                    </a:rPr>
                                  </m:ctrlPr>
                                </m:sSubPr>
                                <m:e>
                                  <m:r>
                                    <m:rPr>
                                      <m:sty m:val="p"/>
                                    </m:rPr>
                                    <a:rPr lang="en-US">
                                      <a:latin typeface="Cambria Math" panose="02040503050406030204" pitchFamily="18" charset="0"/>
                                    </a:rPr>
                                    <m:t>Φ</m:t>
                                  </m:r>
                                </m:e>
                                <m:sub>
                                  <m:r>
                                    <a:rPr lang="en-US" i="1">
                                      <a:latin typeface="Cambria Math" panose="02040503050406030204" pitchFamily="18" charset="0"/>
                                    </a:rPr>
                                    <m:t>𝑁𝑁</m:t>
                                  </m:r>
                                </m:sub>
                              </m:sSub>
                            </m:e>
                          </m:mr>
                        </m:m>
                      </m:e>
                    </m:d>
                    <m:sSub>
                      <m:sSubPr>
                        <m:ctrlPr>
                          <a:rPr lang="en-US" i="1">
                            <a:latin typeface="Cambria Math" panose="02040503050406030204" pitchFamily="18" charset="0"/>
                          </a:rPr>
                        </m:ctrlPr>
                      </m:sSubPr>
                      <m:e>
                        <m:d>
                          <m:dPr>
                            <m:begChr m:val="["/>
                            <m:endChr m:val="]"/>
                            <m:ctrlPr>
                              <a:rPr lang="en-150" i="1">
                                <a:latin typeface="Cambria Math" panose="02040503050406030204" pitchFamily="18" charset="0"/>
                              </a:rPr>
                            </m:ctrlPr>
                          </m:dPr>
                          <m:e>
                            <m:m>
                              <m:mPr>
                                <m:mcs>
                                  <m:mc>
                                    <m:mcPr>
                                      <m:count m:val="3"/>
                                      <m:mcJc m:val="center"/>
                                    </m:mcPr>
                                  </m:mc>
                                </m:mcs>
                                <m:ctrlPr>
                                  <a:rPr lang="en-150" i="1">
                                    <a:latin typeface="Cambria Math" panose="02040503050406030204" pitchFamily="18" charset="0"/>
                                  </a:rPr>
                                </m:ctrlPr>
                              </m:mPr>
                              <m:mr>
                                <m:e>
                                  <m:sSub>
                                    <m:sSubPr>
                                      <m:ctrlPr>
                                        <a:rPr lang="en-US" i="1">
                                          <a:latin typeface="Cambria Math" panose="02040503050406030204" pitchFamily="18" charset="0"/>
                                        </a:rPr>
                                      </m:ctrlPr>
                                    </m:sSubPr>
                                    <m:e>
                                      <m:r>
                                        <m:rPr>
                                          <m:brk m:alnAt="7"/>
                                        </m:rPr>
                                        <a:rPr lang="en-US" i="1">
                                          <a:latin typeface="Cambria Math" panose="02040503050406030204" pitchFamily="18" charset="0"/>
                                        </a:rPr>
                                        <m:t>𝑃</m:t>
                                      </m:r>
                                    </m:e>
                                    <m:sub>
                                      <m:r>
                                        <m:rPr>
                                          <m:brk m:alnAt="7"/>
                                        </m:rPr>
                                        <a:rPr lang="en-US" i="1">
                                          <a:latin typeface="Cambria Math" panose="02040503050406030204" pitchFamily="18" charset="0"/>
                                        </a:rPr>
                                        <m:t>1</m:t>
                                      </m:r>
                                      <m:r>
                                        <a:rPr lang="en-US" i="1">
                                          <a:latin typeface="Cambria Math" panose="02040503050406030204" pitchFamily="18" charset="0"/>
                                        </a:rPr>
                                        <m:t>1</m:t>
                                      </m:r>
                                    </m:sub>
                                  </m:sSub>
                                </m:e>
                                <m:e>
                                  <m:r>
                                    <a:rPr lang="en-150"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1</m:t>
                                      </m:r>
                                      <m:r>
                                        <a:rPr lang="en-US" i="1">
                                          <a:latin typeface="Cambria Math" panose="02040503050406030204" pitchFamily="18" charset="0"/>
                                        </a:rPr>
                                        <m:t>𝑁</m:t>
                                      </m:r>
                                    </m:sub>
                                  </m:sSub>
                                </m:e>
                              </m:mr>
                              <m:mr>
                                <m:e>
                                  <m:r>
                                    <a:rPr lang="en-150" i="1">
                                      <a:latin typeface="Cambria Math" panose="02040503050406030204" pitchFamily="18" charset="0"/>
                                    </a:rPr>
                                    <m:t>⋮</m:t>
                                  </m:r>
                                </m:e>
                                <m:e>
                                  <m:r>
                                    <a:rPr lang="en-150" i="1">
                                      <a:latin typeface="Cambria Math" panose="02040503050406030204" pitchFamily="18" charset="0"/>
                                    </a:rPr>
                                    <m:t>⋱</m:t>
                                  </m:r>
                                </m:e>
                                <m:e>
                                  <m:r>
                                    <a:rPr lang="en-150" i="1">
                                      <a:latin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𝑁</m:t>
                                      </m:r>
                                      <m:r>
                                        <a:rPr lang="en-US" i="1">
                                          <a:latin typeface="Cambria Math" panose="02040503050406030204" pitchFamily="18" charset="0"/>
                                        </a:rPr>
                                        <m:t>1</m:t>
                                      </m:r>
                                    </m:sub>
                                  </m:sSub>
                                </m:e>
                                <m:e>
                                  <m:r>
                                    <a:rPr lang="en-150"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𝑁𝑁</m:t>
                                      </m:r>
                                    </m:sub>
                                  </m:sSub>
                                </m:e>
                              </m:mr>
                            </m:m>
                          </m:e>
                        </m:d>
                      </m:e>
                      <m:sub>
                        <m:r>
                          <a:rPr lang="en-US" i="1">
                            <a:latin typeface="Cambria Math" panose="02040503050406030204" pitchFamily="18" charset="0"/>
                          </a:rPr>
                          <m:t>𝑘</m:t>
                        </m:r>
                      </m:sub>
                    </m:sSub>
                    <m:d>
                      <m:dPr>
                        <m:begChr m:val="["/>
                        <m:endChr m:val="]"/>
                        <m:ctrlPr>
                          <a:rPr lang="en-US" i="1">
                            <a:latin typeface="Cambria Math" panose="02040503050406030204" pitchFamily="18" charset="0"/>
                          </a:rPr>
                        </m:ctrlPr>
                      </m:dPr>
                      <m:e>
                        <m:m>
                          <m:mPr>
                            <m:mcs>
                              <m:mc>
                                <m:mcPr>
                                  <m:count m:val="3"/>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m:rPr>
                                      <m:sty m:val="p"/>
                                    </m:rPr>
                                    <a:rPr lang="en-US">
                                      <a:latin typeface="Cambria Math" panose="02040503050406030204" pitchFamily="18" charset="0"/>
                                    </a:rPr>
                                    <m:t>Φ</m:t>
                                  </m:r>
                                </m:e>
                                <m:sub>
                                  <m:r>
                                    <a:rPr lang="en-US" i="1">
                                      <a:latin typeface="Cambria Math" panose="02040503050406030204" pitchFamily="18" charset="0"/>
                                    </a:rPr>
                                    <m:t>11</m:t>
                                  </m:r>
                                </m:sub>
                                <m:sup>
                                  <m:r>
                                    <m:rPr>
                                      <m:sty m:val="p"/>
                                    </m:rPr>
                                    <a:rPr lang="en-US">
                                      <a:latin typeface="Cambria Math" panose="02040503050406030204" pitchFamily="18" charset="0"/>
                                    </a:rPr>
                                    <m:t>T</m:t>
                                  </m:r>
                                </m:sup>
                              </m:sSubSup>
                            </m:e>
                            <m:e>
                              <m:r>
                                <a:rPr lang="en-US" i="1">
                                  <a:latin typeface="Cambria Math" panose="02040503050406030204" pitchFamily="18" charset="0"/>
                                </a:rPr>
                                <m:t>⋯</m:t>
                              </m:r>
                            </m:e>
                            <m:e>
                              <m:r>
                                <a:rPr lang="en-US" i="1">
                                  <a:latin typeface="Cambria Math" panose="02040503050406030204" pitchFamily="18" charset="0"/>
                                </a:rPr>
                                <m:t>0</m:t>
                              </m:r>
                            </m:e>
                          </m:mr>
                          <m:mr>
                            <m:e>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m:t>
                              </m:r>
                            </m:e>
                          </m:mr>
                          <m:mr>
                            <m:e>
                              <m:r>
                                <a:rPr lang="en-US" i="1">
                                  <a:latin typeface="Cambria Math" panose="02040503050406030204" pitchFamily="18" charset="0"/>
                                </a:rPr>
                                <m:t>0</m:t>
                              </m:r>
                            </m:e>
                            <m:e>
                              <m:r>
                                <a:rPr lang="en-US" i="1">
                                  <a:latin typeface="Cambria Math" panose="02040503050406030204" pitchFamily="18" charset="0"/>
                                </a:rPr>
                                <m:t>⋯</m:t>
                              </m:r>
                            </m:e>
                            <m:e>
                              <m:sSubSup>
                                <m:sSubSupPr>
                                  <m:ctrlPr>
                                    <a:rPr lang="en-US" i="1">
                                      <a:latin typeface="Cambria Math" panose="02040503050406030204" pitchFamily="18" charset="0"/>
                                    </a:rPr>
                                  </m:ctrlPr>
                                </m:sSubSupPr>
                                <m:e>
                                  <m:r>
                                    <m:rPr>
                                      <m:sty m:val="p"/>
                                    </m:rPr>
                                    <a:rPr lang="en-US">
                                      <a:latin typeface="Cambria Math" panose="02040503050406030204" pitchFamily="18" charset="0"/>
                                    </a:rPr>
                                    <m:t>Φ</m:t>
                                  </m:r>
                                </m:e>
                                <m:sub>
                                  <m:r>
                                    <a:rPr lang="en-US" i="1">
                                      <a:latin typeface="Cambria Math" panose="02040503050406030204" pitchFamily="18" charset="0"/>
                                    </a:rPr>
                                    <m:t>𝑁𝑁</m:t>
                                  </m:r>
                                </m:sub>
                                <m:sup>
                                  <m:r>
                                    <m:rPr>
                                      <m:sty m:val="p"/>
                                    </m:rPr>
                                    <a:rPr lang="en-US">
                                      <a:latin typeface="Cambria Math" panose="02040503050406030204" pitchFamily="18" charset="0"/>
                                    </a:rPr>
                                    <m:t>T</m:t>
                                  </m:r>
                                </m:sup>
                              </m:sSubSup>
                            </m:e>
                          </m:mr>
                        </m:m>
                      </m:e>
                    </m:d>
                    <m:r>
                      <a:rPr lang="en-US" i="1">
                        <a:latin typeface="Cambria Math" panose="02040503050406030204" pitchFamily="18" charset="0"/>
                      </a:rPr>
                      <m:t>+</m:t>
                    </m:r>
                    <m:d>
                      <m:dPr>
                        <m:begChr m:val="["/>
                        <m:endChr m:val="]"/>
                        <m:ctrlPr>
                          <a:rPr lang="en-US" i="1" smtClean="0">
                            <a:solidFill>
                              <a:schemeClr val="accent6"/>
                            </a:solidFill>
                            <a:latin typeface="Cambria Math" panose="02040503050406030204" pitchFamily="18" charset="0"/>
                          </a:rPr>
                        </m:ctrlPr>
                      </m:dPr>
                      <m:e>
                        <m:m>
                          <m:mPr>
                            <m:mcs>
                              <m:mc>
                                <m:mcPr>
                                  <m:count m:val="3"/>
                                  <m:mcJc m:val="center"/>
                                </m:mcPr>
                              </m:mc>
                            </m:mcs>
                            <m:ctrlPr>
                              <a:rPr lang="en-US" i="1">
                                <a:solidFill>
                                  <a:schemeClr val="accent6"/>
                                </a:solidFill>
                                <a:latin typeface="Cambria Math" panose="02040503050406030204" pitchFamily="18" charset="0"/>
                              </a:rPr>
                            </m:ctrlPr>
                          </m:mPr>
                          <m:mr>
                            <m:e>
                              <m:sSub>
                                <m:sSubPr>
                                  <m:ctrlPr>
                                    <a:rPr lang="en-US" i="1">
                                      <a:solidFill>
                                        <a:schemeClr val="accent6"/>
                                      </a:solidFill>
                                      <a:latin typeface="Cambria Math" panose="02040503050406030204" pitchFamily="18" charset="0"/>
                                    </a:rPr>
                                  </m:ctrlPr>
                                </m:sSubPr>
                                <m:e>
                                  <m:r>
                                    <m:rPr>
                                      <m:brk m:alnAt="7"/>
                                    </m:rPr>
                                    <a:rPr lang="en-US" i="1">
                                      <a:solidFill>
                                        <a:schemeClr val="accent6"/>
                                      </a:solidFill>
                                      <a:latin typeface="Cambria Math" panose="02040503050406030204" pitchFamily="18" charset="0"/>
                                    </a:rPr>
                                    <m:t>𝐺</m:t>
                                  </m:r>
                                </m:e>
                                <m:sub>
                                  <m:r>
                                    <m:rPr>
                                      <m:brk m:alnAt="7"/>
                                    </m:rPr>
                                    <a:rPr lang="en-US" i="1">
                                      <a:solidFill>
                                        <a:schemeClr val="accent6"/>
                                      </a:solidFill>
                                      <a:latin typeface="Cambria Math" panose="02040503050406030204" pitchFamily="18" charset="0"/>
                                    </a:rPr>
                                    <m:t>1</m:t>
                                  </m:r>
                                </m:sub>
                              </m:sSub>
                            </m:e>
                            <m:e>
                              <m:r>
                                <a:rPr lang="en-US" i="1">
                                  <a:solidFill>
                                    <a:schemeClr val="accent6"/>
                                  </a:solidFill>
                                  <a:latin typeface="Cambria Math" panose="02040503050406030204" pitchFamily="18" charset="0"/>
                                </a:rPr>
                                <m:t>⋯</m:t>
                              </m:r>
                            </m:e>
                            <m:e>
                              <m:r>
                                <a:rPr lang="en-US" i="1">
                                  <a:solidFill>
                                    <a:schemeClr val="accent6"/>
                                  </a:solidFill>
                                  <a:latin typeface="Cambria Math" panose="02040503050406030204" pitchFamily="18" charset="0"/>
                                </a:rPr>
                                <m:t>0</m:t>
                              </m:r>
                            </m:e>
                          </m:mr>
                          <m:mr>
                            <m:e>
                              <m:r>
                                <a:rPr lang="en-US" i="1">
                                  <a:solidFill>
                                    <a:schemeClr val="accent6"/>
                                  </a:solidFill>
                                  <a:latin typeface="Cambria Math" panose="02040503050406030204" pitchFamily="18" charset="0"/>
                                </a:rPr>
                                <m:t>⋮</m:t>
                              </m:r>
                            </m:e>
                            <m:e>
                              <m:r>
                                <a:rPr lang="en-US" i="1">
                                  <a:solidFill>
                                    <a:schemeClr val="accent6"/>
                                  </a:solidFill>
                                  <a:latin typeface="Cambria Math" panose="02040503050406030204" pitchFamily="18" charset="0"/>
                                </a:rPr>
                                <m:t>⋱</m:t>
                              </m:r>
                            </m:e>
                            <m:e>
                              <m:r>
                                <a:rPr lang="en-US" i="1">
                                  <a:solidFill>
                                    <a:schemeClr val="accent6"/>
                                  </a:solidFill>
                                  <a:latin typeface="Cambria Math" panose="02040503050406030204" pitchFamily="18" charset="0"/>
                                </a:rPr>
                                <m:t>⋮</m:t>
                              </m:r>
                            </m:e>
                          </m:mr>
                          <m:mr>
                            <m:e>
                              <m:r>
                                <a:rPr lang="en-US" i="1">
                                  <a:solidFill>
                                    <a:schemeClr val="accent6"/>
                                  </a:solidFill>
                                  <a:latin typeface="Cambria Math" panose="02040503050406030204" pitchFamily="18" charset="0"/>
                                </a:rPr>
                                <m:t>0</m:t>
                              </m:r>
                            </m:e>
                            <m:e>
                              <m:r>
                                <a:rPr lang="en-US" i="1">
                                  <a:solidFill>
                                    <a:schemeClr val="accent6"/>
                                  </a:solidFill>
                                  <a:latin typeface="Cambria Math" panose="02040503050406030204" pitchFamily="18" charset="0"/>
                                </a:rPr>
                                <m:t>⋯</m:t>
                              </m:r>
                            </m:e>
                            <m:e>
                              <m:sSub>
                                <m:sSubPr>
                                  <m:ctrlPr>
                                    <a:rPr lang="en-US" i="1">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rPr>
                                    <m:t>𝐺</m:t>
                                  </m:r>
                                </m:e>
                                <m:sub>
                                  <m:r>
                                    <a:rPr lang="en-US" i="1">
                                      <a:solidFill>
                                        <a:schemeClr val="accent6"/>
                                      </a:solidFill>
                                      <a:latin typeface="Cambria Math" panose="02040503050406030204" pitchFamily="18" charset="0"/>
                                    </a:rPr>
                                    <m:t>𝑁</m:t>
                                  </m:r>
                                </m:sub>
                              </m:sSub>
                            </m:e>
                          </m:mr>
                        </m:m>
                      </m:e>
                    </m:d>
                    <m:d>
                      <m:dPr>
                        <m:begChr m:val="["/>
                        <m:endChr m:val="]"/>
                        <m:ctrlPr>
                          <a:rPr lang="en-US" i="1">
                            <a:solidFill>
                              <a:schemeClr val="accent6"/>
                            </a:solidFill>
                            <a:latin typeface="Cambria Math" panose="02040503050406030204" pitchFamily="18" charset="0"/>
                          </a:rPr>
                        </m:ctrlPr>
                      </m:dPr>
                      <m:e>
                        <m:m>
                          <m:mPr>
                            <m:mcs>
                              <m:mc>
                                <m:mcPr>
                                  <m:count m:val="3"/>
                                  <m:mcJc m:val="center"/>
                                </m:mcPr>
                              </m:mc>
                            </m:mcs>
                            <m:ctrlPr>
                              <a:rPr lang="en-US" i="1">
                                <a:solidFill>
                                  <a:schemeClr val="accent6"/>
                                </a:solidFill>
                                <a:latin typeface="Cambria Math" panose="02040503050406030204" pitchFamily="18" charset="0"/>
                              </a:rPr>
                            </m:ctrlPr>
                          </m:mPr>
                          <m:mr>
                            <m:e>
                              <m:sSub>
                                <m:sSubPr>
                                  <m:ctrlPr>
                                    <a:rPr lang="en-US" i="1">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rPr>
                                    <m:t>𝛾</m:t>
                                  </m:r>
                                </m:e>
                                <m:sub>
                                  <m:r>
                                    <a:rPr lang="en-US" i="1">
                                      <a:solidFill>
                                        <a:schemeClr val="accent6"/>
                                      </a:solidFill>
                                      <a:latin typeface="Cambria Math" panose="02040503050406030204" pitchFamily="18" charset="0"/>
                                    </a:rPr>
                                    <m:t>1</m:t>
                                  </m:r>
                                </m:sub>
                              </m:sSub>
                              <m:r>
                                <a:rPr lang="en-US" i="1">
                                  <a:solidFill>
                                    <a:schemeClr val="accent6"/>
                                  </a:solidFill>
                                  <a:latin typeface="Cambria Math" panose="02040503050406030204" pitchFamily="18" charset="0"/>
                                </a:rPr>
                                <m:t>𝑄</m:t>
                              </m:r>
                            </m:e>
                            <m:e>
                              <m:r>
                                <a:rPr lang="en-US" i="1">
                                  <a:solidFill>
                                    <a:schemeClr val="accent6"/>
                                  </a:solidFill>
                                  <a:latin typeface="Cambria Math" panose="02040503050406030204" pitchFamily="18" charset="0"/>
                                </a:rPr>
                                <m:t>⋯</m:t>
                              </m:r>
                            </m:e>
                            <m:e>
                              <m:r>
                                <a:rPr lang="en-US" i="1">
                                  <a:solidFill>
                                    <a:schemeClr val="accent6"/>
                                  </a:solidFill>
                                  <a:latin typeface="Cambria Math" panose="02040503050406030204" pitchFamily="18" charset="0"/>
                                </a:rPr>
                                <m:t>0</m:t>
                              </m:r>
                            </m:e>
                          </m:mr>
                          <m:mr>
                            <m:e>
                              <m:r>
                                <a:rPr lang="en-US" i="1">
                                  <a:solidFill>
                                    <a:schemeClr val="accent6"/>
                                  </a:solidFill>
                                  <a:latin typeface="Cambria Math" panose="02040503050406030204" pitchFamily="18" charset="0"/>
                                </a:rPr>
                                <m:t>⋮</m:t>
                              </m:r>
                            </m:e>
                            <m:e>
                              <m:r>
                                <a:rPr lang="en-US" i="1">
                                  <a:solidFill>
                                    <a:schemeClr val="accent6"/>
                                  </a:solidFill>
                                  <a:latin typeface="Cambria Math" panose="02040503050406030204" pitchFamily="18" charset="0"/>
                                </a:rPr>
                                <m:t>⋱</m:t>
                              </m:r>
                            </m:e>
                            <m:e>
                              <m:r>
                                <a:rPr lang="en-US" i="1">
                                  <a:solidFill>
                                    <a:schemeClr val="accent6"/>
                                  </a:solidFill>
                                  <a:latin typeface="Cambria Math" panose="02040503050406030204" pitchFamily="18" charset="0"/>
                                </a:rPr>
                                <m:t>⋮</m:t>
                              </m:r>
                            </m:e>
                          </m:mr>
                          <m:mr>
                            <m:e>
                              <m:r>
                                <a:rPr lang="en-US" i="1">
                                  <a:solidFill>
                                    <a:schemeClr val="accent6"/>
                                  </a:solidFill>
                                  <a:latin typeface="Cambria Math" panose="02040503050406030204" pitchFamily="18" charset="0"/>
                                </a:rPr>
                                <m:t>0</m:t>
                              </m:r>
                            </m:e>
                            <m:e>
                              <m:r>
                                <a:rPr lang="en-US" i="1">
                                  <a:solidFill>
                                    <a:schemeClr val="accent6"/>
                                  </a:solidFill>
                                  <a:latin typeface="Cambria Math" panose="02040503050406030204" pitchFamily="18" charset="0"/>
                                </a:rPr>
                                <m:t>⋯</m:t>
                              </m:r>
                            </m:e>
                            <m:e>
                              <m:sSub>
                                <m:sSubPr>
                                  <m:ctrlPr>
                                    <a:rPr lang="en-US" i="1">
                                      <a:solidFill>
                                        <a:schemeClr val="accent6"/>
                                      </a:solidFill>
                                      <a:latin typeface="Cambria Math" panose="02040503050406030204" pitchFamily="18" charset="0"/>
                                    </a:rPr>
                                  </m:ctrlPr>
                                </m:sSubPr>
                                <m:e>
                                  <m:r>
                                    <a:rPr lang="en-US" i="1">
                                      <a:solidFill>
                                        <a:schemeClr val="accent6"/>
                                      </a:solidFill>
                                      <a:latin typeface="Cambria Math" panose="02040503050406030204" pitchFamily="18" charset="0"/>
                                    </a:rPr>
                                    <m:t>𝛾</m:t>
                                  </m:r>
                                </m:e>
                                <m:sub>
                                  <m:r>
                                    <a:rPr lang="en-US" i="1">
                                      <a:solidFill>
                                        <a:schemeClr val="accent6"/>
                                      </a:solidFill>
                                      <a:latin typeface="Cambria Math" panose="02040503050406030204" pitchFamily="18" charset="0"/>
                                    </a:rPr>
                                    <m:t>𝑁</m:t>
                                  </m:r>
                                </m:sub>
                              </m:sSub>
                              <m:r>
                                <a:rPr lang="en-US" i="1">
                                  <a:solidFill>
                                    <a:schemeClr val="accent6"/>
                                  </a:solidFill>
                                  <a:latin typeface="Cambria Math" panose="02040503050406030204" pitchFamily="18" charset="0"/>
                                </a:rPr>
                                <m:t>𝑄</m:t>
                              </m:r>
                            </m:e>
                          </m:mr>
                        </m:m>
                      </m:e>
                    </m:d>
                    <m:d>
                      <m:dPr>
                        <m:begChr m:val="["/>
                        <m:endChr m:val="]"/>
                        <m:ctrlPr>
                          <a:rPr lang="en-US" i="1">
                            <a:solidFill>
                              <a:schemeClr val="accent6"/>
                            </a:solidFill>
                            <a:latin typeface="Cambria Math" panose="02040503050406030204" pitchFamily="18" charset="0"/>
                          </a:rPr>
                        </m:ctrlPr>
                      </m:dPr>
                      <m:e>
                        <m:m>
                          <m:mPr>
                            <m:mcs>
                              <m:mc>
                                <m:mcPr>
                                  <m:count m:val="3"/>
                                  <m:mcJc m:val="center"/>
                                </m:mcPr>
                              </m:mc>
                            </m:mcs>
                            <m:ctrlPr>
                              <a:rPr lang="en-US" i="1">
                                <a:solidFill>
                                  <a:schemeClr val="accent6"/>
                                </a:solidFill>
                                <a:latin typeface="Cambria Math" panose="02040503050406030204" pitchFamily="18" charset="0"/>
                              </a:rPr>
                            </m:ctrlPr>
                          </m:mPr>
                          <m:mr>
                            <m:e>
                              <m:sSubSup>
                                <m:sSubSupPr>
                                  <m:ctrlPr>
                                    <a:rPr lang="en-US" i="1">
                                      <a:solidFill>
                                        <a:schemeClr val="accent6"/>
                                      </a:solidFill>
                                      <a:latin typeface="Cambria Math" panose="02040503050406030204" pitchFamily="18" charset="0"/>
                                    </a:rPr>
                                  </m:ctrlPr>
                                </m:sSubSupPr>
                                <m:e>
                                  <m:r>
                                    <m:rPr>
                                      <m:brk m:alnAt="7"/>
                                    </m:rPr>
                                    <a:rPr lang="en-US" i="1">
                                      <a:solidFill>
                                        <a:schemeClr val="accent6"/>
                                      </a:solidFill>
                                      <a:latin typeface="Cambria Math" panose="02040503050406030204" pitchFamily="18" charset="0"/>
                                    </a:rPr>
                                    <m:t>𝐺</m:t>
                                  </m:r>
                                </m:e>
                                <m:sub>
                                  <m:r>
                                    <m:rPr>
                                      <m:brk m:alnAt="7"/>
                                    </m:rPr>
                                    <a:rPr lang="en-US" i="1">
                                      <a:solidFill>
                                        <a:schemeClr val="accent6"/>
                                      </a:solidFill>
                                      <a:latin typeface="Cambria Math" panose="02040503050406030204" pitchFamily="18" charset="0"/>
                                    </a:rPr>
                                    <m:t>1</m:t>
                                  </m:r>
                                </m:sub>
                                <m:sup>
                                  <m:r>
                                    <m:rPr>
                                      <m:brk m:alnAt="7"/>
                                    </m:rPr>
                                    <a:rPr lang="en-US" i="1">
                                      <a:solidFill>
                                        <a:schemeClr val="accent6"/>
                                      </a:solidFill>
                                      <a:latin typeface="Cambria Math" panose="02040503050406030204" pitchFamily="18" charset="0"/>
                                    </a:rPr>
                                    <m:t>𝑇</m:t>
                                  </m:r>
                                </m:sup>
                              </m:sSubSup>
                            </m:e>
                            <m:e>
                              <m:r>
                                <a:rPr lang="en-US" i="1">
                                  <a:solidFill>
                                    <a:schemeClr val="accent6"/>
                                  </a:solidFill>
                                  <a:latin typeface="Cambria Math" panose="02040503050406030204" pitchFamily="18" charset="0"/>
                                </a:rPr>
                                <m:t>⋯</m:t>
                              </m:r>
                            </m:e>
                            <m:e>
                              <m:r>
                                <a:rPr lang="en-US" i="1">
                                  <a:solidFill>
                                    <a:schemeClr val="accent6"/>
                                  </a:solidFill>
                                  <a:latin typeface="Cambria Math" panose="02040503050406030204" pitchFamily="18" charset="0"/>
                                </a:rPr>
                                <m:t>0</m:t>
                              </m:r>
                            </m:e>
                          </m:mr>
                          <m:mr>
                            <m:e>
                              <m:r>
                                <a:rPr lang="en-US" i="1">
                                  <a:solidFill>
                                    <a:schemeClr val="accent6"/>
                                  </a:solidFill>
                                  <a:latin typeface="Cambria Math" panose="02040503050406030204" pitchFamily="18" charset="0"/>
                                </a:rPr>
                                <m:t>⋮</m:t>
                              </m:r>
                            </m:e>
                            <m:e>
                              <m:r>
                                <a:rPr lang="en-US" i="1">
                                  <a:solidFill>
                                    <a:schemeClr val="accent6"/>
                                  </a:solidFill>
                                  <a:latin typeface="Cambria Math" panose="02040503050406030204" pitchFamily="18" charset="0"/>
                                </a:rPr>
                                <m:t>⋱</m:t>
                              </m:r>
                            </m:e>
                            <m:e>
                              <m:r>
                                <a:rPr lang="en-US" i="1">
                                  <a:solidFill>
                                    <a:schemeClr val="accent6"/>
                                  </a:solidFill>
                                  <a:latin typeface="Cambria Math" panose="02040503050406030204" pitchFamily="18" charset="0"/>
                                </a:rPr>
                                <m:t>⋮</m:t>
                              </m:r>
                            </m:e>
                          </m:mr>
                          <m:mr>
                            <m:e>
                              <m:r>
                                <a:rPr lang="en-US" i="1">
                                  <a:solidFill>
                                    <a:schemeClr val="accent6"/>
                                  </a:solidFill>
                                  <a:latin typeface="Cambria Math" panose="02040503050406030204" pitchFamily="18" charset="0"/>
                                </a:rPr>
                                <m:t>0</m:t>
                              </m:r>
                            </m:e>
                            <m:e>
                              <m:r>
                                <a:rPr lang="en-US" i="1">
                                  <a:solidFill>
                                    <a:schemeClr val="accent6"/>
                                  </a:solidFill>
                                  <a:latin typeface="Cambria Math" panose="02040503050406030204" pitchFamily="18" charset="0"/>
                                </a:rPr>
                                <m:t>⋯</m:t>
                              </m:r>
                            </m:e>
                            <m:e>
                              <m:sSubSup>
                                <m:sSubSupPr>
                                  <m:ctrlPr>
                                    <a:rPr lang="en-US" i="1">
                                      <a:solidFill>
                                        <a:schemeClr val="accent6"/>
                                      </a:solidFill>
                                      <a:latin typeface="Cambria Math" panose="02040503050406030204" pitchFamily="18" charset="0"/>
                                    </a:rPr>
                                  </m:ctrlPr>
                                </m:sSubSupPr>
                                <m:e>
                                  <m:r>
                                    <a:rPr lang="en-US" i="1">
                                      <a:solidFill>
                                        <a:schemeClr val="accent6"/>
                                      </a:solidFill>
                                      <a:latin typeface="Cambria Math" panose="02040503050406030204" pitchFamily="18" charset="0"/>
                                    </a:rPr>
                                    <m:t>𝐺</m:t>
                                  </m:r>
                                </m:e>
                                <m:sub>
                                  <m:r>
                                    <a:rPr lang="en-US" i="1">
                                      <a:solidFill>
                                        <a:schemeClr val="accent6"/>
                                      </a:solidFill>
                                      <a:latin typeface="Cambria Math" panose="02040503050406030204" pitchFamily="18" charset="0"/>
                                    </a:rPr>
                                    <m:t>2</m:t>
                                  </m:r>
                                </m:sub>
                                <m:sup>
                                  <m:r>
                                    <a:rPr lang="en-US" i="1">
                                      <a:solidFill>
                                        <a:schemeClr val="accent6"/>
                                      </a:solidFill>
                                      <a:latin typeface="Cambria Math" panose="02040503050406030204" pitchFamily="18" charset="0"/>
                                    </a:rPr>
                                    <m:t>𝑇</m:t>
                                  </m:r>
                                </m:sup>
                              </m:sSubSup>
                            </m:e>
                          </m:mr>
                        </m:m>
                      </m:e>
                    </m:d>
                  </m:oMath>
                </a14:m>
                <a:endParaRPr lang="en-US" dirty="0"/>
              </a:p>
              <a:p>
                <a:r>
                  <a:rPr lang="he-IL" dirty="0"/>
                  <a:t>או בצורה שקולה </a:t>
                </a:r>
                <a14:m>
                  <m:oMath xmlns:m="http://schemas.openxmlformats.org/officeDocument/2006/math">
                    <m:m>
                      <m:mPr>
                        <m:mcs>
                          <m:mc>
                            <m:mcPr>
                              <m:count m:val="1"/>
                              <m:mcJc m:val="center"/>
                            </m:mcPr>
                          </m:mc>
                        </m:mcs>
                        <m:ctrlPr>
                          <a:rPr lang="he-IL" i="1" smtClean="0">
                            <a:latin typeface="Cambria Math" panose="02040503050406030204" pitchFamily="18" charset="0"/>
                          </a:rPr>
                        </m:ctrlPr>
                      </m:mPr>
                      <m:mr>
                        <m:e>
                          <m:sSub>
                            <m:sSubPr>
                              <m:ctrlPr>
                                <a:rPr lang="he-IL" b="0" i="1" smtClean="0">
                                  <a:latin typeface="Cambria Math" panose="02040503050406030204" pitchFamily="18" charset="0"/>
                                </a:rPr>
                              </m:ctrlPr>
                            </m:sSubPr>
                            <m:e>
                              <m:r>
                                <m:rPr>
                                  <m:brk m:alnAt="7"/>
                                </m:rPr>
                                <a:rPr lang="en-US" b="0" i="1" smtClean="0">
                                  <a:latin typeface="Cambria Math" panose="02040503050406030204" pitchFamily="18" charset="0"/>
                                </a:rPr>
                                <m:t>𝑃</m:t>
                              </m:r>
                            </m:e>
                            <m:sub>
                              <m:r>
                                <m:rPr>
                                  <m:brk m:alnAt="7"/>
                                </m:rPr>
                                <a:rPr lang="en-US" b="0" i="1" smtClean="0">
                                  <a:latin typeface="Cambria Math" panose="02040503050406030204" pitchFamily="18" charset="0"/>
                                </a:rPr>
                                <m:t>𝑖</m:t>
                              </m:r>
                              <m:r>
                                <a:rPr lang="en-US" b="0" i="1" smtClean="0">
                                  <a:latin typeface="Cambria Math" panose="02040503050406030204" pitchFamily="18" charset="0"/>
                                </a:rPr>
                                <m:t>𝑖</m:t>
                              </m:r>
                            </m:sub>
                          </m:sSub>
                          <m:d>
                            <m:dPr>
                              <m:begChr m:val="|"/>
                              <m:endChr m:val="|"/>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𝑘</m:t>
                              </m:r>
                              <m:r>
                                <m:rPr>
                                  <m:brk m:alnAt="7"/>
                                </m:rPr>
                                <a:rPr lang="en-US" b="0" i="1" smtClean="0">
                                  <a:latin typeface="Cambria Math" panose="02040503050406030204" pitchFamily="18" charset="0"/>
                                </a:rPr>
                                <m:t>1</m:t>
                              </m:r>
                              <m:r>
                                <m:rPr>
                                  <m:brk m:alnAt="7"/>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Φ</m:t>
                                  </m:r>
                                </m:e>
                                <m:sub>
                                  <m:r>
                                    <a:rPr lang="en-US" b="0" i="1" smtClean="0">
                                      <a:latin typeface="Cambria Math" panose="02040503050406030204" pitchFamily="18" charset="0"/>
                                    </a:rPr>
                                    <m:t>𝑖𝑖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𝑖𝑖</m:t>
                                  </m:r>
                                </m:sub>
                              </m:sSub>
                            </m:e>
                          </m:d>
                          <m:r>
                            <a:rPr lang="en-US" b="0" i="1" smtClean="0">
                              <a:latin typeface="Cambria Math" panose="02040503050406030204" pitchFamily="18" charset="0"/>
                            </a:rPr>
                            <m:t>𝑘</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Φ</m:t>
                              </m:r>
                            </m:e>
                            <m:sub>
                              <m:r>
                                <a:rPr lang="en-US" b="0" i="1" smtClean="0">
                                  <a:latin typeface="Cambria Math" panose="02040503050406030204" pitchFamily="18" charset="0"/>
                                </a:rPr>
                                <m:t>𝑖𝑖</m:t>
                              </m:r>
                            </m:sub>
                            <m:sup>
                              <m:r>
                                <a:rPr lang="en-US" b="0" i="1" smtClean="0">
                                  <a:latin typeface="Cambria Math" panose="02040503050406030204" pitchFamily="18" charset="0"/>
                                </a:rPr>
                                <m:t>𝑇</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r>
                            <a:rPr lang="en-US" b="0" i="1" smtClean="0">
                              <a:latin typeface="Cambria Math" panose="02040503050406030204" pitchFamily="18" charset="0"/>
                            </a:rPr>
                            <m:t>𝑄</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𝑗𝑖</m:t>
                              </m:r>
                            </m:sub>
                          </m:sSub>
                          <m:d>
                            <m:dPr>
                              <m:begChr m:val="|"/>
                              <m:endChr m:val="|"/>
                              <m:ctrlPr>
                                <a:rPr lang="he-IL"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Φ</m:t>
                                  </m:r>
                                </m:e>
                                <m:sub>
                                  <m:r>
                                    <a:rPr lang="en-US" b="0" i="1" smtClean="0">
                                      <a:latin typeface="Cambria Math" panose="02040503050406030204" pitchFamily="18" charset="0"/>
                                    </a:rPr>
                                    <m:t>𝑗𝑗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𝑗𝑖</m:t>
                                  </m:r>
                                </m:sub>
                              </m:sSub>
                            </m:e>
                          </m:d>
                          <m:r>
                            <a:rPr lang="en-US" b="0" i="1" smtClean="0">
                              <a:latin typeface="Cambria Math" panose="02040503050406030204" pitchFamily="18" charset="0"/>
                            </a:rPr>
                            <m:t>𝑘</m:t>
                          </m:r>
                          <m:sSubSup>
                            <m:sSubSupPr>
                              <m:ctrlPr>
                                <a:rPr lang="en-US" b="0" i="1" smtClean="0">
                                  <a:latin typeface="Cambria Math" panose="02040503050406030204" pitchFamily="18" charset="0"/>
                                </a:rPr>
                              </m:ctrlPr>
                            </m:sSubSupPr>
                            <m:e>
                              <m:r>
                                <m:rPr>
                                  <m:sty m:val="p"/>
                                </m:rPr>
                                <a:rPr lang="en-US" b="0" i="0" smtClean="0">
                                  <a:latin typeface="Cambria Math" panose="02040503050406030204" pitchFamily="18" charset="0"/>
                                </a:rPr>
                                <m:t>Φ</m:t>
                              </m:r>
                            </m:e>
                            <m:sub>
                              <m:r>
                                <a:rPr lang="en-US" b="0" i="1" smtClean="0">
                                  <a:latin typeface="Cambria Math" panose="02040503050406030204" pitchFamily="18" charset="0"/>
                                </a:rPr>
                                <m:t>𝑖𝑖</m:t>
                              </m:r>
                            </m:sub>
                            <m:sup>
                              <m:r>
                                <a:rPr lang="en-US" b="0" i="1" smtClean="0">
                                  <a:latin typeface="Cambria Math" panose="02040503050406030204" pitchFamily="18" charset="0"/>
                                </a:rPr>
                                <m:t>𝑇</m:t>
                              </m:r>
                            </m:sup>
                          </m:sSubSup>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m:rPr>
                              <m:nor/>
                            </m:rPr>
                            <a:rPr lang="en-US" b="0" i="0" smtClean="0">
                              <a:latin typeface="Cambria Math" panose="02040503050406030204" pitchFamily="18" charset="0"/>
                            </a:rPr>
                            <m:t>P</m:t>
                          </m:r>
                          <m:r>
                            <m:rPr>
                              <m:nor/>
                            </m:rPr>
                            <a:rPr lang="en-US" b="0" i="0" smtClean="0">
                              <a:latin typeface="Cambria Math" panose="02040503050406030204" pitchFamily="18" charset="0"/>
                            </a:rPr>
                            <m:t>_</m:t>
                          </m:r>
                          <m:r>
                            <m:rPr>
                              <m:nor/>
                            </m:rPr>
                            <a:rPr lang="en-US" b="0" i="0" smtClean="0">
                              <a:latin typeface="Cambria Math" panose="02040503050406030204" pitchFamily="18" charset="0"/>
                            </a:rPr>
                            <m:t>ji</m:t>
                          </m:r>
                          <m:r>
                            <a:rPr lang="he-IL"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0</m:t>
                          </m:r>
                        </m:e>
                      </m:mr>
                    </m:m>
                    <m:r>
                      <a:rPr lang="he-IL" b="0" i="1" smtClean="0">
                        <a:latin typeface="Cambria Math" panose="02040503050406030204" pitchFamily="18" charset="0"/>
                      </a:rPr>
                      <m:t> </m:t>
                    </m:r>
                  </m:oMath>
                </a14:m>
                <a:endParaRPr lang="he-IL" dirty="0"/>
              </a:p>
            </p:txBody>
          </p:sp>
        </mc:Choice>
        <mc:Fallback xmlns="">
          <p:sp>
            <p:nvSpPr>
              <p:cNvPr id="3" name="Content Placeholder 2">
                <a:extLst>
                  <a:ext uri="{FF2B5EF4-FFF2-40B4-BE49-F238E27FC236}">
                    <a16:creationId xmlns:a16="http://schemas.microsoft.com/office/drawing/2014/main" id="{D1C9FF8F-AAD0-2A04-76EA-5D88BEB33094}"/>
                  </a:ext>
                </a:extLst>
              </p:cNvPr>
              <p:cNvSpPr>
                <a:spLocks noGrp="1" noRot="1" noChangeAspect="1" noMove="1" noResize="1" noEditPoints="1" noAdjustHandles="1" noChangeArrowheads="1" noChangeShapeType="1" noTextEdit="1"/>
              </p:cNvSpPr>
              <p:nvPr>
                <p:ph idx="1"/>
              </p:nvPr>
            </p:nvSpPr>
            <p:spPr>
              <a:xfrm flipH="1">
                <a:off x="146303" y="2142067"/>
                <a:ext cx="11359895" cy="3649133"/>
              </a:xfrm>
              <a:blipFill>
                <a:blip r:embed="rId3"/>
                <a:stretch>
                  <a:fillRect r="-215"/>
                </a:stretch>
              </a:blipFill>
            </p:spPr>
            <p:txBody>
              <a:bodyPr/>
              <a:lstStyle/>
              <a:p>
                <a:r>
                  <a:rPr lang="he-IL">
                    <a:noFill/>
                  </a:rPr>
                  <a:t> </a:t>
                </a:r>
              </a:p>
            </p:txBody>
          </p:sp>
        </mc:Fallback>
      </mc:AlternateContent>
    </p:spTree>
    <p:extLst>
      <p:ext uri="{BB962C8B-B14F-4D97-AF65-F5344CB8AC3E}">
        <p14:creationId xmlns:p14="http://schemas.microsoft.com/office/powerpoint/2010/main" val="293388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FFF4279-26D5-A754-B8D2-F95261FFF8D5}"/>
              </a:ext>
            </a:extLst>
          </p:cNvPr>
          <p:cNvSpPr>
            <a:spLocks noGrp="1"/>
          </p:cNvSpPr>
          <p:nvPr>
            <p:ph type="title"/>
          </p:nvPr>
        </p:nvSpPr>
        <p:spPr/>
        <p:txBody>
          <a:bodyPr/>
          <a:lstStyle/>
          <a:p>
            <a:r>
              <a:rPr lang="he-IL" b="1" dirty="0"/>
              <a:t>מבנה ה – </a:t>
            </a:r>
            <a:r>
              <a:rPr lang="en-US" b="1" dirty="0"/>
              <a:t>FKF</a:t>
            </a:r>
            <a:r>
              <a:rPr lang="he-IL" b="1" dirty="0"/>
              <a:t> (תהליך עדכון)</a:t>
            </a:r>
            <a:endParaRPr lang="LID4096" b="1"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25E350CD-74AA-DC49-685C-F073AE44CEB3}"/>
                  </a:ext>
                </a:extLst>
              </p:cNvPr>
              <p:cNvSpPr>
                <a:spLocks noGrp="1"/>
              </p:cNvSpPr>
              <p:nvPr>
                <p:ph idx="1"/>
              </p:nvPr>
            </p:nvSpPr>
            <p:spPr/>
            <p:txBody>
              <a:bodyPr anchor="t"/>
              <a:lstStyle/>
              <a:p>
                <a:r>
                  <a:rPr lang="he-IL" dirty="0"/>
                  <a:t>תהליך העדכון בהתבסס על חיישן </a:t>
                </a:r>
                <a:r>
                  <a:rPr lang="en-US" dirty="0" err="1"/>
                  <a:t>i</a:t>
                </a:r>
                <a:r>
                  <a:rPr lang="he-IL" dirty="0"/>
                  <a:t> מתואר להלן:</a:t>
                </a:r>
                <a:r>
                  <a:rPr lang="en-US" dirty="0"/>
                  <a:t> </a:t>
                </a:r>
                <a:endParaRPr lang="he-IL" dirty="0"/>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𝐻𝑥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r>
                      <a:rPr lang="en-US" b="0" i="1" smtClean="0">
                        <a:latin typeface="Cambria Math" panose="02040503050406030204" pitchFamily="18" charset="0"/>
                      </a:rPr>
                      <m:t>    </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𝐻𝑃</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oMath>
                </a14:m>
                <a:endParaRPr lang="he-IL" dirty="0"/>
              </a:p>
              <a:p>
                <a14:m>
                  <m:oMath xmlns:m="http://schemas.openxmlformats.org/officeDocument/2006/math">
                    <m:sSubSup>
                      <m:sSubSupPr>
                        <m:ctrlPr>
                          <a:rPr lang="en-US" b="0" i="1" dirty="0" smtClean="0">
                            <a:latin typeface="Cambria Math" panose="02040503050406030204" pitchFamily="18" charset="0"/>
                          </a:rPr>
                        </m:ctrlPr>
                      </m:sSub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𝑗</m:t>
                        </m:r>
                      </m:sub>
                      <m:sup>
                        <m:r>
                          <a:rPr lang="en-US" b="0" i="1" dirty="0" smtClean="0">
                            <a:latin typeface="Cambria Math" panose="02040503050406030204" pitchFamily="18" charset="0"/>
                          </a:rPr>
                          <m:t>+</m:t>
                        </m:r>
                      </m:sup>
                    </m:sSubSup>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b>
                        <m:r>
                          <a:rPr lang="en-US" b="0" i="1" dirty="0" smtClean="0">
                            <a:latin typeface="Cambria Math" panose="02040503050406030204" pitchFamily="18" charset="0"/>
                          </a:rPr>
                          <m:t>𝑗</m:t>
                        </m:r>
                      </m:sub>
                      <m:sup>
                        <m:r>
                          <a:rPr lang="en-US" b="0" i="1" dirty="0" smtClean="0">
                            <a:latin typeface="Cambria Math" panose="02040503050406030204" pitchFamily="18" charset="0"/>
                          </a:rPr>
                          <m:t>−</m:t>
                        </m:r>
                      </m:sup>
                    </m:sSubSup>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𝑃</m:t>
                        </m:r>
                      </m:e>
                      <m:sub>
                        <m:r>
                          <a:rPr lang="en-US" b="0" i="1" dirty="0" smtClean="0">
                            <a:latin typeface="Cambria Math" panose="02040503050406030204" pitchFamily="18" charset="0"/>
                          </a:rPr>
                          <m:t>𝑗𝑖</m:t>
                        </m:r>
                      </m:sub>
                      <m:sup>
                        <m:r>
                          <a:rPr lang="en-US" b="0" i="1" dirty="0" smtClean="0">
                            <a:latin typeface="Cambria Math" panose="02040503050406030204" pitchFamily="18" charset="0"/>
                          </a:rPr>
                          <m:t>−</m:t>
                        </m:r>
                      </m:sup>
                    </m:sSubSup>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𝐻</m:t>
                        </m:r>
                      </m:e>
                      <m:sub>
                        <m:r>
                          <a:rPr lang="en-US" b="0" i="1" dirty="0" smtClean="0">
                            <a:latin typeface="Cambria Math" panose="02040503050406030204" pitchFamily="18" charset="0"/>
                          </a:rPr>
                          <m:t>𝑗</m:t>
                        </m:r>
                      </m:sub>
                      <m:sup>
                        <m:r>
                          <a:rPr lang="en-US" b="0" i="1" dirty="0" smtClean="0">
                            <a:latin typeface="Cambria Math" panose="02040503050406030204" pitchFamily="18" charset="0"/>
                          </a:rPr>
                          <m:t>𝑇</m:t>
                        </m:r>
                      </m:sup>
                    </m:sSubSup>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𝐴</m:t>
                        </m:r>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𝐻</m:t>
                        </m:r>
                      </m:e>
                      <m:sub>
                        <m:r>
                          <a:rPr lang="en-US" b="0" i="1" dirty="0" smtClean="0">
                            <a:latin typeface="Cambria Math" panose="02040503050406030204" pitchFamily="18" charset="0"/>
                          </a:rPr>
                          <m:t>𝑖</m:t>
                        </m:r>
                      </m:sub>
                    </m:sSub>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oMath>
                </a14:m>
                <a:endParaRPr lang="en-US" dirty="0"/>
              </a:p>
              <a:p>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𝑗𝑘</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𝑗𝑘</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𝑗𝑖</m:t>
                        </m:r>
                      </m:sub>
                      <m:sup>
                        <m:r>
                          <a:rPr lang="en-US" b="0" i="1" smtClean="0">
                            <a:latin typeface="Cambria Math" panose="02040503050406030204" pitchFamily="18" charset="0"/>
                          </a:rPr>
                          <m:t>−</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r>
                          <a:rPr lang="en-US" b="0" i="1" smtClean="0">
                            <a:latin typeface="Cambria Math" panose="02040503050406030204" pitchFamily="18" charset="0"/>
                          </a:rPr>
                          <m:t>1</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𝑖</m:t>
                        </m:r>
                      </m:sub>
                    </m:sSub>
                    <m:sSup>
                      <m:sSupPr>
                        <m:ctrlPr>
                          <a:rPr lang="en-US" b="0" i="1" smtClean="0">
                            <a:latin typeface="Cambria Math" panose="02040503050406030204" pitchFamily="18" charset="0"/>
                          </a:rPr>
                        </m:ctrlPr>
                      </m:sSup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𝑃</m:t>
                            </m:r>
                          </m:e>
                          <m:sub>
                            <m:r>
                              <a:rPr lang="en-US" b="0" i="1" smtClean="0">
                                <a:latin typeface="Cambria Math" panose="02040503050406030204" pitchFamily="18" charset="0"/>
                              </a:rPr>
                              <m:t>𝑘𝑖</m:t>
                            </m:r>
                          </m:sub>
                          <m:sup>
                            <m:r>
                              <a:rPr lang="en-US" b="0" i="1" smtClean="0">
                                <a:latin typeface="Cambria Math" panose="02040503050406030204" pitchFamily="18" charset="0"/>
                              </a:rPr>
                              <m:t>−</m:t>
                            </m:r>
                          </m:sup>
                        </m:sSubSup>
                      </m:e>
                      <m:sup>
                        <m:r>
                          <a:rPr lang="en-US" b="0" i="1" smtClean="0">
                            <a:latin typeface="Cambria Math" panose="02040503050406030204" pitchFamily="18" charset="0"/>
                          </a:rPr>
                          <m:t>𝑇</m:t>
                        </m:r>
                      </m:sup>
                    </m:sSup>
                  </m:oMath>
                </a14:m>
                <a:endParaRPr lang="en-US" dirty="0"/>
              </a:p>
              <a:p>
                <a:r>
                  <a:rPr lang="he-IL" dirty="0"/>
                  <a:t>כאשר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r>
                  <a:rPr lang="he-IL" dirty="0"/>
                  <a:t> ניתן לומר כי מדידת חיישן </a:t>
                </a:r>
                <a14:m>
                  <m:oMath xmlns:m="http://schemas.openxmlformats.org/officeDocument/2006/math">
                    <m:r>
                      <a:rPr lang="en-US" b="0" i="1" smtClean="0">
                        <a:latin typeface="Cambria Math" panose="02040503050406030204" pitchFamily="18" charset="0"/>
                      </a:rPr>
                      <m:t>𝑖</m:t>
                    </m:r>
                  </m:oMath>
                </a14:m>
                <a:r>
                  <a:rPr lang="he-IL" dirty="0"/>
                  <a:t> משפיעה על ווקטור המצב </a:t>
                </a:r>
                <a:r>
                  <a:rPr lang="he-IL" dirty="0" err="1"/>
                  <a:t>והקווריאנס</a:t>
                </a:r>
                <a:r>
                  <a:rPr lang="he-IL" dirty="0"/>
                  <a:t> </a:t>
                </a:r>
                <a14:m>
                  <m:oMath xmlns:m="http://schemas.openxmlformats.org/officeDocument/2006/math">
                    <m:r>
                      <a:rPr lang="en-US" b="0" i="1" smtClean="0">
                        <a:latin typeface="Cambria Math" panose="02040503050406030204" pitchFamily="18" charset="0"/>
                      </a:rPr>
                      <m:t>𝑖</m:t>
                    </m:r>
                  </m:oMath>
                </a14:m>
                <a:r>
                  <a:rPr lang="he-IL" dirty="0"/>
                  <a:t> בלבד (לוקלי)</a:t>
                </a:r>
              </a:p>
              <a:p>
                <a:r>
                  <a:rPr lang="he-IL" dirty="0"/>
                  <a:t>כאשר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a14:m>
                <a:r>
                  <a:rPr lang="he-IL" dirty="0"/>
                  <a:t> ניתן לומר כי מדידת חיישן </a:t>
                </a:r>
                <a14:m>
                  <m:oMath xmlns:m="http://schemas.openxmlformats.org/officeDocument/2006/math">
                    <m:r>
                      <a:rPr lang="en-US" b="0" i="1" smtClean="0">
                        <a:latin typeface="Cambria Math" panose="02040503050406030204" pitchFamily="18" charset="0"/>
                      </a:rPr>
                      <m:t>𝑖</m:t>
                    </m:r>
                  </m:oMath>
                </a14:m>
                <a:r>
                  <a:rPr lang="he-IL" dirty="0"/>
                  <a:t> משפיעה על ווקטור המצב </a:t>
                </a:r>
                <a:r>
                  <a:rPr lang="he-IL" dirty="0" err="1"/>
                  <a:t>והקווריאנס</a:t>
                </a:r>
                <a:r>
                  <a:rPr lang="he-IL" dirty="0"/>
                  <a:t> </a:t>
                </a:r>
                <a14:m>
                  <m:oMath xmlns:m="http://schemas.openxmlformats.org/officeDocument/2006/math">
                    <m:r>
                      <a:rPr lang="en-US" b="0" i="1" smtClean="0">
                        <a:latin typeface="Cambria Math" panose="02040503050406030204" pitchFamily="18" charset="0"/>
                      </a:rPr>
                      <m:t>𝑖</m:t>
                    </m:r>
                  </m:oMath>
                </a14:m>
                <a:r>
                  <a:rPr lang="he-IL" dirty="0"/>
                  <a:t> בלבד </a:t>
                </a:r>
                <a:r>
                  <a:rPr lang="he-IL" b="1" dirty="0"/>
                  <a:t>רק במקרה בו מטריצות הקרוס – קורלציה מתאפסות</a:t>
                </a:r>
                <a:endParaRPr lang="he-IL" dirty="0"/>
              </a:p>
              <a:p>
                <a:r>
                  <a:rPr lang="he-IL" dirty="0"/>
                  <a:t>במקרה בו </a:t>
                </a:r>
                <a:r>
                  <a:rPr lang="he-IL" dirty="0" err="1"/>
                  <a:t>ווקטורי</a:t>
                </a:r>
                <a:r>
                  <a:rPr lang="he-IL" dirty="0"/>
                  <a:t> המצב ההתחלתיים בלתי מתאומים הם יישארו בלתי מתאומים.</a:t>
                </a:r>
                <a:endParaRPr lang="LID4096" dirty="0"/>
              </a:p>
            </p:txBody>
          </p:sp>
        </mc:Choice>
        <mc:Fallback xmlns="">
          <p:sp>
            <p:nvSpPr>
              <p:cNvPr id="3" name="מציין מיקום תוכן 2">
                <a:extLst>
                  <a:ext uri="{FF2B5EF4-FFF2-40B4-BE49-F238E27FC236}">
                    <a16:creationId xmlns:a16="http://schemas.microsoft.com/office/drawing/2014/main" id="{25E350CD-74AA-DC49-685C-F073AE44CEB3}"/>
                  </a:ext>
                </a:extLst>
              </p:cNvPr>
              <p:cNvSpPr>
                <a:spLocks noGrp="1" noRot="1" noChangeAspect="1" noMove="1" noResize="1" noEditPoints="1" noAdjustHandles="1" noChangeArrowheads="1" noChangeShapeType="1" noTextEdit="1"/>
              </p:cNvSpPr>
              <p:nvPr>
                <p:ph idx="1"/>
              </p:nvPr>
            </p:nvSpPr>
            <p:spPr>
              <a:blipFill>
                <a:blip r:embed="rId2"/>
                <a:stretch>
                  <a:fillRect l="-421" t="-1002" r="-482" b="-501"/>
                </a:stretch>
              </a:blipFill>
            </p:spPr>
            <p:txBody>
              <a:bodyPr/>
              <a:lstStyle/>
              <a:p>
                <a:r>
                  <a:rPr lang="he-IL">
                    <a:noFill/>
                  </a:rPr>
                  <a:t> </a:t>
                </a:r>
              </a:p>
            </p:txBody>
          </p:sp>
        </mc:Fallback>
      </mc:AlternateContent>
    </p:spTree>
    <p:extLst>
      <p:ext uri="{BB962C8B-B14F-4D97-AF65-F5344CB8AC3E}">
        <p14:creationId xmlns:p14="http://schemas.microsoft.com/office/powerpoint/2010/main" val="125431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684E33-00E4-5F41-7AB4-3CA33E15113B}"/>
              </a:ext>
            </a:extLst>
          </p:cNvPr>
          <p:cNvSpPr>
            <a:spLocks noGrp="1"/>
          </p:cNvSpPr>
          <p:nvPr>
            <p:ph type="title"/>
          </p:nvPr>
        </p:nvSpPr>
        <p:spPr/>
        <p:txBody>
          <a:bodyPr/>
          <a:lstStyle/>
          <a:p>
            <a:r>
              <a:rPr lang="he-IL" b="1" dirty="0"/>
              <a:t>מבנה ה – </a:t>
            </a:r>
            <a:r>
              <a:rPr lang="en-US" b="1" dirty="0"/>
              <a:t>FKF</a:t>
            </a:r>
            <a:r>
              <a:rPr lang="he-IL" b="1" dirty="0"/>
              <a:t> (היתוך אופטימלי)</a:t>
            </a:r>
            <a:endParaRPr lang="LID4096" b="1" dirty="0"/>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D8312759-8A69-6B34-C711-D74A7B5CC37B}"/>
                  </a:ext>
                </a:extLst>
              </p:cNvPr>
              <p:cNvSpPr>
                <a:spLocks noGrp="1"/>
              </p:cNvSpPr>
              <p:nvPr>
                <p:ph idx="1"/>
              </p:nvPr>
            </p:nvSpPr>
            <p:spPr>
              <a:xfrm flipH="1">
                <a:off x="896111" y="2142067"/>
                <a:ext cx="10610087" cy="3649133"/>
              </a:xfrm>
            </p:spPr>
            <p:txBody>
              <a:bodyPr anchor="t"/>
              <a:lstStyle/>
              <a:p>
                <a:r>
                  <a:rPr lang="he-IL" dirty="0"/>
                  <a:t>בהינתן </a:t>
                </a:r>
                <a:r>
                  <a:rPr lang="en-US" dirty="0"/>
                  <a:t>N</a:t>
                </a:r>
                <a:r>
                  <a:rPr lang="he-IL" dirty="0"/>
                  <a:t> שערוכים לוקליים, ומטריצות </a:t>
                </a:r>
                <a:r>
                  <a:rPr lang="he-IL" dirty="0" err="1"/>
                  <a:t>הקוואריאנס</a:t>
                </a:r>
                <a:r>
                  <a:rPr lang="he-IL" dirty="0"/>
                  <a:t> שלהם, נגדיר את פונקציית המחיר באופן הבא: </a:t>
                </a:r>
                <a14:m>
                  <m:oMath xmlns:m="http://schemas.openxmlformats.org/officeDocument/2006/math">
                    <m:r>
                      <m:rPr>
                        <m:sty m:val="p"/>
                      </m:rPr>
                      <a:rPr lang="en-US" b="0" i="0" smtClean="0">
                        <a:latin typeface="Cambria Math" panose="02040503050406030204" pitchFamily="18" charset="0"/>
                      </a:rPr>
                      <m:t>Ψ</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e>
                      <m:sup>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𝑒</m:t>
                    </m:r>
                  </m:oMath>
                </a14:m>
                <a:endParaRPr lang="en-US" dirty="0"/>
              </a:p>
              <a:p>
                <a:r>
                  <a:rPr lang="he-IL" b="1" dirty="0"/>
                  <a:t>במידה ומטריצות הקרוס </a:t>
                </a:r>
                <a:r>
                  <a:rPr lang="he-IL" b="1" dirty="0" err="1"/>
                  <a:t>קולרציה</a:t>
                </a:r>
                <a:r>
                  <a:rPr lang="he-IL" b="1" dirty="0"/>
                  <a:t> מתאפסות, נקבל את הסכום מסדר </a:t>
                </a:r>
                <a:r>
                  <a:rPr lang="en-US" b="1" dirty="0"/>
                  <a:t>N</a:t>
                </a:r>
                <a:r>
                  <a:rPr lang="he-IL" b="1" dirty="0"/>
                  <a:t> הבא: </a:t>
                </a:r>
                <a14:m>
                  <m:oMath xmlns:m="http://schemas.openxmlformats.org/officeDocument/2006/math">
                    <m:r>
                      <a:rPr lang="en-US" b="1" i="0" smtClean="0">
                        <a:latin typeface="Cambria Math" panose="02040503050406030204" pitchFamily="18" charset="0"/>
                      </a:rPr>
                      <m:t>𝚿</m:t>
                    </m:r>
                    <m:r>
                      <a:rPr lang="en-US" b="1" i="0" smtClean="0">
                        <a:latin typeface="Cambria Math" panose="02040503050406030204" pitchFamily="18" charset="0"/>
                      </a:rPr>
                      <m:t>=</m:t>
                    </m:r>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𝑵</m:t>
                        </m:r>
                      </m:sup>
                      <m:e>
                        <m:sSub>
                          <m:sSubPr>
                            <m:ctrlPr>
                              <a:rPr lang="en-US" b="1" i="1" smtClean="0">
                                <a:latin typeface="Cambria Math" panose="02040503050406030204" pitchFamily="18" charset="0"/>
                              </a:rPr>
                            </m:ctrlPr>
                          </m:sSubPr>
                          <m:e>
                            <m:d>
                              <m:dPr>
                                <m:begChr m:val="|"/>
                                <m:endChr m:val="|"/>
                                <m:ctrlPr>
                                  <a:rPr lang="en-US" b="1" i="1" smtClean="0">
                                    <a:latin typeface="Cambria Math" panose="02040503050406030204" pitchFamily="18" charset="0"/>
                                  </a:rPr>
                                </m:ctrlPr>
                              </m:dPr>
                              <m:e>
                                <m:d>
                                  <m:dPr>
                                    <m:begChr m:val="|"/>
                                    <m:endChr m:val="|"/>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e>
                                        </m:d>
                                      </m:e>
                                      <m:sup>
                                        <m:r>
                                          <a:rPr lang="en-US" b="1" i="1" smtClean="0">
                                            <a:latin typeface="Cambria Math" panose="02040503050406030204" pitchFamily="18" charset="0"/>
                                          </a:rPr>
                                          <m:t>𝟐</m:t>
                                        </m:r>
                                      </m:sup>
                                    </m:sSup>
                                  </m:e>
                                </m:d>
                              </m:e>
                            </m:d>
                            <m:r>
                              <a:rPr lang="en-US" b="1" i="1" smtClean="0">
                                <a:latin typeface="Cambria Math" panose="02040503050406030204" pitchFamily="18" charset="0"/>
                              </a:rPr>
                              <m:t> </m:t>
                            </m:r>
                          </m:e>
                          <m:sub>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𝑷</m:t>
                                </m:r>
                              </m:e>
                              <m:sub>
                                <m:r>
                                  <a:rPr lang="en-US" b="1" i="1" smtClean="0">
                                    <a:latin typeface="Cambria Math" panose="02040503050406030204" pitchFamily="18" charset="0"/>
                                  </a:rPr>
                                  <m:t>𝒊𝒊</m:t>
                                </m:r>
                              </m:sub>
                              <m:sup>
                                <m:r>
                                  <a:rPr lang="en-US" b="1" i="1" smtClean="0">
                                    <a:latin typeface="Cambria Math" panose="02040503050406030204" pitchFamily="18" charset="0"/>
                                  </a:rPr>
                                  <m:t>−</m:t>
                                </m:r>
                                <m:r>
                                  <a:rPr lang="en-US" b="1" i="1" smtClean="0">
                                    <a:latin typeface="Cambria Math" panose="02040503050406030204" pitchFamily="18" charset="0"/>
                                  </a:rPr>
                                  <m:t>𝟏</m:t>
                                </m:r>
                              </m:sup>
                            </m:sSubSup>
                          </m:sub>
                        </m:sSub>
                      </m:e>
                    </m:nary>
                  </m:oMath>
                </a14:m>
                <a:endParaRPr lang="he-IL" b="1" dirty="0"/>
              </a:p>
              <a:p>
                <a:r>
                  <a:rPr lang="he-IL" b="1" dirty="0"/>
                  <a:t>במקרה זה, הפתרון לבעיית האופטימיזציה (מינימום ריבועים) הוא</a:t>
                </a:r>
              </a:p>
              <a:p>
                <a:r>
                  <a:rPr lang="he-IL" b="1"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𝑷</m:t>
                        </m:r>
                      </m:e>
                      <m:sub>
                        <m:r>
                          <a:rPr lang="en-US" b="1" i="1" smtClean="0">
                            <a:latin typeface="Cambria Math" panose="02040503050406030204" pitchFamily="18" charset="0"/>
                          </a:rPr>
                          <m:t>𝒎𝒎</m:t>
                        </m:r>
                      </m:sub>
                    </m:sSub>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𝑷</m:t>
                                </m:r>
                              </m:e>
                              <m:sub>
                                <m:r>
                                  <a:rPr lang="en-US" b="1" i="1" smtClean="0">
                                    <a:latin typeface="Cambria Math" panose="02040503050406030204" pitchFamily="18" charset="0"/>
                                  </a:rPr>
                                  <m:t>𝟏𝟏</m:t>
                                </m:r>
                              </m:sub>
                              <m:sup>
                                <m:r>
                                  <a:rPr lang="en-US" b="1" i="1" smtClean="0">
                                    <a:latin typeface="Cambria Math" panose="02040503050406030204" pitchFamily="18" charset="0"/>
                                  </a:rPr>
                                  <m:t>−</m:t>
                                </m:r>
                                <m:r>
                                  <a:rPr lang="en-US" b="1" i="1" smtClean="0">
                                    <a:latin typeface="Cambria Math" panose="02040503050406030204" pitchFamily="18" charset="0"/>
                                  </a:rPr>
                                  <m:t>𝟏</m:t>
                                </m:r>
                              </m:sup>
                            </m:sSubSup>
                            <m:r>
                              <a:rPr lang="en-US" b="1" i="1" smtClean="0">
                                <a:latin typeface="Cambria Math" panose="02040503050406030204" pitchFamily="18" charset="0"/>
                              </a:rPr>
                              <m:t>+…+</m:t>
                            </m:r>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𝑷</m:t>
                                </m:r>
                              </m:e>
                              <m:sub>
                                <m:r>
                                  <a:rPr lang="en-US" b="1" i="1" smtClean="0">
                                    <a:latin typeface="Cambria Math" panose="02040503050406030204" pitchFamily="18" charset="0"/>
                                  </a:rPr>
                                  <m:t>𝑵𝑵</m:t>
                                </m:r>
                              </m:sub>
                              <m:sup>
                                <m:r>
                                  <a:rPr lang="en-US" b="1" i="1" smtClean="0">
                                    <a:latin typeface="Cambria Math" panose="02040503050406030204" pitchFamily="18" charset="0"/>
                                  </a:rPr>
                                  <m:t>−</m:t>
                                </m:r>
                                <m:r>
                                  <a:rPr lang="en-US" b="1" i="1" smtClean="0">
                                    <a:latin typeface="Cambria Math" panose="02040503050406030204" pitchFamily="18" charset="0"/>
                                  </a:rPr>
                                  <m:t>𝟏</m:t>
                                </m:r>
                              </m:sup>
                            </m:sSubSup>
                          </m:e>
                        </m:d>
                      </m:e>
                      <m:sup>
                        <m:r>
                          <a:rPr lang="en-US" b="1" i="1" smtClean="0">
                            <a:latin typeface="Cambria Math" panose="02040503050406030204" pitchFamily="18" charset="0"/>
                          </a:rPr>
                          <m:t>−</m:t>
                        </m:r>
                        <m:r>
                          <a:rPr lang="en-US" b="1" i="1" smtClean="0">
                            <a:latin typeface="Cambria Math" panose="02040503050406030204" pitchFamily="18" charset="0"/>
                          </a:rPr>
                          <m:t>𝟏</m:t>
                        </m:r>
                      </m:sup>
                    </m:sSup>
                  </m:oMath>
                </a14:m>
                <a:endParaRPr lang="he-IL" b="1" dirty="0"/>
              </a:p>
              <a:p>
                <a:r>
                  <a:rPr lang="he-IL" b="1" dirty="0"/>
                  <a:t>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𝒙</m:t>
                            </m:r>
                          </m:e>
                        </m:acc>
                      </m:e>
                      <m:sub>
                        <m:r>
                          <a:rPr lang="en-US" b="1" i="1" dirty="0" smtClean="0">
                            <a:latin typeface="Cambria Math" panose="02040503050406030204" pitchFamily="18" charset="0"/>
                          </a:rPr>
                          <m:t>𝒎</m:t>
                        </m:r>
                      </m:sub>
                    </m:sSub>
                    <m:r>
                      <a:rPr lang="en-US" b="1"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𝑷</m:t>
                        </m:r>
                      </m:e>
                      <m:sub>
                        <m:r>
                          <a:rPr lang="en-US" b="1" i="1" dirty="0" smtClean="0">
                            <a:latin typeface="Cambria Math" panose="02040503050406030204" pitchFamily="18" charset="0"/>
                          </a:rPr>
                          <m:t>𝒎𝒎</m:t>
                        </m:r>
                      </m:sub>
                    </m:sSub>
                    <m:r>
                      <a:rPr lang="en-US" b="1" i="1" dirty="0" smtClean="0">
                        <a:latin typeface="Cambria Math" panose="02040503050406030204" pitchFamily="18" charset="0"/>
                      </a:rPr>
                      <m:t>[</m:t>
                    </m:r>
                    <m:sSubSup>
                      <m:sSubSupPr>
                        <m:ctrlPr>
                          <a:rPr lang="en-US" b="1" i="1" dirty="0" smtClean="0">
                            <a:latin typeface="Cambria Math" panose="02040503050406030204" pitchFamily="18" charset="0"/>
                          </a:rPr>
                        </m:ctrlPr>
                      </m:sSubSupPr>
                      <m:e>
                        <m:r>
                          <a:rPr lang="en-US" b="1" i="1" dirty="0" smtClean="0">
                            <a:latin typeface="Cambria Math" panose="02040503050406030204" pitchFamily="18" charset="0"/>
                          </a:rPr>
                          <m:t>𝑷</m:t>
                        </m:r>
                      </m:e>
                      <m:sub>
                        <m:r>
                          <a:rPr lang="en-US" b="1" i="1" dirty="0" smtClean="0">
                            <a:latin typeface="Cambria Math" panose="02040503050406030204" pitchFamily="18" charset="0"/>
                          </a:rPr>
                          <m:t>𝟏𝟏</m:t>
                        </m:r>
                      </m:sub>
                      <m:sup>
                        <m:r>
                          <a:rPr lang="en-US" b="1" i="1" dirty="0" smtClean="0">
                            <a:latin typeface="Cambria Math" panose="02040503050406030204" pitchFamily="18" charset="0"/>
                          </a:rPr>
                          <m:t>−</m:t>
                        </m:r>
                        <m:r>
                          <a:rPr lang="en-US" b="1" i="1" dirty="0" smtClean="0">
                            <a:latin typeface="Cambria Math" panose="02040503050406030204" pitchFamily="18" charset="0"/>
                          </a:rPr>
                          <m:t>𝟏</m:t>
                        </m:r>
                      </m:sup>
                    </m:sSubSup>
                    <m:sSub>
                      <m:sSubPr>
                        <m:ctrlPr>
                          <a:rPr lang="en-US" b="1" i="1" dirty="0" smtClean="0">
                            <a:latin typeface="Cambria Math" panose="02040503050406030204" pitchFamily="18" charset="0"/>
                          </a:rPr>
                        </m:ctrlPr>
                      </m:sSub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𝒙</m:t>
                            </m:r>
                          </m:e>
                        </m:acc>
                      </m:e>
                      <m:sub>
                        <m:r>
                          <a:rPr lang="en-US" b="1" i="1" dirty="0" smtClean="0">
                            <a:latin typeface="Cambria Math" panose="02040503050406030204" pitchFamily="18" charset="0"/>
                          </a:rPr>
                          <m:t>𝟏</m:t>
                        </m:r>
                      </m:sub>
                    </m:sSub>
                    <m:r>
                      <a:rPr lang="en-US" b="1" i="1" dirty="0" smtClean="0">
                        <a:latin typeface="Cambria Math" panose="02040503050406030204" pitchFamily="18" charset="0"/>
                      </a:rPr>
                      <m:t>+…+</m:t>
                    </m:r>
                    <m:sSubSup>
                      <m:sSubSupPr>
                        <m:ctrlPr>
                          <a:rPr lang="en-US" b="1" i="1" dirty="0" smtClean="0">
                            <a:latin typeface="Cambria Math" panose="02040503050406030204" pitchFamily="18" charset="0"/>
                          </a:rPr>
                        </m:ctrlPr>
                      </m:sSubSupPr>
                      <m:e>
                        <m:r>
                          <a:rPr lang="en-US" b="1" i="1" dirty="0" smtClean="0">
                            <a:latin typeface="Cambria Math" panose="02040503050406030204" pitchFamily="18" charset="0"/>
                          </a:rPr>
                          <m:t>𝑷</m:t>
                        </m:r>
                      </m:e>
                      <m:sub>
                        <m:r>
                          <a:rPr lang="en-US" b="1" i="1" dirty="0" smtClean="0">
                            <a:latin typeface="Cambria Math" panose="02040503050406030204" pitchFamily="18" charset="0"/>
                          </a:rPr>
                          <m:t>𝑵𝑵</m:t>
                        </m:r>
                      </m:sub>
                      <m:sup>
                        <m:r>
                          <a:rPr lang="en-US" b="1" i="1" dirty="0" smtClean="0">
                            <a:latin typeface="Cambria Math" panose="02040503050406030204" pitchFamily="18" charset="0"/>
                          </a:rPr>
                          <m:t>−</m:t>
                        </m:r>
                        <m:r>
                          <a:rPr lang="en-US" b="1" i="1" dirty="0" smtClean="0">
                            <a:latin typeface="Cambria Math" panose="02040503050406030204" pitchFamily="18" charset="0"/>
                          </a:rPr>
                          <m:t>𝟏</m:t>
                        </m:r>
                      </m:sup>
                    </m:sSubSup>
                    <m:sSub>
                      <m:sSubPr>
                        <m:ctrlPr>
                          <a:rPr lang="en-US" b="1" i="1" dirty="0" smtClean="0">
                            <a:latin typeface="Cambria Math" panose="02040503050406030204" pitchFamily="18" charset="0"/>
                          </a:rPr>
                        </m:ctrlPr>
                      </m:sSubPr>
                      <m:e>
                        <m:acc>
                          <m:accPr>
                            <m:chr m:val="̂"/>
                            <m:ctrlPr>
                              <a:rPr lang="en-US" b="1" i="1" dirty="0" smtClean="0">
                                <a:latin typeface="Cambria Math" panose="02040503050406030204" pitchFamily="18" charset="0"/>
                              </a:rPr>
                            </m:ctrlPr>
                          </m:accPr>
                          <m:e>
                            <m:r>
                              <a:rPr lang="en-US" b="1" i="1" dirty="0" smtClean="0">
                                <a:latin typeface="Cambria Math" panose="02040503050406030204" pitchFamily="18" charset="0"/>
                              </a:rPr>
                              <m:t>𝒙</m:t>
                            </m:r>
                          </m:e>
                        </m:acc>
                      </m:e>
                      <m:sub>
                        <m:r>
                          <a:rPr lang="en-US" b="1" i="1" dirty="0" smtClean="0">
                            <a:latin typeface="Cambria Math" panose="02040503050406030204" pitchFamily="18" charset="0"/>
                          </a:rPr>
                          <m:t>𝑵</m:t>
                        </m:r>
                      </m:sub>
                    </m:sSub>
                    <m:r>
                      <a:rPr lang="en-US" b="1" i="1" dirty="0" smtClean="0">
                        <a:latin typeface="Cambria Math" panose="02040503050406030204" pitchFamily="18" charset="0"/>
                      </a:rPr>
                      <m:t>]</m:t>
                    </m:r>
                  </m:oMath>
                </a14:m>
                <a:endParaRPr lang="he-IL" b="1" dirty="0"/>
              </a:p>
              <a:p>
                <a:pPr marL="0" indent="0">
                  <a:buNone/>
                </a:pPr>
                <a:endParaRPr lang="en-US" b="1" dirty="0"/>
              </a:p>
              <a:p>
                <a:endParaRPr lang="he-IL" dirty="0"/>
              </a:p>
            </p:txBody>
          </p:sp>
        </mc:Choice>
        <mc:Fallback xmlns="">
          <p:sp>
            <p:nvSpPr>
              <p:cNvPr id="3" name="מציין מיקום תוכן 2">
                <a:extLst>
                  <a:ext uri="{FF2B5EF4-FFF2-40B4-BE49-F238E27FC236}">
                    <a16:creationId xmlns:a16="http://schemas.microsoft.com/office/drawing/2014/main" id="{D8312759-8A69-6B34-C711-D74A7B5CC37B}"/>
                  </a:ext>
                </a:extLst>
              </p:cNvPr>
              <p:cNvSpPr>
                <a:spLocks noGrp="1" noRot="1" noChangeAspect="1" noMove="1" noResize="1" noEditPoints="1" noAdjustHandles="1" noChangeArrowheads="1" noChangeShapeType="1" noTextEdit="1"/>
              </p:cNvSpPr>
              <p:nvPr>
                <p:ph idx="1"/>
              </p:nvPr>
            </p:nvSpPr>
            <p:spPr>
              <a:xfrm flipH="1">
                <a:off x="896111" y="2142067"/>
                <a:ext cx="10610087" cy="3649133"/>
              </a:xfrm>
              <a:blipFill>
                <a:blip r:embed="rId3"/>
                <a:stretch>
                  <a:fillRect t="-1002" r="-402"/>
                </a:stretch>
              </a:blipFill>
            </p:spPr>
            <p:txBody>
              <a:bodyPr/>
              <a:lstStyle/>
              <a:p>
                <a:r>
                  <a:rPr lang="he-IL">
                    <a:noFill/>
                  </a:rPr>
                  <a:t> </a:t>
                </a:r>
              </a:p>
            </p:txBody>
          </p:sp>
        </mc:Fallback>
      </mc:AlternateContent>
    </p:spTree>
    <p:extLst>
      <p:ext uri="{BB962C8B-B14F-4D97-AF65-F5344CB8AC3E}">
        <p14:creationId xmlns:p14="http://schemas.microsoft.com/office/powerpoint/2010/main" val="32219990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gt.TF03457452">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tgt.TF03457452" id="{2556320F-67B3-4912-BDBA-8BE8B0B065C7}" vid="{AF5AAC64-FF89-404F-84EF-4249900C5A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ca9901fa-d2f9-4f8e-a5a0-7d0ae63b2797}" enabled="1" method="Standard" siteId="{d9d3d3ff-6c08-40ca-a4a9-aefb873ec020}" contentBits="3" removed="0"/>
</clbl:labelList>
</file>

<file path=docProps/app.xml><?xml version="1.0" encoding="utf-8"?>
<Properties xmlns="http://schemas.openxmlformats.org/officeDocument/2006/extended-properties" xmlns:vt="http://schemas.openxmlformats.org/officeDocument/2006/docPropsVTypes">
  <Template>{343FE803-2BD0-4093-A231-55B4E2F35AA7}TFb5ae2469-0bae-4978-b0e0-39dd046150ff511bd915_win32-65629bc4cdec</Template>
  <TotalTime>5200</TotalTime>
  <Words>1600</Words>
  <Application>Microsoft Office PowerPoint</Application>
  <PresentationFormat>מסך רחב</PresentationFormat>
  <Paragraphs>158</Paragraphs>
  <Slides>29</Slides>
  <Notes>8</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29</vt:i4>
      </vt:variant>
    </vt:vector>
  </HeadingPairs>
  <TitlesOfParts>
    <vt:vector size="35" baseType="lpstr">
      <vt:lpstr>Aptos</vt:lpstr>
      <vt:lpstr>Arial</vt:lpstr>
      <vt:lpstr>Calibri</vt:lpstr>
      <vt:lpstr>Calibri Light</vt:lpstr>
      <vt:lpstr>Cambria Math</vt:lpstr>
      <vt:lpstr>tgt.TF03457452</vt:lpstr>
      <vt:lpstr>Federated Kalman filter</vt:lpstr>
      <vt:lpstr>רקע</vt:lpstr>
      <vt:lpstr>יישום  - מודל מערכת</vt:lpstr>
      <vt:lpstr>יישום – מודל מדידות</vt:lpstr>
      <vt:lpstr>מבנה ה – FKF (הגדרת המסנן הגלובלי)</vt:lpstr>
      <vt:lpstr>מבנה ה – FKF (תהליך קידום)</vt:lpstr>
      <vt:lpstr>מבנה ה – FKF (תהליך קידום)</vt:lpstr>
      <vt:lpstr>מבנה ה – FKF (תהליך עדכון)</vt:lpstr>
      <vt:lpstr>מבנה ה – FKF (היתוך אופטימלי)</vt:lpstr>
      <vt:lpstr>אלגוריתם ה FKF</vt:lpstr>
      <vt:lpstr>המודל הדינמי</vt:lpstr>
      <vt:lpstr>מודל המדידה</vt:lpstr>
      <vt:lpstr>השוואה – CKF vs FKF</vt:lpstr>
      <vt:lpstr>השוואה – CKF vs FKF</vt:lpstr>
      <vt:lpstr>השוואה – CKF vs FKF</vt:lpstr>
      <vt:lpstr>יתרונות ה FKF על ה CKF</vt:lpstr>
      <vt:lpstr>אלגוריתם לאיתור תקלות מבוסס מבחן  χ^2וממוצע חלון נע</vt:lpstr>
      <vt:lpstr>מבחן חי בריבוע χ^2</vt:lpstr>
      <vt:lpstr>מבחן ממוצע חלון נע</vt:lpstr>
      <vt:lpstr>טיפול בשגיאה </vt:lpstr>
      <vt:lpstr>תוצאות סימולציית מונטה קרלו</vt:lpstr>
      <vt:lpstr>תוצאות סימולציית מונטה קרלו</vt:lpstr>
      <vt:lpstr>אלגוריתם לכיול הפילטר הלוקליים</vt:lpstr>
      <vt:lpstr>שלב הכיול</vt:lpstr>
      <vt:lpstr>שלב הכיול – סיום</vt:lpstr>
      <vt:lpstr>שלב הפעולה</vt:lpstr>
      <vt:lpstr>התכת הפילטרים</vt:lpstr>
      <vt:lpstr>תוצאות סימולציית מונטה קרלו</vt:lpstr>
      <vt:lpstr>תודה רבה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Ilan Elzam</dc:creator>
  <cp:lastModifiedBy>Ilan Elzam</cp:lastModifiedBy>
  <cp:revision>10</cp:revision>
  <dcterms:created xsi:type="dcterms:W3CDTF">2025-09-01T07:20:17Z</dcterms:created>
  <dcterms:modified xsi:type="dcterms:W3CDTF">2025-10-04T16:05:52Z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tgt.TF03457452:10</vt:lpwstr>
  </property>
  <property fmtid="{D5CDD505-2E9C-101B-9397-08002B2CF9AE}" pid="3" name="ClassificationContentMarkingFooterText">
    <vt:lpwstr>OFFICIAL</vt:lpwstr>
  </property>
  <property fmtid="{D5CDD505-2E9C-101B-9397-08002B2CF9AE}" pid="4" name="ClassificationContentMarkingHeaderLocations">
    <vt:lpwstr>tgt.TF03457452:9</vt:lpwstr>
  </property>
  <property fmtid="{D5CDD505-2E9C-101B-9397-08002B2CF9AE}" pid="5" name="ClassificationContentMarkingHeaderText">
    <vt:lpwstr>OFFICIAL</vt:lpwstr>
  </property>
</Properties>
</file>