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modernComment_104_16852F0B.xml" ContentType="application/vnd.ms-powerpoint.comments+xml"/>
  <Override PartName="/ppt/comments/modernComment_105_C00BCDFB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84E8D59-AE05-BBF8-A6E3-FC044BF3D3C1}" name="Ilan Elzam" initials="IE" userId="S::ilan.elzam@campus.technion.ac.il::f63f29b5-d0de-4c27-bd10-a730eac6049a" providerId="AD"/>
  <p188:author id="{6CB409DB-B1A8-3E7C-E2A5-35DC1236F6F4}" name="ILAN ELZAM" initials="IE" userId="S::ILANEL@rafael.co.il::8c0845f7-86a6-4d5b-b16b-f5cd5552583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70944" autoAdjust="0"/>
  </p:normalViewPr>
  <p:slideViewPr>
    <p:cSldViewPr snapToGrid="0">
      <p:cViewPr varScale="1">
        <p:scale>
          <a:sx n="78" d="100"/>
          <a:sy n="78" d="100"/>
        </p:scale>
        <p:origin x="18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4_16852F0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F28D8B1-1CA8-4360-98E5-FD30708C4074}" authorId="{584E8D59-AE05-BBF8-A6E3-FC044BF3D3C1}" created="2025-09-01T07:48:53.15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7827083" sldId="260"/>
      <ac:spMk id="3" creationId="{550B2AAC-A2DF-1AE4-7B3C-D571B887FD18}"/>
      <ac:txMk cp="0">
        <ac:context len="563" hash="1028403978"/>
      </ac:txMk>
    </ac:txMkLst>
    <p188:pos x="2509069" y="2260251"/>
    <p188:txBody>
      <a:bodyPr/>
      <a:lstStyle/>
      <a:p>
        <a:r>
          <a:rPr lang="LID4096"/>
          <a:t>כרגע אין יישום של הטיה בחיישנים</a:t>
        </a:r>
      </a:p>
    </p188:txBody>
  </p188:cm>
</p188:cmLst>
</file>

<file path=ppt/comments/modernComment_105_C00BCDF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134363C-78CE-4849-B2FA-01F31FE86DEB}" authorId="{6CB409DB-B1A8-3E7C-E2A5-35DC1236F6F4}" created="2025-09-08T10:01:08.35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21999099" sldId="261"/>
      <ac:spMk id="3" creationId="{D8312759-8A69-6B34-C711-D74A7B5CC37B}"/>
    </ac:deMkLst>
    <p188:txBody>
      <a:bodyPr/>
      <a:lstStyle/>
      <a:p>
        <a:r>
          <a:rPr lang="he-IL"/>
          <a:t>לבדוק מה בדיוק המשמעות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FBC8B04-6135-4B93-86DB-9D89BE1381F3}" type="datetimeFigureOut">
              <a:rPr lang="he-IL" smtClean="0"/>
              <a:t>ט"ו/אלול/תשפ"ה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64F4B96-EF2B-4E12-A000-E576EF522E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8967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למעשה קיבלנו מטריצת </a:t>
            </a:r>
            <a:r>
              <a:rPr lang="he-IL" dirty="0" err="1"/>
              <a:t>קוואריאנס</a:t>
            </a:r>
            <a:r>
              <a:rPr lang="he-IL" dirty="0"/>
              <a:t> "שמרנית יותר" בצעד הקידום. כלומר כל פילטר לוקלי מסתמך יותר על המדידות ופחות על המצב המקודם. </a:t>
            </a:r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F4B96-EF2B-4E12-A000-E576EF522EF2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1696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עדכון כל פילטר לוקלי – בכל </a:t>
            </a:r>
            <a:r>
              <a:rPr lang="he-IL" dirty="0" err="1"/>
              <a:t>איטרציה</a:t>
            </a:r>
            <a:r>
              <a:rPr lang="he-IL" dirty="0"/>
              <a:t> </a:t>
            </a:r>
          </a:p>
          <a:p>
            <a:pPr algn="r" rtl="1"/>
            <a:r>
              <a:rPr lang="he-IL"/>
              <a:t>התכת הפילטר – כל 10 מדידות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F4B96-EF2B-4E12-A000-E576EF522EF2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601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1031875" y="1964267"/>
            <a:ext cx="7197726" cy="2421464"/>
          </a:xfrm>
        </p:spPr>
        <p:txBody>
          <a:bodyPr anchor="b">
            <a:normAutofit/>
          </a:bodyPr>
          <a:lstStyle>
            <a:lvl1pPr algn="l" rtl="1">
              <a:defRPr sz="48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1031875" y="4385732"/>
            <a:ext cx="7197726" cy="1405467"/>
          </a:xfrm>
        </p:spPr>
        <p:txBody>
          <a:bodyPr anchor="t">
            <a:normAutofit/>
          </a:bodyPr>
          <a:lstStyle>
            <a:lvl1pPr marL="0" indent="0" algn="l" rtl="1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1659242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335643" y="5870575"/>
            <a:ext cx="4893958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031875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3" y="4732865"/>
            <a:ext cx="10131427" cy="566738"/>
          </a:xfrm>
        </p:spPr>
        <p:txBody>
          <a:bodyPr anchor="b">
            <a:normAutofit/>
          </a:bodyPr>
          <a:lstStyle>
            <a:lvl1pPr algn="r" rtl="1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flipH="1">
            <a:off x="2060573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H="1">
            <a:off x="1374773" y="5299603"/>
            <a:ext cx="10131427" cy="493712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3124199"/>
          </a:xfrm>
        </p:spPr>
        <p:txBody>
          <a:bodyPr anchor="ctr">
            <a:normAutofit/>
          </a:bodyPr>
          <a:lstStyle>
            <a:lvl1pPr algn="r" rtl="1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 flipH="1">
            <a:off x="1754941" y="3352800"/>
            <a:ext cx="9339184" cy="381000"/>
          </a:xfrm>
        </p:spPr>
        <p:txBody>
          <a:bodyPr anchor="ctr"/>
          <a:lstStyle>
            <a:lvl1pPr marL="0" indent="0" algn="r" rtl="1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52168" y="4343400"/>
            <a:ext cx="10152367" cy="1447800"/>
          </a:xfrm>
        </p:spPr>
        <p:txBody>
          <a:bodyPr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5" cy="1468800"/>
          </a:xfrm>
        </p:spPr>
        <p:txBody>
          <a:bodyPr anchor="b">
            <a:normAutofit/>
          </a:bodyPr>
          <a:lstStyle>
            <a:lvl1pPr algn="r" rtl="1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6" cy="8604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 flipH="1">
            <a:off x="1370764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 rtl="1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0765" y="4775200"/>
            <a:ext cx="10135436" cy="10160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 algn="r" rtl="1"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 flipH="1">
            <a:off x="137477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 algn="r" rtl="1"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flipH="1">
            <a:off x="1374774" y="2142067"/>
            <a:ext cx="10131425" cy="3649133"/>
          </a:xfrm>
        </p:spPr>
        <p:txBody>
          <a:bodyPr vert="eaVert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flipH="1">
            <a:off x="1374773" y="609599"/>
            <a:ext cx="2158552" cy="5181601"/>
          </a:xfrm>
        </p:spPr>
        <p:txBody>
          <a:bodyPr vert="eaVert"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flipH="1">
            <a:off x="3674084" y="609600"/>
            <a:ext cx="7832116" cy="5181600"/>
          </a:xfrm>
        </p:spPr>
        <p:txBody>
          <a:bodyPr vert="eaVert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1374774" y="2142067"/>
            <a:ext cx="10131425" cy="3649133"/>
          </a:xfrm>
        </p:spPr>
        <p:txBody>
          <a:bodyPr anchor="ctr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7" cy="1468800"/>
          </a:xfrm>
        </p:spPr>
        <p:txBody>
          <a:bodyPr anchor="b"/>
          <a:lstStyle>
            <a:lvl1pPr algn="r" rtl="1">
              <a:defRPr sz="40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8" cy="8604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flipH="1">
            <a:off x="6510864" y="2142067"/>
            <a:ext cx="4995334" cy="3649134"/>
          </a:xfrm>
        </p:spPr>
        <p:txBody>
          <a:bodyPr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H="1">
            <a:off x="1374773" y="2142067"/>
            <a:ext cx="4995332" cy="3649133"/>
          </a:xfrm>
        </p:spPr>
        <p:txBody>
          <a:bodyPr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6509276" y="2218267"/>
            <a:ext cx="4709054" cy="576262"/>
          </a:xfrm>
        </p:spPr>
        <p:txBody>
          <a:bodyPr anchor="b">
            <a:noAutofit/>
          </a:bodyPr>
          <a:lstStyle>
            <a:lvl1pPr marL="0" indent="0" algn="r" rtl="1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H="1">
            <a:off x="6509276" y="2870201"/>
            <a:ext cx="4996923" cy="2920998"/>
          </a:xfrm>
        </p:spPr>
        <p:txBody>
          <a:bodyPr anchor="t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flipH="1">
            <a:off x="1373184" y="2226734"/>
            <a:ext cx="4722813" cy="576262"/>
          </a:xfrm>
        </p:spPr>
        <p:txBody>
          <a:bodyPr anchor="b">
            <a:noAutofit/>
          </a:bodyPr>
          <a:lstStyle>
            <a:lvl1pPr marL="0" indent="0" algn="r" rtl="1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flipH="1">
            <a:off x="1373183" y="2870201"/>
            <a:ext cx="4995334" cy="2920998"/>
          </a:xfrm>
        </p:spPr>
        <p:txBody>
          <a:bodyPr anchor="t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7825315" y="2074333"/>
            <a:ext cx="3680885" cy="1371600"/>
          </a:xfrm>
        </p:spPr>
        <p:txBody>
          <a:bodyPr anchor="b">
            <a:normAutofit/>
          </a:bodyPr>
          <a:lstStyle>
            <a:lvl1pPr algn="r" rtl="1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1374773" y="609601"/>
            <a:ext cx="6169026" cy="5181600"/>
          </a:xfrm>
        </p:spPr>
        <p:txBody>
          <a:bodyPr anchor="ctr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H="1">
            <a:off x="7825315" y="3445933"/>
            <a:ext cx="3680885" cy="18288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5341547" y="1600200"/>
            <a:ext cx="6164653" cy="1371600"/>
          </a:xfrm>
        </p:spPr>
        <p:txBody>
          <a:bodyPr anchor="b">
            <a:normAutofit/>
          </a:bodyPr>
          <a:lstStyle>
            <a:lvl1pPr algn="r" rtl="1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 flipH="1">
            <a:off x="137477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H="1">
            <a:off x="5341547" y="2971800"/>
            <a:ext cx="6164653" cy="18288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4774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flipH="1">
            <a:off x="200214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flipH="1">
            <a:off x="3678541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374773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846AA-CD83-3A13-8747-302865F4A29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90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he-IL" sz="1000">
                <a:solidFill>
                  <a:srgbClr val="008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986B1E-0E3C-954E-B061-1C2B2ADF710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65813" y="6642100"/>
            <a:ext cx="4890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he-IL" sz="1000">
                <a:solidFill>
                  <a:srgbClr val="008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r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4_16852F0B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5_C00BCDFB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50E842-1CA2-DEED-5BB2-26D367939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Federated Kalman filter</a:t>
            </a:r>
            <a:endParaRPr lang="LID4096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B782A1E-6EA1-5141-BE36-A4E16B49C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dirty="0"/>
              <a:t>אילן </a:t>
            </a:r>
            <a:r>
              <a:rPr lang="he-IL" dirty="0" err="1"/>
              <a:t>אלזם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66456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E49B-F07E-F115-C230-CCCE61C3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אלגוריתם ה </a:t>
            </a:r>
            <a:r>
              <a:rPr lang="en-US" dirty="0"/>
              <a:t>FKF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162AF-C978-32F9-2B15-2462B94FD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he-IL" dirty="0"/>
                  <a:t>"ניפוח" מטריצות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הלוקליות ההתחלתיות 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פעמים מטריצת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ההתחלתית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he-IL" dirty="0"/>
                  <a:t>פילטרים לוקליים משתמשים 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פעמים מטריצת רעש התהליך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he-IL" dirty="0"/>
                  <a:t>כל פילטר לוקלי מעבד את המדידה השייכת לו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he-IL" dirty="0"/>
                  <a:t>הפילטר הגלובלי (מאסטר) מבצע התכה בין הפילטר לפי שיטת </a:t>
                </a:r>
                <a:r>
                  <a:rPr lang="en-US" dirty="0"/>
                  <a:t>LS</a:t>
                </a:r>
                <a:r>
                  <a:rPr lang="he-IL" dirty="0"/>
                  <a:t>, מאתחל את שעורכי כל הפילטרים להיות השערוך הגלובלי ו"מנפח" שוב את מטריצת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לכל פילטר בהתאמה </a:t>
                </a:r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r>
                  <a:rPr lang="he-IL" b="1" i="1" dirty="0" err="1"/>
                  <a:t>הוריסטיקה</a:t>
                </a:r>
                <a:r>
                  <a:rPr lang="he-IL" b="1" i="1" dirty="0"/>
                  <a:t> – הגדרת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𝑵𝒖𝒎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𝒔𝒆𝒏𝒔𝒐𝒓𝒔</m:t>
                    </m:r>
                  </m:oMath>
                </a14:m>
                <a:endParaRPr lang="he-IL" b="1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162AF-C978-32F9-2B15-2462B94FD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60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027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539E-9495-5679-5DC3-11B7C81E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השוואה – </a:t>
            </a:r>
            <a:r>
              <a:rPr lang="en-US" dirty="0"/>
              <a:t>CKF vs FKF</a:t>
            </a:r>
            <a:endParaRPr lang="he-IL" dirty="0"/>
          </a:p>
        </p:txBody>
      </p:sp>
      <p:pic>
        <p:nvPicPr>
          <p:cNvPr id="7" name="Content Placeholder 6" descr="A graph with a line drawn on it&#10;&#10;AI-generated content may be incorrect.">
            <a:extLst>
              <a:ext uri="{FF2B5EF4-FFF2-40B4-BE49-F238E27FC236}">
                <a16:creationId xmlns:a16="http://schemas.microsoft.com/office/drawing/2014/main" id="{3C57D3D7-B36F-CF7D-3BC5-22D1E68FC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717" y="2141538"/>
            <a:ext cx="7337540" cy="3649662"/>
          </a:xfrm>
        </p:spPr>
      </p:pic>
    </p:spTree>
    <p:extLst>
      <p:ext uri="{BB962C8B-B14F-4D97-AF65-F5344CB8AC3E}">
        <p14:creationId xmlns:p14="http://schemas.microsoft.com/office/powerpoint/2010/main" val="1662530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92DC-266B-E662-36F3-FE0CB6B1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השוואה – </a:t>
            </a:r>
            <a:r>
              <a:rPr lang="en-US" dirty="0"/>
              <a:t>CKF vs FKF</a:t>
            </a:r>
            <a:endParaRPr lang="he-IL" dirty="0"/>
          </a:p>
        </p:txBody>
      </p:sp>
      <p:pic>
        <p:nvPicPr>
          <p:cNvPr id="5" name="Content Placeholder 4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A673E891-94C5-2928-E071-4EC50058D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717" y="2141538"/>
            <a:ext cx="7337540" cy="3649662"/>
          </a:xfrm>
        </p:spPr>
      </p:pic>
    </p:spTree>
    <p:extLst>
      <p:ext uri="{BB962C8B-B14F-4D97-AF65-F5344CB8AC3E}">
        <p14:creationId xmlns:p14="http://schemas.microsoft.com/office/powerpoint/2010/main" val="420848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D5CD-A520-2FCA-3432-8EEDC1E7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השוואה – </a:t>
            </a:r>
            <a:r>
              <a:rPr lang="en-US" dirty="0"/>
              <a:t>CKF vs FKF</a:t>
            </a:r>
            <a:endParaRPr lang="he-IL" dirty="0"/>
          </a:p>
        </p:txBody>
      </p:sp>
      <p:pic>
        <p:nvPicPr>
          <p:cNvPr id="5" name="Content Placeholder 4" descr="A graph with a line&#10;&#10;AI-generated content may be incorrect.">
            <a:extLst>
              <a:ext uri="{FF2B5EF4-FFF2-40B4-BE49-F238E27FC236}">
                <a16:creationId xmlns:a16="http://schemas.microsoft.com/office/drawing/2014/main" id="{7921C878-B5D7-601F-4521-665885F07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1717" y="2141538"/>
            <a:ext cx="7337540" cy="3649662"/>
          </a:xfrm>
        </p:spPr>
      </p:pic>
    </p:spTree>
    <p:extLst>
      <p:ext uri="{BB962C8B-B14F-4D97-AF65-F5344CB8AC3E}">
        <p14:creationId xmlns:p14="http://schemas.microsoft.com/office/powerpoint/2010/main" val="168677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8090AA-B04C-BE5F-BFCC-1AF3EE01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רקע</a:t>
            </a:r>
            <a:endParaRPr lang="LID4096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9190B1-809C-AB8F-DE38-A146E776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3228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1C371D-227C-5B6F-4997-F11AC7A8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יישום</a:t>
            </a:r>
            <a:r>
              <a:rPr lang="en-US" dirty="0"/>
              <a:t> </a:t>
            </a:r>
            <a:r>
              <a:rPr lang="he-IL" dirty="0"/>
              <a:t> - מודל מערכת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797F2BCB-A2F2-C1A0-F35F-846493CDE6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נניח ווקטור מצב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he-IL" dirty="0"/>
                  <a:t> המקודם מרגע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he-IL" dirty="0"/>
                  <a:t> לרגע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. המודל הוא: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endParaRPr lang="he-IL" dirty="0"/>
              </a:p>
              <a:p>
                <a:r>
                  <a:rPr lang="he-IL" dirty="0"/>
                  <a:t>כאשר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he-IL" dirty="0"/>
                  <a:t> היא מטריצת מעבר המצב,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he-IL" dirty="0"/>
                  <a:t> מטריצת פילוג הרעש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he-IL" dirty="0"/>
                  <a:t> המאופיין כרעש לבן</a:t>
                </a:r>
              </a:p>
              <a:p>
                <a:r>
                  <a:rPr lang="he-IL" dirty="0"/>
                  <a:t>שערוך המצב הראשוני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e-IL" dirty="0"/>
                  <a:t> ורעשי התהליך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dirty="0"/>
                  <a:t> לא מתואמים</a:t>
                </a:r>
              </a:p>
              <a:p>
                <a:r>
                  <a:rPr lang="he-IL" dirty="0"/>
                  <a:t>בנוסף, נניח כי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797F2BCB-A2F2-C1A0-F35F-846493CDE6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4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74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959BE9-B31A-7353-977D-2DC2340D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יישום – מודל מדידות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C9F3064-3D8F-346B-60FB-319239D837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flipH="1">
                <a:off x="676655" y="2142067"/>
                <a:ext cx="10829543" cy="3649133"/>
              </a:xfrm>
            </p:spPr>
            <p:txBody>
              <a:bodyPr/>
              <a:lstStyle/>
              <a:p>
                <a:r>
                  <a:rPr lang="he-IL" dirty="0"/>
                  <a:t>למערכת שלנו יש גישה למדידות חיצוניות מ </a:t>
                </a:r>
                <a:r>
                  <a:rPr lang="en-US" dirty="0"/>
                  <a:t>N</a:t>
                </a:r>
                <a:r>
                  <a:rPr lang="he-IL" dirty="0"/>
                  <a:t> חיישנים, כאשר המודל הוא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כאשר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he-IL" dirty="0"/>
                  <a:t> היא מטריצת הגיאומטריה (או מטריצת הצפיות),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he-IL" dirty="0"/>
                  <a:t> הוא רעש המדידה.</a:t>
                </a:r>
              </a:p>
              <a:p>
                <a:r>
                  <a:rPr lang="he-IL" dirty="0"/>
                  <a:t>נניח כי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endParaRPr lang="he-IL" dirty="0"/>
              </a:p>
              <a:p>
                <a:endParaRPr lang="en-US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C9F3064-3D8F-346B-60FB-319239D837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676655" y="2142067"/>
                <a:ext cx="10829543" cy="3649133"/>
              </a:xfrm>
              <a:blipFill>
                <a:blip r:embed="rId2"/>
                <a:stretch>
                  <a:fillRect r="-39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59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D3B0C2-41F9-8C6E-45FD-18740C26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מבנה ה – </a:t>
            </a:r>
            <a:r>
              <a:rPr lang="en-US" dirty="0"/>
              <a:t>FKF</a:t>
            </a:r>
            <a:r>
              <a:rPr lang="he-IL" dirty="0"/>
              <a:t> (הגדרת המסנן הגלובלי)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50B2AAC-A2DF-1AE4-7B3C-D571B887F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he-IL" dirty="0"/>
                  <a:t>נגדיר מסנן גלובלי</a:t>
                </a:r>
              </a:p>
              <a:p>
                <a:r>
                  <a:rPr lang="he-IL" dirty="0"/>
                  <a:t>ווקטור המצב של המסנן המורכב מחלוקה ל – </a:t>
                </a:r>
                <a:r>
                  <a:rPr lang="en-US" dirty="0"/>
                  <a:t>N</a:t>
                </a:r>
                <a:r>
                  <a:rPr lang="he-IL" dirty="0"/>
                  <a:t> חיישנים באופן הבא: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𝑔𝑙𝑜𝑏𝑎𝑙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he-IL" dirty="0"/>
                  <a:t>כאשר כל חלוקה מורכבת מווקטור המכיל את משתני המצב המשותפים, ורכיב הטיה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𝑜𝑚𝑚𝑜𝑛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he-IL" dirty="0"/>
              </a:p>
              <a:p>
                <a:r>
                  <a:rPr lang="he-IL" dirty="0"/>
                  <a:t>כיו"ב נגדיר מטריצת </a:t>
                </a:r>
                <a:r>
                  <a:rPr lang="he-IL" dirty="0" err="1"/>
                  <a:t>קוואריאנס</a:t>
                </a:r>
                <a:r>
                  <a:rPr lang="he-IL" dirty="0"/>
                  <a:t> גלובלית באופן הבא: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𝑔𝑙𝑜𝑏𝑎𝑙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he-IL" dirty="0"/>
                  <a:t>כאשר כל רכיב באלכסון המטריצה מורכב ממטריצת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הלוקלית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𝑐𝑏𝑖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𝑏𝑐𝑖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𝑏𝑏𝑖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he-IL" dirty="0"/>
              </a:p>
              <a:p>
                <a:r>
                  <a:rPr lang="he-IL" dirty="0"/>
                  <a:t>מטריצת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הגלובלית יכולה להכיל קרוס – </a:t>
                </a:r>
                <a:r>
                  <a:rPr lang="he-IL" dirty="0" err="1"/>
                  <a:t>קוואריאנס</a:t>
                </a:r>
                <a:r>
                  <a:rPr lang="he-IL" dirty="0"/>
                  <a:t> בנוסף </a:t>
                </a:r>
                <a:r>
                  <a:rPr lang="he-IL" dirty="0" err="1"/>
                  <a:t>לקוואריאנסים</a:t>
                </a:r>
                <a:r>
                  <a:rPr lang="he-IL" dirty="0"/>
                  <a:t> הלוקלים.</a:t>
                </a:r>
                <a:endParaRPr lang="en-US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50B2AAC-A2DF-1AE4-7B3C-D571B887F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007" r="-4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270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684E33-00E4-5F41-7AB4-3CA33E15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מבנה ה – </a:t>
            </a:r>
            <a:r>
              <a:rPr lang="en-US" dirty="0"/>
              <a:t>FKF</a:t>
            </a:r>
            <a:r>
              <a:rPr lang="he-IL" dirty="0"/>
              <a:t> (היתוך אופטימלי)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8312759-8A69-6B34-C711-D74A7B5CC3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flipH="1">
                <a:off x="896111" y="2142067"/>
                <a:ext cx="10610087" cy="3649133"/>
              </a:xfrm>
            </p:spPr>
            <p:txBody>
              <a:bodyPr/>
              <a:lstStyle/>
              <a:p>
                <a:r>
                  <a:rPr lang="he-IL" dirty="0"/>
                  <a:t>בהינתן </a:t>
                </a:r>
                <a:r>
                  <a:rPr lang="en-US" dirty="0"/>
                  <a:t>N</a:t>
                </a:r>
                <a:r>
                  <a:rPr lang="he-IL" dirty="0"/>
                  <a:t> שערוכים לוקליים, ומטריצות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שלהם, נגדיר את פונקציית המחיר באופן הבא: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  <a:p>
                <a:r>
                  <a:rPr lang="he-IL" b="1" dirty="0"/>
                  <a:t>במידה ומטריצות הקרוס </a:t>
                </a:r>
                <a:r>
                  <a:rPr lang="he-IL" b="1" dirty="0" err="1"/>
                  <a:t>קולרציה</a:t>
                </a:r>
                <a:r>
                  <a:rPr lang="he-IL" b="1" dirty="0"/>
                  <a:t> מתאפסות, נקבל את הסכום מסדר </a:t>
                </a:r>
                <a:r>
                  <a:rPr lang="en-US" b="1" dirty="0"/>
                  <a:t>N</a:t>
                </a:r>
                <a:r>
                  <a:rPr lang="he-IL" b="1" dirty="0"/>
                  <a:t> הבא: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𝚿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𝒙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𝒊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𝒊𝒊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</m:sub>
                        </m:sSub>
                      </m:e>
                    </m:nary>
                  </m:oMath>
                </a14:m>
                <a:endParaRPr lang="he-IL" b="1" dirty="0"/>
              </a:p>
              <a:p>
                <a:r>
                  <a:rPr lang="he-IL" b="1" dirty="0"/>
                  <a:t>במקרה זה, הפתרון לבעיית המינימיזציה של הסכום המתואר לעיל היא מטריצת </a:t>
                </a:r>
                <a:r>
                  <a:rPr lang="he-IL" b="1" dirty="0" err="1"/>
                  <a:t>הקוואריאנס</a:t>
                </a:r>
                <a:r>
                  <a:rPr lang="he-IL" b="1" dirty="0"/>
                  <a:t> </a:t>
                </a:r>
                <a:r>
                  <a:rPr lang="he-IL" b="1" dirty="0" err="1"/>
                  <a:t>וווקטור</a:t>
                </a:r>
                <a:r>
                  <a:rPr lang="he-IL" b="1" dirty="0"/>
                  <a:t> המצב הבאים: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𝑵𝑵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he-IL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𝒎𝒎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𝑵𝑵</m:t>
                        </m:r>
                      </m:sub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8312759-8A69-6B34-C711-D74A7B5CC3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896111" y="2142067"/>
                <a:ext cx="10610087" cy="3649133"/>
              </a:xfrm>
              <a:blipFill>
                <a:blip r:embed="rId3"/>
                <a:stretch>
                  <a:fillRect r="-40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9990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FF4279-26D5-A754-B8D2-F95261FF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מבנה ה – </a:t>
            </a:r>
            <a:r>
              <a:rPr lang="en-US" dirty="0"/>
              <a:t>FKF</a:t>
            </a:r>
            <a:r>
              <a:rPr lang="he-IL" dirty="0"/>
              <a:t> (תהליך עדכון)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5E350CD-74AA-DC49-685C-F073AE44CE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תהליך העדכון בהתבסס על חיישן </a:t>
                </a:r>
                <a:r>
                  <a:rPr lang="en-US" dirty="0" err="1"/>
                  <a:t>i</a:t>
                </a:r>
                <a:r>
                  <a:rPr lang="he-IL" dirty="0"/>
                  <a:t> מתואר להלן:</a:t>
                </a:r>
                <a:r>
                  <a:rPr lang="en-US" dirty="0"/>
                  <a:t> </a:t>
                </a:r>
                <a:endParaRPr lang="he-IL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he-IL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he-IL" dirty="0"/>
                  <a:t>כאשר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he-IL" dirty="0"/>
                  <a:t> ניתן לומר כי מדידת חיישן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/>
                  <a:t> משפיעה על ווקטור המצב </a:t>
                </a:r>
                <a:r>
                  <a:rPr lang="he-IL" dirty="0" err="1"/>
                  <a:t>והקווריאנס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/>
                  <a:t> בלבד (לוקלי)</a:t>
                </a:r>
              </a:p>
              <a:p>
                <a:r>
                  <a:rPr lang="he-IL" dirty="0"/>
                  <a:t>כאשר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he-IL" dirty="0"/>
                  <a:t> ניתן לומר כי מדידת חיישן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/>
                  <a:t> משפיעה על ווקטור המצב </a:t>
                </a:r>
                <a:r>
                  <a:rPr lang="he-IL" dirty="0" err="1"/>
                  <a:t>והקווריאנס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/>
                  <a:t> בלבד </a:t>
                </a:r>
                <a:r>
                  <a:rPr lang="he-IL" b="1" dirty="0"/>
                  <a:t>רק במקרה בו מטריצות הקרוס – קורלציה מתאפסות</a:t>
                </a:r>
                <a:endParaRPr lang="he-IL" dirty="0"/>
              </a:p>
              <a:p>
                <a:r>
                  <a:rPr lang="he-IL" dirty="0"/>
                  <a:t>במקרה בו </a:t>
                </a:r>
                <a:r>
                  <a:rPr lang="he-IL" dirty="0" err="1"/>
                  <a:t>ווקטורי</a:t>
                </a:r>
                <a:r>
                  <a:rPr lang="he-IL" dirty="0"/>
                  <a:t> המצב ההתחלתיים בלתי מתאומים הם יישארו בלתי מתאומים.</a:t>
                </a:r>
                <a:endParaRPr lang="LID4096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5E350CD-74AA-DC49-685C-F073AE44C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 r="-482" b="-150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3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5A18AF-C660-3DEA-E41C-C63F7821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מבנה ה – </a:t>
            </a:r>
            <a:r>
              <a:rPr lang="en-US" dirty="0"/>
              <a:t>FKF</a:t>
            </a:r>
            <a:r>
              <a:rPr lang="he-IL" dirty="0"/>
              <a:t> (תהליך קידום)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BDE8F61-D476-300B-E516-E22EE2D83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תהליך הקידום הגלובלי של ווקטור המצב ומטריצת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מתוארים להלן:</a:t>
                </a:r>
                <a:r>
                  <a:rPr lang="en-US" dirty="0"/>
                  <a:t> </a:t>
                </a:r>
                <a:endParaRPr lang="he-I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1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15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150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15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1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r>
                  <a:rPr lang="he-IL" dirty="0"/>
                  <a:t>נחסום מלעיל את מטריצת </a:t>
                </a:r>
                <a:r>
                  <a:rPr lang="he-IL" dirty="0" err="1"/>
                  <a:t>הקווריאנס</a:t>
                </a:r>
                <a:r>
                  <a:rPr lang="he-IL" dirty="0"/>
                  <a:t> הגלובלית בעזרת מטריצה בלוק - אלכסונית</a:t>
                </a:r>
                <a:endParaRPr lang="LID4096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BDE8F61-D476-300B-E516-E22EE2D83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4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457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559-C60D-43CE-2A55-9CFAACC0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מבנה ה – </a:t>
            </a:r>
            <a:r>
              <a:rPr lang="en-US" dirty="0"/>
              <a:t>FKF</a:t>
            </a:r>
            <a:r>
              <a:rPr lang="he-IL" dirty="0"/>
              <a:t> (תהליך קידום)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C9FF8F-AAD0-2A04-76EA-5D88BEB330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flipH="1">
                <a:off x="146303" y="2142067"/>
                <a:ext cx="11359895" cy="3649133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r>
                  <a:rPr lang="he-IL" dirty="0"/>
                  <a:t>ניתן להראות כי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dirty="0"/>
                  <a:t> כך ש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כך למעשה נחסום את מטריצת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הגלובלית בעזרת מטריצה אלכסונית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he-IL" dirty="0"/>
                  <a:t>או בצורה שקולה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ji</m:t>
                          </m:r>
                          <m:r>
                            <a:rPr lang="he-IL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C9FF8F-AAD0-2A04-76EA-5D88BEB330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146303" y="2142067"/>
                <a:ext cx="11359895" cy="3649133"/>
              </a:xfrm>
              <a:blipFill>
                <a:blip r:embed="rId3"/>
                <a:stretch>
                  <a:fillRect r="-2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883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gt.TF03457452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gt.TF03457452" id="{2556320F-67B3-4912-BDBA-8BE8B0B065C7}" vid="{AF5AAC64-FF89-404F-84EF-4249900C5A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a9901fa-d2f9-4f8e-a5a0-7d0ae63b2797}" enabled="1" method="Standard" siteId="{d9d3d3ff-6c08-40ca-a4a9-aefb873ec020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{343FE803-2BD0-4093-A231-55B4E2F35AA7}TFb5ae2469-0bae-4978-b0e0-39dd046150ff511bd915_win32-65629bc4cdec</Template>
  <TotalTime>602</TotalTime>
  <Words>682</Words>
  <Application>Microsoft Office PowerPoint</Application>
  <PresentationFormat>Widescreen</PresentationFormat>
  <Paragraphs>59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Cambria Math</vt:lpstr>
      <vt:lpstr>tgt.TF03457452</vt:lpstr>
      <vt:lpstr>Federated Kalman filter</vt:lpstr>
      <vt:lpstr>רקע</vt:lpstr>
      <vt:lpstr>יישום  - מודל מערכת</vt:lpstr>
      <vt:lpstr>יישום – מודל מדידות</vt:lpstr>
      <vt:lpstr>מבנה ה – FKF (הגדרת המסנן הגלובלי)</vt:lpstr>
      <vt:lpstr>מבנה ה – FKF (היתוך אופטימלי)</vt:lpstr>
      <vt:lpstr>מבנה ה – FKF (תהליך עדכון)</vt:lpstr>
      <vt:lpstr>מבנה ה – FKF (תהליך קידום)</vt:lpstr>
      <vt:lpstr>מבנה ה – FKF (תהליך קידום)</vt:lpstr>
      <vt:lpstr>אלגוריתם ה FKF</vt:lpstr>
      <vt:lpstr>השוואה – CKF vs FKF</vt:lpstr>
      <vt:lpstr>השוואה – CKF vs FKF</vt:lpstr>
      <vt:lpstr>השוואה – CKF vs FKF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Ilan Elzam</dc:creator>
  <cp:lastModifiedBy>ILAN ELZAM</cp:lastModifiedBy>
  <cp:revision>3</cp:revision>
  <dcterms:created xsi:type="dcterms:W3CDTF">2025-09-01T07:20:17Z</dcterms:created>
  <dcterms:modified xsi:type="dcterms:W3CDTF">2025-09-08T11:01:16Z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tgt.TF03457452:10</vt:lpwstr>
  </property>
  <property fmtid="{D5CDD505-2E9C-101B-9397-08002B2CF9AE}" pid="3" name="ClassificationContentMarkingFooterText">
    <vt:lpwstr>OFFICIAL</vt:lpwstr>
  </property>
  <property fmtid="{D5CDD505-2E9C-101B-9397-08002B2CF9AE}" pid="4" name="ClassificationContentMarkingHeaderLocations">
    <vt:lpwstr>tgt.TF03457452:9</vt:lpwstr>
  </property>
  <property fmtid="{D5CDD505-2E9C-101B-9397-08002B2CF9AE}" pid="5" name="ClassificationContentMarkingHeaderText">
    <vt:lpwstr>OFFICIAL</vt:lpwstr>
  </property>
</Properties>
</file>