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4_16852F0B.xml" ContentType="application/vnd.ms-powerpoint.comments+xml"/>
  <Override PartName="/ppt/comments/modernComment_105_C00BCDFB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2" r:id="rId25"/>
    <p:sldId id="279" r:id="rId26"/>
    <p:sldId id="281" r:id="rId27"/>
    <p:sldId id="28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84E8D59-AE05-BBF8-A6E3-FC044BF3D3C1}" name="Ilan Elzam" initials="IE" userId="S::ilan.elzam@campus.technion.ac.il::f63f29b5-d0de-4c27-bd10-a730eac6049a" providerId="AD"/>
  <p188:author id="{6CB409DB-B1A8-3E7C-E2A5-35DC1236F6F4}" name="ILAN ELZAM" initials="IE" userId="S::ILANEL@rafael.co.il::8c0845f7-86a6-4d5b-b16b-f5cd555258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3123" autoAdjust="0"/>
  </p:normalViewPr>
  <p:slideViewPr>
    <p:cSldViewPr snapToGrid="0">
      <p:cViewPr varScale="1">
        <p:scale>
          <a:sx n="60" d="100"/>
          <a:sy n="60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4_16852F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F28D8B1-1CA8-4360-98E5-FD30708C4074}" authorId="{584E8D59-AE05-BBF8-A6E3-FC044BF3D3C1}" created="2025-09-01T07:48:53.1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827083" sldId="260"/>
      <ac:spMk id="3" creationId="{550B2AAC-A2DF-1AE4-7B3C-D571B887FD18}"/>
      <ac:txMk cp="0">
        <ac:context len="563" hash="1028403978"/>
      </ac:txMk>
    </ac:txMkLst>
    <p188:pos x="2509069" y="2260251"/>
    <p188:txBody>
      <a:bodyPr/>
      <a:lstStyle/>
      <a:p>
        <a:r>
          <a:rPr lang="LID4096"/>
          <a:t>כרגע אין יישום של הטיה בחיישנים</a:t>
        </a:r>
      </a:p>
    </p188:txBody>
  </p188:cm>
</p188:cmLst>
</file>

<file path=ppt/comments/modernComment_105_C00BCDF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34363C-78CE-4849-B2FA-01F31FE86DEB}" authorId="{6CB409DB-B1A8-3E7C-E2A5-35DC1236F6F4}" created="2025-09-08T10:01:08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21999099" sldId="261"/>
      <ac:spMk id="3" creationId="{D8312759-8A69-6B34-C711-D74A7B5CC37B}"/>
    </ac:deMkLst>
    <p188:txBody>
      <a:bodyPr/>
      <a:lstStyle/>
      <a:p>
        <a:r>
          <a:rPr lang="he-IL"/>
          <a:t>לבדוק מה בדיוק המשמעות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FBC8B04-6135-4B93-86DB-9D89BE1381F3}" type="datetimeFigureOut">
              <a:rPr lang="he-IL" smtClean="0"/>
              <a:t>כ"ט/אלול/תשפ"ה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64F4B96-EF2B-4E12-A000-E576EF522E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8967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למעשה קיבלנו מטריצת </a:t>
            </a:r>
            <a:r>
              <a:rPr lang="he-IL" dirty="0" err="1"/>
              <a:t>קוואריאנס</a:t>
            </a:r>
            <a:r>
              <a:rPr lang="he-IL" dirty="0"/>
              <a:t> "שמרנית יותר" בצעד הקידום. כלומר כל פילטר לוקלי מסתמך יותר על המדידות ופחות על המצב המקודם. </a:t>
            </a:r>
          </a:p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51696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26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עדכון כל פילטר לוקלי – בכל </a:t>
            </a:r>
            <a:r>
              <a:rPr lang="he-IL" dirty="0" err="1"/>
              <a:t>איטרציה</a:t>
            </a:r>
            <a:r>
              <a:rPr lang="he-IL" dirty="0"/>
              <a:t> </a:t>
            </a:r>
          </a:p>
          <a:p>
            <a:pPr algn="r" rtl="1"/>
            <a:r>
              <a:rPr lang="he-IL"/>
              <a:t>התכת הפילטר – כל 10 מדידות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6012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4F4B96-EF2B-4E12-A000-E576EF522EF2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789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031875" y="1964267"/>
            <a:ext cx="7197726" cy="2421464"/>
          </a:xfrm>
        </p:spPr>
        <p:txBody>
          <a:bodyPr anchor="b">
            <a:normAutofit/>
          </a:bodyPr>
          <a:lstStyle>
            <a:lvl1pPr algn="l" rtl="1">
              <a:defRPr sz="4800">
                <a:effectLst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1031875" y="4385732"/>
            <a:ext cx="7197726" cy="1405467"/>
          </a:xfrm>
        </p:spPr>
        <p:txBody>
          <a:bodyPr anchor="t">
            <a:normAutofit/>
          </a:bodyPr>
          <a:lstStyle>
            <a:lvl1pPr marL="0" indent="0" algn="l" rtl="1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1659242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335643" y="5870575"/>
            <a:ext cx="4893958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031875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4732865"/>
            <a:ext cx="10131427" cy="566738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2060573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1374773" y="5299603"/>
            <a:ext cx="10131427" cy="493712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3124199"/>
          </a:xfrm>
        </p:spPr>
        <p:txBody>
          <a:bodyPr anchor="ctr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754941" y="3352800"/>
            <a:ext cx="9339184" cy="381000"/>
          </a:xfrm>
        </p:spPr>
        <p:txBody>
          <a:bodyPr anchor="ctr"/>
          <a:lstStyle>
            <a:lvl1pPr marL="0" indent="0" algn="r" rtl="1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52168" y="4343400"/>
            <a:ext cx="10152367" cy="1447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5" cy="1468800"/>
          </a:xfrm>
        </p:spPr>
        <p:txBody>
          <a:bodyPr anchor="b">
            <a:normAutofit/>
          </a:bodyPr>
          <a:lstStyle>
            <a:lvl1pPr algn="r" rtl="1">
              <a:defRPr sz="32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6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134453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110941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l" rtl="1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 flipH="1">
            <a:off x="1649334" y="609601"/>
            <a:ext cx="9550399" cy="2743199"/>
          </a:xfrm>
        </p:spPr>
        <p:txBody>
          <a:bodyPr anchor="ctr">
            <a:normAutofit/>
          </a:bodyPr>
          <a:lstStyle>
            <a:lvl1pPr algn="r" rtl="1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0764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0765" y="4775200"/>
            <a:ext cx="10135436" cy="10160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2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defRPr lang="en-US" b="0" dirty="0"/>
            </a:lvl1pPr>
          </a:lstStyle>
          <a:p>
            <a:pPr marL="0" lvl="0"/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 flipH="1">
            <a:off x="137477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 algn="r" rtl="1"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2" y="4343400"/>
            <a:ext cx="10131428" cy="1447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1374774" y="2142067"/>
            <a:ext cx="10131425" cy="3649133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flipH="1">
            <a:off x="1374773" y="609599"/>
            <a:ext cx="2158552" cy="5181601"/>
          </a:xfrm>
        </p:spPr>
        <p:txBody>
          <a:bodyPr vert="eaVert"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flipH="1">
            <a:off x="3674084" y="609600"/>
            <a:ext cx="7832116" cy="5181600"/>
          </a:xfrm>
        </p:spPr>
        <p:txBody>
          <a:bodyPr vert="eaVert" anchor="t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4" y="2142067"/>
            <a:ext cx="10131425" cy="3649133"/>
          </a:xfrm>
        </p:spPr>
        <p:txBody>
          <a:bodyPr anchor="ctr"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3" y="3308581"/>
            <a:ext cx="10131427" cy="1468800"/>
          </a:xfrm>
        </p:spPr>
        <p:txBody>
          <a:bodyPr anchor="b"/>
          <a:lstStyle>
            <a:lvl1pPr algn="r" rtl="1">
              <a:defRPr sz="4000" b="0" cap="all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3" y="4777381"/>
            <a:ext cx="10131428" cy="8604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6510864" y="2142067"/>
            <a:ext cx="4995334" cy="3649134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1374773" y="2142067"/>
            <a:ext cx="4995332" cy="3649133"/>
          </a:xfrm>
        </p:spPr>
        <p:txBody>
          <a:bodyPr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6509276" y="2218267"/>
            <a:ext cx="4709054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flipH="1">
            <a:off x="6509276" y="2870201"/>
            <a:ext cx="4996923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>
            <a:off x="1373184" y="2226734"/>
            <a:ext cx="4722813" cy="576262"/>
          </a:xfrm>
        </p:spPr>
        <p:txBody>
          <a:bodyPr anchor="b">
            <a:noAutofit/>
          </a:bodyPr>
          <a:lstStyle>
            <a:lvl1pPr marL="0" indent="0" algn="r" rtl="1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flipH="1">
            <a:off x="1373183" y="2870201"/>
            <a:ext cx="4995334" cy="2920998"/>
          </a:xfrm>
        </p:spPr>
        <p:txBody>
          <a:bodyPr anchor="t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</p:spPr>
        <p:txBody>
          <a:bodyPr/>
          <a:lstStyle>
            <a:lvl1pPr algn="r" rtl="1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7825315" y="2074333"/>
            <a:ext cx="3680885" cy="1371600"/>
          </a:xfrm>
        </p:spPr>
        <p:txBody>
          <a:bodyPr anchor="b">
            <a:normAutofit/>
          </a:bodyPr>
          <a:lstStyle>
            <a:lvl1pPr algn="r" rtl="1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H="1">
            <a:off x="1374773" y="609601"/>
            <a:ext cx="6169026" cy="5181600"/>
          </a:xfrm>
        </p:spPr>
        <p:txBody>
          <a:bodyPr anchor="ctr">
            <a:normAutofit/>
          </a:bodyPr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7825315" y="3445933"/>
            <a:ext cx="3680885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341547" y="1600200"/>
            <a:ext cx="6164653" cy="1371600"/>
          </a:xfrm>
        </p:spPr>
        <p:txBody>
          <a:bodyPr anchor="b">
            <a:normAutofit/>
          </a:bodyPr>
          <a:lstStyle>
            <a:lvl1pPr algn="r" rtl="1">
              <a:defRPr sz="28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 flipH="1">
            <a:off x="137477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 rtl="1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flipH="1">
            <a:off x="5341547" y="2971800"/>
            <a:ext cx="6164653" cy="1828800"/>
          </a:xfrm>
        </p:spPr>
        <p:txBody>
          <a:bodyPr anchor="t">
            <a:normAutofit/>
          </a:bodyPr>
          <a:lstStyle>
            <a:lvl1pPr marL="0" indent="0" algn="r" rtl="1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flipH="1">
            <a:off x="2002140" y="5870575"/>
            <a:ext cx="1600200" cy="377825"/>
          </a:xfrm>
        </p:spPr>
        <p:txBody>
          <a:bodyPr/>
          <a:lstStyle>
            <a:lvl1pPr algn="l" rtl="1">
              <a:defRPr/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flipH="1">
            <a:off x="3678541" y="5870575"/>
            <a:ext cx="7827659" cy="377825"/>
          </a:xfrm>
        </p:spPr>
        <p:txBody>
          <a:bodyPr/>
          <a:lstStyle>
            <a:lvl1pPr algn="r" rtl="1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H="1">
            <a:off x="1374773" y="5870575"/>
            <a:ext cx="551167" cy="377825"/>
          </a:xfrm>
        </p:spPr>
        <p:txBody>
          <a:bodyPr/>
          <a:lstStyle>
            <a:lvl1pPr algn="l" rtl="1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flipH="1">
            <a:off x="1374774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flipH="1">
            <a:off x="1374774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flipH="1">
            <a:off x="200214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flipH="1">
            <a:off x="3678541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flipH="1">
            <a:off x="1374773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1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E846AA-CD83-3A13-8747-302865F4A29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86B1E-0E3C-954E-B061-1C2B2ADF71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r" defTabSz="457200" rtl="1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4_16852F0B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C00BCDFB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50E842-1CA2-DEED-5BB2-26D367939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Federated Kalman filter</a:t>
            </a:r>
            <a:endParaRPr lang="LID4096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B782A1E-6EA1-5141-BE36-A4E16B49C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/>
              <a:t>אילן </a:t>
            </a:r>
            <a:r>
              <a:rPr lang="he-IL" b="1" dirty="0" err="1"/>
              <a:t>אלזם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3766456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E49B-F07E-F115-C230-CCCE61C3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אלגוריתם ה </a:t>
            </a:r>
            <a:r>
              <a:rPr lang="en-US" b="1" dirty="0"/>
              <a:t>FKF</a:t>
            </a:r>
            <a:endParaRPr lang="he-I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"ניפוח" 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הלוקליות ההתחלתיות 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ההתחלתית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פילטרים לוקליים משתמשים 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פעמים מטריצת רעש התהליך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כל פילטר לוקלי מעבד את המדידה השייכת לו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הפילטר הגלובלי (מאסטר) מבצע התכה בין הפילטר לפי שיטת </a:t>
                </a:r>
                <a:r>
                  <a:rPr lang="en-US" dirty="0"/>
                  <a:t>LS</a:t>
                </a:r>
                <a:r>
                  <a:rPr lang="he-IL" dirty="0"/>
                  <a:t>, מאתחל את שעורכי כל הפילטרים להיות השערוך הגלובלי ו"מנפח" שוב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לכל פילטר בהתאמה 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b="1" i="1" dirty="0" err="1"/>
                  <a:t>הוריסטיקה</a:t>
                </a:r>
                <a:r>
                  <a:rPr lang="he-IL" b="1" i="1" dirty="0"/>
                  <a:t> – הגדרת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𝑵𝒖𝒎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𝒔𝒆𝒏𝒔𝒐𝒓𝒔</m:t>
                    </m:r>
                  </m:oMath>
                </a14:m>
                <a:endParaRPr lang="he-IL" b="1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162AF-C978-32F9-2B15-2462B94FD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02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02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4539E-9495-5679-5DC3-11B7C81E3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7" name="Content Placeholder 6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3C57D3D7-B36F-CF7D-3BC5-22D1E68FC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62530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92DC-266B-E662-36F3-FE0CB6B1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5" name="Content Placeholder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A673E891-94C5-2928-E071-4EC50058D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420848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5CD-A520-2FCA-3432-8EEDC1E7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השוואה – </a:t>
            </a:r>
            <a:r>
              <a:rPr lang="en-US" b="1" dirty="0"/>
              <a:t>CKF vs FKF</a:t>
            </a:r>
            <a:endParaRPr lang="he-IL" b="1" dirty="0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7921C878-B5D7-601F-4521-665885F07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1717" y="2141538"/>
            <a:ext cx="7337540" cy="3649662"/>
          </a:xfrm>
        </p:spPr>
      </p:pic>
    </p:spTree>
    <p:extLst>
      <p:ext uri="{BB962C8B-B14F-4D97-AF65-F5344CB8AC3E}">
        <p14:creationId xmlns:p14="http://schemas.microsoft.com/office/powerpoint/2010/main" val="168677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1A75-5608-C9B5-8116-B06660C8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יתרונות ה </a:t>
            </a:r>
            <a:r>
              <a:rPr lang="en-US" b="1" dirty="0"/>
              <a:t>FKF</a:t>
            </a:r>
            <a:r>
              <a:rPr lang="he-IL" b="1" dirty="0"/>
              <a:t> על ה </a:t>
            </a:r>
            <a:r>
              <a:rPr lang="en-US" b="1" dirty="0"/>
              <a:t>CKF</a:t>
            </a:r>
            <a:endParaRPr lang="he-I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AE4B-73B3-C9B0-4EBC-BBC1EBEA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he-IL" sz="2400" dirty="0"/>
              <a:t>עומס חישובי מופחת -</a:t>
            </a:r>
            <a:r>
              <a:rPr lang="en-US" sz="2400" dirty="0"/>
              <a:t> </a:t>
            </a:r>
            <a:r>
              <a:rPr lang="he-IL" sz="2400" dirty="0"/>
              <a:t> העומס החישובי מתחלק בין מספר מעבדים (או ליבות)</a:t>
            </a:r>
            <a:r>
              <a:rPr lang="en-US" sz="2400" dirty="0"/>
              <a:t> </a:t>
            </a:r>
            <a:r>
              <a:rPr lang="he-IL" sz="2400" dirty="0"/>
              <a:t>ולכן אין צורך במעבד מרכזי אחד בעל עוצמת חישוב גדולה.</a:t>
            </a:r>
          </a:p>
          <a:p>
            <a:r>
              <a:rPr lang="he-IL" sz="2400" dirty="0"/>
              <a:t>מדרגיות </a:t>
            </a:r>
            <a:r>
              <a:rPr lang="en-US" sz="2400" dirty="0"/>
              <a:t>(Scalability)</a:t>
            </a:r>
            <a:r>
              <a:rPr lang="he-IL" sz="2400" dirty="0"/>
              <a:t> – קל להוסיף/ להסיר חיישנים בהתאם לתצורה ללא צורך בתכנון מחדש של כל הארכיטקטורה</a:t>
            </a:r>
          </a:p>
          <a:p>
            <a:r>
              <a:rPr lang="he-IL" sz="2400" b="1" dirty="0"/>
              <a:t>אמינות ועמידות גבוהות יותר – במקרה בו חיישן כושל/ מספק מדידה שגויה, שאר המערכת יכולה לתפקד כרגיל</a:t>
            </a:r>
          </a:p>
          <a:p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11222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3A274-BB0B-8EAD-6E04-6C0D93ADE6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e-IL" b="1" dirty="0"/>
                  <a:t>אלגוריתם לאיתור תקלות מבוסס מבחן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b="1" dirty="0"/>
                  <a:t>וממוצע חלון נע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853A274-BB0B-8EAD-6E04-6C0D93ADE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pPr marL="0" indent="0">
                  <a:buNone/>
                </a:pPr>
                <a:r>
                  <a:rPr lang="he-IL" b="1" u="sng" dirty="0"/>
                  <a:t>מטרת האלגוריתם  </a:t>
                </a:r>
                <a:r>
                  <a:rPr lang="he-IL" u="sng" dirty="0"/>
                  <a:t>-</a:t>
                </a:r>
                <a:r>
                  <a:rPr lang="he-IL" dirty="0"/>
                  <a:t> זיהוי מדידות חריגות (תקלות)</a:t>
                </a:r>
                <a:r>
                  <a:rPr lang="en-US" dirty="0"/>
                  <a:t> </a:t>
                </a:r>
                <a:r>
                  <a:rPr lang="he-IL" dirty="0"/>
                  <a:t>בזמן אמת בכל מסנן מקומי, </a:t>
                </a:r>
                <a:r>
                  <a:rPr lang="he-IL" b="1" dirty="0"/>
                  <a:t>לפני</a:t>
                </a:r>
                <a:r>
                  <a:rPr lang="he-IL" dirty="0"/>
                  <a:t> שלב היתוך הפילטרים</a:t>
                </a:r>
              </a:p>
              <a:p>
                <a:pPr marL="0" indent="0">
                  <a:buNone/>
                </a:pPr>
                <a:r>
                  <a:rPr lang="he-IL" b="1" u="sng" dirty="0"/>
                  <a:t>גישה משולבת: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בדיקה רגעית באמצעות </a:t>
                </a:r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:r>
                  <a:rPr lang="he-IL" dirty="0"/>
                  <a:t>לזיהוי תקלות פתאומיות וגדולות</a:t>
                </a:r>
              </a:p>
              <a:p>
                <a:pPr marL="342900" indent="-342900">
                  <a:buAutoNum type="arabicPeriod"/>
                </a:pPr>
                <a:r>
                  <a:rPr lang="he-IL" dirty="0"/>
                  <a:t>ניתוח מגמה באמצעות חלון נע לבחינת התנהגות </a:t>
                </a:r>
                <a:r>
                  <a:rPr lang="he-IL" dirty="0" err="1"/>
                  <a:t>האינובציה</a:t>
                </a:r>
                <a:r>
                  <a:rPr lang="he-IL" dirty="0"/>
                  <a:t>/ שארית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dirty="0"/>
                  <a:t> לאורך זמן לזיהוי תקלות מתונות ומתמשכות ולהתמודדות עם חיובים כוזבים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28CB37-E24F-B05F-0784-A77987F3A7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002" r="-6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01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he-IL" b="1" dirty="0"/>
                  <a:t>מבחן חי בריבוע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𝛘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EC5D3E-B14C-E498-CEEF-C7BF4D9B0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86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</p:spPr>
            <p:txBody>
              <a:bodyPr anchor="t"/>
              <a:lstStyle/>
              <a:p>
                <a:r>
                  <a:rPr lang="he-IL" dirty="0"/>
                  <a:t>השארית היא הפער בין המדידה שהתקבלה בפועל לבין המדידה החזויה בשלב הקידום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 err="1"/>
                  <a:t>קוואראינס</a:t>
                </a:r>
                <a:r>
                  <a:rPr lang="he-IL" dirty="0"/>
                  <a:t> השארית – במצב תקין השארית מתפלגת נורמלית עם תוחלת אפס </a:t>
                </a:r>
                <a:r>
                  <a:rPr lang="he-IL" dirty="0" err="1"/>
                  <a:t>וקוואריאנס</a:t>
                </a:r>
                <a:r>
                  <a:rPr lang="he-IL" dirty="0"/>
                  <a:t>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he-IL" dirty="0"/>
                  <a:t>נשתמש במבחן הסטטיסטי לקבלת מדד להשוואה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. תחת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nor/>
                          </m:rPr>
                          <a:rPr lang="he-IL" dirty="0"/>
                          <m:t>פעולה תקינה</m:t>
                        </m:r>
                      </m:sub>
                    </m:sSub>
                  </m:oMath>
                </a14:m>
                <a:r>
                  <a:rPr lang="he-IL" dirty="0"/>
                  <a:t> מתפלג חי בריבוע</a:t>
                </a:r>
              </a:p>
              <a:p>
                <a:r>
                  <a:rPr lang="he-IL" dirty="0"/>
                  <a:t>סף ההחלטה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נקבע לפי רמת הסמך הרצויה. כאשר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he-IL" dirty="0"/>
                  <a:t> אנו נזהה תקלה, אחרת נאמר כי המדידה תקינה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65669-61ED-2C1A-23DA-635C5AF8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219075" y="2142067"/>
                <a:ext cx="11287124" cy="3649133"/>
              </a:xfrm>
              <a:blipFill>
                <a:blip r:embed="rId3"/>
                <a:stretch>
                  <a:fillRect t="-835" r="-37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46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B3865-20E7-3220-24DA-977963B2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774" y="609600"/>
            <a:ext cx="10131425" cy="1456267"/>
          </a:xfrm>
        </p:spPr>
        <p:txBody>
          <a:bodyPr anchor="ctr">
            <a:normAutofit/>
          </a:bodyPr>
          <a:lstStyle/>
          <a:p>
            <a:r>
              <a:rPr lang="he-IL" b="1" dirty="0"/>
              <a:t>מבחן ממוצע חלון נע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20145" y="2142067"/>
                <a:ext cx="6186053" cy="3649134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he-IL" dirty="0"/>
                  <a:t>נעריך את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 </a:t>
                </a:r>
                <a:r>
                  <a:rPr lang="he-IL" dirty="0" err="1"/>
                  <a:t>האינובציה</a:t>
                </a:r>
                <a:r>
                  <a:rPr lang="he-IL" dirty="0"/>
                  <a:t> בעזרת </a:t>
                </a:r>
                <a:r>
                  <a:rPr lang="he-IL" dirty="0" err="1"/>
                  <a:t>אמדן</a:t>
                </a:r>
                <a:r>
                  <a:rPr lang="he-IL" dirty="0"/>
                  <a:t> מסוג חלון ממוצע נע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he-IL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מרווח החלון </a:t>
                </a:r>
                <a:r>
                  <a:rPr lang="en-US" dirty="0"/>
                  <a:t>N</a:t>
                </a:r>
                <a:r>
                  <a:rPr lang="he-IL" dirty="0"/>
                  <a:t> נבחר לכל יישום, כאשר לרוב הערכים הם בין 10 ל-12 </a:t>
                </a:r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 </a:t>
                </a:r>
                <a:r>
                  <a:rPr lang="he-IL" dirty="0" err="1"/>
                  <a:t>האמדן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he-IL" dirty="0"/>
                  <a:t> מושווה אל מול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התיאורטי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he-IL" dirty="0"/>
                  <a:t> באופן הבא: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or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he-IL" dirty="0"/>
                  <a:t> קיימת תקלה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BC22C5-2A93-6A44-884C-C333FF776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20145" y="2142067"/>
                <a:ext cx="6186053" cy="3649134"/>
              </a:xfrm>
              <a:blipFill>
                <a:blip r:embed="rId3"/>
                <a:stretch>
                  <a:fillRect t="-4674" r="-78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 game&#10;&#10;AI-generated content may be incorrect.">
            <a:extLst>
              <a:ext uri="{FF2B5EF4-FFF2-40B4-BE49-F238E27FC236}">
                <a16:creationId xmlns:a16="http://schemas.microsoft.com/office/drawing/2014/main" id="{2BC08775-A603-0C9C-7179-5AA62BC68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4" y="2474278"/>
            <a:ext cx="4995332" cy="2984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307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1175-6962-9F40-C1F6-8BD96921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טיפול בשגיאה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D3D57-9BEB-0235-0FFB-86F9A540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he-IL" dirty="0"/>
              <a:t>לצורך התמודדות עם שגיאה בחיישן, בחנו שלוש אפשרויות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השמה של השערוך הלוקלי להיות השערוך של הפילטר הגלובלי </a:t>
            </a:r>
            <a:r>
              <a:rPr lang="he-IL" dirty="0" err="1"/>
              <a:t>באיטרציה</a:t>
            </a:r>
            <a:r>
              <a:rPr lang="he-IL" dirty="0"/>
              <a:t> הקודמת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דילוג על שלב העדכון לחלוטין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השמה של השערוך הלוקלי להיות השערוך של הפילטר הגלובלי </a:t>
            </a:r>
            <a:r>
              <a:rPr lang="he-IL" dirty="0" err="1"/>
              <a:t>באיטרציה</a:t>
            </a:r>
            <a:r>
              <a:rPr lang="he-IL" dirty="0"/>
              <a:t> הקודמת + הגדלת </a:t>
            </a:r>
            <a:r>
              <a:rPr lang="he-IL" dirty="0" err="1"/>
              <a:t>הקוואריאנס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שלושת האפשרויות נבחנו באמצעות </a:t>
            </a:r>
            <a:r>
              <a:rPr lang="he-IL" dirty="0" err="1"/>
              <a:t>סימלוציית</a:t>
            </a:r>
            <a:r>
              <a:rPr lang="he-IL" dirty="0"/>
              <a:t> מונטה קרלו עם הפרמטרים הבאים:</a:t>
            </a:r>
            <a:r>
              <a:rPr lang="en-US" dirty="0"/>
              <a:t> </a:t>
            </a:r>
          </a:p>
          <a:p>
            <a:r>
              <a:rPr lang="he-IL" dirty="0"/>
              <a:t>הסתברות לשגיאת החיישנים נעו מ 0 ל0.15 </a:t>
            </a:r>
          </a:p>
          <a:p>
            <a:r>
              <a:rPr lang="he-IL" dirty="0"/>
              <a:t>גודל השגיאה נע מ25 ל 300 </a:t>
            </a:r>
          </a:p>
        </p:txBody>
      </p:sp>
    </p:spTree>
    <p:extLst>
      <p:ext uri="{BB962C8B-B14F-4D97-AF65-F5344CB8AC3E}">
        <p14:creationId xmlns:p14="http://schemas.microsoft.com/office/powerpoint/2010/main" val="2272053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70BA-66F1-E7DF-C158-650CD725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תוצאות סימולציית מונטה קרלו</a:t>
            </a:r>
          </a:p>
        </p:txBody>
      </p:sp>
      <p:pic>
        <p:nvPicPr>
          <p:cNvPr id="5" name="מציין מיקום תוכן 4" descr="תמונה שמכילה טקסט, תרשים, קו, עליל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B571594E-CC88-C55F-B6DE-4A6F9D46E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392" y="1749651"/>
            <a:ext cx="10270187" cy="5108349"/>
          </a:xfrm>
        </p:spPr>
      </p:pic>
    </p:spTree>
    <p:extLst>
      <p:ext uri="{BB962C8B-B14F-4D97-AF65-F5344CB8AC3E}">
        <p14:creationId xmlns:p14="http://schemas.microsoft.com/office/powerpoint/2010/main" val="56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D8090AA-B04C-BE5F-BFCC-1AF3EE01D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רקע</a:t>
            </a:r>
            <a:endParaRPr lang="LID4096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9190B1-809C-AB8F-DE38-A146E7769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2050" name="Picture 2" descr="Chess, chess pieces, game, knight icon - Download on Iconfinder">
            <a:extLst>
              <a:ext uri="{FF2B5EF4-FFF2-40B4-BE49-F238E27FC236}">
                <a16:creationId xmlns:a16="http://schemas.microsoft.com/office/drawing/2014/main" id="{9041A279-FE0F-86AC-86CA-A7C19F9D7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47953"/>
            <a:ext cx="1710047" cy="171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2838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1264AB-ADA2-0F5A-A770-BBC04F59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אלגוריתם לכיול הפילטר הלוקליים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B4DCA91-CBD6-8AD3-CC59-3F7A2BDA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/>
              <a:t>נבחן מקרה מסוים בו יש לנו גישה למדידות אמינות לזמן מוקצב </a:t>
            </a:r>
          </a:p>
          <a:p>
            <a:r>
              <a:rPr lang="he-IL" dirty="0"/>
              <a:t>למשל - מערכת ניווט הרתומה לכלי טיס או מערכת ניווט בעלת גישה למדידות </a:t>
            </a:r>
            <a:r>
              <a:rPr lang="en-US" dirty="0"/>
              <a:t>GNSS</a:t>
            </a:r>
            <a:r>
              <a:rPr lang="he-IL" dirty="0"/>
              <a:t> לזמן מוגבל</a:t>
            </a:r>
          </a:p>
          <a:p>
            <a:r>
              <a:rPr lang="he-IL" dirty="0"/>
              <a:t>אלגוריתם זה יחולק לשני שלבים – שלב הכיול ושלב הפעולה</a:t>
            </a:r>
          </a:p>
          <a:p>
            <a:r>
              <a:rPr lang="he-IL" dirty="0"/>
              <a:t>מטרת שלב הכיול הינה לבחון את ביצועי הפילטרים הלוקליים אל מול פילטר </a:t>
            </a:r>
            <a:r>
              <a:rPr lang="he-IL" dirty="0" err="1"/>
              <a:t>רפרנס</a:t>
            </a:r>
            <a:r>
              <a:rPr lang="he-IL" dirty="0"/>
              <a:t> "אמין" המשויך למדידות האמינות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8209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FF356C-0787-8EE2-0AFE-EA3D9313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הכיול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4418D5-A81A-0EEE-6753-B2D38147C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-130629" y="2142067"/>
                <a:ext cx="11636828" cy="3649133"/>
              </a:xfrm>
            </p:spPr>
            <p:txBody>
              <a:bodyPr anchor="t"/>
              <a:lstStyle/>
              <a:p>
                <a:r>
                  <a:rPr lang="he-IL" sz="2000" dirty="0"/>
                  <a:t>מדידות המסופקות על ידי המערכת האמינה יעובדו בעזרת פילטר לוקלי נפרד, </a:t>
                </a:r>
                <a:r>
                  <a:rPr lang="en-US" sz="2000" dirty="0"/>
                  <a:t>reference filter</a:t>
                </a:r>
              </a:p>
              <a:p>
                <a:r>
                  <a:rPr lang="he-IL" sz="2000" dirty="0"/>
                  <a:t>שאר המדידות יעובדו על ידי שאר הפילטרים הלוקליים</a:t>
                </a:r>
              </a:p>
              <a:p>
                <a:r>
                  <a:rPr lang="he-IL" sz="2000" dirty="0"/>
                  <a:t>לכל פילטר לוקלי מחולק משקל עבור שלב ההתכה בפילטר הגלובלי. </a:t>
                </a:r>
              </a:p>
              <a:p>
                <a:r>
                  <a:rPr lang="he-IL" sz="2000" dirty="0"/>
                  <a:t>פילטר </a:t>
                </a:r>
                <a:r>
                  <a:rPr lang="he-IL" sz="2000" dirty="0" err="1"/>
                  <a:t>הרפרנס</a:t>
                </a:r>
                <a:r>
                  <a:rPr lang="he-IL" sz="2000" dirty="0"/>
                  <a:t> מקבל את המשקל המירבי (מוגדר ידנית) ושאר הפילטרים הלוקליים מחולקים באופן שווה</a:t>
                </a:r>
              </a:p>
              <a:p>
                <a:r>
                  <a:rPr lang="he-IL" sz="2000" dirty="0"/>
                  <a:t>כל פילטר מקדם ומעדכן את ווקטור המצב הלוקלי שלו בהתאם למדידות של החיישן המשויך אליו</a:t>
                </a:r>
              </a:p>
              <a:p>
                <a:r>
                  <a:rPr lang="he-IL" sz="2000" dirty="0" err="1"/>
                  <a:t>באיטרציית</a:t>
                </a:r>
                <a:r>
                  <a:rPr lang="he-IL" sz="2000" dirty="0"/>
                  <a:t> ההתכה, הפילטרים מותכים ע"פ המשקלים</a:t>
                </a:r>
              </a:p>
              <a:p>
                <a:r>
                  <a:rPr lang="he-IL" sz="2000" dirty="0"/>
                  <a:t>בכל רגע מוגדר תוצאות הפילטרים הלוקליים יושוו אל מול פילטר </a:t>
                </a:r>
                <a:r>
                  <a:rPr lang="he-IL" sz="2000" dirty="0" err="1"/>
                  <a:t>הרפרנס</a:t>
                </a:r>
                <a:r>
                  <a:rPr lang="he-IL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𝑟𝑒𝑓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he-IL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A4418D5-A81A-0EEE-6753-B2D38147C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-130629" y="2142067"/>
                <a:ext cx="11636828" cy="3649133"/>
              </a:xfrm>
              <a:blipFill>
                <a:blip r:embed="rId2"/>
                <a:stretch>
                  <a:fillRect t="-1002" r="-57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93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43D948-1E6C-1FDC-D466-4C0FEFA9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הכיול – סיום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B435218-4336-C227-2D99-BFF240831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308757" y="2142067"/>
                <a:ext cx="11197441" cy="3649133"/>
              </a:xfrm>
            </p:spPr>
            <p:txBody>
              <a:bodyPr anchor="t"/>
              <a:lstStyle/>
              <a:p>
                <a:r>
                  <a:rPr lang="he-IL" dirty="0"/>
                  <a:t>בסיום שלב הכיול, ריבועי השגיאות יסכמו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𝑟𝑒𝑓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he-IL" dirty="0"/>
                  <a:t>באמצעות סכום ריבועי השגיאות נחשב את ה </a:t>
                </a:r>
                <a:r>
                  <a:rPr lang="en-US" dirty="0"/>
                  <a:t>MSE</a:t>
                </a:r>
                <a:r>
                  <a:rPr lang="he-IL" dirty="0"/>
                  <a:t> </a:t>
                </a:r>
                <a:r>
                  <a:rPr lang="en-US" dirty="0"/>
                  <a:t>(mean square error)</a:t>
                </a:r>
                <a:r>
                  <a:rPr lang="he-IL" dirty="0"/>
                  <a:t> עבור כל פילטר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  <a:p>
                <a:r>
                  <a:rPr lang="he-IL" dirty="0"/>
                  <a:t>נחשב את המשקל</a:t>
                </a:r>
                <a:r>
                  <a:rPr lang="en-US" dirty="0"/>
                  <a:t> </a:t>
                </a:r>
                <a:r>
                  <a:rPr lang="he-IL" dirty="0"/>
                  <a:t>(</a:t>
                </a:r>
                <a:r>
                  <a:rPr lang="en-US" dirty="0"/>
                  <a:t>ISF = INFORMATION SHARING FACTOR</a:t>
                </a:r>
                <a:r>
                  <a:rPr lang="he-IL" dirty="0"/>
                  <a:t>) אשר יינתן לכל פילטר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𝑀𝑆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he-IL" dirty="0"/>
                  <a:t>באמצעות משקל זה נבצע התכה גלובלית במוד אינפורמציה</a:t>
                </a:r>
              </a:p>
              <a:p>
                <a:r>
                  <a:rPr lang="he-IL" dirty="0"/>
                  <a:t>הערה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B435218-4336-C227-2D99-BFF240831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308757" y="2142067"/>
                <a:ext cx="11197441" cy="3649133"/>
              </a:xfrm>
              <a:blipFill>
                <a:blip r:embed="rId2"/>
                <a:stretch>
                  <a:fillRect t="-10017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74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1A33F7-CE73-E53D-DDC4-30799EE8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הפעולה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C09AB6-F985-D459-121D-B34D7B381D7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380009" y="2142067"/>
            <a:ext cx="11126189" cy="3649133"/>
          </a:xfrm>
        </p:spPr>
        <p:txBody>
          <a:bodyPr anchor="t"/>
          <a:lstStyle/>
          <a:p>
            <a:r>
              <a:rPr lang="he-IL" dirty="0"/>
              <a:t>פילטר </a:t>
            </a:r>
            <a:r>
              <a:rPr lang="he-IL" dirty="0" err="1"/>
              <a:t>הרפרנס</a:t>
            </a:r>
            <a:r>
              <a:rPr lang="he-IL" dirty="0"/>
              <a:t> אינו זמין בשלב זה</a:t>
            </a:r>
          </a:p>
          <a:p>
            <a:r>
              <a:rPr lang="he-IL" dirty="0"/>
              <a:t>לכל פילטר לוקלי הוצמד משקל המתאים לביצועיו בשלב הכיול</a:t>
            </a:r>
          </a:p>
          <a:p>
            <a:r>
              <a:rPr lang="he-IL" dirty="0"/>
              <a:t>כל פילטר לוקלי מקודם ומעודכן ע"פ החיישן השייך לו</a:t>
            </a:r>
          </a:p>
          <a:p>
            <a:r>
              <a:rPr lang="he-IL" dirty="0" err="1"/>
              <a:t>באיטרציית</a:t>
            </a:r>
            <a:r>
              <a:rPr lang="he-IL" dirty="0"/>
              <a:t> ההתכה, הפילטרים התקינים מותכים ע"פ המשקלים</a:t>
            </a:r>
          </a:p>
          <a:p>
            <a:r>
              <a:rPr lang="he-IL" dirty="0"/>
              <a:t>לאחר ההתכה, האינפורמציה של השערוך הגלובלי משותפת חזרה לפילטרים הלוקליים התקינים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58389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EC9741-1F97-CB30-5D86-808CE465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התכת הפילטרים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19699B-1FA2-122A-2725-9D5BDBD931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07521" y="2142067"/>
                <a:ext cx="10698677" cy="3649133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he-IL" dirty="0"/>
                  <a:t>בשני השלבים, הפילטר התקינים מותכים במוד אינפורמציה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he-IL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he-IL" dirty="0"/>
                  <a:t>משקל מנורמל של הפילטרים התקינים מחושב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𝑣𝑎𝑙𝑖𝑑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he-IL" dirty="0"/>
              </a:p>
              <a:p>
                <a:r>
                  <a:rPr lang="he-IL" dirty="0"/>
                  <a:t>מטריצת האינפורמציה הגלובלית מחושבת כשקלול כל מטריצות האינפורמציה הלוקליות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he-IL" dirty="0"/>
                  <a:t>ווקטור האינפורמציה הגלובלי מחושב באותו האופן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𝑣𝑎𝑙𝑖𝑑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r>
                  <a:rPr lang="he-IL" dirty="0"/>
                  <a:t>ובאמצעותם מחושבים </a:t>
                </a:r>
                <a:r>
                  <a:rPr lang="he-IL" dirty="0" err="1"/>
                  <a:t>השערוכים</a:t>
                </a:r>
                <a:r>
                  <a:rPr lang="he-IL" dirty="0"/>
                  <a:t> הגלובליים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בסוף ההתכה, כל שערוך לוקלי תקין מאותחל </a:t>
                </a:r>
                <a:r>
                  <a:rPr lang="he-IL"/>
                  <a:t>להיות השערוך הגלובלי</a:t>
                </a:r>
                <a:endParaRPr lang="he-IL" dirty="0"/>
              </a:p>
              <a:p>
                <a:endParaRPr lang="he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E919699B-1FA2-122A-2725-9D5BDBD931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07521" y="2142067"/>
                <a:ext cx="10698677" cy="3649133"/>
              </a:xfrm>
              <a:blipFill>
                <a:blip r:embed="rId2"/>
                <a:stretch>
                  <a:fillRect r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897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C1662D-7376-D2BF-6010-D67FD4AD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ביצועים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D7FCE2-C709-EC4A-5B91-F209412C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he-IL" dirty="0"/>
              <a:t>לצורך בדיקת ביצועים ראשונית, נבחרה ריצה של 600 שניות, כאשר 100 השניות הראשונות היו שלב הכיול</a:t>
            </a:r>
          </a:p>
          <a:p>
            <a:r>
              <a:rPr lang="he-IL" dirty="0"/>
              <a:t>כל פילטר לוקלי (כולל פילטר </a:t>
            </a:r>
            <a:r>
              <a:rPr lang="he-IL" dirty="0" err="1"/>
              <a:t>הרפרנס</a:t>
            </a:r>
            <a:r>
              <a:rPr lang="he-IL" dirty="0"/>
              <a:t>) התעדכן בכל </a:t>
            </a:r>
            <a:r>
              <a:rPr lang="he-IL" dirty="0" err="1"/>
              <a:t>איטרציה</a:t>
            </a:r>
            <a:r>
              <a:rPr lang="he-IL" dirty="0"/>
              <a:t>, וההתכה בוצעה כל 10 </a:t>
            </a:r>
            <a:r>
              <a:rPr lang="he-IL" dirty="0" err="1"/>
              <a:t>איטרציות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7D086E7-18EF-5034-87EB-31437B9D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420" y="3014855"/>
            <a:ext cx="5795160" cy="349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90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CBD7DD-1A1A-3200-E2B3-7F206B85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ביצועים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BD9734D6-7DD2-04AB-3617-47F3E90898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56" y="2349290"/>
            <a:ext cx="5425797" cy="3260526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6CC38423-59DF-BBDE-E644-4F1EA9454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9290"/>
            <a:ext cx="5899064" cy="32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67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4EBE-005D-448E-AC47-6120E0299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4116-5F48-415F-3085-754F3A68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תוצאות סימולציית מונטה קרלו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DCE1E5A-507C-6B63-7CB0-46D218F7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15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1C371D-227C-5B6F-4997-F11AC7A8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יישום</a:t>
            </a:r>
            <a:r>
              <a:rPr lang="en-US" b="1" dirty="0"/>
              <a:t> </a:t>
            </a:r>
            <a:r>
              <a:rPr lang="he-IL" b="1" dirty="0"/>
              <a:t> - מודל מערכת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נניח ווקטור מצב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he-IL" dirty="0"/>
                  <a:t> המקודם מרגע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he-IL" dirty="0"/>
                  <a:t> לרגע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he-IL" dirty="0"/>
                  <a:t>. המודל הוא: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he-IL" dirty="0"/>
                  <a:t> היא מטריצת מעבר המצב,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he-IL" dirty="0"/>
                  <a:t> מטריצת פילוג הרעש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he-IL" dirty="0"/>
                  <a:t> המאופיין כרעש לבן</a:t>
                </a:r>
              </a:p>
              <a:p>
                <a:r>
                  <a:rPr lang="he-IL" dirty="0"/>
                  <a:t>שערוך המצב הראשוני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ורעשי התהליך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dirty="0"/>
                  <a:t> לא מתואמים</a:t>
                </a:r>
              </a:p>
              <a:p>
                <a:r>
                  <a:rPr lang="he-IL" dirty="0"/>
                  <a:t>בנוסף, 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97F2BCB-A2F2-C1A0-F35F-846493CDE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35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4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3959BE9-B31A-7353-977D-2DC2340D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יישום – מודל מדידות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</p:spPr>
            <p:txBody>
              <a:bodyPr anchor="t"/>
              <a:lstStyle/>
              <a:p>
                <a:r>
                  <a:rPr lang="he-IL" dirty="0"/>
                  <a:t>למערכת שלנו יש גישה למדידות חיצוניות מ </a:t>
                </a:r>
                <a:r>
                  <a:rPr lang="en-US" dirty="0"/>
                  <a:t>N</a:t>
                </a:r>
                <a:r>
                  <a:rPr lang="he-IL" dirty="0"/>
                  <a:t> חיישנים, כאשר המודל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היא מטריצת הגיאומטריה (או מטריצת הצפיות),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e-IL" dirty="0"/>
                  <a:t> הוא רעש המדידה.</a:t>
                </a:r>
              </a:p>
              <a:p>
                <a:r>
                  <a:rPr lang="he-IL" dirty="0"/>
                  <a:t>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he-IL" dirty="0"/>
              </a:p>
              <a:p>
                <a:endParaRPr lang="en-US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C9F3064-3D8F-346B-60FB-319239D83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676655" y="2142067"/>
                <a:ext cx="10829543" cy="3649133"/>
              </a:xfrm>
              <a:blipFill>
                <a:blip r:embed="rId2"/>
                <a:stretch>
                  <a:fillRect t="-668" r="-39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59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D3B0C2-41F9-8C6E-45FD-18740C26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(הגדרת המסנן הגלובלי)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>
                <a:normAutofit lnSpcReduction="10000"/>
              </a:bodyPr>
              <a:lstStyle/>
              <a:p>
                <a:r>
                  <a:rPr lang="he-IL" dirty="0"/>
                  <a:t>נגדיר מסנן גלובלי</a:t>
                </a:r>
              </a:p>
              <a:p>
                <a:r>
                  <a:rPr lang="he-IL" dirty="0"/>
                  <a:t>ווקטור המצב של המסנן המורכב מחלוקה ל – </a:t>
                </a:r>
                <a:r>
                  <a:rPr lang="en-US" dirty="0"/>
                  <a:t>N</a:t>
                </a:r>
                <a:r>
                  <a:rPr lang="he-IL" dirty="0"/>
                  <a:t> חיישנים באופן הבא: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חלוקה מורכבת מווקטור המכיל את משתני המצב המשותפים, ורכיב הטיה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𝑜𝑚𝑚𝑜𝑛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𝑏𝑖𝑎𝑠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כיו"ב נגדיר מטריצת </a:t>
                </a:r>
                <a:r>
                  <a:rPr lang="he-IL" dirty="0" err="1"/>
                  <a:t>קוואריאנס</a:t>
                </a:r>
                <a:r>
                  <a:rPr lang="he-IL" dirty="0"/>
                  <a:t> גלובלית באופן הבא: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𝑔𝑙𝑜𝑏𝑎𝑙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כאשר כל רכיב באלכסון המטריצה מורכב ממטריצת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הלוקלית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𝑐𝑏𝑖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𝑏𝑐𝑖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𝑏𝑏𝑖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יכולה להכיל קרוס – </a:t>
                </a:r>
                <a:r>
                  <a:rPr lang="he-IL" dirty="0" err="1"/>
                  <a:t>קוואריאנס</a:t>
                </a:r>
                <a:r>
                  <a:rPr lang="he-IL" dirty="0"/>
                  <a:t> בנוסף </a:t>
                </a:r>
                <a:r>
                  <a:rPr lang="he-IL" dirty="0" err="1"/>
                  <a:t>לקוואריאנסים</a:t>
                </a:r>
                <a:r>
                  <a:rPr lang="he-IL" dirty="0"/>
                  <a:t> הלוקלים.</a:t>
                </a:r>
                <a:endParaRPr lang="en-US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50B2AAC-A2DF-1AE4-7B3C-D571B887F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1503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8270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684E33-00E4-5F41-7AB4-3CA33E15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(היתוך אופטימלי)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</p:spPr>
            <p:txBody>
              <a:bodyPr anchor="t"/>
              <a:lstStyle/>
              <a:p>
                <a:r>
                  <a:rPr lang="he-IL" dirty="0"/>
                  <a:t>בהינתן </a:t>
                </a:r>
                <a:r>
                  <a:rPr lang="en-US" dirty="0"/>
                  <a:t>N</a:t>
                </a:r>
                <a:r>
                  <a:rPr lang="he-IL" dirty="0"/>
                  <a:t> שערוכים לוקליים, ומטריצות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שלהם, נגדיר את פונקציית המחיר באופן הבא: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r>
                  <a:rPr lang="he-IL" b="1" dirty="0"/>
                  <a:t>במידה ומטריצות הקרוס </a:t>
                </a:r>
                <a:r>
                  <a:rPr lang="he-IL" b="1" dirty="0" err="1"/>
                  <a:t>קולרציה</a:t>
                </a:r>
                <a:r>
                  <a:rPr lang="he-IL" b="1" dirty="0"/>
                  <a:t> מתאפסות, נקבל את הסכום מסדר </a:t>
                </a:r>
                <a:r>
                  <a:rPr lang="en-US" b="1" dirty="0"/>
                  <a:t>N</a:t>
                </a:r>
                <a:r>
                  <a:rPr lang="he-IL" b="1" dirty="0"/>
                  <a:t> הבא: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𝚿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𝒙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1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𝒊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𝒊𝒊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sub>
                        </m:sSub>
                      </m:e>
                    </m:nary>
                  </m:oMath>
                </a14:m>
                <a:endParaRPr lang="he-IL" b="1" dirty="0"/>
              </a:p>
              <a:p>
                <a:r>
                  <a:rPr lang="he-IL" b="1" dirty="0"/>
                  <a:t>במקרה זה, הפתרון לבעיית המינימיזציה של הסכום המתואר לעיל היא מטריצת </a:t>
                </a:r>
                <a:r>
                  <a:rPr lang="he-IL" b="1" dirty="0" err="1"/>
                  <a:t>הקוואריאנס</a:t>
                </a:r>
                <a:r>
                  <a:rPr lang="he-IL" b="1" dirty="0"/>
                  <a:t> </a:t>
                </a:r>
                <a:r>
                  <a:rPr lang="he-IL" b="1" dirty="0" err="1"/>
                  <a:t>וווקטור</a:t>
                </a:r>
                <a:r>
                  <a:rPr lang="he-IL" b="1" dirty="0"/>
                  <a:t> המצב הבאים: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Sup>
                              <m:sSub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𝑵𝑵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he-IL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𝒎𝒎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𝑵𝑵</m:t>
                        </m:r>
                      </m:sub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8312759-8A69-6B34-C711-D74A7B5CC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896111" y="2142067"/>
                <a:ext cx="10610087" cy="3649133"/>
              </a:xfrm>
              <a:blipFill>
                <a:blip r:embed="rId3"/>
                <a:stretch>
                  <a:fillRect t="-1002" r="-40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9990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FFF4279-26D5-A754-B8D2-F95261FF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עדכון)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תהליך העדכון בהתבסס על חיישן </a:t>
                </a:r>
                <a:r>
                  <a:rPr lang="en-US" dirty="0" err="1"/>
                  <a:t>i</a:t>
                </a:r>
                <a:r>
                  <a:rPr lang="he-IL" dirty="0"/>
                  <a:t> מתואר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(לוקלי)</a:t>
                </a:r>
              </a:p>
              <a:p>
                <a:r>
                  <a:rPr lang="he-IL" dirty="0"/>
                  <a:t>כאשר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dirty="0"/>
                  <a:t> ניתן לומר כי מדידת חיישן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משפיעה על ווקטור המצב </a:t>
                </a:r>
                <a:r>
                  <a:rPr lang="he-IL" dirty="0" err="1"/>
                  <a:t>והקווריאנס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he-IL" dirty="0"/>
                  <a:t> בלבד </a:t>
                </a:r>
                <a:r>
                  <a:rPr lang="he-IL" b="1" dirty="0"/>
                  <a:t>רק במקרה בו מטריצות הקרוס – קורלציה מתאפסות</a:t>
                </a:r>
                <a:endParaRPr lang="he-IL" dirty="0"/>
              </a:p>
              <a:p>
                <a:r>
                  <a:rPr lang="he-IL" dirty="0"/>
                  <a:t>במקרה בו </a:t>
                </a:r>
                <a:r>
                  <a:rPr lang="he-IL" dirty="0" err="1"/>
                  <a:t>ווקטורי</a:t>
                </a:r>
                <a:r>
                  <a:rPr lang="he-IL" dirty="0"/>
                  <a:t> המצב ההתחלתיים בלתי מתאומים הם יישארו בלתי מתאומים.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25E350CD-74AA-DC49-685C-F073AE44C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t="-1002" r="-482" b="-5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3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5A18AF-C660-3DEA-E41C-C63F7821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קידום)</a:t>
            </a:r>
            <a:endParaRPr lang="LID4096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t"/>
              <a:lstStyle/>
              <a:p>
                <a:r>
                  <a:rPr lang="he-IL" dirty="0"/>
                  <a:t>תהליך הקידום הגלובלי של ווקטור המצב ומטריצת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מתוארים להלן:</a:t>
                </a:r>
                <a:r>
                  <a:rPr lang="en-US" dirty="0"/>
                  <a:t> </a:t>
                </a:r>
                <a:endParaRPr lang="he-IL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1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נחסום מלעיל את מטריצת </a:t>
                </a:r>
                <a:r>
                  <a:rPr lang="he-IL" dirty="0" err="1"/>
                  <a:t>הקווריאנס</a:t>
                </a:r>
                <a:r>
                  <a:rPr lang="he-IL" dirty="0"/>
                  <a:t> הגלובלית בעזרת מטריצה בלוק - אלכסונית</a:t>
                </a:r>
                <a:endParaRPr lang="LID4096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ABDE8F61-D476-300B-E516-E22EE2D83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02" r="-48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457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559-C60D-43CE-2A55-9CFAACC0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מבנה ה – </a:t>
            </a:r>
            <a:r>
              <a:rPr lang="en-US" b="1" dirty="0"/>
              <a:t>FKF</a:t>
            </a:r>
            <a:r>
              <a:rPr lang="he-IL" b="1" dirty="0"/>
              <a:t> (תהליך קידום)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</p:spPr>
            <p:txBody>
              <a:bodyPr anchor="t"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1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r>
                  <a:rPr lang="he-IL" dirty="0"/>
                  <a:t>ניתן להראות כי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he-IL" dirty="0"/>
                  <a:t> כך 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כך למעשה נחסום את מטריצת </a:t>
                </a:r>
                <a:r>
                  <a:rPr lang="he-IL" dirty="0" err="1"/>
                  <a:t>הקוואריאנס</a:t>
                </a:r>
                <a:r>
                  <a:rPr lang="he-IL" dirty="0"/>
                  <a:t> הגלובלית בעזרת מטריצה אלכסונית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15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15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15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𝑁𝑁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𝑁𝑁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he-IL" dirty="0"/>
                  <a:t>או בצורה שקולה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he-I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ji</m:t>
                          </m:r>
                          <m:r>
                            <a:rPr lang="he-IL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C9FF8F-AAD0-2A04-76EA-5D88BEB33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 flipH="1">
                <a:off x="146303" y="2142067"/>
                <a:ext cx="11359895" cy="3649133"/>
              </a:xfrm>
              <a:blipFill>
                <a:blip r:embed="rId3"/>
                <a:stretch>
                  <a:fillRect r="-21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883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gt.TF03457452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gt.TF03457452" id="{2556320F-67B3-4912-BDBA-8BE8B0B065C7}" vid="{AF5AAC64-FF89-404F-84EF-4249900C5A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901fa-d2f9-4f8e-a5a0-7d0ae63b2797}" enabled="1" method="Standard" siteId="{d9d3d3ff-6c08-40ca-a4a9-aefb873ec020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{343FE803-2BD0-4093-A231-55B4E2F35AA7}TFb5ae2469-0bae-4978-b0e0-39dd046150ff511bd915_win32-65629bc4cdec</Template>
  <TotalTime>912</TotalTime>
  <Words>1383</Words>
  <Application>Microsoft Office PowerPoint</Application>
  <PresentationFormat>מסך רחב</PresentationFormat>
  <Paragraphs>131</Paragraphs>
  <Slides>27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Cambria Math</vt:lpstr>
      <vt:lpstr>tgt.TF03457452</vt:lpstr>
      <vt:lpstr>Federated Kalman filter</vt:lpstr>
      <vt:lpstr>רקע</vt:lpstr>
      <vt:lpstr>יישום  - מודל מערכת</vt:lpstr>
      <vt:lpstr>יישום – מודל מדידות</vt:lpstr>
      <vt:lpstr>מבנה ה – FKF (הגדרת המסנן הגלובלי)</vt:lpstr>
      <vt:lpstr>מבנה ה – FKF (היתוך אופטימלי)</vt:lpstr>
      <vt:lpstr>מבנה ה – FKF (תהליך עדכון)</vt:lpstr>
      <vt:lpstr>מבנה ה – FKF (תהליך קידום)</vt:lpstr>
      <vt:lpstr>מבנה ה – FKF (תהליך קידום)</vt:lpstr>
      <vt:lpstr>אלגוריתם ה FKF</vt:lpstr>
      <vt:lpstr>השוואה – CKF vs FKF</vt:lpstr>
      <vt:lpstr>השוואה – CKF vs FKF</vt:lpstr>
      <vt:lpstr>השוואה – CKF vs FKF</vt:lpstr>
      <vt:lpstr>יתרונות ה FKF על ה CKF</vt:lpstr>
      <vt:lpstr>אלגוריתם לאיתור תקלות מבוסס מבחן  χ^2וממוצע חלון נע</vt:lpstr>
      <vt:lpstr>מבחן חי בריבוע χ^2</vt:lpstr>
      <vt:lpstr>מבחן ממוצע חלון נע</vt:lpstr>
      <vt:lpstr>טיפול בשגיאה </vt:lpstr>
      <vt:lpstr>תוצאות סימולציית מונטה קרלו</vt:lpstr>
      <vt:lpstr>אלגוריתם לכיול הפילטר הלוקליים</vt:lpstr>
      <vt:lpstr>שלב הכיול</vt:lpstr>
      <vt:lpstr>שלב הכיול – סיום</vt:lpstr>
      <vt:lpstr>שלב הפעולה</vt:lpstr>
      <vt:lpstr>התכת הפילטרים</vt:lpstr>
      <vt:lpstr>ביצועים</vt:lpstr>
      <vt:lpstr>ביצועים</vt:lpstr>
      <vt:lpstr>תוצאות סימולציית מונטה קרלו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Ilan Elzam</dc:creator>
  <cp:lastModifiedBy>ilan elzam</cp:lastModifiedBy>
  <cp:revision>8</cp:revision>
  <dcterms:created xsi:type="dcterms:W3CDTF">2025-09-01T07:20:17Z</dcterms:created>
  <dcterms:modified xsi:type="dcterms:W3CDTF">2025-09-22T13:36:57Z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tgt.TF03457452:10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tgt.TF03457452:9</vt:lpwstr>
  </property>
  <property fmtid="{D5CDD505-2E9C-101B-9397-08002B2CF9AE}" pid="5" name="ClassificationContentMarkingHeaderText">
    <vt:lpwstr>OFFICIAL</vt:lpwstr>
  </property>
</Properties>
</file>