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04_16852F0B.xml" ContentType="application/vnd.ms-powerpoint.comments+xml"/>
  <Override PartName="/ppt/comments/modernComment_105_C00BCDF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4E8D59-AE05-BBF8-A6E3-FC044BF3D3C1}" name="Ilan Elzam" initials="IE" userId="S::ilan.elzam@campus.technion.ac.il::f63f29b5-d0de-4c27-bd10-a730eac6049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4_16852F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28D8B1-1CA8-4360-98E5-FD30708C4074}" authorId="{584E8D59-AE05-BBF8-A6E3-FC044BF3D3C1}" created="2025-09-01T07:48:53.1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827083" sldId="260"/>
      <ac:spMk id="3" creationId="{550B2AAC-A2DF-1AE4-7B3C-D571B887FD18}"/>
      <ac:txMk cp="0">
        <ac:context len="563" hash="1028403978"/>
      </ac:txMk>
    </ac:txMkLst>
    <p188:pos x="2509069" y="2260251"/>
    <p188:txBody>
      <a:bodyPr/>
      <a:lstStyle/>
      <a:p>
        <a:r>
          <a:rPr lang="LID4096"/>
          <a:t>כרגע אין יישום של הטיה בחיישנים</a:t>
        </a:r>
      </a:p>
    </p188:txBody>
  </p188:cm>
</p188:cmLst>
</file>

<file path=ppt/comments/modernComment_105_C00BCD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E20734-B62C-44D8-82CE-39C69D7EE507}" authorId="{584E8D59-AE05-BBF8-A6E3-FC044BF3D3C1}" created="2025-09-01T08:30:58.41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21999099" sldId="261"/>
      <ac:spMk id="3" creationId="{D8312759-8A69-6B34-C711-D74A7B5CC37B}"/>
    </ac:deMkLst>
    <p188:txBody>
      <a:bodyPr/>
      <a:lstStyle/>
      <a:p>
        <a:r>
          <a:rPr lang="LID4096"/>
          <a:t>לבדוק מה בדיקות המשמעות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anchor="ctr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anchor="ctr"/>
          <a:lstStyle>
            <a:lvl1pPr marL="0" indent="0" algn="r" rtl="1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anchor="b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anchor="b"/>
          <a:lstStyle>
            <a:lvl1pPr algn="r" rtl="1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anchor="ctr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anchor="b">
            <a:normAutofit/>
          </a:bodyPr>
          <a:lstStyle>
            <a:lvl1pPr algn="r" rtl="1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4_16852F0B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5_C00BCDFB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50E842-1CA2-DEED-5BB2-26D367939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Kalman filter</a:t>
            </a:r>
            <a:endParaRPr lang="LID4096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782A1E-6EA1-5141-BE36-A4E16B49C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dirty="0"/>
              <a:t>אילן </a:t>
            </a:r>
            <a:r>
              <a:rPr lang="he-IL" dirty="0" err="1"/>
              <a:t>אלזם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6645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090AA-B04C-BE5F-BFCC-1AF3EE01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רקע</a:t>
            </a:r>
            <a:endParaRPr lang="LID4096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190B1-809C-AB8F-DE38-A146E776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3228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C371D-227C-5B6F-4997-F11AC7A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יישום</a:t>
            </a:r>
            <a:r>
              <a:rPr lang="en-US" dirty="0"/>
              <a:t> </a:t>
            </a:r>
            <a:r>
              <a:rPr lang="he-IL" dirty="0"/>
              <a:t> - מודל מערכת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נניח ווקטור מצב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he-IL" dirty="0"/>
                  <a:t> המקודם מרגע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he-IL" dirty="0"/>
                  <a:t> לרגע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. המודל הוא: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e-IL" dirty="0"/>
                  <a:t> היא מטריצת מעבר המצב,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dirty="0"/>
                  <a:t> מטריצת פילוג הרעש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he-IL" dirty="0"/>
                  <a:t> המאופיין כרעש לבן</a:t>
                </a:r>
              </a:p>
              <a:p>
                <a:r>
                  <a:rPr lang="he-IL" dirty="0"/>
                  <a:t>שערוך המצב הראשוני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ורעשי התהליך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לא מתואמים</a:t>
                </a:r>
              </a:p>
              <a:p>
                <a:r>
                  <a:rPr lang="he-IL" dirty="0"/>
                  <a:t>בנוסף, 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959BE9-B31A-7353-977D-2DC2340D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יישום – מודל מדידות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</p:spPr>
            <p:txBody>
              <a:bodyPr/>
              <a:lstStyle/>
              <a:p>
                <a:r>
                  <a:rPr lang="he-IL" dirty="0"/>
                  <a:t>למערכת שלנו יש גישה למדידות חיצוניות מ </a:t>
                </a:r>
                <a:r>
                  <a:rPr lang="en-US" dirty="0"/>
                  <a:t>N</a:t>
                </a:r>
                <a:r>
                  <a:rPr lang="he-IL" dirty="0"/>
                  <a:t> חיישנים, כאשר המודל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היא מטריצת הגיאומטריה (או מטריצת הצפיות),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הוא רעש המדידה.</a:t>
                </a:r>
              </a:p>
              <a:p>
                <a:r>
                  <a:rPr lang="he-IL" dirty="0"/>
                  <a:t>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he-IL" dirty="0"/>
              </a:p>
              <a:p>
                <a:endParaRPr lang="en-US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  <a:blipFill>
                <a:blip r:embed="rId2"/>
                <a:stretch>
                  <a:fillRect r="-39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D3B0C2-41F9-8C6E-45FD-18740C2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(הגדרת המסנן הגלובלי)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e-IL" dirty="0"/>
                  <a:t>נגדיר מסנן גלובלי</a:t>
                </a:r>
              </a:p>
              <a:p>
                <a:r>
                  <a:rPr lang="he-IL" dirty="0"/>
                  <a:t>ווקטור המצב של המסנן המורכב מחלוקה ל – </a:t>
                </a:r>
                <a:r>
                  <a:rPr lang="en-US" dirty="0"/>
                  <a:t>N</a:t>
                </a:r>
                <a:r>
                  <a:rPr lang="he-IL" dirty="0"/>
                  <a:t> חיישנים באופן הבא: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חלוקה מורכבת מווקטור המכיל את משתני המצב המשותפים, ורכיב הטיה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𝑐𝑜𝑚𝑚𝑜𝑛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כיו"ב נגדיר מטריצת </a:t>
                </a:r>
                <a:r>
                  <a:rPr lang="he-IL" dirty="0" err="1"/>
                  <a:t>קוואריאנס</a:t>
                </a:r>
                <a:r>
                  <a:rPr lang="he-IL" dirty="0"/>
                  <a:t> גלובלית באופן הבא: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רכיב באלכסון המטריצה מורכב ממטריצת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𝑐𝑏𝑖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𝑏𝑏𝑖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יכולה להכיל קרוס – </a:t>
                </a:r>
                <a:r>
                  <a:rPr lang="he-IL" dirty="0" err="1"/>
                  <a:t>קוואריאנס</a:t>
                </a:r>
                <a:r>
                  <a:rPr lang="he-IL" dirty="0"/>
                  <a:t> בנוסף </a:t>
                </a:r>
                <a:r>
                  <a:rPr lang="he-IL" dirty="0" err="1"/>
                  <a:t>לקוואריאנסים</a:t>
                </a:r>
                <a:r>
                  <a:rPr lang="he-IL" dirty="0"/>
                  <a:t> הלוקלים.</a:t>
                </a:r>
                <a:endParaRPr lang="en-US" dirty="0"/>
              </a:p>
              <a:p>
                <a:endParaRPr lang="LID4096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4007" r="-4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0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84E33-00E4-5F41-7AB4-3CA33E1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(היתוך אופטימלי)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</p:spPr>
            <p:txBody>
              <a:bodyPr/>
              <a:lstStyle/>
              <a:p>
                <a:r>
                  <a:rPr lang="he-IL" dirty="0"/>
                  <a:t>בהינתן </a:t>
                </a:r>
                <a:r>
                  <a:rPr lang="en-US" dirty="0"/>
                  <a:t>N</a:t>
                </a:r>
                <a:r>
                  <a:rPr lang="he-IL" dirty="0"/>
                  <a:t> שערוכים לוקליים, ומטריצות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שלהם, נגדיר את פונקציית המחיר באופן הבא: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r>
                  <a:rPr lang="he-IL" b="1" dirty="0"/>
                  <a:t>במידה ומטריצות הקרוס </a:t>
                </a:r>
                <a:r>
                  <a:rPr lang="he-IL" b="1" dirty="0" err="1"/>
                  <a:t>קולרציה</a:t>
                </a:r>
                <a:r>
                  <a:rPr lang="he-IL" b="1" dirty="0"/>
                  <a:t> מתאפסות, נקבל את הסכום מסדר </a:t>
                </a:r>
                <a:r>
                  <a:rPr lang="en-US" b="1" dirty="0"/>
                  <a:t>N</a:t>
                </a:r>
                <a:r>
                  <a:rPr lang="he-IL" b="1" dirty="0"/>
                  <a:t> הבא: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sub>
                        </m:sSub>
                      </m:e>
                    </m:nary>
                  </m:oMath>
                </a14:m>
                <a:endParaRPr lang="he-IL" b="1" dirty="0"/>
              </a:p>
              <a:p>
                <a:r>
                  <a:rPr lang="he-IL" b="1" dirty="0"/>
                  <a:t>במקרה זה, הפתרון לבעיית המינימיזציה של הסכום המתואר לעיל היא מטריצת </a:t>
                </a:r>
                <a:r>
                  <a:rPr lang="he-IL" b="1" dirty="0" err="1"/>
                  <a:t>הקוואריאנס</a:t>
                </a:r>
                <a:r>
                  <a:rPr lang="he-IL" b="1" dirty="0"/>
                  <a:t> </a:t>
                </a:r>
                <a:r>
                  <a:rPr lang="he-IL" b="1" dirty="0" err="1"/>
                  <a:t>וווקטור</a:t>
                </a:r>
                <a:r>
                  <a:rPr lang="he-IL" b="1" dirty="0"/>
                  <a:t> המצב הבאים: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r>
                  <a:rPr lang="he-IL" dirty="0"/>
                  <a:t>השאלה המתבקשת היא כלהלן – באילו מקרים ניתן לומר כי מטריצות הקרוס קורלציה מתאפסות?</a:t>
                </a:r>
                <a:endParaRPr lang="en-US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  <a:blipFill>
                <a:blip r:embed="rId3"/>
                <a:stretch>
                  <a:fillRect r="-4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990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FF4279-26D5-A754-B8D2-F95261F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(תהליך עדכון)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תהליך העדכון </a:t>
                </a:r>
                <a:r>
                  <a:rPr lang="he-IL" dirty="0" err="1"/>
                  <a:t>הגלבולי</a:t>
                </a:r>
                <a:r>
                  <a:rPr lang="he-IL" dirty="0"/>
                  <a:t> בהתבסס על חיישן </a:t>
                </a:r>
                <a:r>
                  <a:rPr lang="en-US" dirty="0" err="1"/>
                  <a:t>i</a:t>
                </a:r>
                <a:r>
                  <a:rPr lang="he-IL" dirty="0"/>
                  <a:t> מתואר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(לוקלי)</a:t>
                </a:r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</a:t>
                </a:r>
                <a:r>
                  <a:rPr lang="he-IL" b="1" dirty="0"/>
                  <a:t>רק במקרה בו מטריצות הקרוס – קורלציה מתאפסות</a:t>
                </a:r>
                <a:endParaRPr lang="he-IL" dirty="0"/>
              </a:p>
              <a:p>
                <a:r>
                  <a:rPr lang="he-IL" dirty="0"/>
                  <a:t>במקרה בו </a:t>
                </a:r>
                <a:r>
                  <a:rPr lang="he-IL" dirty="0" err="1"/>
                  <a:t>ווקטורי</a:t>
                </a:r>
                <a:r>
                  <a:rPr lang="he-IL" dirty="0"/>
                  <a:t> המצב ההתחלתיים בלתי מתאומים הם יישארו בלתי מתאומים.</a:t>
                </a:r>
                <a:endParaRPr lang="LID4096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482" b="-150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A18AF-C660-3DEA-E41C-C63F7821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מבנה ה – </a:t>
            </a:r>
            <a:r>
              <a:rPr lang="en-US" dirty="0"/>
              <a:t>FKF</a:t>
            </a:r>
            <a:r>
              <a:rPr lang="he-IL" dirty="0"/>
              <a:t> (תהליך קידום)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תהליך הקידום הגלובלי של ווקטור המצב ומטריצת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מתוארים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457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03457452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03457452" id="{2556320F-67B3-4912-BDBA-8BE8B0B065C7}" vid="{AF5AAC64-FF89-404F-84EF-4249900C5A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{343FE803-2BD0-4093-A231-55B4E2F35AA7}TFb5ae2469-0bae-4978-b0e0-39dd046150ff511bd915_win32-65629bc4cdec</Template>
  <TotalTime>602</TotalTime>
  <Words>483</Words>
  <Application>Microsoft Office PowerPoint</Application>
  <PresentationFormat>מסך רחב</PresentationFormat>
  <Paragraphs>38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tgt.TF03457452</vt:lpstr>
      <vt:lpstr>Federated Kalman filter</vt:lpstr>
      <vt:lpstr>רקע</vt:lpstr>
      <vt:lpstr>יישום  - מודל מערכת</vt:lpstr>
      <vt:lpstr>יישום – מודל מדידות</vt:lpstr>
      <vt:lpstr>מבנה ה – FKF (הגדרת המסנן הגלובלי)</vt:lpstr>
      <vt:lpstr>מבנה ה – FKF (היתוך אופטימלי)</vt:lpstr>
      <vt:lpstr>מבנה ה – FKF (תהליך עדכון)</vt:lpstr>
      <vt:lpstr>מבנה ה – FKF (תהליך קידום)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Ilan Elzam</dc:creator>
  <cp:lastModifiedBy>Ilan Elzam</cp:lastModifiedBy>
  <cp:revision>2</cp:revision>
  <dcterms:created xsi:type="dcterms:W3CDTF">2025-09-01T07:20:17Z</dcterms:created>
  <dcterms:modified xsi:type="dcterms:W3CDTF">2025-09-01T17:22:58Z</dcterms:modified>
</cp:coreProperties>
</file>