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9" r:id="rId3"/>
    <p:sldId id="258" r:id="rId4"/>
    <p:sldId id="257" r:id="rId5"/>
    <p:sldId id="256" r:id="rId6"/>
    <p:sldId id="264" r:id="rId7"/>
    <p:sldId id="263" r:id="rId8"/>
    <p:sldId id="262" r:id="rId9"/>
    <p:sldId id="261" r:id="rId10"/>
    <p:sldId id="267" r:id="rId11"/>
    <p:sldId id="266" r:id="rId12"/>
    <p:sldId id="265" r:id="rId13"/>
    <p:sldId id="269" r:id="rId14"/>
    <p:sldId id="268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7" d="100"/>
          <a:sy n="97" d="100"/>
        </p:scale>
        <p:origin x="-1042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0BF3-32CC-4A45-AD79-6D39A27E5FB0}" type="datetimeFigureOut">
              <a:rPr lang="en-AU" smtClean="0"/>
              <a:t>11/10/2012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A7E34-EC6A-40D5-B24D-B86BA7D1436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14261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0BF3-32CC-4A45-AD79-6D39A27E5FB0}" type="datetimeFigureOut">
              <a:rPr lang="en-AU" smtClean="0"/>
              <a:t>11/10/2012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A7E34-EC6A-40D5-B24D-B86BA7D1436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86214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0BF3-32CC-4A45-AD79-6D39A27E5FB0}" type="datetimeFigureOut">
              <a:rPr lang="en-AU" smtClean="0"/>
              <a:t>11/10/2012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A7E34-EC6A-40D5-B24D-B86BA7D1436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74401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0BF3-32CC-4A45-AD79-6D39A27E5FB0}" type="datetimeFigureOut">
              <a:rPr lang="en-AU" smtClean="0"/>
              <a:t>11/10/2012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A7E34-EC6A-40D5-B24D-B86BA7D1436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82359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0BF3-32CC-4A45-AD79-6D39A27E5FB0}" type="datetimeFigureOut">
              <a:rPr lang="en-AU" smtClean="0"/>
              <a:t>11/10/2012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A7E34-EC6A-40D5-B24D-B86BA7D1436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66488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0BF3-32CC-4A45-AD79-6D39A27E5FB0}" type="datetimeFigureOut">
              <a:rPr lang="en-AU" smtClean="0"/>
              <a:t>11/10/2012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A7E34-EC6A-40D5-B24D-B86BA7D1436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10270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0BF3-32CC-4A45-AD79-6D39A27E5FB0}" type="datetimeFigureOut">
              <a:rPr lang="en-AU" smtClean="0"/>
              <a:t>11/10/2012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A7E34-EC6A-40D5-B24D-B86BA7D1436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5377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0BF3-32CC-4A45-AD79-6D39A27E5FB0}" type="datetimeFigureOut">
              <a:rPr lang="en-AU" smtClean="0"/>
              <a:t>11/10/2012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A7E34-EC6A-40D5-B24D-B86BA7D1436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52975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0BF3-32CC-4A45-AD79-6D39A27E5FB0}" type="datetimeFigureOut">
              <a:rPr lang="en-AU" smtClean="0"/>
              <a:t>11/10/2012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A7E34-EC6A-40D5-B24D-B86BA7D1436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38774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0BF3-32CC-4A45-AD79-6D39A27E5FB0}" type="datetimeFigureOut">
              <a:rPr lang="en-AU" smtClean="0"/>
              <a:t>11/10/2012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A7E34-EC6A-40D5-B24D-B86BA7D1436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21813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0BF3-32CC-4A45-AD79-6D39A27E5FB0}" type="datetimeFigureOut">
              <a:rPr lang="en-AU" smtClean="0"/>
              <a:t>11/10/2012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A7E34-EC6A-40D5-B24D-B86BA7D1436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15577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B00BF3-32CC-4A45-AD79-6D39A27E5FB0}" type="datetimeFigureOut">
              <a:rPr lang="en-AU" smtClean="0"/>
              <a:t>11/10/2012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AA7E34-EC6A-40D5-B24D-B86BA7D1436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27036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6141" y="109410"/>
            <a:ext cx="664615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prstClr val="black"/>
                </a:solidFill>
              </a:rPr>
              <a:t>14</a:t>
            </a:r>
            <a:endParaRPr lang="en-AU" sz="2000" dirty="0">
              <a:solidFill>
                <a:prstClr val="black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7218" y="109410"/>
            <a:ext cx="6812308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>
                <a:solidFill>
                  <a:prstClr val="white"/>
                </a:solidFill>
              </a:rPr>
              <a:t>Auto detect user location</a:t>
            </a:r>
            <a:endParaRPr lang="en-AU" sz="2800" dirty="0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6141" y="822470"/>
            <a:ext cx="9072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prstClr val="black"/>
                </a:solidFill>
              </a:rPr>
              <a:t>As a </a:t>
            </a:r>
            <a:r>
              <a:rPr lang="en-AU" sz="2400" dirty="0" smtClean="0">
                <a:solidFill>
                  <a:prstClr val="black"/>
                </a:solidFill>
              </a:rPr>
              <a:t>user</a:t>
            </a:r>
            <a:r>
              <a:rPr lang="en-AU" sz="2400" dirty="0">
                <a:solidFill>
                  <a:prstClr val="black"/>
                </a:solidFill>
              </a:rPr>
              <a:t>, I want the system to </a:t>
            </a:r>
            <a:r>
              <a:rPr lang="en-AU" sz="2400" dirty="0" smtClean="0">
                <a:solidFill>
                  <a:prstClr val="black"/>
                </a:solidFill>
              </a:rPr>
              <a:t>automatically detect my location and  </a:t>
            </a:r>
            <a:r>
              <a:rPr lang="en-AU" sz="2400" dirty="0">
                <a:solidFill>
                  <a:prstClr val="black"/>
                </a:solidFill>
              </a:rPr>
              <a:t>attain location </a:t>
            </a:r>
            <a:r>
              <a:rPr lang="en-AU" sz="2400" dirty="0" smtClean="0">
                <a:solidFill>
                  <a:prstClr val="black"/>
                </a:solidFill>
              </a:rPr>
              <a:t>data, </a:t>
            </a:r>
            <a:r>
              <a:rPr lang="en-AU" sz="2400" dirty="0">
                <a:solidFill>
                  <a:prstClr val="black"/>
                </a:solidFill>
              </a:rPr>
              <a:t>so that the </a:t>
            </a:r>
            <a:r>
              <a:rPr lang="en-AU" sz="2400" dirty="0" smtClean="0">
                <a:solidFill>
                  <a:prstClr val="black"/>
                </a:solidFill>
              </a:rPr>
              <a:t>user experience </a:t>
            </a:r>
            <a:r>
              <a:rPr lang="en-AU" sz="2400" dirty="0">
                <a:solidFill>
                  <a:prstClr val="black"/>
                </a:solidFill>
              </a:rPr>
              <a:t>can be localised for me.</a:t>
            </a:r>
          </a:p>
        </p:txBody>
      </p:sp>
      <p:sp>
        <p:nvSpPr>
          <p:cNvPr id="8" name="Rectangle 7"/>
          <p:cNvSpPr/>
          <p:nvPr/>
        </p:nvSpPr>
        <p:spPr>
          <a:xfrm>
            <a:off x="36141" y="3335530"/>
            <a:ext cx="9072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prstClr val="black"/>
                </a:solidFill>
              </a:rPr>
              <a:t>Acceptance Criteria</a:t>
            </a:r>
          </a:p>
          <a:p>
            <a:pPr>
              <a:buFont typeface="Arial" pitchFamily="34" charset="0"/>
              <a:buChar char="•"/>
            </a:pPr>
            <a:r>
              <a:rPr lang="en-AU" sz="2000" dirty="0">
                <a:solidFill>
                  <a:prstClr val="black"/>
                </a:solidFill>
              </a:rPr>
              <a:t> </a:t>
            </a:r>
            <a:r>
              <a:rPr lang="en-AU" sz="2000" dirty="0" smtClean="0">
                <a:solidFill>
                  <a:prstClr val="black"/>
                </a:solidFill>
              </a:rPr>
              <a:t>detect user’s location on the map</a:t>
            </a:r>
            <a:endParaRPr lang="en-AU" sz="2000" dirty="0">
              <a:solidFill>
                <a:prstClr val="black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AU" sz="2000" dirty="0">
                <a:solidFill>
                  <a:prstClr val="black"/>
                </a:solidFill>
              </a:rPr>
              <a:t> </a:t>
            </a:r>
            <a:r>
              <a:rPr lang="en-AU" sz="2000" dirty="0" smtClean="0">
                <a:solidFill>
                  <a:prstClr val="black"/>
                </a:solidFill>
              </a:rPr>
              <a:t>auto populate feed in </a:t>
            </a:r>
            <a:r>
              <a:rPr lang="en-AU" sz="2000" dirty="0" err="1" smtClean="0">
                <a:solidFill>
                  <a:prstClr val="black"/>
                </a:solidFill>
              </a:rPr>
              <a:t>tarrifs</a:t>
            </a:r>
            <a:r>
              <a:rPr lang="en-AU" sz="2000" dirty="0" smtClean="0">
                <a:solidFill>
                  <a:prstClr val="black"/>
                </a:solidFill>
              </a:rPr>
              <a:t>, solar irradiance level according to user’s location </a:t>
            </a:r>
            <a:endParaRPr lang="en-AU" sz="2000" dirty="0">
              <a:solidFill>
                <a:prstClr val="black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443533" y="109410"/>
            <a:ext cx="664615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prstClr val="black"/>
                </a:solidFill>
              </a:rPr>
              <a:t>8pts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645987" y="109410"/>
            <a:ext cx="731077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prstClr val="black"/>
                </a:solidFill>
              </a:rPr>
              <a:t>could</a:t>
            </a:r>
            <a:endParaRPr lang="en-AU" sz="2000" dirty="0">
              <a:solidFill>
                <a:prstClr val="black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6141" y="5128590"/>
            <a:ext cx="9072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prstClr val="black"/>
                </a:solidFill>
              </a:rPr>
              <a:t>iteration 4 release 2</a:t>
            </a:r>
            <a:endParaRPr lang="en-AU" sz="20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88860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6141" y="109410"/>
            <a:ext cx="664615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5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30666" y="109410"/>
            <a:ext cx="6812308" cy="5400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Savings calculation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6141" y="822470"/>
            <a:ext cx="9072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 user, I would like how much saving I expect to get from installing solar system, so that with this information, I can consider whether to buy solar panels or what kind of panels.</a:t>
            </a:r>
          </a:p>
          <a:p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6141" y="3335530"/>
            <a:ext cx="9072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Display daily savings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Display a chart show accumulative cash flow in each year during panel life span</a:t>
            </a:r>
          </a:p>
          <a:p>
            <a:endParaRPr lang="en-AU" sz="2000" dirty="0" smtClean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443531" y="109410"/>
            <a:ext cx="664615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12</a:t>
            </a:r>
            <a:r>
              <a:rPr lang="en-AU" sz="2000" dirty="0" smtClean="0">
                <a:solidFill>
                  <a:schemeClr val="tx1"/>
                </a:solidFill>
              </a:rPr>
              <a:t>pts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645987" y="109410"/>
            <a:ext cx="731077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Must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6141" y="5128590"/>
            <a:ext cx="9072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Iteration 2 release 1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86075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6141" y="109410"/>
            <a:ext cx="664615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4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30666" y="109410"/>
            <a:ext cx="6812308" cy="5400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Solar Panel angles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6141" y="822470"/>
            <a:ext cx="9072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 prospective buyer, I want to the calculations to take into account my roof angle (or the angle at which my solar panels are set), to give a more accurate energy generation calculation. </a:t>
            </a:r>
          </a:p>
          <a:p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6141" y="3335530"/>
            <a:ext cx="9072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Ability to set panel angle.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Have panel angle influence power generation.</a:t>
            </a:r>
          </a:p>
          <a:p>
            <a:endParaRPr lang="en-AU" sz="2000" dirty="0" smtClean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443531" y="109410"/>
            <a:ext cx="664615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4</a:t>
            </a:r>
            <a:r>
              <a:rPr lang="en-AU" sz="2000" dirty="0" smtClean="0">
                <a:solidFill>
                  <a:schemeClr val="tx1"/>
                </a:solidFill>
              </a:rPr>
              <a:t>pts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645987" y="109410"/>
            <a:ext cx="731077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Should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6141" y="5128590"/>
            <a:ext cx="9072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Iteration 2 release 1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19704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6141" y="109410"/>
            <a:ext cx="664615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3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30666" y="109410"/>
            <a:ext cx="6812308" cy="5400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Power Consumption estimation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6141" y="822470"/>
            <a:ext cx="9072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 prospective buyer, I want to see an estimate of my power consumption based on my details (family size </a:t>
            </a:r>
            <a:r>
              <a:rPr lang="en-AU" sz="2400" dirty="0" err="1">
                <a:solidFill>
                  <a:schemeClr val="tx1"/>
                </a:solidFill>
              </a:rPr>
              <a:t>etc</a:t>
            </a:r>
            <a:r>
              <a:rPr lang="en-AU" sz="2400" dirty="0">
                <a:solidFill>
                  <a:schemeClr val="tx1"/>
                </a:solidFill>
              </a:rPr>
              <a:t>), so that I can better gauge the cost-effectiveness of solar energy.</a:t>
            </a:r>
          </a:p>
          <a:p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6141" y="3335530"/>
            <a:ext cx="9072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Use input family size and output estimate power consumption</a:t>
            </a:r>
          </a:p>
          <a:p>
            <a:endParaRPr lang="en-AU" sz="2000" dirty="0" smtClean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443531" y="109410"/>
            <a:ext cx="664615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4</a:t>
            </a:r>
            <a:r>
              <a:rPr lang="en-AU" sz="2000" dirty="0" smtClean="0">
                <a:solidFill>
                  <a:schemeClr val="tx1"/>
                </a:solidFill>
              </a:rPr>
              <a:t>pts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645987" y="109410"/>
            <a:ext cx="731077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Should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6141" y="5128590"/>
            <a:ext cx="9072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Iteration 2 release 1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04916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6141" y="109410"/>
            <a:ext cx="664615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2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30666" y="109410"/>
            <a:ext cx="6812308" cy="5400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Monthly generation results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6141" y="822470"/>
            <a:ext cx="9072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 current owner of a solar system, I wish to see breakdowns of estimated electrical energy generated in daily, monthly, gain an accurate idea of the amount of energy I can expect to generate.</a:t>
            </a:r>
          </a:p>
        </p:txBody>
      </p:sp>
      <p:sp>
        <p:nvSpPr>
          <p:cNvPr id="8" name="Rectangle 7"/>
          <p:cNvSpPr/>
          <p:nvPr/>
        </p:nvSpPr>
        <p:spPr>
          <a:xfrm>
            <a:off x="36141" y="3335530"/>
            <a:ext cx="9072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Display generated energy in daily amounts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Display monthly generation results in charts</a:t>
            </a:r>
          </a:p>
          <a:p>
            <a:endParaRPr lang="en-AU" sz="2000" dirty="0" smtClean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443531" y="109410"/>
            <a:ext cx="664615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8pts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645987" y="109410"/>
            <a:ext cx="731077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Should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6141" y="5128590"/>
            <a:ext cx="9072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Iteration 1 release 1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9062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6141" y="109410"/>
            <a:ext cx="664615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1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30666" y="109410"/>
            <a:ext cx="6812308" cy="5400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Simple Calculation of Energy Generated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6141" y="822470"/>
            <a:ext cx="9072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 simple user, I want to be able to enter solar system size(in kW), my roof angle, direction and solar irradiance level to attain a simple calculation of energy generated.</a:t>
            </a:r>
          </a:p>
          <a:p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6141" y="3335530"/>
            <a:ext cx="9072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Can input kW, roof </a:t>
            </a:r>
            <a:r>
              <a:rPr lang="en-AU" sz="2000" dirty="0" smtClean="0">
                <a:solidFill>
                  <a:schemeClr val="tx1"/>
                </a:solidFill>
              </a:rPr>
              <a:t>direction </a:t>
            </a:r>
            <a:r>
              <a:rPr lang="en-AU" sz="2000" dirty="0">
                <a:solidFill>
                  <a:schemeClr val="tx1"/>
                </a:solidFill>
              </a:rPr>
              <a:t>and solar irradiance</a:t>
            </a:r>
          </a:p>
          <a:p>
            <a:pPr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display how much power generated</a:t>
            </a:r>
          </a:p>
          <a:p>
            <a:endParaRPr lang="en-AU" sz="2000" dirty="0" smtClean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443531" y="109410"/>
            <a:ext cx="664615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10</a:t>
            </a:r>
            <a:r>
              <a:rPr lang="en-AU" sz="2000" dirty="0" smtClean="0">
                <a:solidFill>
                  <a:schemeClr val="tx1"/>
                </a:solidFill>
              </a:rPr>
              <a:t>pts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645987" y="109410"/>
            <a:ext cx="731077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Must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6141" y="5128590"/>
            <a:ext cx="9072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Iteration 1 release 1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4896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6485" y="109410"/>
            <a:ext cx="664615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prstClr val="black"/>
                </a:solidFill>
              </a:rPr>
              <a:t>13</a:t>
            </a:r>
            <a:endParaRPr lang="en-AU" sz="2000" dirty="0">
              <a:solidFill>
                <a:prstClr val="black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7218" y="109410"/>
            <a:ext cx="6812308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>
                <a:solidFill>
                  <a:prstClr val="white"/>
                </a:solidFill>
              </a:rPr>
              <a:t>Return </a:t>
            </a:r>
            <a:r>
              <a:rPr lang="en-AU" sz="2800" dirty="0">
                <a:solidFill>
                  <a:prstClr val="white"/>
                </a:solidFill>
              </a:rPr>
              <a:t>of Investment</a:t>
            </a:r>
          </a:p>
        </p:txBody>
      </p:sp>
      <p:sp>
        <p:nvSpPr>
          <p:cNvPr id="7" name="Rectangle 6"/>
          <p:cNvSpPr/>
          <p:nvPr/>
        </p:nvSpPr>
        <p:spPr>
          <a:xfrm>
            <a:off x="36141" y="822470"/>
            <a:ext cx="9072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prstClr val="black"/>
                </a:solidFill>
              </a:rPr>
              <a:t>As a prospective purchaser, I would like to compare the potential profits/ROI information with a generic/standard high-interest savings account, to gauge the difference in savings and determine the feasibility of investing in solar power.</a:t>
            </a:r>
          </a:p>
        </p:txBody>
      </p:sp>
      <p:sp>
        <p:nvSpPr>
          <p:cNvPr id="8" name="Rectangle 7"/>
          <p:cNvSpPr/>
          <p:nvPr/>
        </p:nvSpPr>
        <p:spPr>
          <a:xfrm>
            <a:off x="36141" y="3335530"/>
            <a:ext cx="9072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prstClr val="black"/>
                </a:solidFill>
              </a:rPr>
              <a:t>Acceptance </a:t>
            </a:r>
            <a:r>
              <a:rPr lang="en-AU" sz="2000" dirty="0" smtClean="0">
                <a:solidFill>
                  <a:prstClr val="black"/>
                </a:solidFill>
              </a:rPr>
              <a:t>Criteria</a:t>
            </a:r>
          </a:p>
          <a:p>
            <a:r>
              <a:rPr lang="en-AU" sz="2000" dirty="0" smtClean="0">
                <a:solidFill>
                  <a:prstClr val="black"/>
                </a:solidFill>
              </a:rPr>
              <a:t>Display ROI figures for solar power investment and high interest savings investment</a:t>
            </a:r>
            <a:endParaRPr lang="en-AU" sz="2000" dirty="0">
              <a:solidFill>
                <a:prstClr val="black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443532" y="109410"/>
            <a:ext cx="664615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prstClr val="black"/>
                </a:solidFill>
              </a:rPr>
              <a:t>2pts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645987" y="109410"/>
            <a:ext cx="731077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prstClr val="black"/>
                </a:solidFill>
              </a:rPr>
              <a:t>Could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6141" y="5128590"/>
            <a:ext cx="9072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prstClr val="black"/>
                </a:solidFill>
              </a:rPr>
              <a:t>iteration 4 release 2</a:t>
            </a:r>
            <a:endParaRPr lang="en-AU" sz="20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7353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6141" y="109410"/>
            <a:ext cx="664615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prstClr val="black"/>
                </a:solidFill>
              </a:rPr>
              <a:t>12</a:t>
            </a:r>
            <a:endParaRPr lang="en-AU" sz="2000" dirty="0">
              <a:solidFill>
                <a:prstClr val="black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7218" y="109410"/>
            <a:ext cx="6812308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>
                <a:solidFill>
                  <a:prstClr val="white"/>
                </a:solidFill>
              </a:rPr>
              <a:t>Multiple banks</a:t>
            </a:r>
            <a:endParaRPr lang="en-AU" sz="2800" dirty="0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6141" y="822470"/>
            <a:ext cx="9072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prstClr val="black"/>
                </a:solidFill>
              </a:rPr>
              <a:t>As a current owner of a solar system, I want to be able to define multiple panel clusters rather than a single so that I can still attain accurate information even if I have multiple sets of solar panels that point in different </a:t>
            </a:r>
            <a:r>
              <a:rPr lang="en-AU" sz="2400" dirty="0" smtClean="0">
                <a:solidFill>
                  <a:prstClr val="black"/>
                </a:solidFill>
              </a:rPr>
              <a:t>directions.</a:t>
            </a:r>
            <a:endParaRPr lang="en-AU" sz="2400" dirty="0">
              <a:solidFill>
                <a:prstClr val="black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6141" y="3335530"/>
            <a:ext cx="9072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prstClr val="black"/>
                </a:solidFill>
              </a:rPr>
              <a:t>Acceptance Criteria</a:t>
            </a:r>
          </a:p>
          <a:p>
            <a:pPr>
              <a:buFont typeface="Arial" pitchFamily="34" charset="0"/>
              <a:buChar char="•"/>
            </a:pPr>
            <a:r>
              <a:rPr lang="en-AU" sz="2000" dirty="0" smtClean="0">
                <a:solidFill>
                  <a:prstClr val="black"/>
                </a:solidFill>
              </a:rPr>
              <a:t>can calculate solar generation based on multiple sets of solar panels pointing to different directions.  </a:t>
            </a:r>
            <a:endParaRPr lang="en-AU" sz="2000" dirty="0">
              <a:solidFill>
                <a:prstClr val="black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443533" y="109410"/>
            <a:ext cx="664615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prstClr val="black"/>
                </a:solidFill>
              </a:rPr>
              <a:t>8pts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645987" y="109410"/>
            <a:ext cx="731077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prstClr val="black"/>
                </a:solidFill>
              </a:rPr>
              <a:t>could</a:t>
            </a:r>
            <a:endParaRPr lang="en-AU" sz="2000" dirty="0">
              <a:solidFill>
                <a:prstClr val="black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6141" y="5128590"/>
            <a:ext cx="9072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prstClr val="black"/>
                </a:solidFill>
              </a:rPr>
              <a:t>iteration </a:t>
            </a:r>
            <a:r>
              <a:rPr lang="en-AU" sz="2000" dirty="0">
                <a:solidFill>
                  <a:prstClr val="black"/>
                </a:solidFill>
              </a:rPr>
              <a:t>4 release 2</a:t>
            </a:r>
          </a:p>
          <a:p>
            <a:endParaRPr lang="en-AU" sz="20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3154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6141" y="109410"/>
            <a:ext cx="664615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prstClr val="black"/>
                </a:solidFill>
              </a:rPr>
              <a:t>11</a:t>
            </a:r>
            <a:endParaRPr lang="en-AU" sz="2000" dirty="0">
              <a:solidFill>
                <a:prstClr val="black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7218" y="109410"/>
            <a:ext cx="6812308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>
                <a:solidFill>
                  <a:prstClr val="white"/>
                </a:solidFill>
              </a:rPr>
              <a:t>Solar </a:t>
            </a:r>
            <a:r>
              <a:rPr lang="en-AU" sz="2800" dirty="0" smtClean="0">
                <a:solidFill>
                  <a:prstClr val="white"/>
                </a:solidFill>
              </a:rPr>
              <a:t>rebates</a:t>
            </a:r>
            <a:endParaRPr lang="en-AU" sz="2800" dirty="0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6141" y="822470"/>
            <a:ext cx="9072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prstClr val="black"/>
                </a:solidFill>
              </a:rPr>
              <a:t>As a </a:t>
            </a:r>
            <a:r>
              <a:rPr lang="en-AU" sz="2400" dirty="0" smtClean="0">
                <a:solidFill>
                  <a:prstClr val="black"/>
                </a:solidFill>
              </a:rPr>
              <a:t>potential buyer, </a:t>
            </a:r>
            <a:r>
              <a:rPr lang="en-AU" sz="2400" dirty="0">
                <a:solidFill>
                  <a:prstClr val="black"/>
                </a:solidFill>
              </a:rPr>
              <a:t>I want </a:t>
            </a:r>
            <a:r>
              <a:rPr lang="en-AU" sz="2400" dirty="0" smtClean="0">
                <a:solidFill>
                  <a:prstClr val="black"/>
                </a:solidFill>
              </a:rPr>
              <a:t>to know how much solar rebates I can expect in my location, </a:t>
            </a:r>
            <a:r>
              <a:rPr lang="en-AU" sz="2400" dirty="0">
                <a:solidFill>
                  <a:prstClr val="black"/>
                </a:solidFill>
              </a:rPr>
              <a:t>so that </a:t>
            </a:r>
            <a:r>
              <a:rPr lang="en-AU" sz="2400" dirty="0" smtClean="0">
                <a:solidFill>
                  <a:prstClr val="black"/>
                </a:solidFill>
              </a:rPr>
              <a:t>I know how much money I will save from solar rebates</a:t>
            </a:r>
            <a:endParaRPr lang="en-AU" sz="2400" dirty="0">
              <a:solidFill>
                <a:prstClr val="black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6141" y="3335530"/>
            <a:ext cx="9072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prstClr val="black"/>
                </a:solidFill>
              </a:rPr>
              <a:t>Acceptance Criteria</a:t>
            </a:r>
          </a:p>
          <a:p>
            <a:pPr>
              <a:buFont typeface="Arial" pitchFamily="34" charset="0"/>
              <a:buChar char="•"/>
            </a:pPr>
            <a:r>
              <a:rPr lang="en-AU" sz="2000" dirty="0">
                <a:solidFill>
                  <a:prstClr val="black"/>
                </a:solidFill>
              </a:rPr>
              <a:t> </a:t>
            </a:r>
            <a:r>
              <a:rPr lang="en-AU" sz="2000" dirty="0" smtClean="0">
                <a:solidFill>
                  <a:prstClr val="black"/>
                </a:solidFill>
              </a:rPr>
              <a:t>display expected solar rebates in dollars for major cities  </a:t>
            </a:r>
            <a:endParaRPr lang="en-AU" sz="2000" dirty="0">
              <a:solidFill>
                <a:prstClr val="black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443533" y="109410"/>
            <a:ext cx="664615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prstClr val="black"/>
                </a:solidFill>
              </a:rPr>
              <a:t>2</a:t>
            </a:r>
            <a:r>
              <a:rPr lang="en-AU" sz="2000" smtClean="0">
                <a:solidFill>
                  <a:prstClr val="black"/>
                </a:solidFill>
              </a:rPr>
              <a:t>pts</a:t>
            </a:r>
            <a:endParaRPr lang="en-AU" sz="2000" dirty="0">
              <a:solidFill>
                <a:prstClr val="black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645987" y="109410"/>
            <a:ext cx="731077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prstClr val="black"/>
                </a:solidFill>
              </a:rPr>
              <a:t>Could</a:t>
            </a:r>
            <a:endParaRPr lang="en-AU" sz="2000" dirty="0">
              <a:solidFill>
                <a:prstClr val="black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6141" y="5128590"/>
            <a:ext cx="9072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prstClr val="black"/>
                </a:solidFill>
              </a:rPr>
              <a:t>iteration </a:t>
            </a:r>
            <a:r>
              <a:rPr lang="en-AU" sz="2000" dirty="0">
                <a:solidFill>
                  <a:prstClr val="black"/>
                </a:solidFill>
              </a:rPr>
              <a:t>4</a:t>
            </a:r>
            <a:r>
              <a:rPr lang="en-AU" sz="2000" dirty="0" smtClean="0">
                <a:solidFill>
                  <a:prstClr val="black"/>
                </a:solidFill>
              </a:rPr>
              <a:t> </a:t>
            </a:r>
            <a:r>
              <a:rPr lang="en-AU" sz="2000" dirty="0">
                <a:solidFill>
                  <a:prstClr val="black"/>
                </a:solidFill>
              </a:rPr>
              <a:t>release 2</a:t>
            </a:r>
          </a:p>
          <a:p>
            <a:pPr marL="179388" indent="-179388">
              <a:buFont typeface="Arial" pitchFamily="34" charset="0"/>
              <a:buChar char="•"/>
            </a:pPr>
            <a:endParaRPr lang="en-AU" sz="20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5031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6141" y="109410"/>
            <a:ext cx="664615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prstClr val="black"/>
                </a:solidFill>
              </a:rPr>
              <a:t>10</a:t>
            </a:r>
          </a:p>
        </p:txBody>
      </p:sp>
      <p:sp>
        <p:nvSpPr>
          <p:cNvPr id="6" name="Rectangle 5"/>
          <p:cNvSpPr/>
          <p:nvPr/>
        </p:nvSpPr>
        <p:spPr>
          <a:xfrm>
            <a:off x="767218" y="109410"/>
            <a:ext cx="6812308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>
                <a:solidFill>
                  <a:prstClr val="white"/>
                </a:solidFill>
              </a:rPr>
              <a:t>Optimal setting </a:t>
            </a:r>
            <a:endParaRPr lang="en-AU" sz="2800" dirty="0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6141" y="822470"/>
            <a:ext cx="9072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prstClr val="black"/>
                </a:solidFill>
              </a:rPr>
              <a:t>As a </a:t>
            </a:r>
            <a:r>
              <a:rPr lang="en-AU" sz="2400" dirty="0" smtClean="0">
                <a:solidFill>
                  <a:prstClr val="black"/>
                </a:solidFill>
              </a:rPr>
              <a:t>current user , </a:t>
            </a:r>
            <a:r>
              <a:rPr lang="en-AU" sz="2400" dirty="0">
                <a:solidFill>
                  <a:prstClr val="black"/>
                </a:solidFill>
              </a:rPr>
              <a:t>I want to know the </a:t>
            </a:r>
            <a:r>
              <a:rPr lang="en-AU" sz="2400" dirty="0" smtClean="0">
                <a:solidFill>
                  <a:prstClr val="black"/>
                </a:solidFill>
              </a:rPr>
              <a:t>optimal setup in my location, </a:t>
            </a:r>
            <a:r>
              <a:rPr lang="en-AU" sz="2400" dirty="0">
                <a:solidFill>
                  <a:prstClr val="black"/>
                </a:solidFill>
              </a:rPr>
              <a:t>so that I </a:t>
            </a:r>
            <a:r>
              <a:rPr lang="en-AU" sz="2400" dirty="0" smtClean="0">
                <a:solidFill>
                  <a:prstClr val="black"/>
                </a:solidFill>
              </a:rPr>
              <a:t>can adjust my solar system to generate more electricity</a:t>
            </a:r>
            <a:endParaRPr lang="en-AU" sz="2400" dirty="0">
              <a:solidFill>
                <a:prstClr val="black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6141" y="3335530"/>
            <a:ext cx="9072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prstClr val="black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prstClr val="black"/>
                </a:solidFill>
              </a:rPr>
              <a:t> </a:t>
            </a:r>
            <a:r>
              <a:rPr lang="en-AU" sz="2000" dirty="0" smtClean="0">
                <a:solidFill>
                  <a:prstClr val="black"/>
                </a:solidFill>
              </a:rPr>
              <a:t>show users optimal settings in different seasons.</a:t>
            </a:r>
            <a:endParaRPr lang="en-AU" sz="2000" dirty="0">
              <a:solidFill>
                <a:prstClr val="black"/>
              </a:solidFill>
            </a:endParaRPr>
          </a:p>
          <a:p>
            <a:pPr marL="179388" indent="-179388">
              <a:buFont typeface="Arial" pitchFamily="34" charset="0"/>
              <a:buChar char="•"/>
            </a:pPr>
            <a:endParaRPr lang="en-AU" sz="2000" dirty="0">
              <a:solidFill>
                <a:prstClr val="black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443533" y="109410"/>
            <a:ext cx="664615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prstClr val="black"/>
                </a:solidFill>
              </a:rPr>
              <a:t>8pts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645987" y="109410"/>
            <a:ext cx="731077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prstClr val="black"/>
                </a:solidFill>
              </a:rPr>
              <a:t>Could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6141" y="5128590"/>
            <a:ext cx="9072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prstClr val="black"/>
                </a:solidFill>
              </a:rPr>
              <a:t>iteration </a:t>
            </a:r>
            <a:r>
              <a:rPr lang="en-AU" sz="2000" dirty="0">
                <a:solidFill>
                  <a:prstClr val="black"/>
                </a:solidFill>
              </a:rPr>
              <a:t>4 release 2</a:t>
            </a:r>
          </a:p>
          <a:p>
            <a:endParaRPr lang="en-AU" sz="20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0448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6141" y="109410"/>
            <a:ext cx="664615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9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7218" y="109410"/>
            <a:ext cx="6812308" cy="5400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Similar </a:t>
            </a:r>
            <a:r>
              <a:rPr lang="en-AU" sz="2800" dirty="0" smtClean="0"/>
              <a:t>Setups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6141" y="822470"/>
            <a:ext cx="9072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</a:t>
            </a:r>
            <a:r>
              <a:rPr lang="en-AU" sz="2400" dirty="0" smtClean="0">
                <a:solidFill>
                  <a:schemeClr val="tx1"/>
                </a:solidFill>
              </a:rPr>
              <a:t>a current owner of solar system, </a:t>
            </a:r>
            <a:r>
              <a:rPr lang="en-AU" sz="2400" dirty="0" smtClean="0">
                <a:solidFill>
                  <a:schemeClr val="tx1"/>
                </a:solidFill>
              </a:rPr>
              <a:t>I want to compare my system’s </a:t>
            </a:r>
            <a:r>
              <a:rPr lang="en-AU" sz="2400" dirty="0" smtClean="0">
                <a:solidFill>
                  <a:schemeClr val="tx1"/>
                </a:solidFill>
              </a:rPr>
              <a:t>generation results </a:t>
            </a:r>
            <a:r>
              <a:rPr lang="en-AU" sz="2400" dirty="0" smtClean="0">
                <a:solidFill>
                  <a:schemeClr val="tx1"/>
                </a:solidFill>
              </a:rPr>
              <a:t>to my area’s </a:t>
            </a:r>
            <a:r>
              <a:rPr lang="en-AU" sz="2400" dirty="0" smtClean="0">
                <a:solidFill>
                  <a:schemeClr val="tx1"/>
                </a:solidFill>
              </a:rPr>
              <a:t>average.</a:t>
            </a:r>
            <a:endParaRPr lang="en-AU" sz="2400" dirty="0" smtClean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6141" y="3335530"/>
            <a:ext cx="9072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Display </a:t>
            </a:r>
            <a:r>
              <a:rPr lang="en-AU" sz="2000" dirty="0" smtClean="0">
                <a:solidFill>
                  <a:schemeClr val="tx1"/>
                </a:solidFill>
              </a:rPr>
              <a:t>similar system (same size) generation in user’s location.</a:t>
            </a:r>
            <a:endParaRPr lang="en-AU" sz="2000" dirty="0" smtClean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endParaRPr lang="en-AU" sz="2000" dirty="0" smtClean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443531" y="109410"/>
            <a:ext cx="664615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4</a:t>
            </a:r>
            <a:r>
              <a:rPr lang="en-AU" sz="2000" dirty="0" smtClean="0">
                <a:solidFill>
                  <a:schemeClr val="tx1"/>
                </a:solidFill>
              </a:rPr>
              <a:t>pts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645987" y="109410"/>
            <a:ext cx="731077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Should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6141" y="5128590"/>
            <a:ext cx="9072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Iteration </a:t>
            </a:r>
            <a:r>
              <a:rPr lang="en-AU" sz="2000" smtClean="0">
                <a:solidFill>
                  <a:schemeClr val="tx1"/>
                </a:solidFill>
              </a:rPr>
              <a:t>3 release 2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6857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6141" y="109410"/>
            <a:ext cx="664615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8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55576" y="109410"/>
            <a:ext cx="6812308" cy="5400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Panels and inverters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6141" y="822470"/>
            <a:ext cx="9072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 prospective buyer, I want to see a list of  solar panels and inverters with useful details so that I know which brand to buy or deem more reliable.</a:t>
            </a:r>
          </a:p>
        </p:txBody>
      </p:sp>
      <p:sp>
        <p:nvSpPr>
          <p:cNvPr id="8" name="Rectangle 7"/>
          <p:cNvSpPr/>
          <p:nvPr/>
        </p:nvSpPr>
        <p:spPr>
          <a:xfrm>
            <a:off x="36141" y="3335530"/>
            <a:ext cx="9072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 Provide users a list of solar panels and inverters with brand, models, specifications.</a:t>
            </a:r>
          </a:p>
          <a:p>
            <a:endParaRPr lang="en-AU" sz="2000" dirty="0" smtClean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443531" y="109410"/>
            <a:ext cx="664615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8pts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645987" y="109410"/>
            <a:ext cx="731077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Should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6141" y="5128590"/>
            <a:ext cx="9072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Iteration </a:t>
            </a:r>
            <a:r>
              <a:rPr lang="en-AU" sz="2000" smtClean="0">
                <a:solidFill>
                  <a:schemeClr val="tx1"/>
                </a:solidFill>
              </a:rPr>
              <a:t>3 release 2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98737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6141" y="109410"/>
            <a:ext cx="664615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7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7218" y="109410"/>
            <a:ext cx="6812308" cy="5400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Details display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6141" y="822470"/>
            <a:ext cx="9072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 </a:t>
            </a:r>
            <a:r>
              <a:rPr lang="en-AU" sz="2400" dirty="0" smtClean="0">
                <a:solidFill>
                  <a:schemeClr val="tx1"/>
                </a:solidFill>
              </a:rPr>
              <a:t>user, </a:t>
            </a:r>
            <a:r>
              <a:rPr lang="en-AU" sz="2400" dirty="0" smtClean="0">
                <a:solidFill>
                  <a:schemeClr val="tx1"/>
                </a:solidFill>
              </a:rPr>
              <a:t>I want </a:t>
            </a:r>
            <a:r>
              <a:rPr lang="en-AU" sz="2400" dirty="0" smtClean="0">
                <a:solidFill>
                  <a:schemeClr val="tx1"/>
                </a:solidFill>
              </a:rPr>
              <a:t>the calculation results, </a:t>
            </a:r>
            <a:r>
              <a:rPr lang="en-AU" sz="2400" dirty="0" smtClean="0">
                <a:solidFill>
                  <a:schemeClr val="tx1"/>
                </a:solidFill>
              </a:rPr>
              <a:t>after entering my details, </a:t>
            </a:r>
            <a:r>
              <a:rPr lang="en-AU" sz="2400" dirty="0" smtClean="0">
                <a:solidFill>
                  <a:schemeClr val="tx1"/>
                </a:solidFill>
              </a:rPr>
              <a:t>that will show me all the important information suc</a:t>
            </a:r>
            <a:r>
              <a:rPr lang="en-AU" sz="2400" dirty="0" smtClean="0">
                <a:solidFill>
                  <a:schemeClr val="tx1"/>
                </a:solidFill>
              </a:rPr>
              <a:t>h as total savings,  is investment worth etc</a:t>
            </a:r>
            <a:r>
              <a:rPr lang="en-AU" sz="2400" dirty="0" smtClean="0">
                <a:solidFill>
                  <a:schemeClr val="tx1"/>
                </a:solidFill>
              </a:rPr>
              <a:t>.</a:t>
            </a:r>
            <a:endParaRPr lang="en-AU" sz="2400" dirty="0" smtClean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6141" y="3335530"/>
            <a:ext cx="9072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Display </a:t>
            </a:r>
            <a:r>
              <a:rPr lang="en-AU" sz="2000" dirty="0" smtClean="0">
                <a:solidFill>
                  <a:schemeClr val="tx1"/>
                </a:solidFill>
              </a:rPr>
              <a:t>calculation results such as daily generation and savings in a clear fashion</a:t>
            </a:r>
            <a:endParaRPr lang="en-AU" sz="2000" dirty="0" smtClean="0">
              <a:solidFill>
                <a:schemeClr val="tx1"/>
              </a:solidFill>
            </a:endParaRP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A single message after calculations that explains “You will save money” or “This plan is not worthwhile”</a:t>
            </a:r>
            <a:endParaRPr lang="en-AU" sz="2000" dirty="0" smtClean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443527" y="109410"/>
            <a:ext cx="664615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4pts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645987" y="109410"/>
            <a:ext cx="731077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should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6141" y="5128590"/>
            <a:ext cx="9072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Iteration 3 release 2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51192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6141" y="109410"/>
            <a:ext cx="664615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6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7218" y="109410"/>
            <a:ext cx="6812308" cy="54000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Location awareness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6141" y="822470"/>
            <a:ext cx="9072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 prospective buyer, I wish to </a:t>
            </a:r>
            <a:r>
              <a:rPr lang="en-AU" sz="2400" dirty="0" smtClean="0">
                <a:solidFill>
                  <a:schemeClr val="tx1"/>
                </a:solidFill>
              </a:rPr>
              <a:t>have my location determine key information such as feed-in tariffs </a:t>
            </a:r>
            <a:r>
              <a:rPr lang="en-AU" sz="2400" dirty="0" err="1" smtClean="0">
                <a:solidFill>
                  <a:schemeClr val="tx1"/>
                </a:solidFill>
              </a:rPr>
              <a:t>etc</a:t>
            </a:r>
            <a:r>
              <a:rPr lang="en-AU" sz="2400" dirty="0" smtClean="0">
                <a:solidFill>
                  <a:schemeClr val="tx1"/>
                </a:solidFill>
              </a:rPr>
              <a:t>, </a:t>
            </a:r>
            <a:r>
              <a:rPr lang="en-AU" sz="2400" dirty="0" smtClean="0">
                <a:solidFill>
                  <a:schemeClr val="tx1"/>
                </a:solidFill>
              </a:rPr>
              <a:t>so that I </a:t>
            </a:r>
            <a:r>
              <a:rPr lang="en-AU" sz="2400" dirty="0" smtClean="0">
                <a:solidFill>
                  <a:schemeClr val="tx1"/>
                </a:solidFill>
              </a:rPr>
              <a:t>do not </a:t>
            </a:r>
            <a:r>
              <a:rPr lang="en-AU" sz="2400" dirty="0" smtClean="0">
                <a:solidFill>
                  <a:schemeClr val="tx1"/>
                </a:solidFill>
              </a:rPr>
              <a:t>need to do research on my own and </a:t>
            </a:r>
            <a:r>
              <a:rPr lang="en-AU" sz="2400" dirty="0" smtClean="0">
                <a:solidFill>
                  <a:schemeClr val="tx1"/>
                </a:solidFill>
              </a:rPr>
              <a:t>can </a:t>
            </a:r>
            <a:r>
              <a:rPr lang="en-AU" sz="2400" dirty="0" smtClean="0">
                <a:solidFill>
                  <a:schemeClr val="tx1"/>
                </a:solidFill>
              </a:rPr>
              <a:t>understand how an area can effect my results.</a:t>
            </a:r>
          </a:p>
        </p:txBody>
      </p:sp>
      <p:sp>
        <p:nvSpPr>
          <p:cNvPr id="8" name="Rectangle 7"/>
          <p:cNvSpPr/>
          <p:nvPr/>
        </p:nvSpPr>
        <p:spPr>
          <a:xfrm>
            <a:off x="36141" y="3335530"/>
            <a:ext cx="9072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Ability to input location details </a:t>
            </a:r>
            <a:r>
              <a:rPr lang="en-AU" sz="2000" dirty="0" smtClean="0">
                <a:solidFill>
                  <a:schemeClr val="tx1"/>
                </a:solidFill>
              </a:rPr>
              <a:t>(postcode, select city/town)</a:t>
            </a:r>
            <a:endParaRPr lang="en-AU" sz="2000" dirty="0" smtClean="0">
              <a:solidFill>
                <a:schemeClr val="tx1"/>
              </a:solidFill>
            </a:endParaRP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Location influences </a:t>
            </a:r>
            <a:r>
              <a:rPr lang="en-AU" sz="2000" dirty="0" smtClean="0">
                <a:solidFill>
                  <a:schemeClr val="tx1"/>
                </a:solidFill>
              </a:rPr>
              <a:t>parameters of calculation such as solar irradiance, feed in </a:t>
            </a:r>
            <a:r>
              <a:rPr lang="en-AU" sz="2000" dirty="0" err="1" smtClean="0">
                <a:solidFill>
                  <a:schemeClr val="tx1"/>
                </a:solidFill>
              </a:rPr>
              <a:t>tarrif</a:t>
            </a:r>
            <a:r>
              <a:rPr lang="en-AU" sz="2000" dirty="0" smtClean="0">
                <a:solidFill>
                  <a:schemeClr val="tx1"/>
                </a:solidFill>
              </a:rPr>
              <a:t>,</a:t>
            </a:r>
            <a:endParaRPr lang="en-AU" sz="2000" dirty="0" smtClean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443527" y="109410"/>
            <a:ext cx="664615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8</a:t>
            </a:r>
            <a:r>
              <a:rPr lang="en-AU" sz="2000" dirty="0" smtClean="0">
                <a:solidFill>
                  <a:schemeClr val="tx1"/>
                </a:solidFill>
              </a:rPr>
              <a:t>pts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645987" y="109410"/>
            <a:ext cx="731077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should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6141" y="5128590"/>
            <a:ext cx="9072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Iteration 3 release 2</a:t>
            </a:r>
            <a:endParaRPr lang="en-AU" sz="2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70648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877</Words>
  <Application>Microsoft Office PowerPoint</Application>
  <PresentationFormat>On-screen Show (4:3)</PresentationFormat>
  <Paragraphs>119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Sen</dc:creator>
  <cp:lastModifiedBy>Sen</cp:lastModifiedBy>
  <cp:revision>6</cp:revision>
  <dcterms:created xsi:type="dcterms:W3CDTF">2012-10-11T07:10:16Z</dcterms:created>
  <dcterms:modified xsi:type="dcterms:W3CDTF">2012-10-11T08:03:17Z</dcterms:modified>
</cp:coreProperties>
</file>