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77" r:id="rId7"/>
    <p:sldId id="271" r:id="rId8"/>
    <p:sldId id="261" r:id="rId9"/>
    <p:sldId id="272" r:id="rId10"/>
    <p:sldId id="273" r:id="rId11"/>
    <p:sldId id="274" r:id="rId12"/>
    <p:sldId id="262" r:id="rId13"/>
    <p:sldId id="267" r:id="rId14"/>
    <p:sldId id="265" r:id="rId15"/>
    <p:sldId id="275" r:id="rId16"/>
    <p:sldId id="278" r:id="rId17"/>
    <p:sldId id="279" r:id="rId18"/>
    <p:sldId id="280" r:id="rId19"/>
    <p:sldId id="281" r:id="rId20"/>
    <p:sldId id="269" r:id="rId21"/>
    <p:sldId id="282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28D638C-EE96-441B-B56D-9721D46F1B29}">
          <p14:sldIdLst>
            <p14:sldId id="256"/>
            <p14:sldId id="257"/>
            <p14:sldId id="258"/>
            <p14:sldId id="259"/>
            <p14:sldId id="263"/>
            <p14:sldId id="277"/>
            <p14:sldId id="271"/>
            <p14:sldId id="261"/>
            <p14:sldId id="272"/>
            <p14:sldId id="273"/>
            <p14:sldId id="274"/>
            <p14:sldId id="262"/>
            <p14:sldId id="267"/>
            <p14:sldId id="265"/>
            <p14:sldId id="275"/>
            <p14:sldId id="278"/>
            <p14:sldId id="279"/>
            <p14:sldId id="280"/>
            <p14:sldId id="281"/>
            <p14:sldId id="269"/>
            <p14:sldId id="282"/>
            <p14:sldId id="283"/>
            <p14:sldId id="284"/>
          </p14:sldIdLst>
        </p14:section>
        <p14:section name="未命名的章節" id="{10245B45-38BA-416C-B9C7-00D11000D05A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1401" autoAdjust="0"/>
  </p:normalViewPr>
  <p:slideViewPr>
    <p:cSldViewPr>
      <p:cViewPr varScale="1">
        <p:scale>
          <a:sx n="49" d="100"/>
          <a:sy n="49" d="100"/>
        </p:scale>
        <p:origin x="198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0F0C-4264-4863-986E-D35401BEF359}" type="datetimeFigureOut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54005-19A3-462E-96CB-AF017D4DF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65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valon.apache.org/closed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4.0.0.RELEASE/spring-framework-reference/htmlsingle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4.0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 Getting Started Experience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Removed Deprecated Packages and Methods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(as well as 6 and 7)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EE 6 and 7 (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EE version 6 or above is now considered the baseline for Spring Framework 4)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可能只支援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4.0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Groovy Bean Definition DSL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Container Improvements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Web Improvements (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Framework 4.0 is now focused primarily on Servlet 3.0+ environments),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要用要小心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SockJS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STOMP Messaging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Improvements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65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demo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5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demo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644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Aspect-Oriented Programming (AOP) complements  Object-Oriented Programming (OOP) by providing another way of thinking about program structure. </a:t>
            </a:r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Aspect: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在一個服務的流程中插入與服務無關的邏輯（例如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），這樣的邏輯稱為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Cross-cutting concerns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Crossing-cutting concerns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獨立出來為一個物件，這樣的特殊物件稱之為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AspectJ</a:t>
            </a:r>
            <a:r>
              <a:rPr lang="en-US" altLang="zh-TW" dirty="0" smtClean="0"/>
              <a:t>:</a:t>
            </a:r>
            <a:r>
              <a:rPr lang="en-US" altLang="zh-TW" baseline="0" dirty="0" smtClean="0"/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6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縫合（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Weave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37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Weave: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縫合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Target Object :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被</a:t>
            </a:r>
            <a:r>
              <a:rPr lang="en-US" altLang="zh-TW" baseline="0" dirty="0" smtClean="0"/>
              <a:t>cut</a:t>
            </a:r>
            <a:r>
              <a:rPr lang="zh-TW" altLang="en-US" baseline="0" dirty="0" smtClean="0"/>
              <a:t>的對象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JDK Dynamic proxy </a:t>
            </a:r>
            <a:r>
              <a:rPr lang="en-US" altLang="zh-TW" dirty="0" smtClean="0"/>
              <a:t>can only proxy by interface (so your target class needs to implement an interface, which will also be implemented by the proxy class).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CGLIB</a:t>
            </a:r>
            <a:r>
              <a:rPr lang="en-US" altLang="zh-TW" dirty="0" smtClean="0"/>
              <a:t> (and </a:t>
            </a:r>
            <a:r>
              <a:rPr lang="en-US" altLang="zh-TW" dirty="0" err="1" smtClean="0"/>
              <a:t>javassist</a:t>
            </a:r>
            <a:r>
              <a:rPr lang="en-US" altLang="zh-TW" dirty="0" smtClean="0"/>
              <a:t>) can create a proxy by </a:t>
            </a:r>
            <a:r>
              <a:rPr lang="en-US" altLang="zh-TW" dirty="0" err="1" smtClean="0"/>
              <a:t>subclassing</a:t>
            </a:r>
            <a:r>
              <a:rPr lang="en-US" altLang="zh-TW" dirty="0" smtClean="0"/>
              <a:t>. In this scenario the proxy becomes a subclass of the target class. No need for interfaces.</a:t>
            </a:r>
            <a:br>
              <a:rPr lang="en-US" altLang="zh-TW" dirty="0" smtClean="0"/>
            </a:br>
            <a:r>
              <a:rPr lang="en-US" altLang="zh-TW" dirty="0" smtClean="0"/>
              <a:t>So Java Dynamic proxies can proxy: public class Foo implements </a:t>
            </a:r>
            <a:r>
              <a:rPr lang="en-US" altLang="zh-TW" dirty="0" err="1" smtClean="0"/>
              <a:t>iFoo</a:t>
            </a:r>
            <a:r>
              <a:rPr lang="en-US" altLang="zh-TW" dirty="0" smtClean="0"/>
              <a:t> where CGLIB can proxy: public class Foo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6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execution(public * *(..))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execution of any public method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execution(* set*(..)) : 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execution of any method with a name beginning with "set“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execution(*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com.xyz.service.AccountService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.*(..)) the execution of any method defined by the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AccountService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execution(*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com.xyz.service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...(..)) the execution of any method defined in the service package or a sub-package: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(*,String)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822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62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1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6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Patterns: 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Factory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Locator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compose …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Formalized design patterns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是控制的意思，其實其背後的意義也是一種依賴關係的轉移，如果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依賴於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，其意義即是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擁有控制權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 Fowler –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 and Service Location</a:t>
            </a: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Testing easier (</a:t>
            </a:r>
            <a:r>
              <a:rPr lang="zh-TW" altLang="en-US" dirty="0" smtClean="0"/>
              <a:t>常見原因，但不是絕對</a:t>
            </a:r>
            <a:r>
              <a:rPr lang="en-US" altLang="zh-TW" dirty="0" smtClean="0"/>
              <a:t>)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– badly design, </a:t>
            </a:r>
            <a:r>
              <a:rPr lang="zh-TW" altLang="en-US" baseline="0" dirty="0" smtClean="0"/>
              <a:t>順便批評</a:t>
            </a:r>
            <a:r>
              <a:rPr lang="en-US" altLang="zh-TW" baseline="0" dirty="0" smtClean="0"/>
              <a:t>EJB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65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 err="1" smtClean="0"/>
              <a:t>MovieLister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依賴兩個</a:t>
            </a:r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抽換時作需修改原本</a:t>
            </a:r>
            <a:r>
              <a:rPr lang="en-US" altLang="zh-TW" dirty="0" smtClean="0"/>
              <a:t>code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清單維護或抽換的不易</a:t>
            </a:r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TW" baseline="0" dirty="0" smtClean="0"/>
              <a:t>demo</a:t>
            </a:r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29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簡單方便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demo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81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註冊 </a:t>
            </a:r>
            <a:r>
              <a:rPr lang="en-US" altLang="zh-TW" dirty="0" smtClean="0"/>
              <a:t>finder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dirty="0" smtClean="0"/>
              <a:t>Singleton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Framework: Apache Avalon,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dirty="0" smtClean="0">
                <a:hlinkClick r:id="rId3"/>
              </a:rPr>
              <a:t>http://avalon.apache.org/closed.html</a:t>
            </a:r>
            <a:r>
              <a:rPr lang="en-US" altLang="zh-TW" dirty="0" smtClean="0"/>
              <a:t> has closed,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不重複造車</a:t>
            </a:r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TW" baseline="0" dirty="0" smtClean="0"/>
              <a:t>demo</a:t>
            </a:r>
            <a:endParaRPr lang="en-US" altLang="zh-TW" dirty="0" smtClean="0"/>
          </a:p>
          <a:p>
            <a:pPr marL="0" indent="0">
              <a:buFont typeface="+mj-lt"/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86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Patterns: 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Factory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Locator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compose …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Formalized design patterns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是控制的意思，其實其背後的意義也是一種依賴關係的轉移，如果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依賴於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，其意義即是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擁有控制權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 Fowler –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 and Service Location</a:t>
            </a: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Testing easier (</a:t>
            </a:r>
            <a:r>
              <a:rPr lang="zh-TW" altLang="en-US" dirty="0" smtClean="0"/>
              <a:t>常見原因，但不是絕對</a:t>
            </a:r>
            <a:r>
              <a:rPr lang="en-US" altLang="zh-TW" dirty="0" smtClean="0"/>
              <a:t>)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– badly design, </a:t>
            </a:r>
            <a:r>
              <a:rPr lang="zh-TW" altLang="en-US" baseline="0" dirty="0" smtClean="0"/>
              <a:t>順便批評</a:t>
            </a:r>
            <a:r>
              <a:rPr lang="en-US" altLang="zh-TW" baseline="0" dirty="0" smtClean="0"/>
              <a:t>EJB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8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demo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3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days many developers choose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4.12 Java-based container configuration"/>
              </a:rPr>
              <a:t>Java-based configuration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their Spring applications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54005-19A3-462E-96CB-AF017D4DFB9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65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914162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9141620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54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1026" name="Picture 2" descr="C:\Users\Walter\Downloads\project-icon-lar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16832"/>
            <a:ext cx="3120390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EE9-0F60-4524-9950-9F5C8B4DA56E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601968"/>
            <a:ext cx="792088" cy="256032"/>
          </a:xfrm>
        </p:spPr>
        <p:txBody>
          <a:bodyPr/>
          <a:lstStyle>
            <a:lvl1pPr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dirty="0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3300-7583-4872-81BE-D4C3BF235424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601968"/>
            <a:ext cx="792088" cy="256032"/>
          </a:xfrm>
        </p:spPr>
        <p:txBody>
          <a:bodyPr/>
          <a:lstStyle>
            <a:lvl1pPr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dirty="0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2803-09C4-4317-97E5-42B5B20FAF15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16416" y="6597352"/>
            <a:ext cx="792088" cy="256032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dirty="0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9144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0A6-1ACC-4A1B-B016-6F8172C4EAA9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601968"/>
            <a:ext cx="792088" cy="25603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dirty="0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ECE7-6699-4A55-85C5-C00845A054EF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16416" y="6557344"/>
            <a:ext cx="792088" cy="256032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545-62B4-4868-A81B-C109F75C65DA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16416" y="6557344"/>
            <a:ext cx="792088" cy="256032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9241-10E3-4AE9-872A-B9E60EF2A31E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316416" y="6557344"/>
            <a:ext cx="792088" cy="256032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1620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E730-7859-4D22-8DAB-33AC64EA5A3C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316416" y="6601968"/>
            <a:ext cx="792088" cy="256032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dirty="0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4B9E-ED4D-44A2-87E1-F64CD38D5A3E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557344"/>
            <a:ext cx="792088" cy="256032"/>
          </a:xfrm>
        </p:spPr>
        <p:txBody>
          <a:bodyPr/>
          <a:lstStyle>
            <a:lvl1pPr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dirty="0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D8AD-1F68-4A32-A5BB-7822037B897B}" type="datetime1">
              <a:rPr lang="zh-TW" altLang="en-US" smtClean="0"/>
              <a:t>2014/2/5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557344"/>
            <a:ext cx="792088" cy="256032"/>
          </a:xfrm>
        </p:spPr>
        <p:txBody>
          <a:bodyPr/>
          <a:lstStyle>
            <a:lvl1pPr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dirty="0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0DBF-0458-4F72-BEC4-B8366CAC1096}" type="datetime1">
              <a:rPr lang="zh-TW" altLang="en-US" smtClean="0"/>
              <a:t>2014/2/5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601968"/>
            <a:ext cx="792088" cy="25603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dirty="0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.spring.io/spring-framewor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Spring Framework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http://projects.spring.io/spring-framework/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843808" y="5661248"/>
            <a:ext cx="360045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報告者：李佳學</a:t>
            </a:r>
            <a:endParaRPr lang="en-US" altLang="zh-TW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簡報日：</a:t>
            </a:r>
            <a:r>
              <a:rPr lang="en-US" altLang="zh-TW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2014/01/15</a:t>
            </a:r>
          </a:p>
          <a:p>
            <a:pPr algn="l"/>
            <a:endParaRPr lang="zh-TW" alt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Control - </a:t>
            </a:r>
            <a:r>
              <a:rPr lang="en-US" altLang="zh-TW" dirty="0" err="1"/>
              <a:t>IoC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Service Locator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3440" y="6214897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Ref: http</a:t>
            </a:r>
            <a:r>
              <a:rPr lang="en-US" altLang="zh-TW" dirty="0">
                <a:hlinkClick r:id="rId3"/>
              </a:rPr>
              <a:t>://martinfowler.com/articles/injection.html</a:t>
            </a:r>
            <a:endParaRPr lang="zh-TW" altLang="en-US" dirty="0"/>
          </a:p>
        </p:txBody>
      </p:sp>
      <p:pic>
        <p:nvPicPr>
          <p:cNvPr id="3074" name="Picture 2" descr="C:\Users\Walter\Downloads\locato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1" y="2328229"/>
            <a:ext cx="6871017" cy="379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6553649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Modules – </a:t>
            </a:r>
            <a:r>
              <a:rPr lang="en-US" altLang="zh-TW" b="1" dirty="0" err="1" smtClean="0"/>
              <a:t>IoC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6924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Control - </a:t>
            </a:r>
            <a:r>
              <a:rPr lang="en-US" altLang="zh-TW" dirty="0" err="1"/>
              <a:t>IoC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Why dose </a:t>
            </a:r>
            <a:r>
              <a:rPr lang="en-US" altLang="zh-TW" dirty="0"/>
              <a:t>SPRING </a:t>
            </a:r>
            <a:r>
              <a:rPr lang="en-US" altLang="zh-TW" dirty="0" smtClean="0"/>
              <a:t>choose DI</a:t>
            </a:r>
          </a:p>
          <a:p>
            <a:pPr lvl="1"/>
            <a:r>
              <a:rPr lang="zh-TW" altLang="en-US" dirty="0" smtClean="0"/>
              <a:t>依賴</a:t>
            </a:r>
            <a:r>
              <a:rPr lang="zh-TW" altLang="en-US" dirty="0"/>
              <a:t>關係</a:t>
            </a:r>
            <a:r>
              <a:rPr lang="zh-TW" altLang="en-US" dirty="0" smtClean="0"/>
              <a:t>可見性</a:t>
            </a:r>
            <a:endParaRPr lang="en-US" altLang="zh-TW" dirty="0" smtClean="0"/>
          </a:p>
          <a:p>
            <a:pPr lvl="1"/>
            <a:r>
              <a:rPr lang="en-US" altLang="zh-TW" dirty="0"/>
              <a:t>Testing </a:t>
            </a:r>
            <a:r>
              <a:rPr lang="en-US" altLang="zh-TW" dirty="0" smtClean="0"/>
              <a:t>easier (</a:t>
            </a:r>
            <a:r>
              <a:rPr lang="zh-TW" altLang="en-US" dirty="0" smtClean="0"/>
              <a:t>常見原因，但不是絕對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簡單利用、開發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以提供框架來說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3440" y="6214897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Ref: http</a:t>
            </a:r>
            <a:r>
              <a:rPr lang="en-US" altLang="zh-TW" dirty="0">
                <a:hlinkClick r:id="rId3"/>
              </a:rPr>
              <a:t>://martinfowler.com/articles/injection.html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553649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Modules – </a:t>
            </a:r>
            <a:r>
              <a:rPr lang="en-US" altLang="zh-TW" b="1" dirty="0" err="1" smtClean="0"/>
              <a:t>IoC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7181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Control - </a:t>
            </a:r>
            <a:r>
              <a:rPr lang="en-US" altLang="zh-TW" dirty="0" err="1"/>
              <a:t>IoC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5840" y="1901953"/>
            <a:ext cx="7132320" cy="4407367"/>
          </a:xfrm>
        </p:spPr>
        <p:txBody>
          <a:bodyPr/>
          <a:lstStyle/>
          <a:p>
            <a:r>
              <a:rPr lang="en-US" altLang="zh-TW" dirty="0" smtClean="0"/>
              <a:t>3 main styles</a:t>
            </a:r>
          </a:p>
          <a:p>
            <a:pPr lvl="1"/>
            <a:r>
              <a:rPr lang="en-US" altLang="zh-TW" dirty="0" smtClean="0"/>
              <a:t>Type </a:t>
            </a:r>
            <a:r>
              <a:rPr lang="en-US" altLang="zh-TW" dirty="0"/>
              <a:t>1 </a:t>
            </a:r>
            <a:r>
              <a:rPr lang="en-US" altLang="zh-TW" dirty="0" err="1"/>
              <a:t>IoC</a:t>
            </a:r>
            <a:r>
              <a:rPr lang="en-US" altLang="zh-TW" dirty="0"/>
              <a:t> (interface </a:t>
            </a:r>
            <a:r>
              <a:rPr lang="en-US" altLang="zh-TW" dirty="0" smtClean="0"/>
              <a:t>injection)</a:t>
            </a:r>
          </a:p>
          <a:p>
            <a:pPr lvl="2"/>
            <a:r>
              <a:rPr lang="zh-TW" altLang="en-US" dirty="0" smtClean="0"/>
              <a:t>複雜不易使用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須先</a:t>
            </a:r>
            <a:r>
              <a:rPr lang="en-US" altLang="zh-TW" dirty="0" smtClean="0"/>
              <a:t>implement</a:t>
            </a:r>
            <a:r>
              <a:rPr lang="zh-TW" altLang="en-US" dirty="0"/>
              <a:t> </a:t>
            </a:r>
            <a:r>
              <a:rPr lang="en-US" altLang="zh-TW" dirty="0" smtClean="0"/>
              <a:t>inject interface</a:t>
            </a:r>
          </a:p>
          <a:p>
            <a:pPr lvl="1"/>
            <a:r>
              <a:rPr lang="en-US" altLang="zh-TW" b="1" dirty="0">
                <a:solidFill>
                  <a:schemeClr val="accent2"/>
                </a:solidFill>
              </a:rPr>
              <a:t>T</a:t>
            </a:r>
            <a:r>
              <a:rPr lang="en-US" altLang="zh-TW" b="1" dirty="0" smtClean="0">
                <a:solidFill>
                  <a:schemeClr val="accent2"/>
                </a:solidFill>
              </a:rPr>
              <a:t>ype </a:t>
            </a:r>
            <a:r>
              <a:rPr lang="en-US" altLang="zh-TW" b="1" dirty="0">
                <a:solidFill>
                  <a:schemeClr val="accent2"/>
                </a:solidFill>
              </a:rPr>
              <a:t>2 </a:t>
            </a:r>
            <a:r>
              <a:rPr lang="en-US" altLang="zh-TW" b="1" dirty="0" err="1">
                <a:solidFill>
                  <a:schemeClr val="accent2"/>
                </a:solidFill>
              </a:rPr>
              <a:t>IoC</a:t>
            </a:r>
            <a:r>
              <a:rPr lang="en-US" altLang="zh-TW" b="1" dirty="0">
                <a:solidFill>
                  <a:schemeClr val="accent2"/>
                </a:solidFill>
              </a:rPr>
              <a:t> (setter injection) </a:t>
            </a:r>
            <a:r>
              <a:rPr lang="en-US" altLang="zh-TW" b="1" dirty="0" smtClean="0">
                <a:solidFill>
                  <a:schemeClr val="accent2"/>
                </a:solidFill>
              </a:rPr>
              <a:t>(</a:t>
            </a:r>
            <a:r>
              <a:rPr lang="en-US" altLang="zh-TW" b="1" dirty="0">
                <a:solidFill>
                  <a:schemeClr val="accent2"/>
                </a:solidFill>
              </a:rPr>
              <a:t>spring support)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pPr lvl="2"/>
            <a:r>
              <a:rPr lang="zh-TW" altLang="en-US" b="1" dirty="0" smtClean="0"/>
              <a:t>優點：簡單，擴充方便</a:t>
            </a:r>
            <a:endParaRPr lang="en-US" altLang="zh-TW" b="1" dirty="0" smtClean="0"/>
          </a:p>
          <a:p>
            <a:pPr lvl="2"/>
            <a:r>
              <a:rPr lang="zh-TW" altLang="en-US" b="1" dirty="0"/>
              <a:t>缺點</a:t>
            </a:r>
            <a:r>
              <a:rPr lang="zh-TW" altLang="en-US" b="1" dirty="0" smtClean="0"/>
              <a:t>：需提供 </a:t>
            </a:r>
            <a:r>
              <a:rPr lang="en-US" altLang="zh-TW" b="1" dirty="0" smtClean="0"/>
              <a:t>setter</a:t>
            </a:r>
            <a:r>
              <a:rPr lang="zh-TW" altLang="en-US" b="1" dirty="0" smtClean="0"/>
              <a:t>，有可能在 </a:t>
            </a:r>
            <a:r>
              <a:rPr lang="en-US" altLang="zh-TW" b="1" dirty="0" smtClean="0"/>
              <a:t>running time </a:t>
            </a:r>
            <a:r>
              <a:rPr lang="zh-TW" altLang="en-US" b="1" dirty="0" smtClean="0"/>
              <a:t>時被改變</a:t>
            </a:r>
            <a:endParaRPr lang="en-US" altLang="zh-TW" b="1" dirty="0" smtClean="0"/>
          </a:p>
          <a:p>
            <a:pPr lvl="1"/>
            <a:r>
              <a:rPr lang="en-US" altLang="zh-TW" b="1" dirty="0" smtClean="0">
                <a:solidFill>
                  <a:schemeClr val="accent2"/>
                </a:solidFill>
              </a:rPr>
              <a:t>Type </a:t>
            </a:r>
            <a:r>
              <a:rPr lang="en-US" altLang="zh-TW" b="1" dirty="0">
                <a:solidFill>
                  <a:schemeClr val="accent2"/>
                </a:solidFill>
              </a:rPr>
              <a:t>3 </a:t>
            </a:r>
            <a:r>
              <a:rPr lang="en-US" altLang="zh-TW" b="1" dirty="0" err="1">
                <a:solidFill>
                  <a:schemeClr val="accent2"/>
                </a:solidFill>
              </a:rPr>
              <a:t>IoC</a:t>
            </a:r>
            <a:r>
              <a:rPr lang="en-US" altLang="zh-TW" b="1" dirty="0">
                <a:solidFill>
                  <a:schemeClr val="accent2"/>
                </a:solidFill>
              </a:rPr>
              <a:t> (constructor injection) (</a:t>
            </a:r>
            <a:r>
              <a:rPr lang="en-US" altLang="zh-TW" b="1" dirty="0" smtClean="0">
                <a:solidFill>
                  <a:schemeClr val="accent2"/>
                </a:solidFill>
              </a:rPr>
              <a:t>spring support)</a:t>
            </a:r>
          </a:p>
          <a:p>
            <a:pPr lvl="2"/>
            <a:r>
              <a:rPr lang="zh-TW" altLang="en-US" b="1" dirty="0" smtClean="0"/>
              <a:t>優點：</a:t>
            </a:r>
            <a:r>
              <a:rPr lang="en-US" altLang="zh-TW" b="1" dirty="0" smtClean="0"/>
              <a:t>Object</a:t>
            </a:r>
            <a:r>
              <a:rPr lang="zh-TW" altLang="en-US" b="1" dirty="0" smtClean="0"/>
              <a:t>被初始時，已初始屬性，具有保護性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不被改變</a:t>
            </a:r>
            <a:r>
              <a:rPr lang="en-US" altLang="zh-TW" b="1" dirty="0" smtClean="0"/>
              <a:t>)</a:t>
            </a:r>
          </a:p>
          <a:p>
            <a:pPr lvl="2"/>
            <a:r>
              <a:rPr lang="zh-TW" altLang="en-US" b="1" dirty="0" smtClean="0"/>
              <a:t>缺點；當太多 </a:t>
            </a:r>
            <a:r>
              <a:rPr lang="en-US" altLang="zh-TW" b="1" dirty="0" smtClean="0"/>
              <a:t>constructor</a:t>
            </a:r>
            <a:r>
              <a:rPr lang="zh-TW" altLang="en-US" b="1" dirty="0" smtClean="0"/>
              <a:t> 時容易混淆不易記</a:t>
            </a:r>
            <a:endParaRPr lang="en-US" altLang="zh-TW" b="1" dirty="0" smtClean="0"/>
          </a:p>
          <a:p>
            <a:pPr lvl="2"/>
            <a:r>
              <a:rPr lang="zh-TW" altLang="en-US" b="1" dirty="0"/>
              <a:t>缺點</a:t>
            </a:r>
            <a:r>
              <a:rPr lang="zh-TW" altLang="en-US" b="1" dirty="0" smtClean="0"/>
              <a:t>；</a:t>
            </a:r>
            <a:r>
              <a:rPr lang="en-US" altLang="zh-TW" b="1" dirty="0"/>
              <a:t> </a:t>
            </a:r>
            <a:r>
              <a:rPr lang="en-US" altLang="zh-TW" b="1" dirty="0" smtClean="0"/>
              <a:t>constructor </a:t>
            </a:r>
            <a:r>
              <a:rPr lang="zh-TW" altLang="en-US" b="1" dirty="0" smtClean="0"/>
              <a:t>參數位置不容易記得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767334"/>
            <a:ext cx="3790899" cy="25896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553649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Modules – </a:t>
            </a:r>
            <a:r>
              <a:rPr lang="en-US" altLang="zh-TW" b="1" dirty="0" err="1" smtClean="0"/>
              <a:t>IoC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9392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IoC</a:t>
            </a:r>
            <a:r>
              <a:rPr lang="en-US" altLang="zh-TW" dirty="0" smtClean="0"/>
              <a:t> Container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7990" y="1700785"/>
            <a:ext cx="6018346" cy="45525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02" y="6525344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Modules </a:t>
            </a:r>
            <a:r>
              <a:rPr lang="en-US" altLang="zh-TW" b="1" dirty="0" smtClean="0"/>
              <a:t> - </a:t>
            </a:r>
            <a:r>
              <a:rPr lang="en-US" altLang="zh-TW" b="1" dirty="0" err="1" smtClean="0"/>
              <a:t>IoC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897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IoC</a:t>
            </a:r>
            <a:r>
              <a:rPr lang="en-US" altLang="zh-TW" dirty="0" smtClean="0"/>
              <a:t> Container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  <a:endParaRPr lang="en-US" altLang="zh-TW" dirty="0"/>
          </a:p>
          <a:p>
            <a:pPr lvl="1"/>
            <a:r>
              <a:rPr lang="en-US" altLang="zh-TW" b="1" dirty="0" smtClean="0"/>
              <a:t>XML-based</a:t>
            </a:r>
            <a:endParaRPr lang="en-US" altLang="zh-TW" b="1" dirty="0"/>
          </a:p>
          <a:p>
            <a:pPr lvl="2"/>
            <a:r>
              <a:rPr lang="en-US" altLang="zh-TW" dirty="0" err="1" smtClean="0"/>
              <a:t>ClassPathXmlApplicationContext</a:t>
            </a:r>
            <a:endParaRPr lang="en-US" altLang="zh-TW" dirty="0" smtClean="0"/>
          </a:p>
          <a:p>
            <a:pPr lvl="2"/>
            <a:r>
              <a:rPr lang="en-US" altLang="zh-TW" dirty="0" err="1"/>
              <a:t>FileSystemXmlApplicationContext</a:t>
            </a:r>
            <a:endParaRPr lang="en-US" altLang="zh-TW" dirty="0"/>
          </a:p>
          <a:p>
            <a:pPr lvl="2"/>
            <a:r>
              <a:rPr lang="en-US" altLang="zh-TW" dirty="0" err="1" smtClean="0"/>
              <a:t>WebApplicationContext</a:t>
            </a:r>
            <a:endParaRPr lang="en-US" altLang="zh-TW" dirty="0"/>
          </a:p>
          <a:p>
            <a:pPr lvl="1"/>
            <a:r>
              <a:rPr lang="en-US" altLang="zh-TW" dirty="0" smtClean="0"/>
              <a:t>Annotation-based (Spring </a:t>
            </a:r>
            <a:r>
              <a:rPr lang="en-US" altLang="zh-TW" dirty="0"/>
              <a:t>2.5</a:t>
            </a:r>
            <a:r>
              <a:rPr lang="en-US" altLang="zh-TW" dirty="0" smtClean="0"/>
              <a:t>+)</a:t>
            </a:r>
          </a:p>
          <a:p>
            <a:pPr lvl="2"/>
            <a:r>
              <a:rPr lang="en-US" altLang="zh-TW" dirty="0"/>
              <a:t>An alternative to XML </a:t>
            </a:r>
            <a:r>
              <a:rPr lang="en-US" altLang="zh-TW" dirty="0" smtClean="0"/>
              <a:t>setups</a:t>
            </a:r>
          </a:p>
          <a:p>
            <a:pPr lvl="1"/>
            <a:r>
              <a:rPr lang="en-US" altLang="zh-TW" dirty="0"/>
              <a:t>java-based (Spring 3.0</a:t>
            </a:r>
            <a:r>
              <a:rPr lang="en-US" altLang="zh-TW" dirty="0" smtClean="0"/>
              <a:t>+)</a:t>
            </a:r>
          </a:p>
          <a:p>
            <a:pPr lvl="2"/>
            <a:r>
              <a:rPr lang="en-US" altLang="zh-TW" dirty="0"/>
              <a:t>Class with @Configuration</a:t>
            </a:r>
          </a:p>
          <a:p>
            <a:pPr lvl="2"/>
            <a:r>
              <a:rPr lang="en-US" altLang="zh-TW" dirty="0"/>
              <a:t>Class with @Component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02" y="6525344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Modules </a:t>
            </a:r>
            <a:r>
              <a:rPr lang="en-US" altLang="zh-TW" b="1" dirty="0" smtClean="0"/>
              <a:t> - </a:t>
            </a:r>
            <a:r>
              <a:rPr lang="en-US" altLang="zh-TW" b="1" dirty="0" err="1" smtClean="0"/>
              <a:t>IoC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371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IoC</a:t>
            </a:r>
            <a:r>
              <a:rPr lang="en-US" altLang="zh-TW" dirty="0" smtClean="0"/>
              <a:t> Container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Bean</a:t>
            </a:r>
          </a:p>
          <a:p>
            <a:pPr lvl="1"/>
            <a:r>
              <a:rPr lang="en-US" altLang="zh-TW" dirty="0" smtClean="0"/>
              <a:t>Injection</a:t>
            </a:r>
          </a:p>
          <a:p>
            <a:pPr lvl="2"/>
            <a:r>
              <a:rPr lang="en-US" altLang="zh-TW" dirty="0" smtClean="0"/>
              <a:t>Constructor-based</a:t>
            </a:r>
          </a:p>
          <a:p>
            <a:pPr lvl="2"/>
            <a:r>
              <a:rPr lang="en-US" altLang="zh-TW" dirty="0" smtClean="0"/>
              <a:t>Setter-based</a:t>
            </a:r>
          </a:p>
          <a:p>
            <a:pPr lvl="1"/>
            <a:r>
              <a:rPr lang="en-US" altLang="zh-TW" dirty="0" smtClean="0"/>
              <a:t>Singleton (default)</a:t>
            </a:r>
          </a:p>
          <a:p>
            <a:pPr lvl="1"/>
            <a:r>
              <a:rPr lang="en-US" altLang="zh-TW" dirty="0" smtClean="0"/>
              <a:t>Non-</a:t>
            </a:r>
            <a:r>
              <a:rPr lang="en-US" altLang="zh-TW" dirty="0"/>
              <a:t> </a:t>
            </a:r>
            <a:r>
              <a:rPr lang="en-US" altLang="zh-TW" dirty="0" smtClean="0"/>
              <a:t>Singleton</a:t>
            </a:r>
          </a:p>
          <a:p>
            <a:pPr lvl="2"/>
            <a:r>
              <a:rPr lang="en-US" altLang="zh-TW" dirty="0" smtClean="0"/>
              <a:t>scope=“prototype”</a:t>
            </a:r>
            <a:endParaRPr lang="en-US" altLang="zh-TW" dirty="0"/>
          </a:p>
          <a:p>
            <a:pPr lvl="1"/>
            <a:r>
              <a:rPr lang="en-US" altLang="zh-TW" dirty="0"/>
              <a:t>Lazy-initialized </a:t>
            </a:r>
            <a:r>
              <a:rPr lang="en-US" altLang="zh-TW" dirty="0" smtClean="0"/>
              <a:t>beans</a:t>
            </a:r>
          </a:p>
          <a:p>
            <a:pPr lvl="2"/>
            <a:r>
              <a:rPr lang="en-US" altLang="zh-TW" dirty="0" smtClean="0"/>
              <a:t>lazy-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=“true”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02" y="6525344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Modules </a:t>
            </a:r>
            <a:r>
              <a:rPr lang="en-US" altLang="zh-TW" b="1" dirty="0" smtClean="0"/>
              <a:t> - </a:t>
            </a:r>
            <a:r>
              <a:rPr lang="en-US" altLang="zh-TW" b="1" dirty="0" err="1" smtClean="0"/>
              <a:t>IoC</a:t>
            </a:r>
            <a:endParaRPr lang="zh-TW" altLang="en-US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700784"/>
            <a:ext cx="5035632" cy="24215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195216"/>
            <a:ext cx="5035632" cy="24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1">
                    <a:lumMod val="75000"/>
                  </a:schemeClr>
                </a:solidFill>
              </a:rPr>
              <a:t>AOP</a:t>
            </a:r>
            <a:endParaRPr lang="zh-TW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3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Aspect Oriented Programming (AOP)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Aspect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一個服務的流程中插入與服務無關的邏輯（例如</a:t>
            </a:r>
            <a:r>
              <a:rPr lang="en-US" altLang="zh-TW" dirty="0"/>
              <a:t>Logging</a:t>
            </a:r>
            <a:r>
              <a:rPr lang="zh-TW" altLang="en-US" dirty="0"/>
              <a:t>、</a:t>
            </a:r>
            <a:r>
              <a:rPr lang="en-US" altLang="zh-TW" dirty="0"/>
              <a:t>Security</a:t>
            </a:r>
            <a:r>
              <a:rPr lang="zh-TW" altLang="en-US" dirty="0"/>
              <a:t>），這樣的邏輯稱為 </a:t>
            </a:r>
            <a:r>
              <a:rPr lang="en-US" altLang="zh-TW" dirty="0"/>
              <a:t>Cross-cutting concerns</a:t>
            </a:r>
            <a:r>
              <a:rPr lang="zh-TW" altLang="en-US" dirty="0"/>
              <a:t>，將 </a:t>
            </a:r>
            <a:r>
              <a:rPr lang="en-US" altLang="zh-TW" dirty="0"/>
              <a:t>Crossing-cutting concerns </a:t>
            </a:r>
            <a:r>
              <a:rPr lang="zh-TW" altLang="en-US" dirty="0"/>
              <a:t>獨立出來為一個物件，這樣的特殊物件稱之為 </a:t>
            </a:r>
            <a:r>
              <a:rPr lang="en-US" altLang="zh-TW" dirty="0" smtClean="0"/>
              <a:t>Aspect – by </a:t>
            </a:r>
            <a:r>
              <a:rPr lang="zh-TW" altLang="en-US" dirty="0" smtClean="0"/>
              <a:t>林信良</a:t>
            </a:r>
            <a:endParaRPr lang="en-US" altLang="zh-TW" dirty="0" smtClean="0"/>
          </a:p>
          <a:p>
            <a:r>
              <a:rPr lang="en-US" altLang="zh-TW" dirty="0" smtClean="0"/>
              <a:t>AOP</a:t>
            </a:r>
          </a:p>
          <a:p>
            <a:pPr lvl="1"/>
            <a:r>
              <a:rPr lang="en-US" altLang="zh-TW" dirty="0" err="1"/>
              <a:t>AspectJ</a:t>
            </a:r>
            <a:r>
              <a:rPr lang="en-US" altLang="zh-TW" dirty="0"/>
              <a:t>, annotation-style</a:t>
            </a:r>
          </a:p>
          <a:p>
            <a:pPr lvl="1"/>
            <a:r>
              <a:rPr lang="en-US" altLang="zh-TW" dirty="0" smtClean="0"/>
              <a:t>AOP with Spring</a:t>
            </a:r>
          </a:p>
          <a:p>
            <a:pPr lvl="2"/>
            <a:r>
              <a:rPr lang="en-US" altLang="zh-TW" dirty="0"/>
              <a:t>Spring AOP, enable to integrate with </a:t>
            </a:r>
            <a:r>
              <a:rPr lang="en-US" altLang="zh-TW" dirty="0" err="1"/>
              <a:t>AspectJ</a:t>
            </a:r>
            <a:endParaRPr lang="en-US" altLang="zh-TW" dirty="0"/>
          </a:p>
          <a:p>
            <a:pPr lvl="2"/>
            <a:r>
              <a:rPr lang="en-US" altLang="zh-TW" dirty="0" smtClean="0"/>
              <a:t>Proxy-based</a:t>
            </a:r>
            <a:endParaRPr lang="zh-TW" altLang="en-US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02" y="6525344"/>
            <a:ext cx="166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Modules </a:t>
            </a:r>
            <a:r>
              <a:rPr lang="en-US" altLang="zh-TW" b="1" dirty="0" smtClean="0"/>
              <a:t> - AOP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791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AOP – Concept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05840" y="1901953"/>
            <a:ext cx="7132320" cy="462339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Aspect</a:t>
            </a:r>
          </a:p>
          <a:p>
            <a:r>
              <a:rPr lang="en-US" altLang="zh-TW" dirty="0" smtClean="0"/>
              <a:t>Join point</a:t>
            </a:r>
            <a:endParaRPr lang="en-US" altLang="zh-TW" dirty="0"/>
          </a:p>
          <a:p>
            <a:pPr lvl="1"/>
            <a:r>
              <a:rPr lang="zh-TW" altLang="en-US" dirty="0" smtClean="0"/>
              <a:t>切入點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Spring,</a:t>
            </a:r>
            <a:r>
              <a:rPr lang="zh-TW" altLang="en-US" dirty="0" smtClean="0"/>
              <a:t> </a:t>
            </a:r>
            <a:r>
              <a:rPr lang="en-US" altLang="zh-TW" dirty="0" smtClean="0"/>
              <a:t>exec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handle</a:t>
            </a:r>
            <a:r>
              <a:rPr lang="zh-TW" altLang="en-US" dirty="0" smtClean="0"/>
              <a:t> 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Advice</a:t>
            </a:r>
          </a:p>
          <a:p>
            <a:pPr lvl="1"/>
            <a:r>
              <a:rPr lang="zh-TW" altLang="en-US" dirty="0" smtClean="0"/>
              <a:t>實際在 </a:t>
            </a:r>
            <a:r>
              <a:rPr lang="en-US" altLang="zh-TW" dirty="0" smtClean="0"/>
              <a:t>joint point </a:t>
            </a:r>
            <a:r>
              <a:rPr lang="zh-TW" altLang="en-US" dirty="0" smtClean="0"/>
              <a:t>運作的動作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包含 </a:t>
            </a:r>
            <a:r>
              <a:rPr lang="en-US" altLang="zh-TW" dirty="0" smtClean="0"/>
              <a:t>before advice, after returning advice, after throwing advice, after (finally) advice, around advice</a:t>
            </a:r>
          </a:p>
          <a:p>
            <a:r>
              <a:rPr lang="en-US" altLang="zh-TW" dirty="0" err="1" smtClean="0"/>
              <a:t>Pointcut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描述切入點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符合的皆會執行對應</a:t>
            </a:r>
            <a:r>
              <a:rPr lang="zh-TW" altLang="en-US" dirty="0"/>
              <a:t>的</a:t>
            </a:r>
            <a:r>
              <a:rPr lang="zh-TW" altLang="en-US" dirty="0" smtClean="0"/>
              <a:t> </a:t>
            </a:r>
            <a:r>
              <a:rPr lang="en-US" altLang="zh-TW" dirty="0" smtClean="0"/>
              <a:t>advice</a:t>
            </a:r>
            <a:endParaRPr lang="en-US" altLang="zh-TW" dirty="0"/>
          </a:p>
          <a:p>
            <a:pPr lvl="1"/>
            <a:r>
              <a:rPr lang="en-US" altLang="zh-TW" dirty="0" err="1" smtClean="0"/>
              <a:t>AspectJ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pointcut</a:t>
            </a:r>
            <a:r>
              <a:rPr lang="en-US" altLang="zh-TW" dirty="0" smtClean="0"/>
              <a:t> expression language (spring used by default)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02" y="6525344"/>
            <a:ext cx="166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Modules </a:t>
            </a:r>
            <a:r>
              <a:rPr lang="en-US" altLang="zh-TW" b="1" dirty="0" smtClean="0"/>
              <a:t> - AOP</a:t>
            </a:r>
            <a:endParaRPr lang="zh-TW" altLang="en-US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900501"/>
            <a:ext cx="4617293" cy="37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AOP – Concept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05840" y="1901953"/>
            <a:ext cx="7132320" cy="462339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/>
              <a:t>Spring treats introduction advice as a special kind of interception advice Target </a:t>
            </a:r>
            <a:r>
              <a:rPr lang="en-US" altLang="zh-TW" dirty="0" smtClean="0"/>
              <a:t>Object</a:t>
            </a:r>
          </a:p>
          <a:p>
            <a:r>
              <a:rPr lang="en-US" altLang="zh-TW" dirty="0" smtClean="0"/>
              <a:t>AOP Proxy</a:t>
            </a:r>
          </a:p>
          <a:p>
            <a:r>
              <a:rPr lang="en-US" altLang="zh-TW" dirty="0" smtClean="0"/>
              <a:t>Weaving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02" y="6525344"/>
            <a:ext cx="166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Modules </a:t>
            </a:r>
            <a:r>
              <a:rPr lang="en-US" altLang="zh-TW" b="1" dirty="0" smtClean="0"/>
              <a:t> - AOP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8175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/>
          <p:cNvSpPr>
            <a:spLocks noGrp="1"/>
          </p:cNvSpPr>
          <p:nvPr>
            <p:ph idx="4294967295"/>
          </p:nvPr>
        </p:nvSpPr>
        <p:spPr>
          <a:xfrm>
            <a:off x="2411760" y="1628800"/>
            <a:ext cx="4972050" cy="4610745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Introduction</a:t>
            </a:r>
            <a:endParaRPr lang="en-US" altLang="zh-TW" sz="3200" b="1" dirty="0" smtClean="0"/>
          </a:p>
          <a:p>
            <a:pPr lvl="1"/>
            <a:r>
              <a:rPr lang="en-US" altLang="zh-TW" sz="3200" dirty="0" smtClean="0"/>
              <a:t>Spring Framework</a:t>
            </a:r>
          </a:p>
          <a:p>
            <a:r>
              <a:rPr lang="en-US" altLang="zh-TW" sz="3600" b="1" dirty="0" smtClean="0"/>
              <a:t>Modules</a:t>
            </a:r>
          </a:p>
          <a:p>
            <a:pPr lvl="1"/>
            <a:r>
              <a:rPr lang="en-US" altLang="zh-TW" sz="3200" dirty="0" err="1" smtClean="0"/>
              <a:t>IoC</a:t>
            </a:r>
            <a:endParaRPr lang="en-US" altLang="zh-TW" sz="3200" dirty="0"/>
          </a:p>
          <a:p>
            <a:pPr lvl="1"/>
            <a:r>
              <a:rPr lang="en-US" altLang="zh-TW" sz="3400" dirty="0" smtClean="0"/>
              <a:t>AOP</a:t>
            </a:r>
            <a:endParaRPr lang="en-US" altLang="zh-TW" sz="3200" dirty="0" smtClean="0"/>
          </a:p>
        </p:txBody>
      </p:sp>
      <p:sp>
        <p:nvSpPr>
          <p:cNvPr id="6" name="標題 4"/>
          <p:cNvSpPr txBox="1">
            <a:spLocks/>
          </p:cNvSpPr>
          <p:nvPr/>
        </p:nvSpPr>
        <p:spPr>
          <a:xfrm>
            <a:off x="971550" y="476672"/>
            <a:ext cx="7200900" cy="8640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5400" dirty="0" smtClean="0"/>
              <a:t>Outline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107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</a:t>
            </a:r>
            <a:r>
              <a:rPr lang="en-US" altLang="zh-TW" dirty="0" err="1" smtClean="0"/>
              <a:t>AspectJ</a:t>
            </a:r>
            <a:r>
              <a:rPr lang="en-US" altLang="zh-TW" dirty="0" smtClean="0"/>
              <a:t> with Spring, spring </a:t>
            </a:r>
            <a:r>
              <a:rPr lang="en-US" altLang="zh-TW" dirty="0" err="1" smtClean="0"/>
              <a:t>aop</a:t>
            </a:r>
            <a:r>
              <a:rPr lang="en-US" altLang="zh-TW" dirty="0" smtClean="0"/>
              <a:t> 2.0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Pointcut</a:t>
            </a:r>
            <a:r>
              <a:rPr lang="en-US" altLang="zh-TW" dirty="0" smtClean="0"/>
              <a:t> expression</a:t>
            </a:r>
          </a:p>
          <a:p>
            <a:pPr lvl="1"/>
            <a:r>
              <a:rPr lang="en-US" altLang="zh-TW" dirty="0" smtClean="0"/>
              <a:t>execution(modifiers-pattern</a:t>
            </a:r>
            <a:r>
              <a:rPr lang="en-US" altLang="zh-TW" dirty="0"/>
              <a:t>? </a:t>
            </a:r>
            <a:r>
              <a:rPr lang="en-US" altLang="zh-TW" dirty="0">
                <a:solidFill>
                  <a:srgbClr val="FFFF00"/>
                </a:solidFill>
              </a:rPr>
              <a:t>ret-type-pattern </a:t>
            </a:r>
            <a:r>
              <a:rPr lang="en-US" altLang="zh-TW" dirty="0"/>
              <a:t>declaring-type-pattern?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name-pattern(</a:t>
            </a:r>
            <a:r>
              <a:rPr lang="en-US" altLang="zh-TW" dirty="0" err="1" smtClean="0">
                <a:solidFill>
                  <a:srgbClr val="FFFF00"/>
                </a:solidFill>
              </a:rPr>
              <a:t>param</a:t>
            </a:r>
            <a:r>
              <a:rPr lang="en-US" altLang="zh-TW" dirty="0" smtClean="0">
                <a:solidFill>
                  <a:srgbClr val="FFFF00"/>
                </a:solidFill>
              </a:rPr>
              <a:t> pattern) </a:t>
            </a:r>
            <a:r>
              <a:rPr lang="en-US" altLang="zh-TW" dirty="0" smtClean="0"/>
              <a:t>throws-pattern</a:t>
            </a:r>
            <a:r>
              <a:rPr lang="en-US" altLang="zh-TW" dirty="0"/>
              <a:t>?)</a:t>
            </a:r>
          </a:p>
          <a:p>
            <a:pPr lvl="1"/>
            <a:r>
              <a:rPr lang="en-US" altLang="zh-TW" dirty="0"/>
              <a:t>execution(public * *(..))</a:t>
            </a:r>
          </a:p>
          <a:p>
            <a:pPr lvl="1"/>
            <a:r>
              <a:rPr lang="en-US" altLang="zh-TW" dirty="0"/>
              <a:t>execution(* set*(..))</a:t>
            </a:r>
          </a:p>
          <a:p>
            <a:pPr lvl="1"/>
            <a:r>
              <a:rPr lang="en-US" altLang="zh-TW" dirty="0"/>
              <a:t>execution(* </a:t>
            </a:r>
            <a:r>
              <a:rPr lang="en-US" altLang="zh-TW" dirty="0" err="1"/>
              <a:t>com.xyz.service.AccountService</a:t>
            </a:r>
            <a:r>
              <a:rPr lang="en-US" altLang="zh-TW" dirty="0" smtClean="0"/>
              <a:t>.*(..))</a:t>
            </a:r>
          </a:p>
          <a:p>
            <a:pPr lvl="1"/>
            <a:r>
              <a:rPr lang="en-US" altLang="zh-TW" dirty="0"/>
              <a:t>execution(* </a:t>
            </a:r>
            <a:r>
              <a:rPr lang="en-US" altLang="zh-TW" dirty="0" err="1"/>
              <a:t>com.xyz.service</a:t>
            </a:r>
            <a:r>
              <a:rPr lang="en-US" altLang="zh-TW" dirty="0" smtClean="0"/>
              <a:t>...(..)</a:t>
            </a:r>
          </a:p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7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612380" cy="1233424"/>
          </a:xfrm>
        </p:spPr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err="1" smtClean="0"/>
              <a:t>aop</a:t>
            </a:r>
            <a:r>
              <a:rPr lang="en-US" altLang="zh-TW" dirty="0" smtClean="0"/>
              <a:t> proxy-based, spring </a:t>
            </a:r>
            <a:r>
              <a:rPr lang="en-US" altLang="zh-TW" dirty="0" err="1" smtClean="0"/>
              <a:t>aop</a:t>
            </a:r>
            <a:r>
              <a:rPr lang="en-US" altLang="zh-TW" dirty="0" smtClean="0"/>
              <a:t> 1.2+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Aspect = proxy</a:t>
            </a:r>
          </a:p>
          <a:p>
            <a:pPr lvl="1"/>
            <a:r>
              <a:rPr lang="en-US" altLang="zh-TW" sz="2400" dirty="0" err="1" smtClean="0"/>
              <a:t>ProxyFactory</a:t>
            </a:r>
            <a:endParaRPr lang="en-US" altLang="zh-TW" sz="2400" dirty="0" smtClean="0"/>
          </a:p>
          <a:p>
            <a:r>
              <a:rPr lang="en-US" altLang="zh-TW" sz="2800" dirty="0" smtClean="0"/>
              <a:t>Advice types in Spring</a:t>
            </a:r>
          </a:p>
          <a:p>
            <a:pPr lvl="1"/>
            <a:r>
              <a:rPr lang="en-US" altLang="zh-TW" sz="2400" dirty="0" smtClean="0"/>
              <a:t>Interception </a:t>
            </a:r>
            <a:r>
              <a:rPr lang="en-US" altLang="zh-TW" sz="2400" dirty="0"/>
              <a:t>around </a:t>
            </a:r>
            <a:r>
              <a:rPr lang="en-US" altLang="zh-TW" sz="2400" dirty="0" smtClean="0"/>
              <a:t>advice</a:t>
            </a:r>
          </a:p>
          <a:p>
            <a:pPr lvl="2"/>
            <a:r>
              <a:rPr lang="en-US" altLang="zh-TW" sz="2000" dirty="0" smtClean="0"/>
              <a:t>Class </a:t>
            </a:r>
            <a:r>
              <a:rPr lang="en-US" altLang="zh-TW" sz="2000" dirty="0"/>
              <a:t>implements </a:t>
            </a:r>
            <a:r>
              <a:rPr lang="en-US" altLang="zh-TW" sz="2000" dirty="0" err="1"/>
              <a:t>MethodInterceptor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lvl="1"/>
            <a:r>
              <a:rPr lang="en-US" altLang="zh-TW" sz="2400" dirty="0"/>
              <a:t>Before advice</a:t>
            </a:r>
          </a:p>
          <a:p>
            <a:pPr lvl="2"/>
            <a:r>
              <a:rPr lang="en-US" altLang="zh-TW" sz="2000" dirty="0" smtClean="0"/>
              <a:t>Class Implements </a:t>
            </a:r>
            <a:r>
              <a:rPr lang="en-US" altLang="zh-TW" sz="2000" dirty="0" err="1" smtClean="0"/>
              <a:t>MethodBeforeAdvice</a:t>
            </a:r>
            <a:r>
              <a:rPr lang="en-US" altLang="zh-TW" sz="2000" dirty="0" smtClean="0"/>
              <a:t> 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65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612380" cy="1233424"/>
          </a:xfrm>
        </p:spPr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err="1" smtClean="0"/>
              <a:t>aop</a:t>
            </a:r>
            <a:r>
              <a:rPr lang="en-US" altLang="zh-TW" dirty="0" smtClean="0"/>
              <a:t> proxy-based, spring </a:t>
            </a:r>
            <a:r>
              <a:rPr lang="en-US" altLang="zh-TW" dirty="0" err="1" smtClean="0"/>
              <a:t>aop</a:t>
            </a:r>
            <a:r>
              <a:rPr lang="en-US" altLang="zh-TW" dirty="0" smtClean="0"/>
              <a:t> 1.2+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Advice types in Spring</a:t>
            </a:r>
          </a:p>
          <a:p>
            <a:pPr lvl="1"/>
            <a:r>
              <a:rPr lang="en-US" altLang="zh-TW" sz="2400" dirty="0" smtClean="0"/>
              <a:t>After Returning advice</a:t>
            </a:r>
          </a:p>
          <a:p>
            <a:pPr lvl="2"/>
            <a:r>
              <a:rPr lang="en-US" altLang="zh-TW" sz="2000" dirty="0"/>
              <a:t>implements </a:t>
            </a:r>
            <a:r>
              <a:rPr lang="en-US" altLang="zh-TW" sz="2000" dirty="0" err="1" smtClean="0"/>
              <a:t>AfterReturningAdvice</a:t>
            </a:r>
            <a:endParaRPr lang="en-US" altLang="zh-TW" sz="2000" dirty="0" smtClean="0"/>
          </a:p>
          <a:p>
            <a:pPr lvl="1"/>
            <a:r>
              <a:rPr lang="en-US" altLang="zh-TW" sz="2400" dirty="0"/>
              <a:t>Introduction advice</a:t>
            </a:r>
          </a:p>
          <a:p>
            <a:pPr lvl="2"/>
            <a:r>
              <a:rPr lang="en-US" altLang="zh-TW" sz="2000" dirty="0" smtClean="0"/>
              <a:t>a </a:t>
            </a:r>
            <a:r>
              <a:rPr lang="en-US" altLang="zh-TW" sz="2000" dirty="0"/>
              <a:t>special kind of interception advice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800" dirty="0"/>
              <a:t>Advisor </a:t>
            </a:r>
            <a:r>
              <a:rPr lang="en-US" altLang="zh-TW" sz="2800" dirty="0" smtClean="0"/>
              <a:t>= aspect = proxy</a:t>
            </a:r>
          </a:p>
          <a:p>
            <a:pPr lvl="1"/>
            <a:r>
              <a:rPr lang="en-US" altLang="zh-TW" dirty="0"/>
              <a:t>contains just a single advice object associated with a </a:t>
            </a:r>
            <a:r>
              <a:rPr lang="en-US" altLang="zh-TW" dirty="0" err="1" smtClean="0"/>
              <a:t>pointcut</a:t>
            </a:r>
            <a:r>
              <a:rPr lang="en-US" altLang="zh-TW" dirty="0" smtClean="0"/>
              <a:t> expression</a:t>
            </a:r>
            <a:r>
              <a:rPr lang="en-US" altLang="zh-TW" dirty="0"/>
              <a:t>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8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謝謝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7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Q1: </a:t>
            </a:r>
            <a:r>
              <a:rPr lang="zh-TW" altLang="en-US" dirty="0" smtClean="0"/>
              <a:t>當一 </a:t>
            </a:r>
            <a:r>
              <a:rPr lang="en-US" altLang="zh-TW" dirty="0" smtClean="0"/>
              <a:t>bean </a:t>
            </a:r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byType</a:t>
            </a:r>
            <a:r>
              <a:rPr lang="en-US" altLang="zh-TW" dirty="0" smtClean="0"/>
              <a:t> Injection</a:t>
            </a:r>
            <a:r>
              <a:rPr lang="zh-TW" altLang="en-US" dirty="0" smtClean="0"/>
              <a:t> 時，有一個以上 </a:t>
            </a:r>
            <a:r>
              <a:rPr lang="en-US" altLang="zh-TW" dirty="0" smtClean="0"/>
              <a:t>bean type </a:t>
            </a:r>
            <a:r>
              <a:rPr lang="zh-TW" altLang="en-US" dirty="0" smtClean="0"/>
              <a:t>同時存在，可以嗎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Allows </a:t>
            </a:r>
            <a:r>
              <a:rPr lang="en-US" altLang="zh-TW" dirty="0"/>
              <a:t>a property to be </a:t>
            </a:r>
            <a:r>
              <a:rPr lang="en-US" altLang="zh-TW" dirty="0" err="1"/>
              <a:t>autowired</a:t>
            </a:r>
            <a:r>
              <a:rPr lang="en-US" altLang="zh-TW" dirty="0"/>
              <a:t> if exactly </a:t>
            </a:r>
            <a:r>
              <a:rPr lang="en-US" altLang="zh-TW" dirty="0" smtClean="0"/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bean </a:t>
            </a:r>
            <a:r>
              <a:rPr lang="en-US" altLang="zh-TW" dirty="0"/>
              <a:t>of the property type exists in the </a:t>
            </a:r>
            <a:r>
              <a:rPr lang="en-US" altLang="zh-TW" dirty="0" smtClean="0"/>
              <a:t>container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If </a:t>
            </a:r>
            <a:r>
              <a:rPr lang="en-US" altLang="zh-TW" dirty="0">
                <a:solidFill>
                  <a:srgbClr val="FF0000"/>
                </a:solidFill>
              </a:rPr>
              <a:t>more than one exists, a fatal exception </a:t>
            </a:r>
            <a:r>
              <a:rPr lang="en-US" altLang="zh-TW" dirty="0" smtClean="0">
                <a:solidFill>
                  <a:srgbClr val="FF0000"/>
                </a:solidFill>
              </a:rPr>
              <a:t>is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thrown</a:t>
            </a:r>
            <a:r>
              <a:rPr lang="en-US" altLang="zh-TW" dirty="0"/>
              <a:t>, which indicates that you may not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byType</a:t>
            </a:r>
            <a:r>
              <a:rPr lang="en-US" altLang="zh-TW" dirty="0" smtClean="0"/>
              <a:t> </a:t>
            </a:r>
            <a:r>
              <a:rPr lang="en-US" altLang="zh-TW" dirty="0" err="1"/>
              <a:t>autowiring</a:t>
            </a:r>
            <a:r>
              <a:rPr lang="en-US" altLang="zh-TW" dirty="0"/>
              <a:t> for that bean. If there are </a:t>
            </a:r>
            <a:r>
              <a:rPr lang="en-US" altLang="zh-TW" dirty="0" smtClean="0"/>
              <a:t>no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matching </a:t>
            </a:r>
            <a:r>
              <a:rPr lang="en-US" altLang="zh-TW" dirty="0"/>
              <a:t>beans, nothing happens; the </a:t>
            </a:r>
            <a:r>
              <a:rPr lang="en-US" altLang="zh-TW" dirty="0" smtClean="0"/>
              <a:t>property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</a:t>
            </a:r>
            <a:r>
              <a:rPr lang="en-US" altLang="zh-TW" dirty="0"/>
              <a:t>not set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根據以上 </a:t>
            </a:r>
            <a:r>
              <a:rPr lang="en-US" altLang="zh-TW" dirty="0" smtClean="0"/>
              <a:t>Spring doc</a:t>
            </a:r>
            <a:r>
              <a:rPr lang="zh-TW" altLang="en-US" dirty="0" smtClean="0"/>
              <a:t> 解釋，當啟動時會 </a:t>
            </a:r>
            <a:r>
              <a:rPr lang="en-US" altLang="zh-TW" dirty="0" smtClean="0"/>
              <a:t>throws</a:t>
            </a:r>
            <a:r>
              <a:rPr lang="zh-TW" altLang="en-US" dirty="0" smtClean="0"/>
              <a:t> </a:t>
            </a:r>
            <a:r>
              <a:rPr lang="en-US" altLang="zh-TW" dirty="0"/>
              <a:t>a fatal exception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351838" y="6602413"/>
            <a:ext cx="792162" cy="255587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r>
              <a:rPr lang="en-US" altLang="zh-TW" smtClean="0"/>
              <a:t>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5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Spring Framework </a:t>
            </a:r>
            <a:r>
              <a:rPr lang="zh-TW" altLang="en-US" dirty="0" smtClean="0">
                <a:solidFill>
                  <a:srgbClr val="FF0000"/>
                </a:solidFill>
              </a:rPr>
              <a:t>舉例</a:t>
            </a:r>
            <a:r>
              <a:rPr lang="en-US" altLang="zh-TW" dirty="0" err="1" smtClean="0">
                <a:solidFill>
                  <a:srgbClr val="FF0000"/>
                </a:solidFill>
              </a:rPr>
              <a:t>ejb</a:t>
            </a:r>
            <a:r>
              <a:rPr lang="en-US" altLang="zh-TW" dirty="0" smtClean="0">
                <a:solidFill>
                  <a:srgbClr val="FF0000"/>
                </a:solidFill>
              </a:rPr>
              <a:t> and spring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Since 2004</a:t>
            </a:r>
          </a:p>
          <a:p>
            <a:r>
              <a:rPr lang="en-US" altLang="zh-TW" sz="2400" dirty="0" smtClean="0"/>
              <a:t>Rod Johnson</a:t>
            </a:r>
            <a:r>
              <a:rPr lang="zh-TW" altLang="en-US" sz="2400" dirty="0" smtClean="0"/>
              <a:t> 對 </a:t>
            </a:r>
            <a:r>
              <a:rPr lang="en-US" altLang="zh-TW" sz="2400" dirty="0" smtClean="0"/>
              <a:t>Java EE </a:t>
            </a:r>
            <a:r>
              <a:rPr lang="zh-TW" altLang="en-US" sz="2400" dirty="0" smtClean="0"/>
              <a:t>官方 </a:t>
            </a:r>
            <a:r>
              <a:rPr lang="en-US" altLang="zh-TW" sz="2400" dirty="0" smtClean="0"/>
              <a:t>EJB</a:t>
            </a:r>
            <a:r>
              <a:rPr lang="zh-TW" altLang="en-US" sz="2400" dirty="0" smtClean="0"/>
              <a:t> 方案表示懷疑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開發不易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依賴強，依賴 </a:t>
            </a:r>
            <a:r>
              <a:rPr lang="en-US" altLang="zh-TW" sz="2000" dirty="0" smtClean="0"/>
              <a:t>container: Glassfish, </a:t>
            </a:r>
            <a:r>
              <a:rPr lang="en-US" altLang="zh-TW" sz="2000" dirty="0" err="1" smtClean="0"/>
              <a:t>Jboss</a:t>
            </a:r>
            <a:endParaRPr lang="en-US" altLang="zh-TW" sz="2000" dirty="0" smtClean="0"/>
          </a:p>
          <a:p>
            <a:r>
              <a:rPr lang="zh-TW" altLang="en-US" sz="2400" dirty="0"/>
              <a:t>輕量級的 </a:t>
            </a:r>
            <a:r>
              <a:rPr lang="en-US" altLang="zh-TW" sz="2400" dirty="0"/>
              <a:t>Java EE </a:t>
            </a:r>
            <a:r>
              <a:rPr lang="en-US" altLang="zh-TW" sz="2400" dirty="0" smtClean="0"/>
              <a:t>Framework</a:t>
            </a:r>
          </a:p>
          <a:p>
            <a:r>
              <a:rPr lang="zh-TW" altLang="en-US" sz="2400" dirty="0" smtClean="0"/>
              <a:t>核心價值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IoC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AOP</a:t>
            </a:r>
          </a:p>
          <a:p>
            <a:r>
              <a:rPr lang="en-US" altLang="zh-TW" sz="2400" dirty="0" smtClean="0"/>
              <a:t>Current Release 4.0.0 </a:t>
            </a:r>
          </a:p>
          <a:p>
            <a:pPr lvl="1"/>
            <a:r>
              <a:rPr lang="en-US" altLang="zh-TW" dirty="0"/>
              <a:t>Version 4.0 is the latest major release of the Spring Framework and the first to fully support Java 8 features</a:t>
            </a:r>
            <a:endParaRPr lang="en-US" altLang="zh-TW" sz="2000" dirty="0"/>
          </a:p>
        </p:txBody>
      </p:sp>
      <p:sp>
        <p:nvSpPr>
          <p:cNvPr id="6" name="矩形 5"/>
          <p:cNvSpPr/>
          <p:nvPr/>
        </p:nvSpPr>
        <p:spPr>
          <a:xfrm>
            <a:off x="0" y="6525344"/>
            <a:ext cx="64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Intro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5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Spring Framework</a:t>
            </a:r>
            <a:endParaRPr lang="zh-TW" altLang="en-US" b="1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09811"/>
            <a:ext cx="6203318" cy="4652489"/>
          </a:xfrm>
        </p:spPr>
      </p:pic>
      <p:sp>
        <p:nvSpPr>
          <p:cNvPr id="6" name="矩形 5"/>
          <p:cNvSpPr/>
          <p:nvPr/>
        </p:nvSpPr>
        <p:spPr>
          <a:xfrm>
            <a:off x="0" y="6525344"/>
            <a:ext cx="64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Intro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79712" y="4883616"/>
            <a:ext cx="3672408" cy="84964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35696" y="4149080"/>
            <a:ext cx="2520280" cy="72008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4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endParaRPr lang="zh-TW" altLang="en-US" dirty="0"/>
          </a:p>
        </p:txBody>
      </p:sp>
      <p:sp>
        <p:nvSpPr>
          <p:cNvPr id="7" name="文字版面配置區 4"/>
          <p:cNvSpPr txBox="1">
            <a:spLocks/>
          </p:cNvSpPr>
          <p:nvPr/>
        </p:nvSpPr>
        <p:spPr>
          <a:xfrm>
            <a:off x="1123950" y="4724400"/>
            <a:ext cx="72009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 smtClean="0">
                <a:solidFill>
                  <a:schemeClr val="bg1">
                    <a:lumMod val="75000"/>
                  </a:schemeClr>
                </a:solidFill>
              </a:rPr>
              <a:t>IOC</a:t>
            </a:r>
            <a:endParaRPr lang="zh-TW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7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Control - </a:t>
            </a:r>
            <a:r>
              <a:rPr lang="en-US" altLang="zh-TW" dirty="0" err="1"/>
              <a:t>IoC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實現依賴抽象、模組依賴抽象</a:t>
            </a:r>
            <a:endParaRPr lang="en-US" altLang="zh-TW" dirty="0"/>
          </a:p>
          <a:p>
            <a:pPr lvl="1"/>
            <a:r>
              <a:rPr lang="zh-TW" altLang="en-US" dirty="0"/>
              <a:t>類似 </a:t>
            </a:r>
            <a:r>
              <a:rPr lang="en-US" altLang="zh-TW" dirty="0"/>
              <a:t>design pattern </a:t>
            </a:r>
            <a:r>
              <a:rPr lang="zh-TW" altLang="en-US" dirty="0"/>
              <a:t>中的</a:t>
            </a:r>
            <a:r>
              <a:rPr lang="en-US" altLang="zh-TW" dirty="0"/>
              <a:t>, factory, builder, service </a:t>
            </a:r>
            <a:r>
              <a:rPr lang="en-US" altLang="zh-TW" dirty="0" smtClean="0"/>
              <a:t>locator</a:t>
            </a:r>
          </a:p>
          <a:p>
            <a:r>
              <a:rPr lang="en-US" altLang="zh-TW" dirty="0" smtClean="0"/>
              <a:t>Two </a:t>
            </a:r>
            <a:r>
              <a:rPr lang="en-US" altLang="zh-TW" dirty="0"/>
              <a:t>Way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Dependency Injection – DI</a:t>
            </a:r>
          </a:p>
          <a:p>
            <a:pPr lvl="1"/>
            <a:r>
              <a:rPr lang="en-US" altLang="zh-TW" dirty="0"/>
              <a:t>Service </a:t>
            </a:r>
            <a:r>
              <a:rPr lang="en-US" altLang="zh-TW" dirty="0" smtClean="0"/>
              <a:t>Locator</a:t>
            </a: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3440" y="6214897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Ref: http</a:t>
            </a:r>
            <a:r>
              <a:rPr lang="en-US" altLang="zh-TW" dirty="0">
                <a:hlinkClick r:id="rId3"/>
              </a:rPr>
              <a:t>://martinfowler.com/articles/injection.html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52534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Modules – </a:t>
            </a:r>
            <a:r>
              <a:rPr lang="en-US" altLang="zh-TW" b="1" dirty="0" err="1" smtClean="0"/>
              <a:t>IoC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0169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Control - </a:t>
            </a:r>
            <a:r>
              <a:rPr lang="en-US" altLang="zh-TW" dirty="0" err="1"/>
              <a:t>IoC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一般寫法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3440" y="6214897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Ref: http</a:t>
            </a:r>
            <a:r>
              <a:rPr lang="en-US" altLang="zh-TW" dirty="0">
                <a:hlinkClick r:id="rId3"/>
              </a:rPr>
              <a:t>://martinfowler.com/articles/injection.html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492896"/>
            <a:ext cx="5976664" cy="373785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52534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Modules – </a:t>
            </a:r>
            <a:r>
              <a:rPr lang="en-US" altLang="zh-TW" b="1" dirty="0" err="1" smtClean="0"/>
              <a:t>IoC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3320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Control - </a:t>
            </a:r>
            <a:r>
              <a:rPr lang="en-US" altLang="zh-TW" dirty="0" err="1"/>
              <a:t>IoC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Dependency Injection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3440" y="6214897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Ref: http</a:t>
            </a:r>
            <a:r>
              <a:rPr lang="en-US" altLang="zh-TW" dirty="0">
                <a:hlinkClick r:id="rId3"/>
              </a:rPr>
              <a:t>://martinfowler.com/articles/injection.html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8" y="2407668"/>
            <a:ext cx="7630405" cy="38230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52534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Modules – </a:t>
            </a:r>
            <a:r>
              <a:rPr lang="en-US" altLang="zh-TW" b="1" dirty="0" err="1" smtClean="0"/>
              <a:t>IoC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79003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</Template>
  <TotalTime>1941</TotalTime>
  <Words>1027</Words>
  <Application>Microsoft Office PowerPoint</Application>
  <PresentationFormat>如螢幕大小 (4:3)</PresentationFormat>
  <Paragraphs>248</Paragraphs>
  <Slides>24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template2</vt:lpstr>
      <vt:lpstr>Spring Framework</vt:lpstr>
      <vt:lpstr>PowerPoint 簡報</vt:lpstr>
      <vt:lpstr>Introduction</vt:lpstr>
      <vt:lpstr>Spring Framework 舉例ejb and spring</vt:lpstr>
      <vt:lpstr>Spring Framework</vt:lpstr>
      <vt:lpstr>Modules</vt:lpstr>
      <vt:lpstr>Inverse of Control - IoC</vt:lpstr>
      <vt:lpstr>Inverse of Control - IoC</vt:lpstr>
      <vt:lpstr>Inverse of Control - IoC</vt:lpstr>
      <vt:lpstr>Inverse of Control - IoC</vt:lpstr>
      <vt:lpstr>Inverse of Control - IoC</vt:lpstr>
      <vt:lpstr>Inverse of Control - IoC</vt:lpstr>
      <vt:lpstr>IoC Container</vt:lpstr>
      <vt:lpstr>IoC Container</vt:lpstr>
      <vt:lpstr>IoC Container</vt:lpstr>
      <vt:lpstr>Modules</vt:lpstr>
      <vt:lpstr>Aspect Oriented Programming (AOP)</vt:lpstr>
      <vt:lpstr>AOP – Concept</vt:lpstr>
      <vt:lpstr>AOP – Concept</vt:lpstr>
      <vt:lpstr>@AspectJ with Spring, spring aop 2.0</vt:lpstr>
      <vt:lpstr>Spring aop proxy-based, spring aop 1.2+</vt:lpstr>
      <vt:lpstr>Spring aop proxy-based, spring aop 1.2+</vt:lpstr>
      <vt:lpstr>Q &amp; A</vt:lpstr>
      <vt:lpstr>Q1: 當一 bean 使用 byType Injection 時，有一個以上 bean type 同時存在，可以嗎?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Walter</dc:creator>
  <cp:lastModifiedBy>Walter</cp:lastModifiedBy>
  <cp:revision>100</cp:revision>
  <dcterms:created xsi:type="dcterms:W3CDTF">2013-11-09T05:33:30Z</dcterms:created>
  <dcterms:modified xsi:type="dcterms:W3CDTF">2014-02-05T03:51:13Z</dcterms:modified>
</cp:coreProperties>
</file>