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732" r:id="rId1"/>
  </p:sldMasterIdLst>
  <p:notesMasterIdLst>
    <p:notesMasterId r:id="rId29"/>
  </p:notesMasterIdLst>
  <p:sldIdLst>
    <p:sldId id="256" r:id="rId2"/>
    <p:sldId id="286" r:id="rId3"/>
    <p:sldId id="257" r:id="rId4"/>
    <p:sldId id="315" r:id="rId5"/>
    <p:sldId id="316" r:id="rId6"/>
    <p:sldId id="317" r:id="rId7"/>
    <p:sldId id="274" r:id="rId8"/>
    <p:sldId id="287" r:id="rId9"/>
    <p:sldId id="292" r:id="rId10"/>
    <p:sldId id="294" r:id="rId11"/>
    <p:sldId id="295" r:id="rId12"/>
    <p:sldId id="296" r:id="rId13"/>
    <p:sldId id="297" r:id="rId14"/>
    <p:sldId id="298" r:id="rId15"/>
    <p:sldId id="299" r:id="rId16"/>
    <p:sldId id="288" r:id="rId17"/>
    <p:sldId id="293" r:id="rId18"/>
    <p:sldId id="303" r:id="rId19"/>
    <p:sldId id="304" r:id="rId20"/>
    <p:sldId id="314" r:id="rId21"/>
    <p:sldId id="305" r:id="rId22"/>
    <p:sldId id="307" r:id="rId23"/>
    <p:sldId id="309" r:id="rId24"/>
    <p:sldId id="308" r:id="rId25"/>
    <p:sldId id="310" r:id="rId26"/>
    <p:sldId id="311" r:id="rId27"/>
    <p:sldId id="313"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ללא סגנון, ללא רשת">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37" autoAdjust="0"/>
    <p:restoredTop sz="94671"/>
  </p:normalViewPr>
  <p:slideViewPr>
    <p:cSldViewPr snapToGrid="0" snapToObjects="1">
      <p:cViewPr varScale="1">
        <p:scale>
          <a:sx n="89" d="100"/>
          <a:sy n="89" d="100"/>
        </p:scale>
        <p:origin x="64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he-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19BA28D3-546A-4B77-84A4-31AB33EEC16B}" type="datetimeFigureOut">
              <a:rPr lang="he-IL" smtClean="0"/>
              <a:t>י"א/כסלו/תשע"ט</a:t>
            </a:fld>
            <a:endParaRPr lang="he-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he-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27E76C47-21E9-45F7-A98B-611316975CB0}" type="slidenum">
              <a:rPr lang="he-IL" smtClean="0"/>
              <a:t>‹#›</a:t>
            </a:fld>
            <a:endParaRPr lang="he-IL"/>
          </a:p>
        </p:txBody>
      </p:sp>
    </p:spTree>
    <p:extLst>
      <p:ext uri="{BB962C8B-B14F-4D97-AF65-F5344CB8AC3E}">
        <p14:creationId xmlns:p14="http://schemas.microsoft.com/office/powerpoint/2010/main" val="4110562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a:extLst>
              <a:ext uri="{FF2B5EF4-FFF2-40B4-BE49-F238E27FC236}">
                <a16:creationId xmlns:a16="http://schemas.microsoft.com/office/drawing/2014/main" id="{82D04841-584C-4D68-8DA4-6B82C1AEE392}"/>
              </a:ext>
            </a:extLst>
          </p:cNvPr>
          <p:cNvSpPr>
            <a:spLocks noGrp="1"/>
          </p:cNvSpPr>
          <p:nvPr>
            <p:ph type="dt" sz="half" idx="10"/>
          </p:nvPr>
        </p:nvSpPr>
        <p:spPr/>
        <p:txBody>
          <a:bodyPr/>
          <a:lstStyle/>
          <a:p>
            <a:fld id="{792AAFAA-7B78-43EF-9E3E-042257DFB35B}" type="datetime1">
              <a:rPr lang="en-US" smtClean="0"/>
              <a:t>11/19/2018</a:t>
            </a:fld>
            <a:endParaRPr lang="en-US" dirty="0"/>
          </a:p>
        </p:txBody>
      </p:sp>
      <p:sp>
        <p:nvSpPr>
          <p:cNvPr id="8" name="Footer Placeholder 7">
            <a:extLst>
              <a:ext uri="{FF2B5EF4-FFF2-40B4-BE49-F238E27FC236}">
                <a16:creationId xmlns:a16="http://schemas.microsoft.com/office/drawing/2014/main" id="{8D0B63A4-6C37-4134-B3EF-36DC4F33268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F9DCFE22-BB9A-46D1-8D78-5D1A84359686}"/>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3244886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FFF340C-6B71-4FA1-ADED-3889D4EFE6E9}" type="datetime1">
              <a:rPr lang="en-US" smtClean="0"/>
              <a:t>11/19/2018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8306242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3132C541-71AF-4A8E-8CC1-1BC11259679C}" type="datetime1">
              <a:rPr lang="en-US" smtClean="0"/>
              <a:t>11/19/2018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1021638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79E3794A-F0C0-4AFD-90C4-76BCEF52E835}" type="datetime1">
              <a:rPr lang="en-US" smtClean="0"/>
              <a:t>11/19/2018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77846271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90EE26B-BB39-45D3-A150-7A22CBAEA2DC}" type="datetime1">
              <a:rPr lang="en-US" smtClean="0"/>
              <a:t>11/19/2018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413726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C7B9E8F-0BB3-41B5-A60B-014F046C67C4}" type="datetime1">
              <a:rPr lang="en-US" smtClean="0"/>
              <a:t>11/19/2018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3704065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9021199-CDD1-440A-B974-4A18C49EF84B}" type="datetime1">
              <a:rPr lang="en-US" smtClean="0"/>
              <a:t>11/19/2018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4144533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5EEA7D-CE3D-4A8B-B5D9-6CA4AB43A3C9}" type="datetime1">
              <a:rPr lang="en-US" smtClean="0"/>
              <a:t>11/19/2018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9068711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F17F34-BC0C-4552-871A-120DCF537639}" type="datetime1">
              <a:rPr lang="en-US" smtClean="0"/>
              <a:t>11/19/2018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5328768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F9D923-C86B-4863-AD77-34FC78976372}" type="datetime1">
              <a:rPr lang="en-US" smtClean="0"/>
              <a:t>11/19/2018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5144481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A382D88-AE59-4CBE-BB26-17F91E555001}" type="datetime1">
              <a:rPr lang="en-US" smtClean="0"/>
              <a:t>11/19/2018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343196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F04825-F3AD-4AE8-A979-DB441EDDC1E4}" type="datetime1">
              <a:rPr lang="en-US" smtClean="0"/>
              <a:t>11/19/2018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180285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812CBE-DBD8-4CCE-A480-5C35A5626084}" type="datetime1">
              <a:rPr lang="en-US" smtClean="0"/>
              <a:t>11/19/2018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7340288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7FBD888-97E8-4FAA-B4A2-126A00CB9898}" type="datetime1">
              <a:rPr lang="en-US" smtClean="0"/>
              <a:t>11/19/2018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6714533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BF117DC-E28F-4010-9A6D-C643EF6D6817}" type="datetime1">
              <a:rPr lang="en-US" smtClean="0"/>
              <a:t>11/19/2018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6074448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2A80FA70-EF47-455B-A14D-85546722D335}" type="datetime1">
              <a:rPr lang="en-US" smtClean="0"/>
              <a:t>11/19/2018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7913680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0B80E97-60F2-4293-9B79-A4178ED1CAC2}" type="datetime1">
              <a:rPr lang="en-US" smtClean="0"/>
              <a:t>11/19/2018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068196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B002E81-550A-42DF-8C9B-257CC61FBBA3}" type="datetime1">
              <a:rPr lang="en-US" smtClean="0"/>
              <a:t>11/19/2018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04835686"/>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hf hdr="0" ftr="0" dt="0"/>
  <p:txStyles>
    <p:titleStyle>
      <a:lvl1pPr algn="l" defTabSz="457200" rtl="1" eaLnBrk="1" latinLnBrk="0" hangingPunct="1">
        <a:spcBef>
          <a:spcPct val="0"/>
        </a:spcBef>
        <a:buNone/>
        <a:defRPr sz="4200" b="0" i="0" kern="1200">
          <a:solidFill>
            <a:schemeClr val="tx2"/>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3.sv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0.jpe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0.jpe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5.png"/><Relationship Id="rId7" Type="http://schemas.openxmlformats.org/officeDocument/2006/relationships/image" Target="../media/image30.jpe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8.png"/><Relationship Id="rId7" Type="http://schemas.openxmlformats.org/officeDocument/2006/relationships/image" Target="../media/image39.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41.png"/><Relationship Id="rId7" Type="http://schemas.openxmlformats.org/officeDocument/2006/relationships/image" Target="../media/image30.jpe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43.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image" Target="../media/image46.png"/><Relationship Id="rId7" Type="http://schemas.openxmlformats.org/officeDocument/2006/relationships/image" Target="../media/image47.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9.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sv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D7B5045-C419-FC48-B432-6168307C431B}"/>
              </a:ext>
            </a:extLst>
          </p:cNvPr>
          <p:cNvSpPr>
            <a:spLocks noGrp="1"/>
          </p:cNvSpPr>
          <p:nvPr>
            <p:ph type="subTitle" idx="1"/>
          </p:nvPr>
        </p:nvSpPr>
        <p:spPr>
          <a:xfrm>
            <a:off x="1578904" y="4777380"/>
            <a:ext cx="8825658" cy="861420"/>
          </a:xfrm>
        </p:spPr>
        <p:txBody>
          <a:bodyPr anchor="ctr"/>
          <a:lstStyle/>
          <a:p>
            <a:pPr algn="ctr" rtl="0"/>
            <a:r>
              <a:rPr lang="en-US" b="1" cap="none" dirty="0">
                <a:solidFill>
                  <a:schemeClr val="tx1"/>
                </a:solidFill>
                <a:effectLst>
                  <a:outerShdw blurRad="50800" dist="38100" dir="8100000" algn="tr" rotWithShape="0">
                    <a:prstClr val="black">
                      <a:alpha val="40000"/>
                    </a:prstClr>
                  </a:outerShdw>
                  <a:reflection blurRad="6350" stA="5000" endPos="60000" dist="29997" dir="5400000" sy="-100000" algn="bl" rotWithShape="0"/>
                </a:effectLst>
                <a:latin typeface="+mn-lt"/>
              </a:rPr>
              <a:t>Team members:   </a:t>
            </a:r>
            <a:r>
              <a:rPr lang="en-US" b="1" cap="none" dirty="0" err="1">
                <a:solidFill>
                  <a:schemeClr val="tx1"/>
                </a:solidFill>
                <a:effectLst>
                  <a:outerShdw blurRad="50800" dist="38100" dir="8100000" algn="tr" rotWithShape="0">
                    <a:prstClr val="black">
                      <a:alpha val="40000"/>
                    </a:prstClr>
                  </a:outerShdw>
                  <a:reflection blurRad="6350" stA="5000" endPos="60000" dist="29997" dir="5400000" sy="-100000" algn="bl" rotWithShape="0"/>
                </a:effectLst>
                <a:latin typeface="+mn-lt"/>
              </a:rPr>
              <a:t>Yakir</a:t>
            </a:r>
            <a:r>
              <a:rPr lang="en-US" b="1" cap="none" dirty="0">
                <a:solidFill>
                  <a:schemeClr val="tx1"/>
                </a:solidFill>
                <a:effectLst>
                  <a:outerShdw blurRad="50800" dist="38100" dir="8100000" algn="tr" rotWithShape="0">
                    <a:prstClr val="black">
                      <a:alpha val="40000"/>
                    </a:prstClr>
                  </a:outerShdw>
                  <a:reflection blurRad="6350" stA="5000" endPos="60000" dist="29997" dir="5400000" sy="-100000" algn="bl" rotWithShape="0"/>
                </a:effectLst>
                <a:latin typeface="+mn-lt"/>
              </a:rPr>
              <a:t> </a:t>
            </a:r>
            <a:r>
              <a:rPr lang="en-US" b="1" cap="none" dirty="0" err="1">
                <a:solidFill>
                  <a:schemeClr val="tx1"/>
                </a:solidFill>
                <a:effectLst>
                  <a:outerShdw blurRad="50800" dist="38100" dir="8100000" algn="tr" rotWithShape="0">
                    <a:prstClr val="black">
                      <a:alpha val="40000"/>
                    </a:prstClr>
                  </a:outerShdw>
                  <a:reflection blurRad="6350" stA="5000" endPos="60000" dist="29997" dir="5400000" sy="-100000" algn="bl" rotWithShape="0"/>
                </a:effectLst>
                <a:latin typeface="+mn-lt"/>
              </a:rPr>
              <a:t>Helets</a:t>
            </a:r>
            <a:r>
              <a:rPr lang="en-US" b="1" cap="none" dirty="0">
                <a:solidFill>
                  <a:schemeClr val="tx1"/>
                </a:solidFill>
                <a:effectLst>
                  <a:outerShdw blurRad="50800" dist="38100" dir="8100000" algn="tr" rotWithShape="0">
                    <a:prstClr val="black">
                      <a:alpha val="40000"/>
                    </a:prstClr>
                  </a:outerShdw>
                  <a:reflection blurRad="6350" stA="5000" endPos="60000" dist="29997" dir="5400000" sy="-100000" algn="bl" rotWithShape="0"/>
                </a:effectLst>
                <a:latin typeface="+mn-lt"/>
              </a:rPr>
              <a:t>   |   Oshri Nuri   |   Gal </a:t>
            </a:r>
            <a:r>
              <a:rPr lang="en-US" b="1" cap="none" dirty="0" err="1">
                <a:solidFill>
                  <a:schemeClr val="tx1"/>
                </a:solidFill>
                <a:effectLst>
                  <a:outerShdw blurRad="50800" dist="38100" dir="8100000" algn="tr" rotWithShape="0">
                    <a:prstClr val="black">
                      <a:alpha val="40000"/>
                    </a:prstClr>
                  </a:outerShdw>
                  <a:reflection blurRad="6350" stA="5000" endPos="60000" dist="29997" dir="5400000" sy="-100000" algn="bl" rotWithShape="0"/>
                </a:effectLst>
                <a:latin typeface="+mn-lt"/>
              </a:rPr>
              <a:t>Fleissig</a:t>
            </a:r>
            <a:endParaRPr lang="en-US" cap="none" dirty="0">
              <a:solidFill>
                <a:schemeClr val="tx1"/>
              </a:solidFill>
              <a:effectLst>
                <a:outerShdw blurRad="50800" dist="38100" dir="8100000" algn="tr" rotWithShape="0">
                  <a:prstClr val="black">
                    <a:alpha val="40000"/>
                  </a:prstClr>
                </a:outerShdw>
                <a:reflection blurRad="6350" stA="5000" endPos="60000" dist="29997" dir="5400000" sy="-100000" algn="bl" rotWithShape="0"/>
              </a:effectLst>
              <a:latin typeface="+mn-lt"/>
            </a:endParaRPr>
          </a:p>
        </p:txBody>
      </p:sp>
      <p:pic>
        <p:nvPicPr>
          <p:cNvPr id="7" name="Picture 6">
            <a:extLst>
              <a:ext uri="{FF2B5EF4-FFF2-40B4-BE49-F238E27FC236}">
                <a16:creationId xmlns:a16="http://schemas.microsoft.com/office/drawing/2014/main" id="{10118ED5-EA10-42D8-893F-0E87E5B4D6AA}"/>
              </a:ext>
            </a:extLst>
          </p:cNvPr>
          <p:cNvPicPr>
            <a:picLocks noChangeAspect="1"/>
          </p:cNvPicPr>
          <p:nvPr/>
        </p:nvPicPr>
        <p:blipFill>
          <a:blip r:embed="rId2"/>
          <a:stretch>
            <a:fillRect/>
          </a:stretch>
        </p:blipFill>
        <p:spPr>
          <a:xfrm>
            <a:off x="-1139105" y="1676945"/>
            <a:ext cx="12192000" cy="3048000"/>
          </a:xfrm>
          <a:prstGeom prst="rect">
            <a:avLst/>
          </a:prstGeom>
        </p:spPr>
      </p:pic>
      <p:pic>
        <p:nvPicPr>
          <p:cNvPr id="13" name="Picture 12">
            <a:extLst>
              <a:ext uri="{FF2B5EF4-FFF2-40B4-BE49-F238E27FC236}">
                <a16:creationId xmlns:a16="http://schemas.microsoft.com/office/drawing/2014/main" id="{D04BF083-8E10-4A5B-8EAA-408DE91B5E45}"/>
              </a:ext>
            </a:extLst>
          </p:cNvPr>
          <p:cNvPicPr>
            <a:picLocks noChangeAspect="1"/>
          </p:cNvPicPr>
          <p:nvPr/>
        </p:nvPicPr>
        <p:blipFill>
          <a:blip r:embed="rId3"/>
          <a:stretch>
            <a:fillRect/>
          </a:stretch>
        </p:blipFill>
        <p:spPr>
          <a:xfrm>
            <a:off x="7329333" y="2210438"/>
            <a:ext cx="2097243" cy="2097243"/>
          </a:xfrm>
          <a:prstGeom prst="rect">
            <a:avLst/>
          </a:prstGeom>
          <a:effectLst>
            <a:reflection blurRad="6350" stA="15000" endPos="35000" dir="5400000" sy="-100000" algn="bl" rotWithShape="0"/>
          </a:effectLst>
        </p:spPr>
      </p:pic>
      <p:pic>
        <p:nvPicPr>
          <p:cNvPr id="5" name="Picture 4">
            <a:extLst>
              <a:ext uri="{FF2B5EF4-FFF2-40B4-BE49-F238E27FC236}">
                <a16:creationId xmlns:a16="http://schemas.microsoft.com/office/drawing/2014/main" id="{54728EAB-5526-4003-B8DB-8D9D8E90286B}"/>
              </a:ext>
            </a:extLst>
          </p:cNvPr>
          <p:cNvPicPr>
            <a:picLocks noChangeAspect="1"/>
          </p:cNvPicPr>
          <p:nvPr/>
        </p:nvPicPr>
        <p:blipFill>
          <a:blip r:embed="rId4"/>
          <a:stretch>
            <a:fillRect/>
          </a:stretch>
        </p:blipFill>
        <p:spPr>
          <a:xfrm>
            <a:off x="1938000" y="4647562"/>
            <a:ext cx="8316000" cy="24948"/>
          </a:xfrm>
          <a:prstGeom prst="rect">
            <a:avLst/>
          </a:prstGeom>
        </p:spPr>
      </p:pic>
      <p:sp>
        <p:nvSpPr>
          <p:cNvPr id="2" name="TextBox 1">
            <a:extLst>
              <a:ext uri="{FF2B5EF4-FFF2-40B4-BE49-F238E27FC236}">
                <a16:creationId xmlns:a16="http://schemas.microsoft.com/office/drawing/2014/main" id="{43E7CA61-813D-4C2F-9C73-DC5753ABED39}"/>
              </a:ext>
            </a:extLst>
          </p:cNvPr>
          <p:cNvSpPr txBox="1"/>
          <p:nvPr/>
        </p:nvSpPr>
        <p:spPr>
          <a:xfrm>
            <a:off x="3377845" y="3759670"/>
            <a:ext cx="2789275" cy="369332"/>
          </a:xfrm>
          <a:prstGeom prst="rect">
            <a:avLst/>
          </a:prstGeom>
          <a:noFill/>
        </p:spPr>
        <p:txBody>
          <a:bodyPr wrap="square" rtlCol="1">
            <a:spAutoFit/>
          </a:bodyPr>
          <a:lstStyle/>
          <a:p>
            <a:r>
              <a:rPr lang="en-US" dirty="0">
                <a:effectLst>
                  <a:outerShdw blurRad="50800" dist="38100" dir="8100000" algn="tr" rotWithShape="0">
                    <a:prstClr val="black">
                      <a:alpha val="40000"/>
                    </a:prstClr>
                  </a:outerShdw>
                </a:effectLst>
              </a:rPr>
              <a:t>Automatic Shift Scheduling</a:t>
            </a:r>
            <a:endParaRPr lang="he-IL" dirty="0">
              <a:effectLst>
                <a:outerShdw blurRad="50800" dist="38100" dir="8100000" algn="tr" rotWithShape="0">
                  <a:prstClr val="black">
                    <a:alpha val="40000"/>
                  </a:prstClr>
                </a:outerShdw>
              </a:effectLst>
            </a:endParaRPr>
          </a:p>
        </p:txBody>
      </p:sp>
      <p:grpSp>
        <p:nvGrpSpPr>
          <p:cNvPr id="15" name="Group 14">
            <a:extLst>
              <a:ext uri="{FF2B5EF4-FFF2-40B4-BE49-F238E27FC236}">
                <a16:creationId xmlns:a16="http://schemas.microsoft.com/office/drawing/2014/main" id="{6D320583-90C7-47C0-8F0C-33B652114754}"/>
              </a:ext>
            </a:extLst>
          </p:cNvPr>
          <p:cNvGrpSpPr/>
          <p:nvPr/>
        </p:nvGrpSpPr>
        <p:grpSpPr>
          <a:xfrm>
            <a:off x="-1382946" y="5808342"/>
            <a:ext cx="15891426" cy="2636520"/>
            <a:chOff x="-1382946" y="5737222"/>
            <a:chExt cx="15891426" cy="2636520"/>
          </a:xfrm>
        </p:grpSpPr>
        <p:sp>
          <p:nvSpPr>
            <p:cNvPr id="12" name="Wave 11">
              <a:extLst>
                <a:ext uri="{FF2B5EF4-FFF2-40B4-BE49-F238E27FC236}">
                  <a16:creationId xmlns:a16="http://schemas.microsoft.com/office/drawing/2014/main" id="{AA84C952-6829-405E-8D7B-3DE91F9D10D5}"/>
                </a:ext>
              </a:extLst>
            </p:cNvPr>
            <p:cNvSpPr/>
            <p:nvPr/>
          </p:nvSpPr>
          <p:spPr>
            <a:xfrm>
              <a:off x="-1139105" y="5737222"/>
              <a:ext cx="13380720" cy="2484120"/>
            </a:xfrm>
            <a:prstGeom prst="wave">
              <a:avLst>
                <a:gd name="adj1" fmla="val 20000"/>
                <a:gd name="adj2" fmla="val -228"/>
              </a:avLst>
            </a:prstGeom>
            <a:solidFill>
              <a:schemeClr val="tx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4" name="Wave 13">
              <a:extLst>
                <a:ext uri="{FF2B5EF4-FFF2-40B4-BE49-F238E27FC236}">
                  <a16:creationId xmlns:a16="http://schemas.microsoft.com/office/drawing/2014/main" id="{FEEFE367-4AF8-4FA9-80D2-FCADA664A781}"/>
                </a:ext>
              </a:extLst>
            </p:cNvPr>
            <p:cNvSpPr/>
            <p:nvPr/>
          </p:nvSpPr>
          <p:spPr>
            <a:xfrm>
              <a:off x="-1382946" y="5889622"/>
              <a:ext cx="15891426" cy="2484120"/>
            </a:xfrm>
            <a:prstGeom prst="wave">
              <a:avLst>
                <a:gd name="adj1" fmla="val 20000"/>
                <a:gd name="adj2" fmla="val -228"/>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sp>
        <p:nvSpPr>
          <p:cNvPr id="22" name="TextBox 21">
            <a:extLst>
              <a:ext uri="{FF2B5EF4-FFF2-40B4-BE49-F238E27FC236}">
                <a16:creationId xmlns:a16="http://schemas.microsoft.com/office/drawing/2014/main" id="{B5B45362-2DC4-4AB4-9E72-E5E1C39B3A51}"/>
              </a:ext>
            </a:extLst>
          </p:cNvPr>
          <p:cNvSpPr txBox="1"/>
          <p:nvPr/>
        </p:nvSpPr>
        <p:spPr>
          <a:xfrm>
            <a:off x="-31665" y="6578934"/>
            <a:ext cx="4988560" cy="276999"/>
          </a:xfrm>
          <a:prstGeom prst="rect">
            <a:avLst/>
          </a:prstGeom>
          <a:noFill/>
        </p:spPr>
        <p:txBody>
          <a:bodyPr wrap="square" rtlCol="1">
            <a:spAutoFit/>
          </a:bodyPr>
          <a:lstStyle/>
          <a:p>
            <a:r>
              <a:rPr lang="en-US" sz="1200" dirty="0"/>
              <a:t>236503 - Project in Software - Android Applications	</a:t>
            </a:r>
            <a:endParaRPr lang="he-IL" sz="1200" dirty="0"/>
          </a:p>
        </p:txBody>
      </p:sp>
      <p:pic>
        <p:nvPicPr>
          <p:cNvPr id="24" name="Graphic 23" descr="Team">
            <a:extLst>
              <a:ext uri="{FF2B5EF4-FFF2-40B4-BE49-F238E27FC236}">
                <a16:creationId xmlns:a16="http://schemas.microsoft.com/office/drawing/2014/main" id="{FB92612B-E253-4D9A-A594-D4C4CF1840E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373482" y="4950886"/>
            <a:ext cx="409956" cy="409956"/>
          </a:xfrm>
          <a:prstGeom prst="rect">
            <a:avLst/>
          </a:prstGeom>
        </p:spPr>
      </p:pic>
    </p:spTree>
    <p:extLst>
      <p:ext uri="{BB962C8B-B14F-4D97-AF65-F5344CB8AC3E}">
        <p14:creationId xmlns:p14="http://schemas.microsoft.com/office/powerpoint/2010/main" val="27555171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E80F0-4B1E-794C-BB4F-E27AC3FC50C8}"/>
              </a:ext>
            </a:extLst>
          </p:cNvPr>
          <p:cNvSpPr>
            <a:spLocks noGrp="1"/>
          </p:cNvSpPr>
          <p:nvPr>
            <p:ph type="title" idx="4294967295"/>
          </p:nvPr>
        </p:nvSpPr>
        <p:spPr>
          <a:xfrm>
            <a:off x="1276159" y="456582"/>
            <a:ext cx="9404350" cy="1400175"/>
          </a:xfrm>
        </p:spPr>
        <p:txBody>
          <a:bodyPr/>
          <a:lstStyle/>
          <a:p>
            <a:pPr algn="ctr"/>
            <a:r>
              <a:rPr lang="en-US" dirty="0">
                <a:solidFill>
                  <a:schemeClr val="tx1"/>
                </a:solidFill>
              </a:rPr>
              <a:t>Adding scheduling options (Employee)</a:t>
            </a:r>
          </a:p>
        </p:txBody>
      </p:sp>
      <p:pic>
        <p:nvPicPr>
          <p:cNvPr id="5" name="Picture 4">
            <a:extLst>
              <a:ext uri="{FF2B5EF4-FFF2-40B4-BE49-F238E27FC236}">
                <a16:creationId xmlns:a16="http://schemas.microsoft.com/office/drawing/2014/main" id="{8B52C801-8561-4876-AC20-B62938ACB0D1}"/>
              </a:ext>
            </a:extLst>
          </p:cNvPr>
          <p:cNvPicPr>
            <a:picLocks noChangeAspect="1"/>
          </p:cNvPicPr>
          <p:nvPr/>
        </p:nvPicPr>
        <p:blipFill>
          <a:blip r:embed="rId2"/>
          <a:stretch>
            <a:fillRect/>
          </a:stretch>
        </p:blipFill>
        <p:spPr>
          <a:xfrm>
            <a:off x="1938000" y="1233155"/>
            <a:ext cx="8316000" cy="24948"/>
          </a:xfrm>
          <a:prstGeom prst="rect">
            <a:avLst/>
          </a:prstGeom>
        </p:spPr>
      </p:pic>
      <p:pic>
        <p:nvPicPr>
          <p:cNvPr id="4" name="Picture 3">
            <a:extLst>
              <a:ext uri="{FF2B5EF4-FFF2-40B4-BE49-F238E27FC236}">
                <a16:creationId xmlns:a16="http://schemas.microsoft.com/office/drawing/2014/main" id="{1EB5E8E0-C4CE-4ADE-9B30-6B23709B949F}"/>
              </a:ext>
            </a:extLst>
          </p:cNvPr>
          <p:cNvPicPr>
            <a:picLocks noChangeAspect="1"/>
          </p:cNvPicPr>
          <p:nvPr/>
        </p:nvPicPr>
        <p:blipFill>
          <a:blip r:embed="rId3"/>
          <a:stretch>
            <a:fillRect/>
          </a:stretch>
        </p:blipFill>
        <p:spPr>
          <a:xfrm>
            <a:off x="1209613" y="525514"/>
            <a:ext cx="560886" cy="560886"/>
          </a:xfrm>
          <a:prstGeom prst="rect">
            <a:avLst/>
          </a:prstGeom>
        </p:spPr>
      </p:pic>
      <p:sp>
        <p:nvSpPr>
          <p:cNvPr id="6" name="Content Placeholder 2">
            <a:extLst>
              <a:ext uri="{FF2B5EF4-FFF2-40B4-BE49-F238E27FC236}">
                <a16:creationId xmlns:a16="http://schemas.microsoft.com/office/drawing/2014/main" id="{BCE9F960-C60B-4A03-8748-6288CCEC9669}"/>
              </a:ext>
            </a:extLst>
          </p:cNvPr>
          <p:cNvSpPr txBox="1">
            <a:spLocks/>
          </p:cNvSpPr>
          <p:nvPr/>
        </p:nvSpPr>
        <p:spPr>
          <a:xfrm>
            <a:off x="1103312" y="2052918"/>
            <a:ext cx="10064041" cy="4195481"/>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lgn="l" rtl="0">
              <a:buFont typeface="Wingdings" panose="05000000000000000000" pitchFamily="2" charset="2"/>
              <a:buChar char="§"/>
            </a:pPr>
            <a:r>
              <a:rPr lang="en-US" sz="2800" dirty="0"/>
              <a:t>Every Employee has the ability to choose his/her preferred working hours. </a:t>
            </a:r>
          </a:p>
          <a:p>
            <a:pPr algn="l" rtl="0">
              <a:buFont typeface="Wingdings" panose="05000000000000000000" pitchFamily="2" charset="2"/>
              <a:buChar char="§"/>
            </a:pPr>
            <a:r>
              <a:rPr lang="en-US" sz="2800" dirty="0"/>
              <a:t>The algorithm will take into consideration everyone’s options. </a:t>
            </a:r>
          </a:p>
          <a:p>
            <a:pPr algn="l" rtl="0">
              <a:buFont typeface="Wingdings" panose="05000000000000000000" pitchFamily="2" charset="2"/>
              <a:buChar char="§"/>
            </a:pPr>
            <a:endParaRPr lang="en-US" sz="2800" dirty="0"/>
          </a:p>
          <a:p>
            <a:pPr marL="0" indent="0" algn="l" rtl="0">
              <a:buNone/>
            </a:pPr>
            <a:endParaRPr lang="en-US" sz="2800" dirty="0"/>
          </a:p>
          <a:p>
            <a:pPr marL="0" indent="0" algn="l" rtl="0">
              <a:buNone/>
            </a:pPr>
            <a:endParaRPr lang="en-US" sz="2800" dirty="0"/>
          </a:p>
          <a:p>
            <a:pPr marL="0" indent="0" algn="ctr" rtl="0">
              <a:buNone/>
            </a:pPr>
            <a:r>
              <a:rPr lang="en-US" sz="2800" dirty="0"/>
              <a:t>	Estimated development time: 5 hours</a:t>
            </a:r>
          </a:p>
          <a:p>
            <a:pPr marL="0" indent="0" algn="ctr" rtl="0">
              <a:buNone/>
            </a:pPr>
            <a:r>
              <a:rPr lang="en-US" sz="2800" dirty="0"/>
              <a:t>Teammate responsible: Oshri</a:t>
            </a:r>
          </a:p>
        </p:txBody>
      </p:sp>
      <p:pic>
        <p:nvPicPr>
          <p:cNvPr id="9" name="Picture 8">
            <a:extLst>
              <a:ext uri="{FF2B5EF4-FFF2-40B4-BE49-F238E27FC236}">
                <a16:creationId xmlns:a16="http://schemas.microsoft.com/office/drawing/2014/main" id="{8BE33804-3AE0-46D3-AB2A-364A360E863B}"/>
              </a:ext>
            </a:extLst>
          </p:cNvPr>
          <p:cNvPicPr>
            <a:picLocks noChangeAspect="1"/>
          </p:cNvPicPr>
          <p:nvPr/>
        </p:nvPicPr>
        <p:blipFill>
          <a:blip r:embed="rId4"/>
          <a:stretch>
            <a:fillRect/>
          </a:stretch>
        </p:blipFill>
        <p:spPr>
          <a:xfrm>
            <a:off x="3187110" y="5367969"/>
            <a:ext cx="325148" cy="325148"/>
          </a:xfrm>
          <a:prstGeom prst="rect">
            <a:avLst/>
          </a:prstGeom>
        </p:spPr>
      </p:pic>
      <p:pic>
        <p:nvPicPr>
          <p:cNvPr id="7" name="Picture 6">
            <a:extLst>
              <a:ext uri="{FF2B5EF4-FFF2-40B4-BE49-F238E27FC236}">
                <a16:creationId xmlns:a16="http://schemas.microsoft.com/office/drawing/2014/main" id="{883983DA-C258-4A51-8C09-B9A09098A1C1}"/>
              </a:ext>
            </a:extLst>
          </p:cNvPr>
          <p:cNvPicPr>
            <a:picLocks noChangeAspect="1"/>
          </p:cNvPicPr>
          <p:nvPr/>
        </p:nvPicPr>
        <p:blipFill>
          <a:blip r:embed="rId2"/>
          <a:stretch>
            <a:fillRect/>
          </a:stretch>
        </p:blipFill>
        <p:spPr>
          <a:xfrm>
            <a:off x="2909301" y="5190540"/>
            <a:ext cx="6588000" cy="19764"/>
          </a:xfrm>
          <a:prstGeom prst="rect">
            <a:avLst/>
          </a:prstGeom>
        </p:spPr>
      </p:pic>
      <p:sp>
        <p:nvSpPr>
          <p:cNvPr id="3" name="Slide Number Placeholder 2">
            <a:extLst>
              <a:ext uri="{FF2B5EF4-FFF2-40B4-BE49-F238E27FC236}">
                <a16:creationId xmlns:a16="http://schemas.microsoft.com/office/drawing/2014/main" id="{95AE44FB-6ECA-49C7-B66F-1845B6288425}"/>
              </a:ext>
            </a:extLst>
          </p:cNvPr>
          <p:cNvSpPr>
            <a:spLocks noGrp="1"/>
          </p:cNvSpPr>
          <p:nvPr>
            <p:ph type="sldNum" sz="quarter" idx="12"/>
          </p:nvPr>
        </p:nvSpPr>
        <p:spPr/>
        <p:txBody>
          <a:bodyPr vert="horz" lIns="91440" tIns="45720" rIns="91440" bIns="45720" rtlCol="0" anchor="b"/>
          <a:lstStyle/>
          <a:p>
            <a:fld id="{6D22F896-40B5-4ADD-8801-0D06FADFA095}" type="slidenum">
              <a:rPr lang="en-US" smtClean="0">
                <a:solidFill>
                  <a:schemeClr val="bg2">
                    <a:lumMod val="50000"/>
                  </a:schemeClr>
                </a:solidFill>
              </a:rPr>
              <a:pPr/>
              <a:t>10</a:t>
            </a:fld>
            <a:endParaRPr lang="en-US" dirty="0">
              <a:solidFill>
                <a:schemeClr val="bg2">
                  <a:lumMod val="50000"/>
                </a:schemeClr>
              </a:solidFill>
            </a:endParaRPr>
          </a:p>
        </p:txBody>
      </p:sp>
      <p:grpSp>
        <p:nvGrpSpPr>
          <p:cNvPr id="13" name="Group 12">
            <a:extLst>
              <a:ext uri="{FF2B5EF4-FFF2-40B4-BE49-F238E27FC236}">
                <a16:creationId xmlns:a16="http://schemas.microsoft.com/office/drawing/2014/main" id="{39003577-2299-45FE-826F-4658E86D3003}"/>
              </a:ext>
            </a:extLst>
          </p:cNvPr>
          <p:cNvGrpSpPr/>
          <p:nvPr/>
        </p:nvGrpSpPr>
        <p:grpSpPr>
          <a:xfrm>
            <a:off x="-1382946" y="5808342"/>
            <a:ext cx="15891426" cy="2636520"/>
            <a:chOff x="-1382946" y="5737222"/>
            <a:chExt cx="15891426" cy="2636520"/>
          </a:xfrm>
        </p:grpSpPr>
        <p:sp>
          <p:nvSpPr>
            <p:cNvPr id="14" name="Wave 13">
              <a:extLst>
                <a:ext uri="{FF2B5EF4-FFF2-40B4-BE49-F238E27FC236}">
                  <a16:creationId xmlns:a16="http://schemas.microsoft.com/office/drawing/2014/main" id="{85A63C97-7788-4750-A015-6E9CB0FBDF17}"/>
                </a:ext>
              </a:extLst>
            </p:cNvPr>
            <p:cNvSpPr/>
            <p:nvPr/>
          </p:nvSpPr>
          <p:spPr>
            <a:xfrm>
              <a:off x="-1139105" y="5737222"/>
              <a:ext cx="13380720" cy="2484120"/>
            </a:xfrm>
            <a:prstGeom prst="wave">
              <a:avLst>
                <a:gd name="adj1" fmla="val 20000"/>
                <a:gd name="adj2" fmla="val -228"/>
              </a:avLst>
            </a:prstGeom>
            <a:solidFill>
              <a:schemeClr val="tx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Wave 14">
              <a:extLst>
                <a:ext uri="{FF2B5EF4-FFF2-40B4-BE49-F238E27FC236}">
                  <a16:creationId xmlns:a16="http://schemas.microsoft.com/office/drawing/2014/main" id="{D245DF3B-8A7F-4BB8-85AE-9FB97298EF76}"/>
                </a:ext>
              </a:extLst>
            </p:cNvPr>
            <p:cNvSpPr/>
            <p:nvPr/>
          </p:nvSpPr>
          <p:spPr>
            <a:xfrm>
              <a:off x="-1382946" y="5889622"/>
              <a:ext cx="15891426" cy="2484120"/>
            </a:xfrm>
            <a:prstGeom prst="wave">
              <a:avLst>
                <a:gd name="adj1" fmla="val 20000"/>
                <a:gd name="adj2" fmla="val -228"/>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pic>
        <p:nvPicPr>
          <p:cNvPr id="10" name="Graphic 9" descr="Users">
            <a:extLst>
              <a:ext uri="{FF2B5EF4-FFF2-40B4-BE49-F238E27FC236}">
                <a16:creationId xmlns:a16="http://schemas.microsoft.com/office/drawing/2014/main" id="{043230B2-D84B-4A4F-8918-10A7BD16FED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249040" y="5765535"/>
            <a:ext cx="629948" cy="629948"/>
          </a:xfrm>
          <a:prstGeom prst="rect">
            <a:avLst/>
          </a:prstGeom>
        </p:spPr>
      </p:pic>
      <p:sp>
        <p:nvSpPr>
          <p:cNvPr id="16" name="TextBox 15">
            <a:extLst>
              <a:ext uri="{FF2B5EF4-FFF2-40B4-BE49-F238E27FC236}">
                <a16:creationId xmlns:a16="http://schemas.microsoft.com/office/drawing/2014/main" id="{558F7BBB-7907-4476-A2EC-81F8B0E71968}"/>
              </a:ext>
            </a:extLst>
          </p:cNvPr>
          <p:cNvSpPr txBox="1"/>
          <p:nvPr/>
        </p:nvSpPr>
        <p:spPr>
          <a:xfrm>
            <a:off x="10680509" y="6377605"/>
            <a:ext cx="1290769" cy="369332"/>
          </a:xfrm>
          <a:prstGeom prst="rect">
            <a:avLst/>
          </a:prstGeom>
          <a:noFill/>
        </p:spPr>
        <p:txBody>
          <a:bodyPr wrap="square" rtlCol="1">
            <a:spAutoFit/>
          </a:bodyPr>
          <a:lstStyle/>
          <a:p>
            <a:r>
              <a:rPr lang="en-US" dirty="0"/>
              <a:t>Difficulty:</a:t>
            </a:r>
            <a:endParaRPr lang="he-IL" dirty="0"/>
          </a:p>
        </p:txBody>
      </p:sp>
      <p:sp>
        <p:nvSpPr>
          <p:cNvPr id="18" name="Cylinder 17">
            <a:extLst>
              <a:ext uri="{FF2B5EF4-FFF2-40B4-BE49-F238E27FC236}">
                <a16:creationId xmlns:a16="http://schemas.microsoft.com/office/drawing/2014/main" id="{9008782C-DC74-451A-BDED-21FF8EB8A920}"/>
              </a:ext>
            </a:extLst>
          </p:cNvPr>
          <p:cNvSpPr/>
          <p:nvPr/>
        </p:nvSpPr>
        <p:spPr>
          <a:xfrm>
            <a:off x="11730896" y="6364072"/>
            <a:ext cx="298180" cy="369332"/>
          </a:xfrm>
          <a:prstGeom prst="can">
            <a:avLst>
              <a:gd name="adj" fmla="val 48252"/>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361528163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E80F0-4B1E-794C-BB4F-E27AC3FC50C8}"/>
              </a:ext>
            </a:extLst>
          </p:cNvPr>
          <p:cNvSpPr>
            <a:spLocks noGrp="1"/>
          </p:cNvSpPr>
          <p:nvPr>
            <p:ph type="title" idx="4294967295"/>
          </p:nvPr>
        </p:nvSpPr>
        <p:spPr>
          <a:xfrm>
            <a:off x="1276159" y="456582"/>
            <a:ext cx="9404350" cy="1400175"/>
          </a:xfrm>
        </p:spPr>
        <p:txBody>
          <a:bodyPr/>
          <a:lstStyle/>
          <a:p>
            <a:pPr algn="ctr"/>
            <a:r>
              <a:rPr lang="en-US" dirty="0">
                <a:solidFill>
                  <a:schemeClr val="tx1"/>
                </a:solidFill>
              </a:rPr>
              <a:t>View of weekly schedule (U</a:t>
            </a:r>
            <a:r>
              <a:rPr lang="en-US" sz="4400" dirty="0"/>
              <a:t>ser</a:t>
            </a:r>
            <a:r>
              <a:rPr lang="en-US" dirty="0">
                <a:solidFill>
                  <a:schemeClr val="tx1"/>
                </a:solidFill>
              </a:rPr>
              <a:t>)</a:t>
            </a:r>
          </a:p>
        </p:txBody>
      </p:sp>
      <p:pic>
        <p:nvPicPr>
          <p:cNvPr id="5" name="Picture 4">
            <a:extLst>
              <a:ext uri="{FF2B5EF4-FFF2-40B4-BE49-F238E27FC236}">
                <a16:creationId xmlns:a16="http://schemas.microsoft.com/office/drawing/2014/main" id="{8B52C801-8561-4876-AC20-B62938ACB0D1}"/>
              </a:ext>
            </a:extLst>
          </p:cNvPr>
          <p:cNvPicPr>
            <a:picLocks noChangeAspect="1"/>
          </p:cNvPicPr>
          <p:nvPr/>
        </p:nvPicPr>
        <p:blipFill>
          <a:blip r:embed="rId2"/>
          <a:stretch>
            <a:fillRect/>
          </a:stretch>
        </p:blipFill>
        <p:spPr>
          <a:xfrm>
            <a:off x="1938000" y="1233155"/>
            <a:ext cx="8316000" cy="24948"/>
          </a:xfrm>
          <a:prstGeom prst="rect">
            <a:avLst/>
          </a:prstGeom>
        </p:spPr>
      </p:pic>
      <p:sp>
        <p:nvSpPr>
          <p:cNvPr id="6" name="Content Placeholder 2">
            <a:extLst>
              <a:ext uri="{FF2B5EF4-FFF2-40B4-BE49-F238E27FC236}">
                <a16:creationId xmlns:a16="http://schemas.microsoft.com/office/drawing/2014/main" id="{BCE9F960-C60B-4A03-8748-6288CCEC9669}"/>
              </a:ext>
            </a:extLst>
          </p:cNvPr>
          <p:cNvSpPr txBox="1">
            <a:spLocks/>
          </p:cNvSpPr>
          <p:nvPr/>
        </p:nvSpPr>
        <p:spPr>
          <a:xfrm>
            <a:off x="1103312" y="2052918"/>
            <a:ext cx="10064041" cy="4195481"/>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lgn="l" rtl="0">
              <a:buFont typeface="Wingdings" panose="05000000000000000000" pitchFamily="2" charset="2"/>
              <a:buChar char="§"/>
            </a:pPr>
            <a:r>
              <a:rPr lang="en-US" sz="2800" dirty="0"/>
              <a:t>After a schedule has been made, every User will be able to view the weekly schedule (of all other members as well).</a:t>
            </a:r>
          </a:p>
          <a:p>
            <a:pPr marL="0" indent="0" algn="l" rtl="0">
              <a:buNone/>
            </a:pPr>
            <a:endParaRPr lang="en-US" sz="2800" dirty="0"/>
          </a:p>
          <a:p>
            <a:pPr algn="l" rtl="0">
              <a:buFont typeface="Arial" panose="020B0604020202020204" pitchFamily="34" charset="0"/>
              <a:buChar char="•"/>
            </a:pPr>
            <a:endParaRPr lang="en-US" sz="2800" dirty="0"/>
          </a:p>
          <a:p>
            <a:pPr marL="0" indent="0" algn="l" rtl="0">
              <a:buNone/>
            </a:pPr>
            <a:endParaRPr lang="en-US" sz="2800" dirty="0"/>
          </a:p>
          <a:p>
            <a:pPr algn="l" rtl="0">
              <a:buFont typeface="Arial" panose="020B0604020202020204" pitchFamily="34" charset="0"/>
              <a:buChar char="•"/>
            </a:pPr>
            <a:endParaRPr lang="en-US" sz="2800" dirty="0"/>
          </a:p>
          <a:p>
            <a:pPr marL="0" indent="0" algn="ctr" rtl="0">
              <a:buNone/>
            </a:pPr>
            <a:r>
              <a:rPr lang="en-US" sz="2800" dirty="0"/>
              <a:t>	Estimated development time: 3 hours</a:t>
            </a:r>
          </a:p>
          <a:p>
            <a:pPr marL="0" indent="0" algn="ctr" rtl="0">
              <a:buNone/>
            </a:pPr>
            <a:r>
              <a:rPr lang="en-US" sz="2800" dirty="0"/>
              <a:t>Teammate responsible: Oshri</a:t>
            </a:r>
          </a:p>
        </p:txBody>
      </p:sp>
      <p:pic>
        <p:nvPicPr>
          <p:cNvPr id="9" name="Picture 8">
            <a:extLst>
              <a:ext uri="{FF2B5EF4-FFF2-40B4-BE49-F238E27FC236}">
                <a16:creationId xmlns:a16="http://schemas.microsoft.com/office/drawing/2014/main" id="{8BE33804-3AE0-46D3-AB2A-364A360E863B}"/>
              </a:ext>
            </a:extLst>
          </p:cNvPr>
          <p:cNvPicPr>
            <a:picLocks noChangeAspect="1"/>
          </p:cNvPicPr>
          <p:nvPr/>
        </p:nvPicPr>
        <p:blipFill>
          <a:blip r:embed="rId3"/>
          <a:stretch>
            <a:fillRect/>
          </a:stretch>
        </p:blipFill>
        <p:spPr>
          <a:xfrm>
            <a:off x="3187109" y="5333461"/>
            <a:ext cx="325148" cy="325148"/>
          </a:xfrm>
          <a:prstGeom prst="rect">
            <a:avLst/>
          </a:prstGeom>
        </p:spPr>
      </p:pic>
      <p:pic>
        <p:nvPicPr>
          <p:cNvPr id="7" name="Picture 6">
            <a:extLst>
              <a:ext uri="{FF2B5EF4-FFF2-40B4-BE49-F238E27FC236}">
                <a16:creationId xmlns:a16="http://schemas.microsoft.com/office/drawing/2014/main" id="{883983DA-C258-4A51-8C09-B9A09098A1C1}"/>
              </a:ext>
            </a:extLst>
          </p:cNvPr>
          <p:cNvPicPr>
            <a:picLocks noChangeAspect="1"/>
          </p:cNvPicPr>
          <p:nvPr/>
        </p:nvPicPr>
        <p:blipFill>
          <a:blip r:embed="rId2"/>
          <a:stretch>
            <a:fillRect/>
          </a:stretch>
        </p:blipFill>
        <p:spPr>
          <a:xfrm>
            <a:off x="2909301" y="5190540"/>
            <a:ext cx="6588000" cy="19764"/>
          </a:xfrm>
          <a:prstGeom prst="rect">
            <a:avLst/>
          </a:prstGeom>
        </p:spPr>
      </p:pic>
      <p:sp>
        <p:nvSpPr>
          <p:cNvPr id="3" name="Slide Number Placeholder 2">
            <a:extLst>
              <a:ext uri="{FF2B5EF4-FFF2-40B4-BE49-F238E27FC236}">
                <a16:creationId xmlns:a16="http://schemas.microsoft.com/office/drawing/2014/main" id="{95AE44FB-6ECA-49C7-B66F-1845B6288425}"/>
              </a:ext>
            </a:extLst>
          </p:cNvPr>
          <p:cNvSpPr>
            <a:spLocks noGrp="1"/>
          </p:cNvSpPr>
          <p:nvPr>
            <p:ph type="sldNum" sz="quarter" idx="12"/>
          </p:nvPr>
        </p:nvSpPr>
        <p:spPr/>
        <p:txBody>
          <a:bodyPr vert="horz" lIns="91440" tIns="45720" rIns="91440" bIns="45720" rtlCol="0" anchor="b"/>
          <a:lstStyle/>
          <a:p>
            <a:fld id="{6D22F896-40B5-4ADD-8801-0D06FADFA095}" type="slidenum">
              <a:rPr lang="en-US" smtClean="0">
                <a:solidFill>
                  <a:schemeClr val="bg2">
                    <a:lumMod val="50000"/>
                  </a:schemeClr>
                </a:solidFill>
              </a:rPr>
              <a:pPr/>
              <a:t>11</a:t>
            </a:fld>
            <a:endParaRPr lang="en-US" dirty="0">
              <a:solidFill>
                <a:schemeClr val="bg2">
                  <a:lumMod val="50000"/>
                </a:schemeClr>
              </a:solidFill>
            </a:endParaRPr>
          </a:p>
        </p:txBody>
      </p:sp>
      <p:grpSp>
        <p:nvGrpSpPr>
          <p:cNvPr id="13" name="Group 12">
            <a:extLst>
              <a:ext uri="{FF2B5EF4-FFF2-40B4-BE49-F238E27FC236}">
                <a16:creationId xmlns:a16="http://schemas.microsoft.com/office/drawing/2014/main" id="{39003577-2299-45FE-826F-4658E86D3003}"/>
              </a:ext>
            </a:extLst>
          </p:cNvPr>
          <p:cNvGrpSpPr/>
          <p:nvPr/>
        </p:nvGrpSpPr>
        <p:grpSpPr>
          <a:xfrm>
            <a:off x="-1382946" y="5808342"/>
            <a:ext cx="15891426" cy="2636520"/>
            <a:chOff x="-1382946" y="5737222"/>
            <a:chExt cx="15891426" cy="2636520"/>
          </a:xfrm>
        </p:grpSpPr>
        <p:sp>
          <p:nvSpPr>
            <p:cNvPr id="14" name="Wave 13">
              <a:extLst>
                <a:ext uri="{FF2B5EF4-FFF2-40B4-BE49-F238E27FC236}">
                  <a16:creationId xmlns:a16="http://schemas.microsoft.com/office/drawing/2014/main" id="{85A63C97-7788-4750-A015-6E9CB0FBDF17}"/>
                </a:ext>
              </a:extLst>
            </p:cNvPr>
            <p:cNvSpPr/>
            <p:nvPr/>
          </p:nvSpPr>
          <p:spPr>
            <a:xfrm>
              <a:off x="-1139105" y="5737222"/>
              <a:ext cx="13380720" cy="2484120"/>
            </a:xfrm>
            <a:prstGeom prst="wave">
              <a:avLst>
                <a:gd name="adj1" fmla="val 20000"/>
                <a:gd name="adj2" fmla="val -228"/>
              </a:avLst>
            </a:prstGeom>
            <a:solidFill>
              <a:schemeClr val="tx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Wave 14">
              <a:extLst>
                <a:ext uri="{FF2B5EF4-FFF2-40B4-BE49-F238E27FC236}">
                  <a16:creationId xmlns:a16="http://schemas.microsoft.com/office/drawing/2014/main" id="{D245DF3B-8A7F-4BB8-85AE-9FB97298EF76}"/>
                </a:ext>
              </a:extLst>
            </p:cNvPr>
            <p:cNvSpPr/>
            <p:nvPr/>
          </p:nvSpPr>
          <p:spPr>
            <a:xfrm>
              <a:off x="-1382946" y="5889622"/>
              <a:ext cx="15891426" cy="2484120"/>
            </a:xfrm>
            <a:prstGeom prst="wave">
              <a:avLst>
                <a:gd name="adj1" fmla="val 20000"/>
                <a:gd name="adj2" fmla="val -228"/>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pic>
        <p:nvPicPr>
          <p:cNvPr id="10" name="Graphic 9" descr="Users">
            <a:extLst>
              <a:ext uri="{FF2B5EF4-FFF2-40B4-BE49-F238E27FC236}">
                <a16:creationId xmlns:a16="http://schemas.microsoft.com/office/drawing/2014/main" id="{043230B2-D84B-4A4F-8918-10A7BD16FED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197283" y="5713778"/>
            <a:ext cx="629948" cy="629948"/>
          </a:xfrm>
          <a:prstGeom prst="rect">
            <a:avLst/>
          </a:prstGeom>
        </p:spPr>
      </p:pic>
      <p:sp>
        <p:nvSpPr>
          <p:cNvPr id="16" name="TextBox 15">
            <a:extLst>
              <a:ext uri="{FF2B5EF4-FFF2-40B4-BE49-F238E27FC236}">
                <a16:creationId xmlns:a16="http://schemas.microsoft.com/office/drawing/2014/main" id="{6573C1AB-054D-4B8F-B94C-798FDFC4DCBC}"/>
              </a:ext>
            </a:extLst>
          </p:cNvPr>
          <p:cNvSpPr txBox="1"/>
          <p:nvPr/>
        </p:nvSpPr>
        <p:spPr>
          <a:xfrm>
            <a:off x="10680509" y="6377605"/>
            <a:ext cx="1290769" cy="369332"/>
          </a:xfrm>
          <a:prstGeom prst="rect">
            <a:avLst/>
          </a:prstGeom>
          <a:noFill/>
        </p:spPr>
        <p:txBody>
          <a:bodyPr wrap="square" rtlCol="1">
            <a:spAutoFit/>
          </a:bodyPr>
          <a:lstStyle/>
          <a:p>
            <a:r>
              <a:rPr lang="en-US" dirty="0"/>
              <a:t>Difficulty:</a:t>
            </a:r>
            <a:endParaRPr lang="he-IL" dirty="0"/>
          </a:p>
        </p:txBody>
      </p:sp>
      <p:sp>
        <p:nvSpPr>
          <p:cNvPr id="18" name="Cylinder 17">
            <a:extLst>
              <a:ext uri="{FF2B5EF4-FFF2-40B4-BE49-F238E27FC236}">
                <a16:creationId xmlns:a16="http://schemas.microsoft.com/office/drawing/2014/main" id="{A84BC465-7482-4723-8D11-AB82BF41B828}"/>
              </a:ext>
            </a:extLst>
          </p:cNvPr>
          <p:cNvSpPr/>
          <p:nvPr/>
        </p:nvSpPr>
        <p:spPr>
          <a:xfrm>
            <a:off x="11730896" y="6364072"/>
            <a:ext cx="298180" cy="369332"/>
          </a:xfrm>
          <a:prstGeom prst="can">
            <a:avLst>
              <a:gd name="adj" fmla="val 48252"/>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17" name="Picture 16">
            <a:extLst>
              <a:ext uri="{FF2B5EF4-FFF2-40B4-BE49-F238E27FC236}">
                <a16:creationId xmlns:a16="http://schemas.microsoft.com/office/drawing/2014/main" id="{E3A20AA4-2AAF-4C61-9D46-9C3F6DA5AFD8}"/>
              </a:ext>
            </a:extLst>
          </p:cNvPr>
          <p:cNvPicPr>
            <a:picLocks noChangeAspect="1"/>
          </p:cNvPicPr>
          <p:nvPr/>
        </p:nvPicPr>
        <p:blipFill>
          <a:blip r:embed="rId6"/>
          <a:stretch>
            <a:fillRect/>
          </a:stretch>
        </p:blipFill>
        <p:spPr>
          <a:xfrm>
            <a:off x="1892549" y="531524"/>
            <a:ext cx="560886" cy="560886"/>
          </a:xfrm>
          <a:prstGeom prst="rect">
            <a:avLst/>
          </a:prstGeom>
        </p:spPr>
      </p:pic>
    </p:spTree>
    <p:extLst>
      <p:ext uri="{BB962C8B-B14F-4D97-AF65-F5344CB8AC3E}">
        <p14:creationId xmlns:p14="http://schemas.microsoft.com/office/powerpoint/2010/main" val="248711024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E80F0-4B1E-794C-BB4F-E27AC3FC50C8}"/>
              </a:ext>
            </a:extLst>
          </p:cNvPr>
          <p:cNvSpPr>
            <a:spLocks noGrp="1"/>
          </p:cNvSpPr>
          <p:nvPr>
            <p:ph type="title" idx="4294967295"/>
          </p:nvPr>
        </p:nvSpPr>
        <p:spPr>
          <a:xfrm>
            <a:off x="1276159" y="456582"/>
            <a:ext cx="9404350" cy="1400175"/>
          </a:xfrm>
        </p:spPr>
        <p:txBody>
          <a:bodyPr/>
          <a:lstStyle/>
          <a:p>
            <a:pPr algn="ctr"/>
            <a:r>
              <a:rPr lang="en-US" dirty="0">
                <a:solidFill>
                  <a:schemeClr val="tx1"/>
                </a:solidFill>
              </a:rPr>
              <a:t>Confirm and publish created schedule</a:t>
            </a:r>
          </a:p>
        </p:txBody>
      </p:sp>
      <p:pic>
        <p:nvPicPr>
          <p:cNvPr id="5" name="Picture 4">
            <a:extLst>
              <a:ext uri="{FF2B5EF4-FFF2-40B4-BE49-F238E27FC236}">
                <a16:creationId xmlns:a16="http://schemas.microsoft.com/office/drawing/2014/main" id="{8B52C801-8561-4876-AC20-B62938ACB0D1}"/>
              </a:ext>
            </a:extLst>
          </p:cNvPr>
          <p:cNvPicPr>
            <a:picLocks noChangeAspect="1"/>
          </p:cNvPicPr>
          <p:nvPr/>
        </p:nvPicPr>
        <p:blipFill>
          <a:blip r:embed="rId2"/>
          <a:stretch>
            <a:fillRect/>
          </a:stretch>
        </p:blipFill>
        <p:spPr>
          <a:xfrm>
            <a:off x="1938000" y="1233155"/>
            <a:ext cx="8316000" cy="24948"/>
          </a:xfrm>
          <a:prstGeom prst="rect">
            <a:avLst/>
          </a:prstGeom>
        </p:spPr>
      </p:pic>
      <p:pic>
        <p:nvPicPr>
          <p:cNvPr id="4" name="Picture 3">
            <a:extLst>
              <a:ext uri="{FF2B5EF4-FFF2-40B4-BE49-F238E27FC236}">
                <a16:creationId xmlns:a16="http://schemas.microsoft.com/office/drawing/2014/main" id="{1EB5E8E0-C4CE-4ADE-9B30-6B23709B949F}"/>
              </a:ext>
            </a:extLst>
          </p:cNvPr>
          <p:cNvPicPr>
            <a:picLocks noChangeAspect="1"/>
          </p:cNvPicPr>
          <p:nvPr/>
        </p:nvPicPr>
        <p:blipFill>
          <a:blip r:embed="rId3"/>
          <a:stretch>
            <a:fillRect/>
          </a:stretch>
        </p:blipFill>
        <p:spPr>
          <a:xfrm>
            <a:off x="1210827" y="525514"/>
            <a:ext cx="560886" cy="560886"/>
          </a:xfrm>
          <a:prstGeom prst="rect">
            <a:avLst/>
          </a:prstGeom>
        </p:spPr>
      </p:pic>
      <p:sp>
        <p:nvSpPr>
          <p:cNvPr id="6" name="Content Placeholder 2">
            <a:extLst>
              <a:ext uri="{FF2B5EF4-FFF2-40B4-BE49-F238E27FC236}">
                <a16:creationId xmlns:a16="http://schemas.microsoft.com/office/drawing/2014/main" id="{BCE9F960-C60B-4A03-8748-6288CCEC9669}"/>
              </a:ext>
            </a:extLst>
          </p:cNvPr>
          <p:cNvSpPr txBox="1">
            <a:spLocks/>
          </p:cNvSpPr>
          <p:nvPr/>
        </p:nvSpPr>
        <p:spPr>
          <a:xfrm>
            <a:off x="1103312" y="2052918"/>
            <a:ext cx="10064041" cy="4195481"/>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lgn="l" rtl="0">
              <a:buFont typeface="Wingdings" panose="05000000000000000000" pitchFamily="2" charset="2"/>
              <a:buChar char="§"/>
            </a:pPr>
            <a:r>
              <a:rPr lang="en-US" sz="2800" dirty="0"/>
              <a:t>After the Employees filled out their options of the shifts for the upcoming week and the Employer viewed the schedule that was created, the Employer can confirm and publish the schedule.</a:t>
            </a:r>
          </a:p>
          <a:p>
            <a:pPr algn="l" rtl="0">
              <a:buFont typeface="Wingdings" panose="05000000000000000000" pitchFamily="2" charset="2"/>
              <a:buChar char="§"/>
            </a:pPr>
            <a:r>
              <a:rPr lang="en-US" sz="2800" dirty="0"/>
              <a:t>Once the Employer does so, the Employees will get a notification that the schedule is final.</a:t>
            </a:r>
          </a:p>
          <a:p>
            <a:pPr algn="l" rtl="0">
              <a:buFont typeface="Wingdings" panose="05000000000000000000" pitchFamily="2" charset="2"/>
              <a:buChar char="§"/>
            </a:pPr>
            <a:r>
              <a:rPr lang="en-US" sz="2800" dirty="0"/>
              <a:t>Framework involved: </a:t>
            </a:r>
          </a:p>
          <a:p>
            <a:pPr marL="0" indent="0" algn="l" rtl="0">
              <a:buNone/>
            </a:pPr>
            <a:endParaRPr lang="en-US" sz="2800" dirty="0"/>
          </a:p>
          <a:p>
            <a:pPr marL="0" indent="0" algn="ctr" rtl="0">
              <a:buNone/>
            </a:pPr>
            <a:r>
              <a:rPr lang="en-US" sz="2800" dirty="0"/>
              <a:t>	Estimated development time: 7 hours</a:t>
            </a:r>
          </a:p>
          <a:p>
            <a:pPr marL="0" indent="0" algn="ctr" rtl="0">
              <a:buNone/>
            </a:pPr>
            <a:r>
              <a:rPr lang="en-US" sz="2800" dirty="0"/>
              <a:t>Teammate responsible: Gal</a:t>
            </a:r>
          </a:p>
        </p:txBody>
      </p:sp>
      <p:pic>
        <p:nvPicPr>
          <p:cNvPr id="9" name="Picture 8">
            <a:extLst>
              <a:ext uri="{FF2B5EF4-FFF2-40B4-BE49-F238E27FC236}">
                <a16:creationId xmlns:a16="http://schemas.microsoft.com/office/drawing/2014/main" id="{8BE33804-3AE0-46D3-AB2A-364A360E863B}"/>
              </a:ext>
            </a:extLst>
          </p:cNvPr>
          <p:cNvPicPr>
            <a:picLocks noChangeAspect="1"/>
          </p:cNvPicPr>
          <p:nvPr/>
        </p:nvPicPr>
        <p:blipFill>
          <a:blip r:embed="rId4"/>
          <a:stretch>
            <a:fillRect/>
          </a:stretch>
        </p:blipFill>
        <p:spPr>
          <a:xfrm>
            <a:off x="3238866" y="5642506"/>
            <a:ext cx="325148" cy="325148"/>
          </a:xfrm>
          <a:prstGeom prst="rect">
            <a:avLst/>
          </a:prstGeom>
        </p:spPr>
      </p:pic>
      <p:pic>
        <p:nvPicPr>
          <p:cNvPr id="7" name="Picture 6">
            <a:extLst>
              <a:ext uri="{FF2B5EF4-FFF2-40B4-BE49-F238E27FC236}">
                <a16:creationId xmlns:a16="http://schemas.microsoft.com/office/drawing/2014/main" id="{883983DA-C258-4A51-8C09-B9A09098A1C1}"/>
              </a:ext>
            </a:extLst>
          </p:cNvPr>
          <p:cNvPicPr>
            <a:picLocks noChangeAspect="1"/>
          </p:cNvPicPr>
          <p:nvPr/>
        </p:nvPicPr>
        <p:blipFill>
          <a:blip r:embed="rId2"/>
          <a:stretch>
            <a:fillRect/>
          </a:stretch>
        </p:blipFill>
        <p:spPr>
          <a:xfrm>
            <a:off x="2909301" y="5328561"/>
            <a:ext cx="6588000" cy="19764"/>
          </a:xfrm>
          <a:prstGeom prst="rect">
            <a:avLst/>
          </a:prstGeom>
        </p:spPr>
      </p:pic>
      <p:sp>
        <p:nvSpPr>
          <p:cNvPr id="3" name="Slide Number Placeholder 2">
            <a:extLst>
              <a:ext uri="{FF2B5EF4-FFF2-40B4-BE49-F238E27FC236}">
                <a16:creationId xmlns:a16="http://schemas.microsoft.com/office/drawing/2014/main" id="{95AE44FB-6ECA-49C7-B66F-1845B6288425}"/>
              </a:ext>
            </a:extLst>
          </p:cNvPr>
          <p:cNvSpPr>
            <a:spLocks noGrp="1"/>
          </p:cNvSpPr>
          <p:nvPr>
            <p:ph type="sldNum" sz="quarter" idx="12"/>
          </p:nvPr>
        </p:nvSpPr>
        <p:spPr/>
        <p:txBody>
          <a:bodyPr vert="horz" lIns="91440" tIns="45720" rIns="91440" bIns="45720" rtlCol="0" anchor="b"/>
          <a:lstStyle/>
          <a:p>
            <a:fld id="{6D22F896-40B5-4ADD-8801-0D06FADFA095}" type="slidenum">
              <a:rPr lang="en-US" smtClean="0">
                <a:solidFill>
                  <a:schemeClr val="bg2">
                    <a:lumMod val="50000"/>
                  </a:schemeClr>
                </a:solidFill>
              </a:rPr>
              <a:pPr/>
              <a:t>12</a:t>
            </a:fld>
            <a:endParaRPr lang="en-US" dirty="0">
              <a:solidFill>
                <a:schemeClr val="bg2">
                  <a:lumMod val="50000"/>
                </a:schemeClr>
              </a:solidFill>
            </a:endParaRPr>
          </a:p>
        </p:txBody>
      </p:sp>
      <p:grpSp>
        <p:nvGrpSpPr>
          <p:cNvPr id="13" name="Group 12">
            <a:extLst>
              <a:ext uri="{FF2B5EF4-FFF2-40B4-BE49-F238E27FC236}">
                <a16:creationId xmlns:a16="http://schemas.microsoft.com/office/drawing/2014/main" id="{39003577-2299-45FE-826F-4658E86D3003}"/>
              </a:ext>
            </a:extLst>
          </p:cNvPr>
          <p:cNvGrpSpPr/>
          <p:nvPr/>
        </p:nvGrpSpPr>
        <p:grpSpPr>
          <a:xfrm>
            <a:off x="-1382946" y="5808342"/>
            <a:ext cx="15891426" cy="2636520"/>
            <a:chOff x="-1382946" y="5737222"/>
            <a:chExt cx="15891426" cy="2636520"/>
          </a:xfrm>
        </p:grpSpPr>
        <p:sp>
          <p:nvSpPr>
            <p:cNvPr id="14" name="Wave 13">
              <a:extLst>
                <a:ext uri="{FF2B5EF4-FFF2-40B4-BE49-F238E27FC236}">
                  <a16:creationId xmlns:a16="http://schemas.microsoft.com/office/drawing/2014/main" id="{85A63C97-7788-4750-A015-6E9CB0FBDF17}"/>
                </a:ext>
              </a:extLst>
            </p:cNvPr>
            <p:cNvSpPr/>
            <p:nvPr/>
          </p:nvSpPr>
          <p:spPr>
            <a:xfrm>
              <a:off x="-1139105" y="5737222"/>
              <a:ext cx="13380720" cy="2484120"/>
            </a:xfrm>
            <a:prstGeom prst="wave">
              <a:avLst>
                <a:gd name="adj1" fmla="val 20000"/>
                <a:gd name="adj2" fmla="val -228"/>
              </a:avLst>
            </a:prstGeom>
            <a:solidFill>
              <a:schemeClr val="tx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Wave 14">
              <a:extLst>
                <a:ext uri="{FF2B5EF4-FFF2-40B4-BE49-F238E27FC236}">
                  <a16:creationId xmlns:a16="http://schemas.microsoft.com/office/drawing/2014/main" id="{D245DF3B-8A7F-4BB8-85AE-9FB97298EF76}"/>
                </a:ext>
              </a:extLst>
            </p:cNvPr>
            <p:cNvSpPr/>
            <p:nvPr/>
          </p:nvSpPr>
          <p:spPr>
            <a:xfrm>
              <a:off x="-1382946" y="5889622"/>
              <a:ext cx="15891426" cy="2484120"/>
            </a:xfrm>
            <a:prstGeom prst="wave">
              <a:avLst>
                <a:gd name="adj1" fmla="val 20000"/>
                <a:gd name="adj2" fmla="val -228"/>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pic>
        <p:nvPicPr>
          <p:cNvPr id="16" name="Graphic 15" descr="Users">
            <a:extLst>
              <a:ext uri="{FF2B5EF4-FFF2-40B4-BE49-F238E27FC236}">
                <a16:creationId xmlns:a16="http://schemas.microsoft.com/office/drawing/2014/main" id="{BABC1B2D-97B7-4565-BC6D-9F7CE36AFA5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352555" y="6022823"/>
            <a:ext cx="629948" cy="629948"/>
          </a:xfrm>
          <a:prstGeom prst="rect">
            <a:avLst/>
          </a:prstGeom>
        </p:spPr>
      </p:pic>
      <p:sp>
        <p:nvSpPr>
          <p:cNvPr id="20" name="TextBox 19">
            <a:extLst>
              <a:ext uri="{FF2B5EF4-FFF2-40B4-BE49-F238E27FC236}">
                <a16:creationId xmlns:a16="http://schemas.microsoft.com/office/drawing/2014/main" id="{5C11435D-F0BE-4D8C-BA9C-E0C36DD38854}"/>
              </a:ext>
            </a:extLst>
          </p:cNvPr>
          <p:cNvSpPr txBox="1"/>
          <p:nvPr/>
        </p:nvSpPr>
        <p:spPr>
          <a:xfrm>
            <a:off x="10680509" y="6377605"/>
            <a:ext cx="1290769" cy="369332"/>
          </a:xfrm>
          <a:prstGeom prst="rect">
            <a:avLst/>
          </a:prstGeom>
          <a:noFill/>
        </p:spPr>
        <p:txBody>
          <a:bodyPr wrap="square" rtlCol="1">
            <a:spAutoFit/>
          </a:bodyPr>
          <a:lstStyle/>
          <a:p>
            <a:r>
              <a:rPr lang="en-US" dirty="0"/>
              <a:t>Difficulty:</a:t>
            </a:r>
            <a:endParaRPr lang="he-IL" dirty="0"/>
          </a:p>
        </p:txBody>
      </p:sp>
      <p:sp>
        <p:nvSpPr>
          <p:cNvPr id="21" name="Cylinder 20">
            <a:extLst>
              <a:ext uri="{FF2B5EF4-FFF2-40B4-BE49-F238E27FC236}">
                <a16:creationId xmlns:a16="http://schemas.microsoft.com/office/drawing/2014/main" id="{8DF1D24A-A389-446C-A052-B3C8D0976F7F}"/>
              </a:ext>
            </a:extLst>
          </p:cNvPr>
          <p:cNvSpPr/>
          <p:nvPr/>
        </p:nvSpPr>
        <p:spPr>
          <a:xfrm>
            <a:off x="11730896" y="6364072"/>
            <a:ext cx="298180" cy="369332"/>
          </a:xfrm>
          <a:prstGeom prst="can">
            <a:avLst>
              <a:gd name="adj" fmla="val 48252"/>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10" name="תמונה 9">
            <a:extLst>
              <a:ext uri="{FF2B5EF4-FFF2-40B4-BE49-F238E27FC236}">
                <a16:creationId xmlns:a16="http://schemas.microsoft.com/office/drawing/2014/main" id="{FF5CB1AA-E0A6-4AAF-8B76-174C16A20F0E}"/>
              </a:ext>
            </a:extLst>
          </p:cNvPr>
          <p:cNvPicPr>
            <a:picLocks noChangeAspect="1"/>
          </p:cNvPicPr>
          <p:nvPr/>
        </p:nvPicPr>
        <p:blipFill>
          <a:blip r:embed="rId7"/>
          <a:stretch>
            <a:fillRect/>
          </a:stretch>
        </p:blipFill>
        <p:spPr>
          <a:xfrm>
            <a:off x="4250029" y="4018903"/>
            <a:ext cx="2668072" cy="1367387"/>
          </a:xfrm>
          <a:prstGeom prst="rect">
            <a:avLst/>
          </a:prstGeom>
        </p:spPr>
      </p:pic>
    </p:spTree>
    <p:extLst>
      <p:ext uri="{BB962C8B-B14F-4D97-AF65-F5344CB8AC3E}">
        <p14:creationId xmlns:p14="http://schemas.microsoft.com/office/powerpoint/2010/main" val="301952314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E80F0-4B1E-794C-BB4F-E27AC3FC50C8}"/>
              </a:ext>
            </a:extLst>
          </p:cNvPr>
          <p:cNvSpPr>
            <a:spLocks noGrp="1"/>
          </p:cNvSpPr>
          <p:nvPr>
            <p:ph type="title" idx="4294967295"/>
          </p:nvPr>
        </p:nvSpPr>
        <p:spPr>
          <a:xfrm>
            <a:off x="1276159" y="456582"/>
            <a:ext cx="9404350" cy="1400175"/>
          </a:xfrm>
        </p:spPr>
        <p:txBody>
          <a:bodyPr/>
          <a:lstStyle/>
          <a:p>
            <a:pPr algn="ctr"/>
            <a:r>
              <a:rPr lang="en-US" sz="3600" dirty="0">
                <a:solidFill>
                  <a:schemeClr val="tx1"/>
                </a:solidFill>
              </a:rPr>
              <a:t>Page of groups that the Employer manages</a:t>
            </a:r>
          </a:p>
        </p:txBody>
      </p:sp>
      <p:pic>
        <p:nvPicPr>
          <p:cNvPr id="5" name="Picture 4">
            <a:extLst>
              <a:ext uri="{FF2B5EF4-FFF2-40B4-BE49-F238E27FC236}">
                <a16:creationId xmlns:a16="http://schemas.microsoft.com/office/drawing/2014/main" id="{8B52C801-8561-4876-AC20-B62938ACB0D1}"/>
              </a:ext>
            </a:extLst>
          </p:cNvPr>
          <p:cNvPicPr>
            <a:picLocks noChangeAspect="1"/>
          </p:cNvPicPr>
          <p:nvPr/>
        </p:nvPicPr>
        <p:blipFill>
          <a:blip r:embed="rId2"/>
          <a:stretch>
            <a:fillRect/>
          </a:stretch>
        </p:blipFill>
        <p:spPr>
          <a:xfrm>
            <a:off x="1938000" y="1233155"/>
            <a:ext cx="8316000" cy="24948"/>
          </a:xfrm>
          <a:prstGeom prst="rect">
            <a:avLst/>
          </a:prstGeom>
        </p:spPr>
      </p:pic>
      <p:pic>
        <p:nvPicPr>
          <p:cNvPr id="4" name="Picture 3">
            <a:extLst>
              <a:ext uri="{FF2B5EF4-FFF2-40B4-BE49-F238E27FC236}">
                <a16:creationId xmlns:a16="http://schemas.microsoft.com/office/drawing/2014/main" id="{1EB5E8E0-C4CE-4ADE-9B30-6B23709B949F}"/>
              </a:ext>
            </a:extLst>
          </p:cNvPr>
          <p:cNvPicPr>
            <a:picLocks noChangeAspect="1"/>
          </p:cNvPicPr>
          <p:nvPr/>
        </p:nvPicPr>
        <p:blipFill>
          <a:blip r:embed="rId3"/>
          <a:stretch>
            <a:fillRect/>
          </a:stretch>
        </p:blipFill>
        <p:spPr>
          <a:xfrm>
            <a:off x="1364013" y="497806"/>
            <a:ext cx="560886" cy="560886"/>
          </a:xfrm>
          <a:prstGeom prst="rect">
            <a:avLst/>
          </a:prstGeom>
        </p:spPr>
      </p:pic>
      <p:sp>
        <p:nvSpPr>
          <p:cNvPr id="6" name="Content Placeholder 2">
            <a:extLst>
              <a:ext uri="{FF2B5EF4-FFF2-40B4-BE49-F238E27FC236}">
                <a16:creationId xmlns:a16="http://schemas.microsoft.com/office/drawing/2014/main" id="{BCE9F960-C60B-4A03-8748-6288CCEC9669}"/>
              </a:ext>
            </a:extLst>
          </p:cNvPr>
          <p:cNvSpPr txBox="1">
            <a:spLocks/>
          </p:cNvSpPr>
          <p:nvPr/>
        </p:nvSpPr>
        <p:spPr>
          <a:xfrm>
            <a:off x="1103312" y="2052918"/>
            <a:ext cx="10064041" cy="4195481"/>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lgn="l" rtl="0">
              <a:buFont typeface="Wingdings" panose="05000000000000000000" pitchFamily="2" charset="2"/>
              <a:buChar char="§"/>
            </a:pPr>
            <a:r>
              <a:rPr lang="en-US" sz="2800" dirty="0"/>
              <a:t>A convenient display of the groups which managed by the Employer.</a:t>
            </a:r>
          </a:p>
          <a:p>
            <a:pPr algn="l" rtl="0">
              <a:buFont typeface="Wingdings" panose="05000000000000000000" pitchFamily="2" charset="2"/>
              <a:buChar char="§"/>
            </a:pPr>
            <a:endParaRPr lang="en-US" sz="2800" dirty="0"/>
          </a:p>
          <a:p>
            <a:pPr algn="l" rtl="0">
              <a:buFont typeface="Wingdings" panose="05000000000000000000" pitchFamily="2" charset="2"/>
              <a:buChar char="§"/>
            </a:pPr>
            <a:endParaRPr lang="en-US" sz="2800" dirty="0"/>
          </a:p>
          <a:p>
            <a:pPr algn="l" rtl="0">
              <a:buFont typeface="Wingdings" panose="05000000000000000000" pitchFamily="2" charset="2"/>
              <a:buChar char="§"/>
            </a:pPr>
            <a:endParaRPr lang="en-US" sz="2800" dirty="0"/>
          </a:p>
          <a:p>
            <a:pPr algn="l" rtl="0"/>
            <a:endParaRPr lang="en-US" sz="2800" dirty="0"/>
          </a:p>
          <a:p>
            <a:pPr marL="0" indent="0" algn="ctr" rtl="0">
              <a:buNone/>
            </a:pPr>
            <a:r>
              <a:rPr lang="en-US" sz="2800" dirty="0"/>
              <a:t>	Estimated development time: 5 hours</a:t>
            </a:r>
          </a:p>
          <a:p>
            <a:pPr marL="0" indent="0" algn="ctr" rtl="0">
              <a:buNone/>
            </a:pPr>
            <a:r>
              <a:rPr lang="en-US" sz="2800" dirty="0"/>
              <a:t>Teammate responsible: </a:t>
            </a:r>
            <a:r>
              <a:rPr lang="en-US" sz="2800" dirty="0" err="1"/>
              <a:t>Yakir</a:t>
            </a:r>
            <a:endParaRPr lang="en-US" sz="2800" dirty="0"/>
          </a:p>
        </p:txBody>
      </p:sp>
      <p:pic>
        <p:nvPicPr>
          <p:cNvPr id="9" name="Picture 8">
            <a:extLst>
              <a:ext uri="{FF2B5EF4-FFF2-40B4-BE49-F238E27FC236}">
                <a16:creationId xmlns:a16="http://schemas.microsoft.com/office/drawing/2014/main" id="{8BE33804-3AE0-46D3-AB2A-364A360E863B}"/>
              </a:ext>
            </a:extLst>
          </p:cNvPr>
          <p:cNvPicPr>
            <a:picLocks noChangeAspect="1"/>
          </p:cNvPicPr>
          <p:nvPr/>
        </p:nvPicPr>
        <p:blipFill>
          <a:blip r:embed="rId4"/>
          <a:stretch>
            <a:fillRect/>
          </a:stretch>
        </p:blipFill>
        <p:spPr>
          <a:xfrm>
            <a:off x="3238866" y="5350713"/>
            <a:ext cx="325148" cy="325148"/>
          </a:xfrm>
          <a:prstGeom prst="rect">
            <a:avLst/>
          </a:prstGeom>
        </p:spPr>
      </p:pic>
      <p:pic>
        <p:nvPicPr>
          <p:cNvPr id="7" name="Picture 6">
            <a:extLst>
              <a:ext uri="{FF2B5EF4-FFF2-40B4-BE49-F238E27FC236}">
                <a16:creationId xmlns:a16="http://schemas.microsoft.com/office/drawing/2014/main" id="{883983DA-C258-4A51-8C09-B9A09098A1C1}"/>
              </a:ext>
            </a:extLst>
          </p:cNvPr>
          <p:cNvPicPr>
            <a:picLocks noChangeAspect="1"/>
          </p:cNvPicPr>
          <p:nvPr/>
        </p:nvPicPr>
        <p:blipFill>
          <a:blip r:embed="rId2"/>
          <a:stretch>
            <a:fillRect/>
          </a:stretch>
        </p:blipFill>
        <p:spPr>
          <a:xfrm>
            <a:off x="2909301" y="5147407"/>
            <a:ext cx="6588000" cy="19764"/>
          </a:xfrm>
          <a:prstGeom prst="rect">
            <a:avLst/>
          </a:prstGeom>
        </p:spPr>
      </p:pic>
      <p:sp>
        <p:nvSpPr>
          <p:cNvPr id="3" name="Slide Number Placeholder 2">
            <a:extLst>
              <a:ext uri="{FF2B5EF4-FFF2-40B4-BE49-F238E27FC236}">
                <a16:creationId xmlns:a16="http://schemas.microsoft.com/office/drawing/2014/main" id="{95AE44FB-6ECA-49C7-B66F-1845B6288425}"/>
              </a:ext>
            </a:extLst>
          </p:cNvPr>
          <p:cNvSpPr>
            <a:spLocks noGrp="1"/>
          </p:cNvSpPr>
          <p:nvPr>
            <p:ph type="sldNum" sz="quarter" idx="12"/>
          </p:nvPr>
        </p:nvSpPr>
        <p:spPr/>
        <p:txBody>
          <a:bodyPr vert="horz" lIns="91440" tIns="45720" rIns="91440" bIns="45720" rtlCol="0" anchor="b"/>
          <a:lstStyle/>
          <a:p>
            <a:fld id="{6D22F896-40B5-4ADD-8801-0D06FADFA095}" type="slidenum">
              <a:rPr lang="en-US" smtClean="0">
                <a:solidFill>
                  <a:schemeClr val="bg2">
                    <a:lumMod val="50000"/>
                  </a:schemeClr>
                </a:solidFill>
              </a:rPr>
              <a:pPr/>
              <a:t>13</a:t>
            </a:fld>
            <a:endParaRPr lang="en-US" dirty="0">
              <a:solidFill>
                <a:schemeClr val="bg2">
                  <a:lumMod val="50000"/>
                </a:schemeClr>
              </a:solidFill>
            </a:endParaRPr>
          </a:p>
        </p:txBody>
      </p:sp>
      <p:grpSp>
        <p:nvGrpSpPr>
          <p:cNvPr id="13" name="Group 12">
            <a:extLst>
              <a:ext uri="{FF2B5EF4-FFF2-40B4-BE49-F238E27FC236}">
                <a16:creationId xmlns:a16="http://schemas.microsoft.com/office/drawing/2014/main" id="{39003577-2299-45FE-826F-4658E86D3003}"/>
              </a:ext>
            </a:extLst>
          </p:cNvPr>
          <p:cNvGrpSpPr/>
          <p:nvPr/>
        </p:nvGrpSpPr>
        <p:grpSpPr>
          <a:xfrm>
            <a:off x="-1382946" y="5808342"/>
            <a:ext cx="15891426" cy="2636520"/>
            <a:chOff x="-1382946" y="5737222"/>
            <a:chExt cx="15891426" cy="2636520"/>
          </a:xfrm>
        </p:grpSpPr>
        <p:sp>
          <p:nvSpPr>
            <p:cNvPr id="14" name="Wave 13">
              <a:extLst>
                <a:ext uri="{FF2B5EF4-FFF2-40B4-BE49-F238E27FC236}">
                  <a16:creationId xmlns:a16="http://schemas.microsoft.com/office/drawing/2014/main" id="{85A63C97-7788-4750-A015-6E9CB0FBDF17}"/>
                </a:ext>
              </a:extLst>
            </p:cNvPr>
            <p:cNvSpPr/>
            <p:nvPr/>
          </p:nvSpPr>
          <p:spPr>
            <a:xfrm>
              <a:off x="-1139105" y="5737222"/>
              <a:ext cx="13380720" cy="2484120"/>
            </a:xfrm>
            <a:prstGeom prst="wave">
              <a:avLst>
                <a:gd name="adj1" fmla="val 20000"/>
                <a:gd name="adj2" fmla="val -228"/>
              </a:avLst>
            </a:prstGeom>
            <a:solidFill>
              <a:schemeClr val="tx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Wave 14">
              <a:extLst>
                <a:ext uri="{FF2B5EF4-FFF2-40B4-BE49-F238E27FC236}">
                  <a16:creationId xmlns:a16="http://schemas.microsoft.com/office/drawing/2014/main" id="{D245DF3B-8A7F-4BB8-85AE-9FB97298EF76}"/>
                </a:ext>
              </a:extLst>
            </p:cNvPr>
            <p:cNvSpPr/>
            <p:nvPr/>
          </p:nvSpPr>
          <p:spPr>
            <a:xfrm>
              <a:off x="-1382946" y="5889622"/>
              <a:ext cx="15891426" cy="2484120"/>
            </a:xfrm>
            <a:prstGeom prst="wave">
              <a:avLst>
                <a:gd name="adj1" fmla="val 20000"/>
                <a:gd name="adj2" fmla="val -228"/>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pic>
        <p:nvPicPr>
          <p:cNvPr id="17" name="Graphic 16" descr="Users">
            <a:extLst>
              <a:ext uri="{FF2B5EF4-FFF2-40B4-BE49-F238E27FC236}">
                <a16:creationId xmlns:a16="http://schemas.microsoft.com/office/drawing/2014/main" id="{AB896EED-09F2-451F-B3E8-86835A3CCB9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352555" y="5756908"/>
            <a:ext cx="629948" cy="629948"/>
          </a:xfrm>
          <a:prstGeom prst="rect">
            <a:avLst/>
          </a:prstGeom>
        </p:spPr>
      </p:pic>
      <p:sp>
        <p:nvSpPr>
          <p:cNvPr id="16" name="TextBox 15">
            <a:extLst>
              <a:ext uri="{FF2B5EF4-FFF2-40B4-BE49-F238E27FC236}">
                <a16:creationId xmlns:a16="http://schemas.microsoft.com/office/drawing/2014/main" id="{4BFD2F7D-7125-47EC-9C4C-3CDDB838AE81}"/>
              </a:ext>
            </a:extLst>
          </p:cNvPr>
          <p:cNvSpPr txBox="1"/>
          <p:nvPr/>
        </p:nvSpPr>
        <p:spPr>
          <a:xfrm>
            <a:off x="10680509" y="6377605"/>
            <a:ext cx="1290769" cy="369332"/>
          </a:xfrm>
          <a:prstGeom prst="rect">
            <a:avLst/>
          </a:prstGeom>
          <a:noFill/>
        </p:spPr>
        <p:txBody>
          <a:bodyPr wrap="square" rtlCol="1">
            <a:spAutoFit/>
          </a:bodyPr>
          <a:lstStyle/>
          <a:p>
            <a:r>
              <a:rPr lang="en-US" dirty="0"/>
              <a:t>Difficulty:</a:t>
            </a:r>
            <a:endParaRPr lang="he-IL" dirty="0"/>
          </a:p>
        </p:txBody>
      </p:sp>
      <p:sp>
        <p:nvSpPr>
          <p:cNvPr id="19" name="Cylinder 18">
            <a:extLst>
              <a:ext uri="{FF2B5EF4-FFF2-40B4-BE49-F238E27FC236}">
                <a16:creationId xmlns:a16="http://schemas.microsoft.com/office/drawing/2014/main" id="{767E5013-75FD-4F2B-BE47-CC9C0E0D4EC6}"/>
              </a:ext>
            </a:extLst>
          </p:cNvPr>
          <p:cNvSpPr/>
          <p:nvPr/>
        </p:nvSpPr>
        <p:spPr>
          <a:xfrm>
            <a:off x="11730896" y="6364072"/>
            <a:ext cx="298180" cy="369332"/>
          </a:xfrm>
          <a:prstGeom prst="can">
            <a:avLst>
              <a:gd name="adj" fmla="val 48252"/>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318991938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E80F0-4B1E-794C-BB4F-E27AC3FC50C8}"/>
              </a:ext>
            </a:extLst>
          </p:cNvPr>
          <p:cNvSpPr>
            <a:spLocks noGrp="1"/>
          </p:cNvSpPr>
          <p:nvPr>
            <p:ph type="title" idx="4294967295"/>
          </p:nvPr>
        </p:nvSpPr>
        <p:spPr>
          <a:xfrm>
            <a:off x="1276159" y="456582"/>
            <a:ext cx="9404350" cy="1400175"/>
          </a:xfrm>
        </p:spPr>
        <p:txBody>
          <a:bodyPr/>
          <a:lstStyle/>
          <a:p>
            <a:pPr algn="ctr"/>
            <a:r>
              <a:rPr lang="en-US" sz="3200" dirty="0">
                <a:solidFill>
                  <a:schemeClr val="tx1"/>
                </a:solidFill>
              </a:rPr>
              <a:t>Page of groups that the Employee is a member of</a:t>
            </a:r>
          </a:p>
        </p:txBody>
      </p:sp>
      <p:pic>
        <p:nvPicPr>
          <p:cNvPr id="5" name="Picture 4">
            <a:extLst>
              <a:ext uri="{FF2B5EF4-FFF2-40B4-BE49-F238E27FC236}">
                <a16:creationId xmlns:a16="http://schemas.microsoft.com/office/drawing/2014/main" id="{8B52C801-8561-4876-AC20-B62938ACB0D1}"/>
              </a:ext>
            </a:extLst>
          </p:cNvPr>
          <p:cNvPicPr>
            <a:picLocks noChangeAspect="1"/>
          </p:cNvPicPr>
          <p:nvPr/>
        </p:nvPicPr>
        <p:blipFill>
          <a:blip r:embed="rId2"/>
          <a:stretch>
            <a:fillRect/>
          </a:stretch>
        </p:blipFill>
        <p:spPr>
          <a:xfrm>
            <a:off x="1938000" y="1233155"/>
            <a:ext cx="8316000" cy="24948"/>
          </a:xfrm>
          <a:prstGeom prst="rect">
            <a:avLst/>
          </a:prstGeom>
        </p:spPr>
      </p:pic>
      <p:pic>
        <p:nvPicPr>
          <p:cNvPr id="4" name="Picture 3">
            <a:extLst>
              <a:ext uri="{FF2B5EF4-FFF2-40B4-BE49-F238E27FC236}">
                <a16:creationId xmlns:a16="http://schemas.microsoft.com/office/drawing/2014/main" id="{1EB5E8E0-C4CE-4ADE-9B30-6B23709B949F}"/>
              </a:ext>
            </a:extLst>
          </p:cNvPr>
          <p:cNvPicPr>
            <a:picLocks noChangeAspect="1"/>
          </p:cNvPicPr>
          <p:nvPr/>
        </p:nvPicPr>
        <p:blipFill>
          <a:blip r:embed="rId3"/>
          <a:stretch>
            <a:fillRect/>
          </a:stretch>
        </p:blipFill>
        <p:spPr>
          <a:xfrm>
            <a:off x="1229299" y="516278"/>
            <a:ext cx="560886" cy="560886"/>
          </a:xfrm>
          <a:prstGeom prst="rect">
            <a:avLst/>
          </a:prstGeom>
        </p:spPr>
      </p:pic>
      <p:sp>
        <p:nvSpPr>
          <p:cNvPr id="6" name="Content Placeholder 2">
            <a:extLst>
              <a:ext uri="{FF2B5EF4-FFF2-40B4-BE49-F238E27FC236}">
                <a16:creationId xmlns:a16="http://schemas.microsoft.com/office/drawing/2014/main" id="{BCE9F960-C60B-4A03-8748-6288CCEC9669}"/>
              </a:ext>
            </a:extLst>
          </p:cNvPr>
          <p:cNvSpPr txBox="1">
            <a:spLocks/>
          </p:cNvSpPr>
          <p:nvPr/>
        </p:nvSpPr>
        <p:spPr>
          <a:xfrm>
            <a:off x="1103312" y="2052918"/>
            <a:ext cx="10064041" cy="4195481"/>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lgn="l" rtl="0">
              <a:buFont typeface="Wingdings" panose="05000000000000000000" pitchFamily="2" charset="2"/>
              <a:buChar char="§"/>
            </a:pPr>
            <a:r>
              <a:rPr lang="en-US" sz="2800" dirty="0"/>
              <a:t>A convenient display of the groups which the Employee is a member of.</a:t>
            </a:r>
          </a:p>
          <a:p>
            <a:pPr algn="l" rtl="0">
              <a:buFont typeface="Wingdings" panose="05000000000000000000" pitchFamily="2" charset="2"/>
              <a:buChar char="§"/>
            </a:pPr>
            <a:endParaRPr lang="en-US" sz="2800" dirty="0"/>
          </a:p>
          <a:p>
            <a:pPr algn="l" rtl="0">
              <a:buFont typeface="Wingdings" panose="05000000000000000000" pitchFamily="2" charset="2"/>
              <a:buChar char="§"/>
            </a:pPr>
            <a:endParaRPr lang="en-US" sz="2800" dirty="0"/>
          </a:p>
          <a:p>
            <a:pPr marL="0" indent="0" algn="l" rtl="0">
              <a:buNone/>
            </a:pPr>
            <a:endParaRPr lang="en-US" sz="2800" dirty="0"/>
          </a:p>
          <a:p>
            <a:pPr marL="0" indent="0" algn="l" rtl="0">
              <a:buNone/>
            </a:pPr>
            <a:endParaRPr lang="en-US" sz="2800" dirty="0"/>
          </a:p>
          <a:p>
            <a:pPr marL="0" indent="0" algn="ctr" rtl="0">
              <a:buNone/>
            </a:pPr>
            <a:r>
              <a:rPr lang="en-US" sz="2800" dirty="0"/>
              <a:t>	Estimated development time: 5 hours</a:t>
            </a:r>
          </a:p>
          <a:p>
            <a:pPr marL="0" indent="0" algn="ctr" rtl="0">
              <a:buNone/>
            </a:pPr>
            <a:r>
              <a:rPr lang="en-US" sz="2800" dirty="0"/>
              <a:t>Teammate responsible: </a:t>
            </a:r>
            <a:r>
              <a:rPr lang="en-US" sz="2800" dirty="0" err="1"/>
              <a:t>Yakir</a:t>
            </a:r>
            <a:endParaRPr lang="en-US" sz="2800" dirty="0"/>
          </a:p>
        </p:txBody>
      </p:sp>
      <p:pic>
        <p:nvPicPr>
          <p:cNvPr id="9" name="Picture 8">
            <a:extLst>
              <a:ext uri="{FF2B5EF4-FFF2-40B4-BE49-F238E27FC236}">
                <a16:creationId xmlns:a16="http://schemas.microsoft.com/office/drawing/2014/main" id="{8BE33804-3AE0-46D3-AB2A-364A360E863B}"/>
              </a:ext>
            </a:extLst>
          </p:cNvPr>
          <p:cNvPicPr>
            <a:picLocks noChangeAspect="1"/>
          </p:cNvPicPr>
          <p:nvPr/>
        </p:nvPicPr>
        <p:blipFill>
          <a:blip r:embed="rId4"/>
          <a:stretch>
            <a:fillRect/>
          </a:stretch>
        </p:blipFill>
        <p:spPr>
          <a:xfrm>
            <a:off x="3238866" y="5385217"/>
            <a:ext cx="325148" cy="325148"/>
          </a:xfrm>
          <a:prstGeom prst="rect">
            <a:avLst/>
          </a:prstGeom>
        </p:spPr>
      </p:pic>
      <p:pic>
        <p:nvPicPr>
          <p:cNvPr id="7" name="Picture 6">
            <a:extLst>
              <a:ext uri="{FF2B5EF4-FFF2-40B4-BE49-F238E27FC236}">
                <a16:creationId xmlns:a16="http://schemas.microsoft.com/office/drawing/2014/main" id="{883983DA-C258-4A51-8C09-B9A09098A1C1}"/>
              </a:ext>
            </a:extLst>
          </p:cNvPr>
          <p:cNvPicPr>
            <a:picLocks noChangeAspect="1"/>
          </p:cNvPicPr>
          <p:nvPr/>
        </p:nvPicPr>
        <p:blipFill>
          <a:blip r:embed="rId2"/>
          <a:stretch>
            <a:fillRect/>
          </a:stretch>
        </p:blipFill>
        <p:spPr>
          <a:xfrm>
            <a:off x="2909301" y="5242298"/>
            <a:ext cx="6588000" cy="19764"/>
          </a:xfrm>
          <a:prstGeom prst="rect">
            <a:avLst/>
          </a:prstGeom>
        </p:spPr>
      </p:pic>
      <p:sp>
        <p:nvSpPr>
          <p:cNvPr id="3" name="Slide Number Placeholder 2">
            <a:extLst>
              <a:ext uri="{FF2B5EF4-FFF2-40B4-BE49-F238E27FC236}">
                <a16:creationId xmlns:a16="http://schemas.microsoft.com/office/drawing/2014/main" id="{95AE44FB-6ECA-49C7-B66F-1845B6288425}"/>
              </a:ext>
            </a:extLst>
          </p:cNvPr>
          <p:cNvSpPr>
            <a:spLocks noGrp="1"/>
          </p:cNvSpPr>
          <p:nvPr>
            <p:ph type="sldNum" sz="quarter" idx="12"/>
          </p:nvPr>
        </p:nvSpPr>
        <p:spPr/>
        <p:txBody>
          <a:bodyPr vert="horz" lIns="91440" tIns="45720" rIns="91440" bIns="45720" rtlCol="0" anchor="b"/>
          <a:lstStyle/>
          <a:p>
            <a:fld id="{6D22F896-40B5-4ADD-8801-0D06FADFA095}" type="slidenum">
              <a:rPr lang="en-US" smtClean="0">
                <a:solidFill>
                  <a:schemeClr val="bg2">
                    <a:lumMod val="50000"/>
                  </a:schemeClr>
                </a:solidFill>
              </a:rPr>
              <a:pPr/>
              <a:t>14</a:t>
            </a:fld>
            <a:endParaRPr lang="en-US" dirty="0">
              <a:solidFill>
                <a:schemeClr val="bg2">
                  <a:lumMod val="50000"/>
                </a:schemeClr>
              </a:solidFill>
            </a:endParaRPr>
          </a:p>
        </p:txBody>
      </p:sp>
      <p:grpSp>
        <p:nvGrpSpPr>
          <p:cNvPr id="13" name="Group 12">
            <a:extLst>
              <a:ext uri="{FF2B5EF4-FFF2-40B4-BE49-F238E27FC236}">
                <a16:creationId xmlns:a16="http://schemas.microsoft.com/office/drawing/2014/main" id="{39003577-2299-45FE-826F-4658E86D3003}"/>
              </a:ext>
            </a:extLst>
          </p:cNvPr>
          <p:cNvGrpSpPr/>
          <p:nvPr/>
        </p:nvGrpSpPr>
        <p:grpSpPr>
          <a:xfrm>
            <a:off x="-1382946" y="5808342"/>
            <a:ext cx="15891426" cy="2636520"/>
            <a:chOff x="-1382946" y="5737222"/>
            <a:chExt cx="15891426" cy="2636520"/>
          </a:xfrm>
        </p:grpSpPr>
        <p:sp>
          <p:nvSpPr>
            <p:cNvPr id="14" name="Wave 13">
              <a:extLst>
                <a:ext uri="{FF2B5EF4-FFF2-40B4-BE49-F238E27FC236}">
                  <a16:creationId xmlns:a16="http://schemas.microsoft.com/office/drawing/2014/main" id="{85A63C97-7788-4750-A015-6E9CB0FBDF17}"/>
                </a:ext>
              </a:extLst>
            </p:cNvPr>
            <p:cNvSpPr/>
            <p:nvPr/>
          </p:nvSpPr>
          <p:spPr>
            <a:xfrm>
              <a:off x="-1139105" y="5737222"/>
              <a:ext cx="13380720" cy="2484120"/>
            </a:xfrm>
            <a:prstGeom prst="wave">
              <a:avLst>
                <a:gd name="adj1" fmla="val 20000"/>
                <a:gd name="adj2" fmla="val -228"/>
              </a:avLst>
            </a:prstGeom>
            <a:solidFill>
              <a:schemeClr val="tx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Wave 14">
              <a:extLst>
                <a:ext uri="{FF2B5EF4-FFF2-40B4-BE49-F238E27FC236}">
                  <a16:creationId xmlns:a16="http://schemas.microsoft.com/office/drawing/2014/main" id="{D245DF3B-8A7F-4BB8-85AE-9FB97298EF76}"/>
                </a:ext>
              </a:extLst>
            </p:cNvPr>
            <p:cNvSpPr/>
            <p:nvPr/>
          </p:nvSpPr>
          <p:spPr>
            <a:xfrm>
              <a:off x="-1382946" y="5889622"/>
              <a:ext cx="15891426" cy="2484120"/>
            </a:xfrm>
            <a:prstGeom prst="wave">
              <a:avLst>
                <a:gd name="adj1" fmla="val 20000"/>
                <a:gd name="adj2" fmla="val -228"/>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pic>
        <p:nvPicPr>
          <p:cNvPr id="16" name="Graphic 15" descr="Users">
            <a:extLst>
              <a:ext uri="{FF2B5EF4-FFF2-40B4-BE49-F238E27FC236}">
                <a16:creationId xmlns:a16="http://schemas.microsoft.com/office/drawing/2014/main" id="{D698FE9A-3F4C-45CA-90C9-DFB3A8A1ED3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352555" y="5774162"/>
            <a:ext cx="629948" cy="629948"/>
          </a:xfrm>
          <a:prstGeom prst="rect">
            <a:avLst/>
          </a:prstGeom>
        </p:spPr>
      </p:pic>
      <p:sp>
        <p:nvSpPr>
          <p:cNvPr id="18" name="TextBox 17">
            <a:extLst>
              <a:ext uri="{FF2B5EF4-FFF2-40B4-BE49-F238E27FC236}">
                <a16:creationId xmlns:a16="http://schemas.microsoft.com/office/drawing/2014/main" id="{42341D11-BFC1-465E-B4FE-76EAB98A450D}"/>
              </a:ext>
            </a:extLst>
          </p:cNvPr>
          <p:cNvSpPr txBox="1"/>
          <p:nvPr/>
        </p:nvSpPr>
        <p:spPr>
          <a:xfrm>
            <a:off x="10680509" y="6377605"/>
            <a:ext cx="1290769" cy="369332"/>
          </a:xfrm>
          <a:prstGeom prst="rect">
            <a:avLst/>
          </a:prstGeom>
          <a:noFill/>
        </p:spPr>
        <p:txBody>
          <a:bodyPr wrap="square" rtlCol="1">
            <a:spAutoFit/>
          </a:bodyPr>
          <a:lstStyle/>
          <a:p>
            <a:r>
              <a:rPr lang="en-US" dirty="0"/>
              <a:t>Difficulty:</a:t>
            </a:r>
            <a:endParaRPr lang="he-IL" dirty="0"/>
          </a:p>
        </p:txBody>
      </p:sp>
      <p:sp>
        <p:nvSpPr>
          <p:cNvPr id="19" name="Cylinder 18">
            <a:extLst>
              <a:ext uri="{FF2B5EF4-FFF2-40B4-BE49-F238E27FC236}">
                <a16:creationId xmlns:a16="http://schemas.microsoft.com/office/drawing/2014/main" id="{E7891668-95FE-4FCE-AC64-F900FA7C1CCD}"/>
              </a:ext>
            </a:extLst>
          </p:cNvPr>
          <p:cNvSpPr/>
          <p:nvPr/>
        </p:nvSpPr>
        <p:spPr>
          <a:xfrm>
            <a:off x="11730896" y="6364072"/>
            <a:ext cx="298180" cy="369332"/>
          </a:xfrm>
          <a:prstGeom prst="can">
            <a:avLst>
              <a:gd name="adj" fmla="val 48252"/>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168545045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E80F0-4B1E-794C-BB4F-E27AC3FC50C8}"/>
              </a:ext>
            </a:extLst>
          </p:cNvPr>
          <p:cNvSpPr>
            <a:spLocks noGrp="1"/>
          </p:cNvSpPr>
          <p:nvPr>
            <p:ph type="title" idx="4294967295"/>
          </p:nvPr>
        </p:nvSpPr>
        <p:spPr>
          <a:xfrm>
            <a:off x="1276159" y="456582"/>
            <a:ext cx="9404350" cy="1400175"/>
          </a:xfrm>
        </p:spPr>
        <p:txBody>
          <a:bodyPr/>
          <a:lstStyle/>
          <a:p>
            <a:pPr algn="ctr"/>
            <a:r>
              <a:rPr lang="en-US" dirty="0">
                <a:solidFill>
                  <a:schemeClr val="tx1"/>
                </a:solidFill>
              </a:rPr>
              <a:t>Group creation page</a:t>
            </a:r>
          </a:p>
        </p:txBody>
      </p:sp>
      <p:pic>
        <p:nvPicPr>
          <p:cNvPr id="5" name="Picture 4">
            <a:extLst>
              <a:ext uri="{FF2B5EF4-FFF2-40B4-BE49-F238E27FC236}">
                <a16:creationId xmlns:a16="http://schemas.microsoft.com/office/drawing/2014/main" id="{8B52C801-8561-4876-AC20-B62938ACB0D1}"/>
              </a:ext>
            </a:extLst>
          </p:cNvPr>
          <p:cNvPicPr>
            <a:picLocks noChangeAspect="1"/>
          </p:cNvPicPr>
          <p:nvPr/>
        </p:nvPicPr>
        <p:blipFill>
          <a:blip r:embed="rId2"/>
          <a:stretch>
            <a:fillRect/>
          </a:stretch>
        </p:blipFill>
        <p:spPr>
          <a:xfrm>
            <a:off x="1938000" y="1233155"/>
            <a:ext cx="8316000" cy="24948"/>
          </a:xfrm>
          <a:prstGeom prst="rect">
            <a:avLst/>
          </a:prstGeom>
        </p:spPr>
      </p:pic>
      <p:pic>
        <p:nvPicPr>
          <p:cNvPr id="4" name="Picture 3">
            <a:extLst>
              <a:ext uri="{FF2B5EF4-FFF2-40B4-BE49-F238E27FC236}">
                <a16:creationId xmlns:a16="http://schemas.microsoft.com/office/drawing/2014/main" id="{1EB5E8E0-C4CE-4ADE-9B30-6B23709B949F}"/>
              </a:ext>
            </a:extLst>
          </p:cNvPr>
          <p:cNvPicPr>
            <a:picLocks noChangeAspect="1"/>
          </p:cNvPicPr>
          <p:nvPr/>
        </p:nvPicPr>
        <p:blipFill>
          <a:blip r:embed="rId3"/>
          <a:stretch>
            <a:fillRect/>
          </a:stretch>
        </p:blipFill>
        <p:spPr>
          <a:xfrm>
            <a:off x="3120997" y="525514"/>
            <a:ext cx="560886" cy="560886"/>
          </a:xfrm>
          <a:prstGeom prst="rect">
            <a:avLst/>
          </a:prstGeom>
        </p:spPr>
      </p:pic>
      <p:sp>
        <p:nvSpPr>
          <p:cNvPr id="6" name="Content Placeholder 2">
            <a:extLst>
              <a:ext uri="{FF2B5EF4-FFF2-40B4-BE49-F238E27FC236}">
                <a16:creationId xmlns:a16="http://schemas.microsoft.com/office/drawing/2014/main" id="{BCE9F960-C60B-4A03-8748-6288CCEC9669}"/>
              </a:ext>
            </a:extLst>
          </p:cNvPr>
          <p:cNvSpPr txBox="1">
            <a:spLocks/>
          </p:cNvSpPr>
          <p:nvPr/>
        </p:nvSpPr>
        <p:spPr>
          <a:xfrm>
            <a:off x="1103312" y="2052918"/>
            <a:ext cx="10064041" cy="4195481"/>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lgn="l" rtl="0">
              <a:buFont typeface="Wingdings" panose="05000000000000000000" pitchFamily="2" charset="2"/>
              <a:buChar char="§"/>
            </a:pPr>
            <a:r>
              <a:rPr lang="en-US" sz="2800" dirty="0"/>
              <a:t>The Employer can create a new group and invite the Employees to be a part of it. The group consists of name, time slots for shifts etc.</a:t>
            </a:r>
          </a:p>
          <a:p>
            <a:pPr algn="l" rtl="0">
              <a:buFont typeface="Wingdings" panose="05000000000000000000" pitchFamily="2" charset="2"/>
              <a:buChar char="§"/>
            </a:pPr>
            <a:r>
              <a:rPr lang="en-US" sz="2800" dirty="0"/>
              <a:t>Each workplace/division in a workplace can have its own group on Shiftly.</a:t>
            </a:r>
          </a:p>
          <a:p>
            <a:pPr algn="l" rtl="0">
              <a:buFont typeface="Wingdings" panose="05000000000000000000" pitchFamily="2" charset="2"/>
              <a:buChar char="§"/>
            </a:pPr>
            <a:r>
              <a:rPr lang="en-US" sz="2800" dirty="0"/>
              <a:t>Framework involved: </a:t>
            </a:r>
          </a:p>
          <a:p>
            <a:pPr marL="0" indent="0" algn="l" rtl="0">
              <a:buNone/>
            </a:pPr>
            <a:endParaRPr lang="en-US" sz="2800" dirty="0"/>
          </a:p>
          <a:p>
            <a:pPr marL="0" indent="0" algn="ctr" rtl="0">
              <a:buNone/>
            </a:pPr>
            <a:r>
              <a:rPr lang="en-US" sz="2800" dirty="0"/>
              <a:t>	Estimated development time: 15 hours</a:t>
            </a:r>
          </a:p>
          <a:p>
            <a:pPr marL="0" indent="0" algn="ctr" rtl="0">
              <a:buNone/>
            </a:pPr>
            <a:r>
              <a:rPr lang="en-US" sz="2800" dirty="0"/>
              <a:t>Teammate responsible: Gal</a:t>
            </a:r>
          </a:p>
        </p:txBody>
      </p:sp>
      <p:pic>
        <p:nvPicPr>
          <p:cNvPr id="9" name="Picture 8">
            <a:extLst>
              <a:ext uri="{FF2B5EF4-FFF2-40B4-BE49-F238E27FC236}">
                <a16:creationId xmlns:a16="http://schemas.microsoft.com/office/drawing/2014/main" id="{8BE33804-3AE0-46D3-AB2A-364A360E863B}"/>
              </a:ext>
            </a:extLst>
          </p:cNvPr>
          <p:cNvPicPr>
            <a:picLocks noChangeAspect="1"/>
          </p:cNvPicPr>
          <p:nvPr/>
        </p:nvPicPr>
        <p:blipFill>
          <a:blip r:embed="rId4"/>
          <a:stretch>
            <a:fillRect/>
          </a:stretch>
        </p:blipFill>
        <p:spPr>
          <a:xfrm>
            <a:off x="3169858" y="5629254"/>
            <a:ext cx="325148" cy="325148"/>
          </a:xfrm>
          <a:prstGeom prst="rect">
            <a:avLst/>
          </a:prstGeom>
        </p:spPr>
      </p:pic>
      <p:pic>
        <p:nvPicPr>
          <p:cNvPr id="7" name="Picture 6">
            <a:extLst>
              <a:ext uri="{FF2B5EF4-FFF2-40B4-BE49-F238E27FC236}">
                <a16:creationId xmlns:a16="http://schemas.microsoft.com/office/drawing/2014/main" id="{883983DA-C258-4A51-8C09-B9A09098A1C1}"/>
              </a:ext>
            </a:extLst>
          </p:cNvPr>
          <p:cNvPicPr>
            <a:picLocks noChangeAspect="1"/>
          </p:cNvPicPr>
          <p:nvPr/>
        </p:nvPicPr>
        <p:blipFill>
          <a:blip r:embed="rId2"/>
          <a:stretch>
            <a:fillRect/>
          </a:stretch>
        </p:blipFill>
        <p:spPr>
          <a:xfrm>
            <a:off x="2909301" y="5328561"/>
            <a:ext cx="6588000" cy="19764"/>
          </a:xfrm>
          <a:prstGeom prst="rect">
            <a:avLst/>
          </a:prstGeom>
        </p:spPr>
      </p:pic>
      <p:sp>
        <p:nvSpPr>
          <p:cNvPr id="3" name="Slide Number Placeholder 2">
            <a:extLst>
              <a:ext uri="{FF2B5EF4-FFF2-40B4-BE49-F238E27FC236}">
                <a16:creationId xmlns:a16="http://schemas.microsoft.com/office/drawing/2014/main" id="{95AE44FB-6ECA-49C7-B66F-1845B6288425}"/>
              </a:ext>
            </a:extLst>
          </p:cNvPr>
          <p:cNvSpPr>
            <a:spLocks noGrp="1"/>
          </p:cNvSpPr>
          <p:nvPr>
            <p:ph type="sldNum" sz="quarter" idx="12"/>
          </p:nvPr>
        </p:nvSpPr>
        <p:spPr/>
        <p:txBody>
          <a:bodyPr vert="horz" lIns="91440" tIns="45720" rIns="91440" bIns="45720" rtlCol="0" anchor="b"/>
          <a:lstStyle/>
          <a:p>
            <a:fld id="{6D22F896-40B5-4ADD-8801-0D06FADFA095}" type="slidenum">
              <a:rPr lang="en-US" smtClean="0">
                <a:solidFill>
                  <a:schemeClr val="bg2">
                    <a:lumMod val="50000"/>
                  </a:schemeClr>
                </a:solidFill>
              </a:rPr>
              <a:pPr/>
              <a:t>15</a:t>
            </a:fld>
            <a:endParaRPr lang="en-US" dirty="0">
              <a:solidFill>
                <a:schemeClr val="bg2">
                  <a:lumMod val="50000"/>
                </a:schemeClr>
              </a:solidFill>
            </a:endParaRPr>
          </a:p>
        </p:txBody>
      </p:sp>
      <p:grpSp>
        <p:nvGrpSpPr>
          <p:cNvPr id="13" name="Group 12">
            <a:extLst>
              <a:ext uri="{FF2B5EF4-FFF2-40B4-BE49-F238E27FC236}">
                <a16:creationId xmlns:a16="http://schemas.microsoft.com/office/drawing/2014/main" id="{39003577-2299-45FE-826F-4658E86D3003}"/>
              </a:ext>
            </a:extLst>
          </p:cNvPr>
          <p:cNvGrpSpPr/>
          <p:nvPr/>
        </p:nvGrpSpPr>
        <p:grpSpPr>
          <a:xfrm>
            <a:off x="-1382946" y="5808342"/>
            <a:ext cx="15891426" cy="2636520"/>
            <a:chOff x="-1382946" y="5737222"/>
            <a:chExt cx="15891426" cy="2636520"/>
          </a:xfrm>
        </p:grpSpPr>
        <p:sp>
          <p:nvSpPr>
            <p:cNvPr id="14" name="Wave 13">
              <a:extLst>
                <a:ext uri="{FF2B5EF4-FFF2-40B4-BE49-F238E27FC236}">
                  <a16:creationId xmlns:a16="http://schemas.microsoft.com/office/drawing/2014/main" id="{85A63C97-7788-4750-A015-6E9CB0FBDF17}"/>
                </a:ext>
              </a:extLst>
            </p:cNvPr>
            <p:cNvSpPr/>
            <p:nvPr/>
          </p:nvSpPr>
          <p:spPr>
            <a:xfrm>
              <a:off x="-1139105" y="5737222"/>
              <a:ext cx="13380720" cy="2484120"/>
            </a:xfrm>
            <a:prstGeom prst="wave">
              <a:avLst>
                <a:gd name="adj1" fmla="val 20000"/>
                <a:gd name="adj2" fmla="val -228"/>
              </a:avLst>
            </a:prstGeom>
            <a:solidFill>
              <a:schemeClr val="tx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Wave 14">
              <a:extLst>
                <a:ext uri="{FF2B5EF4-FFF2-40B4-BE49-F238E27FC236}">
                  <a16:creationId xmlns:a16="http://schemas.microsoft.com/office/drawing/2014/main" id="{D245DF3B-8A7F-4BB8-85AE-9FB97298EF76}"/>
                </a:ext>
              </a:extLst>
            </p:cNvPr>
            <p:cNvSpPr/>
            <p:nvPr/>
          </p:nvSpPr>
          <p:spPr>
            <a:xfrm>
              <a:off x="-1382946" y="5889622"/>
              <a:ext cx="15891426" cy="2484120"/>
            </a:xfrm>
            <a:prstGeom prst="wave">
              <a:avLst>
                <a:gd name="adj1" fmla="val 20000"/>
                <a:gd name="adj2" fmla="val -228"/>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pic>
        <p:nvPicPr>
          <p:cNvPr id="16" name="Graphic 15" descr="Users">
            <a:extLst>
              <a:ext uri="{FF2B5EF4-FFF2-40B4-BE49-F238E27FC236}">
                <a16:creationId xmlns:a16="http://schemas.microsoft.com/office/drawing/2014/main" id="{0994BFF9-3785-404F-B7F5-3AE03039561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352555" y="6062579"/>
            <a:ext cx="629948" cy="629948"/>
          </a:xfrm>
          <a:prstGeom prst="rect">
            <a:avLst/>
          </a:prstGeom>
        </p:spPr>
      </p:pic>
      <p:sp>
        <p:nvSpPr>
          <p:cNvPr id="18" name="TextBox 17">
            <a:extLst>
              <a:ext uri="{FF2B5EF4-FFF2-40B4-BE49-F238E27FC236}">
                <a16:creationId xmlns:a16="http://schemas.microsoft.com/office/drawing/2014/main" id="{21AB46AF-79C8-4E30-9334-684E82301DFB}"/>
              </a:ext>
            </a:extLst>
          </p:cNvPr>
          <p:cNvSpPr txBox="1"/>
          <p:nvPr/>
        </p:nvSpPr>
        <p:spPr>
          <a:xfrm>
            <a:off x="10680509" y="6377605"/>
            <a:ext cx="1290769" cy="369332"/>
          </a:xfrm>
          <a:prstGeom prst="rect">
            <a:avLst/>
          </a:prstGeom>
          <a:noFill/>
        </p:spPr>
        <p:txBody>
          <a:bodyPr wrap="square" rtlCol="1">
            <a:spAutoFit/>
          </a:bodyPr>
          <a:lstStyle/>
          <a:p>
            <a:r>
              <a:rPr lang="en-US" dirty="0"/>
              <a:t>Difficulty:</a:t>
            </a:r>
            <a:endParaRPr lang="he-IL" dirty="0"/>
          </a:p>
        </p:txBody>
      </p:sp>
      <p:sp>
        <p:nvSpPr>
          <p:cNvPr id="19" name="Cylinder 18">
            <a:extLst>
              <a:ext uri="{FF2B5EF4-FFF2-40B4-BE49-F238E27FC236}">
                <a16:creationId xmlns:a16="http://schemas.microsoft.com/office/drawing/2014/main" id="{8601A2B2-CAA1-484B-ACD7-803DCD260F02}"/>
              </a:ext>
            </a:extLst>
          </p:cNvPr>
          <p:cNvSpPr/>
          <p:nvPr/>
        </p:nvSpPr>
        <p:spPr>
          <a:xfrm>
            <a:off x="11730896" y="6364072"/>
            <a:ext cx="298180" cy="369332"/>
          </a:xfrm>
          <a:prstGeom prst="can">
            <a:avLst>
              <a:gd name="adj" fmla="val 48252"/>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17" name="תמונה 16">
            <a:extLst>
              <a:ext uri="{FF2B5EF4-FFF2-40B4-BE49-F238E27FC236}">
                <a16:creationId xmlns:a16="http://schemas.microsoft.com/office/drawing/2014/main" id="{6E2B9A4F-8136-45BF-9F9C-2317035B50CA}"/>
              </a:ext>
            </a:extLst>
          </p:cNvPr>
          <p:cNvPicPr>
            <a:picLocks noChangeAspect="1"/>
          </p:cNvPicPr>
          <p:nvPr/>
        </p:nvPicPr>
        <p:blipFill>
          <a:blip r:embed="rId7"/>
          <a:stretch>
            <a:fillRect/>
          </a:stretch>
        </p:blipFill>
        <p:spPr>
          <a:xfrm>
            <a:off x="4250029" y="4018903"/>
            <a:ext cx="2668072" cy="1367387"/>
          </a:xfrm>
          <a:prstGeom prst="rect">
            <a:avLst/>
          </a:prstGeom>
        </p:spPr>
      </p:pic>
    </p:spTree>
    <p:extLst>
      <p:ext uri="{BB962C8B-B14F-4D97-AF65-F5344CB8AC3E}">
        <p14:creationId xmlns:p14="http://schemas.microsoft.com/office/powerpoint/2010/main" val="285880333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BDECF-398A-9B40-AC85-66605B9B4232}"/>
              </a:ext>
            </a:extLst>
          </p:cNvPr>
          <p:cNvSpPr>
            <a:spLocks noGrp="1"/>
          </p:cNvSpPr>
          <p:nvPr>
            <p:ph type="title"/>
          </p:nvPr>
        </p:nvSpPr>
        <p:spPr>
          <a:xfrm>
            <a:off x="1683171" y="234912"/>
            <a:ext cx="8825657" cy="1915647"/>
          </a:xfrm>
        </p:spPr>
        <p:txBody>
          <a:bodyPr anchor="ctr"/>
          <a:lstStyle/>
          <a:p>
            <a:pPr algn="ctr"/>
            <a:r>
              <a:rPr lang="en-US" sz="6000" dirty="0"/>
              <a:t>Sprint 2</a:t>
            </a:r>
          </a:p>
        </p:txBody>
      </p:sp>
      <p:grpSp>
        <p:nvGrpSpPr>
          <p:cNvPr id="5" name="Group 4">
            <a:extLst>
              <a:ext uri="{FF2B5EF4-FFF2-40B4-BE49-F238E27FC236}">
                <a16:creationId xmlns:a16="http://schemas.microsoft.com/office/drawing/2014/main" id="{E92BBEE6-61BF-4311-8985-CD6FE81B2D88}"/>
              </a:ext>
            </a:extLst>
          </p:cNvPr>
          <p:cNvGrpSpPr/>
          <p:nvPr/>
        </p:nvGrpSpPr>
        <p:grpSpPr>
          <a:xfrm>
            <a:off x="3824554" y="2525685"/>
            <a:ext cx="3858142" cy="2885553"/>
            <a:chOff x="3824554" y="2525685"/>
            <a:chExt cx="3858142" cy="2885553"/>
          </a:xfrm>
        </p:grpSpPr>
        <p:pic>
          <p:nvPicPr>
            <p:cNvPr id="7" name="Picture 6">
              <a:extLst>
                <a:ext uri="{FF2B5EF4-FFF2-40B4-BE49-F238E27FC236}">
                  <a16:creationId xmlns:a16="http://schemas.microsoft.com/office/drawing/2014/main" id="{E54E1617-0D24-45F4-90EC-DA0C41FA5DD2}"/>
                </a:ext>
              </a:extLst>
            </p:cNvPr>
            <p:cNvPicPr>
              <a:picLocks noChangeAspect="1"/>
            </p:cNvPicPr>
            <p:nvPr/>
          </p:nvPicPr>
          <p:blipFill>
            <a:blip r:embed="rId2"/>
            <a:stretch>
              <a:fillRect/>
            </a:stretch>
          </p:blipFill>
          <p:spPr>
            <a:xfrm>
              <a:off x="3824554" y="2525685"/>
              <a:ext cx="2885553" cy="2885553"/>
            </a:xfrm>
            <a:prstGeom prst="rect">
              <a:avLst/>
            </a:prstGeom>
            <a:effectLst>
              <a:reflection blurRad="6350" stA="52000" endA="300" endPos="35000" dir="5400000" sy="-100000" algn="bl" rotWithShape="0"/>
            </a:effectLst>
          </p:spPr>
        </p:pic>
        <p:pic>
          <p:nvPicPr>
            <p:cNvPr id="4" name="Picture 3">
              <a:extLst>
                <a:ext uri="{FF2B5EF4-FFF2-40B4-BE49-F238E27FC236}">
                  <a16:creationId xmlns:a16="http://schemas.microsoft.com/office/drawing/2014/main" id="{A3D5CDE3-CB25-49ED-AAF7-D79CFAC0069E}"/>
                </a:ext>
              </a:extLst>
            </p:cNvPr>
            <p:cNvPicPr>
              <a:picLocks noChangeAspect="1"/>
            </p:cNvPicPr>
            <p:nvPr/>
          </p:nvPicPr>
          <p:blipFill>
            <a:blip r:embed="rId2"/>
            <a:stretch>
              <a:fillRect/>
            </a:stretch>
          </p:blipFill>
          <p:spPr>
            <a:xfrm>
              <a:off x="5955384" y="3570319"/>
              <a:ext cx="1727312" cy="1727312"/>
            </a:xfrm>
            <a:prstGeom prst="rect">
              <a:avLst/>
            </a:prstGeom>
            <a:effectLst>
              <a:reflection blurRad="6350" stA="52000" endA="300" endPos="35000" dir="5400000" sy="-100000" algn="bl" rotWithShape="0"/>
            </a:effectLst>
          </p:spPr>
        </p:pic>
      </p:grpSp>
      <p:sp>
        <p:nvSpPr>
          <p:cNvPr id="3" name="Slide Number Placeholder 2">
            <a:extLst>
              <a:ext uri="{FF2B5EF4-FFF2-40B4-BE49-F238E27FC236}">
                <a16:creationId xmlns:a16="http://schemas.microsoft.com/office/drawing/2014/main" id="{51479C1E-00B2-4232-9ACD-187C44A4017B}"/>
              </a:ext>
            </a:extLst>
          </p:cNvPr>
          <p:cNvSpPr>
            <a:spLocks noGrp="1"/>
          </p:cNvSpPr>
          <p:nvPr>
            <p:ph type="sldNum" sz="quarter" idx="12"/>
          </p:nvPr>
        </p:nvSpPr>
        <p:spPr/>
        <p:txBody>
          <a:bodyPr vert="horz" lIns="91440" tIns="45720" rIns="91440" bIns="45720" rtlCol="0" anchor="b"/>
          <a:lstStyle/>
          <a:p>
            <a:fld id="{6D22F896-40B5-4ADD-8801-0D06FADFA095}" type="slidenum">
              <a:rPr lang="en-US" smtClean="0">
                <a:solidFill>
                  <a:schemeClr val="bg2">
                    <a:lumMod val="50000"/>
                  </a:schemeClr>
                </a:solidFill>
              </a:rPr>
              <a:pPr/>
              <a:t>16</a:t>
            </a:fld>
            <a:endParaRPr lang="en-US" dirty="0">
              <a:solidFill>
                <a:schemeClr val="bg2">
                  <a:lumMod val="50000"/>
                </a:schemeClr>
              </a:solidFill>
            </a:endParaRPr>
          </a:p>
        </p:txBody>
      </p:sp>
      <p:grpSp>
        <p:nvGrpSpPr>
          <p:cNvPr id="10" name="Group 9">
            <a:extLst>
              <a:ext uri="{FF2B5EF4-FFF2-40B4-BE49-F238E27FC236}">
                <a16:creationId xmlns:a16="http://schemas.microsoft.com/office/drawing/2014/main" id="{1FD41836-6332-4F61-BBFF-4A283EB5B303}"/>
              </a:ext>
            </a:extLst>
          </p:cNvPr>
          <p:cNvGrpSpPr/>
          <p:nvPr/>
        </p:nvGrpSpPr>
        <p:grpSpPr>
          <a:xfrm>
            <a:off x="-1382946" y="5808342"/>
            <a:ext cx="15891426" cy="2636520"/>
            <a:chOff x="-1382946" y="5737222"/>
            <a:chExt cx="15891426" cy="2636520"/>
          </a:xfrm>
        </p:grpSpPr>
        <p:sp>
          <p:nvSpPr>
            <p:cNvPr id="11" name="Wave 10">
              <a:extLst>
                <a:ext uri="{FF2B5EF4-FFF2-40B4-BE49-F238E27FC236}">
                  <a16:creationId xmlns:a16="http://schemas.microsoft.com/office/drawing/2014/main" id="{5FFBBBB6-ADA8-49A5-81F5-5C0DDBA334F7}"/>
                </a:ext>
              </a:extLst>
            </p:cNvPr>
            <p:cNvSpPr/>
            <p:nvPr/>
          </p:nvSpPr>
          <p:spPr>
            <a:xfrm>
              <a:off x="-1139105" y="5737222"/>
              <a:ext cx="13380720" cy="2484120"/>
            </a:xfrm>
            <a:prstGeom prst="wave">
              <a:avLst>
                <a:gd name="adj1" fmla="val 20000"/>
                <a:gd name="adj2" fmla="val -228"/>
              </a:avLst>
            </a:prstGeom>
            <a:solidFill>
              <a:schemeClr val="tx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2" name="Wave 11">
              <a:extLst>
                <a:ext uri="{FF2B5EF4-FFF2-40B4-BE49-F238E27FC236}">
                  <a16:creationId xmlns:a16="http://schemas.microsoft.com/office/drawing/2014/main" id="{442F43F4-57F9-4F8D-9A3D-451050317DCA}"/>
                </a:ext>
              </a:extLst>
            </p:cNvPr>
            <p:cNvSpPr/>
            <p:nvPr/>
          </p:nvSpPr>
          <p:spPr>
            <a:xfrm>
              <a:off x="-1382946" y="5889622"/>
              <a:ext cx="15891426" cy="2484120"/>
            </a:xfrm>
            <a:prstGeom prst="wave">
              <a:avLst>
                <a:gd name="adj1" fmla="val 20000"/>
                <a:gd name="adj2" fmla="val -228"/>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spTree>
    <p:extLst>
      <p:ext uri="{BB962C8B-B14F-4D97-AF65-F5344CB8AC3E}">
        <p14:creationId xmlns:p14="http://schemas.microsoft.com/office/powerpoint/2010/main" val="387639206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E80F0-4B1E-794C-BB4F-E27AC3FC50C8}"/>
              </a:ext>
            </a:extLst>
          </p:cNvPr>
          <p:cNvSpPr>
            <a:spLocks noGrp="1"/>
          </p:cNvSpPr>
          <p:nvPr>
            <p:ph type="title" idx="4294967295"/>
          </p:nvPr>
        </p:nvSpPr>
        <p:spPr>
          <a:xfrm>
            <a:off x="1276159" y="456582"/>
            <a:ext cx="9404350" cy="1400175"/>
          </a:xfrm>
        </p:spPr>
        <p:txBody>
          <a:bodyPr/>
          <a:lstStyle/>
          <a:p>
            <a:pPr algn="ctr"/>
            <a:r>
              <a:rPr lang="en-US" dirty="0">
                <a:solidFill>
                  <a:schemeClr val="tx1"/>
                </a:solidFill>
              </a:rPr>
              <a:t>View employees options (Employer)</a:t>
            </a:r>
          </a:p>
        </p:txBody>
      </p:sp>
      <p:pic>
        <p:nvPicPr>
          <p:cNvPr id="5" name="Picture 4">
            <a:extLst>
              <a:ext uri="{FF2B5EF4-FFF2-40B4-BE49-F238E27FC236}">
                <a16:creationId xmlns:a16="http://schemas.microsoft.com/office/drawing/2014/main" id="{8B52C801-8561-4876-AC20-B62938ACB0D1}"/>
              </a:ext>
            </a:extLst>
          </p:cNvPr>
          <p:cNvPicPr>
            <a:picLocks noChangeAspect="1"/>
          </p:cNvPicPr>
          <p:nvPr/>
        </p:nvPicPr>
        <p:blipFill>
          <a:blip r:embed="rId2"/>
          <a:stretch>
            <a:fillRect/>
          </a:stretch>
        </p:blipFill>
        <p:spPr>
          <a:xfrm>
            <a:off x="1938000" y="1233155"/>
            <a:ext cx="8316000" cy="24948"/>
          </a:xfrm>
          <a:prstGeom prst="rect">
            <a:avLst/>
          </a:prstGeom>
        </p:spPr>
      </p:pic>
      <p:pic>
        <p:nvPicPr>
          <p:cNvPr id="4" name="Picture 3">
            <a:extLst>
              <a:ext uri="{FF2B5EF4-FFF2-40B4-BE49-F238E27FC236}">
                <a16:creationId xmlns:a16="http://schemas.microsoft.com/office/drawing/2014/main" id="{1EB5E8E0-C4CE-4ADE-9B30-6B23709B949F}"/>
              </a:ext>
            </a:extLst>
          </p:cNvPr>
          <p:cNvPicPr>
            <a:picLocks noChangeAspect="1"/>
          </p:cNvPicPr>
          <p:nvPr/>
        </p:nvPicPr>
        <p:blipFill>
          <a:blip r:embed="rId3"/>
          <a:stretch>
            <a:fillRect/>
          </a:stretch>
        </p:blipFill>
        <p:spPr>
          <a:xfrm>
            <a:off x="1377114" y="525514"/>
            <a:ext cx="560886" cy="560886"/>
          </a:xfrm>
          <a:prstGeom prst="rect">
            <a:avLst/>
          </a:prstGeom>
        </p:spPr>
      </p:pic>
      <p:sp>
        <p:nvSpPr>
          <p:cNvPr id="6" name="Content Placeholder 2">
            <a:extLst>
              <a:ext uri="{FF2B5EF4-FFF2-40B4-BE49-F238E27FC236}">
                <a16:creationId xmlns:a16="http://schemas.microsoft.com/office/drawing/2014/main" id="{BCE9F960-C60B-4A03-8748-6288CCEC9669}"/>
              </a:ext>
            </a:extLst>
          </p:cNvPr>
          <p:cNvSpPr txBox="1">
            <a:spLocks/>
          </p:cNvSpPr>
          <p:nvPr/>
        </p:nvSpPr>
        <p:spPr>
          <a:xfrm>
            <a:off x="1103312" y="2052918"/>
            <a:ext cx="10064041" cy="4195481"/>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lgn="l" rtl="0">
              <a:buFont typeface="Wingdings" panose="05000000000000000000" pitchFamily="2" charset="2"/>
              <a:buChar char="§"/>
            </a:pPr>
            <a:r>
              <a:rPr lang="en-US" sz="2800" dirty="0"/>
              <a:t>Once the Employees filled out their options of shifts for the upcoming week, the Employer can view those options and give her/his feedback.</a:t>
            </a:r>
          </a:p>
          <a:p>
            <a:pPr algn="l" rtl="0">
              <a:buFont typeface="Wingdings" panose="05000000000000000000" pitchFamily="2" charset="2"/>
              <a:buChar char="§"/>
            </a:pPr>
            <a:endParaRPr lang="en-US" sz="2800" dirty="0"/>
          </a:p>
          <a:p>
            <a:pPr algn="l" rtl="0">
              <a:buFont typeface="Wingdings" panose="05000000000000000000" pitchFamily="2" charset="2"/>
              <a:buChar char="§"/>
            </a:pPr>
            <a:endParaRPr lang="en-US" sz="2800" dirty="0"/>
          </a:p>
          <a:p>
            <a:pPr algn="l" rtl="0">
              <a:buFont typeface="Wingdings" panose="05000000000000000000" pitchFamily="2" charset="2"/>
              <a:buChar char="§"/>
            </a:pPr>
            <a:endParaRPr lang="en-US" sz="2800" dirty="0"/>
          </a:p>
          <a:p>
            <a:pPr algn="l" rtl="0"/>
            <a:endParaRPr lang="en-US" sz="2800" dirty="0"/>
          </a:p>
          <a:p>
            <a:pPr marL="0" indent="0" algn="ctr" rtl="0">
              <a:buNone/>
            </a:pPr>
            <a:r>
              <a:rPr lang="en-US" sz="2800" dirty="0"/>
              <a:t>	Estimated development time: 5 hours</a:t>
            </a:r>
          </a:p>
          <a:p>
            <a:pPr marL="0" indent="0" algn="ctr" rtl="0">
              <a:buNone/>
            </a:pPr>
            <a:r>
              <a:rPr lang="en-US" sz="2800" dirty="0"/>
              <a:t>Teammate responsible: Gal</a:t>
            </a:r>
          </a:p>
        </p:txBody>
      </p:sp>
      <p:pic>
        <p:nvPicPr>
          <p:cNvPr id="9" name="Picture 8">
            <a:extLst>
              <a:ext uri="{FF2B5EF4-FFF2-40B4-BE49-F238E27FC236}">
                <a16:creationId xmlns:a16="http://schemas.microsoft.com/office/drawing/2014/main" id="{8BE33804-3AE0-46D3-AB2A-364A360E863B}"/>
              </a:ext>
            </a:extLst>
          </p:cNvPr>
          <p:cNvPicPr>
            <a:picLocks noChangeAspect="1"/>
          </p:cNvPicPr>
          <p:nvPr/>
        </p:nvPicPr>
        <p:blipFill>
          <a:blip r:embed="rId4"/>
          <a:stretch>
            <a:fillRect/>
          </a:stretch>
        </p:blipFill>
        <p:spPr>
          <a:xfrm>
            <a:off x="3238866" y="5788281"/>
            <a:ext cx="325148" cy="325148"/>
          </a:xfrm>
          <a:prstGeom prst="rect">
            <a:avLst/>
          </a:prstGeom>
        </p:spPr>
      </p:pic>
      <p:pic>
        <p:nvPicPr>
          <p:cNvPr id="7" name="Picture 6">
            <a:extLst>
              <a:ext uri="{FF2B5EF4-FFF2-40B4-BE49-F238E27FC236}">
                <a16:creationId xmlns:a16="http://schemas.microsoft.com/office/drawing/2014/main" id="{883983DA-C258-4A51-8C09-B9A09098A1C1}"/>
              </a:ext>
            </a:extLst>
          </p:cNvPr>
          <p:cNvPicPr>
            <a:picLocks noChangeAspect="1"/>
          </p:cNvPicPr>
          <p:nvPr/>
        </p:nvPicPr>
        <p:blipFill>
          <a:blip r:embed="rId2"/>
          <a:stretch>
            <a:fillRect/>
          </a:stretch>
        </p:blipFill>
        <p:spPr>
          <a:xfrm>
            <a:off x="2909301" y="5328561"/>
            <a:ext cx="6588000" cy="19764"/>
          </a:xfrm>
          <a:prstGeom prst="rect">
            <a:avLst/>
          </a:prstGeom>
        </p:spPr>
      </p:pic>
      <p:sp>
        <p:nvSpPr>
          <p:cNvPr id="3" name="Slide Number Placeholder 2">
            <a:extLst>
              <a:ext uri="{FF2B5EF4-FFF2-40B4-BE49-F238E27FC236}">
                <a16:creationId xmlns:a16="http://schemas.microsoft.com/office/drawing/2014/main" id="{95AE44FB-6ECA-49C7-B66F-1845B6288425}"/>
              </a:ext>
            </a:extLst>
          </p:cNvPr>
          <p:cNvSpPr>
            <a:spLocks noGrp="1"/>
          </p:cNvSpPr>
          <p:nvPr>
            <p:ph type="sldNum" sz="quarter" idx="12"/>
          </p:nvPr>
        </p:nvSpPr>
        <p:spPr/>
        <p:txBody>
          <a:bodyPr vert="horz" lIns="91440" tIns="45720" rIns="91440" bIns="45720" rtlCol="0" anchor="b"/>
          <a:lstStyle/>
          <a:p>
            <a:fld id="{6D22F896-40B5-4ADD-8801-0D06FADFA095}" type="slidenum">
              <a:rPr lang="en-US" smtClean="0">
                <a:solidFill>
                  <a:schemeClr val="bg2">
                    <a:lumMod val="50000"/>
                  </a:schemeClr>
                </a:solidFill>
              </a:rPr>
              <a:pPr/>
              <a:t>17</a:t>
            </a:fld>
            <a:endParaRPr lang="en-US" dirty="0">
              <a:solidFill>
                <a:schemeClr val="bg2">
                  <a:lumMod val="50000"/>
                </a:schemeClr>
              </a:solidFill>
            </a:endParaRPr>
          </a:p>
        </p:txBody>
      </p:sp>
      <p:grpSp>
        <p:nvGrpSpPr>
          <p:cNvPr id="13" name="Group 12">
            <a:extLst>
              <a:ext uri="{FF2B5EF4-FFF2-40B4-BE49-F238E27FC236}">
                <a16:creationId xmlns:a16="http://schemas.microsoft.com/office/drawing/2014/main" id="{39003577-2299-45FE-826F-4658E86D3003}"/>
              </a:ext>
            </a:extLst>
          </p:cNvPr>
          <p:cNvGrpSpPr/>
          <p:nvPr/>
        </p:nvGrpSpPr>
        <p:grpSpPr>
          <a:xfrm>
            <a:off x="-1382946" y="5808342"/>
            <a:ext cx="15891426" cy="2636520"/>
            <a:chOff x="-1382946" y="5737222"/>
            <a:chExt cx="15891426" cy="2636520"/>
          </a:xfrm>
        </p:grpSpPr>
        <p:sp>
          <p:nvSpPr>
            <p:cNvPr id="14" name="Wave 13">
              <a:extLst>
                <a:ext uri="{FF2B5EF4-FFF2-40B4-BE49-F238E27FC236}">
                  <a16:creationId xmlns:a16="http://schemas.microsoft.com/office/drawing/2014/main" id="{85A63C97-7788-4750-A015-6E9CB0FBDF17}"/>
                </a:ext>
              </a:extLst>
            </p:cNvPr>
            <p:cNvSpPr/>
            <p:nvPr/>
          </p:nvSpPr>
          <p:spPr>
            <a:xfrm>
              <a:off x="-1139105" y="5737222"/>
              <a:ext cx="13380720" cy="2484120"/>
            </a:xfrm>
            <a:prstGeom prst="wave">
              <a:avLst>
                <a:gd name="adj1" fmla="val 20000"/>
                <a:gd name="adj2" fmla="val -228"/>
              </a:avLst>
            </a:prstGeom>
            <a:solidFill>
              <a:schemeClr val="tx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Wave 14">
              <a:extLst>
                <a:ext uri="{FF2B5EF4-FFF2-40B4-BE49-F238E27FC236}">
                  <a16:creationId xmlns:a16="http://schemas.microsoft.com/office/drawing/2014/main" id="{D245DF3B-8A7F-4BB8-85AE-9FB97298EF76}"/>
                </a:ext>
              </a:extLst>
            </p:cNvPr>
            <p:cNvSpPr/>
            <p:nvPr/>
          </p:nvSpPr>
          <p:spPr>
            <a:xfrm>
              <a:off x="-1382946" y="5889622"/>
              <a:ext cx="15891426" cy="2484120"/>
            </a:xfrm>
            <a:prstGeom prst="wave">
              <a:avLst>
                <a:gd name="adj1" fmla="val 20000"/>
                <a:gd name="adj2" fmla="val -228"/>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pic>
        <p:nvPicPr>
          <p:cNvPr id="10" name="Graphic 9" descr="Users">
            <a:extLst>
              <a:ext uri="{FF2B5EF4-FFF2-40B4-BE49-F238E27FC236}">
                <a16:creationId xmlns:a16="http://schemas.microsoft.com/office/drawing/2014/main" id="{043230B2-D84B-4A4F-8918-10A7BD16FED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249040" y="6155345"/>
            <a:ext cx="629948" cy="629948"/>
          </a:xfrm>
          <a:prstGeom prst="rect">
            <a:avLst/>
          </a:prstGeom>
        </p:spPr>
      </p:pic>
      <p:sp>
        <p:nvSpPr>
          <p:cNvPr id="17" name="TextBox 16">
            <a:extLst>
              <a:ext uri="{FF2B5EF4-FFF2-40B4-BE49-F238E27FC236}">
                <a16:creationId xmlns:a16="http://schemas.microsoft.com/office/drawing/2014/main" id="{6C53267A-8978-4808-803A-5A9CAB1ECB13}"/>
              </a:ext>
            </a:extLst>
          </p:cNvPr>
          <p:cNvSpPr txBox="1"/>
          <p:nvPr/>
        </p:nvSpPr>
        <p:spPr>
          <a:xfrm>
            <a:off x="10680509" y="6377605"/>
            <a:ext cx="1290769" cy="369332"/>
          </a:xfrm>
          <a:prstGeom prst="rect">
            <a:avLst/>
          </a:prstGeom>
          <a:noFill/>
        </p:spPr>
        <p:txBody>
          <a:bodyPr wrap="square" rtlCol="1">
            <a:spAutoFit/>
          </a:bodyPr>
          <a:lstStyle/>
          <a:p>
            <a:r>
              <a:rPr lang="en-US" dirty="0"/>
              <a:t>Difficulty:</a:t>
            </a:r>
            <a:endParaRPr lang="he-IL" dirty="0"/>
          </a:p>
        </p:txBody>
      </p:sp>
      <p:sp>
        <p:nvSpPr>
          <p:cNvPr id="18" name="Cylinder 17">
            <a:extLst>
              <a:ext uri="{FF2B5EF4-FFF2-40B4-BE49-F238E27FC236}">
                <a16:creationId xmlns:a16="http://schemas.microsoft.com/office/drawing/2014/main" id="{4367760C-25A5-4EE7-B7AC-600EF0F99508}"/>
              </a:ext>
            </a:extLst>
          </p:cNvPr>
          <p:cNvSpPr/>
          <p:nvPr/>
        </p:nvSpPr>
        <p:spPr>
          <a:xfrm>
            <a:off x="11730896" y="6364072"/>
            <a:ext cx="298180" cy="369332"/>
          </a:xfrm>
          <a:prstGeom prst="can">
            <a:avLst>
              <a:gd name="adj" fmla="val 48252"/>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344593428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E80F0-4B1E-794C-BB4F-E27AC3FC50C8}"/>
              </a:ext>
            </a:extLst>
          </p:cNvPr>
          <p:cNvSpPr>
            <a:spLocks noGrp="1"/>
          </p:cNvSpPr>
          <p:nvPr>
            <p:ph type="title" idx="4294967295"/>
          </p:nvPr>
        </p:nvSpPr>
        <p:spPr>
          <a:xfrm>
            <a:off x="1367289" y="594814"/>
            <a:ext cx="9404350" cy="1400175"/>
          </a:xfrm>
        </p:spPr>
        <p:txBody>
          <a:bodyPr/>
          <a:lstStyle/>
          <a:p>
            <a:pPr algn="ctr"/>
            <a:r>
              <a:rPr lang="en-US" sz="3200" dirty="0">
                <a:solidFill>
                  <a:schemeClr val="tx1"/>
                </a:solidFill>
              </a:rPr>
              <a:t>Manually update an existing schedule (Employer)</a:t>
            </a:r>
          </a:p>
        </p:txBody>
      </p:sp>
      <p:pic>
        <p:nvPicPr>
          <p:cNvPr id="5" name="Picture 4">
            <a:extLst>
              <a:ext uri="{FF2B5EF4-FFF2-40B4-BE49-F238E27FC236}">
                <a16:creationId xmlns:a16="http://schemas.microsoft.com/office/drawing/2014/main" id="{8B52C801-8561-4876-AC20-B62938ACB0D1}"/>
              </a:ext>
            </a:extLst>
          </p:cNvPr>
          <p:cNvPicPr>
            <a:picLocks noChangeAspect="1"/>
          </p:cNvPicPr>
          <p:nvPr/>
        </p:nvPicPr>
        <p:blipFill>
          <a:blip r:embed="rId2"/>
          <a:stretch>
            <a:fillRect/>
          </a:stretch>
        </p:blipFill>
        <p:spPr>
          <a:xfrm>
            <a:off x="1938000" y="1233155"/>
            <a:ext cx="8316000" cy="24948"/>
          </a:xfrm>
          <a:prstGeom prst="rect">
            <a:avLst/>
          </a:prstGeom>
        </p:spPr>
      </p:pic>
      <p:pic>
        <p:nvPicPr>
          <p:cNvPr id="4" name="Picture 3">
            <a:extLst>
              <a:ext uri="{FF2B5EF4-FFF2-40B4-BE49-F238E27FC236}">
                <a16:creationId xmlns:a16="http://schemas.microsoft.com/office/drawing/2014/main" id="{1EB5E8E0-C4CE-4ADE-9B30-6B23709B949F}"/>
              </a:ext>
            </a:extLst>
          </p:cNvPr>
          <p:cNvPicPr>
            <a:picLocks noChangeAspect="1"/>
          </p:cNvPicPr>
          <p:nvPr/>
        </p:nvPicPr>
        <p:blipFill>
          <a:blip r:embed="rId3"/>
          <a:stretch>
            <a:fillRect/>
          </a:stretch>
        </p:blipFill>
        <p:spPr>
          <a:xfrm>
            <a:off x="1394022" y="655780"/>
            <a:ext cx="476799" cy="476799"/>
          </a:xfrm>
          <a:prstGeom prst="rect">
            <a:avLst/>
          </a:prstGeom>
        </p:spPr>
      </p:pic>
      <p:sp>
        <p:nvSpPr>
          <p:cNvPr id="6" name="Content Placeholder 2">
            <a:extLst>
              <a:ext uri="{FF2B5EF4-FFF2-40B4-BE49-F238E27FC236}">
                <a16:creationId xmlns:a16="http://schemas.microsoft.com/office/drawing/2014/main" id="{BCE9F960-C60B-4A03-8748-6288CCEC9669}"/>
              </a:ext>
            </a:extLst>
          </p:cNvPr>
          <p:cNvSpPr txBox="1">
            <a:spLocks/>
          </p:cNvSpPr>
          <p:nvPr/>
        </p:nvSpPr>
        <p:spPr>
          <a:xfrm>
            <a:off x="1103312" y="2052918"/>
            <a:ext cx="10064041" cy="4195481"/>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lgn="l" rtl="0">
              <a:buFont typeface="Wingdings" panose="05000000000000000000" pitchFamily="2" charset="2"/>
              <a:buChar char="§"/>
            </a:pPr>
            <a:r>
              <a:rPr lang="en-US" sz="2800" dirty="0"/>
              <a:t>Provides the Employer the ability to directly intervene with an existing schedule (</a:t>
            </a:r>
            <a:r>
              <a:rPr lang="en-US" sz="2800" dirty="0" err="1"/>
              <a:t>i.e</a:t>
            </a:r>
            <a:r>
              <a:rPr lang="en-US" sz="2800" dirty="0"/>
              <a:t>: an Employee called in sick).</a:t>
            </a:r>
          </a:p>
          <a:p>
            <a:pPr algn="l" rtl="0">
              <a:buFont typeface="Wingdings" panose="05000000000000000000" pitchFamily="2" charset="2"/>
              <a:buChar char="§"/>
            </a:pPr>
            <a:r>
              <a:rPr lang="en-US" sz="2800" dirty="0"/>
              <a:t>Framework involved: </a:t>
            </a:r>
          </a:p>
          <a:p>
            <a:pPr algn="l" rtl="0"/>
            <a:endParaRPr lang="en-US" sz="2800" dirty="0"/>
          </a:p>
          <a:p>
            <a:pPr marL="0" indent="0" algn="l" rtl="0">
              <a:buNone/>
            </a:pPr>
            <a:endParaRPr lang="en-US" sz="2800" dirty="0"/>
          </a:p>
          <a:p>
            <a:pPr algn="l" rtl="0"/>
            <a:endParaRPr lang="en-US" sz="2800" dirty="0"/>
          </a:p>
          <a:p>
            <a:pPr marL="0" indent="0" algn="ctr" rtl="0">
              <a:buNone/>
            </a:pPr>
            <a:r>
              <a:rPr lang="en-US" sz="2800" dirty="0"/>
              <a:t>	Estimated development time: 8 hours</a:t>
            </a:r>
          </a:p>
          <a:p>
            <a:pPr marL="0" indent="0" algn="ctr" rtl="0">
              <a:buNone/>
            </a:pPr>
            <a:r>
              <a:rPr lang="en-US" sz="2800" dirty="0"/>
              <a:t>Teammate responsible: </a:t>
            </a:r>
            <a:r>
              <a:rPr lang="en-US" sz="2800" dirty="0" err="1"/>
              <a:t>Yakir</a:t>
            </a:r>
            <a:endParaRPr lang="en-US" sz="2800" dirty="0"/>
          </a:p>
        </p:txBody>
      </p:sp>
      <p:pic>
        <p:nvPicPr>
          <p:cNvPr id="9" name="Picture 8">
            <a:extLst>
              <a:ext uri="{FF2B5EF4-FFF2-40B4-BE49-F238E27FC236}">
                <a16:creationId xmlns:a16="http://schemas.microsoft.com/office/drawing/2014/main" id="{8BE33804-3AE0-46D3-AB2A-364A360E863B}"/>
              </a:ext>
            </a:extLst>
          </p:cNvPr>
          <p:cNvPicPr>
            <a:picLocks noChangeAspect="1"/>
          </p:cNvPicPr>
          <p:nvPr/>
        </p:nvPicPr>
        <p:blipFill>
          <a:blip r:embed="rId4"/>
          <a:stretch>
            <a:fillRect/>
          </a:stretch>
        </p:blipFill>
        <p:spPr>
          <a:xfrm>
            <a:off x="3238866" y="5359342"/>
            <a:ext cx="325148" cy="325148"/>
          </a:xfrm>
          <a:prstGeom prst="rect">
            <a:avLst/>
          </a:prstGeom>
        </p:spPr>
      </p:pic>
      <p:pic>
        <p:nvPicPr>
          <p:cNvPr id="7" name="Picture 6">
            <a:extLst>
              <a:ext uri="{FF2B5EF4-FFF2-40B4-BE49-F238E27FC236}">
                <a16:creationId xmlns:a16="http://schemas.microsoft.com/office/drawing/2014/main" id="{883983DA-C258-4A51-8C09-B9A09098A1C1}"/>
              </a:ext>
            </a:extLst>
          </p:cNvPr>
          <p:cNvPicPr>
            <a:picLocks noChangeAspect="1"/>
          </p:cNvPicPr>
          <p:nvPr/>
        </p:nvPicPr>
        <p:blipFill>
          <a:blip r:embed="rId2"/>
          <a:stretch>
            <a:fillRect/>
          </a:stretch>
        </p:blipFill>
        <p:spPr>
          <a:xfrm>
            <a:off x="2909301" y="5233675"/>
            <a:ext cx="6588000" cy="19764"/>
          </a:xfrm>
          <a:prstGeom prst="rect">
            <a:avLst/>
          </a:prstGeom>
        </p:spPr>
      </p:pic>
      <p:sp>
        <p:nvSpPr>
          <p:cNvPr id="3" name="Slide Number Placeholder 2">
            <a:extLst>
              <a:ext uri="{FF2B5EF4-FFF2-40B4-BE49-F238E27FC236}">
                <a16:creationId xmlns:a16="http://schemas.microsoft.com/office/drawing/2014/main" id="{95AE44FB-6ECA-49C7-B66F-1845B6288425}"/>
              </a:ext>
            </a:extLst>
          </p:cNvPr>
          <p:cNvSpPr>
            <a:spLocks noGrp="1"/>
          </p:cNvSpPr>
          <p:nvPr>
            <p:ph type="sldNum" sz="quarter" idx="12"/>
          </p:nvPr>
        </p:nvSpPr>
        <p:spPr/>
        <p:txBody>
          <a:bodyPr vert="horz" lIns="91440" tIns="45720" rIns="91440" bIns="45720" rtlCol="0" anchor="b"/>
          <a:lstStyle/>
          <a:p>
            <a:fld id="{6D22F896-40B5-4ADD-8801-0D06FADFA095}" type="slidenum">
              <a:rPr lang="en-US" smtClean="0">
                <a:solidFill>
                  <a:schemeClr val="bg2">
                    <a:lumMod val="50000"/>
                  </a:schemeClr>
                </a:solidFill>
              </a:rPr>
              <a:pPr/>
              <a:t>18</a:t>
            </a:fld>
            <a:endParaRPr lang="en-US" dirty="0">
              <a:solidFill>
                <a:schemeClr val="bg2">
                  <a:lumMod val="50000"/>
                </a:schemeClr>
              </a:solidFill>
            </a:endParaRPr>
          </a:p>
        </p:txBody>
      </p:sp>
      <p:grpSp>
        <p:nvGrpSpPr>
          <p:cNvPr id="13" name="Group 12">
            <a:extLst>
              <a:ext uri="{FF2B5EF4-FFF2-40B4-BE49-F238E27FC236}">
                <a16:creationId xmlns:a16="http://schemas.microsoft.com/office/drawing/2014/main" id="{39003577-2299-45FE-826F-4658E86D3003}"/>
              </a:ext>
            </a:extLst>
          </p:cNvPr>
          <p:cNvGrpSpPr/>
          <p:nvPr/>
        </p:nvGrpSpPr>
        <p:grpSpPr>
          <a:xfrm>
            <a:off x="-1382946" y="5808342"/>
            <a:ext cx="15891426" cy="2636520"/>
            <a:chOff x="-1382946" y="5737222"/>
            <a:chExt cx="15891426" cy="2636520"/>
          </a:xfrm>
        </p:grpSpPr>
        <p:sp>
          <p:nvSpPr>
            <p:cNvPr id="14" name="Wave 13">
              <a:extLst>
                <a:ext uri="{FF2B5EF4-FFF2-40B4-BE49-F238E27FC236}">
                  <a16:creationId xmlns:a16="http://schemas.microsoft.com/office/drawing/2014/main" id="{85A63C97-7788-4750-A015-6E9CB0FBDF17}"/>
                </a:ext>
              </a:extLst>
            </p:cNvPr>
            <p:cNvSpPr/>
            <p:nvPr/>
          </p:nvSpPr>
          <p:spPr>
            <a:xfrm>
              <a:off x="-1139105" y="5737222"/>
              <a:ext cx="13380720" cy="2484120"/>
            </a:xfrm>
            <a:prstGeom prst="wave">
              <a:avLst>
                <a:gd name="adj1" fmla="val 20000"/>
                <a:gd name="adj2" fmla="val -228"/>
              </a:avLst>
            </a:prstGeom>
            <a:solidFill>
              <a:schemeClr val="tx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Wave 14">
              <a:extLst>
                <a:ext uri="{FF2B5EF4-FFF2-40B4-BE49-F238E27FC236}">
                  <a16:creationId xmlns:a16="http://schemas.microsoft.com/office/drawing/2014/main" id="{D245DF3B-8A7F-4BB8-85AE-9FB97298EF76}"/>
                </a:ext>
              </a:extLst>
            </p:cNvPr>
            <p:cNvSpPr/>
            <p:nvPr/>
          </p:nvSpPr>
          <p:spPr>
            <a:xfrm>
              <a:off x="-1382946" y="5889622"/>
              <a:ext cx="15891426" cy="2484120"/>
            </a:xfrm>
            <a:prstGeom prst="wave">
              <a:avLst>
                <a:gd name="adj1" fmla="val 20000"/>
                <a:gd name="adj2" fmla="val -228"/>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pic>
        <p:nvPicPr>
          <p:cNvPr id="10" name="Graphic 9" descr="Users">
            <a:extLst>
              <a:ext uri="{FF2B5EF4-FFF2-40B4-BE49-F238E27FC236}">
                <a16:creationId xmlns:a16="http://schemas.microsoft.com/office/drawing/2014/main" id="{043230B2-D84B-4A4F-8918-10A7BD16FED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249040" y="5739659"/>
            <a:ext cx="629948" cy="629948"/>
          </a:xfrm>
          <a:prstGeom prst="rect">
            <a:avLst/>
          </a:prstGeom>
        </p:spPr>
      </p:pic>
      <p:sp>
        <p:nvSpPr>
          <p:cNvPr id="11" name="TextBox 10">
            <a:extLst>
              <a:ext uri="{FF2B5EF4-FFF2-40B4-BE49-F238E27FC236}">
                <a16:creationId xmlns:a16="http://schemas.microsoft.com/office/drawing/2014/main" id="{D98BB823-B580-4F6B-95D0-9F151731B8CB}"/>
              </a:ext>
            </a:extLst>
          </p:cNvPr>
          <p:cNvSpPr txBox="1"/>
          <p:nvPr/>
        </p:nvSpPr>
        <p:spPr>
          <a:xfrm>
            <a:off x="455977" y="6427536"/>
            <a:ext cx="7220663" cy="369332"/>
          </a:xfrm>
          <a:prstGeom prst="rect">
            <a:avLst/>
          </a:prstGeom>
          <a:noFill/>
        </p:spPr>
        <p:txBody>
          <a:bodyPr wrap="square" rtlCol="1">
            <a:spAutoFit/>
          </a:bodyPr>
          <a:lstStyle/>
          <a:p>
            <a:r>
              <a:rPr lang="en-US" dirty="0"/>
              <a:t>Risk: A manual change might invalidate the correctness of current schedule</a:t>
            </a:r>
            <a:endParaRPr lang="he-IL" dirty="0"/>
          </a:p>
        </p:txBody>
      </p:sp>
      <p:sp>
        <p:nvSpPr>
          <p:cNvPr id="17" name="TextBox 16">
            <a:extLst>
              <a:ext uri="{FF2B5EF4-FFF2-40B4-BE49-F238E27FC236}">
                <a16:creationId xmlns:a16="http://schemas.microsoft.com/office/drawing/2014/main" id="{47ACCB01-E949-4279-A5AE-AB26F9860932}"/>
              </a:ext>
            </a:extLst>
          </p:cNvPr>
          <p:cNvSpPr txBox="1"/>
          <p:nvPr/>
        </p:nvSpPr>
        <p:spPr>
          <a:xfrm>
            <a:off x="10680509" y="6377605"/>
            <a:ext cx="1290769" cy="369332"/>
          </a:xfrm>
          <a:prstGeom prst="rect">
            <a:avLst/>
          </a:prstGeom>
          <a:noFill/>
        </p:spPr>
        <p:txBody>
          <a:bodyPr wrap="square" rtlCol="1">
            <a:spAutoFit/>
          </a:bodyPr>
          <a:lstStyle/>
          <a:p>
            <a:r>
              <a:rPr lang="en-US" dirty="0"/>
              <a:t>Difficulty:</a:t>
            </a:r>
            <a:endParaRPr lang="he-IL" dirty="0"/>
          </a:p>
        </p:txBody>
      </p:sp>
      <p:sp>
        <p:nvSpPr>
          <p:cNvPr id="18" name="Cylinder 17">
            <a:extLst>
              <a:ext uri="{FF2B5EF4-FFF2-40B4-BE49-F238E27FC236}">
                <a16:creationId xmlns:a16="http://schemas.microsoft.com/office/drawing/2014/main" id="{4ACF5C5E-A090-4936-B3D0-080937B943EF}"/>
              </a:ext>
            </a:extLst>
          </p:cNvPr>
          <p:cNvSpPr/>
          <p:nvPr/>
        </p:nvSpPr>
        <p:spPr>
          <a:xfrm>
            <a:off x="11730896" y="6364072"/>
            <a:ext cx="298180" cy="369332"/>
          </a:xfrm>
          <a:prstGeom prst="can">
            <a:avLst>
              <a:gd name="adj" fmla="val 48252"/>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16" name="תמונה 15">
            <a:extLst>
              <a:ext uri="{FF2B5EF4-FFF2-40B4-BE49-F238E27FC236}">
                <a16:creationId xmlns:a16="http://schemas.microsoft.com/office/drawing/2014/main" id="{0B340BCE-E64D-4ABB-9D8C-25CED46B4DE7}"/>
              </a:ext>
            </a:extLst>
          </p:cNvPr>
          <p:cNvPicPr>
            <a:picLocks noChangeAspect="1"/>
          </p:cNvPicPr>
          <p:nvPr/>
        </p:nvPicPr>
        <p:blipFill>
          <a:blip r:embed="rId7"/>
          <a:stretch>
            <a:fillRect/>
          </a:stretch>
        </p:blipFill>
        <p:spPr>
          <a:xfrm>
            <a:off x="4250029" y="2633330"/>
            <a:ext cx="2668072" cy="1367387"/>
          </a:xfrm>
          <a:prstGeom prst="rect">
            <a:avLst/>
          </a:prstGeom>
        </p:spPr>
      </p:pic>
      <p:pic>
        <p:nvPicPr>
          <p:cNvPr id="19" name="Picture 18">
            <a:extLst>
              <a:ext uri="{FF2B5EF4-FFF2-40B4-BE49-F238E27FC236}">
                <a16:creationId xmlns:a16="http://schemas.microsoft.com/office/drawing/2014/main" id="{8FA8A738-129A-47CA-800F-0035E95F3754}"/>
              </a:ext>
            </a:extLst>
          </p:cNvPr>
          <p:cNvPicPr>
            <a:picLocks noChangeAspect="1"/>
          </p:cNvPicPr>
          <p:nvPr/>
        </p:nvPicPr>
        <p:blipFill>
          <a:blip r:embed="rId8"/>
          <a:stretch>
            <a:fillRect/>
          </a:stretch>
        </p:blipFill>
        <p:spPr>
          <a:xfrm>
            <a:off x="77284" y="6380023"/>
            <a:ext cx="383440" cy="383440"/>
          </a:xfrm>
          <a:prstGeom prst="rect">
            <a:avLst/>
          </a:prstGeom>
        </p:spPr>
      </p:pic>
    </p:spTree>
    <p:extLst>
      <p:ext uri="{BB962C8B-B14F-4D97-AF65-F5344CB8AC3E}">
        <p14:creationId xmlns:p14="http://schemas.microsoft.com/office/powerpoint/2010/main" val="132776168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E80F0-4B1E-794C-BB4F-E27AC3FC50C8}"/>
              </a:ext>
            </a:extLst>
          </p:cNvPr>
          <p:cNvSpPr>
            <a:spLocks noGrp="1"/>
          </p:cNvSpPr>
          <p:nvPr>
            <p:ph type="title" idx="4294967295"/>
          </p:nvPr>
        </p:nvSpPr>
        <p:spPr>
          <a:xfrm>
            <a:off x="1276159" y="456582"/>
            <a:ext cx="9404350" cy="1400175"/>
          </a:xfrm>
        </p:spPr>
        <p:txBody>
          <a:bodyPr/>
          <a:lstStyle/>
          <a:p>
            <a:pPr algn="ctr"/>
            <a:r>
              <a:rPr lang="en-US" dirty="0">
                <a:solidFill>
                  <a:schemeClr val="tx1"/>
                </a:solidFill>
              </a:rPr>
              <a:t>Daily view of schedule (U</a:t>
            </a:r>
            <a:r>
              <a:rPr lang="en-US" sz="4400" dirty="0"/>
              <a:t>ser)</a:t>
            </a:r>
            <a:endParaRPr lang="en-US" dirty="0">
              <a:solidFill>
                <a:schemeClr val="tx1"/>
              </a:solidFill>
            </a:endParaRPr>
          </a:p>
        </p:txBody>
      </p:sp>
      <p:pic>
        <p:nvPicPr>
          <p:cNvPr id="5" name="Picture 4">
            <a:extLst>
              <a:ext uri="{FF2B5EF4-FFF2-40B4-BE49-F238E27FC236}">
                <a16:creationId xmlns:a16="http://schemas.microsoft.com/office/drawing/2014/main" id="{8B52C801-8561-4876-AC20-B62938ACB0D1}"/>
              </a:ext>
            </a:extLst>
          </p:cNvPr>
          <p:cNvPicPr>
            <a:picLocks noChangeAspect="1"/>
          </p:cNvPicPr>
          <p:nvPr/>
        </p:nvPicPr>
        <p:blipFill>
          <a:blip r:embed="rId2"/>
          <a:stretch>
            <a:fillRect/>
          </a:stretch>
        </p:blipFill>
        <p:spPr>
          <a:xfrm>
            <a:off x="1938000" y="1233155"/>
            <a:ext cx="8316000" cy="24948"/>
          </a:xfrm>
          <a:prstGeom prst="rect">
            <a:avLst/>
          </a:prstGeom>
        </p:spPr>
      </p:pic>
      <p:pic>
        <p:nvPicPr>
          <p:cNvPr id="4" name="Picture 3">
            <a:extLst>
              <a:ext uri="{FF2B5EF4-FFF2-40B4-BE49-F238E27FC236}">
                <a16:creationId xmlns:a16="http://schemas.microsoft.com/office/drawing/2014/main" id="{1EB5E8E0-C4CE-4ADE-9B30-6B23709B949F}"/>
              </a:ext>
            </a:extLst>
          </p:cNvPr>
          <p:cNvPicPr>
            <a:picLocks noChangeAspect="1"/>
          </p:cNvPicPr>
          <p:nvPr/>
        </p:nvPicPr>
        <p:blipFill>
          <a:blip r:embed="rId3"/>
          <a:stretch>
            <a:fillRect/>
          </a:stretch>
        </p:blipFill>
        <p:spPr>
          <a:xfrm>
            <a:off x="2174858" y="543063"/>
            <a:ext cx="560886" cy="560886"/>
          </a:xfrm>
          <a:prstGeom prst="rect">
            <a:avLst/>
          </a:prstGeom>
        </p:spPr>
      </p:pic>
      <p:sp>
        <p:nvSpPr>
          <p:cNvPr id="6" name="Content Placeholder 2">
            <a:extLst>
              <a:ext uri="{FF2B5EF4-FFF2-40B4-BE49-F238E27FC236}">
                <a16:creationId xmlns:a16="http://schemas.microsoft.com/office/drawing/2014/main" id="{BCE9F960-C60B-4A03-8748-6288CCEC9669}"/>
              </a:ext>
            </a:extLst>
          </p:cNvPr>
          <p:cNvSpPr txBox="1">
            <a:spLocks/>
          </p:cNvSpPr>
          <p:nvPr/>
        </p:nvSpPr>
        <p:spPr>
          <a:xfrm>
            <a:off x="1103312" y="2052918"/>
            <a:ext cx="10064041" cy="4195481"/>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lgn="l" rtl="0">
              <a:buFont typeface="Arial" panose="020B0604020202020204" pitchFamily="34" charset="0"/>
              <a:buChar char="•"/>
            </a:pPr>
            <a:r>
              <a:rPr lang="en-US" sz="2800" dirty="0"/>
              <a:t>After a schedule has been made, every User will be able to view the daily schedule (of all other members as well).</a:t>
            </a:r>
          </a:p>
          <a:p>
            <a:pPr marL="0" indent="0" algn="ctr" rtl="0">
              <a:buNone/>
            </a:pPr>
            <a:endParaRPr lang="en-US" sz="2800" dirty="0"/>
          </a:p>
          <a:p>
            <a:pPr marL="0" indent="0" algn="ctr" rtl="0">
              <a:buNone/>
            </a:pPr>
            <a:r>
              <a:rPr lang="en-US" sz="2800" dirty="0"/>
              <a:t>	</a:t>
            </a:r>
          </a:p>
          <a:p>
            <a:pPr marL="0" indent="0" algn="ctr" rtl="0">
              <a:buNone/>
            </a:pPr>
            <a:endParaRPr lang="en-US" sz="2800" dirty="0"/>
          </a:p>
          <a:p>
            <a:pPr marL="0" indent="0" algn="ctr" rtl="0">
              <a:buNone/>
            </a:pPr>
            <a:endParaRPr lang="en-US" sz="2800" dirty="0"/>
          </a:p>
          <a:p>
            <a:pPr marL="0" indent="0" algn="ctr" rtl="0">
              <a:buNone/>
            </a:pPr>
            <a:r>
              <a:rPr lang="en-US" sz="2800" dirty="0"/>
              <a:t>Estimated development time: 4 hours</a:t>
            </a:r>
          </a:p>
          <a:p>
            <a:pPr marL="0" indent="0" algn="ctr" rtl="0">
              <a:buNone/>
            </a:pPr>
            <a:r>
              <a:rPr lang="en-US" sz="2800" dirty="0"/>
              <a:t>Teammate responsible: Oshri</a:t>
            </a:r>
          </a:p>
        </p:txBody>
      </p:sp>
      <p:pic>
        <p:nvPicPr>
          <p:cNvPr id="9" name="Picture 8">
            <a:extLst>
              <a:ext uri="{FF2B5EF4-FFF2-40B4-BE49-F238E27FC236}">
                <a16:creationId xmlns:a16="http://schemas.microsoft.com/office/drawing/2014/main" id="{8BE33804-3AE0-46D3-AB2A-364A360E863B}"/>
              </a:ext>
            </a:extLst>
          </p:cNvPr>
          <p:cNvPicPr>
            <a:picLocks noChangeAspect="1"/>
          </p:cNvPicPr>
          <p:nvPr/>
        </p:nvPicPr>
        <p:blipFill>
          <a:blip r:embed="rId4"/>
          <a:stretch>
            <a:fillRect/>
          </a:stretch>
        </p:blipFill>
        <p:spPr>
          <a:xfrm>
            <a:off x="2971450" y="5385222"/>
            <a:ext cx="325148" cy="325148"/>
          </a:xfrm>
          <a:prstGeom prst="rect">
            <a:avLst/>
          </a:prstGeom>
        </p:spPr>
      </p:pic>
      <p:pic>
        <p:nvPicPr>
          <p:cNvPr id="7" name="Picture 6">
            <a:extLst>
              <a:ext uri="{FF2B5EF4-FFF2-40B4-BE49-F238E27FC236}">
                <a16:creationId xmlns:a16="http://schemas.microsoft.com/office/drawing/2014/main" id="{883983DA-C258-4A51-8C09-B9A09098A1C1}"/>
              </a:ext>
            </a:extLst>
          </p:cNvPr>
          <p:cNvPicPr>
            <a:picLocks noChangeAspect="1"/>
          </p:cNvPicPr>
          <p:nvPr/>
        </p:nvPicPr>
        <p:blipFill>
          <a:blip r:embed="rId2"/>
          <a:stretch>
            <a:fillRect/>
          </a:stretch>
        </p:blipFill>
        <p:spPr>
          <a:xfrm>
            <a:off x="2909301" y="5121527"/>
            <a:ext cx="6588000" cy="19764"/>
          </a:xfrm>
          <a:prstGeom prst="rect">
            <a:avLst/>
          </a:prstGeom>
        </p:spPr>
      </p:pic>
      <p:sp>
        <p:nvSpPr>
          <p:cNvPr id="3" name="Slide Number Placeholder 2">
            <a:extLst>
              <a:ext uri="{FF2B5EF4-FFF2-40B4-BE49-F238E27FC236}">
                <a16:creationId xmlns:a16="http://schemas.microsoft.com/office/drawing/2014/main" id="{95AE44FB-6ECA-49C7-B66F-1845B6288425}"/>
              </a:ext>
            </a:extLst>
          </p:cNvPr>
          <p:cNvSpPr>
            <a:spLocks noGrp="1"/>
          </p:cNvSpPr>
          <p:nvPr>
            <p:ph type="sldNum" sz="quarter" idx="12"/>
          </p:nvPr>
        </p:nvSpPr>
        <p:spPr/>
        <p:txBody>
          <a:bodyPr vert="horz" lIns="91440" tIns="45720" rIns="91440" bIns="45720" rtlCol="0" anchor="b"/>
          <a:lstStyle/>
          <a:p>
            <a:fld id="{6D22F896-40B5-4ADD-8801-0D06FADFA095}" type="slidenum">
              <a:rPr lang="en-US" smtClean="0">
                <a:solidFill>
                  <a:schemeClr val="bg2">
                    <a:lumMod val="50000"/>
                  </a:schemeClr>
                </a:solidFill>
              </a:rPr>
              <a:pPr/>
              <a:t>19</a:t>
            </a:fld>
            <a:endParaRPr lang="en-US" dirty="0">
              <a:solidFill>
                <a:schemeClr val="bg2">
                  <a:lumMod val="50000"/>
                </a:schemeClr>
              </a:solidFill>
            </a:endParaRPr>
          </a:p>
        </p:txBody>
      </p:sp>
      <p:grpSp>
        <p:nvGrpSpPr>
          <p:cNvPr id="13" name="Group 12">
            <a:extLst>
              <a:ext uri="{FF2B5EF4-FFF2-40B4-BE49-F238E27FC236}">
                <a16:creationId xmlns:a16="http://schemas.microsoft.com/office/drawing/2014/main" id="{39003577-2299-45FE-826F-4658E86D3003}"/>
              </a:ext>
            </a:extLst>
          </p:cNvPr>
          <p:cNvGrpSpPr/>
          <p:nvPr/>
        </p:nvGrpSpPr>
        <p:grpSpPr>
          <a:xfrm>
            <a:off x="-1382946" y="5766923"/>
            <a:ext cx="15891426" cy="2636520"/>
            <a:chOff x="-1382946" y="5737222"/>
            <a:chExt cx="15891426" cy="2636520"/>
          </a:xfrm>
        </p:grpSpPr>
        <p:sp>
          <p:nvSpPr>
            <p:cNvPr id="14" name="Wave 13">
              <a:extLst>
                <a:ext uri="{FF2B5EF4-FFF2-40B4-BE49-F238E27FC236}">
                  <a16:creationId xmlns:a16="http://schemas.microsoft.com/office/drawing/2014/main" id="{85A63C97-7788-4750-A015-6E9CB0FBDF17}"/>
                </a:ext>
              </a:extLst>
            </p:cNvPr>
            <p:cNvSpPr/>
            <p:nvPr/>
          </p:nvSpPr>
          <p:spPr>
            <a:xfrm>
              <a:off x="-1139105" y="5737222"/>
              <a:ext cx="13380720" cy="2484120"/>
            </a:xfrm>
            <a:prstGeom prst="wave">
              <a:avLst>
                <a:gd name="adj1" fmla="val 20000"/>
                <a:gd name="adj2" fmla="val -228"/>
              </a:avLst>
            </a:prstGeom>
            <a:solidFill>
              <a:schemeClr val="tx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Wave 14">
              <a:extLst>
                <a:ext uri="{FF2B5EF4-FFF2-40B4-BE49-F238E27FC236}">
                  <a16:creationId xmlns:a16="http://schemas.microsoft.com/office/drawing/2014/main" id="{D245DF3B-8A7F-4BB8-85AE-9FB97298EF76}"/>
                </a:ext>
              </a:extLst>
            </p:cNvPr>
            <p:cNvSpPr/>
            <p:nvPr/>
          </p:nvSpPr>
          <p:spPr>
            <a:xfrm>
              <a:off x="-1382946" y="5889622"/>
              <a:ext cx="15891426" cy="2484120"/>
            </a:xfrm>
            <a:prstGeom prst="wave">
              <a:avLst>
                <a:gd name="adj1" fmla="val 20000"/>
                <a:gd name="adj2" fmla="val -228"/>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pic>
        <p:nvPicPr>
          <p:cNvPr id="10" name="Graphic 9" descr="Users">
            <a:extLst>
              <a:ext uri="{FF2B5EF4-FFF2-40B4-BE49-F238E27FC236}">
                <a16:creationId xmlns:a16="http://schemas.microsoft.com/office/drawing/2014/main" id="{043230B2-D84B-4A4F-8918-10A7BD16FED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249040" y="5765539"/>
            <a:ext cx="629948" cy="629948"/>
          </a:xfrm>
          <a:prstGeom prst="rect">
            <a:avLst/>
          </a:prstGeom>
        </p:spPr>
      </p:pic>
      <p:sp>
        <p:nvSpPr>
          <p:cNvPr id="17" name="TextBox 16">
            <a:extLst>
              <a:ext uri="{FF2B5EF4-FFF2-40B4-BE49-F238E27FC236}">
                <a16:creationId xmlns:a16="http://schemas.microsoft.com/office/drawing/2014/main" id="{F196352C-E864-4ADA-95A8-3144E3DDF826}"/>
              </a:ext>
            </a:extLst>
          </p:cNvPr>
          <p:cNvSpPr txBox="1"/>
          <p:nvPr/>
        </p:nvSpPr>
        <p:spPr>
          <a:xfrm>
            <a:off x="10680509" y="6377605"/>
            <a:ext cx="1290769" cy="369332"/>
          </a:xfrm>
          <a:prstGeom prst="rect">
            <a:avLst/>
          </a:prstGeom>
          <a:noFill/>
        </p:spPr>
        <p:txBody>
          <a:bodyPr wrap="square" rtlCol="1">
            <a:spAutoFit/>
          </a:bodyPr>
          <a:lstStyle/>
          <a:p>
            <a:r>
              <a:rPr lang="en-US" dirty="0"/>
              <a:t>Difficulty:</a:t>
            </a:r>
            <a:endParaRPr lang="he-IL" dirty="0"/>
          </a:p>
        </p:txBody>
      </p:sp>
      <p:sp>
        <p:nvSpPr>
          <p:cNvPr id="18" name="Cylinder 17">
            <a:extLst>
              <a:ext uri="{FF2B5EF4-FFF2-40B4-BE49-F238E27FC236}">
                <a16:creationId xmlns:a16="http://schemas.microsoft.com/office/drawing/2014/main" id="{B55BCB2D-CA92-4CD1-96D1-2C57DD6F1ADF}"/>
              </a:ext>
            </a:extLst>
          </p:cNvPr>
          <p:cNvSpPr/>
          <p:nvPr/>
        </p:nvSpPr>
        <p:spPr>
          <a:xfrm>
            <a:off x="11730896" y="6255864"/>
            <a:ext cx="298180" cy="477540"/>
          </a:xfrm>
          <a:prstGeom prst="can">
            <a:avLst>
              <a:gd name="adj" fmla="val 48252"/>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215345029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E80F0-4B1E-794C-BB4F-E27AC3FC50C8}"/>
              </a:ext>
            </a:extLst>
          </p:cNvPr>
          <p:cNvSpPr>
            <a:spLocks noGrp="1"/>
          </p:cNvSpPr>
          <p:nvPr>
            <p:ph type="title" idx="4294967295"/>
          </p:nvPr>
        </p:nvSpPr>
        <p:spPr>
          <a:xfrm>
            <a:off x="1393825" y="4277359"/>
            <a:ext cx="9404350" cy="1400175"/>
          </a:xfrm>
        </p:spPr>
        <p:txBody>
          <a:bodyPr/>
          <a:lstStyle/>
          <a:p>
            <a:pPr algn="ctr"/>
            <a:r>
              <a:rPr lang="en-US" sz="6000" dirty="0">
                <a:solidFill>
                  <a:schemeClr val="tx1"/>
                </a:solidFill>
                <a:effectLst>
                  <a:outerShdw blurRad="63500" sx="102000" sy="102000" algn="ctr" rotWithShape="0">
                    <a:prstClr val="black">
                      <a:alpha val="40000"/>
                    </a:prstClr>
                  </a:outerShdw>
                </a:effectLst>
              </a:rPr>
              <a:t>Product Backlog</a:t>
            </a:r>
          </a:p>
        </p:txBody>
      </p:sp>
      <p:pic>
        <p:nvPicPr>
          <p:cNvPr id="4" name="Picture 3">
            <a:extLst>
              <a:ext uri="{FF2B5EF4-FFF2-40B4-BE49-F238E27FC236}">
                <a16:creationId xmlns:a16="http://schemas.microsoft.com/office/drawing/2014/main" id="{91E5A672-F6F7-404D-BF61-ABB6D9AF82C7}"/>
              </a:ext>
            </a:extLst>
          </p:cNvPr>
          <p:cNvPicPr>
            <a:picLocks noChangeAspect="1"/>
          </p:cNvPicPr>
          <p:nvPr/>
        </p:nvPicPr>
        <p:blipFill>
          <a:blip r:embed="rId2"/>
          <a:stretch>
            <a:fillRect/>
          </a:stretch>
        </p:blipFill>
        <p:spPr>
          <a:xfrm>
            <a:off x="4837189" y="1148595"/>
            <a:ext cx="2864091" cy="2864091"/>
          </a:xfrm>
          <a:prstGeom prst="rect">
            <a:avLst/>
          </a:prstGeom>
          <a:effectLst>
            <a:reflection blurRad="6350" stA="15000" endPos="35000" dir="5400000" sy="-100000" algn="bl" rotWithShape="0"/>
          </a:effectLst>
        </p:spPr>
      </p:pic>
      <p:sp>
        <p:nvSpPr>
          <p:cNvPr id="3" name="Slide Number Placeholder 2">
            <a:extLst>
              <a:ext uri="{FF2B5EF4-FFF2-40B4-BE49-F238E27FC236}">
                <a16:creationId xmlns:a16="http://schemas.microsoft.com/office/drawing/2014/main" id="{16812F3E-E50F-4CC2-A5C5-959B03858CB5}"/>
              </a:ext>
            </a:extLst>
          </p:cNvPr>
          <p:cNvSpPr>
            <a:spLocks noGrp="1"/>
          </p:cNvSpPr>
          <p:nvPr>
            <p:ph type="sldNum" sz="quarter" idx="12"/>
          </p:nvPr>
        </p:nvSpPr>
        <p:spPr/>
        <p:txBody>
          <a:bodyPr vert="horz" lIns="91440" tIns="45720" rIns="91440" bIns="45720" rtlCol="0" anchor="b"/>
          <a:lstStyle/>
          <a:p>
            <a:fld id="{6D22F896-40B5-4ADD-8801-0D06FADFA095}" type="slidenum">
              <a:rPr lang="en-US" smtClean="0">
                <a:solidFill>
                  <a:schemeClr val="bg2">
                    <a:lumMod val="50000"/>
                  </a:schemeClr>
                </a:solidFill>
              </a:rPr>
              <a:pPr/>
              <a:t>2</a:t>
            </a:fld>
            <a:endParaRPr lang="en-US" dirty="0">
              <a:solidFill>
                <a:schemeClr val="bg2">
                  <a:lumMod val="50000"/>
                </a:schemeClr>
              </a:solidFill>
            </a:endParaRPr>
          </a:p>
        </p:txBody>
      </p:sp>
      <p:grpSp>
        <p:nvGrpSpPr>
          <p:cNvPr id="9" name="Group 8">
            <a:extLst>
              <a:ext uri="{FF2B5EF4-FFF2-40B4-BE49-F238E27FC236}">
                <a16:creationId xmlns:a16="http://schemas.microsoft.com/office/drawing/2014/main" id="{D1B5859B-3DB7-4F0E-8F83-774458D984BC}"/>
              </a:ext>
            </a:extLst>
          </p:cNvPr>
          <p:cNvGrpSpPr/>
          <p:nvPr/>
        </p:nvGrpSpPr>
        <p:grpSpPr>
          <a:xfrm>
            <a:off x="-1382946" y="5808342"/>
            <a:ext cx="15891426" cy="2636520"/>
            <a:chOff x="-1382946" y="5737222"/>
            <a:chExt cx="15891426" cy="2636520"/>
          </a:xfrm>
        </p:grpSpPr>
        <p:sp>
          <p:nvSpPr>
            <p:cNvPr id="10" name="Wave 9">
              <a:extLst>
                <a:ext uri="{FF2B5EF4-FFF2-40B4-BE49-F238E27FC236}">
                  <a16:creationId xmlns:a16="http://schemas.microsoft.com/office/drawing/2014/main" id="{B37C9314-8D12-4D7F-8174-6418BD263812}"/>
                </a:ext>
              </a:extLst>
            </p:cNvPr>
            <p:cNvSpPr/>
            <p:nvPr/>
          </p:nvSpPr>
          <p:spPr>
            <a:xfrm>
              <a:off x="-1139105" y="5737222"/>
              <a:ext cx="13380720" cy="2484120"/>
            </a:xfrm>
            <a:prstGeom prst="wave">
              <a:avLst>
                <a:gd name="adj1" fmla="val 20000"/>
                <a:gd name="adj2" fmla="val -228"/>
              </a:avLst>
            </a:prstGeom>
            <a:solidFill>
              <a:schemeClr val="tx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1" name="Wave 10">
              <a:extLst>
                <a:ext uri="{FF2B5EF4-FFF2-40B4-BE49-F238E27FC236}">
                  <a16:creationId xmlns:a16="http://schemas.microsoft.com/office/drawing/2014/main" id="{03800D93-C80F-4650-8939-575C60688C71}"/>
                </a:ext>
              </a:extLst>
            </p:cNvPr>
            <p:cNvSpPr/>
            <p:nvPr/>
          </p:nvSpPr>
          <p:spPr>
            <a:xfrm>
              <a:off x="-1382946" y="5889622"/>
              <a:ext cx="15891426" cy="2484120"/>
            </a:xfrm>
            <a:prstGeom prst="wave">
              <a:avLst>
                <a:gd name="adj1" fmla="val 20000"/>
                <a:gd name="adj2" fmla="val -228"/>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spTree>
    <p:extLst>
      <p:ext uri="{BB962C8B-B14F-4D97-AF65-F5344CB8AC3E}">
        <p14:creationId xmlns:p14="http://schemas.microsoft.com/office/powerpoint/2010/main" val="17730688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E80F0-4B1E-794C-BB4F-E27AC3FC50C8}"/>
              </a:ext>
            </a:extLst>
          </p:cNvPr>
          <p:cNvSpPr>
            <a:spLocks noGrp="1"/>
          </p:cNvSpPr>
          <p:nvPr>
            <p:ph type="title" idx="4294967295"/>
          </p:nvPr>
        </p:nvSpPr>
        <p:spPr>
          <a:xfrm>
            <a:off x="1276159" y="456582"/>
            <a:ext cx="9404350" cy="1400175"/>
          </a:xfrm>
        </p:spPr>
        <p:txBody>
          <a:bodyPr/>
          <a:lstStyle/>
          <a:p>
            <a:pPr algn="ctr"/>
            <a:r>
              <a:rPr lang="en-US" dirty="0">
                <a:solidFill>
                  <a:schemeClr val="tx1"/>
                </a:solidFill>
              </a:rPr>
              <a:t>Agenda view of schedule (U</a:t>
            </a:r>
            <a:r>
              <a:rPr lang="en-US" sz="4400" dirty="0"/>
              <a:t>ser)</a:t>
            </a:r>
            <a:endParaRPr lang="en-US" dirty="0">
              <a:solidFill>
                <a:schemeClr val="tx1"/>
              </a:solidFill>
            </a:endParaRPr>
          </a:p>
        </p:txBody>
      </p:sp>
      <p:pic>
        <p:nvPicPr>
          <p:cNvPr id="5" name="Picture 4">
            <a:extLst>
              <a:ext uri="{FF2B5EF4-FFF2-40B4-BE49-F238E27FC236}">
                <a16:creationId xmlns:a16="http://schemas.microsoft.com/office/drawing/2014/main" id="{8B52C801-8561-4876-AC20-B62938ACB0D1}"/>
              </a:ext>
            </a:extLst>
          </p:cNvPr>
          <p:cNvPicPr>
            <a:picLocks noChangeAspect="1"/>
          </p:cNvPicPr>
          <p:nvPr/>
        </p:nvPicPr>
        <p:blipFill>
          <a:blip r:embed="rId2"/>
          <a:stretch>
            <a:fillRect/>
          </a:stretch>
        </p:blipFill>
        <p:spPr>
          <a:xfrm>
            <a:off x="1938000" y="1233155"/>
            <a:ext cx="8316000" cy="24948"/>
          </a:xfrm>
          <a:prstGeom prst="rect">
            <a:avLst/>
          </a:prstGeom>
        </p:spPr>
      </p:pic>
      <p:pic>
        <p:nvPicPr>
          <p:cNvPr id="4" name="Picture 3">
            <a:extLst>
              <a:ext uri="{FF2B5EF4-FFF2-40B4-BE49-F238E27FC236}">
                <a16:creationId xmlns:a16="http://schemas.microsoft.com/office/drawing/2014/main" id="{1EB5E8E0-C4CE-4ADE-9B30-6B23709B949F}"/>
              </a:ext>
            </a:extLst>
          </p:cNvPr>
          <p:cNvPicPr>
            <a:picLocks noChangeAspect="1"/>
          </p:cNvPicPr>
          <p:nvPr/>
        </p:nvPicPr>
        <p:blipFill>
          <a:blip r:embed="rId3"/>
          <a:stretch>
            <a:fillRect/>
          </a:stretch>
        </p:blipFill>
        <p:spPr>
          <a:xfrm>
            <a:off x="1899426" y="533827"/>
            <a:ext cx="560886" cy="560886"/>
          </a:xfrm>
          <a:prstGeom prst="rect">
            <a:avLst/>
          </a:prstGeom>
        </p:spPr>
      </p:pic>
      <p:sp>
        <p:nvSpPr>
          <p:cNvPr id="6" name="Content Placeholder 2">
            <a:extLst>
              <a:ext uri="{FF2B5EF4-FFF2-40B4-BE49-F238E27FC236}">
                <a16:creationId xmlns:a16="http://schemas.microsoft.com/office/drawing/2014/main" id="{BCE9F960-C60B-4A03-8748-6288CCEC9669}"/>
              </a:ext>
            </a:extLst>
          </p:cNvPr>
          <p:cNvSpPr txBox="1">
            <a:spLocks/>
          </p:cNvSpPr>
          <p:nvPr/>
        </p:nvSpPr>
        <p:spPr>
          <a:xfrm>
            <a:off x="1103312" y="2052918"/>
            <a:ext cx="10064041" cy="4195481"/>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lgn="l" rtl="0">
              <a:buFont typeface="Arial" panose="020B0604020202020204" pitchFamily="34" charset="0"/>
              <a:buChar char="•"/>
            </a:pPr>
            <a:r>
              <a:rPr lang="en-US" sz="2800" dirty="0"/>
              <a:t>After a schedule has been made, every User will be able to view his specific weekly schedule.</a:t>
            </a:r>
          </a:p>
          <a:p>
            <a:pPr marL="0" indent="0" algn="l" rtl="0">
              <a:buNone/>
            </a:pPr>
            <a:endParaRPr lang="en-US" sz="2800" dirty="0"/>
          </a:p>
          <a:p>
            <a:pPr marL="0" indent="0" algn="ctr" rtl="0">
              <a:buNone/>
            </a:pPr>
            <a:r>
              <a:rPr lang="en-US" sz="2800" dirty="0"/>
              <a:t>	</a:t>
            </a:r>
          </a:p>
          <a:p>
            <a:pPr marL="0" indent="0" algn="ctr" rtl="0">
              <a:buNone/>
            </a:pPr>
            <a:endParaRPr lang="en-US" sz="2800" dirty="0"/>
          </a:p>
          <a:p>
            <a:pPr marL="0" indent="0" algn="ctr" rtl="0">
              <a:buNone/>
            </a:pPr>
            <a:endParaRPr lang="en-US" sz="2800" dirty="0"/>
          </a:p>
          <a:p>
            <a:pPr marL="0" indent="0" algn="ctr" rtl="0">
              <a:buNone/>
            </a:pPr>
            <a:r>
              <a:rPr lang="en-US" sz="2800" dirty="0"/>
              <a:t>Estimated development time: 4 hours</a:t>
            </a:r>
          </a:p>
          <a:p>
            <a:pPr marL="0" indent="0" algn="ctr" rtl="0">
              <a:buNone/>
            </a:pPr>
            <a:r>
              <a:rPr lang="en-US" sz="2800" dirty="0"/>
              <a:t>Teammate responsible: Oshri</a:t>
            </a:r>
          </a:p>
        </p:txBody>
      </p:sp>
      <p:pic>
        <p:nvPicPr>
          <p:cNvPr id="9" name="Picture 8">
            <a:extLst>
              <a:ext uri="{FF2B5EF4-FFF2-40B4-BE49-F238E27FC236}">
                <a16:creationId xmlns:a16="http://schemas.microsoft.com/office/drawing/2014/main" id="{8BE33804-3AE0-46D3-AB2A-364A360E863B}"/>
              </a:ext>
            </a:extLst>
          </p:cNvPr>
          <p:cNvPicPr>
            <a:picLocks noChangeAspect="1"/>
          </p:cNvPicPr>
          <p:nvPr/>
        </p:nvPicPr>
        <p:blipFill>
          <a:blip r:embed="rId4"/>
          <a:stretch>
            <a:fillRect/>
          </a:stretch>
        </p:blipFill>
        <p:spPr>
          <a:xfrm>
            <a:off x="2971450" y="5385222"/>
            <a:ext cx="325148" cy="325148"/>
          </a:xfrm>
          <a:prstGeom prst="rect">
            <a:avLst/>
          </a:prstGeom>
        </p:spPr>
      </p:pic>
      <p:pic>
        <p:nvPicPr>
          <p:cNvPr id="7" name="Picture 6">
            <a:extLst>
              <a:ext uri="{FF2B5EF4-FFF2-40B4-BE49-F238E27FC236}">
                <a16:creationId xmlns:a16="http://schemas.microsoft.com/office/drawing/2014/main" id="{883983DA-C258-4A51-8C09-B9A09098A1C1}"/>
              </a:ext>
            </a:extLst>
          </p:cNvPr>
          <p:cNvPicPr>
            <a:picLocks noChangeAspect="1"/>
          </p:cNvPicPr>
          <p:nvPr/>
        </p:nvPicPr>
        <p:blipFill>
          <a:blip r:embed="rId2"/>
          <a:stretch>
            <a:fillRect/>
          </a:stretch>
        </p:blipFill>
        <p:spPr>
          <a:xfrm>
            <a:off x="2909301" y="5121527"/>
            <a:ext cx="6588000" cy="19764"/>
          </a:xfrm>
          <a:prstGeom prst="rect">
            <a:avLst/>
          </a:prstGeom>
        </p:spPr>
      </p:pic>
      <p:sp>
        <p:nvSpPr>
          <p:cNvPr id="3" name="Slide Number Placeholder 2">
            <a:extLst>
              <a:ext uri="{FF2B5EF4-FFF2-40B4-BE49-F238E27FC236}">
                <a16:creationId xmlns:a16="http://schemas.microsoft.com/office/drawing/2014/main" id="{95AE44FB-6ECA-49C7-B66F-1845B6288425}"/>
              </a:ext>
            </a:extLst>
          </p:cNvPr>
          <p:cNvSpPr>
            <a:spLocks noGrp="1"/>
          </p:cNvSpPr>
          <p:nvPr>
            <p:ph type="sldNum" sz="quarter" idx="12"/>
          </p:nvPr>
        </p:nvSpPr>
        <p:spPr/>
        <p:txBody>
          <a:bodyPr vert="horz" lIns="91440" tIns="45720" rIns="91440" bIns="45720" rtlCol="0" anchor="b"/>
          <a:lstStyle/>
          <a:p>
            <a:fld id="{6D22F896-40B5-4ADD-8801-0D06FADFA095}" type="slidenum">
              <a:rPr lang="en-US" smtClean="0">
                <a:solidFill>
                  <a:schemeClr val="bg2">
                    <a:lumMod val="50000"/>
                  </a:schemeClr>
                </a:solidFill>
              </a:rPr>
              <a:pPr/>
              <a:t>20</a:t>
            </a:fld>
            <a:endParaRPr lang="en-US" dirty="0">
              <a:solidFill>
                <a:schemeClr val="bg2">
                  <a:lumMod val="50000"/>
                </a:schemeClr>
              </a:solidFill>
            </a:endParaRPr>
          </a:p>
        </p:txBody>
      </p:sp>
      <p:grpSp>
        <p:nvGrpSpPr>
          <p:cNvPr id="13" name="Group 12">
            <a:extLst>
              <a:ext uri="{FF2B5EF4-FFF2-40B4-BE49-F238E27FC236}">
                <a16:creationId xmlns:a16="http://schemas.microsoft.com/office/drawing/2014/main" id="{39003577-2299-45FE-826F-4658E86D3003}"/>
              </a:ext>
            </a:extLst>
          </p:cNvPr>
          <p:cNvGrpSpPr/>
          <p:nvPr/>
        </p:nvGrpSpPr>
        <p:grpSpPr>
          <a:xfrm>
            <a:off x="-1382946" y="5766923"/>
            <a:ext cx="15891426" cy="2636520"/>
            <a:chOff x="-1382946" y="5737222"/>
            <a:chExt cx="15891426" cy="2636520"/>
          </a:xfrm>
        </p:grpSpPr>
        <p:sp>
          <p:nvSpPr>
            <p:cNvPr id="14" name="Wave 13">
              <a:extLst>
                <a:ext uri="{FF2B5EF4-FFF2-40B4-BE49-F238E27FC236}">
                  <a16:creationId xmlns:a16="http://schemas.microsoft.com/office/drawing/2014/main" id="{85A63C97-7788-4750-A015-6E9CB0FBDF17}"/>
                </a:ext>
              </a:extLst>
            </p:cNvPr>
            <p:cNvSpPr/>
            <p:nvPr/>
          </p:nvSpPr>
          <p:spPr>
            <a:xfrm>
              <a:off x="-1139105" y="5737222"/>
              <a:ext cx="13380720" cy="2484120"/>
            </a:xfrm>
            <a:prstGeom prst="wave">
              <a:avLst>
                <a:gd name="adj1" fmla="val 20000"/>
                <a:gd name="adj2" fmla="val -228"/>
              </a:avLst>
            </a:prstGeom>
            <a:solidFill>
              <a:schemeClr val="tx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Wave 14">
              <a:extLst>
                <a:ext uri="{FF2B5EF4-FFF2-40B4-BE49-F238E27FC236}">
                  <a16:creationId xmlns:a16="http://schemas.microsoft.com/office/drawing/2014/main" id="{D245DF3B-8A7F-4BB8-85AE-9FB97298EF76}"/>
                </a:ext>
              </a:extLst>
            </p:cNvPr>
            <p:cNvSpPr/>
            <p:nvPr/>
          </p:nvSpPr>
          <p:spPr>
            <a:xfrm>
              <a:off x="-1382946" y="5889622"/>
              <a:ext cx="15891426" cy="2484120"/>
            </a:xfrm>
            <a:prstGeom prst="wave">
              <a:avLst>
                <a:gd name="adj1" fmla="val 20000"/>
                <a:gd name="adj2" fmla="val -228"/>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pic>
        <p:nvPicPr>
          <p:cNvPr id="10" name="Graphic 9" descr="Users">
            <a:extLst>
              <a:ext uri="{FF2B5EF4-FFF2-40B4-BE49-F238E27FC236}">
                <a16:creationId xmlns:a16="http://schemas.microsoft.com/office/drawing/2014/main" id="{043230B2-D84B-4A4F-8918-10A7BD16FED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249040" y="5765539"/>
            <a:ext cx="629948" cy="629948"/>
          </a:xfrm>
          <a:prstGeom prst="rect">
            <a:avLst/>
          </a:prstGeom>
        </p:spPr>
      </p:pic>
      <p:sp>
        <p:nvSpPr>
          <p:cNvPr id="17" name="TextBox 16">
            <a:extLst>
              <a:ext uri="{FF2B5EF4-FFF2-40B4-BE49-F238E27FC236}">
                <a16:creationId xmlns:a16="http://schemas.microsoft.com/office/drawing/2014/main" id="{F196352C-E864-4ADA-95A8-3144E3DDF826}"/>
              </a:ext>
            </a:extLst>
          </p:cNvPr>
          <p:cNvSpPr txBox="1"/>
          <p:nvPr/>
        </p:nvSpPr>
        <p:spPr>
          <a:xfrm>
            <a:off x="10680509" y="6377605"/>
            <a:ext cx="1290769" cy="369332"/>
          </a:xfrm>
          <a:prstGeom prst="rect">
            <a:avLst/>
          </a:prstGeom>
          <a:noFill/>
        </p:spPr>
        <p:txBody>
          <a:bodyPr wrap="square" rtlCol="1">
            <a:spAutoFit/>
          </a:bodyPr>
          <a:lstStyle/>
          <a:p>
            <a:r>
              <a:rPr lang="en-US" dirty="0"/>
              <a:t>Difficulty:</a:t>
            </a:r>
            <a:endParaRPr lang="he-IL" dirty="0"/>
          </a:p>
        </p:txBody>
      </p:sp>
      <p:sp>
        <p:nvSpPr>
          <p:cNvPr id="18" name="Cylinder 17">
            <a:extLst>
              <a:ext uri="{FF2B5EF4-FFF2-40B4-BE49-F238E27FC236}">
                <a16:creationId xmlns:a16="http://schemas.microsoft.com/office/drawing/2014/main" id="{B55BCB2D-CA92-4CD1-96D1-2C57DD6F1ADF}"/>
              </a:ext>
            </a:extLst>
          </p:cNvPr>
          <p:cNvSpPr/>
          <p:nvPr/>
        </p:nvSpPr>
        <p:spPr>
          <a:xfrm>
            <a:off x="11730896" y="6255864"/>
            <a:ext cx="298180" cy="477540"/>
          </a:xfrm>
          <a:prstGeom prst="can">
            <a:avLst>
              <a:gd name="adj" fmla="val 48252"/>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18315329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E80F0-4B1E-794C-BB4F-E27AC3FC50C8}"/>
              </a:ext>
            </a:extLst>
          </p:cNvPr>
          <p:cNvSpPr>
            <a:spLocks noGrp="1"/>
          </p:cNvSpPr>
          <p:nvPr>
            <p:ph type="title" idx="4294967295"/>
          </p:nvPr>
        </p:nvSpPr>
        <p:spPr>
          <a:xfrm>
            <a:off x="1276159" y="456582"/>
            <a:ext cx="9404350" cy="1400175"/>
          </a:xfrm>
        </p:spPr>
        <p:txBody>
          <a:bodyPr/>
          <a:lstStyle/>
          <a:p>
            <a:pPr algn="ctr"/>
            <a:r>
              <a:rPr lang="en-US" dirty="0">
                <a:solidFill>
                  <a:schemeClr val="tx1"/>
                </a:solidFill>
              </a:rPr>
              <a:t>Schedule sharing &amp; exporting (U</a:t>
            </a:r>
            <a:r>
              <a:rPr lang="en-US" sz="4400" dirty="0"/>
              <a:t>ser)</a:t>
            </a:r>
            <a:endParaRPr lang="en-US" dirty="0">
              <a:solidFill>
                <a:schemeClr val="tx1"/>
              </a:solidFill>
            </a:endParaRPr>
          </a:p>
        </p:txBody>
      </p:sp>
      <p:pic>
        <p:nvPicPr>
          <p:cNvPr id="5" name="Picture 4">
            <a:extLst>
              <a:ext uri="{FF2B5EF4-FFF2-40B4-BE49-F238E27FC236}">
                <a16:creationId xmlns:a16="http://schemas.microsoft.com/office/drawing/2014/main" id="{8B52C801-8561-4876-AC20-B62938ACB0D1}"/>
              </a:ext>
            </a:extLst>
          </p:cNvPr>
          <p:cNvPicPr>
            <a:picLocks noChangeAspect="1"/>
          </p:cNvPicPr>
          <p:nvPr/>
        </p:nvPicPr>
        <p:blipFill>
          <a:blip r:embed="rId2"/>
          <a:stretch>
            <a:fillRect/>
          </a:stretch>
        </p:blipFill>
        <p:spPr>
          <a:xfrm>
            <a:off x="1938000" y="1233155"/>
            <a:ext cx="8316000" cy="24948"/>
          </a:xfrm>
          <a:prstGeom prst="rect">
            <a:avLst/>
          </a:prstGeom>
        </p:spPr>
      </p:pic>
      <p:pic>
        <p:nvPicPr>
          <p:cNvPr id="4" name="Picture 3">
            <a:extLst>
              <a:ext uri="{FF2B5EF4-FFF2-40B4-BE49-F238E27FC236}">
                <a16:creationId xmlns:a16="http://schemas.microsoft.com/office/drawing/2014/main" id="{1EB5E8E0-C4CE-4ADE-9B30-6B23709B949F}"/>
              </a:ext>
            </a:extLst>
          </p:cNvPr>
          <p:cNvPicPr>
            <a:picLocks noChangeAspect="1"/>
          </p:cNvPicPr>
          <p:nvPr/>
        </p:nvPicPr>
        <p:blipFill>
          <a:blip r:embed="rId3"/>
          <a:stretch>
            <a:fillRect/>
          </a:stretch>
        </p:blipFill>
        <p:spPr>
          <a:xfrm>
            <a:off x="1377114" y="502530"/>
            <a:ext cx="560886" cy="560886"/>
          </a:xfrm>
          <a:prstGeom prst="rect">
            <a:avLst/>
          </a:prstGeom>
        </p:spPr>
      </p:pic>
      <p:sp>
        <p:nvSpPr>
          <p:cNvPr id="6" name="Content Placeholder 2">
            <a:extLst>
              <a:ext uri="{FF2B5EF4-FFF2-40B4-BE49-F238E27FC236}">
                <a16:creationId xmlns:a16="http://schemas.microsoft.com/office/drawing/2014/main" id="{BCE9F960-C60B-4A03-8748-6288CCEC9669}"/>
              </a:ext>
            </a:extLst>
          </p:cNvPr>
          <p:cNvSpPr txBox="1">
            <a:spLocks/>
          </p:cNvSpPr>
          <p:nvPr/>
        </p:nvSpPr>
        <p:spPr>
          <a:xfrm>
            <a:off x="1103312" y="2052918"/>
            <a:ext cx="10064041" cy="4195481"/>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lgn="l" rtl="0">
              <a:buFont typeface="Wingdings" panose="05000000000000000000" pitchFamily="2" charset="2"/>
              <a:buChar char="§"/>
            </a:pPr>
            <a:r>
              <a:rPr lang="en-US" sz="2800" dirty="0"/>
              <a:t>After a schedule has been made, every User will have the ability to share it via other apps (</a:t>
            </a:r>
            <a:r>
              <a:rPr lang="en-US" sz="2800" dirty="0" err="1"/>
              <a:t>i.e</a:t>
            </a:r>
            <a:r>
              <a:rPr lang="en-US" sz="2800" dirty="0"/>
              <a:t>      “WhatsApp”) or export it to a spreadsheet (</a:t>
            </a:r>
            <a:r>
              <a:rPr lang="en-US" sz="2800" dirty="0" err="1"/>
              <a:t>i.e</a:t>
            </a:r>
            <a:r>
              <a:rPr lang="en-US" sz="2800" dirty="0"/>
              <a:t>      “Microsoft Excel”).</a:t>
            </a:r>
          </a:p>
          <a:p>
            <a:pPr marL="0" indent="0" algn="l" rtl="0">
              <a:buNone/>
            </a:pPr>
            <a:endParaRPr lang="en-US" sz="2800" dirty="0"/>
          </a:p>
          <a:p>
            <a:pPr algn="l" rtl="0">
              <a:buFont typeface="Wingdings" panose="05000000000000000000" pitchFamily="2" charset="2"/>
              <a:buChar char="§"/>
            </a:pPr>
            <a:endParaRPr lang="en-US" sz="2800" dirty="0"/>
          </a:p>
          <a:p>
            <a:pPr algn="l" rtl="0"/>
            <a:endParaRPr lang="en-US" sz="2800" dirty="0"/>
          </a:p>
          <a:p>
            <a:pPr marL="0" indent="0" algn="ctr" rtl="0">
              <a:buNone/>
            </a:pPr>
            <a:r>
              <a:rPr lang="en-US" sz="2800" dirty="0"/>
              <a:t>	Estimated development time: 3 hours</a:t>
            </a:r>
          </a:p>
          <a:p>
            <a:pPr marL="0" indent="0" algn="ctr" rtl="0">
              <a:buNone/>
            </a:pPr>
            <a:r>
              <a:rPr lang="en-US" sz="2800" dirty="0"/>
              <a:t>Teammate responsible: Oshri</a:t>
            </a:r>
          </a:p>
        </p:txBody>
      </p:sp>
      <p:pic>
        <p:nvPicPr>
          <p:cNvPr id="9" name="Picture 8">
            <a:extLst>
              <a:ext uri="{FF2B5EF4-FFF2-40B4-BE49-F238E27FC236}">
                <a16:creationId xmlns:a16="http://schemas.microsoft.com/office/drawing/2014/main" id="{8BE33804-3AE0-46D3-AB2A-364A360E863B}"/>
              </a:ext>
            </a:extLst>
          </p:cNvPr>
          <p:cNvPicPr>
            <a:picLocks noChangeAspect="1"/>
          </p:cNvPicPr>
          <p:nvPr/>
        </p:nvPicPr>
        <p:blipFill>
          <a:blip r:embed="rId4"/>
          <a:stretch>
            <a:fillRect/>
          </a:stretch>
        </p:blipFill>
        <p:spPr>
          <a:xfrm>
            <a:off x="3126727" y="5212688"/>
            <a:ext cx="325148" cy="325148"/>
          </a:xfrm>
          <a:prstGeom prst="rect">
            <a:avLst/>
          </a:prstGeom>
        </p:spPr>
      </p:pic>
      <p:pic>
        <p:nvPicPr>
          <p:cNvPr id="7" name="Picture 6">
            <a:extLst>
              <a:ext uri="{FF2B5EF4-FFF2-40B4-BE49-F238E27FC236}">
                <a16:creationId xmlns:a16="http://schemas.microsoft.com/office/drawing/2014/main" id="{883983DA-C258-4A51-8C09-B9A09098A1C1}"/>
              </a:ext>
            </a:extLst>
          </p:cNvPr>
          <p:cNvPicPr>
            <a:picLocks noChangeAspect="1"/>
          </p:cNvPicPr>
          <p:nvPr/>
        </p:nvPicPr>
        <p:blipFill>
          <a:blip r:embed="rId2"/>
          <a:stretch>
            <a:fillRect/>
          </a:stretch>
        </p:blipFill>
        <p:spPr>
          <a:xfrm>
            <a:off x="2909301" y="5026641"/>
            <a:ext cx="6588000" cy="19764"/>
          </a:xfrm>
          <a:prstGeom prst="rect">
            <a:avLst/>
          </a:prstGeom>
        </p:spPr>
      </p:pic>
      <p:sp>
        <p:nvSpPr>
          <p:cNvPr id="3" name="Slide Number Placeholder 2">
            <a:extLst>
              <a:ext uri="{FF2B5EF4-FFF2-40B4-BE49-F238E27FC236}">
                <a16:creationId xmlns:a16="http://schemas.microsoft.com/office/drawing/2014/main" id="{95AE44FB-6ECA-49C7-B66F-1845B6288425}"/>
              </a:ext>
            </a:extLst>
          </p:cNvPr>
          <p:cNvSpPr>
            <a:spLocks noGrp="1"/>
          </p:cNvSpPr>
          <p:nvPr>
            <p:ph type="sldNum" sz="quarter" idx="12"/>
          </p:nvPr>
        </p:nvSpPr>
        <p:spPr/>
        <p:txBody>
          <a:bodyPr vert="horz" lIns="91440" tIns="45720" rIns="91440" bIns="45720" rtlCol="0" anchor="b"/>
          <a:lstStyle/>
          <a:p>
            <a:fld id="{6D22F896-40B5-4ADD-8801-0D06FADFA095}" type="slidenum">
              <a:rPr lang="en-US" smtClean="0">
                <a:solidFill>
                  <a:schemeClr val="bg2">
                    <a:lumMod val="50000"/>
                  </a:schemeClr>
                </a:solidFill>
              </a:rPr>
              <a:pPr/>
              <a:t>21</a:t>
            </a:fld>
            <a:endParaRPr lang="en-US" dirty="0">
              <a:solidFill>
                <a:schemeClr val="bg2">
                  <a:lumMod val="50000"/>
                </a:schemeClr>
              </a:solidFill>
            </a:endParaRPr>
          </a:p>
        </p:txBody>
      </p:sp>
      <p:grpSp>
        <p:nvGrpSpPr>
          <p:cNvPr id="13" name="Group 12">
            <a:extLst>
              <a:ext uri="{FF2B5EF4-FFF2-40B4-BE49-F238E27FC236}">
                <a16:creationId xmlns:a16="http://schemas.microsoft.com/office/drawing/2014/main" id="{39003577-2299-45FE-826F-4658E86D3003}"/>
              </a:ext>
            </a:extLst>
          </p:cNvPr>
          <p:cNvGrpSpPr/>
          <p:nvPr/>
        </p:nvGrpSpPr>
        <p:grpSpPr>
          <a:xfrm>
            <a:off x="-1382946" y="5808342"/>
            <a:ext cx="15891426" cy="2636520"/>
            <a:chOff x="-1382946" y="5737222"/>
            <a:chExt cx="15891426" cy="2636520"/>
          </a:xfrm>
        </p:grpSpPr>
        <p:sp>
          <p:nvSpPr>
            <p:cNvPr id="14" name="Wave 13">
              <a:extLst>
                <a:ext uri="{FF2B5EF4-FFF2-40B4-BE49-F238E27FC236}">
                  <a16:creationId xmlns:a16="http://schemas.microsoft.com/office/drawing/2014/main" id="{85A63C97-7788-4750-A015-6E9CB0FBDF17}"/>
                </a:ext>
              </a:extLst>
            </p:cNvPr>
            <p:cNvSpPr/>
            <p:nvPr/>
          </p:nvSpPr>
          <p:spPr>
            <a:xfrm>
              <a:off x="-1139105" y="5737222"/>
              <a:ext cx="13380720" cy="2484120"/>
            </a:xfrm>
            <a:prstGeom prst="wave">
              <a:avLst>
                <a:gd name="adj1" fmla="val 20000"/>
                <a:gd name="adj2" fmla="val -228"/>
              </a:avLst>
            </a:prstGeom>
            <a:solidFill>
              <a:schemeClr val="tx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Wave 14">
              <a:extLst>
                <a:ext uri="{FF2B5EF4-FFF2-40B4-BE49-F238E27FC236}">
                  <a16:creationId xmlns:a16="http://schemas.microsoft.com/office/drawing/2014/main" id="{D245DF3B-8A7F-4BB8-85AE-9FB97298EF76}"/>
                </a:ext>
              </a:extLst>
            </p:cNvPr>
            <p:cNvSpPr/>
            <p:nvPr/>
          </p:nvSpPr>
          <p:spPr>
            <a:xfrm>
              <a:off x="-1382946" y="5889622"/>
              <a:ext cx="15891426" cy="2484120"/>
            </a:xfrm>
            <a:prstGeom prst="wave">
              <a:avLst>
                <a:gd name="adj1" fmla="val 20000"/>
                <a:gd name="adj2" fmla="val -228"/>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pic>
        <p:nvPicPr>
          <p:cNvPr id="10" name="Graphic 9" descr="Users">
            <a:extLst>
              <a:ext uri="{FF2B5EF4-FFF2-40B4-BE49-F238E27FC236}">
                <a16:creationId xmlns:a16="http://schemas.microsoft.com/office/drawing/2014/main" id="{043230B2-D84B-4A4F-8918-10A7BD16FED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136901" y="5593005"/>
            <a:ext cx="629948" cy="629948"/>
          </a:xfrm>
          <a:prstGeom prst="rect">
            <a:avLst/>
          </a:prstGeom>
        </p:spPr>
      </p:pic>
      <p:sp>
        <p:nvSpPr>
          <p:cNvPr id="17" name="TextBox 16">
            <a:extLst>
              <a:ext uri="{FF2B5EF4-FFF2-40B4-BE49-F238E27FC236}">
                <a16:creationId xmlns:a16="http://schemas.microsoft.com/office/drawing/2014/main" id="{C833CE84-FE9B-4789-921E-520CB95868C7}"/>
              </a:ext>
            </a:extLst>
          </p:cNvPr>
          <p:cNvSpPr txBox="1"/>
          <p:nvPr/>
        </p:nvSpPr>
        <p:spPr>
          <a:xfrm>
            <a:off x="10680509" y="6377605"/>
            <a:ext cx="1290769" cy="369332"/>
          </a:xfrm>
          <a:prstGeom prst="rect">
            <a:avLst/>
          </a:prstGeom>
          <a:noFill/>
        </p:spPr>
        <p:txBody>
          <a:bodyPr wrap="square" rtlCol="1">
            <a:spAutoFit/>
          </a:bodyPr>
          <a:lstStyle/>
          <a:p>
            <a:r>
              <a:rPr lang="en-US" dirty="0"/>
              <a:t>Difficulty:</a:t>
            </a:r>
            <a:endParaRPr lang="he-IL" dirty="0"/>
          </a:p>
        </p:txBody>
      </p:sp>
      <p:sp>
        <p:nvSpPr>
          <p:cNvPr id="18" name="Cylinder 17">
            <a:extLst>
              <a:ext uri="{FF2B5EF4-FFF2-40B4-BE49-F238E27FC236}">
                <a16:creationId xmlns:a16="http://schemas.microsoft.com/office/drawing/2014/main" id="{13087DCE-F035-494B-8727-3968302E9384}"/>
              </a:ext>
            </a:extLst>
          </p:cNvPr>
          <p:cNvSpPr/>
          <p:nvPr/>
        </p:nvSpPr>
        <p:spPr>
          <a:xfrm>
            <a:off x="11730896" y="6364072"/>
            <a:ext cx="298180" cy="369332"/>
          </a:xfrm>
          <a:prstGeom prst="can">
            <a:avLst>
              <a:gd name="adj" fmla="val 48252"/>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20" name="Picture 19">
            <a:extLst>
              <a:ext uri="{FF2B5EF4-FFF2-40B4-BE49-F238E27FC236}">
                <a16:creationId xmlns:a16="http://schemas.microsoft.com/office/drawing/2014/main" id="{12E9187F-E340-4538-9A93-2A759F1D5A34}"/>
              </a:ext>
            </a:extLst>
          </p:cNvPr>
          <p:cNvPicPr>
            <a:picLocks noChangeAspect="1"/>
          </p:cNvPicPr>
          <p:nvPr/>
        </p:nvPicPr>
        <p:blipFill>
          <a:blip r:embed="rId7"/>
          <a:stretch>
            <a:fillRect/>
          </a:stretch>
        </p:blipFill>
        <p:spPr>
          <a:xfrm>
            <a:off x="5767709" y="2584989"/>
            <a:ext cx="312322" cy="312322"/>
          </a:xfrm>
          <a:prstGeom prst="rect">
            <a:avLst/>
          </a:prstGeom>
        </p:spPr>
      </p:pic>
      <p:pic>
        <p:nvPicPr>
          <p:cNvPr id="21" name="Picture 20">
            <a:extLst>
              <a:ext uri="{FF2B5EF4-FFF2-40B4-BE49-F238E27FC236}">
                <a16:creationId xmlns:a16="http://schemas.microsoft.com/office/drawing/2014/main" id="{9824E927-F495-4660-8050-78A453CEC769}"/>
              </a:ext>
            </a:extLst>
          </p:cNvPr>
          <p:cNvPicPr>
            <a:picLocks noChangeAspect="1"/>
          </p:cNvPicPr>
          <p:nvPr/>
        </p:nvPicPr>
        <p:blipFill>
          <a:blip r:embed="rId8"/>
          <a:stretch>
            <a:fillRect/>
          </a:stretch>
        </p:blipFill>
        <p:spPr>
          <a:xfrm>
            <a:off x="3937606" y="3028846"/>
            <a:ext cx="312322" cy="312322"/>
          </a:xfrm>
          <a:prstGeom prst="rect">
            <a:avLst/>
          </a:prstGeom>
        </p:spPr>
      </p:pic>
    </p:spTree>
    <p:extLst>
      <p:ext uri="{BB962C8B-B14F-4D97-AF65-F5344CB8AC3E}">
        <p14:creationId xmlns:p14="http://schemas.microsoft.com/office/powerpoint/2010/main" val="347293263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E80F0-4B1E-794C-BB4F-E27AC3FC50C8}"/>
              </a:ext>
            </a:extLst>
          </p:cNvPr>
          <p:cNvSpPr>
            <a:spLocks noGrp="1"/>
          </p:cNvSpPr>
          <p:nvPr>
            <p:ph type="title" idx="4294967295"/>
          </p:nvPr>
        </p:nvSpPr>
        <p:spPr>
          <a:xfrm>
            <a:off x="1276159" y="456582"/>
            <a:ext cx="9404350" cy="1400175"/>
          </a:xfrm>
        </p:spPr>
        <p:txBody>
          <a:bodyPr/>
          <a:lstStyle/>
          <a:p>
            <a:pPr algn="ctr"/>
            <a:r>
              <a:rPr lang="en-US" dirty="0">
                <a:solidFill>
                  <a:schemeClr val="tx1"/>
                </a:solidFill>
              </a:rPr>
              <a:t>Shift swapping request (Employee)</a:t>
            </a:r>
          </a:p>
        </p:txBody>
      </p:sp>
      <p:pic>
        <p:nvPicPr>
          <p:cNvPr id="5" name="Picture 4">
            <a:extLst>
              <a:ext uri="{FF2B5EF4-FFF2-40B4-BE49-F238E27FC236}">
                <a16:creationId xmlns:a16="http://schemas.microsoft.com/office/drawing/2014/main" id="{8B52C801-8561-4876-AC20-B62938ACB0D1}"/>
              </a:ext>
            </a:extLst>
          </p:cNvPr>
          <p:cNvPicPr>
            <a:picLocks noChangeAspect="1"/>
          </p:cNvPicPr>
          <p:nvPr/>
        </p:nvPicPr>
        <p:blipFill>
          <a:blip r:embed="rId2"/>
          <a:stretch>
            <a:fillRect/>
          </a:stretch>
        </p:blipFill>
        <p:spPr>
          <a:xfrm>
            <a:off x="1938000" y="1233155"/>
            <a:ext cx="8316000" cy="24948"/>
          </a:xfrm>
          <a:prstGeom prst="rect">
            <a:avLst/>
          </a:prstGeom>
        </p:spPr>
      </p:pic>
      <p:pic>
        <p:nvPicPr>
          <p:cNvPr id="4" name="Picture 3">
            <a:extLst>
              <a:ext uri="{FF2B5EF4-FFF2-40B4-BE49-F238E27FC236}">
                <a16:creationId xmlns:a16="http://schemas.microsoft.com/office/drawing/2014/main" id="{1EB5E8E0-C4CE-4ADE-9B30-6B23709B949F}"/>
              </a:ext>
            </a:extLst>
          </p:cNvPr>
          <p:cNvPicPr>
            <a:picLocks noChangeAspect="1"/>
          </p:cNvPicPr>
          <p:nvPr/>
        </p:nvPicPr>
        <p:blipFill>
          <a:blip r:embed="rId3"/>
          <a:stretch>
            <a:fillRect/>
          </a:stretch>
        </p:blipFill>
        <p:spPr>
          <a:xfrm>
            <a:off x="1511491" y="511156"/>
            <a:ext cx="560886" cy="560886"/>
          </a:xfrm>
          <a:prstGeom prst="rect">
            <a:avLst/>
          </a:prstGeom>
        </p:spPr>
      </p:pic>
      <p:sp>
        <p:nvSpPr>
          <p:cNvPr id="6" name="Content Placeholder 2">
            <a:extLst>
              <a:ext uri="{FF2B5EF4-FFF2-40B4-BE49-F238E27FC236}">
                <a16:creationId xmlns:a16="http://schemas.microsoft.com/office/drawing/2014/main" id="{BCE9F960-C60B-4A03-8748-6288CCEC9669}"/>
              </a:ext>
            </a:extLst>
          </p:cNvPr>
          <p:cNvSpPr txBox="1">
            <a:spLocks/>
          </p:cNvSpPr>
          <p:nvPr/>
        </p:nvSpPr>
        <p:spPr>
          <a:xfrm>
            <a:off x="1103312" y="2052918"/>
            <a:ext cx="10064041" cy="4195481"/>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lgn="l" rtl="0">
              <a:buFont typeface="Wingdings" panose="05000000000000000000" pitchFamily="2" charset="2"/>
              <a:buChar char="§"/>
            </a:pPr>
            <a:r>
              <a:rPr lang="en-US" sz="2800" dirty="0"/>
              <a:t>Provides the Employee the ability to request a shift swapping with another Employee and simultaneously notify the Employer.</a:t>
            </a:r>
          </a:p>
          <a:p>
            <a:pPr algn="l" rtl="0">
              <a:buFont typeface="Wingdings" panose="05000000000000000000" pitchFamily="2" charset="2"/>
              <a:buChar char="§"/>
            </a:pPr>
            <a:r>
              <a:rPr lang="en-US" sz="2800" dirty="0"/>
              <a:t>By approving the request, the previous schedule will be updated accordingly (without reapplying the main algorithm).</a:t>
            </a:r>
          </a:p>
          <a:p>
            <a:pPr algn="l" rtl="0">
              <a:buFont typeface="Wingdings" panose="05000000000000000000" pitchFamily="2" charset="2"/>
              <a:buChar char="§"/>
            </a:pPr>
            <a:r>
              <a:rPr lang="en-US" sz="2800" dirty="0"/>
              <a:t>Framework involved: </a:t>
            </a:r>
          </a:p>
          <a:p>
            <a:pPr marL="0" indent="0" algn="l" rtl="0">
              <a:buNone/>
            </a:pPr>
            <a:endParaRPr lang="en-US" sz="2800" dirty="0"/>
          </a:p>
          <a:p>
            <a:pPr marL="0" indent="0" algn="ctr" rtl="0">
              <a:buNone/>
            </a:pPr>
            <a:r>
              <a:rPr lang="en-US" sz="2800" dirty="0"/>
              <a:t>	Estimated development time: 6 hours</a:t>
            </a:r>
          </a:p>
          <a:p>
            <a:pPr marL="0" indent="0" algn="ctr" rtl="0">
              <a:buNone/>
            </a:pPr>
            <a:r>
              <a:rPr lang="en-US" sz="2800" dirty="0"/>
              <a:t>Teammate responsible: </a:t>
            </a:r>
            <a:r>
              <a:rPr lang="en-US" sz="2800" dirty="0" err="1"/>
              <a:t>Yakir</a:t>
            </a:r>
            <a:endParaRPr lang="en-US" sz="2800" dirty="0"/>
          </a:p>
        </p:txBody>
      </p:sp>
      <p:pic>
        <p:nvPicPr>
          <p:cNvPr id="9" name="Picture 8">
            <a:extLst>
              <a:ext uri="{FF2B5EF4-FFF2-40B4-BE49-F238E27FC236}">
                <a16:creationId xmlns:a16="http://schemas.microsoft.com/office/drawing/2014/main" id="{8BE33804-3AE0-46D3-AB2A-364A360E863B}"/>
              </a:ext>
            </a:extLst>
          </p:cNvPr>
          <p:cNvPicPr>
            <a:picLocks noChangeAspect="1"/>
          </p:cNvPicPr>
          <p:nvPr/>
        </p:nvPicPr>
        <p:blipFill>
          <a:blip r:embed="rId4"/>
          <a:stretch>
            <a:fillRect/>
          </a:stretch>
        </p:blipFill>
        <p:spPr>
          <a:xfrm>
            <a:off x="3238866" y="5229942"/>
            <a:ext cx="325148" cy="325148"/>
          </a:xfrm>
          <a:prstGeom prst="rect">
            <a:avLst/>
          </a:prstGeom>
        </p:spPr>
      </p:pic>
      <p:pic>
        <p:nvPicPr>
          <p:cNvPr id="7" name="Picture 6">
            <a:extLst>
              <a:ext uri="{FF2B5EF4-FFF2-40B4-BE49-F238E27FC236}">
                <a16:creationId xmlns:a16="http://schemas.microsoft.com/office/drawing/2014/main" id="{883983DA-C258-4A51-8C09-B9A09098A1C1}"/>
              </a:ext>
            </a:extLst>
          </p:cNvPr>
          <p:cNvPicPr>
            <a:picLocks noChangeAspect="1"/>
          </p:cNvPicPr>
          <p:nvPr/>
        </p:nvPicPr>
        <p:blipFill>
          <a:blip r:embed="rId2"/>
          <a:stretch>
            <a:fillRect/>
          </a:stretch>
        </p:blipFill>
        <p:spPr>
          <a:xfrm>
            <a:off x="2579901" y="5129167"/>
            <a:ext cx="7246800" cy="21740"/>
          </a:xfrm>
          <a:prstGeom prst="rect">
            <a:avLst/>
          </a:prstGeom>
        </p:spPr>
      </p:pic>
      <p:sp>
        <p:nvSpPr>
          <p:cNvPr id="3" name="Slide Number Placeholder 2">
            <a:extLst>
              <a:ext uri="{FF2B5EF4-FFF2-40B4-BE49-F238E27FC236}">
                <a16:creationId xmlns:a16="http://schemas.microsoft.com/office/drawing/2014/main" id="{95AE44FB-6ECA-49C7-B66F-1845B6288425}"/>
              </a:ext>
            </a:extLst>
          </p:cNvPr>
          <p:cNvSpPr>
            <a:spLocks noGrp="1"/>
          </p:cNvSpPr>
          <p:nvPr>
            <p:ph type="sldNum" sz="quarter" idx="12"/>
          </p:nvPr>
        </p:nvSpPr>
        <p:spPr/>
        <p:txBody>
          <a:bodyPr vert="horz" lIns="91440" tIns="45720" rIns="91440" bIns="45720" rtlCol="0" anchor="b"/>
          <a:lstStyle/>
          <a:p>
            <a:fld id="{6D22F896-40B5-4ADD-8801-0D06FADFA095}" type="slidenum">
              <a:rPr lang="en-US" smtClean="0">
                <a:solidFill>
                  <a:schemeClr val="bg2">
                    <a:lumMod val="50000"/>
                  </a:schemeClr>
                </a:solidFill>
              </a:rPr>
              <a:pPr/>
              <a:t>22</a:t>
            </a:fld>
            <a:endParaRPr lang="en-US" dirty="0">
              <a:solidFill>
                <a:schemeClr val="bg2">
                  <a:lumMod val="50000"/>
                </a:schemeClr>
              </a:solidFill>
            </a:endParaRPr>
          </a:p>
        </p:txBody>
      </p:sp>
      <p:grpSp>
        <p:nvGrpSpPr>
          <p:cNvPr id="13" name="Group 12">
            <a:extLst>
              <a:ext uri="{FF2B5EF4-FFF2-40B4-BE49-F238E27FC236}">
                <a16:creationId xmlns:a16="http://schemas.microsoft.com/office/drawing/2014/main" id="{39003577-2299-45FE-826F-4658E86D3003}"/>
              </a:ext>
            </a:extLst>
          </p:cNvPr>
          <p:cNvGrpSpPr/>
          <p:nvPr/>
        </p:nvGrpSpPr>
        <p:grpSpPr>
          <a:xfrm>
            <a:off x="-1382946" y="5808342"/>
            <a:ext cx="15891426" cy="2636520"/>
            <a:chOff x="-1382946" y="5737222"/>
            <a:chExt cx="15891426" cy="2636520"/>
          </a:xfrm>
        </p:grpSpPr>
        <p:sp>
          <p:nvSpPr>
            <p:cNvPr id="14" name="Wave 13">
              <a:extLst>
                <a:ext uri="{FF2B5EF4-FFF2-40B4-BE49-F238E27FC236}">
                  <a16:creationId xmlns:a16="http://schemas.microsoft.com/office/drawing/2014/main" id="{85A63C97-7788-4750-A015-6E9CB0FBDF17}"/>
                </a:ext>
              </a:extLst>
            </p:cNvPr>
            <p:cNvSpPr/>
            <p:nvPr/>
          </p:nvSpPr>
          <p:spPr>
            <a:xfrm>
              <a:off x="-1139105" y="5737222"/>
              <a:ext cx="13380720" cy="2484120"/>
            </a:xfrm>
            <a:prstGeom prst="wave">
              <a:avLst>
                <a:gd name="adj1" fmla="val 20000"/>
                <a:gd name="adj2" fmla="val -228"/>
              </a:avLst>
            </a:prstGeom>
            <a:solidFill>
              <a:schemeClr val="tx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Wave 14">
              <a:extLst>
                <a:ext uri="{FF2B5EF4-FFF2-40B4-BE49-F238E27FC236}">
                  <a16:creationId xmlns:a16="http://schemas.microsoft.com/office/drawing/2014/main" id="{D245DF3B-8A7F-4BB8-85AE-9FB97298EF76}"/>
                </a:ext>
              </a:extLst>
            </p:cNvPr>
            <p:cNvSpPr/>
            <p:nvPr/>
          </p:nvSpPr>
          <p:spPr>
            <a:xfrm>
              <a:off x="-1382946" y="5889622"/>
              <a:ext cx="15891426" cy="2484120"/>
            </a:xfrm>
            <a:prstGeom prst="wave">
              <a:avLst>
                <a:gd name="adj1" fmla="val 20000"/>
                <a:gd name="adj2" fmla="val -228"/>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pic>
        <p:nvPicPr>
          <p:cNvPr id="10" name="Graphic 9" descr="Users">
            <a:extLst>
              <a:ext uri="{FF2B5EF4-FFF2-40B4-BE49-F238E27FC236}">
                <a16:creationId xmlns:a16="http://schemas.microsoft.com/office/drawing/2014/main" id="{043230B2-D84B-4A4F-8918-10A7BD16FED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249040" y="5610259"/>
            <a:ext cx="629948" cy="629948"/>
          </a:xfrm>
          <a:prstGeom prst="rect">
            <a:avLst/>
          </a:prstGeom>
        </p:spPr>
      </p:pic>
      <p:sp>
        <p:nvSpPr>
          <p:cNvPr id="18" name="TextBox 17">
            <a:extLst>
              <a:ext uri="{FF2B5EF4-FFF2-40B4-BE49-F238E27FC236}">
                <a16:creationId xmlns:a16="http://schemas.microsoft.com/office/drawing/2014/main" id="{5363C813-0E7C-44B4-9D49-F0AFDC1CDCF6}"/>
              </a:ext>
            </a:extLst>
          </p:cNvPr>
          <p:cNvSpPr txBox="1"/>
          <p:nvPr/>
        </p:nvSpPr>
        <p:spPr>
          <a:xfrm>
            <a:off x="419027" y="6427536"/>
            <a:ext cx="7220663" cy="369332"/>
          </a:xfrm>
          <a:prstGeom prst="rect">
            <a:avLst/>
          </a:prstGeom>
          <a:noFill/>
        </p:spPr>
        <p:txBody>
          <a:bodyPr wrap="square" rtlCol="1">
            <a:spAutoFit/>
          </a:bodyPr>
          <a:lstStyle/>
          <a:p>
            <a:r>
              <a:rPr lang="en-US" dirty="0"/>
              <a:t>Risk: Similar to manually update</a:t>
            </a:r>
            <a:endParaRPr lang="he-IL" dirty="0"/>
          </a:p>
        </p:txBody>
      </p:sp>
      <p:sp>
        <p:nvSpPr>
          <p:cNvPr id="20" name="TextBox 19">
            <a:extLst>
              <a:ext uri="{FF2B5EF4-FFF2-40B4-BE49-F238E27FC236}">
                <a16:creationId xmlns:a16="http://schemas.microsoft.com/office/drawing/2014/main" id="{1F2F172F-AABB-4B97-B4A2-F0D2A9AF0442}"/>
              </a:ext>
            </a:extLst>
          </p:cNvPr>
          <p:cNvSpPr txBox="1"/>
          <p:nvPr/>
        </p:nvSpPr>
        <p:spPr>
          <a:xfrm>
            <a:off x="10680509" y="6377605"/>
            <a:ext cx="1290769" cy="369332"/>
          </a:xfrm>
          <a:prstGeom prst="rect">
            <a:avLst/>
          </a:prstGeom>
          <a:noFill/>
        </p:spPr>
        <p:txBody>
          <a:bodyPr wrap="square" rtlCol="1">
            <a:spAutoFit/>
          </a:bodyPr>
          <a:lstStyle/>
          <a:p>
            <a:r>
              <a:rPr lang="en-US" dirty="0"/>
              <a:t>Difficulty:</a:t>
            </a:r>
            <a:endParaRPr lang="he-IL" dirty="0"/>
          </a:p>
        </p:txBody>
      </p:sp>
      <p:sp>
        <p:nvSpPr>
          <p:cNvPr id="21" name="Cylinder 20">
            <a:extLst>
              <a:ext uri="{FF2B5EF4-FFF2-40B4-BE49-F238E27FC236}">
                <a16:creationId xmlns:a16="http://schemas.microsoft.com/office/drawing/2014/main" id="{E55DBD6D-1CC6-468B-B125-B78577594CA8}"/>
              </a:ext>
            </a:extLst>
          </p:cNvPr>
          <p:cNvSpPr/>
          <p:nvPr/>
        </p:nvSpPr>
        <p:spPr>
          <a:xfrm>
            <a:off x="11730896" y="6364072"/>
            <a:ext cx="298180" cy="369332"/>
          </a:xfrm>
          <a:prstGeom prst="can">
            <a:avLst>
              <a:gd name="adj" fmla="val 48252"/>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16" name="תמונה 15">
            <a:extLst>
              <a:ext uri="{FF2B5EF4-FFF2-40B4-BE49-F238E27FC236}">
                <a16:creationId xmlns:a16="http://schemas.microsoft.com/office/drawing/2014/main" id="{0F8ED066-3B5C-44F6-87C2-037C9089BE2F}"/>
              </a:ext>
            </a:extLst>
          </p:cNvPr>
          <p:cNvPicPr>
            <a:picLocks noChangeAspect="1"/>
          </p:cNvPicPr>
          <p:nvPr/>
        </p:nvPicPr>
        <p:blipFill>
          <a:blip r:embed="rId7"/>
          <a:stretch>
            <a:fillRect/>
          </a:stretch>
        </p:blipFill>
        <p:spPr>
          <a:xfrm>
            <a:off x="4250029" y="3609380"/>
            <a:ext cx="2668072" cy="1367387"/>
          </a:xfrm>
          <a:prstGeom prst="rect">
            <a:avLst/>
          </a:prstGeom>
        </p:spPr>
      </p:pic>
      <p:pic>
        <p:nvPicPr>
          <p:cNvPr id="17" name="Picture 16">
            <a:extLst>
              <a:ext uri="{FF2B5EF4-FFF2-40B4-BE49-F238E27FC236}">
                <a16:creationId xmlns:a16="http://schemas.microsoft.com/office/drawing/2014/main" id="{12E2C69A-3316-491D-B02E-37AF8A989B59}"/>
              </a:ext>
            </a:extLst>
          </p:cNvPr>
          <p:cNvPicPr>
            <a:picLocks noChangeAspect="1"/>
          </p:cNvPicPr>
          <p:nvPr/>
        </p:nvPicPr>
        <p:blipFill>
          <a:blip r:embed="rId8"/>
          <a:stretch>
            <a:fillRect/>
          </a:stretch>
        </p:blipFill>
        <p:spPr>
          <a:xfrm>
            <a:off x="77284" y="6380023"/>
            <a:ext cx="383440" cy="383440"/>
          </a:xfrm>
          <a:prstGeom prst="rect">
            <a:avLst/>
          </a:prstGeom>
        </p:spPr>
      </p:pic>
    </p:spTree>
    <p:extLst>
      <p:ext uri="{BB962C8B-B14F-4D97-AF65-F5344CB8AC3E}">
        <p14:creationId xmlns:p14="http://schemas.microsoft.com/office/powerpoint/2010/main" val="397391517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E80F0-4B1E-794C-BB4F-E27AC3FC50C8}"/>
              </a:ext>
            </a:extLst>
          </p:cNvPr>
          <p:cNvSpPr>
            <a:spLocks noGrp="1"/>
          </p:cNvSpPr>
          <p:nvPr>
            <p:ph type="title" idx="4294967295"/>
          </p:nvPr>
        </p:nvSpPr>
        <p:spPr>
          <a:xfrm>
            <a:off x="1276159" y="456582"/>
            <a:ext cx="9404350" cy="1400175"/>
          </a:xfrm>
        </p:spPr>
        <p:txBody>
          <a:bodyPr/>
          <a:lstStyle/>
          <a:p>
            <a:pPr algn="ctr"/>
            <a:r>
              <a:rPr lang="en-US" dirty="0">
                <a:solidFill>
                  <a:schemeClr val="tx1"/>
                </a:solidFill>
              </a:rPr>
              <a:t>Synchronization with Google calendar </a:t>
            </a:r>
          </a:p>
        </p:txBody>
      </p:sp>
      <p:pic>
        <p:nvPicPr>
          <p:cNvPr id="5" name="Picture 4">
            <a:extLst>
              <a:ext uri="{FF2B5EF4-FFF2-40B4-BE49-F238E27FC236}">
                <a16:creationId xmlns:a16="http://schemas.microsoft.com/office/drawing/2014/main" id="{8B52C801-8561-4876-AC20-B62938ACB0D1}"/>
              </a:ext>
            </a:extLst>
          </p:cNvPr>
          <p:cNvPicPr>
            <a:picLocks noChangeAspect="1"/>
          </p:cNvPicPr>
          <p:nvPr/>
        </p:nvPicPr>
        <p:blipFill>
          <a:blip r:embed="rId2"/>
          <a:stretch>
            <a:fillRect/>
          </a:stretch>
        </p:blipFill>
        <p:spPr>
          <a:xfrm>
            <a:off x="1938000" y="1233155"/>
            <a:ext cx="8316000" cy="24948"/>
          </a:xfrm>
          <a:prstGeom prst="rect">
            <a:avLst/>
          </a:prstGeom>
        </p:spPr>
      </p:pic>
      <p:pic>
        <p:nvPicPr>
          <p:cNvPr id="4" name="Picture 3">
            <a:extLst>
              <a:ext uri="{FF2B5EF4-FFF2-40B4-BE49-F238E27FC236}">
                <a16:creationId xmlns:a16="http://schemas.microsoft.com/office/drawing/2014/main" id="{1EB5E8E0-C4CE-4ADE-9B30-6B23709B949F}"/>
              </a:ext>
            </a:extLst>
          </p:cNvPr>
          <p:cNvPicPr>
            <a:picLocks noChangeAspect="1"/>
          </p:cNvPicPr>
          <p:nvPr/>
        </p:nvPicPr>
        <p:blipFill>
          <a:blip r:embed="rId3"/>
          <a:stretch>
            <a:fillRect/>
          </a:stretch>
        </p:blipFill>
        <p:spPr>
          <a:xfrm>
            <a:off x="1103312" y="557324"/>
            <a:ext cx="560886" cy="560886"/>
          </a:xfrm>
          <a:prstGeom prst="rect">
            <a:avLst/>
          </a:prstGeom>
        </p:spPr>
      </p:pic>
      <p:sp>
        <p:nvSpPr>
          <p:cNvPr id="6" name="Content Placeholder 2">
            <a:extLst>
              <a:ext uri="{FF2B5EF4-FFF2-40B4-BE49-F238E27FC236}">
                <a16:creationId xmlns:a16="http://schemas.microsoft.com/office/drawing/2014/main" id="{BCE9F960-C60B-4A03-8748-6288CCEC9669}"/>
              </a:ext>
            </a:extLst>
          </p:cNvPr>
          <p:cNvSpPr txBox="1">
            <a:spLocks/>
          </p:cNvSpPr>
          <p:nvPr/>
        </p:nvSpPr>
        <p:spPr>
          <a:xfrm>
            <a:off x="1103312" y="2052918"/>
            <a:ext cx="10064041" cy="4195481"/>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lgn="l" rtl="0">
              <a:buFont typeface="Wingdings" panose="05000000000000000000" pitchFamily="2" charset="2"/>
              <a:buChar char="§"/>
            </a:pPr>
            <a:r>
              <a:rPr lang="en-US" sz="2800" dirty="0"/>
              <a:t>Once all Employees filled out their options and the Employer confirmed and published the created schedule, both the Employees and the Employer can export the shift schedule into their own Google calendar accounts.</a:t>
            </a:r>
          </a:p>
          <a:p>
            <a:pPr algn="l" rtl="0">
              <a:buFont typeface="Wingdings" panose="05000000000000000000" pitchFamily="2" charset="2"/>
              <a:buChar char="§"/>
            </a:pPr>
            <a:r>
              <a:rPr lang="en-US" sz="2800" dirty="0"/>
              <a:t>Framework involved:          Google Calendar</a:t>
            </a:r>
          </a:p>
          <a:p>
            <a:pPr algn="l" rtl="0">
              <a:buFont typeface="Wingdings" panose="05000000000000000000" pitchFamily="2" charset="2"/>
              <a:buChar char="§"/>
            </a:pPr>
            <a:endParaRPr lang="en-US" sz="2800" dirty="0"/>
          </a:p>
          <a:p>
            <a:pPr marL="0" indent="0" algn="l" rtl="0">
              <a:buNone/>
            </a:pPr>
            <a:endParaRPr lang="en-US" sz="2800" dirty="0"/>
          </a:p>
          <a:p>
            <a:pPr marL="0" indent="0" algn="ctr" rtl="0">
              <a:buNone/>
            </a:pPr>
            <a:r>
              <a:rPr lang="en-US" sz="2800" dirty="0"/>
              <a:t>	Estimated development time: 6 hours</a:t>
            </a:r>
          </a:p>
          <a:p>
            <a:pPr marL="0" indent="0" algn="ctr" rtl="0">
              <a:buNone/>
            </a:pPr>
            <a:r>
              <a:rPr lang="en-US" sz="2800" dirty="0"/>
              <a:t>Teammate responsible: Gal</a:t>
            </a:r>
          </a:p>
        </p:txBody>
      </p:sp>
      <p:pic>
        <p:nvPicPr>
          <p:cNvPr id="9" name="Picture 8">
            <a:extLst>
              <a:ext uri="{FF2B5EF4-FFF2-40B4-BE49-F238E27FC236}">
                <a16:creationId xmlns:a16="http://schemas.microsoft.com/office/drawing/2014/main" id="{8BE33804-3AE0-46D3-AB2A-364A360E863B}"/>
              </a:ext>
            </a:extLst>
          </p:cNvPr>
          <p:cNvPicPr>
            <a:picLocks noChangeAspect="1"/>
          </p:cNvPicPr>
          <p:nvPr/>
        </p:nvPicPr>
        <p:blipFill>
          <a:blip r:embed="rId4"/>
          <a:stretch>
            <a:fillRect/>
          </a:stretch>
        </p:blipFill>
        <p:spPr>
          <a:xfrm>
            <a:off x="3238866" y="5629254"/>
            <a:ext cx="325148" cy="325148"/>
          </a:xfrm>
          <a:prstGeom prst="rect">
            <a:avLst/>
          </a:prstGeom>
        </p:spPr>
      </p:pic>
      <p:pic>
        <p:nvPicPr>
          <p:cNvPr id="7" name="Picture 6">
            <a:extLst>
              <a:ext uri="{FF2B5EF4-FFF2-40B4-BE49-F238E27FC236}">
                <a16:creationId xmlns:a16="http://schemas.microsoft.com/office/drawing/2014/main" id="{883983DA-C258-4A51-8C09-B9A09098A1C1}"/>
              </a:ext>
            </a:extLst>
          </p:cNvPr>
          <p:cNvPicPr>
            <a:picLocks noChangeAspect="1"/>
          </p:cNvPicPr>
          <p:nvPr/>
        </p:nvPicPr>
        <p:blipFill>
          <a:blip r:embed="rId2"/>
          <a:stretch>
            <a:fillRect/>
          </a:stretch>
        </p:blipFill>
        <p:spPr>
          <a:xfrm>
            <a:off x="2909301" y="5328561"/>
            <a:ext cx="6588000" cy="19764"/>
          </a:xfrm>
          <a:prstGeom prst="rect">
            <a:avLst/>
          </a:prstGeom>
        </p:spPr>
      </p:pic>
      <p:sp>
        <p:nvSpPr>
          <p:cNvPr id="3" name="Slide Number Placeholder 2">
            <a:extLst>
              <a:ext uri="{FF2B5EF4-FFF2-40B4-BE49-F238E27FC236}">
                <a16:creationId xmlns:a16="http://schemas.microsoft.com/office/drawing/2014/main" id="{95AE44FB-6ECA-49C7-B66F-1845B6288425}"/>
              </a:ext>
            </a:extLst>
          </p:cNvPr>
          <p:cNvSpPr>
            <a:spLocks noGrp="1"/>
          </p:cNvSpPr>
          <p:nvPr>
            <p:ph type="sldNum" sz="quarter" idx="12"/>
          </p:nvPr>
        </p:nvSpPr>
        <p:spPr/>
        <p:txBody>
          <a:bodyPr vert="horz" lIns="91440" tIns="45720" rIns="91440" bIns="45720" rtlCol="0" anchor="b"/>
          <a:lstStyle/>
          <a:p>
            <a:fld id="{6D22F896-40B5-4ADD-8801-0D06FADFA095}" type="slidenum">
              <a:rPr lang="en-US" smtClean="0">
                <a:solidFill>
                  <a:schemeClr val="bg2">
                    <a:lumMod val="50000"/>
                  </a:schemeClr>
                </a:solidFill>
              </a:rPr>
              <a:pPr/>
              <a:t>23</a:t>
            </a:fld>
            <a:endParaRPr lang="en-US" dirty="0">
              <a:solidFill>
                <a:schemeClr val="bg2">
                  <a:lumMod val="50000"/>
                </a:schemeClr>
              </a:solidFill>
            </a:endParaRPr>
          </a:p>
        </p:txBody>
      </p:sp>
      <p:grpSp>
        <p:nvGrpSpPr>
          <p:cNvPr id="13" name="Group 12">
            <a:extLst>
              <a:ext uri="{FF2B5EF4-FFF2-40B4-BE49-F238E27FC236}">
                <a16:creationId xmlns:a16="http://schemas.microsoft.com/office/drawing/2014/main" id="{39003577-2299-45FE-826F-4658E86D3003}"/>
              </a:ext>
            </a:extLst>
          </p:cNvPr>
          <p:cNvGrpSpPr/>
          <p:nvPr/>
        </p:nvGrpSpPr>
        <p:grpSpPr>
          <a:xfrm>
            <a:off x="-1382946" y="5808342"/>
            <a:ext cx="15891426" cy="2636520"/>
            <a:chOff x="-1382946" y="5737222"/>
            <a:chExt cx="15891426" cy="2636520"/>
          </a:xfrm>
        </p:grpSpPr>
        <p:sp>
          <p:nvSpPr>
            <p:cNvPr id="14" name="Wave 13">
              <a:extLst>
                <a:ext uri="{FF2B5EF4-FFF2-40B4-BE49-F238E27FC236}">
                  <a16:creationId xmlns:a16="http://schemas.microsoft.com/office/drawing/2014/main" id="{85A63C97-7788-4750-A015-6E9CB0FBDF17}"/>
                </a:ext>
              </a:extLst>
            </p:cNvPr>
            <p:cNvSpPr/>
            <p:nvPr/>
          </p:nvSpPr>
          <p:spPr>
            <a:xfrm>
              <a:off x="-1139105" y="5737222"/>
              <a:ext cx="13380720" cy="2484120"/>
            </a:xfrm>
            <a:prstGeom prst="wave">
              <a:avLst>
                <a:gd name="adj1" fmla="val 20000"/>
                <a:gd name="adj2" fmla="val -228"/>
              </a:avLst>
            </a:prstGeom>
            <a:solidFill>
              <a:schemeClr val="tx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Wave 14">
              <a:extLst>
                <a:ext uri="{FF2B5EF4-FFF2-40B4-BE49-F238E27FC236}">
                  <a16:creationId xmlns:a16="http://schemas.microsoft.com/office/drawing/2014/main" id="{D245DF3B-8A7F-4BB8-85AE-9FB97298EF76}"/>
                </a:ext>
              </a:extLst>
            </p:cNvPr>
            <p:cNvSpPr/>
            <p:nvPr/>
          </p:nvSpPr>
          <p:spPr>
            <a:xfrm>
              <a:off x="-1382946" y="5889622"/>
              <a:ext cx="15891426" cy="2484120"/>
            </a:xfrm>
            <a:prstGeom prst="wave">
              <a:avLst>
                <a:gd name="adj1" fmla="val 20000"/>
                <a:gd name="adj2" fmla="val -228"/>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pic>
        <p:nvPicPr>
          <p:cNvPr id="10" name="Graphic 9" descr="Users">
            <a:extLst>
              <a:ext uri="{FF2B5EF4-FFF2-40B4-BE49-F238E27FC236}">
                <a16:creationId xmlns:a16="http://schemas.microsoft.com/office/drawing/2014/main" id="{043230B2-D84B-4A4F-8918-10A7BD16FED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249040" y="6062580"/>
            <a:ext cx="629948" cy="629948"/>
          </a:xfrm>
          <a:prstGeom prst="rect">
            <a:avLst/>
          </a:prstGeom>
        </p:spPr>
      </p:pic>
      <p:sp>
        <p:nvSpPr>
          <p:cNvPr id="16" name="TextBox 15">
            <a:extLst>
              <a:ext uri="{FF2B5EF4-FFF2-40B4-BE49-F238E27FC236}">
                <a16:creationId xmlns:a16="http://schemas.microsoft.com/office/drawing/2014/main" id="{FC1D612A-D9D0-4E04-B15D-C02789FDB3BD}"/>
              </a:ext>
            </a:extLst>
          </p:cNvPr>
          <p:cNvSpPr txBox="1"/>
          <p:nvPr/>
        </p:nvSpPr>
        <p:spPr>
          <a:xfrm>
            <a:off x="10680509" y="6377605"/>
            <a:ext cx="1290769" cy="369332"/>
          </a:xfrm>
          <a:prstGeom prst="rect">
            <a:avLst/>
          </a:prstGeom>
          <a:noFill/>
        </p:spPr>
        <p:txBody>
          <a:bodyPr wrap="square" rtlCol="1">
            <a:spAutoFit/>
          </a:bodyPr>
          <a:lstStyle/>
          <a:p>
            <a:r>
              <a:rPr lang="en-US" dirty="0"/>
              <a:t>Difficulty:</a:t>
            </a:r>
            <a:endParaRPr lang="he-IL" dirty="0"/>
          </a:p>
        </p:txBody>
      </p:sp>
      <p:sp>
        <p:nvSpPr>
          <p:cNvPr id="18" name="Cylinder 17">
            <a:extLst>
              <a:ext uri="{FF2B5EF4-FFF2-40B4-BE49-F238E27FC236}">
                <a16:creationId xmlns:a16="http://schemas.microsoft.com/office/drawing/2014/main" id="{ADFB6E93-8B67-466F-A79E-E0583EC553F0}"/>
              </a:ext>
            </a:extLst>
          </p:cNvPr>
          <p:cNvSpPr/>
          <p:nvPr/>
        </p:nvSpPr>
        <p:spPr>
          <a:xfrm>
            <a:off x="11730896" y="6364072"/>
            <a:ext cx="298180" cy="369332"/>
          </a:xfrm>
          <a:prstGeom prst="can">
            <a:avLst>
              <a:gd name="adj" fmla="val 48252"/>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11" name="תמונה 10">
            <a:extLst>
              <a:ext uri="{FF2B5EF4-FFF2-40B4-BE49-F238E27FC236}">
                <a16:creationId xmlns:a16="http://schemas.microsoft.com/office/drawing/2014/main" id="{8D3D3976-46BA-4B82-8829-539172FE66B4}"/>
              </a:ext>
            </a:extLst>
          </p:cNvPr>
          <p:cNvPicPr>
            <a:picLocks noChangeAspect="1"/>
          </p:cNvPicPr>
          <p:nvPr/>
        </p:nvPicPr>
        <p:blipFill>
          <a:blip r:embed="rId7"/>
          <a:stretch>
            <a:fillRect/>
          </a:stretch>
        </p:blipFill>
        <p:spPr>
          <a:xfrm>
            <a:off x="4629225" y="3845858"/>
            <a:ext cx="609600" cy="609600"/>
          </a:xfrm>
          <a:prstGeom prst="rect">
            <a:avLst/>
          </a:prstGeom>
        </p:spPr>
      </p:pic>
    </p:spTree>
    <p:extLst>
      <p:ext uri="{BB962C8B-B14F-4D97-AF65-F5344CB8AC3E}">
        <p14:creationId xmlns:p14="http://schemas.microsoft.com/office/powerpoint/2010/main" val="353773188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BDECF-398A-9B40-AC85-66605B9B4232}"/>
              </a:ext>
            </a:extLst>
          </p:cNvPr>
          <p:cNvSpPr>
            <a:spLocks noGrp="1"/>
          </p:cNvSpPr>
          <p:nvPr>
            <p:ph type="title"/>
          </p:nvPr>
        </p:nvSpPr>
        <p:spPr>
          <a:xfrm>
            <a:off x="1683171" y="234912"/>
            <a:ext cx="8825657" cy="1915647"/>
          </a:xfrm>
        </p:spPr>
        <p:txBody>
          <a:bodyPr anchor="ctr"/>
          <a:lstStyle/>
          <a:p>
            <a:pPr algn="ctr"/>
            <a:r>
              <a:rPr lang="en-US" sz="6000" dirty="0"/>
              <a:t>Nice to have</a:t>
            </a:r>
          </a:p>
        </p:txBody>
      </p:sp>
      <p:pic>
        <p:nvPicPr>
          <p:cNvPr id="7" name="Picture 6">
            <a:extLst>
              <a:ext uri="{FF2B5EF4-FFF2-40B4-BE49-F238E27FC236}">
                <a16:creationId xmlns:a16="http://schemas.microsoft.com/office/drawing/2014/main" id="{E54E1617-0D24-45F4-90EC-DA0C41FA5DD2}"/>
              </a:ext>
            </a:extLst>
          </p:cNvPr>
          <p:cNvPicPr>
            <a:picLocks noChangeAspect="1"/>
          </p:cNvPicPr>
          <p:nvPr/>
        </p:nvPicPr>
        <p:blipFill>
          <a:blip r:embed="rId2"/>
          <a:stretch>
            <a:fillRect/>
          </a:stretch>
        </p:blipFill>
        <p:spPr>
          <a:xfrm>
            <a:off x="4563463" y="2302959"/>
            <a:ext cx="2885553" cy="2885553"/>
          </a:xfrm>
          <a:prstGeom prst="rect">
            <a:avLst/>
          </a:prstGeom>
          <a:effectLst>
            <a:reflection blurRad="6350" stA="52000" endA="300" endPos="35000" dir="5400000" sy="-100000" algn="bl" rotWithShape="0"/>
          </a:effectLst>
        </p:spPr>
      </p:pic>
      <p:sp>
        <p:nvSpPr>
          <p:cNvPr id="3" name="Slide Number Placeholder 2">
            <a:extLst>
              <a:ext uri="{FF2B5EF4-FFF2-40B4-BE49-F238E27FC236}">
                <a16:creationId xmlns:a16="http://schemas.microsoft.com/office/drawing/2014/main" id="{51479C1E-00B2-4232-9ACD-187C44A4017B}"/>
              </a:ext>
            </a:extLst>
          </p:cNvPr>
          <p:cNvSpPr>
            <a:spLocks noGrp="1"/>
          </p:cNvSpPr>
          <p:nvPr>
            <p:ph type="sldNum" sz="quarter" idx="12"/>
          </p:nvPr>
        </p:nvSpPr>
        <p:spPr/>
        <p:txBody>
          <a:bodyPr vert="horz" lIns="91440" tIns="45720" rIns="91440" bIns="45720" rtlCol="0" anchor="b"/>
          <a:lstStyle/>
          <a:p>
            <a:fld id="{6D22F896-40B5-4ADD-8801-0D06FADFA095}" type="slidenum">
              <a:rPr lang="en-US" smtClean="0">
                <a:solidFill>
                  <a:schemeClr val="bg2">
                    <a:lumMod val="50000"/>
                  </a:schemeClr>
                </a:solidFill>
              </a:rPr>
              <a:pPr/>
              <a:t>24</a:t>
            </a:fld>
            <a:endParaRPr lang="en-US" dirty="0">
              <a:solidFill>
                <a:schemeClr val="bg2">
                  <a:lumMod val="50000"/>
                </a:schemeClr>
              </a:solidFill>
            </a:endParaRPr>
          </a:p>
        </p:txBody>
      </p:sp>
      <p:grpSp>
        <p:nvGrpSpPr>
          <p:cNvPr id="10" name="Group 9">
            <a:extLst>
              <a:ext uri="{FF2B5EF4-FFF2-40B4-BE49-F238E27FC236}">
                <a16:creationId xmlns:a16="http://schemas.microsoft.com/office/drawing/2014/main" id="{1FD41836-6332-4F61-BBFF-4A283EB5B303}"/>
              </a:ext>
            </a:extLst>
          </p:cNvPr>
          <p:cNvGrpSpPr/>
          <p:nvPr/>
        </p:nvGrpSpPr>
        <p:grpSpPr>
          <a:xfrm>
            <a:off x="-1382946" y="5808342"/>
            <a:ext cx="15891426" cy="2636520"/>
            <a:chOff x="-1382946" y="5737222"/>
            <a:chExt cx="15891426" cy="2636520"/>
          </a:xfrm>
        </p:grpSpPr>
        <p:sp>
          <p:nvSpPr>
            <p:cNvPr id="11" name="Wave 10">
              <a:extLst>
                <a:ext uri="{FF2B5EF4-FFF2-40B4-BE49-F238E27FC236}">
                  <a16:creationId xmlns:a16="http://schemas.microsoft.com/office/drawing/2014/main" id="{5FFBBBB6-ADA8-49A5-81F5-5C0DDBA334F7}"/>
                </a:ext>
              </a:extLst>
            </p:cNvPr>
            <p:cNvSpPr/>
            <p:nvPr/>
          </p:nvSpPr>
          <p:spPr>
            <a:xfrm>
              <a:off x="-1139105" y="5737222"/>
              <a:ext cx="13380720" cy="2484120"/>
            </a:xfrm>
            <a:prstGeom prst="wave">
              <a:avLst>
                <a:gd name="adj1" fmla="val 20000"/>
                <a:gd name="adj2" fmla="val -228"/>
              </a:avLst>
            </a:prstGeom>
            <a:solidFill>
              <a:schemeClr val="tx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2" name="Wave 11">
              <a:extLst>
                <a:ext uri="{FF2B5EF4-FFF2-40B4-BE49-F238E27FC236}">
                  <a16:creationId xmlns:a16="http://schemas.microsoft.com/office/drawing/2014/main" id="{442F43F4-57F9-4F8D-9A3D-451050317DCA}"/>
                </a:ext>
              </a:extLst>
            </p:cNvPr>
            <p:cNvSpPr/>
            <p:nvPr/>
          </p:nvSpPr>
          <p:spPr>
            <a:xfrm>
              <a:off x="-1382946" y="5889622"/>
              <a:ext cx="15891426" cy="2484120"/>
            </a:xfrm>
            <a:prstGeom prst="wave">
              <a:avLst>
                <a:gd name="adj1" fmla="val 20000"/>
                <a:gd name="adj2" fmla="val -228"/>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spTree>
    <p:extLst>
      <p:ext uri="{BB962C8B-B14F-4D97-AF65-F5344CB8AC3E}">
        <p14:creationId xmlns:p14="http://schemas.microsoft.com/office/powerpoint/2010/main" val="26064498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E80F0-4B1E-794C-BB4F-E27AC3FC50C8}"/>
              </a:ext>
            </a:extLst>
          </p:cNvPr>
          <p:cNvSpPr>
            <a:spLocks noGrp="1"/>
          </p:cNvSpPr>
          <p:nvPr>
            <p:ph type="title" idx="4294967295"/>
          </p:nvPr>
        </p:nvSpPr>
        <p:spPr>
          <a:xfrm>
            <a:off x="1276159" y="456582"/>
            <a:ext cx="9404350" cy="1400175"/>
          </a:xfrm>
        </p:spPr>
        <p:txBody>
          <a:bodyPr/>
          <a:lstStyle/>
          <a:p>
            <a:pPr algn="ctr"/>
            <a:r>
              <a:rPr lang="en-US" dirty="0">
                <a:solidFill>
                  <a:schemeClr val="tx1"/>
                </a:solidFill>
              </a:rPr>
              <a:t>Hebrew language support</a:t>
            </a:r>
          </a:p>
        </p:txBody>
      </p:sp>
      <p:pic>
        <p:nvPicPr>
          <p:cNvPr id="5" name="Picture 4">
            <a:extLst>
              <a:ext uri="{FF2B5EF4-FFF2-40B4-BE49-F238E27FC236}">
                <a16:creationId xmlns:a16="http://schemas.microsoft.com/office/drawing/2014/main" id="{8B52C801-8561-4876-AC20-B62938ACB0D1}"/>
              </a:ext>
            </a:extLst>
          </p:cNvPr>
          <p:cNvPicPr>
            <a:picLocks noChangeAspect="1"/>
          </p:cNvPicPr>
          <p:nvPr/>
        </p:nvPicPr>
        <p:blipFill>
          <a:blip r:embed="rId2"/>
          <a:stretch>
            <a:fillRect/>
          </a:stretch>
        </p:blipFill>
        <p:spPr>
          <a:xfrm>
            <a:off x="1938000" y="1233155"/>
            <a:ext cx="8316000" cy="24948"/>
          </a:xfrm>
          <a:prstGeom prst="rect">
            <a:avLst/>
          </a:prstGeom>
        </p:spPr>
      </p:pic>
      <p:pic>
        <p:nvPicPr>
          <p:cNvPr id="4" name="Picture 3">
            <a:extLst>
              <a:ext uri="{FF2B5EF4-FFF2-40B4-BE49-F238E27FC236}">
                <a16:creationId xmlns:a16="http://schemas.microsoft.com/office/drawing/2014/main" id="{1EB5E8E0-C4CE-4ADE-9B30-6B23709B949F}"/>
              </a:ext>
            </a:extLst>
          </p:cNvPr>
          <p:cNvPicPr>
            <a:picLocks noChangeAspect="1"/>
          </p:cNvPicPr>
          <p:nvPr/>
        </p:nvPicPr>
        <p:blipFill>
          <a:blip r:embed="rId3"/>
          <a:stretch>
            <a:fillRect/>
          </a:stretch>
        </p:blipFill>
        <p:spPr>
          <a:xfrm>
            <a:off x="2500792" y="529717"/>
            <a:ext cx="560886" cy="560886"/>
          </a:xfrm>
          <a:prstGeom prst="rect">
            <a:avLst/>
          </a:prstGeom>
        </p:spPr>
      </p:pic>
      <p:sp>
        <p:nvSpPr>
          <p:cNvPr id="6" name="Content Placeholder 2">
            <a:extLst>
              <a:ext uri="{FF2B5EF4-FFF2-40B4-BE49-F238E27FC236}">
                <a16:creationId xmlns:a16="http://schemas.microsoft.com/office/drawing/2014/main" id="{BCE9F960-C60B-4A03-8748-6288CCEC9669}"/>
              </a:ext>
            </a:extLst>
          </p:cNvPr>
          <p:cNvSpPr txBox="1">
            <a:spLocks/>
          </p:cNvSpPr>
          <p:nvPr/>
        </p:nvSpPr>
        <p:spPr>
          <a:xfrm>
            <a:off x="1103312" y="2052918"/>
            <a:ext cx="10064041" cy="4195481"/>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lgn="l" rtl="0">
              <a:buFont typeface="Wingdings" panose="05000000000000000000" pitchFamily="2" charset="2"/>
              <a:buChar char="§"/>
            </a:pPr>
            <a:r>
              <a:rPr lang="en-US" sz="2800" dirty="0"/>
              <a:t>Hebrew language support intended for Hebrew customers.</a:t>
            </a:r>
          </a:p>
          <a:p>
            <a:pPr algn="l" rtl="0">
              <a:buFont typeface="Wingdings" panose="05000000000000000000" pitchFamily="2" charset="2"/>
              <a:buChar char="§"/>
            </a:pPr>
            <a:endParaRPr lang="en-US" sz="2800" dirty="0"/>
          </a:p>
          <a:p>
            <a:pPr algn="l" rtl="0">
              <a:buFont typeface="Wingdings" panose="05000000000000000000" pitchFamily="2" charset="2"/>
              <a:buChar char="§"/>
            </a:pPr>
            <a:endParaRPr lang="en-US" sz="2800" dirty="0"/>
          </a:p>
          <a:p>
            <a:pPr algn="l" rtl="0">
              <a:buFont typeface="Wingdings" panose="05000000000000000000" pitchFamily="2" charset="2"/>
              <a:buChar char="§"/>
            </a:pPr>
            <a:endParaRPr lang="en-US" sz="2800" dirty="0"/>
          </a:p>
          <a:p>
            <a:pPr algn="l" rtl="0">
              <a:buFont typeface="Wingdings" panose="05000000000000000000" pitchFamily="2" charset="2"/>
              <a:buChar char="§"/>
            </a:pPr>
            <a:endParaRPr lang="en-US" sz="2800" dirty="0"/>
          </a:p>
          <a:p>
            <a:pPr algn="l" rtl="0"/>
            <a:endParaRPr lang="en-US" sz="2800" dirty="0"/>
          </a:p>
          <a:p>
            <a:pPr marL="0" indent="0" algn="ctr" rtl="0">
              <a:buNone/>
            </a:pPr>
            <a:r>
              <a:rPr lang="en-US" sz="2800" dirty="0"/>
              <a:t>	Estimated development time: 5 hours</a:t>
            </a:r>
          </a:p>
          <a:p>
            <a:pPr marL="0" indent="0" algn="ctr" rtl="0">
              <a:buNone/>
            </a:pPr>
            <a:r>
              <a:rPr lang="en-US" sz="2800" dirty="0"/>
              <a:t>Teammate responsible: Gal</a:t>
            </a:r>
          </a:p>
        </p:txBody>
      </p:sp>
      <p:pic>
        <p:nvPicPr>
          <p:cNvPr id="9" name="Picture 8">
            <a:extLst>
              <a:ext uri="{FF2B5EF4-FFF2-40B4-BE49-F238E27FC236}">
                <a16:creationId xmlns:a16="http://schemas.microsoft.com/office/drawing/2014/main" id="{8BE33804-3AE0-46D3-AB2A-364A360E863B}"/>
              </a:ext>
            </a:extLst>
          </p:cNvPr>
          <p:cNvPicPr>
            <a:picLocks noChangeAspect="1"/>
          </p:cNvPicPr>
          <p:nvPr/>
        </p:nvPicPr>
        <p:blipFill>
          <a:blip r:embed="rId4"/>
          <a:stretch>
            <a:fillRect/>
          </a:stretch>
        </p:blipFill>
        <p:spPr>
          <a:xfrm>
            <a:off x="3238866" y="5523238"/>
            <a:ext cx="325148" cy="325148"/>
          </a:xfrm>
          <a:prstGeom prst="rect">
            <a:avLst/>
          </a:prstGeom>
        </p:spPr>
      </p:pic>
      <p:pic>
        <p:nvPicPr>
          <p:cNvPr id="7" name="Picture 6">
            <a:extLst>
              <a:ext uri="{FF2B5EF4-FFF2-40B4-BE49-F238E27FC236}">
                <a16:creationId xmlns:a16="http://schemas.microsoft.com/office/drawing/2014/main" id="{883983DA-C258-4A51-8C09-B9A09098A1C1}"/>
              </a:ext>
            </a:extLst>
          </p:cNvPr>
          <p:cNvPicPr>
            <a:picLocks noChangeAspect="1"/>
          </p:cNvPicPr>
          <p:nvPr/>
        </p:nvPicPr>
        <p:blipFill>
          <a:blip r:embed="rId2"/>
          <a:stretch>
            <a:fillRect/>
          </a:stretch>
        </p:blipFill>
        <p:spPr>
          <a:xfrm>
            <a:off x="2909301" y="5328561"/>
            <a:ext cx="6588000" cy="19764"/>
          </a:xfrm>
          <a:prstGeom prst="rect">
            <a:avLst/>
          </a:prstGeom>
        </p:spPr>
      </p:pic>
      <p:sp>
        <p:nvSpPr>
          <p:cNvPr id="3" name="Slide Number Placeholder 2">
            <a:extLst>
              <a:ext uri="{FF2B5EF4-FFF2-40B4-BE49-F238E27FC236}">
                <a16:creationId xmlns:a16="http://schemas.microsoft.com/office/drawing/2014/main" id="{95AE44FB-6ECA-49C7-B66F-1845B6288425}"/>
              </a:ext>
            </a:extLst>
          </p:cNvPr>
          <p:cNvSpPr>
            <a:spLocks noGrp="1"/>
          </p:cNvSpPr>
          <p:nvPr>
            <p:ph type="sldNum" sz="quarter" idx="12"/>
          </p:nvPr>
        </p:nvSpPr>
        <p:spPr/>
        <p:txBody>
          <a:bodyPr vert="horz" lIns="91440" tIns="45720" rIns="91440" bIns="45720" rtlCol="0" anchor="b"/>
          <a:lstStyle/>
          <a:p>
            <a:fld id="{6D22F896-40B5-4ADD-8801-0D06FADFA095}" type="slidenum">
              <a:rPr lang="en-US" smtClean="0">
                <a:solidFill>
                  <a:schemeClr val="bg2">
                    <a:lumMod val="50000"/>
                  </a:schemeClr>
                </a:solidFill>
              </a:rPr>
              <a:pPr/>
              <a:t>25</a:t>
            </a:fld>
            <a:endParaRPr lang="en-US" dirty="0">
              <a:solidFill>
                <a:schemeClr val="bg2">
                  <a:lumMod val="50000"/>
                </a:schemeClr>
              </a:solidFill>
            </a:endParaRPr>
          </a:p>
        </p:txBody>
      </p:sp>
      <p:grpSp>
        <p:nvGrpSpPr>
          <p:cNvPr id="13" name="Group 12">
            <a:extLst>
              <a:ext uri="{FF2B5EF4-FFF2-40B4-BE49-F238E27FC236}">
                <a16:creationId xmlns:a16="http://schemas.microsoft.com/office/drawing/2014/main" id="{39003577-2299-45FE-826F-4658E86D3003}"/>
              </a:ext>
            </a:extLst>
          </p:cNvPr>
          <p:cNvGrpSpPr/>
          <p:nvPr/>
        </p:nvGrpSpPr>
        <p:grpSpPr>
          <a:xfrm>
            <a:off x="-1382946" y="5808342"/>
            <a:ext cx="15891426" cy="2636520"/>
            <a:chOff x="-1382946" y="5737222"/>
            <a:chExt cx="15891426" cy="2636520"/>
          </a:xfrm>
        </p:grpSpPr>
        <p:sp>
          <p:nvSpPr>
            <p:cNvPr id="14" name="Wave 13">
              <a:extLst>
                <a:ext uri="{FF2B5EF4-FFF2-40B4-BE49-F238E27FC236}">
                  <a16:creationId xmlns:a16="http://schemas.microsoft.com/office/drawing/2014/main" id="{85A63C97-7788-4750-A015-6E9CB0FBDF17}"/>
                </a:ext>
              </a:extLst>
            </p:cNvPr>
            <p:cNvSpPr/>
            <p:nvPr/>
          </p:nvSpPr>
          <p:spPr>
            <a:xfrm>
              <a:off x="-1139105" y="5737222"/>
              <a:ext cx="13380720" cy="2484120"/>
            </a:xfrm>
            <a:prstGeom prst="wave">
              <a:avLst>
                <a:gd name="adj1" fmla="val 20000"/>
                <a:gd name="adj2" fmla="val -228"/>
              </a:avLst>
            </a:prstGeom>
            <a:solidFill>
              <a:schemeClr val="tx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Wave 14">
              <a:extLst>
                <a:ext uri="{FF2B5EF4-FFF2-40B4-BE49-F238E27FC236}">
                  <a16:creationId xmlns:a16="http://schemas.microsoft.com/office/drawing/2014/main" id="{D245DF3B-8A7F-4BB8-85AE-9FB97298EF76}"/>
                </a:ext>
              </a:extLst>
            </p:cNvPr>
            <p:cNvSpPr/>
            <p:nvPr/>
          </p:nvSpPr>
          <p:spPr>
            <a:xfrm>
              <a:off x="-1382946" y="5889622"/>
              <a:ext cx="15891426" cy="2484120"/>
            </a:xfrm>
            <a:prstGeom prst="wave">
              <a:avLst>
                <a:gd name="adj1" fmla="val 20000"/>
                <a:gd name="adj2" fmla="val -228"/>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pic>
        <p:nvPicPr>
          <p:cNvPr id="10" name="Graphic 9" descr="Users">
            <a:extLst>
              <a:ext uri="{FF2B5EF4-FFF2-40B4-BE49-F238E27FC236}">
                <a16:creationId xmlns:a16="http://schemas.microsoft.com/office/drawing/2014/main" id="{043230B2-D84B-4A4F-8918-10A7BD16FED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249040" y="5903555"/>
            <a:ext cx="629948" cy="629948"/>
          </a:xfrm>
          <a:prstGeom prst="rect">
            <a:avLst/>
          </a:prstGeom>
        </p:spPr>
      </p:pic>
      <p:sp>
        <p:nvSpPr>
          <p:cNvPr id="19" name="TextBox 18">
            <a:extLst>
              <a:ext uri="{FF2B5EF4-FFF2-40B4-BE49-F238E27FC236}">
                <a16:creationId xmlns:a16="http://schemas.microsoft.com/office/drawing/2014/main" id="{FB0B1071-CC2E-46B2-ACBF-3E33D05E0F19}"/>
              </a:ext>
            </a:extLst>
          </p:cNvPr>
          <p:cNvSpPr txBox="1"/>
          <p:nvPr/>
        </p:nvSpPr>
        <p:spPr>
          <a:xfrm>
            <a:off x="10680509" y="6377605"/>
            <a:ext cx="1290769" cy="369332"/>
          </a:xfrm>
          <a:prstGeom prst="rect">
            <a:avLst/>
          </a:prstGeom>
          <a:noFill/>
        </p:spPr>
        <p:txBody>
          <a:bodyPr wrap="square" rtlCol="1">
            <a:spAutoFit/>
          </a:bodyPr>
          <a:lstStyle/>
          <a:p>
            <a:r>
              <a:rPr lang="en-US" dirty="0"/>
              <a:t>Difficulty:</a:t>
            </a:r>
            <a:endParaRPr lang="he-IL" dirty="0"/>
          </a:p>
        </p:txBody>
      </p:sp>
      <p:sp>
        <p:nvSpPr>
          <p:cNvPr id="20" name="Cylinder 19">
            <a:extLst>
              <a:ext uri="{FF2B5EF4-FFF2-40B4-BE49-F238E27FC236}">
                <a16:creationId xmlns:a16="http://schemas.microsoft.com/office/drawing/2014/main" id="{9CB66A43-A705-4466-A578-9E39187CB1CF}"/>
              </a:ext>
            </a:extLst>
          </p:cNvPr>
          <p:cNvSpPr/>
          <p:nvPr/>
        </p:nvSpPr>
        <p:spPr>
          <a:xfrm>
            <a:off x="11730896" y="6481744"/>
            <a:ext cx="298180" cy="199901"/>
          </a:xfrm>
          <a:prstGeom prst="can">
            <a:avLst>
              <a:gd name="adj" fmla="val 48252"/>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236915566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E80F0-4B1E-794C-BB4F-E27AC3FC50C8}"/>
              </a:ext>
            </a:extLst>
          </p:cNvPr>
          <p:cNvSpPr>
            <a:spLocks noGrp="1"/>
          </p:cNvSpPr>
          <p:nvPr>
            <p:ph type="title" idx="4294967295"/>
          </p:nvPr>
        </p:nvSpPr>
        <p:spPr>
          <a:xfrm>
            <a:off x="1276159" y="456582"/>
            <a:ext cx="9404350" cy="1400175"/>
          </a:xfrm>
        </p:spPr>
        <p:txBody>
          <a:bodyPr/>
          <a:lstStyle/>
          <a:p>
            <a:pPr algn="ctr"/>
            <a:r>
              <a:rPr lang="en-US" dirty="0">
                <a:solidFill>
                  <a:schemeClr val="tx1"/>
                </a:solidFill>
              </a:rPr>
              <a:t>SMS integration</a:t>
            </a:r>
          </a:p>
        </p:txBody>
      </p:sp>
      <p:pic>
        <p:nvPicPr>
          <p:cNvPr id="5" name="Picture 4">
            <a:extLst>
              <a:ext uri="{FF2B5EF4-FFF2-40B4-BE49-F238E27FC236}">
                <a16:creationId xmlns:a16="http://schemas.microsoft.com/office/drawing/2014/main" id="{8B52C801-8561-4876-AC20-B62938ACB0D1}"/>
              </a:ext>
            </a:extLst>
          </p:cNvPr>
          <p:cNvPicPr>
            <a:picLocks noChangeAspect="1"/>
          </p:cNvPicPr>
          <p:nvPr/>
        </p:nvPicPr>
        <p:blipFill>
          <a:blip r:embed="rId2"/>
          <a:stretch>
            <a:fillRect/>
          </a:stretch>
        </p:blipFill>
        <p:spPr>
          <a:xfrm>
            <a:off x="1938000" y="1233155"/>
            <a:ext cx="8316000" cy="24948"/>
          </a:xfrm>
          <a:prstGeom prst="rect">
            <a:avLst/>
          </a:prstGeom>
        </p:spPr>
      </p:pic>
      <p:pic>
        <p:nvPicPr>
          <p:cNvPr id="4" name="Picture 3">
            <a:extLst>
              <a:ext uri="{FF2B5EF4-FFF2-40B4-BE49-F238E27FC236}">
                <a16:creationId xmlns:a16="http://schemas.microsoft.com/office/drawing/2014/main" id="{1EB5E8E0-C4CE-4ADE-9B30-6B23709B949F}"/>
              </a:ext>
            </a:extLst>
          </p:cNvPr>
          <p:cNvPicPr>
            <a:picLocks noChangeAspect="1"/>
          </p:cNvPicPr>
          <p:nvPr/>
        </p:nvPicPr>
        <p:blipFill>
          <a:blip r:embed="rId3"/>
          <a:stretch>
            <a:fillRect/>
          </a:stretch>
        </p:blipFill>
        <p:spPr>
          <a:xfrm>
            <a:off x="3532766" y="529717"/>
            <a:ext cx="560886" cy="560886"/>
          </a:xfrm>
          <a:prstGeom prst="rect">
            <a:avLst/>
          </a:prstGeom>
        </p:spPr>
      </p:pic>
      <p:sp>
        <p:nvSpPr>
          <p:cNvPr id="6" name="Content Placeholder 2">
            <a:extLst>
              <a:ext uri="{FF2B5EF4-FFF2-40B4-BE49-F238E27FC236}">
                <a16:creationId xmlns:a16="http://schemas.microsoft.com/office/drawing/2014/main" id="{BCE9F960-C60B-4A03-8748-6288CCEC9669}"/>
              </a:ext>
            </a:extLst>
          </p:cNvPr>
          <p:cNvSpPr txBox="1">
            <a:spLocks/>
          </p:cNvSpPr>
          <p:nvPr/>
        </p:nvSpPr>
        <p:spPr>
          <a:xfrm>
            <a:off x="1103312" y="2052918"/>
            <a:ext cx="10064041" cy="4195481"/>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lgn="l" rtl="0">
              <a:buFont typeface="Wingdings" panose="05000000000000000000" pitchFamily="2" charset="2"/>
              <a:buChar char="§"/>
            </a:pPr>
            <a:r>
              <a:rPr lang="en-US" sz="2800" dirty="0"/>
              <a:t>Provides an easy and convenient way to be added into an existing group. The Employees will receive a SMS with a link. Upon clicking on it, they will automatically be added to the group. </a:t>
            </a:r>
          </a:p>
          <a:p>
            <a:pPr algn="l" rtl="0">
              <a:buFont typeface="Wingdings" panose="05000000000000000000" pitchFamily="2" charset="2"/>
              <a:buChar char="§"/>
            </a:pPr>
            <a:r>
              <a:rPr lang="en-US" sz="2800" dirty="0"/>
              <a:t>Framework involved:</a:t>
            </a:r>
          </a:p>
          <a:p>
            <a:pPr marL="0" indent="0" algn="l" rtl="0">
              <a:buNone/>
            </a:pPr>
            <a:endParaRPr lang="en-US" sz="2800" dirty="0"/>
          </a:p>
          <a:p>
            <a:pPr marL="0" indent="0" algn="l" rtl="0">
              <a:buNone/>
            </a:pPr>
            <a:endParaRPr lang="en-US" sz="2800" dirty="0"/>
          </a:p>
          <a:p>
            <a:pPr marL="0" indent="0" algn="l" rtl="0">
              <a:buNone/>
            </a:pPr>
            <a:r>
              <a:rPr lang="en-US" sz="2800" dirty="0"/>
              <a:t>                       	Estimated development time: 2 hours</a:t>
            </a:r>
          </a:p>
          <a:p>
            <a:pPr marL="0" indent="0" algn="ctr" rtl="0">
              <a:buNone/>
            </a:pPr>
            <a:r>
              <a:rPr lang="en-US" sz="2800" dirty="0"/>
              <a:t>Teammate responsible: Oshri</a:t>
            </a:r>
          </a:p>
        </p:txBody>
      </p:sp>
      <p:pic>
        <p:nvPicPr>
          <p:cNvPr id="9" name="Picture 8">
            <a:extLst>
              <a:ext uri="{FF2B5EF4-FFF2-40B4-BE49-F238E27FC236}">
                <a16:creationId xmlns:a16="http://schemas.microsoft.com/office/drawing/2014/main" id="{8BE33804-3AE0-46D3-AB2A-364A360E863B}"/>
              </a:ext>
            </a:extLst>
          </p:cNvPr>
          <p:cNvPicPr>
            <a:picLocks noChangeAspect="1"/>
          </p:cNvPicPr>
          <p:nvPr/>
        </p:nvPicPr>
        <p:blipFill>
          <a:blip r:embed="rId4"/>
          <a:stretch>
            <a:fillRect/>
          </a:stretch>
        </p:blipFill>
        <p:spPr>
          <a:xfrm>
            <a:off x="3040458" y="5229948"/>
            <a:ext cx="325148" cy="325148"/>
          </a:xfrm>
          <a:prstGeom prst="rect">
            <a:avLst/>
          </a:prstGeom>
        </p:spPr>
      </p:pic>
      <p:pic>
        <p:nvPicPr>
          <p:cNvPr id="7" name="Picture 6">
            <a:extLst>
              <a:ext uri="{FF2B5EF4-FFF2-40B4-BE49-F238E27FC236}">
                <a16:creationId xmlns:a16="http://schemas.microsoft.com/office/drawing/2014/main" id="{883983DA-C258-4A51-8C09-B9A09098A1C1}"/>
              </a:ext>
            </a:extLst>
          </p:cNvPr>
          <p:cNvPicPr>
            <a:picLocks noChangeAspect="1"/>
          </p:cNvPicPr>
          <p:nvPr/>
        </p:nvPicPr>
        <p:blipFill>
          <a:blip r:embed="rId2"/>
          <a:stretch>
            <a:fillRect/>
          </a:stretch>
        </p:blipFill>
        <p:spPr>
          <a:xfrm>
            <a:off x="2909301" y="5043891"/>
            <a:ext cx="6588000" cy="19764"/>
          </a:xfrm>
          <a:prstGeom prst="rect">
            <a:avLst/>
          </a:prstGeom>
        </p:spPr>
      </p:pic>
      <p:sp>
        <p:nvSpPr>
          <p:cNvPr id="3" name="Slide Number Placeholder 2">
            <a:extLst>
              <a:ext uri="{FF2B5EF4-FFF2-40B4-BE49-F238E27FC236}">
                <a16:creationId xmlns:a16="http://schemas.microsoft.com/office/drawing/2014/main" id="{95AE44FB-6ECA-49C7-B66F-1845B6288425}"/>
              </a:ext>
            </a:extLst>
          </p:cNvPr>
          <p:cNvSpPr>
            <a:spLocks noGrp="1"/>
          </p:cNvSpPr>
          <p:nvPr>
            <p:ph type="sldNum" sz="quarter" idx="12"/>
          </p:nvPr>
        </p:nvSpPr>
        <p:spPr/>
        <p:txBody>
          <a:bodyPr vert="horz" lIns="91440" tIns="45720" rIns="91440" bIns="45720" rtlCol="0" anchor="b"/>
          <a:lstStyle/>
          <a:p>
            <a:fld id="{6D22F896-40B5-4ADD-8801-0D06FADFA095}" type="slidenum">
              <a:rPr lang="en-US" smtClean="0">
                <a:solidFill>
                  <a:schemeClr val="bg2">
                    <a:lumMod val="50000"/>
                  </a:schemeClr>
                </a:solidFill>
              </a:rPr>
              <a:pPr/>
              <a:t>26</a:t>
            </a:fld>
            <a:endParaRPr lang="en-US" dirty="0">
              <a:solidFill>
                <a:schemeClr val="bg2">
                  <a:lumMod val="50000"/>
                </a:schemeClr>
              </a:solidFill>
            </a:endParaRPr>
          </a:p>
        </p:txBody>
      </p:sp>
      <p:grpSp>
        <p:nvGrpSpPr>
          <p:cNvPr id="13" name="Group 12">
            <a:extLst>
              <a:ext uri="{FF2B5EF4-FFF2-40B4-BE49-F238E27FC236}">
                <a16:creationId xmlns:a16="http://schemas.microsoft.com/office/drawing/2014/main" id="{39003577-2299-45FE-826F-4658E86D3003}"/>
              </a:ext>
            </a:extLst>
          </p:cNvPr>
          <p:cNvGrpSpPr/>
          <p:nvPr/>
        </p:nvGrpSpPr>
        <p:grpSpPr>
          <a:xfrm>
            <a:off x="-1382946" y="5808342"/>
            <a:ext cx="15891426" cy="2636520"/>
            <a:chOff x="-1382946" y="5737222"/>
            <a:chExt cx="15891426" cy="2636520"/>
          </a:xfrm>
        </p:grpSpPr>
        <p:sp>
          <p:nvSpPr>
            <p:cNvPr id="14" name="Wave 13">
              <a:extLst>
                <a:ext uri="{FF2B5EF4-FFF2-40B4-BE49-F238E27FC236}">
                  <a16:creationId xmlns:a16="http://schemas.microsoft.com/office/drawing/2014/main" id="{85A63C97-7788-4750-A015-6E9CB0FBDF17}"/>
                </a:ext>
              </a:extLst>
            </p:cNvPr>
            <p:cNvSpPr/>
            <p:nvPr/>
          </p:nvSpPr>
          <p:spPr>
            <a:xfrm>
              <a:off x="-1139105" y="5737222"/>
              <a:ext cx="13380720" cy="2484120"/>
            </a:xfrm>
            <a:prstGeom prst="wave">
              <a:avLst>
                <a:gd name="adj1" fmla="val 20000"/>
                <a:gd name="adj2" fmla="val -228"/>
              </a:avLst>
            </a:prstGeom>
            <a:solidFill>
              <a:schemeClr val="tx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Wave 14">
              <a:extLst>
                <a:ext uri="{FF2B5EF4-FFF2-40B4-BE49-F238E27FC236}">
                  <a16:creationId xmlns:a16="http://schemas.microsoft.com/office/drawing/2014/main" id="{D245DF3B-8A7F-4BB8-85AE-9FB97298EF76}"/>
                </a:ext>
              </a:extLst>
            </p:cNvPr>
            <p:cNvSpPr/>
            <p:nvPr/>
          </p:nvSpPr>
          <p:spPr>
            <a:xfrm>
              <a:off x="-1382946" y="5889622"/>
              <a:ext cx="15891426" cy="2484120"/>
            </a:xfrm>
            <a:prstGeom prst="wave">
              <a:avLst>
                <a:gd name="adj1" fmla="val 20000"/>
                <a:gd name="adj2" fmla="val -228"/>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pic>
        <p:nvPicPr>
          <p:cNvPr id="10" name="Graphic 9" descr="Users">
            <a:extLst>
              <a:ext uri="{FF2B5EF4-FFF2-40B4-BE49-F238E27FC236}">
                <a16:creationId xmlns:a16="http://schemas.microsoft.com/office/drawing/2014/main" id="{043230B2-D84B-4A4F-8918-10A7BD16FED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309424" y="5636143"/>
            <a:ext cx="629948" cy="629948"/>
          </a:xfrm>
          <a:prstGeom prst="rect">
            <a:avLst/>
          </a:prstGeom>
        </p:spPr>
      </p:pic>
      <p:sp>
        <p:nvSpPr>
          <p:cNvPr id="17" name="TextBox 16">
            <a:extLst>
              <a:ext uri="{FF2B5EF4-FFF2-40B4-BE49-F238E27FC236}">
                <a16:creationId xmlns:a16="http://schemas.microsoft.com/office/drawing/2014/main" id="{09BD9B3C-FF4D-4640-9C4A-3D20A751A24C}"/>
              </a:ext>
            </a:extLst>
          </p:cNvPr>
          <p:cNvSpPr txBox="1"/>
          <p:nvPr/>
        </p:nvSpPr>
        <p:spPr>
          <a:xfrm>
            <a:off x="10680509" y="6377605"/>
            <a:ext cx="1290769" cy="369332"/>
          </a:xfrm>
          <a:prstGeom prst="rect">
            <a:avLst/>
          </a:prstGeom>
          <a:noFill/>
        </p:spPr>
        <p:txBody>
          <a:bodyPr wrap="square" rtlCol="1">
            <a:spAutoFit/>
          </a:bodyPr>
          <a:lstStyle/>
          <a:p>
            <a:r>
              <a:rPr lang="en-US" dirty="0"/>
              <a:t>Difficulty:</a:t>
            </a:r>
            <a:endParaRPr lang="he-IL" dirty="0"/>
          </a:p>
        </p:txBody>
      </p:sp>
      <p:sp>
        <p:nvSpPr>
          <p:cNvPr id="18" name="Cylinder 17">
            <a:extLst>
              <a:ext uri="{FF2B5EF4-FFF2-40B4-BE49-F238E27FC236}">
                <a16:creationId xmlns:a16="http://schemas.microsoft.com/office/drawing/2014/main" id="{441B8044-28C2-495D-A3EA-03993BCDBC6F}"/>
              </a:ext>
            </a:extLst>
          </p:cNvPr>
          <p:cNvSpPr/>
          <p:nvPr/>
        </p:nvSpPr>
        <p:spPr>
          <a:xfrm>
            <a:off x="11730896" y="6364072"/>
            <a:ext cx="298180" cy="369332"/>
          </a:xfrm>
          <a:prstGeom prst="can">
            <a:avLst>
              <a:gd name="adj" fmla="val 48252"/>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19" name="Picture 18">
            <a:extLst>
              <a:ext uri="{FF2B5EF4-FFF2-40B4-BE49-F238E27FC236}">
                <a16:creationId xmlns:a16="http://schemas.microsoft.com/office/drawing/2014/main" id="{80127136-383F-4CD9-AD72-DC8B5EAB1D9B}"/>
              </a:ext>
            </a:extLst>
          </p:cNvPr>
          <p:cNvPicPr>
            <a:picLocks noChangeAspect="1"/>
          </p:cNvPicPr>
          <p:nvPr/>
        </p:nvPicPr>
        <p:blipFill>
          <a:blip r:embed="rId7"/>
          <a:stretch>
            <a:fillRect/>
          </a:stretch>
        </p:blipFill>
        <p:spPr>
          <a:xfrm>
            <a:off x="4462006" y="3294317"/>
            <a:ext cx="1855405" cy="856341"/>
          </a:xfrm>
          <a:prstGeom prst="rect">
            <a:avLst/>
          </a:prstGeom>
        </p:spPr>
      </p:pic>
    </p:spTree>
    <p:extLst>
      <p:ext uri="{BB962C8B-B14F-4D97-AF65-F5344CB8AC3E}">
        <p14:creationId xmlns:p14="http://schemas.microsoft.com/office/powerpoint/2010/main" val="103640175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E80F0-4B1E-794C-BB4F-E27AC3FC50C8}"/>
              </a:ext>
            </a:extLst>
          </p:cNvPr>
          <p:cNvSpPr>
            <a:spLocks noGrp="1"/>
          </p:cNvSpPr>
          <p:nvPr>
            <p:ph type="title" idx="4294967295"/>
          </p:nvPr>
        </p:nvSpPr>
        <p:spPr>
          <a:xfrm>
            <a:off x="1276159" y="456582"/>
            <a:ext cx="9404350" cy="1400175"/>
          </a:xfrm>
        </p:spPr>
        <p:txBody>
          <a:bodyPr/>
          <a:lstStyle/>
          <a:p>
            <a:pPr algn="ctr"/>
            <a:r>
              <a:rPr lang="en-US" dirty="0">
                <a:solidFill>
                  <a:schemeClr val="tx1"/>
                </a:solidFill>
              </a:rPr>
              <a:t>Group message board</a:t>
            </a:r>
          </a:p>
        </p:txBody>
      </p:sp>
      <p:pic>
        <p:nvPicPr>
          <p:cNvPr id="5" name="Picture 4">
            <a:extLst>
              <a:ext uri="{FF2B5EF4-FFF2-40B4-BE49-F238E27FC236}">
                <a16:creationId xmlns:a16="http://schemas.microsoft.com/office/drawing/2014/main" id="{8B52C801-8561-4876-AC20-B62938ACB0D1}"/>
              </a:ext>
            </a:extLst>
          </p:cNvPr>
          <p:cNvPicPr>
            <a:picLocks noChangeAspect="1"/>
          </p:cNvPicPr>
          <p:nvPr/>
        </p:nvPicPr>
        <p:blipFill>
          <a:blip r:embed="rId2"/>
          <a:stretch>
            <a:fillRect/>
          </a:stretch>
        </p:blipFill>
        <p:spPr>
          <a:xfrm>
            <a:off x="1938000" y="1233155"/>
            <a:ext cx="8316000" cy="24948"/>
          </a:xfrm>
          <a:prstGeom prst="rect">
            <a:avLst/>
          </a:prstGeom>
        </p:spPr>
      </p:pic>
      <p:pic>
        <p:nvPicPr>
          <p:cNvPr id="4" name="Picture 3">
            <a:extLst>
              <a:ext uri="{FF2B5EF4-FFF2-40B4-BE49-F238E27FC236}">
                <a16:creationId xmlns:a16="http://schemas.microsoft.com/office/drawing/2014/main" id="{1EB5E8E0-C4CE-4ADE-9B30-6B23709B949F}"/>
              </a:ext>
            </a:extLst>
          </p:cNvPr>
          <p:cNvPicPr>
            <a:picLocks noChangeAspect="1"/>
          </p:cNvPicPr>
          <p:nvPr/>
        </p:nvPicPr>
        <p:blipFill>
          <a:blip r:embed="rId3"/>
          <a:stretch>
            <a:fillRect/>
          </a:stretch>
        </p:blipFill>
        <p:spPr>
          <a:xfrm>
            <a:off x="2909301" y="529717"/>
            <a:ext cx="560886" cy="560886"/>
          </a:xfrm>
          <a:prstGeom prst="rect">
            <a:avLst/>
          </a:prstGeom>
        </p:spPr>
      </p:pic>
      <p:sp>
        <p:nvSpPr>
          <p:cNvPr id="6" name="Content Placeholder 2">
            <a:extLst>
              <a:ext uri="{FF2B5EF4-FFF2-40B4-BE49-F238E27FC236}">
                <a16:creationId xmlns:a16="http://schemas.microsoft.com/office/drawing/2014/main" id="{BCE9F960-C60B-4A03-8748-6288CCEC9669}"/>
              </a:ext>
            </a:extLst>
          </p:cNvPr>
          <p:cNvSpPr txBox="1">
            <a:spLocks/>
          </p:cNvSpPr>
          <p:nvPr/>
        </p:nvSpPr>
        <p:spPr>
          <a:xfrm>
            <a:off x="1103312" y="2052918"/>
            <a:ext cx="10064041" cy="4195481"/>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lgn="l" rtl="0">
              <a:buFont typeface="Wingdings" panose="05000000000000000000" pitchFamily="2" charset="2"/>
              <a:buChar char="§"/>
            </a:pPr>
            <a:r>
              <a:rPr lang="en-US" sz="2800" dirty="0"/>
              <a:t>Provides the Employer the ability to publish messages to all of the other Employees within the group in-app.</a:t>
            </a:r>
          </a:p>
          <a:p>
            <a:pPr algn="l" rtl="0">
              <a:buFont typeface="Wingdings" panose="05000000000000000000" pitchFamily="2" charset="2"/>
              <a:buChar char="§"/>
            </a:pPr>
            <a:endParaRPr lang="en-US" sz="2800" dirty="0"/>
          </a:p>
          <a:p>
            <a:pPr algn="l" rtl="0">
              <a:buFont typeface="Wingdings" panose="05000000000000000000" pitchFamily="2" charset="2"/>
              <a:buChar char="§"/>
            </a:pPr>
            <a:endParaRPr lang="en-US" sz="2800" dirty="0"/>
          </a:p>
          <a:p>
            <a:pPr algn="l" rtl="0">
              <a:buFont typeface="Wingdings" panose="05000000000000000000" pitchFamily="2" charset="2"/>
              <a:buChar char="§"/>
            </a:pPr>
            <a:endParaRPr lang="en-US" sz="2800" dirty="0"/>
          </a:p>
          <a:p>
            <a:pPr algn="l" rtl="0"/>
            <a:endParaRPr lang="en-US" sz="2800" dirty="0"/>
          </a:p>
          <a:p>
            <a:pPr marL="0" indent="0" algn="ctr" rtl="0">
              <a:buNone/>
            </a:pPr>
            <a:r>
              <a:rPr lang="en-US" sz="2800" dirty="0"/>
              <a:t>	Estimated development time: 8 hours</a:t>
            </a:r>
          </a:p>
          <a:p>
            <a:pPr marL="0" indent="0" algn="ctr" rtl="0">
              <a:buNone/>
            </a:pPr>
            <a:r>
              <a:rPr lang="en-US" sz="2800" dirty="0"/>
              <a:t>Teammate responsible: </a:t>
            </a:r>
            <a:r>
              <a:rPr lang="en-US" sz="2800" dirty="0" err="1"/>
              <a:t>Yakir</a:t>
            </a:r>
            <a:endParaRPr lang="en-US" sz="2800" dirty="0"/>
          </a:p>
        </p:txBody>
      </p:sp>
      <p:pic>
        <p:nvPicPr>
          <p:cNvPr id="9" name="Picture 8">
            <a:extLst>
              <a:ext uri="{FF2B5EF4-FFF2-40B4-BE49-F238E27FC236}">
                <a16:creationId xmlns:a16="http://schemas.microsoft.com/office/drawing/2014/main" id="{8BE33804-3AE0-46D3-AB2A-364A360E863B}"/>
              </a:ext>
            </a:extLst>
          </p:cNvPr>
          <p:cNvPicPr>
            <a:picLocks noChangeAspect="1"/>
          </p:cNvPicPr>
          <p:nvPr/>
        </p:nvPicPr>
        <p:blipFill>
          <a:blip r:embed="rId4"/>
          <a:stretch>
            <a:fillRect/>
          </a:stretch>
        </p:blipFill>
        <p:spPr>
          <a:xfrm>
            <a:off x="3238866" y="5359338"/>
            <a:ext cx="325148" cy="325148"/>
          </a:xfrm>
          <a:prstGeom prst="rect">
            <a:avLst/>
          </a:prstGeom>
        </p:spPr>
      </p:pic>
      <p:pic>
        <p:nvPicPr>
          <p:cNvPr id="7" name="Picture 6">
            <a:extLst>
              <a:ext uri="{FF2B5EF4-FFF2-40B4-BE49-F238E27FC236}">
                <a16:creationId xmlns:a16="http://schemas.microsoft.com/office/drawing/2014/main" id="{883983DA-C258-4A51-8C09-B9A09098A1C1}"/>
              </a:ext>
            </a:extLst>
          </p:cNvPr>
          <p:cNvPicPr>
            <a:picLocks noChangeAspect="1"/>
          </p:cNvPicPr>
          <p:nvPr/>
        </p:nvPicPr>
        <p:blipFill>
          <a:blip r:embed="rId2"/>
          <a:stretch>
            <a:fillRect/>
          </a:stretch>
        </p:blipFill>
        <p:spPr>
          <a:xfrm>
            <a:off x="2909301" y="5164661"/>
            <a:ext cx="6588000" cy="19764"/>
          </a:xfrm>
          <a:prstGeom prst="rect">
            <a:avLst/>
          </a:prstGeom>
        </p:spPr>
      </p:pic>
      <p:sp>
        <p:nvSpPr>
          <p:cNvPr id="3" name="Slide Number Placeholder 2">
            <a:extLst>
              <a:ext uri="{FF2B5EF4-FFF2-40B4-BE49-F238E27FC236}">
                <a16:creationId xmlns:a16="http://schemas.microsoft.com/office/drawing/2014/main" id="{95AE44FB-6ECA-49C7-B66F-1845B6288425}"/>
              </a:ext>
            </a:extLst>
          </p:cNvPr>
          <p:cNvSpPr>
            <a:spLocks noGrp="1"/>
          </p:cNvSpPr>
          <p:nvPr>
            <p:ph type="sldNum" sz="quarter" idx="12"/>
          </p:nvPr>
        </p:nvSpPr>
        <p:spPr/>
        <p:txBody>
          <a:bodyPr vert="horz" lIns="91440" tIns="45720" rIns="91440" bIns="45720" rtlCol="0" anchor="b"/>
          <a:lstStyle/>
          <a:p>
            <a:fld id="{6D22F896-40B5-4ADD-8801-0D06FADFA095}" type="slidenum">
              <a:rPr lang="en-US" smtClean="0">
                <a:solidFill>
                  <a:schemeClr val="bg2">
                    <a:lumMod val="50000"/>
                  </a:schemeClr>
                </a:solidFill>
              </a:rPr>
              <a:pPr/>
              <a:t>27</a:t>
            </a:fld>
            <a:endParaRPr lang="en-US" dirty="0">
              <a:solidFill>
                <a:schemeClr val="bg2">
                  <a:lumMod val="50000"/>
                </a:schemeClr>
              </a:solidFill>
            </a:endParaRPr>
          </a:p>
        </p:txBody>
      </p:sp>
      <p:grpSp>
        <p:nvGrpSpPr>
          <p:cNvPr id="13" name="Group 12">
            <a:extLst>
              <a:ext uri="{FF2B5EF4-FFF2-40B4-BE49-F238E27FC236}">
                <a16:creationId xmlns:a16="http://schemas.microsoft.com/office/drawing/2014/main" id="{39003577-2299-45FE-826F-4658E86D3003}"/>
              </a:ext>
            </a:extLst>
          </p:cNvPr>
          <p:cNvGrpSpPr/>
          <p:nvPr/>
        </p:nvGrpSpPr>
        <p:grpSpPr>
          <a:xfrm>
            <a:off x="-1382946" y="5808342"/>
            <a:ext cx="15891426" cy="2636520"/>
            <a:chOff x="-1382946" y="5737222"/>
            <a:chExt cx="15891426" cy="2636520"/>
          </a:xfrm>
        </p:grpSpPr>
        <p:sp>
          <p:nvSpPr>
            <p:cNvPr id="14" name="Wave 13">
              <a:extLst>
                <a:ext uri="{FF2B5EF4-FFF2-40B4-BE49-F238E27FC236}">
                  <a16:creationId xmlns:a16="http://schemas.microsoft.com/office/drawing/2014/main" id="{85A63C97-7788-4750-A015-6E9CB0FBDF17}"/>
                </a:ext>
              </a:extLst>
            </p:cNvPr>
            <p:cNvSpPr/>
            <p:nvPr/>
          </p:nvSpPr>
          <p:spPr>
            <a:xfrm>
              <a:off x="-1139105" y="5737222"/>
              <a:ext cx="13380720" cy="2484120"/>
            </a:xfrm>
            <a:prstGeom prst="wave">
              <a:avLst>
                <a:gd name="adj1" fmla="val 20000"/>
                <a:gd name="adj2" fmla="val -228"/>
              </a:avLst>
            </a:prstGeom>
            <a:solidFill>
              <a:schemeClr val="tx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Wave 14">
              <a:extLst>
                <a:ext uri="{FF2B5EF4-FFF2-40B4-BE49-F238E27FC236}">
                  <a16:creationId xmlns:a16="http://schemas.microsoft.com/office/drawing/2014/main" id="{D245DF3B-8A7F-4BB8-85AE-9FB97298EF76}"/>
                </a:ext>
              </a:extLst>
            </p:cNvPr>
            <p:cNvSpPr/>
            <p:nvPr/>
          </p:nvSpPr>
          <p:spPr>
            <a:xfrm>
              <a:off x="-1382946" y="5889622"/>
              <a:ext cx="15891426" cy="2484120"/>
            </a:xfrm>
            <a:prstGeom prst="wave">
              <a:avLst>
                <a:gd name="adj1" fmla="val 20000"/>
                <a:gd name="adj2" fmla="val -228"/>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pic>
        <p:nvPicPr>
          <p:cNvPr id="10" name="Graphic 9" descr="Users">
            <a:extLst>
              <a:ext uri="{FF2B5EF4-FFF2-40B4-BE49-F238E27FC236}">
                <a16:creationId xmlns:a16="http://schemas.microsoft.com/office/drawing/2014/main" id="{043230B2-D84B-4A4F-8918-10A7BD16FED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249040" y="5782788"/>
            <a:ext cx="629948" cy="629948"/>
          </a:xfrm>
          <a:prstGeom prst="rect">
            <a:avLst/>
          </a:prstGeom>
        </p:spPr>
      </p:pic>
      <p:sp>
        <p:nvSpPr>
          <p:cNvPr id="17" name="TextBox 16">
            <a:extLst>
              <a:ext uri="{FF2B5EF4-FFF2-40B4-BE49-F238E27FC236}">
                <a16:creationId xmlns:a16="http://schemas.microsoft.com/office/drawing/2014/main" id="{E84547D6-6B32-4D33-92C4-A010D7BC34D8}"/>
              </a:ext>
            </a:extLst>
          </p:cNvPr>
          <p:cNvSpPr txBox="1"/>
          <p:nvPr/>
        </p:nvSpPr>
        <p:spPr>
          <a:xfrm>
            <a:off x="10680509" y="6377605"/>
            <a:ext cx="1290769" cy="369332"/>
          </a:xfrm>
          <a:prstGeom prst="rect">
            <a:avLst/>
          </a:prstGeom>
          <a:noFill/>
        </p:spPr>
        <p:txBody>
          <a:bodyPr wrap="square" rtlCol="1">
            <a:spAutoFit/>
          </a:bodyPr>
          <a:lstStyle/>
          <a:p>
            <a:r>
              <a:rPr lang="en-US" dirty="0"/>
              <a:t>Difficulty:</a:t>
            </a:r>
            <a:endParaRPr lang="he-IL" dirty="0"/>
          </a:p>
        </p:txBody>
      </p:sp>
      <p:sp>
        <p:nvSpPr>
          <p:cNvPr id="18" name="Cylinder 17">
            <a:extLst>
              <a:ext uri="{FF2B5EF4-FFF2-40B4-BE49-F238E27FC236}">
                <a16:creationId xmlns:a16="http://schemas.microsoft.com/office/drawing/2014/main" id="{91F3F037-E1A8-4301-A953-EB2E720847ED}"/>
              </a:ext>
            </a:extLst>
          </p:cNvPr>
          <p:cNvSpPr/>
          <p:nvPr/>
        </p:nvSpPr>
        <p:spPr>
          <a:xfrm>
            <a:off x="11730896" y="6255864"/>
            <a:ext cx="298180" cy="477540"/>
          </a:xfrm>
          <a:prstGeom prst="can">
            <a:avLst>
              <a:gd name="adj" fmla="val 48252"/>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426647810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E80F0-4B1E-794C-BB4F-E27AC3FC50C8}"/>
              </a:ext>
            </a:extLst>
          </p:cNvPr>
          <p:cNvSpPr>
            <a:spLocks noGrp="1"/>
          </p:cNvSpPr>
          <p:nvPr>
            <p:ph type="title" idx="4294967295"/>
          </p:nvPr>
        </p:nvSpPr>
        <p:spPr>
          <a:xfrm>
            <a:off x="1276159" y="456582"/>
            <a:ext cx="9404350" cy="1400175"/>
          </a:xfrm>
          <a:effectLst/>
        </p:spPr>
        <p:txBody>
          <a:bodyPr/>
          <a:lstStyle/>
          <a:p>
            <a:pPr algn="ctr"/>
            <a:r>
              <a:rPr lang="en-US" dirty="0">
                <a:solidFill>
                  <a:schemeClr val="tx1"/>
                </a:solidFill>
              </a:rPr>
              <a:t>Introduction</a:t>
            </a:r>
          </a:p>
        </p:txBody>
      </p:sp>
      <p:pic>
        <p:nvPicPr>
          <p:cNvPr id="12" name="Picture 11">
            <a:extLst>
              <a:ext uri="{FF2B5EF4-FFF2-40B4-BE49-F238E27FC236}">
                <a16:creationId xmlns:a16="http://schemas.microsoft.com/office/drawing/2014/main" id="{36CDCE59-5203-4EF5-87F8-330A07C6E6B7}"/>
              </a:ext>
            </a:extLst>
          </p:cNvPr>
          <p:cNvPicPr>
            <a:picLocks noChangeAspect="1"/>
          </p:cNvPicPr>
          <p:nvPr/>
        </p:nvPicPr>
        <p:blipFill>
          <a:blip r:embed="rId2"/>
          <a:stretch>
            <a:fillRect/>
          </a:stretch>
        </p:blipFill>
        <p:spPr>
          <a:xfrm>
            <a:off x="3687622" y="344578"/>
            <a:ext cx="759183" cy="759183"/>
          </a:xfrm>
          <a:prstGeom prst="rect">
            <a:avLst/>
          </a:prstGeom>
        </p:spPr>
      </p:pic>
      <p:pic>
        <p:nvPicPr>
          <p:cNvPr id="5" name="Picture 4">
            <a:extLst>
              <a:ext uri="{FF2B5EF4-FFF2-40B4-BE49-F238E27FC236}">
                <a16:creationId xmlns:a16="http://schemas.microsoft.com/office/drawing/2014/main" id="{8B52C801-8561-4876-AC20-B62938ACB0D1}"/>
              </a:ext>
            </a:extLst>
          </p:cNvPr>
          <p:cNvPicPr>
            <a:picLocks noChangeAspect="1"/>
          </p:cNvPicPr>
          <p:nvPr/>
        </p:nvPicPr>
        <p:blipFill>
          <a:blip r:embed="rId3"/>
          <a:stretch>
            <a:fillRect/>
          </a:stretch>
        </p:blipFill>
        <p:spPr>
          <a:xfrm>
            <a:off x="1938000" y="1233155"/>
            <a:ext cx="8316000" cy="24948"/>
          </a:xfrm>
          <a:prstGeom prst="rect">
            <a:avLst/>
          </a:prstGeom>
        </p:spPr>
      </p:pic>
      <p:sp>
        <p:nvSpPr>
          <p:cNvPr id="3" name="Slide Number Placeholder 2">
            <a:extLst>
              <a:ext uri="{FF2B5EF4-FFF2-40B4-BE49-F238E27FC236}">
                <a16:creationId xmlns:a16="http://schemas.microsoft.com/office/drawing/2014/main" id="{0B46A298-D10F-4BCD-940E-D39D9A9EBB0D}"/>
              </a:ext>
            </a:extLst>
          </p:cNvPr>
          <p:cNvSpPr>
            <a:spLocks noGrp="1"/>
          </p:cNvSpPr>
          <p:nvPr>
            <p:ph type="sldNum" sz="quarter" idx="12"/>
          </p:nvPr>
        </p:nvSpPr>
        <p:spPr/>
        <p:txBody>
          <a:bodyPr/>
          <a:lstStyle/>
          <a:p>
            <a:fld id="{6D22F896-40B5-4ADD-8801-0D06FADFA095}" type="slidenum">
              <a:rPr lang="en-US" smtClean="0">
                <a:solidFill>
                  <a:schemeClr val="bg2">
                    <a:lumMod val="50000"/>
                  </a:schemeClr>
                </a:solidFill>
              </a:rPr>
              <a:t>3</a:t>
            </a:fld>
            <a:endParaRPr lang="en-US" dirty="0">
              <a:solidFill>
                <a:schemeClr val="bg2">
                  <a:lumMod val="50000"/>
                </a:schemeClr>
              </a:solidFill>
            </a:endParaRPr>
          </a:p>
        </p:txBody>
      </p:sp>
      <p:grpSp>
        <p:nvGrpSpPr>
          <p:cNvPr id="9" name="Group 8">
            <a:extLst>
              <a:ext uri="{FF2B5EF4-FFF2-40B4-BE49-F238E27FC236}">
                <a16:creationId xmlns:a16="http://schemas.microsoft.com/office/drawing/2014/main" id="{D9C97C93-BF98-4B3F-B93B-2D699F2F83F8}"/>
              </a:ext>
            </a:extLst>
          </p:cNvPr>
          <p:cNvGrpSpPr/>
          <p:nvPr/>
        </p:nvGrpSpPr>
        <p:grpSpPr>
          <a:xfrm>
            <a:off x="-1382946" y="5808342"/>
            <a:ext cx="15891426" cy="2636520"/>
            <a:chOff x="-1382946" y="5737222"/>
            <a:chExt cx="15891426" cy="2636520"/>
          </a:xfrm>
        </p:grpSpPr>
        <p:sp>
          <p:nvSpPr>
            <p:cNvPr id="10" name="Wave 9">
              <a:extLst>
                <a:ext uri="{FF2B5EF4-FFF2-40B4-BE49-F238E27FC236}">
                  <a16:creationId xmlns:a16="http://schemas.microsoft.com/office/drawing/2014/main" id="{1AC59EE5-06EE-4059-9A3B-B45CF03B3428}"/>
                </a:ext>
              </a:extLst>
            </p:cNvPr>
            <p:cNvSpPr/>
            <p:nvPr/>
          </p:nvSpPr>
          <p:spPr>
            <a:xfrm>
              <a:off x="-1139105" y="5737222"/>
              <a:ext cx="13380720" cy="2484120"/>
            </a:xfrm>
            <a:prstGeom prst="wave">
              <a:avLst>
                <a:gd name="adj1" fmla="val 20000"/>
                <a:gd name="adj2" fmla="val -228"/>
              </a:avLst>
            </a:prstGeom>
            <a:solidFill>
              <a:schemeClr val="tx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1" name="Wave 10">
              <a:extLst>
                <a:ext uri="{FF2B5EF4-FFF2-40B4-BE49-F238E27FC236}">
                  <a16:creationId xmlns:a16="http://schemas.microsoft.com/office/drawing/2014/main" id="{D798413A-FA89-4411-BF21-890E33D5954F}"/>
                </a:ext>
              </a:extLst>
            </p:cNvPr>
            <p:cNvSpPr/>
            <p:nvPr/>
          </p:nvSpPr>
          <p:spPr>
            <a:xfrm>
              <a:off x="-1382946" y="5889622"/>
              <a:ext cx="15891426" cy="2484120"/>
            </a:xfrm>
            <a:prstGeom prst="wave">
              <a:avLst>
                <a:gd name="adj1" fmla="val 20000"/>
                <a:gd name="adj2" fmla="val -228"/>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sp>
        <p:nvSpPr>
          <p:cNvPr id="13" name="Content Placeholder 2">
            <a:extLst>
              <a:ext uri="{FF2B5EF4-FFF2-40B4-BE49-F238E27FC236}">
                <a16:creationId xmlns:a16="http://schemas.microsoft.com/office/drawing/2014/main" id="{0385EB93-902F-43B0-8D34-A958DDF8641F}"/>
              </a:ext>
            </a:extLst>
          </p:cNvPr>
          <p:cNvSpPr txBox="1">
            <a:spLocks/>
          </p:cNvSpPr>
          <p:nvPr/>
        </p:nvSpPr>
        <p:spPr>
          <a:xfrm>
            <a:off x="1103312" y="2052918"/>
            <a:ext cx="10064041" cy="4195481"/>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lgn="l" rtl="0">
              <a:buFont typeface="Wingdings" panose="05000000000000000000" pitchFamily="2" charset="2"/>
              <a:buChar char="§"/>
            </a:pPr>
            <a:r>
              <a:rPr lang="en-US" sz="2800" i="1" dirty="0"/>
              <a:t>For</a:t>
            </a:r>
            <a:r>
              <a:rPr lang="en-US" sz="2800" dirty="0"/>
              <a:t> shift-based businesses that want to manage their work schedule easily.</a:t>
            </a:r>
          </a:p>
          <a:p>
            <a:pPr algn="l" rtl="0">
              <a:buFont typeface="Wingdings" panose="05000000000000000000" pitchFamily="2" charset="2"/>
              <a:buChar char="§"/>
            </a:pPr>
            <a:r>
              <a:rPr lang="en-US" sz="2800" b="1" i="1" dirty="0"/>
              <a:t>Shiftly</a:t>
            </a:r>
            <a:r>
              <a:rPr lang="en-US" sz="2800" dirty="0"/>
              <a:t> is a mobile application that provides an easy and interactive way for both employers and employees to manage scheduling at work.</a:t>
            </a:r>
          </a:p>
          <a:p>
            <a:pPr algn="l" rtl="0">
              <a:buFont typeface="Wingdings" panose="05000000000000000000" pitchFamily="2" charset="2"/>
              <a:buChar char="§"/>
            </a:pPr>
            <a:r>
              <a:rPr lang="en-US" sz="2800" i="1" dirty="0"/>
              <a:t>Unlike</a:t>
            </a:r>
            <a:r>
              <a:rPr lang="en-US" sz="2800" dirty="0"/>
              <a:t> traditional manual shift management with pen and paper, </a:t>
            </a:r>
            <a:r>
              <a:rPr lang="en-US" sz="2800" i="1" dirty="0"/>
              <a:t>our product</a:t>
            </a:r>
            <a:r>
              <a:rPr lang="en-US" sz="2800" dirty="0"/>
              <a:t> enables you to create a schedule automatically.</a:t>
            </a:r>
          </a:p>
        </p:txBody>
      </p:sp>
    </p:spTree>
    <p:extLst>
      <p:ext uri="{BB962C8B-B14F-4D97-AF65-F5344CB8AC3E}">
        <p14:creationId xmlns:p14="http://schemas.microsoft.com/office/powerpoint/2010/main" val="402192754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E80F0-4B1E-794C-BB4F-E27AC3FC50C8}"/>
              </a:ext>
            </a:extLst>
          </p:cNvPr>
          <p:cNvSpPr>
            <a:spLocks noGrp="1"/>
          </p:cNvSpPr>
          <p:nvPr>
            <p:ph type="title" idx="4294967295"/>
          </p:nvPr>
        </p:nvSpPr>
        <p:spPr>
          <a:xfrm>
            <a:off x="1276159" y="456582"/>
            <a:ext cx="9404350" cy="1400175"/>
          </a:xfrm>
          <a:effectLst/>
        </p:spPr>
        <p:txBody>
          <a:bodyPr/>
          <a:lstStyle/>
          <a:p>
            <a:pPr algn="ctr"/>
            <a:r>
              <a:rPr lang="en-US" dirty="0">
                <a:solidFill>
                  <a:schemeClr val="tx1"/>
                </a:solidFill>
              </a:rPr>
              <a:t>The Problem</a:t>
            </a:r>
          </a:p>
        </p:txBody>
      </p:sp>
      <p:pic>
        <p:nvPicPr>
          <p:cNvPr id="12" name="Picture 11">
            <a:extLst>
              <a:ext uri="{FF2B5EF4-FFF2-40B4-BE49-F238E27FC236}">
                <a16:creationId xmlns:a16="http://schemas.microsoft.com/office/drawing/2014/main" id="{36CDCE59-5203-4EF5-87F8-330A07C6E6B7}"/>
              </a:ext>
            </a:extLst>
          </p:cNvPr>
          <p:cNvPicPr>
            <a:picLocks noChangeAspect="1"/>
          </p:cNvPicPr>
          <p:nvPr/>
        </p:nvPicPr>
        <p:blipFill>
          <a:blip r:embed="rId2"/>
          <a:stretch>
            <a:fillRect/>
          </a:stretch>
        </p:blipFill>
        <p:spPr>
          <a:xfrm>
            <a:off x="3687622" y="344578"/>
            <a:ext cx="759183" cy="759183"/>
          </a:xfrm>
          <a:prstGeom prst="rect">
            <a:avLst/>
          </a:prstGeom>
        </p:spPr>
      </p:pic>
      <p:pic>
        <p:nvPicPr>
          <p:cNvPr id="5" name="Picture 4">
            <a:extLst>
              <a:ext uri="{FF2B5EF4-FFF2-40B4-BE49-F238E27FC236}">
                <a16:creationId xmlns:a16="http://schemas.microsoft.com/office/drawing/2014/main" id="{8B52C801-8561-4876-AC20-B62938ACB0D1}"/>
              </a:ext>
            </a:extLst>
          </p:cNvPr>
          <p:cNvPicPr>
            <a:picLocks noChangeAspect="1"/>
          </p:cNvPicPr>
          <p:nvPr/>
        </p:nvPicPr>
        <p:blipFill>
          <a:blip r:embed="rId3"/>
          <a:stretch>
            <a:fillRect/>
          </a:stretch>
        </p:blipFill>
        <p:spPr>
          <a:xfrm>
            <a:off x="1938000" y="1233155"/>
            <a:ext cx="8316000" cy="24948"/>
          </a:xfrm>
          <a:prstGeom prst="rect">
            <a:avLst/>
          </a:prstGeom>
        </p:spPr>
      </p:pic>
      <p:sp>
        <p:nvSpPr>
          <p:cNvPr id="3" name="Slide Number Placeholder 2">
            <a:extLst>
              <a:ext uri="{FF2B5EF4-FFF2-40B4-BE49-F238E27FC236}">
                <a16:creationId xmlns:a16="http://schemas.microsoft.com/office/drawing/2014/main" id="{0B46A298-D10F-4BCD-940E-D39D9A9EBB0D}"/>
              </a:ext>
            </a:extLst>
          </p:cNvPr>
          <p:cNvSpPr>
            <a:spLocks noGrp="1"/>
          </p:cNvSpPr>
          <p:nvPr>
            <p:ph type="sldNum" sz="quarter" idx="12"/>
          </p:nvPr>
        </p:nvSpPr>
        <p:spPr/>
        <p:txBody>
          <a:bodyPr/>
          <a:lstStyle/>
          <a:p>
            <a:fld id="{6D22F896-40B5-4ADD-8801-0D06FADFA095}" type="slidenum">
              <a:rPr lang="en-US" smtClean="0">
                <a:solidFill>
                  <a:schemeClr val="bg2">
                    <a:lumMod val="50000"/>
                  </a:schemeClr>
                </a:solidFill>
              </a:rPr>
              <a:t>4</a:t>
            </a:fld>
            <a:endParaRPr lang="en-US" dirty="0">
              <a:solidFill>
                <a:schemeClr val="bg2">
                  <a:lumMod val="50000"/>
                </a:schemeClr>
              </a:solidFill>
            </a:endParaRPr>
          </a:p>
        </p:txBody>
      </p:sp>
      <p:grpSp>
        <p:nvGrpSpPr>
          <p:cNvPr id="9" name="Group 8">
            <a:extLst>
              <a:ext uri="{FF2B5EF4-FFF2-40B4-BE49-F238E27FC236}">
                <a16:creationId xmlns:a16="http://schemas.microsoft.com/office/drawing/2014/main" id="{D9C97C93-BF98-4B3F-B93B-2D699F2F83F8}"/>
              </a:ext>
            </a:extLst>
          </p:cNvPr>
          <p:cNvGrpSpPr/>
          <p:nvPr/>
        </p:nvGrpSpPr>
        <p:grpSpPr>
          <a:xfrm>
            <a:off x="-1382946" y="5808342"/>
            <a:ext cx="15891426" cy="2636520"/>
            <a:chOff x="-1382946" y="5737222"/>
            <a:chExt cx="15891426" cy="2636520"/>
          </a:xfrm>
        </p:grpSpPr>
        <p:sp>
          <p:nvSpPr>
            <p:cNvPr id="10" name="Wave 9">
              <a:extLst>
                <a:ext uri="{FF2B5EF4-FFF2-40B4-BE49-F238E27FC236}">
                  <a16:creationId xmlns:a16="http://schemas.microsoft.com/office/drawing/2014/main" id="{1AC59EE5-06EE-4059-9A3B-B45CF03B3428}"/>
                </a:ext>
              </a:extLst>
            </p:cNvPr>
            <p:cNvSpPr/>
            <p:nvPr/>
          </p:nvSpPr>
          <p:spPr>
            <a:xfrm>
              <a:off x="-1139105" y="5737222"/>
              <a:ext cx="13380720" cy="2484120"/>
            </a:xfrm>
            <a:prstGeom prst="wave">
              <a:avLst>
                <a:gd name="adj1" fmla="val 20000"/>
                <a:gd name="adj2" fmla="val -228"/>
              </a:avLst>
            </a:prstGeom>
            <a:solidFill>
              <a:schemeClr val="tx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1" name="Wave 10">
              <a:extLst>
                <a:ext uri="{FF2B5EF4-FFF2-40B4-BE49-F238E27FC236}">
                  <a16:creationId xmlns:a16="http://schemas.microsoft.com/office/drawing/2014/main" id="{D798413A-FA89-4411-BF21-890E33D5954F}"/>
                </a:ext>
              </a:extLst>
            </p:cNvPr>
            <p:cNvSpPr/>
            <p:nvPr/>
          </p:nvSpPr>
          <p:spPr>
            <a:xfrm>
              <a:off x="-1382946" y="5889622"/>
              <a:ext cx="15891426" cy="2484120"/>
            </a:xfrm>
            <a:prstGeom prst="wave">
              <a:avLst>
                <a:gd name="adj1" fmla="val 20000"/>
                <a:gd name="adj2" fmla="val -228"/>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sp>
        <p:nvSpPr>
          <p:cNvPr id="13" name="Content Placeholder 2">
            <a:extLst>
              <a:ext uri="{FF2B5EF4-FFF2-40B4-BE49-F238E27FC236}">
                <a16:creationId xmlns:a16="http://schemas.microsoft.com/office/drawing/2014/main" id="{0385EB93-902F-43B0-8D34-A958DDF8641F}"/>
              </a:ext>
            </a:extLst>
          </p:cNvPr>
          <p:cNvSpPr txBox="1">
            <a:spLocks/>
          </p:cNvSpPr>
          <p:nvPr/>
        </p:nvSpPr>
        <p:spPr>
          <a:xfrm>
            <a:off x="1103312" y="2052918"/>
            <a:ext cx="10064041" cy="4195481"/>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lgn="l" rtl="0">
              <a:buFont typeface="Wingdings" panose="05000000000000000000" pitchFamily="2" charset="2"/>
              <a:buChar char="§"/>
            </a:pPr>
            <a:r>
              <a:rPr lang="en-US" sz="2800" dirty="0"/>
              <a:t>Creating a shift schedule on a weekly basis, consumes a lot of time and manpower.</a:t>
            </a:r>
          </a:p>
          <a:p>
            <a:pPr algn="l" rtl="0">
              <a:buFont typeface="Wingdings" panose="05000000000000000000" pitchFamily="2" charset="2"/>
              <a:buChar char="§"/>
            </a:pPr>
            <a:r>
              <a:rPr lang="en-US" sz="2800" dirty="0"/>
              <a:t>Moreover, such a schedule (often created by inexperienced </a:t>
            </a:r>
            <a:r>
              <a:rPr lang="en-US" sz="2800"/>
              <a:t>employers), </a:t>
            </a:r>
            <a:r>
              <a:rPr lang="en-US" sz="2800" dirty="0"/>
              <a:t>suffers mostly from bad quality scheduling, such as uneven distribution of the work and conflicts between shifts, often leading to revisions.</a:t>
            </a:r>
          </a:p>
        </p:txBody>
      </p:sp>
    </p:spTree>
    <p:extLst>
      <p:ext uri="{BB962C8B-B14F-4D97-AF65-F5344CB8AC3E}">
        <p14:creationId xmlns:p14="http://schemas.microsoft.com/office/powerpoint/2010/main" val="192856993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E80F0-4B1E-794C-BB4F-E27AC3FC50C8}"/>
              </a:ext>
            </a:extLst>
          </p:cNvPr>
          <p:cNvSpPr>
            <a:spLocks noGrp="1"/>
          </p:cNvSpPr>
          <p:nvPr>
            <p:ph type="title" idx="4294967295"/>
          </p:nvPr>
        </p:nvSpPr>
        <p:spPr>
          <a:xfrm>
            <a:off x="1276159" y="456582"/>
            <a:ext cx="9404350" cy="1400175"/>
          </a:xfrm>
          <a:effectLst/>
        </p:spPr>
        <p:txBody>
          <a:bodyPr/>
          <a:lstStyle/>
          <a:p>
            <a:pPr algn="ctr"/>
            <a:r>
              <a:rPr lang="en-US" dirty="0">
                <a:solidFill>
                  <a:schemeClr val="tx1"/>
                </a:solidFill>
              </a:rPr>
              <a:t>Our Solution</a:t>
            </a:r>
          </a:p>
        </p:txBody>
      </p:sp>
      <p:pic>
        <p:nvPicPr>
          <p:cNvPr id="12" name="Picture 11">
            <a:extLst>
              <a:ext uri="{FF2B5EF4-FFF2-40B4-BE49-F238E27FC236}">
                <a16:creationId xmlns:a16="http://schemas.microsoft.com/office/drawing/2014/main" id="{36CDCE59-5203-4EF5-87F8-330A07C6E6B7}"/>
              </a:ext>
            </a:extLst>
          </p:cNvPr>
          <p:cNvPicPr>
            <a:picLocks noChangeAspect="1"/>
          </p:cNvPicPr>
          <p:nvPr/>
        </p:nvPicPr>
        <p:blipFill>
          <a:blip r:embed="rId2"/>
          <a:stretch>
            <a:fillRect/>
          </a:stretch>
        </p:blipFill>
        <p:spPr>
          <a:xfrm>
            <a:off x="3687622" y="344578"/>
            <a:ext cx="759183" cy="759183"/>
          </a:xfrm>
          <a:prstGeom prst="rect">
            <a:avLst/>
          </a:prstGeom>
        </p:spPr>
      </p:pic>
      <p:pic>
        <p:nvPicPr>
          <p:cNvPr id="5" name="Picture 4">
            <a:extLst>
              <a:ext uri="{FF2B5EF4-FFF2-40B4-BE49-F238E27FC236}">
                <a16:creationId xmlns:a16="http://schemas.microsoft.com/office/drawing/2014/main" id="{8B52C801-8561-4876-AC20-B62938ACB0D1}"/>
              </a:ext>
            </a:extLst>
          </p:cNvPr>
          <p:cNvPicPr>
            <a:picLocks noChangeAspect="1"/>
          </p:cNvPicPr>
          <p:nvPr/>
        </p:nvPicPr>
        <p:blipFill>
          <a:blip r:embed="rId3"/>
          <a:stretch>
            <a:fillRect/>
          </a:stretch>
        </p:blipFill>
        <p:spPr>
          <a:xfrm>
            <a:off x="1938000" y="1233155"/>
            <a:ext cx="8316000" cy="24948"/>
          </a:xfrm>
          <a:prstGeom prst="rect">
            <a:avLst/>
          </a:prstGeom>
        </p:spPr>
      </p:pic>
      <p:sp>
        <p:nvSpPr>
          <p:cNvPr id="3" name="Slide Number Placeholder 2">
            <a:extLst>
              <a:ext uri="{FF2B5EF4-FFF2-40B4-BE49-F238E27FC236}">
                <a16:creationId xmlns:a16="http://schemas.microsoft.com/office/drawing/2014/main" id="{0B46A298-D10F-4BCD-940E-D39D9A9EBB0D}"/>
              </a:ext>
            </a:extLst>
          </p:cNvPr>
          <p:cNvSpPr>
            <a:spLocks noGrp="1"/>
          </p:cNvSpPr>
          <p:nvPr>
            <p:ph type="sldNum" sz="quarter" idx="12"/>
          </p:nvPr>
        </p:nvSpPr>
        <p:spPr/>
        <p:txBody>
          <a:bodyPr/>
          <a:lstStyle/>
          <a:p>
            <a:fld id="{6D22F896-40B5-4ADD-8801-0D06FADFA095}" type="slidenum">
              <a:rPr lang="en-US" smtClean="0">
                <a:solidFill>
                  <a:schemeClr val="bg2">
                    <a:lumMod val="50000"/>
                  </a:schemeClr>
                </a:solidFill>
              </a:rPr>
              <a:t>5</a:t>
            </a:fld>
            <a:endParaRPr lang="en-US" dirty="0">
              <a:solidFill>
                <a:schemeClr val="bg2">
                  <a:lumMod val="50000"/>
                </a:schemeClr>
              </a:solidFill>
            </a:endParaRPr>
          </a:p>
        </p:txBody>
      </p:sp>
      <p:grpSp>
        <p:nvGrpSpPr>
          <p:cNvPr id="9" name="Group 8">
            <a:extLst>
              <a:ext uri="{FF2B5EF4-FFF2-40B4-BE49-F238E27FC236}">
                <a16:creationId xmlns:a16="http://schemas.microsoft.com/office/drawing/2014/main" id="{D9C97C93-BF98-4B3F-B93B-2D699F2F83F8}"/>
              </a:ext>
            </a:extLst>
          </p:cNvPr>
          <p:cNvGrpSpPr/>
          <p:nvPr/>
        </p:nvGrpSpPr>
        <p:grpSpPr>
          <a:xfrm>
            <a:off x="-1382946" y="5808342"/>
            <a:ext cx="15891426" cy="2636520"/>
            <a:chOff x="-1382946" y="5737222"/>
            <a:chExt cx="15891426" cy="2636520"/>
          </a:xfrm>
        </p:grpSpPr>
        <p:sp>
          <p:nvSpPr>
            <p:cNvPr id="10" name="Wave 9">
              <a:extLst>
                <a:ext uri="{FF2B5EF4-FFF2-40B4-BE49-F238E27FC236}">
                  <a16:creationId xmlns:a16="http://schemas.microsoft.com/office/drawing/2014/main" id="{1AC59EE5-06EE-4059-9A3B-B45CF03B3428}"/>
                </a:ext>
              </a:extLst>
            </p:cNvPr>
            <p:cNvSpPr/>
            <p:nvPr/>
          </p:nvSpPr>
          <p:spPr>
            <a:xfrm>
              <a:off x="-1139105" y="5737222"/>
              <a:ext cx="13380720" cy="2484120"/>
            </a:xfrm>
            <a:prstGeom prst="wave">
              <a:avLst>
                <a:gd name="adj1" fmla="val 20000"/>
                <a:gd name="adj2" fmla="val -228"/>
              </a:avLst>
            </a:prstGeom>
            <a:solidFill>
              <a:schemeClr val="tx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1" name="Wave 10">
              <a:extLst>
                <a:ext uri="{FF2B5EF4-FFF2-40B4-BE49-F238E27FC236}">
                  <a16:creationId xmlns:a16="http://schemas.microsoft.com/office/drawing/2014/main" id="{D798413A-FA89-4411-BF21-890E33D5954F}"/>
                </a:ext>
              </a:extLst>
            </p:cNvPr>
            <p:cNvSpPr/>
            <p:nvPr/>
          </p:nvSpPr>
          <p:spPr>
            <a:xfrm>
              <a:off x="-1382946" y="5889622"/>
              <a:ext cx="15891426" cy="2484120"/>
            </a:xfrm>
            <a:prstGeom prst="wave">
              <a:avLst>
                <a:gd name="adj1" fmla="val 20000"/>
                <a:gd name="adj2" fmla="val -228"/>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sp>
        <p:nvSpPr>
          <p:cNvPr id="13" name="Content Placeholder 2">
            <a:extLst>
              <a:ext uri="{FF2B5EF4-FFF2-40B4-BE49-F238E27FC236}">
                <a16:creationId xmlns:a16="http://schemas.microsoft.com/office/drawing/2014/main" id="{0385EB93-902F-43B0-8D34-A958DDF8641F}"/>
              </a:ext>
            </a:extLst>
          </p:cNvPr>
          <p:cNvSpPr txBox="1">
            <a:spLocks/>
          </p:cNvSpPr>
          <p:nvPr/>
        </p:nvSpPr>
        <p:spPr>
          <a:xfrm>
            <a:off x="1103312" y="2052918"/>
            <a:ext cx="10064041" cy="4195481"/>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lgn="l" rtl="0">
              <a:buFont typeface="Wingdings" panose="05000000000000000000" pitchFamily="2" charset="2"/>
              <a:buChar char="§"/>
            </a:pPr>
            <a:r>
              <a:rPr lang="en-US" sz="2800" b="1" i="1" dirty="0"/>
              <a:t>Shiftly </a:t>
            </a:r>
            <a:r>
              <a:rPr lang="en-US" sz="2800" dirty="0"/>
              <a:t>removes the hassle from this process.</a:t>
            </a:r>
          </a:p>
          <a:p>
            <a:pPr algn="l" rtl="0">
              <a:buFont typeface="Wingdings" panose="05000000000000000000" pitchFamily="2" charset="2"/>
              <a:buChar char="§"/>
            </a:pPr>
            <a:r>
              <a:rPr lang="en-US" sz="2800" dirty="0"/>
              <a:t>With a few easy steps you can:</a:t>
            </a:r>
          </a:p>
          <a:p>
            <a:pPr lvl="1" algn="l" rtl="0">
              <a:buFont typeface="Wingdings" panose="05000000000000000000" pitchFamily="2" charset="2"/>
              <a:buChar char="§"/>
            </a:pPr>
            <a:r>
              <a:rPr lang="en-US" sz="2600" dirty="0"/>
              <a:t>Create a group for your employees.</a:t>
            </a:r>
          </a:p>
          <a:p>
            <a:pPr lvl="1" algn="l" rtl="0">
              <a:buFont typeface="Wingdings" panose="05000000000000000000" pitchFamily="2" charset="2"/>
              <a:buChar char="§"/>
            </a:pPr>
            <a:r>
              <a:rPr lang="en-US" sz="2600" dirty="0"/>
              <a:t>Add the timeslots you want.</a:t>
            </a:r>
          </a:p>
          <a:p>
            <a:pPr lvl="1" algn="l" rtl="0">
              <a:buFont typeface="Wingdings" panose="05000000000000000000" pitchFamily="2" charset="2"/>
              <a:buChar char="§"/>
            </a:pPr>
            <a:r>
              <a:rPr lang="en-US" sz="2600" dirty="0"/>
              <a:t>Let your employees fill out their options.</a:t>
            </a:r>
          </a:p>
          <a:p>
            <a:pPr algn="l" rtl="0">
              <a:buFont typeface="Wingdings" panose="05000000000000000000" pitchFamily="2" charset="2"/>
              <a:buChar char="§"/>
            </a:pPr>
            <a:r>
              <a:rPr lang="en-US" sz="2800" b="1" i="1" dirty="0"/>
              <a:t>Shiftly</a:t>
            </a:r>
            <a:r>
              <a:rPr lang="en-US" sz="2800" dirty="0"/>
              <a:t> will create the schedule automatically and seamlessly behind the scenes for you.</a:t>
            </a:r>
            <a:endParaRPr lang="en-US" sz="2800" b="1" i="1" dirty="0"/>
          </a:p>
        </p:txBody>
      </p:sp>
    </p:spTree>
    <p:extLst>
      <p:ext uri="{BB962C8B-B14F-4D97-AF65-F5344CB8AC3E}">
        <p14:creationId xmlns:p14="http://schemas.microsoft.com/office/powerpoint/2010/main" val="168342852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348D9551-36AD-42D1-9136-30B9BFE5E41D}"/>
              </a:ext>
            </a:extLst>
          </p:cNvPr>
          <p:cNvSpPr/>
          <p:nvPr/>
        </p:nvSpPr>
        <p:spPr>
          <a:xfrm>
            <a:off x="1173018" y="2600636"/>
            <a:ext cx="9742823" cy="2082201"/>
          </a:xfrm>
          <a:prstGeom prst="roundRect">
            <a:avLst>
              <a:gd name="adj" fmla="val 23505"/>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 name="Title 1">
            <a:extLst>
              <a:ext uri="{FF2B5EF4-FFF2-40B4-BE49-F238E27FC236}">
                <a16:creationId xmlns:a16="http://schemas.microsoft.com/office/drawing/2014/main" id="{200E80F0-4B1E-794C-BB4F-E27AC3FC50C8}"/>
              </a:ext>
            </a:extLst>
          </p:cNvPr>
          <p:cNvSpPr>
            <a:spLocks noGrp="1"/>
          </p:cNvSpPr>
          <p:nvPr>
            <p:ph type="title" idx="4294967295"/>
          </p:nvPr>
        </p:nvSpPr>
        <p:spPr>
          <a:xfrm>
            <a:off x="1276159" y="456582"/>
            <a:ext cx="9404350" cy="1400175"/>
          </a:xfrm>
          <a:effectLst/>
        </p:spPr>
        <p:txBody>
          <a:bodyPr/>
          <a:lstStyle/>
          <a:p>
            <a:pPr algn="ctr"/>
            <a:r>
              <a:rPr lang="en-US" dirty="0">
                <a:solidFill>
                  <a:schemeClr val="tx1"/>
                </a:solidFill>
              </a:rPr>
              <a:t>The Market</a:t>
            </a:r>
          </a:p>
        </p:txBody>
      </p:sp>
      <p:pic>
        <p:nvPicPr>
          <p:cNvPr id="12" name="Picture 11">
            <a:extLst>
              <a:ext uri="{FF2B5EF4-FFF2-40B4-BE49-F238E27FC236}">
                <a16:creationId xmlns:a16="http://schemas.microsoft.com/office/drawing/2014/main" id="{36CDCE59-5203-4EF5-87F8-330A07C6E6B7}"/>
              </a:ext>
            </a:extLst>
          </p:cNvPr>
          <p:cNvPicPr>
            <a:picLocks noChangeAspect="1"/>
          </p:cNvPicPr>
          <p:nvPr/>
        </p:nvPicPr>
        <p:blipFill>
          <a:blip r:embed="rId2"/>
          <a:stretch>
            <a:fillRect/>
          </a:stretch>
        </p:blipFill>
        <p:spPr>
          <a:xfrm>
            <a:off x="3847381" y="504337"/>
            <a:ext cx="599424" cy="599424"/>
          </a:xfrm>
          <a:prstGeom prst="rect">
            <a:avLst/>
          </a:prstGeom>
        </p:spPr>
      </p:pic>
      <p:pic>
        <p:nvPicPr>
          <p:cNvPr id="5" name="Picture 4">
            <a:extLst>
              <a:ext uri="{FF2B5EF4-FFF2-40B4-BE49-F238E27FC236}">
                <a16:creationId xmlns:a16="http://schemas.microsoft.com/office/drawing/2014/main" id="{8B52C801-8561-4876-AC20-B62938ACB0D1}"/>
              </a:ext>
            </a:extLst>
          </p:cNvPr>
          <p:cNvPicPr>
            <a:picLocks noChangeAspect="1"/>
          </p:cNvPicPr>
          <p:nvPr/>
        </p:nvPicPr>
        <p:blipFill>
          <a:blip r:embed="rId3"/>
          <a:stretch>
            <a:fillRect/>
          </a:stretch>
        </p:blipFill>
        <p:spPr>
          <a:xfrm>
            <a:off x="1938000" y="1233155"/>
            <a:ext cx="8316000" cy="24948"/>
          </a:xfrm>
          <a:prstGeom prst="rect">
            <a:avLst/>
          </a:prstGeom>
        </p:spPr>
      </p:pic>
      <p:sp>
        <p:nvSpPr>
          <p:cNvPr id="3" name="Slide Number Placeholder 2">
            <a:extLst>
              <a:ext uri="{FF2B5EF4-FFF2-40B4-BE49-F238E27FC236}">
                <a16:creationId xmlns:a16="http://schemas.microsoft.com/office/drawing/2014/main" id="{0B46A298-D10F-4BCD-940E-D39D9A9EBB0D}"/>
              </a:ext>
            </a:extLst>
          </p:cNvPr>
          <p:cNvSpPr>
            <a:spLocks noGrp="1"/>
          </p:cNvSpPr>
          <p:nvPr>
            <p:ph type="sldNum" sz="quarter" idx="12"/>
          </p:nvPr>
        </p:nvSpPr>
        <p:spPr/>
        <p:txBody>
          <a:bodyPr/>
          <a:lstStyle/>
          <a:p>
            <a:fld id="{6D22F896-40B5-4ADD-8801-0D06FADFA095}" type="slidenum">
              <a:rPr lang="en-US" smtClean="0">
                <a:solidFill>
                  <a:schemeClr val="bg2">
                    <a:lumMod val="50000"/>
                  </a:schemeClr>
                </a:solidFill>
              </a:rPr>
              <a:t>6</a:t>
            </a:fld>
            <a:endParaRPr lang="en-US" dirty="0">
              <a:solidFill>
                <a:schemeClr val="bg2">
                  <a:lumMod val="50000"/>
                </a:schemeClr>
              </a:solidFill>
            </a:endParaRPr>
          </a:p>
        </p:txBody>
      </p:sp>
      <p:grpSp>
        <p:nvGrpSpPr>
          <p:cNvPr id="9" name="Group 8">
            <a:extLst>
              <a:ext uri="{FF2B5EF4-FFF2-40B4-BE49-F238E27FC236}">
                <a16:creationId xmlns:a16="http://schemas.microsoft.com/office/drawing/2014/main" id="{D9C97C93-BF98-4B3F-B93B-2D699F2F83F8}"/>
              </a:ext>
            </a:extLst>
          </p:cNvPr>
          <p:cNvGrpSpPr/>
          <p:nvPr/>
        </p:nvGrpSpPr>
        <p:grpSpPr>
          <a:xfrm>
            <a:off x="-1382946" y="5808342"/>
            <a:ext cx="15891426" cy="2636520"/>
            <a:chOff x="-1382946" y="5737222"/>
            <a:chExt cx="15891426" cy="2636520"/>
          </a:xfrm>
        </p:grpSpPr>
        <p:sp>
          <p:nvSpPr>
            <p:cNvPr id="10" name="Wave 9">
              <a:extLst>
                <a:ext uri="{FF2B5EF4-FFF2-40B4-BE49-F238E27FC236}">
                  <a16:creationId xmlns:a16="http://schemas.microsoft.com/office/drawing/2014/main" id="{1AC59EE5-06EE-4059-9A3B-B45CF03B3428}"/>
                </a:ext>
              </a:extLst>
            </p:cNvPr>
            <p:cNvSpPr/>
            <p:nvPr/>
          </p:nvSpPr>
          <p:spPr>
            <a:xfrm>
              <a:off x="-1139105" y="5737222"/>
              <a:ext cx="13380720" cy="2484120"/>
            </a:xfrm>
            <a:prstGeom prst="wave">
              <a:avLst>
                <a:gd name="adj1" fmla="val 20000"/>
                <a:gd name="adj2" fmla="val -228"/>
              </a:avLst>
            </a:prstGeom>
            <a:solidFill>
              <a:schemeClr val="tx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1" name="Wave 10">
              <a:extLst>
                <a:ext uri="{FF2B5EF4-FFF2-40B4-BE49-F238E27FC236}">
                  <a16:creationId xmlns:a16="http://schemas.microsoft.com/office/drawing/2014/main" id="{D798413A-FA89-4411-BF21-890E33D5954F}"/>
                </a:ext>
              </a:extLst>
            </p:cNvPr>
            <p:cNvSpPr/>
            <p:nvPr/>
          </p:nvSpPr>
          <p:spPr>
            <a:xfrm>
              <a:off x="-1382946" y="5889622"/>
              <a:ext cx="15891426" cy="2484120"/>
            </a:xfrm>
            <a:prstGeom prst="wave">
              <a:avLst>
                <a:gd name="adj1" fmla="val 20000"/>
                <a:gd name="adj2" fmla="val -228"/>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sp>
        <p:nvSpPr>
          <p:cNvPr id="13" name="Content Placeholder 2">
            <a:extLst>
              <a:ext uri="{FF2B5EF4-FFF2-40B4-BE49-F238E27FC236}">
                <a16:creationId xmlns:a16="http://schemas.microsoft.com/office/drawing/2014/main" id="{0385EB93-902F-43B0-8D34-A958DDF8641F}"/>
              </a:ext>
            </a:extLst>
          </p:cNvPr>
          <p:cNvSpPr txBox="1">
            <a:spLocks/>
          </p:cNvSpPr>
          <p:nvPr/>
        </p:nvSpPr>
        <p:spPr>
          <a:xfrm>
            <a:off x="1103312" y="2052918"/>
            <a:ext cx="10064041" cy="4195481"/>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lgn="l" rtl="0">
              <a:buFont typeface="Wingdings" panose="05000000000000000000" pitchFamily="2" charset="2"/>
              <a:buChar char="§"/>
            </a:pPr>
            <a:r>
              <a:rPr lang="en-US" sz="2800" dirty="0"/>
              <a:t>Industries that do shift work:</a:t>
            </a:r>
          </a:p>
          <a:p>
            <a:pPr algn="l" rtl="0">
              <a:buFont typeface="Wingdings" panose="05000000000000000000" pitchFamily="2" charset="2"/>
              <a:buChar char="§"/>
            </a:pPr>
            <a:endParaRPr lang="en-US" sz="2800" dirty="0"/>
          </a:p>
          <a:p>
            <a:pPr algn="l" rtl="0">
              <a:buFont typeface="Wingdings" panose="05000000000000000000" pitchFamily="2" charset="2"/>
              <a:buChar char="§"/>
            </a:pPr>
            <a:endParaRPr lang="en-US" sz="2800" dirty="0"/>
          </a:p>
          <a:p>
            <a:pPr algn="l" rtl="0">
              <a:buFont typeface="Wingdings" panose="05000000000000000000" pitchFamily="2" charset="2"/>
              <a:buChar char="§"/>
            </a:pPr>
            <a:endParaRPr lang="en-US" sz="2800" dirty="0"/>
          </a:p>
          <a:p>
            <a:pPr marL="0" indent="0" algn="l" rtl="0">
              <a:buNone/>
            </a:pPr>
            <a:endParaRPr lang="en-US" sz="2800" dirty="0"/>
          </a:p>
          <a:p>
            <a:pPr marL="0" indent="0" algn="l" rtl="0">
              <a:buNone/>
            </a:pPr>
            <a:endParaRPr lang="en-US" sz="2800" dirty="0"/>
          </a:p>
          <a:p>
            <a:pPr marL="0" indent="0" algn="l" rtl="0">
              <a:buNone/>
            </a:pPr>
            <a:r>
              <a:rPr lang="en-US" sz="2800" dirty="0"/>
              <a:t>															   And many more…</a:t>
            </a:r>
          </a:p>
        </p:txBody>
      </p:sp>
      <p:graphicFrame>
        <p:nvGraphicFramePr>
          <p:cNvPr id="4" name="טבלה 3">
            <a:extLst>
              <a:ext uri="{FF2B5EF4-FFF2-40B4-BE49-F238E27FC236}">
                <a16:creationId xmlns:a16="http://schemas.microsoft.com/office/drawing/2014/main" id="{02D4E6A9-843E-4A20-BAF4-6F72A7569309}"/>
              </a:ext>
            </a:extLst>
          </p:cNvPr>
          <p:cNvGraphicFramePr>
            <a:graphicFrameLocks noGrp="1"/>
          </p:cNvGraphicFramePr>
          <p:nvPr>
            <p:extLst>
              <p:ext uri="{D42A27DB-BD31-4B8C-83A1-F6EECF244321}">
                <p14:modId xmlns:p14="http://schemas.microsoft.com/office/powerpoint/2010/main" val="3618024378"/>
              </p:ext>
            </p:extLst>
          </p:nvPr>
        </p:nvGraphicFramePr>
        <p:xfrm>
          <a:off x="1276159" y="2600636"/>
          <a:ext cx="8128000" cy="2186509"/>
        </p:xfrm>
        <a:graphic>
          <a:graphicData uri="http://schemas.openxmlformats.org/drawingml/2006/table">
            <a:tbl>
              <a:tblPr firstRow="1" bandRow="1">
                <a:tableStyleId>{2D5ABB26-0587-4C30-8999-92F81FD0307C}</a:tableStyleId>
              </a:tblPr>
              <a:tblGrid>
                <a:gridCol w="4064000">
                  <a:extLst>
                    <a:ext uri="{9D8B030D-6E8A-4147-A177-3AD203B41FA5}">
                      <a16:colId xmlns:a16="http://schemas.microsoft.com/office/drawing/2014/main" val="4182732729"/>
                    </a:ext>
                  </a:extLst>
                </a:gridCol>
                <a:gridCol w="4064000">
                  <a:extLst>
                    <a:ext uri="{9D8B030D-6E8A-4147-A177-3AD203B41FA5}">
                      <a16:colId xmlns:a16="http://schemas.microsoft.com/office/drawing/2014/main" val="2514403140"/>
                    </a:ext>
                  </a:extLst>
                </a:gridCol>
              </a:tblGrid>
              <a:tr h="343742">
                <a:tc>
                  <a:txBody>
                    <a:bodyPr/>
                    <a:lstStyle/>
                    <a:p>
                      <a:pPr marL="342900" marR="0" lvl="0" indent="-342900" algn="l" defTabSz="457200" rtl="0" eaLnBrk="1" fontAlgn="auto" latinLnBrk="0" hangingPunct="1">
                        <a:lnSpc>
                          <a:spcPct val="100000"/>
                        </a:lnSpc>
                        <a:spcBef>
                          <a:spcPts val="0"/>
                        </a:spcBef>
                        <a:spcAft>
                          <a:spcPts val="0"/>
                        </a:spcAft>
                        <a:buClr>
                          <a:srgbClr val="92D050"/>
                        </a:buClr>
                        <a:buSzTx/>
                        <a:buFont typeface="Arial" panose="020B0604020202020204" pitchFamily="34" charset="0"/>
                        <a:buChar char="•"/>
                        <a:tabLst/>
                        <a:defRPr/>
                      </a:pPr>
                      <a:r>
                        <a:rPr lang="en-US" sz="2000" dirty="0"/>
                        <a:t>Manufacturing</a:t>
                      </a:r>
                    </a:p>
                  </a:txBody>
                  <a:tcPr/>
                </a:tc>
                <a:tc>
                  <a:txBody>
                    <a:bodyPr/>
                    <a:lstStyle/>
                    <a:p>
                      <a:pPr marL="342900" lvl="0" indent="-342900" algn="l" rtl="0">
                        <a:buClr>
                          <a:srgbClr val="92D050"/>
                        </a:buClr>
                        <a:buFont typeface="Arial" panose="020B0604020202020204" pitchFamily="34" charset="0"/>
                        <a:buChar char="•"/>
                      </a:pPr>
                      <a:r>
                        <a:rPr lang="en-US" sz="2000" dirty="0"/>
                        <a:t>Retail</a:t>
                      </a:r>
                    </a:p>
                  </a:txBody>
                  <a:tcPr/>
                </a:tc>
                <a:extLst>
                  <a:ext uri="{0D108BD9-81ED-4DB2-BD59-A6C34878D82A}">
                    <a16:rowId xmlns:a16="http://schemas.microsoft.com/office/drawing/2014/main" val="331005717"/>
                  </a:ext>
                </a:extLst>
              </a:tr>
              <a:tr h="354475">
                <a:tc>
                  <a:txBody>
                    <a:bodyPr/>
                    <a:lstStyle/>
                    <a:p>
                      <a:pPr marL="342900" marR="0" lvl="0" indent="-342900" algn="l" defTabSz="457200" rtl="0" eaLnBrk="1" fontAlgn="auto" latinLnBrk="0" hangingPunct="1">
                        <a:lnSpc>
                          <a:spcPct val="100000"/>
                        </a:lnSpc>
                        <a:spcBef>
                          <a:spcPts val="0"/>
                        </a:spcBef>
                        <a:spcAft>
                          <a:spcPts val="0"/>
                        </a:spcAft>
                        <a:buClr>
                          <a:srgbClr val="92D050"/>
                        </a:buClr>
                        <a:buSzTx/>
                        <a:buFont typeface="Arial" panose="020B0604020202020204" pitchFamily="34" charset="0"/>
                        <a:buChar char="•"/>
                        <a:tabLst/>
                        <a:defRPr/>
                      </a:pPr>
                      <a:r>
                        <a:rPr lang="en-US" sz="2000" dirty="0"/>
                        <a:t>Security</a:t>
                      </a:r>
                    </a:p>
                  </a:txBody>
                  <a:tcPr/>
                </a:tc>
                <a:tc>
                  <a:txBody>
                    <a:bodyPr/>
                    <a:lstStyle/>
                    <a:p>
                      <a:pPr marL="342900" lvl="0" indent="-342900" algn="l" rtl="0">
                        <a:buClr>
                          <a:srgbClr val="92D050"/>
                        </a:buClr>
                        <a:buFont typeface="Arial" panose="020B0604020202020204" pitchFamily="34" charset="0"/>
                        <a:buChar char="•"/>
                      </a:pPr>
                      <a:r>
                        <a:rPr lang="en-US" sz="2000" dirty="0"/>
                        <a:t>Restaurants</a:t>
                      </a:r>
                    </a:p>
                  </a:txBody>
                  <a:tcPr/>
                </a:tc>
                <a:extLst>
                  <a:ext uri="{0D108BD9-81ED-4DB2-BD59-A6C34878D82A}">
                    <a16:rowId xmlns:a16="http://schemas.microsoft.com/office/drawing/2014/main" val="775147096"/>
                  </a:ext>
                </a:extLst>
              </a:tr>
              <a:tr h="369077">
                <a:tc>
                  <a:txBody>
                    <a:bodyPr/>
                    <a:lstStyle/>
                    <a:p>
                      <a:pPr marL="342900" marR="0" lvl="0" indent="-342900" algn="l" defTabSz="457200" rtl="0" eaLnBrk="1" fontAlgn="auto" latinLnBrk="0" hangingPunct="1">
                        <a:lnSpc>
                          <a:spcPct val="100000"/>
                        </a:lnSpc>
                        <a:spcBef>
                          <a:spcPts val="0"/>
                        </a:spcBef>
                        <a:spcAft>
                          <a:spcPts val="0"/>
                        </a:spcAft>
                        <a:buClr>
                          <a:srgbClr val="92D050"/>
                        </a:buClr>
                        <a:buSzTx/>
                        <a:buFont typeface="Arial" panose="020B0604020202020204" pitchFamily="34" charset="0"/>
                        <a:buChar char="•"/>
                        <a:tabLst/>
                        <a:defRPr/>
                      </a:pPr>
                      <a:r>
                        <a:rPr lang="en-US" sz="2000" dirty="0"/>
                        <a:t>Law enforcement</a:t>
                      </a:r>
                    </a:p>
                  </a:txBody>
                  <a:tcPr/>
                </a:tc>
                <a:tc>
                  <a:txBody>
                    <a:bodyPr/>
                    <a:lstStyle/>
                    <a:p>
                      <a:pPr marL="342900" lvl="0" indent="-342900" algn="l" rtl="0">
                        <a:buClr>
                          <a:srgbClr val="92D050"/>
                        </a:buClr>
                        <a:buFont typeface="Arial" panose="020B0604020202020204" pitchFamily="34" charset="0"/>
                        <a:buChar char="•"/>
                      </a:pPr>
                      <a:r>
                        <a:rPr lang="en-US" sz="2000" dirty="0"/>
                        <a:t>Hotels</a:t>
                      </a:r>
                    </a:p>
                  </a:txBody>
                  <a:tcPr/>
                </a:tc>
                <a:extLst>
                  <a:ext uri="{0D108BD9-81ED-4DB2-BD59-A6C34878D82A}">
                    <a16:rowId xmlns:a16="http://schemas.microsoft.com/office/drawing/2014/main" val="1333776963"/>
                  </a:ext>
                </a:extLst>
              </a:tr>
              <a:tr h="367470">
                <a:tc>
                  <a:txBody>
                    <a:bodyPr/>
                    <a:lstStyle/>
                    <a:p>
                      <a:pPr marL="342900" marR="0" lvl="0" indent="-342900" algn="l" defTabSz="457200" rtl="0" eaLnBrk="1" fontAlgn="auto" latinLnBrk="0" hangingPunct="1">
                        <a:lnSpc>
                          <a:spcPct val="100000"/>
                        </a:lnSpc>
                        <a:spcBef>
                          <a:spcPts val="0"/>
                        </a:spcBef>
                        <a:spcAft>
                          <a:spcPts val="0"/>
                        </a:spcAft>
                        <a:buClr>
                          <a:srgbClr val="92D050"/>
                        </a:buClr>
                        <a:buSzTx/>
                        <a:buFont typeface="Arial" panose="020B0604020202020204" pitchFamily="34" charset="0"/>
                        <a:buChar char="•"/>
                        <a:tabLst/>
                        <a:defRPr/>
                      </a:pPr>
                      <a:r>
                        <a:rPr lang="en-US" sz="2000" dirty="0"/>
                        <a:t>Military</a:t>
                      </a:r>
                    </a:p>
                  </a:txBody>
                  <a:tcPr/>
                </a:tc>
                <a:tc>
                  <a:txBody>
                    <a:bodyPr/>
                    <a:lstStyle/>
                    <a:p>
                      <a:pPr marL="342900" lvl="0" indent="-342900" algn="l" rtl="0">
                        <a:buClr>
                          <a:srgbClr val="92D050"/>
                        </a:buClr>
                        <a:buFont typeface="Arial" panose="020B0604020202020204" pitchFamily="34" charset="0"/>
                        <a:buChar char="•"/>
                      </a:pPr>
                      <a:r>
                        <a:rPr lang="en-US" sz="2000" dirty="0"/>
                        <a:t>Grocery stores</a:t>
                      </a:r>
                    </a:p>
                  </a:txBody>
                  <a:tcPr/>
                </a:tc>
                <a:extLst>
                  <a:ext uri="{0D108BD9-81ED-4DB2-BD59-A6C34878D82A}">
                    <a16:rowId xmlns:a16="http://schemas.microsoft.com/office/drawing/2014/main" val="363550108"/>
                  </a:ext>
                </a:extLst>
              </a:tr>
              <a:tr h="601549">
                <a:tc>
                  <a:txBody>
                    <a:bodyPr/>
                    <a:lstStyle/>
                    <a:p>
                      <a:pPr marL="342900" marR="0" lvl="0" indent="-342900" algn="l" defTabSz="457200" rtl="0" eaLnBrk="1" fontAlgn="auto" latinLnBrk="0" hangingPunct="1">
                        <a:lnSpc>
                          <a:spcPct val="100000"/>
                        </a:lnSpc>
                        <a:spcBef>
                          <a:spcPts val="0"/>
                        </a:spcBef>
                        <a:spcAft>
                          <a:spcPts val="0"/>
                        </a:spcAft>
                        <a:buClr>
                          <a:srgbClr val="92D050"/>
                        </a:buClr>
                        <a:buSzTx/>
                        <a:buFont typeface="Arial" panose="020B0604020202020204" pitchFamily="34" charset="0"/>
                        <a:buChar char="•"/>
                        <a:tabLst/>
                        <a:defRPr/>
                      </a:pPr>
                      <a:r>
                        <a:rPr lang="en-US" sz="2000" dirty="0"/>
                        <a:t>Healthcare</a:t>
                      </a:r>
                    </a:p>
                  </a:txBody>
                  <a:tcPr/>
                </a:tc>
                <a:tc>
                  <a:txBody>
                    <a:bodyPr/>
                    <a:lstStyle/>
                    <a:p>
                      <a:pPr marL="342900" lvl="0" indent="-342900" algn="l" rtl="0">
                        <a:buClr>
                          <a:srgbClr val="92D050"/>
                        </a:buClr>
                        <a:buFont typeface="Arial" panose="020B0604020202020204" pitchFamily="34" charset="0"/>
                        <a:buChar char="•"/>
                      </a:pPr>
                      <a:r>
                        <a:rPr lang="en-US" sz="2000" dirty="0"/>
                        <a:t>Transportation</a:t>
                      </a:r>
                    </a:p>
                  </a:txBody>
                  <a:tcPr/>
                </a:tc>
                <a:extLst>
                  <a:ext uri="{0D108BD9-81ED-4DB2-BD59-A6C34878D82A}">
                    <a16:rowId xmlns:a16="http://schemas.microsoft.com/office/drawing/2014/main" val="400594028"/>
                  </a:ext>
                </a:extLst>
              </a:tr>
            </a:tbl>
          </a:graphicData>
        </a:graphic>
      </p:graphicFrame>
      <p:pic>
        <p:nvPicPr>
          <p:cNvPr id="8" name="Picture 7">
            <a:extLst>
              <a:ext uri="{FF2B5EF4-FFF2-40B4-BE49-F238E27FC236}">
                <a16:creationId xmlns:a16="http://schemas.microsoft.com/office/drawing/2014/main" id="{B05DE9BA-D5C5-41F0-9E1C-C82841B08CD0}"/>
              </a:ext>
            </a:extLst>
          </p:cNvPr>
          <p:cNvPicPr>
            <a:picLocks noChangeAspect="1"/>
          </p:cNvPicPr>
          <p:nvPr/>
        </p:nvPicPr>
        <p:blipFill>
          <a:blip r:embed="rId4"/>
          <a:stretch>
            <a:fillRect/>
          </a:stretch>
        </p:blipFill>
        <p:spPr>
          <a:xfrm>
            <a:off x="8746107" y="4070675"/>
            <a:ext cx="600101" cy="600101"/>
          </a:xfrm>
          <a:prstGeom prst="rect">
            <a:avLst/>
          </a:prstGeom>
          <a:effectLst>
            <a:reflection blurRad="6350" stA="52000" endA="300" endPos="35000" dir="5400000" sy="-100000" algn="bl" rotWithShape="0"/>
          </a:effectLst>
        </p:spPr>
      </p:pic>
      <p:pic>
        <p:nvPicPr>
          <p:cNvPr id="15" name="Picture 14">
            <a:extLst>
              <a:ext uri="{FF2B5EF4-FFF2-40B4-BE49-F238E27FC236}">
                <a16:creationId xmlns:a16="http://schemas.microsoft.com/office/drawing/2014/main" id="{B942FF10-338F-4BEB-A162-2251EF927061}"/>
              </a:ext>
            </a:extLst>
          </p:cNvPr>
          <p:cNvPicPr>
            <a:picLocks noChangeAspect="1"/>
          </p:cNvPicPr>
          <p:nvPr/>
        </p:nvPicPr>
        <p:blipFill>
          <a:blip r:embed="rId5"/>
          <a:stretch>
            <a:fillRect/>
          </a:stretch>
        </p:blipFill>
        <p:spPr>
          <a:xfrm>
            <a:off x="9415914" y="3838170"/>
            <a:ext cx="830845" cy="830845"/>
          </a:xfrm>
          <a:prstGeom prst="rect">
            <a:avLst/>
          </a:prstGeom>
          <a:effectLst>
            <a:reflection blurRad="6350" stA="52000" endA="300" endPos="35000" dir="5400000" sy="-100000" algn="bl" rotWithShape="0"/>
          </a:effectLst>
        </p:spPr>
      </p:pic>
      <p:pic>
        <p:nvPicPr>
          <p:cNvPr id="17" name="Picture 16">
            <a:extLst>
              <a:ext uri="{FF2B5EF4-FFF2-40B4-BE49-F238E27FC236}">
                <a16:creationId xmlns:a16="http://schemas.microsoft.com/office/drawing/2014/main" id="{5BDFE860-8386-4149-8182-16EC9D8B31CE}"/>
              </a:ext>
            </a:extLst>
          </p:cNvPr>
          <p:cNvPicPr>
            <a:picLocks noChangeAspect="1"/>
          </p:cNvPicPr>
          <p:nvPr/>
        </p:nvPicPr>
        <p:blipFill>
          <a:blip r:embed="rId6"/>
          <a:stretch>
            <a:fillRect/>
          </a:stretch>
        </p:blipFill>
        <p:spPr>
          <a:xfrm>
            <a:off x="3830128" y="3832075"/>
            <a:ext cx="830845" cy="830845"/>
          </a:xfrm>
          <a:prstGeom prst="rect">
            <a:avLst/>
          </a:prstGeom>
          <a:effectLst>
            <a:reflection blurRad="6350" stA="52000" endA="300" endPos="35000" dir="5400000" sy="-100000" algn="bl" rotWithShape="0"/>
          </a:effectLst>
        </p:spPr>
      </p:pic>
      <p:pic>
        <p:nvPicPr>
          <p:cNvPr id="26" name="Picture 25">
            <a:extLst>
              <a:ext uri="{FF2B5EF4-FFF2-40B4-BE49-F238E27FC236}">
                <a16:creationId xmlns:a16="http://schemas.microsoft.com/office/drawing/2014/main" id="{0616B16F-7696-4DA1-89D5-483A9E74E401}"/>
              </a:ext>
            </a:extLst>
          </p:cNvPr>
          <p:cNvPicPr>
            <a:picLocks noChangeAspect="1"/>
          </p:cNvPicPr>
          <p:nvPr/>
        </p:nvPicPr>
        <p:blipFill>
          <a:blip r:embed="rId7"/>
          <a:stretch>
            <a:fillRect/>
          </a:stretch>
        </p:blipFill>
        <p:spPr>
          <a:xfrm>
            <a:off x="7921997" y="3896761"/>
            <a:ext cx="766159" cy="766159"/>
          </a:xfrm>
          <a:prstGeom prst="rect">
            <a:avLst/>
          </a:prstGeom>
          <a:effectLst>
            <a:reflection blurRad="6350" stA="52000" endA="300" endPos="35000" dir="5400000" sy="-100000" algn="bl" rotWithShape="0"/>
          </a:effectLst>
        </p:spPr>
      </p:pic>
    </p:spTree>
    <p:extLst>
      <p:ext uri="{BB962C8B-B14F-4D97-AF65-F5344CB8AC3E}">
        <p14:creationId xmlns:p14="http://schemas.microsoft.com/office/powerpoint/2010/main" val="89048445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BDECF-398A-9B40-AC85-66605B9B4232}"/>
              </a:ext>
            </a:extLst>
          </p:cNvPr>
          <p:cNvSpPr>
            <a:spLocks noGrp="1"/>
          </p:cNvSpPr>
          <p:nvPr>
            <p:ph type="title"/>
          </p:nvPr>
        </p:nvSpPr>
        <p:spPr>
          <a:xfrm>
            <a:off x="1683171" y="234912"/>
            <a:ext cx="8825657" cy="1915647"/>
          </a:xfrm>
        </p:spPr>
        <p:txBody>
          <a:bodyPr anchor="ctr"/>
          <a:lstStyle/>
          <a:p>
            <a:pPr algn="ctr"/>
            <a:r>
              <a:rPr lang="en-US" sz="6000" dirty="0"/>
              <a:t>Sprint 1</a:t>
            </a:r>
          </a:p>
        </p:txBody>
      </p:sp>
      <p:pic>
        <p:nvPicPr>
          <p:cNvPr id="7" name="Picture 6">
            <a:extLst>
              <a:ext uri="{FF2B5EF4-FFF2-40B4-BE49-F238E27FC236}">
                <a16:creationId xmlns:a16="http://schemas.microsoft.com/office/drawing/2014/main" id="{E54E1617-0D24-45F4-90EC-DA0C41FA5DD2}"/>
              </a:ext>
            </a:extLst>
          </p:cNvPr>
          <p:cNvPicPr>
            <a:picLocks noChangeAspect="1"/>
          </p:cNvPicPr>
          <p:nvPr/>
        </p:nvPicPr>
        <p:blipFill>
          <a:blip r:embed="rId2"/>
          <a:stretch>
            <a:fillRect/>
          </a:stretch>
        </p:blipFill>
        <p:spPr>
          <a:xfrm>
            <a:off x="4579277" y="2525685"/>
            <a:ext cx="2885553" cy="2885553"/>
          </a:xfrm>
          <a:prstGeom prst="rect">
            <a:avLst/>
          </a:prstGeom>
          <a:effectLst>
            <a:reflection blurRad="6350" stA="52000" endA="300" endPos="35000" dir="5400000" sy="-100000" algn="bl" rotWithShape="0"/>
          </a:effectLst>
        </p:spPr>
      </p:pic>
      <p:sp>
        <p:nvSpPr>
          <p:cNvPr id="8" name="Slide Number Placeholder 7">
            <a:extLst>
              <a:ext uri="{FF2B5EF4-FFF2-40B4-BE49-F238E27FC236}">
                <a16:creationId xmlns:a16="http://schemas.microsoft.com/office/drawing/2014/main" id="{7A3CDDC7-571E-41A6-92FE-69F56C25D443}"/>
              </a:ext>
            </a:extLst>
          </p:cNvPr>
          <p:cNvSpPr>
            <a:spLocks noGrp="1"/>
          </p:cNvSpPr>
          <p:nvPr>
            <p:ph type="sldNum" sz="quarter" idx="12"/>
          </p:nvPr>
        </p:nvSpPr>
        <p:spPr/>
        <p:txBody>
          <a:bodyPr vert="horz" lIns="91440" tIns="45720" rIns="91440" bIns="45720" rtlCol="0" anchor="b"/>
          <a:lstStyle/>
          <a:p>
            <a:fld id="{6D22F896-40B5-4ADD-8801-0D06FADFA095}" type="slidenum">
              <a:rPr lang="en-US" smtClean="0">
                <a:solidFill>
                  <a:schemeClr val="bg2">
                    <a:lumMod val="50000"/>
                  </a:schemeClr>
                </a:solidFill>
              </a:rPr>
              <a:pPr/>
              <a:t>7</a:t>
            </a:fld>
            <a:endParaRPr lang="en-US" dirty="0">
              <a:solidFill>
                <a:schemeClr val="bg2">
                  <a:lumMod val="50000"/>
                </a:schemeClr>
              </a:solidFill>
            </a:endParaRPr>
          </a:p>
        </p:txBody>
      </p:sp>
      <p:grpSp>
        <p:nvGrpSpPr>
          <p:cNvPr id="12" name="Group 11">
            <a:extLst>
              <a:ext uri="{FF2B5EF4-FFF2-40B4-BE49-F238E27FC236}">
                <a16:creationId xmlns:a16="http://schemas.microsoft.com/office/drawing/2014/main" id="{3BAEB7DC-3268-4BB6-98B8-A58C15392EBD}"/>
              </a:ext>
            </a:extLst>
          </p:cNvPr>
          <p:cNvGrpSpPr/>
          <p:nvPr/>
        </p:nvGrpSpPr>
        <p:grpSpPr>
          <a:xfrm>
            <a:off x="-1382946" y="5808342"/>
            <a:ext cx="15891426" cy="2636520"/>
            <a:chOff x="-1382946" y="5737222"/>
            <a:chExt cx="15891426" cy="2636520"/>
          </a:xfrm>
        </p:grpSpPr>
        <p:sp>
          <p:nvSpPr>
            <p:cNvPr id="13" name="Wave 12">
              <a:extLst>
                <a:ext uri="{FF2B5EF4-FFF2-40B4-BE49-F238E27FC236}">
                  <a16:creationId xmlns:a16="http://schemas.microsoft.com/office/drawing/2014/main" id="{F08771BE-4577-4522-B716-40E713921F7B}"/>
                </a:ext>
              </a:extLst>
            </p:cNvPr>
            <p:cNvSpPr/>
            <p:nvPr/>
          </p:nvSpPr>
          <p:spPr>
            <a:xfrm>
              <a:off x="-1139105" y="5737222"/>
              <a:ext cx="13380720" cy="2484120"/>
            </a:xfrm>
            <a:prstGeom prst="wave">
              <a:avLst>
                <a:gd name="adj1" fmla="val 20000"/>
                <a:gd name="adj2" fmla="val -228"/>
              </a:avLst>
            </a:prstGeom>
            <a:solidFill>
              <a:schemeClr val="tx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4" name="Wave 13">
              <a:extLst>
                <a:ext uri="{FF2B5EF4-FFF2-40B4-BE49-F238E27FC236}">
                  <a16:creationId xmlns:a16="http://schemas.microsoft.com/office/drawing/2014/main" id="{26C67B32-3292-4935-903A-5C8B203B7803}"/>
                </a:ext>
              </a:extLst>
            </p:cNvPr>
            <p:cNvSpPr/>
            <p:nvPr/>
          </p:nvSpPr>
          <p:spPr>
            <a:xfrm>
              <a:off x="-1382946" y="5889622"/>
              <a:ext cx="15891426" cy="2484120"/>
            </a:xfrm>
            <a:prstGeom prst="wave">
              <a:avLst>
                <a:gd name="adj1" fmla="val 20000"/>
                <a:gd name="adj2" fmla="val -228"/>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spTree>
    <p:extLst>
      <p:ext uri="{BB962C8B-B14F-4D97-AF65-F5344CB8AC3E}">
        <p14:creationId xmlns:p14="http://schemas.microsoft.com/office/powerpoint/2010/main" val="326741149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E80F0-4B1E-794C-BB4F-E27AC3FC50C8}"/>
              </a:ext>
            </a:extLst>
          </p:cNvPr>
          <p:cNvSpPr>
            <a:spLocks noGrp="1"/>
          </p:cNvSpPr>
          <p:nvPr>
            <p:ph type="title" idx="4294967295"/>
          </p:nvPr>
        </p:nvSpPr>
        <p:spPr>
          <a:xfrm>
            <a:off x="1276159" y="456582"/>
            <a:ext cx="9404350" cy="1400175"/>
          </a:xfrm>
        </p:spPr>
        <p:txBody>
          <a:bodyPr/>
          <a:lstStyle/>
          <a:p>
            <a:pPr algn="ctr"/>
            <a:r>
              <a:rPr lang="en-US" dirty="0"/>
              <a:t>Automatic shift scheduling (algorithm)</a:t>
            </a:r>
            <a:endParaRPr lang="en-US" dirty="0">
              <a:solidFill>
                <a:schemeClr val="tx1"/>
              </a:solidFill>
            </a:endParaRPr>
          </a:p>
        </p:txBody>
      </p:sp>
      <p:pic>
        <p:nvPicPr>
          <p:cNvPr id="5" name="Picture 4">
            <a:extLst>
              <a:ext uri="{FF2B5EF4-FFF2-40B4-BE49-F238E27FC236}">
                <a16:creationId xmlns:a16="http://schemas.microsoft.com/office/drawing/2014/main" id="{8B52C801-8561-4876-AC20-B62938ACB0D1}"/>
              </a:ext>
            </a:extLst>
          </p:cNvPr>
          <p:cNvPicPr>
            <a:picLocks noChangeAspect="1"/>
          </p:cNvPicPr>
          <p:nvPr/>
        </p:nvPicPr>
        <p:blipFill>
          <a:blip r:embed="rId2"/>
          <a:stretch>
            <a:fillRect/>
          </a:stretch>
        </p:blipFill>
        <p:spPr>
          <a:xfrm>
            <a:off x="1938000" y="1233155"/>
            <a:ext cx="8316000" cy="24948"/>
          </a:xfrm>
          <a:prstGeom prst="rect">
            <a:avLst/>
          </a:prstGeom>
        </p:spPr>
      </p:pic>
      <p:sp>
        <p:nvSpPr>
          <p:cNvPr id="6" name="Content Placeholder 2">
            <a:extLst>
              <a:ext uri="{FF2B5EF4-FFF2-40B4-BE49-F238E27FC236}">
                <a16:creationId xmlns:a16="http://schemas.microsoft.com/office/drawing/2014/main" id="{BCE9F960-C60B-4A03-8748-6288CCEC9669}"/>
              </a:ext>
            </a:extLst>
          </p:cNvPr>
          <p:cNvSpPr txBox="1">
            <a:spLocks/>
          </p:cNvSpPr>
          <p:nvPr/>
        </p:nvSpPr>
        <p:spPr>
          <a:xfrm>
            <a:off x="1103312" y="2052918"/>
            <a:ext cx="10064041" cy="4195481"/>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lgn="l" rtl="0">
              <a:buFont typeface="Wingdings" panose="05000000000000000000" pitchFamily="2" charset="2"/>
              <a:buChar char="§"/>
            </a:pPr>
            <a:r>
              <a:rPr lang="en-US" sz="2800" dirty="0"/>
              <a:t>The main component which the app is based on.</a:t>
            </a:r>
          </a:p>
          <a:p>
            <a:pPr algn="l" rtl="0">
              <a:buFont typeface="Wingdings" panose="05000000000000000000" pitchFamily="2" charset="2"/>
              <a:buChar char="§"/>
            </a:pPr>
            <a:r>
              <a:rPr lang="en-US" sz="2800" dirty="0"/>
              <a:t>Given Employees options, the algorithm will produce a valid work schedule, thus saving hassle &amp; precious time for the Employer (instead of traditional manual shift management).</a:t>
            </a:r>
          </a:p>
          <a:p>
            <a:pPr algn="l" rtl="0">
              <a:buFont typeface="Wingdings" panose="05000000000000000000" pitchFamily="2" charset="2"/>
              <a:buChar char="§"/>
            </a:pPr>
            <a:endParaRPr lang="en-US" sz="2800" dirty="0"/>
          </a:p>
          <a:p>
            <a:pPr algn="l" rtl="0">
              <a:buFont typeface="Wingdings" panose="05000000000000000000" pitchFamily="2" charset="2"/>
              <a:buChar char="§"/>
            </a:pPr>
            <a:endParaRPr lang="en-US" sz="2800" dirty="0"/>
          </a:p>
          <a:p>
            <a:pPr marL="0" indent="0" algn="ctr" rtl="0">
              <a:buNone/>
            </a:pPr>
            <a:r>
              <a:rPr lang="en-US" sz="2800" dirty="0"/>
              <a:t>	Estimated development time: 20 hours</a:t>
            </a:r>
          </a:p>
          <a:p>
            <a:pPr marL="0" indent="0" algn="ctr" rtl="0">
              <a:buNone/>
            </a:pPr>
            <a:r>
              <a:rPr lang="en-US" sz="2800" dirty="0"/>
              <a:t>Teammate responsible: </a:t>
            </a:r>
            <a:r>
              <a:rPr lang="en-US" sz="2800" dirty="0" err="1"/>
              <a:t>Yakir</a:t>
            </a:r>
            <a:endParaRPr lang="en-US" sz="2800" dirty="0"/>
          </a:p>
        </p:txBody>
      </p:sp>
      <p:pic>
        <p:nvPicPr>
          <p:cNvPr id="9" name="Picture 8">
            <a:extLst>
              <a:ext uri="{FF2B5EF4-FFF2-40B4-BE49-F238E27FC236}">
                <a16:creationId xmlns:a16="http://schemas.microsoft.com/office/drawing/2014/main" id="{8BE33804-3AE0-46D3-AB2A-364A360E863B}"/>
              </a:ext>
            </a:extLst>
          </p:cNvPr>
          <p:cNvPicPr>
            <a:picLocks noChangeAspect="1"/>
          </p:cNvPicPr>
          <p:nvPr/>
        </p:nvPicPr>
        <p:blipFill>
          <a:blip r:embed="rId3"/>
          <a:stretch>
            <a:fillRect/>
          </a:stretch>
        </p:blipFill>
        <p:spPr>
          <a:xfrm>
            <a:off x="3126725" y="5221320"/>
            <a:ext cx="325148" cy="325148"/>
          </a:xfrm>
          <a:prstGeom prst="rect">
            <a:avLst/>
          </a:prstGeom>
        </p:spPr>
      </p:pic>
      <p:pic>
        <p:nvPicPr>
          <p:cNvPr id="7" name="Picture 6">
            <a:extLst>
              <a:ext uri="{FF2B5EF4-FFF2-40B4-BE49-F238E27FC236}">
                <a16:creationId xmlns:a16="http://schemas.microsoft.com/office/drawing/2014/main" id="{883983DA-C258-4A51-8C09-B9A09098A1C1}"/>
              </a:ext>
            </a:extLst>
          </p:cNvPr>
          <p:cNvPicPr>
            <a:picLocks noChangeAspect="1"/>
          </p:cNvPicPr>
          <p:nvPr/>
        </p:nvPicPr>
        <p:blipFill>
          <a:blip r:embed="rId2"/>
          <a:stretch>
            <a:fillRect/>
          </a:stretch>
        </p:blipFill>
        <p:spPr>
          <a:xfrm>
            <a:off x="2909301" y="5061143"/>
            <a:ext cx="6588000" cy="19764"/>
          </a:xfrm>
          <a:prstGeom prst="rect">
            <a:avLst/>
          </a:prstGeom>
        </p:spPr>
      </p:pic>
      <p:sp>
        <p:nvSpPr>
          <p:cNvPr id="3" name="Slide Number Placeholder 2">
            <a:extLst>
              <a:ext uri="{FF2B5EF4-FFF2-40B4-BE49-F238E27FC236}">
                <a16:creationId xmlns:a16="http://schemas.microsoft.com/office/drawing/2014/main" id="{95AE44FB-6ECA-49C7-B66F-1845B6288425}"/>
              </a:ext>
            </a:extLst>
          </p:cNvPr>
          <p:cNvSpPr>
            <a:spLocks noGrp="1"/>
          </p:cNvSpPr>
          <p:nvPr>
            <p:ph type="sldNum" sz="quarter" idx="12"/>
          </p:nvPr>
        </p:nvSpPr>
        <p:spPr/>
        <p:txBody>
          <a:bodyPr vert="horz" lIns="91440" tIns="45720" rIns="91440" bIns="45720" rtlCol="0" anchor="b"/>
          <a:lstStyle/>
          <a:p>
            <a:fld id="{6D22F896-40B5-4ADD-8801-0D06FADFA095}" type="slidenum">
              <a:rPr lang="en-US" smtClean="0">
                <a:solidFill>
                  <a:schemeClr val="bg2">
                    <a:lumMod val="50000"/>
                  </a:schemeClr>
                </a:solidFill>
              </a:rPr>
              <a:pPr/>
              <a:t>8</a:t>
            </a:fld>
            <a:endParaRPr lang="en-US" dirty="0">
              <a:solidFill>
                <a:schemeClr val="bg2">
                  <a:lumMod val="50000"/>
                </a:schemeClr>
              </a:solidFill>
            </a:endParaRPr>
          </a:p>
        </p:txBody>
      </p:sp>
      <p:grpSp>
        <p:nvGrpSpPr>
          <p:cNvPr id="13" name="Group 12">
            <a:extLst>
              <a:ext uri="{FF2B5EF4-FFF2-40B4-BE49-F238E27FC236}">
                <a16:creationId xmlns:a16="http://schemas.microsoft.com/office/drawing/2014/main" id="{39003577-2299-45FE-826F-4658E86D3003}"/>
              </a:ext>
            </a:extLst>
          </p:cNvPr>
          <p:cNvGrpSpPr/>
          <p:nvPr/>
        </p:nvGrpSpPr>
        <p:grpSpPr>
          <a:xfrm>
            <a:off x="-1382946" y="5808342"/>
            <a:ext cx="15891426" cy="2636520"/>
            <a:chOff x="-1382946" y="5737222"/>
            <a:chExt cx="15891426" cy="2636520"/>
          </a:xfrm>
        </p:grpSpPr>
        <p:sp>
          <p:nvSpPr>
            <p:cNvPr id="14" name="Wave 13">
              <a:extLst>
                <a:ext uri="{FF2B5EF4-FFF2-40B4-BE49-F238E27FC236}">
                  <a16:creationId xmlns:a16="http://schemas.microsoft.com/office/drawing/2014/main" id="{85A63C97-7788-4750-A015-6E9CB0FBDF17}"/>
                </a:ext>
              </a:extLst>
            </p:cNvPr>
            <p:cNvSpPr/>
            <p:nvPr/>
          </p:nvSpPr>
          <p:spPr>
            <a:xfrm>
              <a:off x="-1139105" y="5737222"/>
              <a:ext cx="13380720" cy="2484120"/>
            </a:xfrm>
            <a:prstGeom prst="wave">
              <a:avLst>
                <a:gd name="adj1" fmla="val 20000"/>
                <a:gd name="adj2" fmla="val -228"/>
              </a:avLst>
            </a:prstGeom>
            <a:solidFill>
              <a:schemeClr val="tx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Wave 14">
              <a:extLst>
                <a:ext uri="{FF2B5EF4-FFF2-40B4-BE49-F238E27FC236}">
                  <a16:creationId xmlns:a16="http://schemas.microsoft.com/office/drawing/2014/main" id="{D245DF3B-8A7F-4BB8-85AE-9FB97298EF76}"/>
                </a:ext>
              </a:extLst>
            </p:cNvPr>
            <p:cNvSpPr/>
            <p:nvPr/>
          </p:nvSpPr>
          <p:spPr>
            <a:xfrm>
              <a:off x="-1382946" y="5889622"/>
              <a:ext cx="15891426" cy="2484120"/>
            </a:xfrm>
            <a:prstGeom prst="wave">
              <a:avLst>
                <a:gd name="adj1" fmla="val 20000"/>
                <a:gd name="adj2" fmla="val -228"/>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pic>
        <p:nvPicPr>
          <p:cNvPr id="10" name="Graphic 9" descr="Users">
            <a:extLst>
              <a:ext uri="{FF2B5EF4-FFF2-40B4-BE49-F238E27FC236}">
                <a16:creationId xmlns:a16="http://schemas.microsoft.com/office/drawing/2014/main" id="{043230B2-D84B-4A4F-8918-10A7BD16FED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249040" y="5644767"/>
            <a:ext cx="629948" cy="629948"/>
          </a:xfrm>
          <a:prstGeom prst="rect">
            <a:avLst/>
          </a:prstGeom>
        </p:spPr>
      </p:pic>
      <p:sp>
        <p:nvSpPr>
          <p:cNvPr id="11" name="TextBox 10">
            <a:extLst>
              <a:ext uri="{FF2B5EF4-FFF2-40B4-BE49-F238E27FC236}">
                <a16:creationId xmlns:a16="http://schemas.microsoft.com/office/drawing/2014/main" id="{D98BB823-B580-4F6B-95D0-9F151731B8CB}"/>
              </a:ext>
            </a:extLst>
          </p:cNvPr>
          <p:cNvSpPr txBox="1"/>
          <p:nvPr/>
        </p:nvSpPr>
        <p:spPr>
          <a:xfrm>
            <a:off x="460724" y="6427536"/>
            <a:ext cx="2448577" cy="369332"/>
          </a:xfrm>
          <a:prstGeom prst="rect">
            <a:avLst/>
          </a:prstGeom>
          <a:noFill/>
        </p:spPr>
        <p:txBody>
          <a:bodyPr wrap="square" rtlCol="1">
            <a:spAutoFit/>
          </a:bodyPr>
          <a:lstStyle/>
          <a:p>
            <a:r>
              <a:rPr lang="en-US" dirty="0"/>
              <a:t>Risk: Slow performance</a:t>
            </a:r>
            <a:endParaRPr lang="he-IL" dirty="0"/>
          </a:p>
        </p:txBody>
      </p:sp>
      <p:pic>
        <p:nvPicPr>
          <p:cNvPr id="16" name="Picture 15">
            <a:extLst>
              <a:ext uri="{FF2B5EF4-FFF2-40B4-BE49-F238E27FC236}">
                <a16:creationId xmlns:a16="http://schemas.microsoft.com/office/drawing/2014/main" id="{48CD4C85-7071-4E95-9941-68B77519BD69}"/>
              </a:ext>
            </a:extLst>
          </p:cNvPr>
          <p:cNvPicPr>
            <a:picLocks noChangeAspect="1"/>
          </p:cNvPicPr>
          <p:nvPr/>
        </p:nvPicPr>
        <p:blipFill>
          <a:blip r:embed="rId6"/>
          <a:stretch>
            <a:fillRect/>
          </a:stretch>
        </p:blipFill>
        <p:spPr>
          <a:xfrm>
            <a:off x="1262050" y="609600"/>
            <a:ext cx="446117" cy="446117"/>
          </a:xfrm>
          <a:prstGeom prst="rect">
            <a:avLst/>
          </a:prstGeom>
        </p:spPr>
      </p:pic>
      <p:sp>
        <p:nvSpPr>
          <p:cNvPr id="17" name="TextBox 16">
            <a:extLst>
              <a:ext uri="{FF2B5EF4-FFF2-40B4-BE49-F238E27FC236}">
                <a16:creationId xmlns:a16="http://schemas.microsoft.com/office/drawing/2014/main" id="{4D786889-EFB7-4406-97A7-4C1EAA9F7925}"/>
              </a:ext>
            </a:extLst>
          </p:cNvPr>
          <p:cNvSpPr txBox="1"/>
          <p:nvPr/>
        </p:nvSpPr>
        <p:spPr>
          <a:xfrm>
            <a:off x="10680509" y="6377605"/>
            <a:ext cx="1290769" cy="369332"/>
          </a:xfrm>
          <a:prstGeom prst="rect">
            <a:avLst/>
          </a:prstGeom>
          <a:noFill/>
        </p:spPr>
        <p:txBody>
          <a:bodyPr wrap="square" rtlCol="1">
            <a:spAutoFit/>
          </a:bodyPr>
          <a:lstStyle/>
          <a:p>
            <a:r>
              <a:rPr lang="en-US" dirty="0"/>
              <a:t>Difficulty:</a:t>
            </a:r>
            <a:endParaRPr lang="he-IL" dirty="0"/>
          </a:p>
        </p:txBody>
      </p:sp>
      <p:sp>
        <p:nvSpPr>
          <p:cNvPr id="4" name="Cylinder 3">
            <a:extLst>
              <a:ext uri="{FF2B5EF4-FFF2-40B4-BE49-F238E27FC236}">
                <a16:creationId xmlns:a16="http://schemas.microsoft.com/office/drawing/2014/main" id="{C2F394E2-074F-4B42-82AE-BF8B28FE89C0}"/>
              </a:ext>
            </a:extLst>
          </p:cNvPr>
          <p:cNvSpPr/>
          <p:nvPr/>
        </p:nvSpPr>
        <p:spPr>
          <a:xfrm>
            <a:off x="11730896" y="6255864"/>
            <a:ext cx="298180" cy="477540"/>
          </a:xfrm>
          <a:prstGeom prst="can">
            <a:avLst>
              <a:gd name="adj" fmla="val 48252"/>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12" name="Picture 11">
            <a:extLst>
              <a:ext uri="{FF2B5EF4-FFF2-40B4-BE49-F238E27FC236}">
                <a16:creationId xmlns:a16="http://schemas.microsoft.com/office/drawing/2014/main" id="{E4F1293E-EB49-47B7-B31E-1928884CFCF6}"/>
              </a:ext>
            </a:extLst>
          </p:cNvPr>
          <p:cNvPicPr>
            <a:picLocks noChangeAspect="1"/>
          </p:cNvPicPr>
          <p:nvPr/>
        </p:nvPicPr>
        <p:blipFill>
          <a:blip r:embed="rId7"/>
          <a:stretch>
            <a:fillRect/>
          </a:stretch>
        </p:blipFill>
        <p:spPr>
          <a:xfrm>
            <a:off x="77284" y="6380023"/>
            <a:ext cx="383440" cy="383440"/>
          </a:xfrm>
          <a:prstGeom prst="rect">
            <a:avLst/>
          </a:prstGeom>
        </p:spPr>
      </p:pic>
    </p:spTree>
    <p:extLst>
      <p:ext uri="{BB962C8B-B14F-4D97-AF65-F5344CB8AC3E}">
        <p14:creationId xmlns:p14="http://schemas.microsoft.com/office/powerpoint/2010/main" val="279713305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E80F0-4B1E-794C-BB4F-E27AC3FC50C8}"/>
              </a:ext>
            </a:extLst>
          </p:cNvPr>
          <p:cNvSpPr>
            <a:spLocks noGrp="1"/>
          </p:cNvSpPr>
          <p:nvPr>
            <p:ph type="title" idx="4294967295"/>
          </p:nvPr>
        </p:nvSpPr>
        <p:spPr>
          <a:xfrm>
            <a:off x="1276159" y="456582"/>
            <a:ext cx="9404350" cy="1400175"/>
          </a:xfrm>
        </p:spPr>
        <p:txBody>
          <a:bodyPr/>
          <a:lstStyle/>
          <a:p>
            <a:pPr algn="ctr"/>
            <a:r>
              <a:rPr lang="en-US" dirty="0">
                <a:solidFill>
                  <a:schemeClr val="tx1"/>
                </a:solidFill>
              </a:rPr>
              <a:t>Time slots configuration (Employer)</a:t>
            </a:r>
          </a:p>
        </p:txBody>
      </p:sp>
      <p:pic>
        <p:nvPicPr>
          <p:cNvPr id="5" name="Picture 4">
            <a:extLst>
              <a:ext uri="{FF2B5EF4-FFF2-40B4-BE49-F238E27FC236}">
                <a16:creationId xmlns:a16="http://schemas.microsoft.com/office/drawing/2014/main" id="{8B52C801-8561-4876-AC20-B62938ACB0D1}"/>
              </a:ext>
            </a:extLst>
          </p:cNvPr>
          <p:cNvPicPr>
            <a:picLocks noChangeAspect="1"/>
          </p:cNvPicPr>
          <p:nvPr/>
        </p:nvPicPr>
        <p:blipFill>
          <a:blip r:embed="rId2"/>
          <a:stretch>
            <a:fillRect/>
          </a:stretch>
        </p:blipFill>
        <p:spPr>
          <a:xfrm>
            <a:off x="1938000" y="1233155"/>
            <a:ext cx="8316000" cy="24948"/>
          </a:xfrm>
          <a:prstGeom prst="rect">
            <a:avLst/>
          </a:prstGeom>
        </p:spPr>
      </p:pic>
      <p:pic>
        <p:nvPicPr>
          <p:cNvPr id="4" name="Picture 3">
            <a:extLst>
              <a:ext uri="{FF2B5EF4-FFF2-40B4-BE49-F238E27FC236}">
                <a16:creationId xmlns:a16="http://schemas.microsoft.com/office/drawing/2014/main" id="{1EB5E8E0-C4CE-4ADE-9B30-6B23709B949F}"/>
              </a:ext>
            </a:extLst>
          </p:cNvPr>
          <p:cNvPicPr>
            <a:picLocks noChangeAspect="1"/>
          </p:cNvPicPr>
          <p:nvPr/>
        </p:nvPicPr>
        <p:blipFill>
          <a:blip r:embed="rId3"/>
          <a:stretch>
            <a:fillRect/>
          </a:stretch>
        </p:blipFill>
        <p:spPr>
          <a:xfrm>
            <a:off x="1443739" y="525514"/>
            <a:ext cx="560886" cy="560886"/>
          </a:xfrm>
          <a:prstGeom prst="rect">
            <a:avLst/>
          </a:prstGeom>
        </p:spPr>
      </p:pic>
      <p:sp>
        <p:nvSpPr>
          <p:cNvPr id="6" name="Content Placeholder 2">
            <a:extLst>
              <a:ext uri="{FF2B5EF4-FFF2-40B4-BE49-F238E27FC236}">
                <a16:creationId xmlns:a16="http://schemas.microsoft.com/office/drawing/2014/main" id="{BCE9F960-C60B-4A03-8748-6288CCEC9669}"/>
              </a:ext>
            </a:extLst>
          </p:cNvPr>
          <p:cNvSpPr txBox="1">
            <a:spLocks/>
          </p:cNvSpPr>
          <p:nvPr/>
        </p:nvSpPr>
        <p:spPr>
          <a:xfrm>
            <a:off x="1103312" y="2052918"/>
            <a:ext cx="10064041" cy="4195481"/>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lgn="l" rtl="0">
              <a:buFont typeface="Wingdings" panose="05000000000000000000" pitchFamily="2" charset="2"/>
              <a:buChar char="§"/>
            </a:pPr>
            <a:r>
              <a:rPr lang="en-US" sz="2800" dirty="0"/>
              <a:t>The Employer has the option of configuring the specific time slots of the shifts for the upcoming week.</a:t>
            </a:r>
          </a:p>
          <a:p>
            <a:pPr algn="l" rtl="0">
              <a:buFont typeface="Wingdings" panose="05000000000000000000" pitchFamily="2" charset="2"/>
              <a:buChar char="§"/>
            </a:pPr>
            <a:r>
              <a:rPr lang="en-US" sz="2800" dirty="0"/>
              <a:t>This can be done only by the Employer.</a:t>
            </a:r>
          </a:p>
          <a:p>
            <a:pPr marL="0" indent="0" algn="l" rtl="0">
              <a:buNone/>
            </a:pPr>
            <a:endParaRPr lang="en-US" sz="2800" dirty="0"/>
          </a:p>
          <a:p>
            <a:pPr marL="0" indent="0" algn="l" rtl="0">
              <a:buNone/>
            </a:pPr>
            <a:endParaRPr lang="en-US" sz="2800" dirty="0"/>
          </a:p>
          <a:p>
            <a:pPr marL="0" indent="0" algn="l" rtl="0">
              <a:buNone/>
            </a:pPr>
            <a:endParaRPr lang="en-US" sz="2400" dirty="0"/>
          </a:p>
          <a:p>
            <a:pPr marL="0" indent="0" algn="ctr" rtl="0">
              <a:buNone/>
            </a:pPr>
            <a:r>
              <a:rPr lang="en-US" sz="2800" dirty="0"/>
              <a:t>	Estimated development time: 5 hours</a:t>
            </a:r>
          </a:p>
          <a:p>
            <a:pPr marL="0" indent="0" algn="ctr" rtl="0">
              <a:buNone/>
            </a:pPr>
            <a:r>
              <a:rPr lang="en-US" sz="2800" dirty="0"/>
              <a:t>Teammate responsible: Gal</a:t>
            </a:r>
          </a:p>
        </p:txBody>
      </p:sp>
      <p:pic>
        <p:nvPicPr>
          <p:cNvPr id="9" name="Picture 8">
            <a:extLst>
              <a:ext uri="{FF2B5EF4-FFF2-40B4-BE49-F238E27FC236}">
                <a16:creationId xmlns:a16="http://schemas.microsoft.com/office/drawing/2014/main" id="{8BE33804-3AE0-46D3-AB2A-364A360E863B}"/>
              </a:ext>
            </a:extLst>
          </p:cNvPr>
          <p:cNvPicPr>
            <a:picLocks noChangeAspect="1"/>
          </p:cNvPicPr>
          <p:nvPr/>
        </p:nvPicPr>
        <p:blipFill>
          <a:blip r:embed="rId4"/>
          <a:stretch>
            <a:fillRect/>
          </a:stretch>
        </p:blipFill>
        <p:spPr>
          <a:xfrm>
            <a:off x="3238866" y="5201840"/>
            <a:ext cx="325148" cy="325148"/>
          </a:xfrm>
          <a:prstGeom prst="rect">
            <a:avLst/>
          </a:prstGeom>
        </p:spPr>
      </p:pic>
      <p:pic>
        <p:nvPicPr>
          <p:cNvPr id="7" name="Picture 6">
            <a:extLst>
              <a:ext uri="{FF2B5EF4-FFF2-40B4-BE49-F238E27FC236}">
                <a16:creationId xmlns:a16="http://schemas.microsoft.com/office/drawing/2014/main" id="{883983DA-C258-4A51-8C09-B9A09098A1C1}"/>
              </a:ext>
            </a:extLst>
          </p:cNvPr>
          <p:cNvPicPr>
            <a:picLocks noChangeAspect="1"/>
          </p:cNvPicPr>
          <p:nvPr/>
        </p:nvPicPr>
        <p:blipFill>
          <a:blip r:embed="rId2"/>
          <a:stretch>
            <a:fillRect/>
          </a:stretch>
        </p:blipFill>
        <p:spPr>
          <a:xfrm>
            <a:off x="2909301" y="5132004"/>
            <a:ext cx="6588000" cy="19764"/>
          </a:xfrm>
          <a:prstGeom prst="rect">
            <a:avLst/>
          </a:prstGeom>
        </p:spPr>
      </p:pic>
      <p:sp>
        <p:nvSpPr>
          <p:cNvPr id="3" name="Slide Number Placeholder 2">
            <a:extLst>
              <a:ext uri="{FF2B5EF4-FFF2-40B4-BE49-F238E27FC236}">
                <a16:creationId xmlns:a16="http://schemas.microsoft.com/office/drawing/2014/main" id="{95AE44FB-6ECA-49C7-B66F-1845B6288425}"/>
              </a:ext>
            </a:extLst>
          </p:cNvPr>
          <p:cNvSpPr>
            <a:spLocks noGrp="1"/>
          </p:cNvSpPr>
          <p:nvPr>
            <p:ph type="sldNum" sz="quarter" idx="12"/>
          </p:nvPr>
        </p:nvSpPr>
        <p:spPr/>
        <p:txBody>
          <a:bodyPr vert="horz" lIns="91440" tIns="45720" rIns="91440" bIns="45720" rtlCol="0" anchor="b"/>
          <a:lstStyle/>
          <a:p>
            <a:fld id="{6D22F896-40B5-4ADD-8801-0D06FADFA095}" type="slidenum">
              <a:rPr lang="en-US" smtClean="0">
                <a:solidFill>
                  <a:schemeClr val="bg2">
                    <a:lumMod val="50000"/>
                  </a:schemeClr>
                </a:solidFill>
              </a:rPr>
              <a:pPr/>
              <a:t>9</a:t>
            </a:fld>
            <a:endParaRPr lang="en-US" dirty="0">
              <a:solidFill>
                <a:schemeClr val="bg2">
                  <a:lumMod val="50000"/>
                </a:schemeClr>
              </a:solidFill>
            </a:endParaRPr>
          </a:p>
        </p:txBody>
      </p:sp>
      <p:grpSp>
        <p:nvGrpSpPr>
          <p:cNvPr id="13" name="Group 12">
            <a:extLst>
              <a:ext uri="{FF2B5EF4-FFF2-40B4-BE49-F238E27FC236}">
                <a16:creationId xmlns:a16="http://schemas.microsoft.com/office/drawing/2014/main" id="{39003577-2299-45FE-826F-4658E86D3003}"/>
              </a:ext>
            </a:extLst>
          </p:cNvPr>
          <p:cNvGrpSpPr/>
          <p:nvPr/>
        </p:nvGrpSpPr>
        <p:grpSpPr>
          <a:xfrm>
            <a:off x="-1382946" y="5808342"/>
            <a:ext cx="15891426" cy="2636520"/>
            <a:chOff x="-1382946" y="5737222"/>
            <a:chExt cx="15891426" cy="2636520"/>
          </a:xfrm>
        </p:grpSpPr>
        <p:sp>
          <p:nvSpPr>
            <p:cNvPr id="14" name="Wave 13">
              <a:extLst>
                <a:ext uri="{FF2B5EF4-FFF2-40B4-BE49-F238E27FC236}">
                  <a16:creationId xmlns:a16="http://schemas.microsoft.com/office/drawing/2014/main" id="{85A63C97-7788-4750-A015-6E9CB0FBDF17}"/>
                </a:ext>
              </a:extLst>
            </p:cNvPr>
            <p:cNvSpPr/>
            <p:nvPr/>
          </p:nvSpPr>
          <p:spPr>
            <a:xfrm>
              <a:off x="-1139105" y="5737222"/>
              <a:ext cx="13380720" cy="2484120"/>
            </a:xfrm>
            <a:prstGeom prst="wave">
              <a:avLst>
                <a:gd name="adj1" fmla="val 20000"/>
                <a:gd name="adj2" fmla="val -228"/>
              </a:avLst>
            </a:prstGeom>
            <a:solidFill>
              <a:schemeClr val="tx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Wave 14">
              <a:extLst>
                <a:ext uri="{FF2B5EF4-FFF2-40B4-BE49-F238E27FC236}">
                  <a16:creationId xmlns:a16="http://schemas.microsoft.com/office/drawing/2014/main" id="{D245DF3B-8A7F-4BB8-85AE-9FB97298EF76}"/>
                </a:ext>
              </a:extLst>
            </p:cNvPr>
            <p:cNvSpPr/>
            <p:nvPr/>
          </p:nvSpPr>
          <p:spPr>
            <a:xfrm>
              <a:off x="-1382946" y="5889622"/>
              <a:ext cx="15891426" cy="2484120"/>
            </a:xfrm>
            <a:prstGeom prst="wave">
              <a:avLst>
                <a:gd name="adj1" fmla="val 20000"/>
                <a:gd name="adj2" fmla="val -228"/>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pic>
        <p:nvPicPr>
          <p:cNvPr id="10" name="Graphic 9" descr="Users">
            <a:extLst>
              <a:ext uri="{FF2B5EF4-FFF2-40B4-BE49-F238E27FC236}">
                <a16:creationId xmlns:a16="http://schemas.microsoft.com/office/drawing/2014/main" id="{043230B2-D84B-4A4F-8918-10A7BD16FED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464701" y="5635166"/>
            <a:ext cx="629948" cy="629948"/>
          </a:xfrm>
          <a:prstGeom prst="rect">
            <a:avLst/>
          </a:prstGeom>
        </p:spPr>
      </p:pic>
      <p:sp>
        <p:nvSpPr>
          <p:cNvPr id="16" name="TextBox 15">
            <a:extLst>
              <a:ext uri="{FF2B5EF4-FFF2-40B4-BE49-F238E27FC236}">
                <a16:creationId xmlns:a16="http://schemas.microsoft.com/office/drawing/2014/main" id="{9D95E30A-4381-4820-B311-299AD5D9D991}"/>
              </a:ext>
            </a:extLst>
          </p:cNvPr>
          <p:cNvSpPr txBox="1"/>
          <p:nvPr/>
        </p:nvSpPr>
        <p:spPr>
          <a:xfrm>
            <a:off x="10680509" y="6377605"/>
            <a:ext cx="1290769" cy="369332"/>
          </a:xfrm>
          <a:prstGeom prst="rect">
            <a:avLst/>
          </a:prstGeom>
          <a:noFill/>
        </p:spPr>
        <p:txBody>
          <a:bodyPr wrap="square" rtlCol="1">
            <a:spAutoFit/>
          </a:bodyPr>
          <a:lstStyle/>
          <a:p>
            <a:r>
              <a:rPr lang="en-US" dirty="0"/>
              <a:t>Difficulty:</a:t>
            </a:r>
            <a:endParaRPr lang="he-IL" dirty="0"/>
          </a:p>
        </p:txBody>
      </p:sp>
      <p:sp>
        <p:nvSpPr>
          <p:cNvPr id="18" name="Cylinder 17">
            <a:extLst>
              <a:ext uri="{FF2B5EF4-FFF2-40B4-BE49-F238E27FC236}">
                <a16:creationId xmlns:a16="http://schemas.microsoft.com/office/drawing/2014/main" id="{471DC837-4B52-416A-9BE8-DE8611D30189}"/>
              </a:ext>
            </a:extLst>
          </p:cNvPr>
          <p:cNvSpPr/>
          <p:nvPr/>
        </p:nvSpPr>
        <p:spPr>
          <a:xfrm>
            <a:off x="11730896" y="6364072"/>
            <a:ext cx="298180" cy="369332"/>
          </a:xfrm>
          <a:prstGeom prst="can">
            <a:avLst>
              <a:gd name="adj" fmla="val 48252"/>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417391385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532</TotalTime>
  <Words>933</Words>
  <Application>Microsoft Office PowerPoint</Application>
  <PresentationFormat>Widescreen</PresentationFormat>
  <Paragraphs>224</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Wingdings</vt:lpstr>
      <vt:lpstr>Wingdings 3</vt:lpstr>
      <vt:lpstr>Ion</vt:lpstr>
      <vt:lpstr>PowerPoint Presentation</vt:lpstr>
      <vt:lpstr>Product Backlog</vt:lpstr>
      <vt:lpstr>Introduction</vt:lpstr>
      <vt:lpstr>The Problem</vt:lpstr>
      <vt:lpstr>Our Solution</vt:lpstr>
      <vt:lpstr>The Market</vt:lpstr>
      <vt:lpstr>Sprint 1</vt:lpstr>
      <vt:lpstr>Automatic shift scheduling (algorithm)</vt:lpstr>
      <vt:lpstr>Time slots configuration (Employer)</vt:lpstr>
      <vt:lpstr>Adding scheduling options (Employee)</vt:lpstr>
      <vt:lpstr>View of weekly schedule (User)</vt:lpstr>
      <vt:lpstr>Confirm and publish created schedule</vt:lpstr>
      <vt:lpstr>Page of groups that the Employer manages</vt:lpstr>
      <vt:lpstr>Page of groups that the Employee is a member of</vt:lpstr>
      <vt:lpstr>Group creation page</vt:lpstr>
      <vt:lpstr>Sprint 2</vt:lpstr>
      <vt:lpstr>View employees options (Employer)</vt:lpstr>
      <vt:lpstr>Manually update an existing schedule (Employer)</vt:lpstr>
      <vt:lpstr>Daily view of schedule (User)</vt:lpstr>
      <vt:lpstr>Agenda view of schedule (User)</vt:lpstr>
      <vt:lpstr>Schedule sharing &amp; exporting (User)</vt:lpstr>
      <vt:lpstr>Shift swapping request (Employee)</vt:lpstr>
      <vt:lpstr>Synchronization with Google calendar </vt:lpstr>
      <vt:lpstr>Nice to have</vt:lpstr>
      <vt:lpstr>Hebrew language support</vt:lpstr>
      <vt:lpstr>SMS integration</vt:lpstr>
      <vt:lpstr>Group message board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Shiftly</dc:title>
  <dc:creator>Microsoft Office User</dc:creator>
  <cp:lastModifiedBy>Oshri</cp:lastModifiedBy>
  <cp:revision>151</cp:revision>
  <dcterms:created xsi:type="dcterms:W3CDTF">2018-11-15T08:02:07Z</dcterms:created>
  <dcterms:modified xsi:type="dcterms:W3CDTF">2018-11-19T16:48:24Z</dcterms:modified>
</cp:coreProperties>
</file>