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2" r:id="rId1"/>
  </p:sldMasterIdLst>
  <p:notesMasterIdLst>
    <p:notesMasterId r:id="rId26"/>
  </p:notesMasterIdLst>
  <p:sldIdLst>
    <p:sldId id="256" r:id="rId2"/>
    <p:sldId id="286" r:id="rId3"/>
    <p:sldId id="257" r:id="rId4"/>
    <p:sldId id="274" r:id="rId5"/>
    <p:sldId id="287" r:id="rId6"/>
    <p:sldId id="292" r:id="rId7"/>
    <p:sldId id="294" r:id="rId8"/>
    <p:sldId id="295" r:id="rId9"/>
    <p:sldId id="296" r:id="rId10"/>
    <p:sldId id="297" r:id="rId11"/>
    <p:sldId id="298" r:id="rId12"/>
    <p:sldId id="299" r:id="rId13"/>
    <p:sldId id="288" r:id="rId14"/>
    <p:sldId id="293" r:id="rId15"/>
    <p:sldId id="303" r:id="rId16"/>
    <p:sldId id="304" r:id="rId17"/>
    <p:sldId id="314" r:id="rId18"/>
    <p:sldId id="305" r:id="rId19"/>
    <p:sldId id="307" r:id="rId20"/>
    <p:sldId id="309" r:id="rId21"/>
    <p:sldId id="308" r:id="rId22"/>
    <p:sldId id="310" r:id="rId23"/>
    <p:sldId id="311" r:id="rId24"/>
    <p:sldId id="31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37" autoAdjust="0"/>
    <p:restoredTop sz="94671"/>
  </p:normalViewPr>
  <p:slideViewPr>
    <p:cSldViewPr snapToGrid="0" snapToObjects="1">
      <p:cViewPr varScale="1">
        <p:scale>
          <a:sx n="96" d="100"/>
          <a:sy n="96" d="100"/>
        </p:scale>
        <p:origin x="84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9BA28D3-546A-4B77-84A4-31AB33EEC16B}" type="datetimeFigureOut">
              <a:rPr lang="he-IL" smtClean="0"/>
              <a:t>י"א.כסלו.תשע"ט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7E76C47-21E9-45F7-A98B-611316975CB0}" type="slidenum">
              <a:rPr lang="he-IL" smtClean="0"/>
              <a:t>‹#›</a:t>
            </a:fld>
            <a:endParaRPr lang="he-IL"/>
          </a:p>
        </p:txBody>
      </p:sp>
    </p:spTree>
    <p:extLst>
      <p:ext uri="{BB962C8B-B14F-4D97-AF65-F5344CB8AC3E}">
        <p14:creationId xmlns:p14="http://schemas.microsoft.com/office/powerpoint/2010/main" val="41105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82D04841-584C-4D68-8DA4-6B82C1AEE392}"/>
              </a:ext>
            </a:extLst>
          </p:cNvPr>
          <p:cNvSpPr>
            <a:spLocks noGrp="1"/>
          </p:cNvSpPr>
          <p:nvPr>
            <p:ph type="dt" sz="half" idx="10"/>
          </p:nvPr>
        </p:nvSpPr>
        <p:spPr/>
        <p:txBody>
          <a:bodyPr/>
          <a:lstStyle/>
          <a:p>
            <a:fld id="{792AAFAA-7B78-43EF-9E3E-042257DFB35B}" type="datetime1">
              <a:rPr lang="en-US" smtClean="0"/>
              <a:t>11/19/18</a:t>
            </a:fld>
            <a:endParaRPr lang="en-US" dirty="0"/>
          </a:p>
        </p:txBody>
      </p:sp>
      <p:sp>
        <p:nvSpPr>
          <p:cNvPr id="8" name="Footer Placeholder 7">
            <a:extLst>
              <a:ext uri="{FF2B5EF4-FFF2-40B4-BE49-F238E27FC236}">
                <a16:creationId xmlns:a16="http://schemas.microsoft.com/office/drawing/2014/main" id="{8D0B63A4-6C37-4134-B3EF-36DC4F3326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9DCFE22-BB9A-46D1-8D78-5D1A8435968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2448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F340C-6B71-4FA1-ADED-3889D4EFE6E9}" type="datetime1">
              <a:rPr lang="en-US" smtClean="0"/>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30624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32C541-71AF-4A8E-8CC1-1BC11259679C}" type="datetime1">
              <a:rPr lang="en-US" smtClean="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216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9E3794A-F0C0-4AFD-90C4-76BCEF52E835}" type="datetime1">
              <a:rPr lang="en-US" smtClean="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8462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0EE26B-BB39-45D3-A150-7A22CBAEA2DC}" type="datetime1">
              <a:rPr lang="en-US" smtClean="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41372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7B9E8F-0BB3-41B5-A60B-014F046C67C4}" type="datetime1">
              <a:rPr lang="en-US" smtClean="0"/>
              <a:t>11/19/18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7040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021199-CDD1-440A-B974-4A18C49EF84B}" type="datetime1">
              <a:rPr lang="en-US" smtClean="0"/>
              <a:t>11/19/18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14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EEA7D-CE3D-4A8B-B5D9-6CA4AB43A3C9}" type="datetime1">
              <a:rPr lang="en-US" smtClean="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687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17F34-BC0C-4552-871A-120DCF537639}" type="datetime1">
              <a:rPr lang="en-US" smtClean="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2876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9D923-C86B-4863-AD77-34FC78976372}" type="datetime1">
              <a:rPr lang="en-US" smtClean="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444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382D88-AE59-4CBE-BB26-17F91E555001}" type="datetime1">
              <a:rPr lang="en-US" smtClean="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31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04825-F3AD-4AE8-A979-DB441EDDC1E4}" type="datetime1">
              <a:rPr lang="en-US" smtClean="0"/>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802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12CBE-DBD8-4CCE-A480-5C35A5626084}" type="datetime1">
              <a:rPr lang="en-US" smtClean="0"/>
              <a:t>11/19/18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402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FBD888-97E8-4FAA-B4A2-126A00CB9898}" type="datetime1">
              <a:rPr lang="en-US" smtClean="0"/>
              <a:t>11/19/18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1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F117DC-E28F-4010-9A6D-C643EF6D6817}" type="datetime1">
              <a:rPr lang="en-US" smtClean="0"/>
              <a:t>11/19/18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744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80FA70-EF47-455B-A14D-85546722D335}" type="datetime1">
              <a:rPr lang="en-US" smtClean="0"/>
              <a:t>11/19/18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1368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B80E97-60F2-4293-9B79-A4178ED1CAC2}" type="datetime1">
              <a:rPr lang="en-US" smtClean="0"/>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81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002E81-550A-42DF-8C9B-257CC61FBBA3}" type="datetime1">
              <a:rPr lang="en-US" smtClean="0"/>
              <a:t>11/19/18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483568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7B5045-C419-FC48-B432-6168307C431B}"/>
              </a:ext>
            </a:extLst>
          </p:cNvPr>
          <p:cNvSpPr>
            <a:spLocks noGrp="1"/>
          </p:cNvSpPr>
          <p:nvPr>
            <p:ph type="subTitle" idx="1"/>
          </p:nvPr>
        </p:nvSpPr>
        <p:spPr>
          <a:xfrm>
            <a:off x="1578904" y="4777380"/>
            <a:ext cx="8825658" cy="861420"/>
          </a:xfrm>
        </p:spPr>
        <p:txBody>
          <a:bodyPr anchor="ctr"/>
          <a:lstStyle/>
          <a:p>
            <a:pPr algn="ctr" rtl="0"/>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Team members: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Yakir</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Helets</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   Oshri Nuri   |   Gal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Fleissig</a:t>
            </a:r>
            <a:endParaRPr lang="en-US"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endParaRPr>
          </a:p>
        </p:txBody>
      </p:sp>
      <p:pic>
        <p:nvPicPr>
          <p:cNvPr id="7" name="Picture 6">
            <a:extLst>
              <a:ext uri="{FF2B5EF4-FFF2-40B4-BE49-F238E27FC236}">
                <a16:creationId xmlns:a16="http://schemas.microsoft.com/office/drawing/2014/main" id="{10118ED5-EA10-42D8-893F-0E87E5B4D6AA}"/>
              </a:ext>
            </a:extLst>
          </p:cNvPr>
          <p:cNvPicPr>
            <a:picLocks noChangeAspect="1"/>
          </p:cNvPicPr>
          <p:nvPr/>
        </p:nvPicPr>
        <p:blipFill>
          <a:blip r:embed="rId2"/>
          <a:stretch>
            <a:fillRect/>
          </a:stretch>
        </p:blipFill>
        <p:spPr>
          <a:xfrm>
            <a:off x="-1139105" y="1676945"/>
            <a:ext cx="12192000" cy="3048000"/>
          </a:xfrm>
          <a:prstGeom prst="rect">
            <a:avLst/>
          </a:prstGeom>
        </p:spPr>
      </p:pic>
      <p:pic>
        <p:nvPicPr>
          <p:cNvPr id="13" name="Picture 12">
            <a:extLst>
              <a:ext uri="{FF2B5EF4-FFF2-40B4-BE49-F238E27FC236}">
                <a16:creationId xmlns:a16="http://schemas.microsoft.com/office/drawing/2014/main" id="{D04BF083-8E10-4A5B-8EAA-408DE91B5E45}"/>
              </a:ext>
            </a:extLst>
          </p:cNvPr>
          <p:cNvPicPr>
            <a:picLocks noChangeAspect="1"/>
          </p:cNvPicPr>
          <p:nvPr/>
        </p:nvPicPr>
        <p:blipFill>
          <a:blip r:embed="rId3"/>
          <a:stretch>
            <a:fillRect/>
          </a:stretch>
        </p:blipFill>
        <p:spPr>
          <a:xfrm>
            <a:off x="7329333" y="2210438"/>
            <a:ext cx="2097243" cy="2097243"/>
          </a:xfrm>
          <a:prstGeom prst="rect">
            <a:avLst/>
          </a:prstGeom>
          <a:effectLst>
            <a:reflection blurRad="6350" stA="15000" endPos="35000" dir="5400000" sy="-100000" algn="bl" rotWithShape="0"/>
          </a:effectLst>
        </p:spPr>
      </p:pic>
      <p:pic>
        <p:nvPicPr>
          <p:cNvPr id="5" name="Picture 4">
            <a:extLst>
              <a:ext uri="{FF2B5EF4-FFF2-40B4-BE49-F238E27FC236}">
                <a16:creationId xmlns:a16="http://schemas.microsoft.com/office/drawing/2014/main" id="{54728EAB-5526-4003-B8DB-8D9D8E90286B}"/>
              </a:ext>
            </a:extLst>
          </p:cNvPr>
          <p:cNvPicPr>
            <a:picLocks noChangeAspect="1"/>
          </p:cNvPicPr>
          <p:nvPr/>
        </p:nvPicPr>
        <p:blipFill>
          <a:blip r:embed="rId4"/>
          <a:stretch>
            <a:fillRect/>
          </a:stretch>
        </p:blipFill>
        <p:spPr>
          <a:xfrm>
            <a:off x="1938000" y="4647562"/>
            <a:ext cx="8316000" cy="24948"/>
          </a:xfrm>
          <a:prstGeom prst="rect">
            <a:avLst/>
          </a:prstGeom>
        </p:spPr>
      </p:pic>
      <p:sp>
        <p:nvSpPr>
          <p:cNvPr id="2" name="TextBox 1">
            <a:extLst>
              <a:ext uri="{FF2B5EF4-FFF2-40B4-BE49-F238E27FC236}">
                <a16:creationId xmlns:a16="http://schemas.microsoft.com/office/drawing/2014/main" id="{43E7CA61-813D-4C2F-9C73-DC5753ABED39}"/>
              </a:ext>
            </a:extLst>
          </p:cNvPr>
          <p:cNvSpPr txBox="1"/>
          <p:nvPr/>
        </p:nvSpPr>
        <p:spPr>
          <a:xfrm>
            <a:off x="3377845" y="3759670"/>
            <a:ext cx="2789275" cy="369332"/>
          </a:xfrm>
          <a:prstGeom prst="rect">
            <a:avLst/>
          </a:prstGeom>
          <a:noFill/>
        </p:spPr>
        <p:txBody>
          <a:bodyPr wrap="square" rtlCol="1">
            <a:spAutoFit/>
          </a:bodyPr>
          <a:lstStyle/>
          <a:p>
            <a:r>
              <a:rPr lang="en-US" dirty="0">
                <a:effectLst>
                  <a:outerShdw blurRad="50800" dist="38100" dir="8100000" algn="tr" rotWithShape="0">
                    <a:prstClr val="black">
                      <a:alpha val="40000"/>
                    </a:prstClr>
                  </a:outerShdw>
                </a:effectLst>
              </a:rPr>
              <a:t>Automatic Shift Scheduling</a:t>
            </a:r>
            <a:endParaRPr lang="he-IL" dirty="0">
              <a:effectLst>
                <a:outerShdw blurRad="50800" dist="38100" dir="8100000" algn="tr" rotWithShape="0">
                  <a:prstClr val="black">
                    <a:alpha val="40000"/>
                  </a:prstClr>
                </a:outerShdw>
              </a:effectLst>
            </a:endParaRPr>
          </a:p>
        </p:txBody>
      </p:sp>
      <p:grpSp>
        <p:nvGrpSpPr>
          <p:cNvPr id="15" name="Group 14">
            <a:extLst>
              <a:ext uri="{FF2B5EF4-FFF2-40B4-BE49-F238E27FC236}">
                <a16:creationId xmlns:a16="http://schemas.microsoft.com/office/drawing/2014/main" id="{6D320583-90C7-47C0-8F0C-33B652114754}"/>
              </a:ext>
            </a:extLst>
          </p:cNvPr>
          <p:cNvGrpSpPr/>
          <p:nvPr/>
        </p:nvGrpSpPr>
        <p:grpSpPr>
          <a:xfrm>
            <a:off x="-1382946" y="5808342"/>
            <a:ext cx="15891426" cy="2636520"/>
            <a:chOff x="-1382946" y="5737222"/>
            <a:chExt cx="15891426" cy="2636520"/>
          </a:xfrm>
        </p:grpSpPr>
        <p:sp>
          <p:nvSpPr>
            <p:cNvPr id="12" name="Wave 11">
              <a:extLst>
                <a:ext uri="{FF2B5EF4-FFF2-40B4-BE49-F238E27FC236}">
                  <a16:creationId xmlns:a16="http://schemas.microsoft.com/office/drawing/2014/main" id="{AA84C952-6829-405E-8D7B-3DE91F9D10D5}"/>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FEEFE367-4AF8-4FA9-80D2-FCADA664A78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2" name="TextBox 21">
            <a:extLst>
              <a:ext uri="{FF2B5EF4-FFF2-40B4-BE49-F238E27FC236}">
                <a16:creationId xmlns:a16="http://schemas.microsoft.com/office/drawing/2014/main" id="{B5B45362-2DC4-4AB4-9E72-E5E1C39B3A51}"/>
              </a:ext>
            </a:extLst>
          </p:cNvPr>
          <p:cNvSpPr txBox="1"/>
          <p:nvPr/>
        </p:nvSpPr>
        <p:spPr>
          <a:xfrm>
            <a:off x="-31665" y="6578934"/>
            <a:ext cx="4988560" cy="276999"/>
          </a:xfrm>
          <a:prstGeom prst="rect">
            <a:avLst/>
          </a:prstGeom>
          <a:noFill/>
        </p:spPr>
        <p:txBody>
          <a:bodyPr wrap="square" rtlCol="1">
            <a:spAutoFit/>
          </a:bodyPr>
          <a:lstStyle/>
          <a:p>
            <a:r>
              <a:rPr lang="en-US" sz="1200" dirty="0"/>
              <a:t>236503 - Project in Software - Android Applications	</a:t>
            </a:r>
            <a:endParaRPr lang="he-IL" sz="1200" dirty="0"/>
          </a:p>
        </p:txBody>
      </p:sp>
      <p:pic>
        <p:nvPicPr>
          <p:cNvPr id="24" name="Graphic 23" descr="Team">
            <a:extLst>
              <a:ext uri="{FF2B5EF4-FFF2-40B4-BE49-F238E27FC236}">
                <a16:creationId xmlns:a16="http://schemas.microsoft.com/office/drawing/2014/main" id="{FB92612B-E253-4D9A-A594-D4C4CF1840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73482" y="4950886"/>
            <a:ext cx="409956" cy="409956"/>
          </a:xfrm>
          <a:prstGeom prst="rect">
            <a:avLst/>
          </a:prstGeom>
        </p:spPr>
      </p:pic>
    </p:spTree>
    <p:extLst>
      <p:ext uri="{BB962C8B-B14F-4D97-AF65-F5344CB8AC3E}">
        <p14:creationId xmlns:p14="http://schemas.microsoft.com/office/powerpoint/2010/main" val="2755517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3600" dirty="0">
                <a:solidFill>
                  <a:schemeClr val="tx1"/>
                </a:solidFill>
              </a:rPr>
              <a:t>Page of groups that the Employer manages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64013" y="49780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 convenient display of the groups which managed by the Employer.</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0713"/>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4740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7" name="Graphic 16" descr="Users">
            <a:extLst>
              <a:ext uri="{FF2B5EF4-FFF2-40B4-BE49-F238E27FC236}">
                <a16:creationId xmlns:a16="http://schemas.microsoft.com/office/drawing/2014/main" id="{AB896EED-09F2-451F-B3E8-86835A3CCB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5756908"/>
            <a:ext cx="629948" cy="629948"/>
          </a:xfrm>
          <a:prstGeom prst="rect">
            <a:avLst/>
          </a:prstGeom>
        </p:spPr>
      </p:pic>
      <p:sp>
        <p:nvSpPr>
          <p:cNvPr id="16" name="TextBox 15">
            <a:extLst>
              <a:ext uri="{FF2B5EF4-FFF2-40B4-BE49-F238E27FC236}">
                <a16:creationId xmlns:a16="http://schemas.microsoft.com/office/drawing/2014/main" id="{4BFD2F7D-7125-47EC-9C4C-3CDDB838AE81}"/>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767E5013-75FD-4F2B-BE47-CC9C0E0D4EC6}"/>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89919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3200" dirty="0">
                <a:solidFill>
                  <a:schemeClr val="tx1"/>
                </a:solidFill>
              </a:rPr>
              <a:t>Page of groups that the Employee is a member of</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29299" y="516278"/>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 convenient display of the groups which the Employee is a member of</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85217"/>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242298"/>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11</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D698FE9A-3F4C-45CA-90C9-DFB3A8A1ED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5774162"/>
            <a:ext cx="629948" cy="629948"/>
          </a:xfrm>
          <a:prstGeom prst="rect">
            <a:avLst/>
          </a:prstGeom>
        </p:spPr>
      </p:pic>
      <p:sp>
        <p:nvSpPr>
          <p:cNvPr id="18" name="TextBox 17">
            <a:extLst>
              <a:ext uri="{FF2B5EF4-FFF2-40B4-BE49-F238E27FC236}">
                <a16:creationId xmlns:a16="http://schemas.microsoft.com/office/drawing/2014/main" id="{42341D11-BFC1-465E-B4FE-76EAB98A450D}"/>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E7891668-95FE-4FCE-AC64-F900FA7C1CCD}"/>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854504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creation page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120997"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can create a new group and invite the employees to be a part of it. The group consists of name, time slots for shifts etc.</a:t>
            </a:r>
          </a:p>
          <a:p>
            <a:pPr algn="l" rtl="0">
              <a:buFont typeface="Wingdings" panose="05000000000000000000" pitchFamily="2" charset="2"/>
              <a:buChar char="§"/>
            </a:pPr>
            <a:r>
              <a:rPr lang="en-US" sz="2800" dirty="0"/>
              <a:t>Each workplace/division in a workplace can have its own group on </a:t>
            </a:r>
            <a:r>
              <a:rPr lang="en-US" sz="2800" dirty="0" err="1"/>
              <a:t>Shiftly</a:t>
            </a:r>
            <a:endParaRPr lang="en-US" sz="2800" dirty="0"/>
          </a:p>
          <a:p>
            <a:pPr algn="l" rtl="0"/>
            <a:endParaRPr lang="en-US" sz="2800" dirty="0"/>
          </a:p>
          <a:p>
            <a:pPr algn="l" rtl="0"/>
            <a:endParaRPr lang="en-US" sz="2800" dirty="0"/>
          </a:p>
          <a:p>
            <a:pPr marL="0" indent="0" algn="ctr" rtl="0">
              <a:buNone/>
            </a:pPr>
            <a:r>
              <a:rPr lang="en-US" sz="2800" dirty="0"/>
              <a:t>	Estimated development time: 15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69858" y="5629254"/>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0994BFF9-3785-404F-B7F5-3AE0303956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6062579"/>
            <a:ext cx="629948" cy="629948"/>
          </a:xfrm>
          <a:prstGeom prst="rect">
            <a:avLst/>
          </a:prstGeom>
        </p:spPr>
      </p:pic>
      <p:sp>
        <p:nvSpPr>
          <p:cNvPr id="18" name="TextBox 17">
            <a:extLst>
              <a:ext uri="{FF2B5EF4-FFF2-40B4-BE49-F238E27FC236}">
                <a16:creationId xmlns:a16="http://schemas.microsoft.com/office/drawing/2014/main" id="{21AB46AF-79C8-4E30-9334-684E82301DFB}"/>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8601A2B2-CAA1-484B-ACD7-803DCD260F02}"/>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58803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Sprint 2</a:t>
            </a:r>
          </a:p>
        </p:txBody>
      </p:sp>
      <p:grpSp>
        <p:nvGrpSpPr>
          <p:cNvPr id="5" name="Group 4">
            <a:extLst>
              <a:ext uri="{FF2B5EF4-FFF2-40B4-BE49-F238E27FC236}">
                <a16:creationId xmlns:a16="http://schemas.microsoft.com/office/drawing/2014/main" id="{E92BBEE6-61BF-4311-8985-CD6FE81B2D88}"/>
              </a:ext>
            </a:extLst>
          </p:cNvPr>
          <p:cNvGrpSpPr/>
          <p:nvPr/>
        </p:nvGrpSpPr>
        <p:grpSpPr>
          <a:xfrm>
            <a:off x="3824554" y="2525685"/>
            <a:ext cx="3858142" cy="2885553"/>
            <a:chOff x="3824554" y="2525685"/>
            <a:chExt cx="3858142" cy="2885553"/>
          </a:xfrm>
        </p:grpSpPr>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3824554" y="2525685"/>
              <a:ext cx="2885553" cy="2885553"/>
            </a:xfrm>
            <a:prstGeom prst="rect">
              <a:avLst/>
            </a:prstGeom>
            <a:effectLst>
              <a:reflection blurRad="6350" stA="52000" endA="300" endPos="35000" dir="5400000" sy="-100000" algn="bl" rotWithShape="0"/>
            </a:effectLst>
          </p:spPr>
        </p:pic>
        <p:pic>
          <p:nvPicPr>
            <p:cNvPr id="4" name="Picture 3">
              <a:extLst>
                <a:ext uri="{FF2B5EF4-FFF2-40B4-BE49-F238E27FC236}">
                  <a16:creationId xmlns:a16="http://schemas.microsoft.com/office/drawing/2014/main" id="{A3D5CDE3-CB25-49ED-AAF7-D79CFAC0069E}"/>
                </a:ext>
              </a:extLst>
            </p:cNvPr>
            <p:cNvPicPr>
              <a:picLocks noChangeAspect="1"/>
            </p:cNvPicPr>
            <p:nvPr/>
          </p:nvPicPr>
          <p:blipFill>
            <a:blip r:embed="rId2"/>
            <a:stretch>
              <a:fillRect/>
            </a:stretch>
          </p:blipFill>
          <p:spPr>
            <a:xfrm>
              <a:off x="5955384" y="3570319"/>
              <a:ext cx="1727312" cy="1727312"/>
            </a:xfrm>
            <a:prstGeom prst="rect">
              <a:avLst/>
            </a:prstGeom>
            <a:effectLst>
              <a:reflection blurRad="6350" stA="52000" endA="300" endPos="35000" dir="5400000" sy="-100000" algn="bl" rotWithShape="0"/>
            </a:effectLst>
          </p:spPr>
        </p:pic>
      </p:grpSp>
      <p:sp>
        <p:nvSpPr>
          <p:cNvPr id="3" name="Slide Number Placeholder 2">
            <a:extLst>
              <a:ext uri="{FF2B5EF4-FFF2-40B4-BE49-F238E27FC236}">
                <a16:creationId xmlns:a16="http://schemas.microsoft.com/office/drawing/2014/main" id="{51479C1E-00B2-4232-9ACD-187C44A4017B}"/>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13</a:t>
            </a:fld>
            <a:endParaRPr lang="en-US" dirty="0">
              <a:solidFill>
                <a:schemeClr val="bg2">
                  <a:lumMod val="50000"/>
                </a:schemeClr>
              </a:solidFill>
            </a:endParaRPr>
          </a:p>
        </p:txBody>
      </p:sp>
      <p:grpSp>
        <p:nvGrpSpPr>
          <p:cNvPr id="10" name="Group 9">
            <a:extLst>
              <a:ext uri="{FF2B5EF4-FFF2-40B4-BE49-F238E27FC236}">
                <a16:creationId xmlns:a16="http://schemas.microsoft.com/office/drawing/2014/main" id="{1FD41836-6332-4F61-BBFF-4A283EB5B303}"/>
              </a:ext>
            </a:extLst>
          </p:cNvPr>
          <p:cNvGrpSpPr/>
          <p:nvPr/>
        </p:nvGrpSpPr>
        <p:grpSpPr>
          <a:xfrm>
            <a:off x="-1382946" y="5808342"/>
            <a:ext cx="15891426" cy="2636520"/>
            <a:chOff x="-1382946" y="5737222"/>
            <a:chExt cx="15891426" cy="2636520"/>
          </a:xfrm>
        </p:grpSpPr>
        <p:sp>
          <p:nvSpPr>
            <p:cNvPr id="11" name="Wave 10">
              <a:extLst>
                <a:ext uri="{FF2B5EF4-FFF2-40B4-BE49-F238E27FC236}">
                  <a16:creationId xmlns:a16="http://schemas.microsoft.com/office/drawing/2014/main" id="{5FFBBBB6-ADA8-49A5-81F5-5C0DDBA334F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Wave 11">
              <a:extLst>
                <a:ext uri="{FF2B5EF4-FFF2-40B4-BE49-F238E27FC236}">
                  <a16:creationId xmlns:a16="http://schemas.microsoft.com/office/drawing/2014/main" id="{442F43F4-57F9-4F8D-9A3D-451050317DCA}"/>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8763920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employees options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77114"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the employees filled out their options of shifts for the upcoming week, the employer can view those options and give her/his feedback</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788281"/>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14</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6155345"/>
            <a:ext cx="629948" cy="629948"/>
          </a:xfrm>
          <a:prstGeom prst="rect">
            <a:avLst/>
          </a:prstGeom>
        </p:spPr>
      </p:pic>
      <p:sp>
        <p:nvSpPr>
          <p:cNvPr id="17" name="TextBox 16">
            <a:extLst>
              <a:ext uri="{FF2B5EF4-FFF2-40B4-BE49-F238E27FC236}">
                <a16:creationId xmlns:a16="http://schemas.microsoft.com/office/drawing/2014/main" id="{6C53267A-8978-4808-803A-5A9CAB1ECB13}"/>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367760C-25A5-4EE7-B7AC-600EF0F9950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459342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67289" y="594814"/>
            <a:ext cx="9404350" cy="1400175"/>
          </a:xfrm>
        </p:spPr>
        <p:txBody>
          <a:bodyPr/>
          <a:lstStyle/>
          <a:p>
            <a:pPr algn="ctr"/>
            <a:r>
              <a:rPr lang="en-US" sz="3200" dirty="0">
                <a:solidFill>
                  <a:schemeClr val="tx1"/>
                </a:solidFill>
              </a:rPr>
              <a:t>Manually update an existing schedule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94022" y="655780"/>
            <a:ext cx="476799" cy="476799"/>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directly intervene with an existing schedule (</a:t>
            </a:r>
            <a:r>
              <a:rPr lang="en-US" sz="2800" dirty="0" err="1"/>
              <a:t>i.e</a:t>
            </a:r>
            <a:r>
              <a:rPr lang="en-US" sz="2800" dirty="0"/>
              <a:t>: an Employee called in sick).</a:t>
            </a:r>
          </a:p>
          <a:p>
            <a:pPr algn="l" rtl="0"/>
            <a:endParaRPr lang="en-US" sz="2800" dirty="0"/>
          </a:p>
          <a:p>
            <a:pPr algn="l" rtl="0"/>
            <a:endParaRPr lang="en-US" sz="2800" dirty="0"/>
          </a:p>
          <a:p>
            <a:pPr algn="l" rtl="0"/>
            <a:endParaRPr lang="en-US" sz="2800" dirty="0"/>
          </a:p>
          <a:p>
            <a:pPr algn="l" rtl="0"/>
            <a:endParaRPr lang="en-US" sz="2800" dirty="0"/>
          </a:p>
          <a:p>
            <a:pPr marL="0" indent="0" algn="ctr" rtl="0">
              <a:buNone/>
            </a:pPr>
            <a:r>
              <a:rPr lang="en-US" sz="2800" dirty="0"/>
              <a:t>	Estimated development time: 8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934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233675"/>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39659"/>
            <a:ext cx="629948" cy="629948"/>
          </a:xfrm>
          <a:prstGeom prst="rect">
            <a:avLst/>
          </a:prstGeom>
        </p:spPr>
      </p:pic>
      <p:sp>
        <p:nvSpPr>
          <p:cNvPr id="11" name="TextBox 10">
            <a:extLst>
              <a:ext uri="{FF2B5EF4-FFF2-40B4-BE49-F238E27FC236}">
                <a16:creationId xmlns:a16="http://schemas.microsoft.com/office/drawing/2014/main" id="{D98BB823-B580-4F6B-95D0-9F151731B8CB}"/>
              </a:ext>
            </a:extLst>
          </p:cNvPr>
          <p:cNvSpPr txBox="1"/>
          <p:nvPr/>
        </p:nvSpPr>
        <p:spPr>
          <a:xfrm>
            <a:off x="77284" y="6427536"/>
            <a:ext cx="7220663" cy="369332"/>
          </a:xfrm>
          <a:prstGeom prst="rect">
            <a:avLst/>
          </a:prstGeom>
          <a:noFill/>
        </p:spPr>
        <p:txBody>
          <a:bodyPr wrap="square" rtlCol="1">
            <a:spAutoFit/>
          </a:bodyPr>
          <a:lstStyle/>
          <a:p>
            <a:r>
              <a:rPr lang="en-US" dirty="0"/>
              <a:t>Risk: A manual change might invalidate the correctness of current schedule</a:t>
            </a:r>
            <a:endParaRPr lang="he-IL" dirty="0"/>
          </a:p>
        </p:txBody>
      </p:sp>
      <p:sp>
        <p:nvSpPr>
          <p:cNvPr id="17" name="TextBox 16">
            <a:extLst>
              <a:ext uri="{FF2B5EF4-FFF2-40B4-BE49-F238E27FC236}">
                <a16:creationId xmlns:a16="http://schemas.microsoft.com/office/drawing/2014/main" id="{47ACCB01-E949-4279-A5AE-AB26F9860932}"/>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ACF5C5E-A090-4936-B3D0-080937B943E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27761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Daily view of schedule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174858" y="543063"/>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would be able to view the daily schedule (of all other members as well).</a:t>
            </a:r>
          </a:p>
          <a:p>
            <a:pPr marL="0" indent="0" algn="ctr" rtl="0">
              <a:buNone/>
            </a:pPr>
            <a:endParaRPr lang="en-US" sz="2800" dirty="0"/>
          </a:p>
          <a:p>
            <a:pPr marL="0" indent="0" algn="ctr" rtl="0">
              <a:buNone/>
            </a:pPr>
            <a:r>
              <a:rPr lang="en-US" sz="2800" dirty="0"/>
              <a:t>	</a:t>
            </a:r>
          </a:p>
          <a:p>
            <a:pPr marL="0" indent="0" algn="ctr" rtl="0">
              <a:buNone/>
            </a:pPr>
            <a:endParaRPr lang="en-US" sz="2800" dirty="0"/>
          </a:p>
          <a:p>
            <a:pPr marL="0" indent="0" algn="ctr" rtl="0">
              <a:buNone/>
            </a:pPr>
            <a:endParaRPr lang="en-US" sz="2800" dirty="0"/>
          </a:p>
          <a:p>
            <a:pPr marL="0" indent="0" algn="ctr" rtl="0">
              <a:buNone/>
            </a:pPr>
            <a:r>
              <a:rPr lang="en-US" sz="2800" dirty="0"/>
              <a:t>Estimated development time: 4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2971450" y="538522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2152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16</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9"/>
            <a:ext cx="629948" cy="629948"/>
          </a:xfrm>
          <a:prstGeom prst="rect">
            <a:avLst/>
          </a:prstGeom>
        </p:spPr>
      </p:pic>
      <p:sp>
        <p:nvSpPr>
          <p:cNvPr id="17" name="TextBox 16">
            <a:extLst>
              <a:ext uri="{FF2B5EF4-FFF2-40B4-BE49-F238E27FC236}">
                <a16:creationId xmlns:a16="http://schemas.microsoft.com/office/drawing/2014/main" id="{F196352C-E864-4ADA-95A8-3144E3DDF826}"/>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B55BCB2D-CA92-4CD1-96D1-2C57DD6F1ADF}"/>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53450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Agenda view of schedule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899426" y="53382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would be able to view his specific weekly schedule.</a:t>
            </a:r>
          </a:p>
          <a:p>
            <a:pPr marL="0" indent="0" algn="l" rtl="0">
              <a:buNone/>
            </a:pPr>
            <a:endParaRPr lang="en-US" sz="2800" dirty="0"/>
          </a:p>
          <a:p>
            <a:pPr marL="0" indent="0" algn="ctr" rtl="0">
              <a:buNone/>
            </a:pPr>
            <a:r>
              <a:rPr lang="en-US" sz="2800" dirty="0"/>
              <a:t>	</a:t>
            </a:r>
          </a:p>
          <a:p>
            <a:pPr marL="0" indent="0" algn="ctr" rtl="0">
              <a:buNone/>
            </a:pPr>
            <a:endParaRPr lang="en-US" sz="2800" dirty="0"/>
          </a:p>
          <a:p>
            <a:pPr marL="0" indent="0" algn="ctr" rtl="0">
              <a:buNone/>
            </a:pPr>
            <a:endParaRPr lang="en-US" sz="2800" dirty="0"/>
          </a:p>
          <a:p>
            <a:pPr marL="0" indent="0" algn="ctr" rtl="0">
              <a:buNone/>
            </a:pPr>
            <a:r>
              <a:rPr lang="en-US" sz="2800" dirty="0"/>
              <a:t>Estimated development time: 4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2971450" y="538522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2152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9"/>
            <a:ext cx="629948" cy="629948"/>
          </a:xfrm>
          <a:prstGeom prst="rect">
            <a:avLst/>
          </a:prstGeom>
        </p:spPr>
      </p:pic>
      <p:sp>
        <p:nvSpPr>
          <p:cNvPr id="17" name="TextBox 16">
            <a:extLst>
              <a:ext uri="{FF2B5EF4-FFF2-40B4-BE49-F238E27FC236}">
                <a16:creationId xmlns:a16="http://schemas.microsoft.com/office/drawing/2014/main" id="{F196352C-E864-4ADA-95A8-3144E3DDF826}"/>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B55BCB2D-CA92-4CD1-96D1-2C57DD6F1ADF}"/>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31532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Schedule sharing &amp; exporting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77114" y="502530"/>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would have the ability to share it via other apps (</a:t>
            </a:r>
            <a:r>
              <a:rPr lang="en-US" sz="2800" dirty="0" err="1"/>
              <a:t>i.e</a:t>
            </a:r>
            <a:r>
              <a:rPr lang="en-US" sz="2800" dirty="0"/>
              <a:t> “WhatsApp”) or export it to a spreadsheet (</a:t>
            </a:r>
            <a:r>
              <a:rPr lang="en-US" sz="2800" dirty="0" err="1"/>
              <a:t>i.e</a:t>
            </a:r>
            <a:r>
              <a:rPr lang="en-US" sz="2800" dirty="0"/>
              <a:t> “Microsoft Excel”).</a:t>
            </a:r>
          </a:p>
          <a:p>
            <a:pPr marL="0" indent="0" algn="l" rtl="0">
              <a:buNone/>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3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26727" y="521268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2664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6901" y="5593005"/>
            <a:ext cx="629948" cy="629948"/>
          </a:xfrm>
          <a:prstGeom prst="rect">
            <a:avLst/>
          </a:prstGeom>
        </p:spPr>
      </p:pic>
      <p:sp>
        <p:nvSpPr>
          <p:cNvPr id="17" name="TextBox 16">
            <a:extLst>
              <a:ext uri="{FF2B5EF4-FFF2-40B4-BE49-F238E27FC236}">
                <a16:creationId xmlns:a16="http://schemas.microsoft.com/office/drawing/2014/main" id="{C833CE84-FE9B-4789-921E-520CB95868C7}"/>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13087DCE-F035-494B-8727-3968302E9384}"/>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729326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Shift swapping request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511491" y="51115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Employee the ability to request a shift swapping with another Employee and notifying the Employer.</a:t>
            </a:r>
          </a:p>
          <a:p>
            <a:pPr algn="l" rtl="0">
              <a:buFont typeface="Wingdings" panose="05000000000000000000" pitchFamily="2" charset="2"/>
              <a:buChar char="§"/>
            </a:pPr>
            <a:r>
              <a:rPr lang="en-US" sz="2800" dirty="0"/>
              <a:t>By approving the request, the previous schedule will be updated accordingly (without reapplying the main algorithm).</a:t>
            </a:r>
          </a:p>
          <a:p>
            <a:pPr algn="l" rtl="0"/>
            <a:endParaRPr lang="en-US" sz="2800" dirty="0"/>
          </a:p>
          <a:p>
            <a:pPr marL="0" indent="0" algn="l" rtl="0">
              <a:buNone/>
            </a:pPr>
            <a:endParaRPr lang="en-US" sz="2800" dirty="0"/>
          </a:p>
          <a:p>
            <a:pPr marL="0" indent="0" algn="ctr" rtl="0">
              <a:buNone/>
            </a:pPr>
            <a:r>
              <a:rPr lang="en-US" sz="2800" dirty="0"/>
              <a:t>	Estimated development time: 6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22994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579901" y="5129167"/>
            <a:ext cx="7246800" cy="21740"/>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610259"/>
            <a:ext cx="629948" cy="629948"/>
          </a:xfrm>
          <a:prstGeom prst="rect">
            <a:avLst/>
          </a:prstGeom>
        </p:spPr>
      </p:pic>
      <p:sp>
        <p:nvSpPr>
          <p:cNvPr id="18" name="TextBox 17">
            <a:extLst>
              <a:ext uri="{FF2B5EF4-FFF2-40B4-BE49-F238E27FC236}">
                <a16:creationId xmlns:a16="http://schemas.microsoft.com/office/drawing/2014/main" id="{5363C813-0E7C-44B4-9D49-F0AFDC1CDCF6}"/>
              </a:ext>
            </a:extLst>
          </p:cNvPr>
          <p:cNvSpPr txBox="1"/>
          <p:nvPr/>
        </p:nvSpPr>
        <p:spPr>
          <a:xfrm>
            <a:off x="77284" y="6427536"/>
            <a:ext cx="7220663" cy="369332"/>
          </a:xfrm>
          <a:prstGeom prst="rect">
            <a:avLst/>
          </a:prstGeom>
          <a:noFill/>
        </p:spPr>
        <p:txBody>
          <a:bodyPr wrap="square" rtlCol="1">
            <a:spAutoFit/>
          </a:bodyPr>
          <a:lstStyle/>
          <a:p>
            <a:r>
              <a:rPr lang="en-US" dirty="0"/>
              <a:t>Risk: Similar to manually update</a:t>
            </a:r>
            <a:endParaRPr lang="he-IL" dirty="0"/>
          </a:p>
        </p:txBody>
      </p:sp>
      <p:sp>
        <p:nvSpPr>
          <p:cNvPr id="20" name="TextBox 19">
            <a:extLst>
              <a:ext uri="{FF2B5EF4-FFF2-40B4-BE49-F238E27FC236}">
                <a16:creationId xmlns:a16="http://schemas.microsoft.com/office/drawing/2014/main" id="{1F2F172F-AABB-4B97-B4A2-F0D2A9AF0442}"/>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1" name="Cylinder 20">
            <a:extLst>
              <a:ext uri="{FF2B5EF4-FFF2-40B4-BE49-F238E27FC236}">
                <a16:creationId xmlns:a16="http://schemas.microsoft.com/office/drawing/2014/main" id="{E55DBD6D-1CC6-468B-B125-B78577594CA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9739151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93825" y="4277359"/>
            <a:ext cx="9404350" cy="1400175"/>
          </a:xfrm>
        </p:spPr>
        <p:txBody>
          <a:bodyPr/>
          <a:lstStyle/>
          <a:p>
            <a:pPr algn="ctr"/>
            <a:r>
              <a:rPr lang="en-US" sz="6000" dirty="0">
                <a:solidFill>
                  <a:schemeClr val="tx1"/>
                </a:solidFill>
                <a:effectLst>
                  <a:outerShdw blurRad="63500" sx="102000" sy="102000" algn="ctr" rotWithShape="0">
                    <a:prstClr val="black">
                      <a:alpha val="40000"/>
                    </a:prstClr>
                  </a:outerShdw>
                </a:effectLst>
              </a:rPr>
              <a:t>Product Backlog</a:t>
            </a:r>
          </a:p>
        </p:txBody>
      </p:sp>
      <p:pic>
        <p:nvPicPr>
          <p:cNvPr id="4" name="Picture 3">
            <a:extLst>
              <a:ext uri="{FF2B5EF4-FFF2-40B4-BE49-F238E27FC236}">
                <a16:creationId xmlns:a16="http://schemas.microsoft.com/office/drawing/2014/main" id="{91E5A672-F6F7-404D-BF61-ABB6D9AF82C7}"/>
              </a:ext>
            </a:extLst>
          </p:cNvPr>
          <p:cNvPicPr>
            <a:picLocks noChangeAspect="1"/>
          </p:cNvPicPr>
          <p:nvPr/>
        </p:nvPicPr>
        <p:blipFill>
          <a:blip r:embed="rId2"/>
          <a:stretch>
            <a:fillRect/>
          </a:stretch>
        </p:blipFill>
        <p:spPr>
          <a:xfrm>
            <a:off x="4837189" y="1148595"/>
            <a:ext cx="2864091" cy="2864091"/>
          </a:xfrm>
          <a:prstGeom prst="rect">
            <a:avLst/>
          </a:prstGeom>
          <a:effectLst>
            <a:reflection blurRad="6350" stA="15000" endPos="35000" dir="5400000" sy="-100000" algn="bl" rotWithShape="0"/>
          </a:effectLst>
        </p:spPr>
      </p:pic>
      <p:sp>
        <p:nvSpPr>
          <p:cNvPr id="3" name="Slide Number Placeholder 2">
            <a:extLst>
              <a:ext uri="{FF2B5EF4-FFF2-40B4-BE49-F238E27FC236}">
                <a16:creationId xmlns:a16="http://schemas.microsoft.com/office/drawing/2014/main" id="{16812F3E-E50F-4CC2-A5C5-959B03858CB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1B5859B-3DB7-4F0E-8F83-774458D984BC}"/>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B37C9314-8D12-4D7F-8174-6418BD263812}"/>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03800D93-C80F-4650-8939-575C60688C7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177306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Synchronization with Google calendar </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103312" y="55732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all employees filled out their options and the employer confirmed and published the created schedule, both the employees and the employer can export the shift schedule into their own Google calendar accounts</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ctr" rtl="0">
              <a:buNone/>
            </a:pPr>
            <a:r>
              <a:rPr lang="en-US" sz="2800" dirty="0"/>
              <a:t>	Estimated development time: 6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629254"/>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6062580"/>
            <a:ext cx="629948" cy="629948"/>
          </a:xfrm>
          <a:prstGeom prst="rect">
            <a:avLst/>
          </a:prstGeom>
        </p:spPr>
      </p:pic>
      <p:sp>
        <p:nvSpPr>
          <p:cNvPr id="16" name="TextBox 15">
            <a:extLst>
              <a:ext uri="{FF2B5EF4-FFF2-40B4-BE49-F238E27FC236}">
                <a16:creationId xmlns:a16="http://schemas.microsoft.com/office/drawing/2014/main" id="{FC1D612A-D9D0-4E04-B15D-C02789FDB3BD}"/>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ADFB6E93-8B67-466F-A79E-E0583EC553F0}"/>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537731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Nice to have</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63463" y="2302959"/>
            <a:ext cx="2885553" cy="2885553"/>
          </a:xfrm>
          <a:prstGeom prst="rect">
            <a:avLst/>
          </a:prstGeom>
          <a:effectLst>
            <a:reflection blurRad="6350" stA="52000" endA="300" endPos="35000" dir="5400000" sy="-100000" algn="bl" rotWithShape="0"/>
          </a:effectLst>
        </p:spPr>
      </p:pic>
      <p:sp>
        <p:nvSpPr>
          <p:cNvPr id="3" name="Slide Number Placeholder 2">
            <a:extLst>
              <a:ext uri="{FF2B5EF4-FFF2-40B4-BE49-F238E27FC236}">
                <a16:creationId xmlns:a16="http://schemas.microsoft.com/office/drawing/2014/main" id="{51479C1E-00B2-4232-9ACD-187C44A4017B}"/>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21</a:t>
            </a:fld>
            <a:endParaRPr lang="en-US" dirty="0">
              <a:solidFill>
                <a:schemeClr val="bg2">
                  <a:lumMod val="50000"/>
                </a:schemeClr>
              </a:solidFill>
            </a:endParaRPr>
          </a:p>
        </p:txBody>
      </p:sp>
      <p:grpSp>
        <p:nvGrpSpPr>
          <p:cNvPr id="10" name="Group 9">
            <a:extLst>
              <a:ext uri="{FF2B5EF4-FFF2-40B4-BE49-F238E27FC236}">
                <a16:creationId xmlns:a16="http://schemas.microsoft.com/office/drawing/2014/main" id="{1FD41836-6332-4F61-BBFF-4A283EB5B303}"/>
              </a:ext>
            </a:extLst>
          </p:cNvPr>
          <p:cNvGrpSpPr/>
          <p:nvPr/>
        </p:nvGrpSpPr>
        <p:grpSpPr>
          <a:xfrm>
            <a:off x="-1382946" y="5808342"/>
            <a:ext cx="15891426" cy="2636520"/>
            <a:chOff x="-1382946" y="5737222"/>
            <a:chExt cx="15891426" cy="2636520"/>
          </a:xfrm>
        </p:grpSpPr>
        <p:sp>
          <p:nvSpPr>
            <p:cNvPr id="11" name="Wave 10">
              <a:extLst>
                <a:ext uri="{FF2B5EF4-FFF2-40B4-BE49-F238E27FC236}">
                  <a16:creationId xmlns:a16="http://schemas.microsoft.com/office/drawing/2014/main" id="{5FFBBBB6-ADA8-49A5-81F5-5C0DDBA334F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Wave 11">
              <a:extLst>
                <a:ext uri="{FF2B5EF4-FFF2-40B4-BE49-F238E27FC236}">
                  <a16:creationId xmlns:a16="http://schemas.microsoft.com/office/drawing/2014/main" id="{442F43F4-57F9-4F8D-9A3D-451050317DCA}"/>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606449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Hebrew language support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500792"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Support for the Hebrew language for Hebrew speakers</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52323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903555"/>
            <a:ext cx="629948" cy="629948"/>
          </a:xfrm>
          <a:prstGeom prst="rect">
            <a:avLst/>
          </a:prstGeom>
        </p:spPr>
      </p:pic>
      <p:sp>
        <p:nvSpPr>
          <p:cNvPr id="19" name="TextBox 18">
            <a:extLst>
              <a:ext uri="{FF2B5EF4-FFF2-40B4-BE49-F238E27FC236}">
                <a16:creationId xmlns:a16="http://schemas.microsoft.com/office/drawing/2014/main" id="{FB0B1071-CC2E-46B2-ACBF-3E33D05E0F19}"/>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0" name="Cylinder 19">
            <a:extLst>
              <a:ext uri="{FF2B5EF4-FFF2-40B4-BE49-F238E27FC236}">
                <a16:creationId xmlns:a16="http://schemas.microsoft.com/office/drawing/2014/main" id="{9CB66A43-A705-4466-A578-9E39187CB1CF}"/>
              </a:ext>
            </a:extLst>
          </p:cNvPr>
          <p:cNvSpPr/>
          <p:nvPr/>
        </p:nvSpPr>
        <p:spPr>
          <a:xfrm>
            <a:off x="11730896" y="6481744"/>
            <a:ext cx="298180" cy="199901"/>
          </a:xfrm>
          <a:prstGeom prst="can">
            <a:avLst>
              <a:gd name="adj" fmla="val 48252"/>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69155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SMS integration</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532766"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an easy and convenient way to be added into an existing group. The Employees will receive a SMS with a link. Upon clicking on it, they will automatically be added to the group. </a:t>
            </a:r>
          </a:p>
          <a:p>
            <a:pPr algn="l" rtl="0">
              <a:buFont typeface="Wingdings" panose="05000000000000000000" pitchFamily="2" charset="2"/>
              <a:buChar char="§"/>
            </a:pPr>
            <a:r>
              <a:rPr lang="en-US" sz="2800" dirty="0"/>
              <a:t>Framework involved:</a:t>
            </a:r>
          </a:p>
          <a:p>
            <a:pPr marL="0" indent="0" algn="l" rtl="0">
              <a:buNone/>
            </a:pPr>
            <a:endParaRPr lang="en-US" sz="2800" dirty="0"/>
          </a:p>
          <a:p>
            <a:pPr marL="0" indent="0" algn="l" rtl="0">
              <a:buNone/>
            </a:pPr>
            <a:endParaRPr lang="en-US" sz="2800" dirty="0"/>
          </a:p>
          <a:p>
            <a:pPr marL="0" indent="0" algn="l" rtl="0">
              <a:buNone/>
            </a:pPr>
            <a:r>
              <a:rPr lang="en-US" sz="2800" dirty="0"/>
              <a:t>                       	Estimated development time: 2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040458" y="522994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4389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9424" y="5636143"/>
            <a:ext cx="629948" cy="629948"/>
          </a:xfrm>
          <a:prstGeom prst="rect">
            <a:avLst/>
          </a:prstGeom>
        </p:spPr>
      </p:pic>
      <p:sp>
        <p:nvSpPr>
          <p:cNvPr id="17" name="TextBox 16">
            <a:extLst>
              <a:ext uri="{FF2B5EF4-FFF2-40B4-BE49-F238E27FC236}">
                <a16:creationId xmlns:a16="http://schemas.microsoft.com/office/drawing/2014/main" id="{09BD9B3C-FF4D-4640-9C4A-3D20A751A24C}"/>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41B8044-28C2-495D-A3EA-03993BCDBC6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18">
            <a:extLst>
              <a:ext uri="{FF2B5EF4-FFF2-40B4-BE49-F238E27FC236}">
                <a16:creationId xmlns:a16="http://schemas.microsoft.com/office/drawing/2014/main" id="{80127136-383F-4CD9-AD72-DC8B5EAB1D9B}"/>
              </a:ext>
            </a:extLst>
          </p:cNvPr>
          <p:cNvPicPr>
            <a:picLocks noChangeAspect="1"/>
          </p:cNvPicPr>
          <p:nvPr/>
        </p:nvPicPr>
        <p:blipFill>
          <a:blip r:embed="rId7"/>
          <a:stretch>
            <a:fillRect/>
          </a:stretch>
        </p:blipFill>
        <p:spPr>
          <a:xfrm>
            <a:off x="4462006" y="3294317"/>
            <a:ext cx="1855405" cy="856341"/>
          </a:xfrm>
          <a:prstGeom prst="rect">
            <a:avLst/>
          </a:prstGeom>
        </p:spPr>
      </p:pic>
    </p:spTree>
    <p:extLst>
      <p:ext uri="{BB962C8B-B14F-4D97-AF65-F5344CB8AC3E}">
        <p14:creationId xmlns:p14="http://schemas.microsoft.com/office/powerpoint/2010/main" val="1036401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message board</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909301"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publish messages to all the other Employees in app.</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8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933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646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24</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82788"/>
            <a:ext cx="629948" cy="629948"/>
          </a:xfrm>
          <a:prstGeom prst="rect">
            <a:avLst/>
          </a:prstGeom>
        </p:spPr>
      </p:pic>
      <p:sp>
        <p:nvSpPr>
          <p:cNvPr id="17" name="TextBox 16">
            <a:extLst>
              <a:ext uri="{FF2B5EF4-FFF2-40B4-BE49-F238E27FC236}">
                <a16:creationId xmlns:a16="http://schemas.microsoft.com/office/drawing/2014/main" id="{E84547D6-6B32-4D33-92C4-A010D7BC34D8}"/>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91F3F037-E1A8-4301-A953-EB2E720847ED}"/>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2664781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Introduction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3</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4021927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Sprint 1</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79277" y="2525685"/>
            <a:ext cx="2885553" cy="2885553"/>
          </a:xfrm>
          <a:prstGeom prst="rect">
            <a:avLst/>
          </a:prstGeom>
          <a:effectLst>
            <a:reflection blurRad="6350" stA="52000" endA="300" endPos="35000" dir="5400000" sy="-100000" algn="bl" rotWithShape="0"/>
          </a:effectLst>
        </p:spPr>
      </p:pic>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4</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267411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t>Automatic shift scheduling (algorithm)</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main component which the app is based on.</a:t>
            </a:r>
          </a:p>
          <a:p>
            <a:pPr algn="l" rtl="0">
              <a:buFont typeface="Wingdings" panose="05000000000000000000" pitchFamily="2" charset="2"/>
              <a:buChar char="§"/>
            </a:pPr>
            <a:r>
              <a:rPr lang="en-US" sz="2800" dirty="0"/>
              <a:t>Given Employees options, the algorithm will produce a valid work schedule, thus saving hassle &amp; precious time for the Employer (instead of usual manual shift management).</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ctr" rtl="0">
              <a:buNone/>
            </a:pPr>
            <a:r>
              <a:rPr lang="en-US" sz="2800" dirty="0"/>
              <a:t>	Estimated development time: 20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3"/>
          <a:stretch>
            <a:fillRect/>
          </a:stretch>
        </p:blipFill>
        <p:spPr>
          <a:xfrm>
            <a:off x="3126725" y="5221320"/>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61143"/>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9040" y="5644767"/>
            <a:ext cx="629948" cy="629948"/>
          </a:xfrm>
          <a:prstGeom prst="rect">
            <a:avLst/>
          </a:prstGeom>
        </p:spPr>
      </p:pic>
      <p:sp>
        <p:nvSpPr>
          <p:cNvPr id="11" name="TextBox 10">
            <a:extLst>
              <a:ext uri="{FF2B5EF4-FFF2-40B4-BE49-F238E27FC236}">
                <a16:creationId xmlns:a16="http://schemas.microsoft.com/office/drawing/2014/main" id="{D98BB823-B580-4F6B-95D0-9F151731B8CB}"/>
              </a:ext>
            </a:extLst>
          </p:cNvPr>
          <p:cNvSpPr txBox="1"/>
          <p:nvPr/>
        </p:nvSpPr>
        <p:spPr>
          <a:xfrm>
            <a:off x="77284" y="6427536"/>
            <a:ext cx="6323163" cy="369332"/>
          </a:xfrm>
          <a:prstGeom prst="rect">
            <a:avLst/>
          </a:prstGeom>
          <a:noFill/>
        </p:spPr>
        <p:txBody>
          <a:bodyPr wrap="square" rtlCol="1">
            <a:spAutoFit/>
          </a:bodyPr>
          <a:lstStyle/>
          <a:p>
            <a:r>
              <a:rPr lang="en-US" dirty="0"/>
              <a:t>Risk: Slow performance</a:t>
            </a:r>
            <a:endParaRPr lang="he-IL" dirty="0"/>
          </a:p>
        </p:txBody>
      </p:sp>
      <p:pic>
        <p:nvPicPr>
          <p:cNvPr id="16" name="Picture 15">
            <a:extLst>
              <a:ext uri="{FF2B5EF4-FFF2-40B4-BE49-F238E27FC236}">
                <a16:creationId xmlns:a16="http://schemas.microsoft.com/office/drawing/2014/main" id="{48CD4C85-7071-4E95-9941-68B77519BD69}"/>
              </a:ext>
            </a:extLst>
          </p:cNvPr>
          <p:cNvPicPr>
            <a:picLocks noChangeAspect="1"/>
          </p:cNvPicPr>
          <p:nvPr/>
        </p:nvPicPr>
        <p:blipFill>
          <a:blip r:embed="rId6"/>
          <a:stretch>
            <a:fillRect/>
          </a:stretch>
        </p:blipFill>
        <p:spPr>
          <a:xfrm>
            <a:off x="1262050" y="609600"/>
            <a:ext cx="446117" cy="446117"/>
          </a:xfrm>
          <a:prstGeom prst="rect">
            <a:avLst/>
          </a:prstGeom>
        </p:spPr>
      </p:pic>
      <p:sp>
        <p:nvSpPr>
          <p:cNvPr id="17" name="TextBox 16">
            <a:extLst>
              <a:ext uri="{FF2B5EF4-FFF2-40B4-BE49-F238E27FC236}">
                <a16:creationId xmlns:a16="http://schemas.microsoft.com/office/drawing/2014/main" id="{4D786889-EFB7-4406-97A7-4C1EAA9F7925}"/>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4" name="Cylinder 3">
            <a:extLst>
              <a:ext uri="{FF2B5EF4-FFF2-40B4-BE49-F238E27FC236}">
                <a16:creationId xmlns:a16="http://schemas.microsoft.com/office/drawing/2014/main" id="{C2F394E2-074F-4B42-82AE-BF8B28FE89C0}"/>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79713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Time slots configuration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443739"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has the option of configuring the specific time slots of the shifts for the upcoming week</a:t>
            </a:r>
          </a:p>
          <a:p>
            <a:pPr algn="l" rtl="0">
              <a:buFont typeface="Wingdings" panose="05000000000000000000" pitchFamily="2" charset="2"/>
              <a:buChar char="§"/>
            </a:pPr>
            <a:r>
              <a:rPr lang="en-US" sz="2800" dirty="0"/>
              <a:t>This can be done only by the employer</a:t>
            </a:r>
          </a:p>
          <a:p>
            <a:pPr algn="l" rtl="0"/>
            <a:endParaRPr lang="en-US" sz="2800" dirty="0"/>
          </a:p>
          <a:p>
            <a:pPr algn="l" rtl="0"/>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64213"/>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6</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4701" y="5797539"/>
            <a:ext cx="629948" cy="629948"/>
          </a:xfrm>
          <a:prstGeom prst="rect">
            <a:avLst/>
          </a:prstGeom>
        </p:spPr>
      </p:pic>
      <p:sp>
        <p:nvSpPr>
          <p:cNvPr id="16" name="TextBox 15">
            <a:extLst>
              <a:ext uri="{FF2B5EF4-FFF2-40B4-BE49-F238E27FC236}">
                <a16:creationId xmlns:a16="http://schemas.microsoft.com/office/drawing/2014/main" id="{9D95E30A-4381-4820-B311-299AD5D9D991}"/>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71DC837-4B52-416A-9BE8-DE8611D30189}"/>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739138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Adding scheduling options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09613"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Every employee has the ability to choose his preferred working hours. </a:t>
            </a:r>
          </a:p>
          <a:p>
            <a:pPr algn="l" rtl="0">
              <a:buFont typeface="Wingdings" panose="05000000000000000000" pitchFamily="2" charset="2"/>
              <a:buChar char="§"/>
            </a:pPr>
            <a:r>
              <a:rPr lang="en-US" sz="2800" dirty="0"/>
              <a:t>The algorithm will take into consideration everyone’s options. </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87110" y="5367969"/>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9054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5"/>
            <a:ext cx="629948" cy="629948"/>
          </a:xfrm>
          <a:prstGeom prst="rect">
            <a:avLst/>
          </a:prstGeom>
        </p:spPr>
      </p:pic>
      <p:sp>
        <p:nvSpPr>
          <p:cNvPr id="16" name="TextBox 15">
            <a:extLst>
              <a:ext uri="{FF2B5EF4-FFF2-40B4-BE49-F238E27FC236}">
                <a16:creationId xmlns:a16="http://schemas.microsoft.com/office/drawing/2014/main" id="{558F7BBB-7907-4476-A2EC-81F8B0E71968}"/>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9008782C-DC74-451A-BDED-21FF8EB8A920}"/>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15281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of weekly schedule (U</a:t>
            </a:r>
            <a:r>
              <a:rPr lang="en-US" sz="4400" dirty="0"/>
              <a:t>ser</a:t>
            </a:r>
            <a:r>
              <a:rPr lang="en-US" dirty="0">
                <a:solidFill>
                  <a:schemeClr val="tx1"/>
                </a:solidFill>
              </a:rPr>
              <a: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would be able to view the weekly schedule (of all other members as well).</a:t>
            </a:r>
          </a:p>
          <a:p>
            <a:pPr marL="0" indent="0" algn="l" rtl="0">
              <a:buNone/>
            </a:pPr>
            <a:endParaRPr lang="en-US" sz="2800" dirty="0"/>
          </a:p>
          <a:p>
            <a:pPr algn="l" rtl="0">
              <a:buFont typeface="Arial" panose="020B0604020202020204" pitchFamily="34" charset="0"/>
              <a:buChar char="•"/>
            </a:pPr>
            <a:endParaRPr lang="en-US" sz="2800" dirty="0"/>
          </a:p>
          <a:p>
            <a:pPr marL="0" indent="0" algn="l" rtl="0">
              <a:buNone/>
            </a:pPr>
            <a:endParaRPr lang="en-US" sz="2800" dirty="0"/>
          </a:p>
          <a:p>
            <a:pPr algn="l" rtl="0">
              <a:buFont typeface="Arial" panose="020B0604020202020204" pitchFamily="34" charset="0"/>
              <a:buChar char="•"/>
            </a:pPr>
            <a:endParaRPr lang="en-US" sz="2800" dirty="0"/>
          </a:p>
          <a:p>
            <a:pPr marL="0" indent="0" algn="ctr" rtl="0">
              <a:buNone/>
            </a:pPr>
            <a:r>
              <a:rPr lang="en-US" sz="2800" dirty="0"/>
              <a:t>	Estimated development time: 3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3"/>
          <a:stretch>
            <a:fillRect/>
          </a:stretch>
        </p:blipFill>
        <p:spPr>
          <a:xfrm>
            <a:off x="3187109" y="5333461"/>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9054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97283" y="5713778"/>
            <a:ext cx="629948" cy="629948"/>
          </a:xfrm>
          <a:prstGeom prst="rect">
            <a:avLst/>
          </a:prstGeom>
        </p:spPr>
      </p:pic>
      <p:sp>
        <p:nvSpPr>
          <p:cNvPr id="16" name="TextBox 15">
            <a:extLst>
              <a:ext uri="{FF2B5EF4-FFF2-40B4-BE49-F238E27FC236}">
                <a16:creationId xmlns:a16="http://schemas.microsoft.com/office/drawing/2014/main" id="{6573C1AB-054D-4B8F-B94C-798FDFC4DCBC}"/>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A84BC465-7482-4723-8D11-AB82BF41B82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7" name="Picture 16">
            <a:extLst>
              <a:ext uri="{FF2B5EF4-FFF2-40B4-BE49-F238E27FC236}">
                <a16:creationId xmlns:a16="http://schemas.microsoft.com/office/drawing/2014/main" id="{E3A20AA4-2AAF-4C61-9D46-9C3F6DA5AFD8}"/>
              </a:ext>
            </a:extLst>
          </p:cNvPr>
          <p:cNvPicPr>
            <a:picLocks noChangeAspect="1"/>
          </p:cNvPicPr>
          <p:nvPr/>
        </p:nvPicPr>
        <p:blipFill>
          <a:blip r:embed="rId6"/>
          <a:stretch>
            <a:fillRect/>
          </a:stretch>
        </p:blipFill>
        <p:spPr>
          <a:xfrm>
            <a:off x="1892549" y="531524"/>
            <a:ext cx="560886" cy="560886"/>
          </a:xfrm>
          <a:prstGeom prst="rect">
            <a:avLst/>
          </a:prstGeom>
        </p:spPr>
      </p:pic>
    </p:spTree>
    <p:extLst>
      <p:ext uri="{BB962C8B-B14F-4D97-AF65-F5344CB8AC3E}">
        <p14:creationId xmlns:p14="http://schemas.microsoft.com/office/powerpoint/2010/main" val="2487110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Confirm and publish created schedule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10827"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the employees filled out their options of the shifts for the upcoming week and the employer viewed the schedule that was created, the employer can confirm and publish the schedule.</a:t>
            </a:r>
          </a:p>
          <a:p>
            <a:pPr algn="l" rtl="0">
              <a:buFont typeface="Wingdings" panose="05000000000000000000" pitchFamily="2" charset="2"/>
              <a:buChar char="§"/>
            </a:pPr>
            <a:r>
              <a:rPr lang="en-US" sz="2800" dirty="0"/>
              <a:t>Once the employer does so, the employees will get a notification that the schedule is final</a:t>
            </a:r>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7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642506"/>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BABC1B2D-97B7-4565-BC6D-9F7CE36AFA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6022823"/>
            <a:ext cx="629948" cy="629948"/>
          </a:xfrm>
          <a:prstGeom prst="rect">
            <a:avLst/>
          </a:prstGeom>
        </p:spPr>
      </p:pic>
      <p:sp>
        <p:nvSpPr>
          <p:cNvPr id="20" name="TextBox 19">
            <a:extLst>
              <a:ext uri="{FF2B5EF4-FFF2-40B4-BE49-F238E27FC236}">
                <a16:creationId xmlns:a16="http://schemas.microsoft.com/office/drawing/2014/main" id="{5C11435D-F0BE-4D8C-BA9C-E0C36DD38854}"/>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1" name="Cylinder 20">
            <a:extLst>
              <a:ext uri="{FF2B5EF4-FFF2-40B4-BE49-F238E27FC236}">
                <a16:creationId xmlns:a16="http://schemas.microsoft.com/office/drawing/2014/main" id="{8DF1D24A-A389-446C-A052-B3C8D0976F7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019523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373</TotalTime>
  <Words>717</Words>
  <Application>Microsoft Macintosh PowerPoint</Application>
  <PresentationFormat>Widescreen</PresentationFormat>
  <Paragraphs>190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Wingdings</vt:lpstr>
      <vt:lpstr>Wingdings 3</vt:lpstr>
      <vt:lpstr>Ion</vt:lpstr>
      <vt:lpstr>PowerPoint Presentation</vt:lpstr>
      <vt:lpstr>Product Backlog</vt:lpstr>
      <vt:lpstr>Introduction</vt:lpstr>
      <vt:lpstr>Sprint 1</vt:lpstr>
      <vt:lpstr>Automatic shift scheduling (algorithm)</vt:lpstr>
      <vt:lpstr>Time slots configuration (Employer)</vt:lpstr>
      <vt:lpstr>Adding scheduling options (Employee)</vt:lpstr>
      <vt:lpstr>View of weekly schedule (User)</vt:lpstr>
      <vt:lpstr>Confirm and publish created schedule</vt:lpstr>
      <vt:lpstr>Page of groups that the Employer manages</vt:lpstr>
      <vt:lpstr>Page of groups that the Employee is a member of</vt:lpstr>
      <vt:lpstr>Group creation page</vt:lpstr>
      <vt:lpstr>Sprint 2</vt:lpstr>
      <vt:lpstr>View employees options (Employer)</vt:lpstr>
      <vt:lpstr>Manually update an existing schedule (Employer)</vt:lpstr>
      <vt:lpstr>Daily view of schedule (User)</vt:lpstr>
      <vt:lpstr>Agenda view of schedule (User)</vt:lpstr>
      <vt:lpstr>Schedule sharing &amp; exporting (User)</vt:lpstr>
      <vt:lpstr>Shift swapping request (Employee)</vt:lpstr>
      <vt:lpstr>Synchronization with Google calendar </vt:lpstr>
      <vt:lpstr>Nice to have</vt:lpstr>
      <vt:lpstr>Hebrew language support</vt:lpstr>
      <vt:lpstr>SMS integration</vt:lpstr>
      <vt:lpstr>Group message board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Shiftly</dc:title>
  <dc:creator>Microsoft Office User</dc:creator>
  <cp:lastModifiedBy>Microsoft Office User</cp:lastModifiedBy>
  <cp:revision>89</cp:revision>
  <dcterms:created xsi:type="dcterms:W3CDTF">2018-11-15T08:02:07Z</dcterms:created>
  <dcterms:modified xsi:type="dcterms:W3CDTF">2018-11-19T13:50:15Z</dcterms:modified>
</cp:coreProperties>
</file>