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32" r:id="rId1"/>
  </p:sldMasterIdLst>
  <p:notesMasterIdLst>
    <p:notesMasterId r:id="rId33"/>
  </p:notesMasterIdLst>
  <p:sldIdLst>
    <p:sldId id="256" r:id="rId2"/>
    <p:sldId id="286" r:id="rId3"/>
    <p:sldId id="257" r:id="rId4"/>
    <p:sldId id="315" r:id="rId5"/>
    <p:sldId id="316" r:id="rId6"/>
    <p:sldId id="326" r:id="rId7"/>
    <p:sldId id="319" r:id="rId8"/>
    <p:sldId id="287" r:id="rId9"/>
    <p:sldId id="292" r:id="rId10"/>
    <p:sldId id="299" r:id="rId11"/>
    <p:sldId id="328" r:id="rId12"/>
    <p:sldId id="298" r:id="rId13"/>
    <p:sldId id="294" r:id="rId14"/>
    <p:sldId id="296" r:id="rId15"/>
    <p:sldId id="295" r:id="rId16"/>
    <p:sldId id="330" r:id="rId17"/>
    <p:sldId id="313" r:id="rId18"/>
    <p:sldId id="327" r:id="rId19"/>
    <p:sldId id="321" r:id="rId20"/>
    <p:sldId id="325" r:id="rId21"/>
    <p:sldId id="320" r:id="rId22"/>
    <p:sldId id="293" r:id="rId23"/>
    <p:sldId id="303" r:id="rId24"/>
    <p:sldId id="314" r:id="rId25"/>
    <p:sldId id="305" r:id="rId26"/>
    <p:sldId id="307" r:id="rId27"/>
    <p:sldId id="309" r:id="rId28"/>
    <p:sldId id="329" r:id="rId29"/>
    <p:sldId id="310" r:id="rId30"/>
    <p:sldId id="311" r:id="rId31"/>
    <p:sldId id="31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88" autoAdjust="0"/>
    <p:restoredTop sz="94671"/>
  </p:normalViewPr>
  <p:slideViewPr>
    <p:cSldViewPr snapToGrid="0" snapToObjects="1">
      <p:cViewPr varScale="1">
        <p:scale>
          <a:sx n="74" d="100"/>
          <a:sy n="74" d="100"/>
        </p:scale>
        <p:origin x="7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9BA28D3-546A-4B77-84A4-31AB33EEC16B}" type="datetimeFigureOut">
              <a:rPr lang="he-IL" smtClean="0"/>
              <a:t>ט"ז/שבט/תשע"ט</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7E76C47-21E9-45F7-A98B-611316975CB0}" type="slidenum">
              <a:rPr lang="he-IL" smtClean="0"/>
              <a:t>‹#›</a:t>
            </a:fld>
            <a:endParaRPr lang="he-IL"/>
          </a:p>
        </p:txBody>
      </p:sp>
    </p:spTree>
    <p:extLst>
      <p:ext uri="{BB962C8B-B14F-4D97-AF65-F5344CB8AC3E}">
        <p14:creationId xmlns:p14="http://schemas.microsoft.com/office/powerpoint/2010/main" val="411056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82D04841-584C-4D68-8DA4-6B82C1AEE392}"/>
              </a:ext>
            </a:extLst>
          </p:cNvPr>
          <p:cNvSpPr>
            <a:spLocks noGrp="1"/>
          </p:cNvSpPr>
          <p:nvPr>
            <p:ph type="dt" sz="half" idx="10"/>
          </p:nvPr>
        </p:nvSpPr>
        <p:spPr/>
        <p:txBody>
          <a:bodyPr/>
          <a:lstStyle/>
          <a:p>
            <a:fld id="{792AAFAA-7B78-43EF-9E3E-042257DFB35B}" type="datetime1">
              <a:rPr lang="en-US" smtClean="0"/>
              <a:t>1/22/2019</a:t>
            </a:fld>
            <a:endParaRPr lang="en-US" dirty="0"/>
          </a:p>
        </p:txBody>
      </p:sp>
      <p:sp>
        <p:nvSpPr>
          <p:cNvPr id="8" name="Footer Placeholder 7">
            <a:extLst>
              <a:ext uri="{FF2B5EF4-FFF2-40B4-BE49-F238E27FC236}">
                <a16:creationId xmlns:a16="http://schemas.microsoft.com/office/drawing/2014/main" id="{8D0B63A4-6C37-4134-B3EF-36DC4F33268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9DCFE22-BB9A-46D1-8D78-5D1A84359686}"/>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24488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FF340C-6B71-4FA1-ADED-3889D4EFE6E9}" type="datetime1">
              <a:rPr lang="en-US" smtClean="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830624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132C541-71AF-4A8E-8CC1-1BC11259679C}" type="datetime1">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2163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9E3794A-F0C0-4AFD-90C4-76BCEF52E835}" type="datetime1">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784627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0EE26B-BB39-45D3-A150-7A22CBAEA2DC}" type="datetime1">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41372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7B9E8F-0BB3-41B5-A60B-014F046C67C4}" type="datetime1">
              <a:rPr lang="en-US" smtClean="0"/>
              <a:t>1/22/2019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70406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021199-CDD1-440A-B974-4A18C49EF84B}" type="datetime1">
              <a:rPr lang="en-US" smtClean="0"/>
              <a:t>1/22/2019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414453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EEA7D-CE3D-4A8B-B5D9-6CA4AB43A3C9}" type="datetime1">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06871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17F34-BC0C-4552-871A-120DCF537639}" type="datetime1">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32876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F9D923-C86B-4863-AD77-34FC78976372}" type="datetime1">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14448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382D88-AE59-4CBE-BB26-17F91E555001}" type="datetime1">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4319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F04825-F3AD-4AE8-A979-DB441EDDC1E4}" type="datetime1">
              <a:rPr lang="en-US" smtClean="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8028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812CBE-DBD8-4CCE-A480-5C35A5626084}" type="datetime1">
              <a:rPr lang="en-US" smtClean="0"/>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34028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7FBD888-97E8-4FAA-B4A2-126A00CB9898}" type="datetime1">
              <a:rPr lang="en-US" smtClean="0"/>
              <a:t>1/22/2019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71453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F117DC-E28F-4010-9A6D-C643EF6D6817}" type="datetime1">
              <a:rPr lang="en-US" smtClean="0"/>
              <a:t>1/22/2019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7444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A80FA70-EF47-455B-A14D-85546722D335}" type="datetime1">
              <a:rPr lang="en-US" smtClean="0"/>
              <a:t>1/22/2019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91368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B80E97-60F2-4293-9B79-A4178ED1CAC2}" type="datetime1">
              <a:rPr lang="en-US" smtClean="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6819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B002E81-550A-42DF-8C9B-257CC61FBBA3}" type="datetime1">
              <a:rPr lang="en-US" smtClean="0"/>
              <a:t>1/22/2019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483568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7B5045-C419-FC48-B432-6168307C431B}"/>
              </a:ext>
            </a:extLst>
          </p:cNvPr>
          <p:cNvSpPr>
            <a:spLocks noGrp="1"/>
          </p:cNvSpPr>
          <p:nvPr>
            <p:ph type="subTitle" idx="1"/>
          </p:nvPr>
        </p:nvSpPr>
        <p:spPr>
          <a:xfrm>
            <a:off x="1578904" y="4777380"/>
            <a:ext cx="8825658" cy="861420"/>
          </a:xfrm>
        </p:spPr>
        <p:txBody>
          <a:bodyPr anchor="ctr"/>
          <a:lstStyle/>
          <a:p>
            <a:pPr algn="ctr" rtl="0"/>
            <a:r>
              <a:rPr lang="en-US" b="1" cap="none" dirty="0">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Team members:   </a:t>
            </a:r>
            <a:r>
              <a:rPr lang="en-US" b="1" cap="none" dirty="0" err="1">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Yakir</a:t>
            </a:r>
            <a:r>
              <a:rPr lang="en-US" b="1" cap="none" dirty="0">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 </a:t>
            </a:r>
            <a:r>
              <a:rPr lang="en-US" b="1" cap="none" dirty="0" err="1">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Helets</a:t>
            </a:r>
            <a:r>
              <a:rPr lang="en-US" b="1" cap="none" dirty="0">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   |   Oshri Nuri   |   Gal </a:t>
            </a:r>
            <a:r>
              <a:rPr lang="en-US" b="1" cap="none" dirty="0" err="1">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rPr>
              <a:t>Fleissig</a:t>
            </a:r>
            <a:endParaRPr lang="en-US" cap="none" dirty="0">
              <a:solidFill>
                <a:schemeClr val="tx1"/>
              </a:solidFill>
              <a:effectLst>
                <a:outerShdw blurRad="50800" dist="38100" dir="8100000" algn="tr" rotWithShape="0">
                  <a:prstClr val="black">
                    <a:alpha val="40000"/>
                  </a:prstClr>
                </a:outerShdw>
                <a:reflection blurRad="6350" stA="5000" endPos="60000" dist="29997" dir="5400000" sy="-100000" algn="bl" rotWithShape="0"/>
              </a:effectLst>
              <a:latin typeface="+mn-lt"/>
            </a:endParaRPr>
          </a:p>
        </p:txBody>
      </p:sp>
      <p:pic>
        <p:nvPicPr>
          <p:cNvPr id="7" name="Picture 6">
            <a:extLst>
              <a:ext uri="{FF2B5EF4-FFF2-40B4-BE49-F238E27FC236}">
                <a16:creationId xmlns:a16="http://schemas.microsoft.com/office/drawing/2014/main" id="{10118ED5-EA10-42D8-893F-0E87E5B4D6AA}"/>
              </a:ext>
            </a:extLst>
          </p:cNvPr>
          <p:cNvPicPr>
            <a:picLocks noChangeAspect="1"/>
          </p:cNvPicPr>
          <p:nvPr/>
        </p:nvPicPr>
        <p:blipFill>
          <a:blip r:embed="rId2"/>
          <a:stretch>
            <a:fillRect/>
          </a:stretch>
        </p:blipFill>
        <p:spPr>
          <a:xfrm>
            <a:off x="-1139105" y="1685491"/>
            <a:ext cx="12192000" cy="3048000"/>
          </a:xfrm>
          <a:prstGeom prst="rect">
            <a:avLst/>
          </a:prstGeom>
        </p:spPr>
      </p:pic>
      <p:pic>
        <p:nvPicPr>
          <p:cNvPr id="13" name="Picture 12">
            <a:extLst>
              <a:ext uri="{FF2B5EF4-FFF2-40B4-BE49-F238E27FC236}">
                <a16:creationId xmlns:a16="http://schemas.microsoft.com/office/drawing/2014/main" id="{D04BF083-8E10-4A5B-8EAA-408DE91B5E45}"/>
              </a:ext>
            </a:extLst>
          </p:cNvPr>
          <p:cNvPicPr>
            <a:picLocks noChangeAspect="1"/>
          </p:cNvPicPr>
          <p:nvPr/>
        </p:nvPicPr>
        <p:blipFill>
          <a:blip r:embed="rId3"/>
          <a:stretch>
            <a:fillRect/>
          </a:stretch>
        </p:blipFill>
        <p:spPr>
          <a:xfrm>
            <a:off x="7329333" y="2210438"/>
            <a:ext cx="2097243" cy="2097243"/>
          </a:xfrm>
          <a:prstGeom prst="rect">
            <a:avLst/>
          </a:prstGeom>
          <a:effectLst>
            <a:reflection blurRad="6350" stA="15000" endPos="35000" dir="5400000" sy="-100000" algn="bl" rotWithShape="0"/>
          </a:effectLst>
        </p:spPr>
      </p:pic>
      <p:pic>
        <p:nvPicPr>
          <p:cNvPr id="5" name="Picture 4">
            <a:extLst>
              <a:ext uri="{FF2B5EF4-FFF2-40B4-BE49-F238E27FC236}">
                <a16:creationId xmlns:a16="http://schemas.microsoft.com/office/drawing/2014/main" id="{54728EAB-5526-4003-B8DB-8D9D8E90286B}"/>
              </a:ext>
            </a:extLst>
          </p:cNvPr>
          <p:cNvPicPr>
            <a:picLocks noChangeAspect="1"/>
          </p:cNvPicPr>
          <p:nvPr/>
        </p:nvPicPr>
        <p:blipFill>
          <a:blip r:embed="rId4"/>
          <a:stretch>
            <a:fillRect/>
          </a:stretch>
        </p:blipFill>
        <p:spPr>
          <a:xfrm>
            <a:off x="1938000" y="4647562"/>
            <a:ext cx="8316000" cy="24948"/>
          </a:xfrm>
          <a:prstGeom prst="rect">
            <a:avLst/>
          </a:prstGeom>
        </p:spPr>
      </p:pic>
      <p:sp>
        <p:nvSpPr>
          <p:cNvPr id="2" name="TextBox 1">
            <a:extLst>
              <a:ext uri="{FF2B5EF4-FFF2-40B4-BE49-F238E27FC236}">
                <a16:creationId xmlns:a16="http://schemas.microsoft.com/office/drawing/2014/main" id="{43E7CA61-813D-4C2F-9C73-DC5753ABED39}"/>
              </a:ext>
            </a:extLst>
          </p:cNvPr>
          <p:cNvSpPr txBox="1"/>
          <p:nvPr/>
        </p:nvSpPr>
        <p:spPr>
          <a:xfrm>
            <a:off x="3377845" y="3759670"/>
            <a:ext cx="2789275" cy="369332"/>
          </a:xfrm>
          <a:prstGeom prst="rect">
            <a:avLst/>
          </a:prstGeom>
          <a:noFill/>
        </p:spPr>
        <p:txBody>
          <a:bodyPr wrap="square" rtlCol="1">
            <a:spAutoFit/>
          </a:bodyPr>
          <a:lstStyle/>
          <a:p>
            <a:r>
              <a:rPr lang="en-US" dirty="0">
                <a:effectLst>
                  <a:outerShdw blurRad="50800" dist="38100" dir="8100000" algn="tr" rotWithShape="0">
                    <a:prstClr val="black">
                      <a:alpha val="40000"/>
                    </a:prstClr>
                  </a:outerShdw>
                </a:effectLst>
              </a:rPr>
              <a:t>Automatic Shift Scheduling</a:t>
            </a:r>
            <a:endParaRPr lang="he-IL" dirty="0">
              <a:effectLst>
                <a:outerShdw blurRad="50800" dist="38100" dir="8100000" algn="tr" rotWithShape="0">
                  <a:prstClr val="black">
                    <a:alpha val="40000"/>
                  </a:prstClr>
                </a:outerShdw>
              </a:effectLst>
            </a:endParaRPr>
          </a:p>
        </p:txBody>
      </p:sp>
      <p:grpSp>
        <p:nvGrpSpPr>
          <p:cNvPr id="15" name="Group 14">
            <a:extLst>
              <a:ext uri="{FF2B5EF4-FFF2-40B4-BE49-F238E27FC236}">
                <a16:creationId xmlns:a16="http://schemas.microsoft.com/office/drawing/2014/main" id="{6D320583-90C7-47C0-8F0C-33B652114754}"/>
              </a:ext>
            </a:extLst>
          </p:cNvPr>
          <p:cNvGrpSpPr/>
          <p:nvPr/>
        </p:nvGrpSpPr>
        <p:grpSpPr>
          <a:xfrm>
            <a:off x="-1382946" y="5808342"/>
            <a:ext cx="15891426" cy="2636520"/>
            <a:chOff x="-1382946" y="5737222"/>
            <a:chExt cx="15891426" cy="2636520"/>
          </a:xfrm>
        </p:grpSpPr>
        <p:sp>
          <p:nvSpPr>
            <p:cNvPr id="12" name="Wave 11">
              <a:extLst>
                <a:ext uri="{FF2B5EF4-FFF2-40B4-BE49-F238E27FC236}">
                  <a16:creationId xmlns:a16="http://schemas.microsoft.com/office/drawing/2014/main" id="{AA84C952-6829-405E-8D7B-3DE91F9D10D5}"/>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Wave 13">
              <a:extLst>
                <a:ext uri="{FF2B5EF4-FFF2-40B4-BE49-F238E27FC236}">
                  <a16:creationId xmlns:a16="http://schemas.microsoft.com/office/drawing/2014/main" id="{FEEFE367-4AF8-4FA9-80D2-FCADA664A781}"/>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22" name="TextBox 21">
            <a:extLst>
              <a:ext uri="{FF2B5EF4-FFF2-40B4-BE49-F238E27FC236}">
                <a16:creationId xmlns:a16="http://schemas.microsoft.com/office/drawing/2014/main" id="{B5B45362-2DC4-4AB4-9E72-E5E1C39B3A51}"/>
              </a:ext>
            </a:extLst>
          </p:cNvPr>
          <p:cNvSpPr txBox="1"/>
          <p:nvPr/>
        </p:nvSpPr>
        <p:spPr>
          <a:xfrm>
            <a:off x="-31665" y="6578934"/>
            <a:ext cx="4988560" cy="276999"/>
          </a:xfrm>
          <a:prstGeom prst="rect">
            <a:avLst/>
          </a:prstGeom>
          <a:noFill/>
        </p:spPr>
        <p:txBody>
          <a:bodyPr wrap="square" rtlCol="1">
            <a:spAutoFit/>
          </a:bodyPr>
          <a:lstStyle/>
          <a:p>
            <a:r>
              <a:rPr lang="en-US" sz="1200" dirty="0"/>
              <a:t>236503 - Project in Software - Android Applications	</a:t>
            </a:r>
            <a:endParaRPr lang="he-IL" sz="1200" dirty="0"/>
          </a:p>
        </p:txBody>
      </p:sp>
      <p:pic>
        <p:nvPicPr>
          <p:cNvPr id="24" name="Graphic 23" descr="Team">
            <a:extLst>
              <a:ext uri="{FF2B5EF4-FFF2-40B4-BE49-F238E27FC236}">
                <a16:creationId xmlns:a16="http://schemas.microsoft.com/office/drawing/2014/main" id="{FB92612B-E253-4D9A-A594-D4C4CF1840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73482" y="4950886"/>
            <a:ext cx="409956" cy="409956"/>
          </a:xfrm>
          <a:prstGeom prst="rect">
            <a:avLst/>
          </a:prstGeom>
        </p:spPr>
      </p:pic>
    </p:spTree>
    <p:extLst>
      <p:ext uri="{BB962C8B-B14F-4D97-AF65-F5344CB8AC3E}">
        <p14:creationId xmlns:p14="http://schemas.microsoft.com/office/powerpoint/2010/main" val="2755517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Group creation page</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3060920" y="543063"/>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The Employer can create a new group, upload a group photo, and configure the structure of the desired shifts.</a:t>
            </a:r>
          </a:p>
          <a:p>
            <a:pPr algn="l" rtl="0">
              <a:buFont typeface="Wingdings" panose="05000000000000000000" pitchFamily="2" charset="2"/>
              <a:buChar char="§"/>
            </a:pPr>
            <a:r>
              <a:rPr lang="en-US" sz="2800" dirty="0"/>
              <a:t>Then, the employer can invite the Employees to be a part of it, using a unique code.</a:t>
            </a:r>
            <a:endParaRPr lang="he-IL" sz="2800" dirty="0"/>
          </a:p>
          <a:p>
            <a:pPr algn="l" rtl="0">
              <a:buFont typeface="Wingdings" panose="05000000000000000000" pitchFamily="2" charset="2"/>
              <a:buChar char="§"/>
            </a:pPr>
            <a:r>
              <a:rPr lang="en-US" sz="2800" dirty="0"/>
              <a:t>Invitation code can be sent via email, SMS, </a:t>
            </a:r>
            <a:r>
              <a:rPr lang="en-US" sz="2800" dirty="0" err="1"/>
              <a:t>Whatsapp</a:t>
            </a:r>
            <a:r>
              <a:rPr lang="en-US" sz="2800" dirty="0"/>
              <a:t>, or copied to the clipboard.</a:t>
            </a:r>
          </a:p>
          <a:p>
            <a:pPr algn="l" rtl="0">
              <a:buFont typeface="Wingdings" panose="05000000000000000000" pitchFamily="2" charset="2"/>
              <a:buChar char="§"/>
            </a:pPr>
            <a:r>
              <a:rPr lang="en-US" sz="2800" dirty="0"/>
              <a:t>Each workplace/division can have its own group on </a:t>
            </a:r>
            <a:r>
              <a:rPr lang="en-US" sz="2800" dirty="0" err="1"/>
              <a:t>Shiftly</a:t>
            </a:r>
            <a:r>
              <a:rPr lang="en-US" sz="2800" dirty="0"/>
              <a:t>.</a:t>
            </a:r>
          </a:p>
          <a:p>
            <a:pPr marL="0" indent="0" algn="ctr" rtl="0">
              <a:buNone/>
            </a:pPr>
            <a:r>
              <a:rPr lang="en-US" sz="2800" dirty="0"/>
              <a:t>	</a:t>
            </a:r>
          </a:p>
        </p:txBody>
      </p:sp>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841332" y="622554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10</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28588033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Join group page</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The Employee can join a group, after receiving the group’s code.</a:t>
            </a:r>
          </a:p>
          <a:p>
            <a:pPr algn="l" rtl="0">
              <a:buFont typeface="Wingdings" panose="05000000000000000000" pitchFamily="2" charset="2"/>
              <a:buChar char="§"/>
            </a:pPr>
            <a:r>
              <a:rPr lang="en-US" sz="2800" dirty="0"/>
              <a:t>The code is automatically pasted from the clipboard when entering the group joining page.</a:t>
            </a:r>
          </a:p>
          <a:p>
            <a:pPr marL="0" indent="0" algn="ctr" rtl="0">
              <a:buNone/>
            </a:pPr>
            <a:r>
              <a:rPr lang="en-US" sz="2800" dirty="0"/>
              <a:t>	</a:t>
            </a:r>
          </a:p>
        </p:txBody>
      </p:sp>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841332" y="622554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11</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9" name="תמונה 8">
            <a:extLst>
              <a:ext uri="{FF2B5EF4-FFF2-40B4-BE49-F238E27FC236}">
                <a16:creationId xmlns:a16="http://schemas.microsoft.com/office/drawing/2014/main" id="{89F3727D-9651-49D8-920F-C44C2BF980F8}"/>
              </a:ext>
            </a:extLst>
          </p:cNvPr>
          <p:cNvPicPr>
            <a:picLocks noChangeAspect="1"/>
          </p:cNvPicPr>
          <p:nvPr/>
        </p:nvPicPr>
        <p:blipFill>
          <a:blip r:embed="rId3"/>
          <a:stretch>
            <a:fillRect/>
          </a:stretch>
        </p:blipFill>
        <p:spPr>
          <a:xfrm>
            <a:off x="3498734" y="540042"/>
            <a:ext cx="609653" cy="609653"/>
          </a:xfrm>
          <a:prstGeom prst="rect">
            <a:avLst/>
          </a:prstGeom>
        </p:spPr>
      </p:pic>
    </p:spTree>
    <p:extLst>
      <p:ext uri="{BB962C8B-B14F-4D97-AF65-F5344CB8AC3E}">
        <p14:creationId xmlns:p14="http://schemas.microsoft.com/office/powerpoint/2010/main" val="29731609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sz="4400" dirty="0">
                <a:solidFill>
                  <a:schemeClr val="tx1"/>
                </a:solidFill>
              </a:rPr>
              <a:t>Groups display</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Once joining or creating a group, every user can view a list of groups that he’s managing or is being a part of.</a:t>
            </a:r>
            <a:endParaRPr lang="he-IL" sz="2800" dirty="0"/>
          </a:p>
          <a:p>
            <a:pPr algn="l" rtl="0">
              <a:buFont typeface="Wingdings" panose="05000000000000000000" pitchFamily="2" charset="2"/>
              <a:buChar char="§"/>
            </a:pPr>
            <a:r>
              <a:rPr lang="en-US" sz="2800" dirty="0"/>
              <a:t>Each group displays its own name, photo, and number of members.</a:t>
            </a:r>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algn="l" rtl="0">
              <a:buFont typeface="Wingdings" panose="05000000000000000000" pitchFamily="2" charset="2"/>
              <a:buChar char="§"/>
            </a:pPr>
            <a:endParaRPr lang="en-US" sz="2800" dirty="0"/>
          </a:p>
          <a:p>
            <a:pPr marL="0" indent="0" algn="l" rtl="0">
              <a:buNone/>
            </a:pPr>
            <a:endParaRPr lang="en-US" sz="2800" dirty="0"/>
          </a:p>
          <a:p>
            <a:pPr marL="0" indent="0" algn="l" rtl="0">
              <a:buNone/>
            </a:pPr>
            <a:endParaRPr lang="en-US" sz="2800" dirty="0"/>
          </a:p>
        </p:txBody>
      </p:sp>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6003029"/>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12</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7" name="Picture 3">
            <a:extLst>
              <a:ext uri="{FF2B5EF4-FFF2-40B4-BE49-F238E27FC236}">
                <a16:creationId xmlns:a16="http://schemas.microsoft.com/office/drawing/2014/main" id="{F9E296A1-9AD8-498D-BCC7-4963CE9BFFF8}"/>
              </a:ext>
            </a:extLst>
          </p:cNvPr>
          <p:cNvPicPr>
            <a:picLocks noChangeAspect="1"/>
          </p:cNvPicPr>
          <p:nvPr/>
        </p:nvPicPr>
        <p:blipFill>
          <a:blip r:embed="rId3"/>
          <a:stretch>
            <a:fillRect/>
          </a:stretch>
        </p:blipFill>
        <p:spPr>
          <a:xfrm>
            <a:off x="3660461" y="497806"/>
            <a:ext cx="560886" cy="560886"/>
          </a:xfrm>
          <a:prstGeom prst="rect">
            <a:avLst/>
          </a:prstGeom>
        </p:spPr>
      </p:pic>
    </p:spTree>
    <p:extLst>
      <p:ext uri="{BB962C8B-B14F-4D97-AF65-F5344CB8AC3E}">
        <p14:creationId xmlns:p14="http://schemas.microsoft.com/office/powerpoint/2010/main" val="16854504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Adding scheduling options</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2348415" y="52551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Every Employee has the ability to choose his/her preferred working hours, with respect to the shifts structure.</a:t>
            </a:r>
          </a:p>
          <a:p>
            <a:pPr algn="l" rtl="0">
              <a:buFont typeface="Wingdings" panose="05000000000000000000" pitchFamily="2" charset="2"/>
              <a:buChar char="§"/>
            </a:pPr>
            <a:r>
              <a:rPr lang="en-US" sz="2800" dirty="0"/>
              <a:t>The scheduling algorithm will take into consideration everyone’s options. </a:t>
            </a:r>
          </a:p>
          <a:p>
            <a:pPr algn="l" rtl="0">
              <a:buFont typeface="Wingdings" panose="05000000000000000000" pitchFamily="2" charset="2"/>
              <a:buChar char="§"/>
            </a:pPr>
            <a:endParaRPr lang="en-US" sz="2800" dirty="0"/>
          </a:p>
          <a:p>
            <a:pPr marL="0" indent="0" algn="l" rtl="0">
              <a:buNone/>
            </a:pPr>
            <a:endParaRPr lang="en-US" sz="2800" dirty="0"/>
          </a:p>
          <a:p>
            <a:pPr marL="0" indent="0" algn="l" rtl="0">
              <a:buNone/>
            </a:pPr>
            <a:endParaRPr lang="en-US" sz="2800" dirty="0"/>
          </a:p>
        </p:txBody>
      </p:sp>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874660"/>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13</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36152816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Schedule creation</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3359667" y="543709"/>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After the Employees filled out their options of the shifts for the upcoming week, the Employer can create a schedule.</a:t>
            </a:r>
          </a:p>
          <a:p>
            <a:pPr algn="l" rtl="0">
              <a:buFont typeface="Wingdings" panose="05000000000000000000" pitchFamily="2" charset="2"/>
              <a:buChar char="§"/>
            </a:pPr>
            <a:r>
              <a:rPr lang="en-US" sz="2800" dirty="0"/>
              <a:t>Once the Employer does so, the schedule will appear in the group’s page as a calendar.</a:t>
            </a:r>
          </a:p>
          <a:p>
            <a:pPr algn="l" rtl="0">
              <a:buFont typeface="Wingdings" panose="05000000000000000000" pitchFamily="2" charset="2"/>
              <a:buChar char="§"/>
            </a:pPr>
            <a:r>
              <a:rPr lang="en-US" sz="2800" dirty="0"/>
              <a:t>The employer can regenerate a new schedule any time.</a:t>
            </a:r>
          </a:p>
        </p:txBody>
      </p:sp>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841332" y="5690498"/>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14</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30195231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View schedule</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After a schedule has been made, every User will be able to view the weekly schedule (of all other members as well).</a:t>
            </a:r>
          </a:p>
          <a:p>
            <a:pPr algn="l" rtl="0">
              <a:buFont typeface="Wingdings" panose="05000000000000000000" pitchFamily="2" charset="2"/>
              <a:buChar char="§"/>
            </a:pPr>
            <a:r>
              <a:rPr lang="en-US" sz="2800" dirty="0"/>
              <a:t>The schedule will appear on the group’s page, in a weekly or daily form. </a:t>
            </a:r>
          </a:p>
          <a:p>
            <a:pPr algn="l" rtl="0">
              <a:buFont typeface="Arial" panose="020B0604020202020204" pitchFamily="34" charset="0"/>
              <a:buChar char="•"/>
            </a:pPr>
            <a:endParaRPr lang="en-US" sz="2800" dirty="0"/>
          </a:p>
          <a:p>
            <a:pPr marL="0" indent="0" algn="l" rtl="0">
              <a:buNone/>
            </a:pPr>
            <a:endParaRPr lang="en-US" sz="2800" dirty="0"/>
          </a:p>
          <a:p>
            <a:pPr algn="l" rtl="0">
              <a:buFont typeface="Arial" panose="020B0604020202020204" pitchFamily="34" charset="0"/>
              <a:buChar char="•"/>
            </a:pPr>
            <a:endParaRPr lang="en-US" sz="2800" dirty="0"/>
          </a:p>
        </p:txBody>
      </p:sp>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841332" y="6003029"/>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15</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9" name="Picture 3">
            <a:extLst>
              <a:ext uri="{FF2B5EF4-FFF2-40B4-BE49-F238E27FC236}">
                <a16:creationId xmlns:a16="http://schemas.microsoft.com/office/drawing/2014/main" id="{5BB0A36F-5BCD-4031-9EC6-D31BB85A2D86}"/>
              </a:ext>
            </a:extLst>
          </p:cNvPr>
          <p:cNvPicPr>
            <a:picLocks noChangeAspect="1"/>
          </p:cNvPicPr>
          <p:nvPr/>
        </p:nvPicPr>
        <p:blipFill>
          <a:blip r:embed="rId3"/>
          <a:stretch>
            <a:fillRect/>
          </a:stretch>
        </p:blipFill>
        <p:spPr>
          <a:xfrm>
            <a:off x="3576938" y="609601"/>
            <a:ext cx="560886" cy="560886"/>
          </a:xfrm>
          <a:prstGeom prst="rect">
            <a:avLst/>
          </a:prstGeom>
        </p:spPr>
      </p:pic>
    </p:spTree>
    <p:extLst>
      <p:ext uri="{BB962C8B-B14F-4D97-AF65-F5344CB8AC3E}">
        <p14:creationId xmlns:p14="http://schemas.microsoft.com/office/powerpoint/2010/main" val="24871102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DECF-398A-9B40-AC85-66605B9B4232}"/>
              </a:ext>
            </a:extLst>
          </p:cNvPr>
          <p:cNvSpPr>
            <a:spLocks noGrp="1"/>
          </p:cNvSpPr>
          <p:nvPr>
            <p:ph type="title"/>
          </p:nvPr>
        </p:nvSpPr>
        <p:spPr>
          <a:xfrm>
            <a:off x="1683171" y="234912"/>
            <a:ext cx="8825657" cy="1915647"/>
          </a:xfrm>
        </p:spPr>
        <p:txBody>
          <a:bodyPr anchor="ctr"/>
          <a:lstStyle/>
          <a:p>
            <a:pPr algn="ctr"/>
            <a:r>
              <a:rPr lang="en-US" sz="6000" dirty="0"/>
              <a:t>QA &amp; Testing</a:t>
            </a:r>
          </a:p>
        </p:txBody>
      </p:sp>
      <p:pic>
        <p:nvPicPr>
          <p:cNvPr id="7" name="Picture 6">
            <a:extLst>
              <a:ext uri="{FF2B5EF4-FFF2-40B4-BE49-F238E27FC236}">
                <a16:creationId xmlns:a16="http://schemas.microsoft.com/office/drawing/2014/main" id="{E54E1617-0D24-45F4-90EC-DA0C41FA5DD2}"/>
              </a:ext>
            </a:extLst>
          </p:cNvPr>
          <p:cNvPicPr>
            <a:picLocks noChangeAspect="1"/>
          </p:cNvPicPr>
          <p:nvPr/>
        </p:nvPicPr>
        <p:blipFill>
          <a:blip r:embed="rId2"/>
          <a:stretch>
            <a:fillRect/>
          </a:stretch>
        </p:blipFill>
        <p:spPr>
          <a:xfrm>
            <a:off x="4579277" y="2525685"/>
            <a:ext cx="2885553" cy="2885553"/>
          </a:xfrm>
          <a:prstGeom prst="rect">
            <a:avLst/>
          </a:prstGeom>
          <a:effectLst>
            <a:reflection blurRad="6350" stA="52000" endA="300" endPos="35000" dir="5400000" sy="-100000" algn="bl" rotWithShape="0"/>
          </a:effectLst>
        </p:spPr>
      </p:pic>
      <p:sp>
        <p:nvSpPr>
          <p:cNvPr id="8" name="Slide Number Placeholder 7">
            <a:extLst>
              <a:ext uri="{FF2B5EF4-FFF2-40B4-BE49-F238E27FC236}">
                <a16:creationId xmlns:a16="http://schemas.microsoft.com/office/drawing/2014/main" id="{7A3CDDC7-571E-41A6-92FE-69F56C25D443}"/>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16</a:t>
            </a:fld>
            <a:endParaRPr lang="en-US" dirty="0">
              <a:solidFill>
                <a:schemeClr val="bg2">
                  <a:lumMod val="50000"/>
                </a:schemeClr>
              </a:solidFill>
            </a:endParaRPr>
          </a:p>
        </p:txBody>
      </p:sp>
      <p:grpSp>
        <p:nvGrpSpPr>
          <p:cNvPr id="12" name="Group 11">
            <a:extLst>
              <a:ext uri="{FF2B5EF4-FFF2-40B4-BE49-F238E27FC236}">
                <a16:creationId xmlns:a16="http://schemas.microsoft.com/office/drawing/2014/main" id="{3BAEB7DC-3268-4BB6-98B8-A58C15392EBD}"/>
              </a:ext>
            </a:extLst>
          </p:cNvPr>
          <p:cNvGrpSpPr/>
          <p:nvPr/>
        </p:nvGrpSpPr>
        <p:grpSpPr>
          <a:xfrm>
            <a:off x="-1382946" y="5808342"/>
            <a:ext cx="15891426" cy="2636520"/>
            <a:chOff x="-1382946" y="5737222"/>
            <a:chExt cx="15891426" cy="2636520"/>
          </a:xfrm>
        </p:grpSpPr>
        <p:sp>
          <p:nvSpPr>
            <p:cNvPr id="13" name="Wave 12">
              <a:extLst>
                <a:ext uri="{FF2B5EF4-FFF2-40B4-BE49-F238E27FC236}">
                  <a16:creationId xmlns:a16="http://schemas.microsoft.com/office/drawing/2014/main" id="{F08771BE-4577-4522-B716-40E713921F7B}"/>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Wave 13">
              <a:extLst>
                <a:ext uri="{FF2B5EF4-FFF2-40B4-BE49-F238E27FC236}">
                  <a16:creationId xmlns:a16="http://schemas.microsoft.com/office/drawing/2014/main" id="{26C67B32-3292-4935-903A-5C8B203B7803}"/>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38892059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Testing</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                 – For unit testing</a:t>
            </a:r>
          </a:p>
          <a:p>
            <a:pPr algn="l" rtl="0">
              <a:buFont typeface="Wingdings" panose="05000000000000000000" pitchFamily="2" charset="2"/>
              <a:buChar char="§"/>
            </a:pPr>
            <a:r>
              <a:rPr lang="en-US" sz="2800" dirty="0"/>
              <a:t>Espresso          – For instrumented UI testing</a:t>
            </a:r>
          </a:p>
          <a:p>
            <a:pPr algn="l" rtl="0">
              <a:buFont typeface="Wingdings" panose="05000000000000000000" pitchFamily="2" charset="2"/>
              <a:buChar char="§"/>
            </a:pPr>
            <a:r>
              <a:rPr lang="en-US" sz="2800" dirty="0"/>
              <a:t>Beta testers – For receiving an independent feedback about the usability of the app, bugs, and desired new features.</a:t>
            </a:r>
          </a:p>
        </p:txBody>
      </p:sp>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896746" y="6003029"/>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17</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1" name="תמונה 10">
            <a:extLst>
              <a:ext uri="{FF2B5EF4-FFF2-40B4-BE49-F238E27FC236}">
                <a16:creationId xmlns:a16="http://schemas.microsoft.com/office/drawing/2014/main" id="{614CEC30-3DE1-4D39-B708-085D80B2BEFA}"/>
              </a:ext>
            </a:extLst>
          </p:cNvPr>
          <p:cNvPicPr>
            <a:picLocks noChangeAspect="1"/>
          </p:cNvPicPr>
          <p:nvPr/>
        </p:nvPicPr>
        <p:blipFill>
          <a:blip r:embed="rId3"/>
          <a:stretch>
            <a:fillRect/>
          </a:stretch>
        </p:blipFill>
        <p:spPr>
          <a:xfrm>
            <a:off x="4477592" y="516772"/>
            <a:ext cx="609524" cy="609524"/>
          </a:xfrm>
          <a:prstGeom prst="rect">
            <a:avLst/>
          </a:prstGeom>
        </p:spPr>
      </p:pic>
      <p:pic>
        <p:nvPicPr>
          <p:cNvPr id="16" name="תמונה 15">
            <a:extLst>
              <a:ext uri="{FF2B5EF4-FFF2-40B4-BE49-F238E27FC236}">
                <a16:creationId xmlns:a16="http://schemas.microsoft.com/office/drawing/2014/main" id="{7570F494-81DA-4070-98DB-9BFD3AC00863}"/>
              </a:ext>
            </a:extLst>
          </p:cNvPr>
          <p:cNvPicPr>
            <a:picLocks noChangeAspect="1"/>
          </p:cNvPicPr>
          <p:nvPr/>
        </p:nvPicPr>
        <p:blipFill>
          <a:blip r:embed="rId4"/>
          <a:stretch>
            <a:fillRect/>
          </a:stretch>
        </p:blipFill>
        <p:spPr>
          <a:xfrm>
            <a:off x="1516539" y="1662456"/>
            <a:ext cx="1272918" cy="1272918"/>
          </a:xfrm>
          <a:prstGeom prst="rect">
            <a:avLst/>
          </a:prstGeom>
        </p:spPr>
      </p:pic>
      <p:pic>
        <p:nvPicPr>
          <p:cNvPr id="18" name="תמונה 17">
            <a:extLst>
              <a:ext uri="{FF2B5EF4-FFF2-40B4-BE49-F238E27FC236}">
                <a16:creationId xmlns:a16="http://schemas.microsoft.com/office/drawing/2014/main" id="{5C9D8FD8-32F0-48DB-8534-48E0047AC8E3}"/>
              </a:ext>
            </a:extLst>
          </p:cNvPr>
          <p:cNvPicPr>
            <a:picLocks noChangeAspect="1"/>
          </p:cNvPicPr>
          <p:nvPr/>
        </p:nvPicPr>
        <p:blipFill>
          <a:blip r:embed="rId5"/>
          <a:stretch>
            <a:fillRect/>
          </a:stretch>
        </p:blipFill>
        <p:spPr>
          <a:xfrm>
            <a:off x="2960526" y="2594693"/>
            <a:ext cx="523776" cy="604088"/>
          </a:xfrm>
          <a:prstGeom prst="rect">
            <a:avLst/>
          </a:prstGeom>
        </p:spPr>
      </p:pic>
    </p:spTree>
    <p:extLst>
      <p:ext uri="{BB962C8B-B14F-4D97-AF65-F5344CB8AC3E}">
        <p14:creationId xmlns:p14="http://schemas.microsoft.com/office/powerpoint/2010/main" val="42664781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DECF-398A-9B40-AC85-66605B9B4232}"/>
              </a:ext>
            </a:extLst>
          </p:cNvPr>
          <p:cNvSpPr>
            <a:spLocks noGrp="1"/>
          </p:cNvSpPr>
          <p:nvPr>
            <p:ph type="title"/>
          </p:nvPr>
        </p:nvSpPr>
        <p:spPr>
          <a:xfrm>
            <a:off x="1683171" y="234912"/>
            <a:ext cx="8825657" cy="1915647"/>
          </a:xfrm>
        </p:spPr>
        <p:txBody>
          <a:bodyPr anchor="ctr"/>
          <a:lstStyle/>
          <a:p>
            <a:pPr algn="ctr"/>
            <a:r>
              <a:rPr lang="en-US" sz="6000" dirty="0"/>
              <a:t>External Tools</a:t>
            </a:r>
          </a:p>
        </p:txBody>
      </p:sp>
      <p:sp>
        <p:nvSpPr>
          <p:cNvPr id="8" name="Slide Number Placeholder 7">
            <a:extLst>
              <a:ext uri="{FF2B5EF4-FFF2-40B4-BE49-F238E27FC236}">
                <a16:creationId xmlns:a16="http://schemas.microsoft.com/office/drawing/2014/main" id="{7A3CDDC7-571E-41A6-92FE-69F56C25D443}"/>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18</a:t>
            </a:fld>
            <a:endParaRPr lang="en-US" dirty="0">
              <a:solidFill>
                <a:schemeClr val="bg2">
                  <a:lumMod val="50000"/>
                </a:schemeClr>
              </a:solidFill>
            </a:endParaRPr>
          </a:p>
        </p:txBody>
      </p:sp>
      <p:grpSp>
        <p:nvGrpSpPr>
          <p:cNvPr id="12" name="Group 11">
            <a:extLst>
              <a:ext uri="{FF2B5EF4-FFF2-40B4-BE49-F238E27FC236}">
                <a16:creationId xmlns:a16="http://schemas.microsoft.com/office/drawing/2014/main" id="{3BAEB7DC-3268-4BB6-98B8-A58C15392EBD}"/>
              </a:ext>
            </a:extLst>
          </p:cNvPr>
          <p:cNvGrpSpPr/>
          <p:nvPr/>
        </p:nvGrpSpPr>
        <p:grpSpPr>
          <a:xfrm>
            <a:off x="-1382946" y="5808342"/>
            <a:ext cx="15891426" cy="2636520"/>
            <a:chOff x="-1382946" y="5737222"/>
            <a:chExt cx="15891426" cy="2636520"/>
          </a:xfrm>
        </p:grpSpPr>
        <p:sp>
          <p:nvSpPr>
            <p:cNvPr id="13" name="Wave 12">
              <a:extLst>
                <a:ext uri="{FF2B5EF4-FFF2-40B4-BE49-F238E27FC236}">
                  <a16:creationId xmlns:a16="http://schemas.microsoft.com/office/drawing/2014/main" id="{F08771BE-4577-4522-B716-40E713921F7B}"/>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Wave 13">
              <a:extLst>
                <a:ext uri="{FF2B5EF4-FFF2-40B4-BE49-F238E27FC236}">
                  <a16:creationId xmlns:a16="http://schemas.microsoft.com/office/drawing/2014/main" id="{26C67B32-3292-4935-903A-5C8B203B7803}"/>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4" name="תמונה 3">
            <a:extLst>
              <a:ext uri="{FF2B5EF4-FFF2-40B4-BE49-F238E27FC236}">
                <a16:creationId xmlns:a16="http://schemas.microsoft.com/office/drawing/2014/main" id="{419B9F98-B371-4F26-B73D-0181C5830014}"/>
              </a:ext>
            </a:extLst>
          </p:cNvPr>
          <p:cNvPicPr>
            <a:picLocks noChangeAspect="1"/>
          </p:cNvPicPr>
          <p:nvPr/>
        </p:nvPicPr>
        <p:blipFill>
          <a:blip r:embed="rId2"/>
          <a:stretch>
            <a:fillRect/>
          </a:stretch>
        </p:blipFill>
        <p:spPr>
          <a:xfrm>
            <a:off x="4465659" y="2150559"/>
            <a:ext cx="3260679" cy="3260679"/>
          </a:xfrm>
          <a:prstGeom prst="rect">
            <a:avLst/>
          </a:prstGeom>
        </p:spPr>
      </p:pic>
    </p:spTree>
    <p:extLst>
      <p:ext uri="{BB962C8B-B14F-4D97-AF65-F5344CB8AC3E}">
        <p14:creationId xmlns:p14="http://schemas.microsoft.com/office/powerpoint/2010/main" val="41296283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rtl="0"/>
            <a:r>
              <a:rPr lang="en-US" dirty="0">
                <a:solidFill>
                  <a:schemeClr val="tx1"/>
                </a:solidFill>
              </a:rPr>
              <a:t>                   </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Authentication – Used in order to login/signup users to the app.</a:t>
            </a:r>
          </a:p>
          <a:p>
            <a:pPr algn="l" rtl="0">
              <a:buFont typeface="Wingdings" panose="05000000000000000000" pitchFamily="2" charset="2"/>
              <a:buChar char="§"/>
            </a:pPr>
            <a:r>
              <a:rPr lang="en-US" sz="2800" dirty="0"/>
              <a:t>Realtime Database – Storing the different users, groups and the connections between them.</a:t>
            </a:r>
          </a:p>
          <a:p>
            <a:pPr algn="l" rtl="0">
              <a:buFont typeface="Wingdings" panose="05000000000000000000" pitchFamily="2" charset="2"/>
              <a:buChar char="§"/>
            </a:pPr>
            <a:r>
              <a:rPr lang="en-US" sz="2800" dirty="0"/>
              <a:t>Storage – Storing the groups’ photos.</a:t>
            </a:r>
          </a:p>
        </p:txBody>
      </p:sp>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532856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19</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1" name="תמונה 10">
            <a:extLst>
              <a:ext uri="{FF2B5EF4-FFF2-40B4-BE49-F238E27FC236}">
                <a16:creationId xmlns:a16="http://schemas.microsoft.com/office/drawing/2014/main" id="{B5D71D24-90F6-4670-9539-3A9EBB6C1415}"/>
              </a:ext>
            </a:extLst>
          </p:cNvPr>
          <p:cNvPicPr>
            <a:picLocks noChangeAspect="1"/>
          </p:cNvPicPr>
          <p:nvPr/>
        </p:nvPicPr>
        <p:blipFill>
          <a:blip r:embed="rId3"/>
          <a:stretch>
            <a:fillRect/>
          </a:stretch>
        </p:blipFill>
        <p:spPr>
          <a:xfrm>
            <a:off x="4625358" y="333199"/>
            <a:ext cx="2941283" cy="857874"/>
          </a:xfrm>
          <a:prstGeom prst="rect">
            <a:avLst/>
          </a:prstGeom>
        </p:spPr>
      </p:pic>
    </p:spTree>
    <p:extLst>
      <p:ext uri="{BB962C8B-B14F-4D97-AF65-F5344CB8AC3E}">
        <p14:creationId xmlns:p14="http://schemas.microsoft.com/office/powerpoint/2010/main" val="22905648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393825" y="4277359"/>
            <a:ext cx="9404350" cy="1400175"/>
          </a:xfrm>
        </p:spPr>
        <p:txBody>
          <a:bodyPr/>
          <a:lstStyle/>
          <a:p>
            <a:pPr algn="ctr"/>
            <a:r>
              <a:rPr lang="en-US" sz="6000" dirty="0">
                <a:solidFill>
                  <a:schemeClr val="tx1"/>
                </a:solidFill>
                <a:effectLst>
                  <a:outerShdw blurRad="63500" sx="102000" sy="102000" algn="ctr" rotWithShape="0">
                    <a:prstClr val="black">
                      <a:alpha val="40000"/>
                    </a:prstClr>
                  </a:outerShdw>
                </a:effectLst>
              </a:rPr>
              <a:t>Introduction</a:t>
            </a:r>
          </a:p>
        </p:txBody>
      </p:sp>
      <p:pic>
        <p:nvPicPr>
          <p:cNvPr id="4" name="Picture 3">
            <a:extLst>
              <a:ext uri="{FF2B5EF4-FFF2-40B4-BE49-F238E27FC236}">
                <a16:creationId xmlns:a16="http://schemas.microsoft.com/office/drawing/2014/main" id="{91E5A672-F6F7-404D-BF61-ABB6D9AF82C7}"/>
              </a:ext>
            </a:extLst>
          </p:cNvPr>
          <p:cNvPicPr>
            <a:picLocks noChangeAspect="1"/>
          </p:cNvPicPr>
          <p:nvPr/>
        </p:nvPicPr>
        <p:blipFill>
          <a:blip r:embed="rId2"/>
          <a:stretch>
            <a:fillRect/>
          </a:stretch>
        </p:blipFill>
        <p:spPr>
          <a:xfrm>
            <a:off x="4837189" y="1148595"/>
            <a:ext cx="2864091" cy="2864091"/>
          </a:xfrm>
          <a:prstGeom prst="rect">
            <a:avLst/>
          </a:prstGeom>
          <a:effectLst>
            <a:reflection blurRad="6350" stA="15000" endPos="35000" dir="5400000" sy="-100000" algn="bl" rotWithShape="0"/>
          </a:effectLst>
        </p:spPr>
      </p:pic>
      <p:sp>
        <p:nvSpPr>
          <p:cNvPr id="3" name="Slide Number Placeholder 2">
            <a:extLst>
              <a:ext uri="{FF2B5EF4-FFF2-40B4-BE49-F238E27FC236}">
                <a16:creationId xmlns:a16="http://schemas.microsoft.com/office/drawing/2014/main" id="{16812F3E-E50F-4CC2-A5C5-959B03858CB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a:t>
            </a:fld>
            <a:endParaRPr lang="en-US" dirty="0">
              <a:solidFill>
                <a:schemeClr val="bg2">
                  <a:lumMod val="50000"/>
                </a:schemeClr>
              </a:solidFill>
            </a:endParaRPr>
          </a:p>
        </p:txBody>
      </p:sp>
      <p:grpSp>
        <p:nvGrpSpPr>
          <p:cNvPr id="9" name="Group 8">
            <a:extLst>
              <a:ext uri="{FF2B5EF4-FFF2-40B4-BE49-F238E27FC236}">
                <a16:creationId xmlns:a16="http://schemas.microsoft.com/office/drawing/2014/main" id="{D1B5859B-3DB7-4F0E-8F83-774458D984BC}"/>
              </a:ext>
            </a:extLst>
          </p:cNvPr>
          <p:cNvGrpSpPr/>
          <p:nvPr/>
        </p:nvGrpSpPr>
        <p:grpSpPr>
          <a:xfrm>
            <a:off x="-1382946" y="5808342"/>
            <a:ext cx="15891426" cy="2636520"/>
            <a:chOff x="-1382946" y="5737222"/>
            <a:chExt cx="15891426" cy="2636520"/>
          </a:xfrm>
        </p:grpSpPr>
        <p:sp>
          <p:nvSpPr>
            <p:cNvPr id="10" name="Wave 9">
              <a:extLst>
                <a:ext uri="{FF2B5EF4-FFF2-40B4-BE49-F238E27FC236}">
                  <a16:creationId xmlns:a16="http://schemas.microsoft.com/office/drawing/2014/main" id="{B37C9314-8D12-4D7F-8174-6418BD263812}"/>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Wave 10">
              <a:extLst>
                <a:ext uri="{FF2B5EF4-FFF2-40B4-BE49-F238E27FC236}">
                  <a16:creationId xmlns:a16="http://schemas.microsoft.com/office/drawing/2014/main" id="{03800D93-C80F-4650-8939-575C60688C71}"/>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1773068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rtl="0"/>
            <a:r>
              <a:rPr lang="en-US" dirty="0">
                <a:solidFill>
                  <a:schemeClr val="tx1"/>
                </a:solidFill>
              </a:rPr>
              <a:t>Additional External Libraries</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1409642"/>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endParaRPr lang="en-US" sz="2800" dirty="0"/>
          </a:p>
        </p:txBody>
      </p:sp>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6227721"/>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20</a:t>
            </a:fld>
            <a:endParaRPr lang="en-US" dirty="0">
              <a:solidFill>
                <a:schemeClr val="bg2">
                  <a:lumMod val="50000"/>
                </a:schemeClr>
              </a:solidFill>
            </a:endParaRPr>
          </a:p>
        </p:txBody>
      </p:sp>
      <p:pic>
        <p:nvPicPr>
          <p:cNvPr id="12" name="תמונה 11">
            <a:extLst>
              <a:ext uri="{FF2B5EF4-FFF2-40B4-BE49-F238E27FC236}">
                <a16:creationId xmlns:a16="http://schemas.microsoft.com/office/drawing/2014/main" id="{3EB8B7FA-8FFE-47BA-A6C7-F734200F1A46}"/>
              </a:ext>
            </a:extLst>
          </p:cNvPr>
          <p:cNvPicPr>
            <a:picLocks noChangeAspect="1"/>
          </p:cNvPicPr>
          <p:nvPr/>
        </p:nvPicPr>
        <p:blipFill>
          <a:blip r:embed="rId3"/>
          <a:stretch>
            <a:fillRect/>
          </a:stretch>
        </p:blipFill>
        <p:spPr>
          <a:xfrm>
            <a:off x="2133638" y="456582"/>
            <a:ext cx="609524" cy="609524"/>
          </a:xfrm>
          <a:prstGeom prst="rect">
            <a:avLst/>
          </a:prstGeom>
        </p:spPr>
      </p:pic>
      <p:graphicFrame>
        <p:nvGraphicFramePr>
          <p:cNvPr id="17" name="טבלה 16">
            <a:extLst>
              <a:ext uri="{FF2B5EF4-FFF2-40B4-BE49-F238E27FC236}">
                <a16:creationId xmlns:a16="http://schemas.microsoft.com/office/drawing/2014/main" id="{65A62E97-83A3-4402-A90D-E52651E3216C}"/>
              </a:ext>
            </a:extLst>
          </p:cNvPr>
          <p:cNvGraphicFramePr>
            <a:graphicFrameLocks noGrp="1"/>
          </p:cNvGraphicFramePr>
          <p:nvPr>
            <p:extLst>
              <p:ext uri="{D42A27DB-BD31-4B8C-83A1-F6EECF244321}">
                <p14:modId xmlns:p14="http://schemas.microsoft.com/office/powerpoint/2010/main" val="3508299046"/>
              </p:ext>
            </p:extLst>
          </p:nvPr>
        </p:nvGraphicFramePr>
        <p:xfrm>
          <a:off x="1610246" y="1871622"/>
          <a:ext cx="9076382" cy="3169920"/>
        </p:xfrm>
        <a:graphic>
          <a:graphicData uri="http://schemas.openxmlformats.org/drawingml/2006/table">
            <a:tbl>
              <a:tblPr firstRow="1" bandRow="1">
                <a:tableStyleId>{2D5ABB26-0587-4C30-8999-92F81FD0307C}</a:tableStyleId>
              </a:tblPr>
              <a:tblGrid>
                <a:gridCol w="4538191">
                  <a:extLst>
                    <a:ext uri="{9D8B030D-6E8A-4147-A177-3AD203B41FA5}">
                      <a16:colId xmlns:a16="http://schemas.microsoft.com/office/drawing/2014/main" val="418811055"/>
                    </a:ext>
                  </a:extLst>
                </a:gridCol>
                <a:gridCol w="4538191">
                  <a:extLst>
                    <a:ext uri="{9D8B030D-6E8A-4147-A177-3AD203B41FA5}">
                      <a16:colId xmlns:a16="http://schemas.microsoft.com/office/drawing/2014/main" val="3378280477"/>
                    </a:ext>
                  </a:extLst>
                </a:gridCol>
              </a:tblGrid>
              <a:tr h="370840">
                <a:tc>
                  <a:txBody>
                    <a:bodyPr/>
                    <a:lstStyle/>
                    <a:p>
                      <a:pPr marL="0" marR="0" lvl="0" indent="0" algn="l" defTabSz="4572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kumimoji="0" lang="en-US" sz="2800" u="none" strike="noStrike" kern="1200" cap="none" spc="0" normalizeH="0" baseline="0" noProof="0" dirty="0">
                          <a:ln>
                            <a:noFill/>
                          </a:ln>
                          <a:solidFill>
                            <a:srgbClr val="C00000"/>
                          </a:solidFill>
                          <a:effectLst/>
                          <a:uLnTx/>
                          <a:uFillTx/>
                        </a:rPr>
                        <a:t> Facebook authentication</a:t>
                      </a:r>
                    </a:p>
                    <a:p>
                      <a:pPr>
                        <a:buClr>
                          <a:schemeClr val="accent1"/>
                        </a:buClr>
                      </a:pPr>
                      <a:endParaRPr lang="en-US" dirty="0"/>
                    </a:p>
                  </a:txBody>
                  <a:tcPr marL="90000"/>
                </a:tc>
                <a:tc>
                  <a:txBody>
                    <a:bodyPr/>
                    <a:lstStyle/>
                    <a:p>
                      <a:pPr marL="0" marR="0" lvl="0" indent="0" algn="l" defTabSz="4572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kumimoji="0" lang="en-US" sz="2800" u="none" strike="noStrike" kern="1200" cap="none" spc="0" normalizeH="0" baseline="0" noProof="0" dirty="0">
                          <a:ln>
                            <a:noFill/>
                          </a:ln>
                          <a:effectLst/>
                          <a:uLnTx/>
                          <a:uFillTx/>
                        </a:rPr>
                        <a:t> </a:t>
                      </a:r>
                      <a:r>
                        <a:rPr kumimoji="0" lang="en-US" sz="2800" u="none" strike="noStrike" kern="1200" cap="none" spc="0" normalizeH="0" baseline="0" noProof="0" dirty="0" err="1">
                          <a:ln>
                            <a:noFill/>
                          </a:ln>
                          <a:effectLst/>
                          <a:uLnTx/>
                          <a:uFillTx/>
                        </a:rPr>
                        <a:t>FloatingActionButton</a:t>
                      </a:r>
                      <a:endParaRPr kumimoji="0" lang="en-US" sz="2800" u="none" strike="noStrike" kern="1200" cap="none" spc="0" normalizeH="0" baseline="0" noProof="0" dirty="0">
                        <a:ln>
                          <a:noFill/>
                        </a:ln>
                        <a:effectLst/>
                        <a:uLnTx/>
                        <a:uFillTx/>
                      </a:endParaRPr>
                    </a:p>
                    <a:p>
                      <a:pPr>
                        <a:buClr>
                          <a:schemeClr val="accent1"/>
                        </a:buClr>
                      </a:pPr>
                      <a:endParaRPr lang="en-US" dirty="0"/>
                    </a:p>
                  </a:txBody>
                  <a:tcPr marL="90000"/>
                </a:tc>
                <a:extLst>
                  <a:ext uri="{0D108BD9-81ED-4DB2-BD59-A6C34878D82A}">
                    <a16:rowId xmlns:a16="http://schemas.microsoft.com/office/drawing/2014/main" val="2263785365"/>
                  </a:ext>
                </a:extLst>
              </a:tr>
              <a:tr h="370840">
                <a:tc>
                  <a:txBody>
                    <a:bodyPr/>
                    <a:lstStyle/>
                    <a:p>
                      <a:pPr marL="0" marR="0" lvl="0" indent="0" algn="l" defTabSz="4572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kumimoji="0" lang="en-US" sz="2800" u="none" strike="noStrike" kern="1200" cap="none" spc="0" normalizeH="0" baseline="0" noProof="0" dirty="0">
                          <a:ln>
                            <a:noFill/>
                          </a:ln>
                          <a:effectLst/>
                          <a:uLnTx/>
                          <a:uFillTx/>
                        </a:rPr>
                        <a:t> Android Week View</a:t>
                      </a:r>
                    </a:p>
                    <a:p>
                      <a:pPr>
                        <a:buClr>
                          <a:schemeClr val="accent1"/>
                        </a:buClr>
                      </a:pPr>
                      <a:endParaRPr lang="en-US" dirty="0"/>
                    </a:p>
                  </a:txBody>
                  <a:tcPr marL="90000"/>
                </a:tc>
                <a:tc>
                  <a:txBody>
                    <a:bodyPr/>
                    <a:lstStyle/>
                    <a:p>
                      <a:pPr marL="0" marR="0" lvl="0" indent="0" algn="l" defTabSz="4572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kumimoji="0" lang="en-US" sz="2800" u="none" strike="noStrike" kern="1200" cap="none" spc="0" normalizeH="0" baseline="0" noProof="0" dirty="0">
                          <a:ln>
                            <a:noFill/>
                          </a:ln>
                          <a:effectLst/>
                          <a:uLnTx/>
                          <a:uFillTx/>
                        </a:rPr>
                        <a:t> </a:t>
                      </a:r>
                      <a:r>
                        <a:rPr kumimoji="0" lang="en-US" sz="2800" u="none" strike="noStrike" kern="1200" cap="none" spc="0" normalizeH="0" baseline="0" noProof="0" dirty="0" err="1">
                          <a:ln>
                            <a:noFill/>
                          </a:ln>
                          <a:effectLst/>
                          <a:uLnTx/>
                          <a:uFillTx/>
                        </a:rPr>
                        <a:t>TooltipView</a:t>
                      </a:r>
                      <a:endParaRPr kumimoji="0" lang="en-US" sz="2800" u="none" strike="noStrike" kern="1200" cap="none" spc="0" normalizeH="0" baseline="0" noProof="0" dirty="0">
                        <a:ln>
                          <a:noFill/>
                        </a:ln>
                        <a:effectLst/>
                        <a:uLnTx/>
                        <a:uFillTx/>
                      </a:endParaRPr>
                    </a:p>
                    <a:p>
                      <a:pPr>
                        <a:buClr>
                          <a:schemeClr val="accent1"/>
                        </a:buClr>
                      </a:pPr>
                      <a:endParaRPr lang="en-US" dirty="0"/>
                    </a:p>
                  </a:txBody>
                  <a:tcPr marL="90000"/>
                </a:tc>
                <a:extLst>
                  <a:ext uri="{0D108BD9-81ED-4DB2-BD59-A6C34878D82A}">
                    <a16:rowId xmlns:a16="http://schemas.microsoft.com/office/drawing/2014/main" val="3502345172"/>
                  </a:ext>
                </a:extLst>
              </a:tr>
              <a:tr h="370840">
                <a:tc>
                  <a:txBody>
                    <a:bodyPr/>
                    <a:lstStyle/>
                    <a:p>
                      <a:pPr marL="0" marR="0" lvl="0" indent="0" algn="l" defTabSz="4572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kumimoji="0" lang="en-US" sz="2800" u="none" strike="noStrike" kern="1200" cap="none" spc="0" normalizeH="0" baseline="0" noProof="0" dirty="0">
                          <a:ln>
                            <a:noFill/>
                          </a:ln>
                          <a:effectLst/>
                          <a:uLnTx/>
                          <a:uFillTx/>
                        </a:rPr>
                        <a:t> Android Circular Image View</a:t>
                      </a:r>
                    </a:p>
                    <a:p>
                      <a:pPr>
                        <a:buClr>
                          <a:schemeClr val="accent1"/>
                        </a:buClr>
                      </a:pPr>
                      <a:endParaRPr lang="en-US" dirty="0"/>
                    </a:p>
                  </a:txBody>
                  <a:tcPr marL="90000"/>
                </a:tc>
                <a:tc>
                  <a:txBody>
                    <a:bodyPr/>
                    <a:lstStyle/>
                    <a:p>
                      <a:pPr marL="0" marR="0" lvl="0" indent="0" algn="l" defTabSz="4572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kumimoji="0" lang="en-US" sz="2800" u="none" strike="noStrike" kern="1200" cap="none" spc="0" normalizeH="0" baseline="0" noProof="0" dirty="0">
                          <a:ln>
                            <a:noFill/>
                          </a:ln>
                          <a:effectLst/>
                          <a:uLnTx/>
                          <a:uFillTx/>
                        </a:rPr>
                        <a:t> Picasso</a:t>
                      </a:r>
                    </a:p>
                    <a:p>
                      <a:pPr>
                        <a:buClr>
                          <a:schemeClr val="accent1"/>
                        </a:buClr>
                      </a:pPr>
                      <a:endParaRPr lang="en-US" dirty="0"/>
                    </a:p>
                  </a:txBody>
                  <a:tcPr marL="90000"/>
                </a:tc>
                <a:extLst>
                  <a:ext uri="{0D108BD9-81ED-4DB2-BD59-A6C34878D82A}">
                    <a16:rowId xmlns:a16="http://schemas.microsoft.com/office/drawing/2014/main" val="1021886627"/>
                  </a:ext>
                </a:extLst>
              </a:tr>
              <a:tr h="370840">
                <a:tc>
                  <a:txBody>
                    <a:bodyPr/>
                    <a:lstStyle/>
                    <a:p>
                      <a:pPr marL="0" marR="0" lvl="0" indent="0" algn="l" defTabSz="4572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kumimoji="0" lang="en-US" sz="2800" u="none" strike="noStrike" kern="1200" cap="none" spc="0" normalizeH="0" baseline="0" noProof="0" dirty="0">
                          <a:ln>
                            <a:noFill/>
                          </a:ln>
                          <a:effectLst/>
                          <a:uLnTx/>
                          <a:uFillTx/>
                        </a:rPr>
                        <a:t> </a:t>
                      </a:r>
                      <a:r>
                        <a:rPr kumimoji="0" lang="en-US" sz="2800" u="none" strike="noStrike" kern="1200" cap="none" spc="0" normalizeH="0" baseline="0" noProof="0" dirty="0" err="1">
                          <a:ln>
                            <a:noFill/>
                          </a:ln>
                          <a:effectLst/>
                          <a:uLnTx/>
                          <a:uFillTx/>
                        </a:rPr>
                        <a:t>AwesomeValidation</a:t>
                      </a:r>
                      <a:endParaRPr kumimoji="0" lang="en-US" sz="2800" u="none" strike="noStrike" kern="1200" cap="none" spc="0" normalizeH="0" baseline="0" noProof="0" dirty="0">
                        <a:ln>
                          <a:noFill/>
                        </a:ln>
                        <a:effectLst/>
                        <a:uLnTx/>
                        <a:uFillTx/>
                      </a:endParaRPr>
                    </a:p>
                    <a:p>
                      <a:pPr>
                        <a:buClr>
                          <a:schemeClr val="accent1"/>
                        </a:buClr>
                      </a:pPr>
                      <a:endParaRPr lang="en-US" dirty="0"/>
                    </a:p>
                  </a:txBody>
                  <a:tcPr marL="90000"/>
                </a:tc>
                <a:tc>
                  <a:txBody>
                    <a:bodyPr/>
                    <a:lstStyle/>
                    <a:p>
                      <a:pPr marL="0" marR="0" lvl="0" indent="0" algn="l" defTabSz="4572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kumimoji="0" lang="en-US" sz="2800" u="none" strike="noStrike" kern="1200" cap="none" spc="0" normalizeH="0" baseline="0" noProof="0" dirty="0">
                          <a:ln>
                            <a:noFill/>
                          </a:ln>
                          <a:effectLst/>
                          <a:uLnTx/>
                          <a:uFillTx/>
                        </a:rPr>
                        <a:t> Lottie</a:t>
                      </a:r>
                    </a:p>
                    <a:p>
                      <a:pPr>
                        <a:buClr>
                          <a:schemeClr val="accent1"/>
                        </a:buClr>
                      </a:pPr>
                      <a:endParaRPr lang="en-US" dirty="0"/>
                    </a:p>
                  </a:txBody>
                  <a:tcPr marL="90000"/>
                </a:tc>
                <a:extLst>
                  <a:ext uri="{0D108BD9-81ED-4DB2-BD59-A6C34878D82A}">
                    <a16:rowId xmlns:a16="http://schemas.microsoft.com/office/drawing/2014/main" val="2854562713"/>
                  </a:ext>
                </a:extLst>
              </a:tr>
            </a:tbl>
          </a:graphicData>
        </a:graphic>
      </p:graphicFrame>
    </p:spTree>
    <p:extLst>
      <p:ext uri="{BB962C8B-B14F-4D97-AF65-F5344CB8AC3E}">
        <p14:creationId xmlns:p14="http://schemas.microsoft.com/office/powerpoint/2010/main" val="26245692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DECF-398A-9B40-AC85-66605B9B4232}"/>
              </a:ext>
            </a:extLst>
          </p:cNvPr>
          <p:cNvSpPr>
            <a:spLocks noGrp="1"/>
          </p:cNvSpPr>
          <p:nvPr>
            <p:ph type="title"/>
          </p:nvPr>
        </p:nvSpPr>
        <p:spPr>
          <a:xfrm>
            <a:off x="1683171" y="234912"/>
            <a:ext cx="8825657" cy="1915647"/>
          </a:xfrm>
        </p:spPr>
        <p:txBody>
          <a:bodyPr anchor="ctr"/>
          <a:lstStyle/>
          <a:p>
            <a:pPr algn="ctr"/>
            <a:r>
              <a:rPr lang="en-US" sz="6000" dirty="0"/>
              <a:t>Future Plans</a:t>
            </a:r>
          </a:p>
        </p:txBody>
      </p:sp>
      <p:sp>
        <p:nvSpPr>
          <p:cNvPr id="8" name="Slide Number Placeholder 7">
            <a:extLst>
              <a:ext uri="{FF2B5EF4-FFF2-40B4-BE49-F238E27FC236}">
                <a16:creationId xmlns:a16="http://schemas.microsoft.com/office/drawing/2014/main" id="{7A3CDDC7-571E-41A6-92FE-69F56C25D443}"/>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21</a:t>
            </a:fld>
            <a:endParaRPr lang="en-US" dirty="0">
              <a:solidFill>
                <a:schemeClr val="bg2">
                  <a:lumMod val="50000"/>
                </a:schemeClr>
              </a:solidFill>
            </a:endParaRPr>
          </a:p>
        </p:txBody>
      </p:sp>
      <p:grpSp>
        <p:nvGrpSpPr>
          <p:cNvPr id="12" name="Group 11">
            <a:extLst>
              <a:ext uri="{FF2B5EF4-FFF2-40B4-BE49-F238E27FC236}">
                <a16:creationId xmlns:a16="http://schemas.microsoft.com/office/drawing/2014/main" id="{3BAEB7DC-3268-4BB6-98B8-A58C15392EBD}"/>
              </a:ext>
            </a:extLst>
          </p:cNvPr>
          <p:cNvGrpSpPr/>
          <p:nvPr/>
        </p:nvGrpSpPr>
        <p:grpSpPr>
          <a:xfrm>
            <a:off x="-1382946" y="5808342"/>
            <a:ext cx="15891426" cy="2636520"/>
            <a:chOff x="-1382946" y="5737222"/>
            <a:chExt cx="15891426" cy="2636520"/>
          </a:xfrm>
        </p:grpSpPr>
        <p:sp>
          <p:nvSpPr>
            <p:cNvPr id="13" name="Wave 12">
              <a:extLst>
                <a:ext uri="{FF2B5EF4-FFF2-40B4-BE49-F238E27FC236}">
                  <a16:creationId xmlns:a16="http://schemas.microsoft.com/office/drawing/2014/main" id="{F08771BE-4577-4522-B716-40E713921F7B}"/>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Wave 13">
              <a:extLst>
                <a:ext uri="{FF2B5EF4-FFF2-40B4-BE49-F238E27FC236}">
                  <a16:creationId xmlns:a16="http://schemas.microsoft.com/office/drawing/2014/main" id="{26C67B32-3292-4935-903A-5C8B203B7803}"/>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4" name="תמונה 3">
            <a:extLst>
              <a:ext uri="{FF2B5EF4-FFF2-40B4-BE49-F238E27FC236}">
                <a16:creationId xmlns:a16="http://schemas.microsoft.com/office/drawing/2014/main" id="{91844DB5-F236-4287-BAE1-F19D3552134D}"/>
              </a:ext>
            </a:extLst>
          </p:cNvPr>
          <p:cNvPicPr>
            <a:picLocks noChangeAspect="1"/>
          </p:cNvPicPr>
          <p:nvPr/>
        </p:nvPicPr>
        <p:blipFill>
          <a:blip r:embed="rId2"/>
          <a:stretch>
            <a:fillRect/>
          </a:stretch>
        </p:blipFill>
        <p:spPr>
          <a:xfrm>
            <a:off x="4541859" y="2150559"/>
            <a:ext cx="3108279" cy="3108279"/>
          </a:xfrm>
          <a:prstGeom prst="rect">
            <a:avLst/>
          </a:prstGeom>
        </p:spPr>
      </p:pic>
    </p:spTree>
    <p:extLst>
      <p:ext uri="{BB962C8B-B14F-4D97-AF65-F5344CB8AC3E}">
        <p14:creationId xmlns:p14="http://schemas.microsoft.com/office/powerpoint/2010/main" val="29438345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View employees options</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2616303" y="52551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Once the Employees filled out their options of shifts for the upcoming week, the Employer can view those options and give her/his feedback.</a:t>
            </a:r>
          </a:p>
        </p:txBody>
      </p:sp>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896746" y="6132763"/>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22</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34459342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367289" y="594814"/>
            <a:ext cx="9404350" cy="1400175"/>
          </a:xfrm>
        </p:spPr>
        <p:txBody>
          <a:bodyPr/>
          <a:lstStyle/>
          <a:p>
            <a:pPr algn="ctr"/>
            <a:r>
              <a:rPr lang="en-US" sz="3200" dirty="0">
                <a:solidFill>
                  <a:schemeClr val="tx1"/>
                </a:solidFill>
              </a:rPr>
              <a:t>Manually update an existing schedule</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2364533" y="655780"/>
            <a:ext cx="476799" cy="476799"/>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Provides the Employer the ability to directly intervene with an existing schedule (</a:t>
            </a:r>
            <a:r>
              <a:rPr lang="en-US" sz="2800" dirty="0" err="1"/>
              <a:t>i.e</a:t>
            </a:r>
            <a:r>
              <a:rPr lang="en-US" sz="2800" dirty="0"/>
              <a:t>: an Employee called in sick).</a:t>
            </a:r>
          </a:p>
          <a:p>
            <a:pPr algn="l" rtl="0"/>
            <a:endParaRPr lang="en-US" sz="2800" dirty="0"/>
          </a:p>
          <a:p>
            <a:pPr marL="0" indent="0" algn="l" rtl="0">
              <a:buNone/>
            </a:pPr>
            <a:endParaRPr lang="en-US" sz="2800" dirty="0"/>
          </a:p>
          <a:p>
            <a:pPr algn="l" rtl="0"/>
            <a:endParaRPr lang="en-US" sz="2800" dirty="0"/>
          </a:p>
          <a:p>
            <a:pPr marL="0" indent="0" algn="ctr" rtl="0">
              <a:buNone/>
            </a:pPr>
            <a:r>
              <a:rPr lang="en-US" sz="2800" dirty="0"/>
              <a:t>	</a:t>
            </a:r>
          </a:p>
        </p:txBody>
      </p:sp>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841332" y="6248399"/>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23</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13277616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Agenda view of schedule</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2560889" y="533827"/>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After a schedule has been made, every User will be able to view his specific weekly schedule.</a:t>
            </a:r>
          </a:p>
        </p:txBody>
      </p:sp>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841332" y="6120334"/>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24</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766923"/>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1831532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Schedule sharing &amp; exporting</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2120599" y="476108"/>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After a schedule has been made, every User will have the ability to share it via other apps (</a:t>
            </a:r>
            <a:r>
              <a:rPr lang="en-US" sz="2800" dirty="0" err="1"/>
              <a:t>i.e</a:t>
            </a:r>
            <a:r>
              <a:rPr lang="en-US" sz="2800" dirty="0"/>
              <a:t>      “WhatsApp”) or export it to a spreadsheet (</a:t>
            </a:r>
            <a:r>
              <a:rPr lang="en-US" sz="2800" dirty="0" err="1"/>
              <a:t>i.e</a:t>
            </a:r>
            <a:r>
              <a:rPr lang="en-US" sz="2800" dirty="0"/>
              <a:t>      “Microsoft Excel”).</a:t>
            </a:r>
          </a:p>
          <a:p>
            <a:pPr marL="0" indent="0" algn="ctr" rtl="0">
              <a:buNone/>
            </a:pPr>
            <a:r>
              <a:rPr lang="en-US" sz="2800" dirty="0"/>
              <a:t>	</a:t>
            </a:r>
          </a:p>
        </p:txBody>
      </p:sp>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841332" y="6003029"/>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25</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20" name="Picture 19">
            <a:extLst>
              <a:ext uri="{FF2B5EF4-FFF2-40B4-BE49-F238E27FC236}">
                <a16:creationId xmlns:a16="http://schemas.microsoft.com/office/drawing/2014/main" id="{12E9187F-E340-4538-9A93-2A759F1D5A34}"/>
              </a:ext>
            </a:extLst>
          </p:cNvPr>
          <p:cNvPicPr>
            <a:picLocks noChangeAspect="1"/>
          </p:cNvPicPr>
          <p:nvPr/>
        </p:nvPicPr>
        <p:blipFill>
          <a:blip r:embed="rId4"/>
          <a:stretch>
            <a:fillRect/>
          </a:stretch>
        </p:blipFill>
        <p:spPr>
          <a:xfrm>
            <a:off x="5767709" y="2584989"/>
            <a:ext cx="312322" cy="312322"/>
          </a:xfrm>
          <a:prstGeom prst="rect">
            <a:avLst/>
          </a:prstGeom>
        </p:spPr>
      </p:pic>
      <p:pic>
        <p:nvPicPr>
          <p:cNvPr id="21" name="Picture 20">
            <a:extLst>
              <a:ext uri="{FF2B5EF4-FFF2-40B4-BE49-F238E27FC236}">
                <a16:creationId xmlns:a16="http://schemas.microsoft.com/office/drawing/2014/main" id="{9824E927-F495-4660-8050-78A453CEC769}"/>
              </a:ext>
            </a:extLst>
          </p:cNvPr>
          <p:cNvPicPr>
            <a:picLocks noChangeAspect="1"/>
          </p:cNvPicPr>
          <p:nvPr/>
        </p:nvPicPr>
        <p:blipFill>
          <a:blip r:embed="rId5"/>
          <a:stretch>
            <a:fillRect/>
          </a:stretch>
        </p:blipFill>
        <p:spPr>
          <a:xfrm>
            <a:off x="3937606" y="3028846"/>
            <a:ext cx="312322" cy="312322"/>
          </a:xfrm>
          <a:prstGeom prst="rect">
            <a:avLst/>
          </a:prstGeom>
        </p:spPr>
      </p:pic>
    </p:spTree>
    <p:extLst>
      <p:ext uri="{BB962C8B-B14F-4D97-AF65-F5344CB8AC3E}">
        <p14:creationId xmlns:p14="http://schemas.microsoft.com/office/powerpoint/2010/main" val="34729326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Shift swapping request (Employee)</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1511491" y="511156"/>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Provides the Employee the ability to request a shift swapping with another Employee and simultaneously notify the Employer.</a:t>
            </a:r>
          </a:p>
          <a:p>
            <a:pPr algn="l" rtl="0">
              <a:buFont typeface="Wingdings" panose="05000000000000000000" pitchFamily="2" charset="2"/>
              <a:buChar char="§"/>
            </a:pPr>
            <a:r>
              <a:rPr lang="en-US" sz="2800" dirty="0"/>
              <a:t>By approving the request, the previous schedule will be updated accordingly (without reapplying the main algorithm).</a:t>
            </a:r>
          </a:p>
        </p:txBody>
      </p:sp>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579901" y="6226659"/>
            <a:ext cx="7246800" cy="21740"/>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26</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39739151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Synchronization with Google calendar </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Once all Employees filled out their options and the Employer confirmed and published the created schedule, both the Employees and the Employer can export the shift schedule into their own Google calendar accounts.</a:t>
            </a:r>
          </a:p>
        </p:txBody>
      </p:sp>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802000" y="6228634"/>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27</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1" name="תמונה 10">
            <a:extLst>
              <a:ext uri="{FF2B5EF4-FFF2-40B4-BE49-F238E27FC236}">
                <a16:creationId xmlns:a16="http://schemas.microsoft.com/office/drawing/2014/main" id="{8D3D3976-46BA-4B82-8829-539172FE66B4}"/>
              </a:ext>
            </a:extLst>
          </p:cNvPr>
          <p:cNvPicPr>
            <a:picLocks noChangeAspect="1"/>
          </p:cNvPicPr>
          <p:nvPr/>
        </p:nvPicPr>
        <p:blipFill>
          <a:blip r:embed="rId3"/>
          <a:stretch>
            <a:fillRect/>
          </a:stretch>
        </p:blipFill>
        <p:spPr>
          <a:xfrm>
            <a:off x="1103312" y="505555"/>
            <a:ext cx="609600" cy="609600"/>
          </a:xfrm>
          <a:prstGeom prst="rect">
            <a:avLst/>
          </a:prstGeom>
        </p:spPr>
      </p:pic>
    </p:spTree>
    <p:extLst>
      <p:ext uri="{BB962C8B-B14F-4D97-AF65-F5344CB8AC3E}">
        <p14:creationId xmlns:p14="http://schemas.microsoft.com/office/powerpoint/2010/main" val="3537731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Push notifications</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After all options were filled, the group manager will receive a notification that a schedule is ready to be created.</a:t>
            </a:r>
          </a:p>
          <a:p>
            <a:pPr algn="l" rtl="0">
              <a:buFont typeface="Wingdings" panose="05000000000000000000" pitchFamily="2" charset="2"/>
              <a:buChar char="§"/>
            </a:pPr>
            <a:r>
              <a:rPr lang="en-US" sz="2800" dirty="0"/>
              <a:t>After a schedule has been made, every employee will receive notification about it.</a:t>
            </a:r>
          </a:p>
        </p:txBody>
      </p:sp>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802000" y="6228634"/>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28</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8" name="תמונה 7">
            <a:extLst>
              <a:ext uri="{FF2B5EF4-FFF2-40B4-BE49-F238E27FC236}">
                <a16:creationId xmlns:a16="http://schemas.microsoft.com/office/drawing/2014/main" id="{DE17F532-2D88-493C-9C5C-28507D6DADDE}"/>
              </a:ext>
            </a:extLst>
          </p:cNvPr>
          <p:cNvPicPr>
            <a:picLocks noChangeAspect="1"/>
          </p:cNvPicPr>
          <p:nvPr/>
        </p:nvPicPr>
        <p:blipFill>
          <a:blip r:embed="rId3"/>
          <a:stretch>
            <a:fillRect/>
          </a:stretch>
        </p:blipFill>
        <p:spPr>
          <a:xfrm>
            <a:off x="3279793" y="471102"/>
            <a:ext cx="609653" cy="609653"/>
          </a:xfrm>
          <a:prstGeom prst="rect">
            <a:avLst/>
          </a:prstGeom>
        </p:spPr>
      </p:pic>
    </p:spTree>
    <p:extLst>
      <p:ext uri="{BB962C8B-B14F-4D97-AF65-F5344CB8AC3E}">
        <p14:creationId xmlns:p14="http://schemas.microsoft.com/office/powerpoint/2010/main" val="41884931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Hebrew language support</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2500792" y="529717"/>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Hebrew language support intended for Hebrew customers.</a:t>
            </a:r>
          </a:p>
        </p:txBody>
      </p:sp>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802000" y="6003029"/>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29</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23691556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a:effectLst/>
        </p:spPr>
        <p:txBody>
          <a:bodyPr/>
          <a:lstStyle/>
          <a:p>
            <a:pPr algn="ctr"/>
            <a:r>
              <a:rPr lang="en-US" dirty="0">
                <a:solidFill>
                  <a:schemeClr val="tx1"/>
                </a:solidFill>
              </a:rPr>
              <a:t>Introduction</a:t>
            </a:r>
          </a:p>
        </p:txBody>
      </p:sp>
      <p:pic>
        <p:nvPicPr>
          <p:cNvPr id="12" name="Picture 11">
            <a:extLst>
              <a:ext uri="{FF2B5EF4-FFF2-40B4-BE49-F238E27FC236}">
                <a16:creationId xmlns:a16="http://schemas.microsoft.com/office/drawing/2014/main" id="{36CDCE59-5203-4EF5-87F8-330A07C6E6B7}"/>
              </a:ext>
            </a:extLst>
          </p:cNvPr>
          <p:cNvPicPr>
            <a:picLocks noChangeAspect="1"/>
          </p:cNvPicPr>
          <p:nvPr/>
        </p:nvPicPr>
        <p:blipFill>
          <a:blip r:embed="rId2"/>
          <a:stretch>
            <a:fillRect/>
          </a:stretch>
        </p:blipFill>
        <p:spPr>
          <a:xfrm>
            <a:off x="3687622" y="344578"/>
            <a:ext cx="759183" cy="759183"/>
          </a:xfrm>
          <a:prstGeom prst="rect">
            <a:avLst/>
          </a:prstGeom>
        </p:spPr>
      </p:pic>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3"/>
          <a:stretch>
            <a:fillRect/>
          </a:stretch>
        </p:blipFill>
        <p:spPr>
          <a:xfrm>
            <a:off x="1938000" y="1233155"/>
            <a:ext cx="8316000" cy="24948"/>
          </a:xfrm>
          <a:prstGeom prst="rect">
            <a:avLst/>
          </a:prstGeom>
        </p:spPr>
      </p:pic>
      <p:sp>
        <p:nvSpPr>
          <p:cNvPr id="3" name="Slide Number Placeholder 2">
            <a:extLst>
              <a:ext uri="{FF2B5EF4-FFF2-40B4-BE49-F238E27FC236}">
                <a16:creationId xmlns:a16="http://schemas.microsoft.com/office/drawing/2014/main" id="{0B46A298-D10F-4BCD-940E-D39D9A9EBB0D}"/>
              </a:ext>
            </a:extLst>
          </p:cNvPr>
          <p:cNvSpPr>
            <a:spLocks noGrp="1"/>
          </p:cNvSpPr>
          <p:nvPr>
            <p:ph type="sldNum" sz="quarter" idx="12"/>
          </p:nvPr>
        </p:nvSpPr>
        <p:spPr/>
        <p:txBody>
          <a:bodyPr/>
          <a:lstStyle/>
          <a:p>
            <a:fld id="{6D22F896-40B5-4ADD-8801-0D06FADFA095}" type="slidenum">
              <a:rPr lang="en-US" smtClean="0">
                <a:solidFill>
                  <a:schemeClr val="bg2">
                    <a:lumMod val="50000"/>
                  </a:schemeClr>
                </a:solidFill>
              </a:rPr>
              <a:t>3</a:t>
            </a:fld>
            <a:endParaRPr lang="en-US" dirty="0">
              <a:solidFill>
                <a:schemeClr val="bg2">
                  <a:lumMod val="50000"/>
                </a:schemeClr>
              </a:solidFill>
            </a:endParaRPr>
          </a:p>
        </p:txBody>
      </p:sp>
      <p:grpSp>
        <p:nvGrpSpPr>
          <p:cNvPr id="9" name="Group 8">
            <a:extLst>
              <a:ext uri="{FF2B5EF4-FFF2-40B4-BE49-F238E27FC236}">
                <a16:creationId xmlns:a16="http://schemas.microsoft.com/office/drawing/2014/main" id="{D9C97C93-BF98-4B3F-B93B-2D699F2F83F8}"/>
              </a:ext>
            </a:extLst>
          </p:cNvPr>
          <p:cNvGrpSpPr/>
          <p:nvPr/>
        </p:nvGrpSpPr>
        <p:grpSpPr>
          <a:xfrm>
            <a:off x="-1382946" y="5808342"/>
            <a:ext cx="15891426" cy="2636520"/>
            <a:chOff x="-1382946" y="5737222"/>
            <a:chExt cx="15891426" cy="2636520"/>
          </a:xfrm>
        </p:grpSpPr>
        <p:sp>
          <p:nvSpPr>
            <p:cNvPr id="10" name="Wave 9">
              <a:extLst>
                <a:ext uri="{FF2B5EF4-FFF2-40B4-BE49-F238E27FC236}">
                  <a16:creationId xmlns:a16="http://schemas.microsoft.com/office/drawing/2014/main" id="{1AC59EE5-06EE-4059-9A3B-B45CF03B3428}"/>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Wave 10">
              <a:extLst>
                <a:ext uri="{FF2B5EF4-FFF2-40B4-BE49-F238E27FC236}">
                  <a16:creationId xmlns:a16="http://schemas.microsoft.com/office/drawing/2014/main" id="{D798413A-FA89-4411-BF21-890E33D5954F}"/>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3" name="Content Placeholder 2">
            <a:extLst>
              <a:ext uri="{FF2B5EF4-FFF2-40B4-BE49-F238E27FC236}">
                <a16:creationId xmlns:a16="http://schemas.microsoft.com/office/drawing/2014/main" id="{0385EB93-902F-43B0-8D34-A958DDF8641F}"/>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i="1" dirty="0"/>
              <a:t>For</a:t>
            </a:r>
            <a:r>
              <a:rPr lang="en-US" sz="2800" dirty="0"/>
              <a:t> shift-based businesses that want to manage their work schedule easily.</a:t>
            </a:r>
          </a:p>
          <a:p>
            <a:pPr algn="l" rtl="0">
              <a:buFont typeface="Wingdings" panose="05000000000000000000" pitchFamily="2" charset="2"/>
              <a:buChar char="§"/>
            </a:pPr>
            <a:r>
              <a:rPr lang="en-US" sz="2800" b="1" i="1" dirty="0"/>
              <a:t>Shiftly</a:t>
            </a:r>
            <a:r>
              <a:rPr lang="en-US" sz="2800" dirty="0"/>
              <a:t> is a mobile application that provides an easy and interactive way for both employers and employees to manage scheduling at work.</a:t>
            </a:r>
          </a:p>
          <a:p>
            <a:pPr algn="l" rtl="0">
              <a:buFont typeface="Wingdings" panose="05000000000000000000" pitchFamily="2" charset="2"/>
              <a:buChar char="§"/>
            </a:pPr>
            <a:r>
              <a:rPr lang="en-US" sz="2800" i="1" dirty="0"/>
              <a:t>Unlike</a:t>
            </a:r>
            <a:r>
              <a:rPr lang="en-US" sz="2800" dirty="0"/>
              <a:t> traditional manual shift management with pen and paper, </a:t>
            </a:r>
            <a:r>
              <a:rPr lang="en-US" sz="2800" i="1" dirty="0"/>
              <a:t>our product</a:t>
            </a:r>
            <a:r>
              <a:rPr lang="en-US" sz="2800" dirty="0"/>
              <a:t> enables you to create a schedule automatically.</a:t>
            </a:r>
          </a:p>
        </p:txBody>
      </p:sp>
    </p:spTree>
    <p:extLst>
      <p:ext uri="{BB962C8B-B14F-4D97-AF65-F5344CB8AC3E}">
        <p14:creationId xmlns:p14="http://schemas.microsoft.com/office/powerpoint/2010/main" val="40219275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Full SMS integration</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3151766" y="529717"/>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Provides an easy and convenient way to be added into an existing group. The Employees will receive a SMS with a link. Upon clicking on it, they will automatically be added to the group. </a:t>
            </a:r>
          </a:p>
          <a:p>
            <a:pPr marL="0" indent="0" algn="l" rtl="0">
              <a:buNone/>
            </a:pPr>
            <a:endParaRPr lang="en-US" sz="2800" dirty="0"/>
          </a:p>
        </p:txBody>
      </p:sp>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802000" y="6003029"/>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30</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10364017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18ED5-EA10-42D8-893F-0E87E5B4D6AA}"/>
              </a:ext>
            </a:extLst>
          </p:cNvPr>
          <p:cNvPicPr>
            <a:picLocks noChangeAspect="1"/>
          </p:cNvPicPr>
          <p:nvPr/>
        </p:nvPicPr>
        <p:blipFill>
          <a:blip r:embed="rId2"/>
          <a:stretch>
            <a:fillRect/>
          </a:stretch>
        </p:blipFill>
        <p:spPr>
          <a:xfrm>
            <a:off x="-1139105" y="1676945"/>
            <a:ext cx="12192000" cy="3048000"/>
          </a:xfrm>
          <a:prstGeom prst="rect">
            <a:avLst/>
          </a:prstGeom>
        </p:spPr>
      </p:pic>
      <p:pic>
        <p:nvPicPr>
          <p:cNvPr id="13" name="Picture 12">
            <a:extLst>
              <a:ext uri="{FF2B5EF4-FFF2-40B4-BE49-F238E27FC236}">
                <a16:creationId xmlns:a16="http://schemas.microsoft.com/office/drawing/2014/main" id="{D04BF083-8E10-4A5B-8EAA-408DE91B5E45}"/>
              </a:ext>
            </a:extLst>
          </p:cNvPr>
          <p:cNvPicPr>
            <a:picLocks noChangeAspect="1"/>
          </p:cNvPicPr>
          <p:nvPr/>
        </p:nvPicPr>
        <p:blipFill>
          <a:blip r:embed="rId3"/>
          <a:stretch>
            <a:fillRect/>
          </a:stretch>
        </p:blipFill>
        <p:spPr>
          <a:xfrm>
            <a:off x="7329333" y="2210438"/>
            <a:ext cx="2097243" cy="2097243"/>
          </a:xfrm>
          <a:prstGeom prst="rect">
            <a:avLst/>
          </a:prstGeom>
          <a:effectLst>
            <a:reflection blurRad="6350" stA="15000" endPos="35000" dir="5400000" sy="-100000" algn="bl" rotWithShape="0"/>
          </a:effectLst>
        </p:spPr>
      </p:pic>
      <p:pic>
        <p:nvPicPr>
          <p:cNvPr id="5" name="Picture 4">
            <a:extLst>
              <a:ext uri="{FF2B5EF4-FFF2-40B4-BE49-F238E27FC236}">
                <a16:creationId xmlns:a16="http://schemas.microsoft.com/office/drawing/2014/main" id="{54728EAB-5526-4003-B8DB-8D9D8E90286B}"/>
              </a:ext>
            </a:extLst>
          </p:cNvPr>
          <p:cNvPicPr>
            <a:picLocks noChangeAspect="1"/>
          </p:cNvPicPr>
          <p:nvPr/>
        </p:nvPicPr>
        <p:blipFill>
          <a:blip r:embed="rId4"/>
          <a:stretch>
            <a:fillRect/>
          </a:stretch>
        </p:blipFill>
        <p:spPr>
          <a:xfrm>
            <a:off x="1938000" y="4647562"/>
            <a:ext cx="8316000" cy="24948"/>
          </a:xfrm>
          <a:prstGeom prst="rect">
            <a:avLst/>
          </a:prstGeom>
        </p:spPr>
      </p:pic>
      <p:sp>
        <p:nvSpPr>
          <p:cNvPr id="2" name="TextBox 1">
            <a:extLst>
              <a:ext uri="{FF2B5EF4-FFF2-40B4-BE49-F238E27FC236}">
                <a16:creationId xmlns:a16="http://schemas.microsoft.com/office/drawing/2014/main" id="{43E7CA61-813D-4C2F-9C73-DC5753ABED39}"/>
              </a:ext>
            </a:extLst>
          </p:cNvPr>
          <p:cNvSpPr txBox="1"/>
          <p:nvPr/>
        </p:nvSpPr>
        <p:spPr>
          <a:xfrm>
            <a:off x="3377845" y="3759670"/>
            <a:ext cx="2789275" cy="369332"/>
          </a:xfrm>
          <a:prstGeom prst="rect">
            <a:avLst/>
          </a:prstGeom>
          <a:noFill/>
        </p:spPr>
        <p:txBody>
          <a:bodyPr wrap="square" rtlCol="1">
            <a:spAutoFit/>
          </a:bodyPr>
          <a:lstStyle/>
          <a:p>
            <a:r>
              <a:rPr lang="en-US" dirty="0">
                <a:effectLst>
                  <a:outerShdw blurRad="50800" dist="38100" dir="8100000" algn="tr" rotWithShape="0">
                    <a:prstClr val="black">
                      <a:alpha val="40000"/>
                    </a:prstClr>
                  </a:outerShdw>
                </a:effectLst>
              </a:rPr>
              <a:t>Automatic Shift Scheduling</a:t>
            </a:r>
            <a:endParaRPr lang="he-IL" dirty="0">
              <a:effectLst>
                <a:outerShdw blurRad="50800" dist="38100" dir="8100000" algn="tr" rotWithShape="0">
                  <a:prstClr val="black">
                    <a:alpha val="40000"/>
                  </a:prstClr>
                </a:outerShdw>
              </a:effectLst>
            </a:endParaRPr>
          </a:p>
        </p:txBody>
      </p:sp>
      <p:grpSp>
        <p:nvGrpSpPr>
          <p:cNvPr id="15" name="Group 14">
            <a:extLst>
              <a:ext uri="{FF2B5EF4-FFF2-40B4-BE49-F238E27FC236}">
                <a16:creationId xmlns:a16="http://schemas.microsoft.com/office/drawing/2014/main" id="{6D320583-90C7-47C0-8F0C-33B652114754}"/>
              </a:ext>
            </a:extLst>
          </p:cNvPr>
          <p:cNvGrpSpPr/>
          <p:nvPr/>
        </p:nvGrpSpPr>
        <p:grpSpPr>
          <a:xfrm>
            <a:off x="-1382946" y="5808342"/>
            <a:ext cx="15891426" cy="2636520"/>
            <a:chOff x="-1382946" y="5737222"/>
            <a:chExt cx="15891426" cy="2636520"/>
          </a:xfrm>
        </p:grpSpPr>
        <p:sp>
          <p:nvSpPr>
            <p:cNvPr id="12" name="Wave 11">
              <a:extLst>
                <a:ext uri="{FF2B5EF4-FFF2-40B4-BE49-F238E27FC236}">
                  <a16:creationId xmlns:a16="http://schemas.microsoft.com/office/drawing/2014/main" id="{AA84C952-6829-405E-8D7B-3DE91F9D10D5}"/>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Wave 13">
              <a:extLst>
                <a:ext uri="{FF2B5EF4-FFF2-40B4-BE49-F238E27FC236}">
                  <a16:creationId xmlns:a16="http://schemas.microsoft.com/office/drawing/2014/main" id="{FEEFE367-4AF8-4FA9-80D2-FCADA664A781}"/>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22" name="TextBox 21">
            <a:extLst>
              <a:ext uri="{FF2B5EF4-FFF2-40B4-BE49-F238E27FC236}">
                <a16:creationId xmlns:a16="http://schemas.microsoft.com/office/drawing/2014/main" id="{B5B45362-2DC4-4AB4-9E72-E5E1C39B3A51}"/>
              </a:ext>
            </a:extLst>
          </p:cNvPr>
          <p:cNvSpPr txBox="1"/>
          <p:nvPr/>
        </p:nvSpPr>
        <p:spPr>
          <a:xfrm>
            <a:off x="-31665" y="6578934"/>
            <a:ext cx="4988560" cy="276999"/>
          </a:xfrm>
          <a:prstGeom prst="rect">
            <a:avLst/>
          </a:prstGeom>
          <a:noFill/>
        </p:spPr>
        <p:txBody>
          <a:bodyPr wrap="square" rtlCol="1">
            <a:spAutoFit/>
          </a:bodyPr>
          <a:lstStyle/>
          <a:p>
            <a:r>
              <a:rPr lang="en-US" sz="1200" dirty="0"/>
              <a:t>236503 - Project in Software - Android Applications	</a:t>
            </a:r>
            <a:endParaRPr lang="he-IL" sz="1200" dirty="0"/>
          </a:p>
        </p:txBody>
      </p:sp>
    </p:spTree>
    <p:extLst>
      <p:ext uri="{BB962C8B-B14F-4D97-AF65-F5344CB8AC3E}">
        <p14:creationId xmlns:p14="http://schemas.microsoft.com/office/powerpoint/2010/main" val="29313636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a:effectLst/>
        </p:spPr>
        <p:txBody>
          <a:bodyPr/>
          <a:lstStyle/>
          <a:p>
            <a:pPr algn="ctr"/>
            <a:r>
              <a:rPr lang="en-US" dirty="0">
                <a:solidFill>
                  <a:schemeClr val="tx1"/>
                </a:solidFill>
              </a:rPr>
              <a:t>The Problem</a:t>
            </a:r>
          </a:p>
        </p:txBody>
      </p:sp>
      <p:pic>
        <p:nvPicPr>
          <p:cNvPr id="12" name="Picture 11">
            <a:extLst>
              <a:ext uri="{FF2B5EF4-FFF2-40B4-BE49-F238E27FC236}">
                <a16:creationId xmlns:a16="http://schemas.microsoft.com/office/drawing/2014/main" id="{36CDCE59-5203-4EF5-87F8-330A07C6E6B7}"/>
              </a:ext>
            </a:extLst>
          </p:cNvPr>
          <p:cNvPicPr>
            <a:picLocks noChangeAspect="1"/>
          </p:cNvPicPr>
          <p:nvPr/>
        </p:nvPicPr>
        <p:blipFill>
          <a:blip r:embed="rId2"/>
          <a:stretch>
            <a:fillRect/>
          </a:stretch>
        </p:blipFill>
        <p:spPr>
          <a:xfrm>
            <a:off x="3687622" y="344578"/>
            <a:ext cx="759183" cy="759183"/>
          </a:xfrm>
          <a:prstGeom prst="rect">
            <a:avLst/>
          </a:prstGeom>
        </p:spPr>
      </p:pic>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3"/>
          <a:stretch>
            <a:fillRect/>
          </a:stretch>
        </p:blipFill>
        <p:spPr>
          <a:xfrm>
            <a:off x="1938000" y="1233155"/>
            <a:ext cx="8316000" cy="24948"/>
          </a:xfrm>
          <a:prstGeom prst="rect">
            <a:avLst/>
          </a:prstGeom>
        </p:spPr>
      </p:pic>
      <p:sp>
        <p:nvSpPr>
          <p:cNvPr id="3" name="Slide Number Placeholder 2">
            <a:extLst>
              <a:ext uri="{FF2B5EF4-FFF2-40B4-BE49-F238E27FC236}">
                <a16:creationId xmlns:a16="http://schemas.microsoft.com/office/drawing/2014/main" id="{0B46A298-D10F-4BCD-940E-D39D9A9EBB0D}"/>
              </a:ext>
            </a:extLst>
          </p:cNvPr>
          <p:cNvSpPr>
            <a:spLocks noGrp="1"/>
          </p:cNvSpPr>
          <p:nvPr>
            <p:ph type="sldNum" sz="quarter" idx="12"/>
          </p:nvPr>
        </p:nvSpPr>
        <p:spPr/>
        <p:txBody>
          <a:bodyPr/>
          <a:lstStyle/>
          <a:p>
            <a:fld id="{6D22F896-40B5-4ADD-8801-0D06FADFA095}" type="slidenum">
              <a:rPr lang="en-US" smtClean="0">
                <a:solidFill>
                  <a:schemeClr val="bg2">
                    <a:lumMod val="50000"/>
                  </a:schemeClr>
                </a:solidFill>
              </a:rPr>
              <a:t>4</a:t>
            </a:fld>
            <a:endParaRPr lang="en-US" dirty="0">
              <a:solidFill>
                <a:schemeClr val="bg2">
                  <a:lumMod val="50000"/>
                </a:schemeClr>
              </a:solidFill>
            </a:endParaRPr>
          </a:p>
        </p:txBody>
      </p:sp>
      <p:grpSp>
        <p:nvGrpSpPr>
          <p:cNvPr id="9" name="Group 8">
            <a:extLst>
              <a:ext uri="{FF2B5EF4-FFF2-40B4-BE49-F238E27FC236}">
                <a16:creationId xmlns:a16="http://schemas.microsoft.com/office/drawing/2014/main" id="{D9C97C93-BF98-4B3F-B93B-2D699F2F83F8}"/>
              </a:ext>
            </a:extLst>
          </p:cNvPr>
          <p:cNvGrpSpPr/>
          <p:nvPr/>
        </p:nvGrpSpPr>
        <p:grpSpPr>
          <a:xfrm>
            <a:off x="-1382946" y="5808342"/>
            <a:ext cx="15891426" cy="2636520"/>
            <a:chOff x="-1382946" y="5737222"/>
            <a:chExt cx="15891426" cy="2636520"/>
          </a:xfrm>
        </p:grpSpPr>
        <p:sp>
          <p:nvSpPr>
            <p:cNvPr id="10" name="Wave 9">
              <a:extLst>
                <a:ext uri="{FF2B5EF4-FFF2-40B4-BE49-F238E27FC236}">
                  <a16:creationId xmlns:a16="http://schemas.microsoft.com/office/drawing/2014/main" id="{1AC59EE5-06EE-4059-9A3B-B45CF03B3428}"/>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Wave 10">
              <a:extLst>
                <a:ext uri="{FF2B5EF4-FFF2-40B4-BE49-F238E27FC236}">
                  <a16:creationId xmlns:a16="http://schemas.microsoft.com/office/drawing/2014/main" id="{D798413A-FA89-4411-BF21-890E33D5954F}"/>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3" name="Content Placeholder 2">
            <a:extLst>
              <a:ext uri="{FF2B5EF4-FFF2-40B4-BE49-F238E27FC236}">
                <a16:creationId xmlns:a16="http://schemas.microsoft.com/office/drawing/2014/main" id="{0385EB93-902F-43B0-8D34-A958DDF8641F}"/>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Creating a shift schedule on a weekly basis, consumes a lot of time and manpower.</a:t>
            </a:r>
          </a:p>
          <a:p>
            <a:pPr algn="l" rtl="0">
              <a:buFont typeface="Wingdings" panose="05000000000000000000" pitchFamily="2" charset="2"/>
              <a:buChar char="§"/>
            </a:pPr>
            <a:r>
              <a:rPr lang="en-US" sz="2800" dirty="0"/>
              <a:t>Moreover, such a schedule (often created by inexperienced </a:t>
            </a:r>
            <a:r>
              <a:rPr lang="en-US" sz="2800"/>
              <a:t>employers), </a:t>
            </a:r>
            <a:r>
              <a:rPr lang="en-US" sz="2800" dirty="0"/>
              <a:t>suffers mostly from bad quality scheduling, such as uneven distribution of the work and conflicts between shifts, often leading to revisions.</a:t>
            </a:r>
          </a:p>
        </p:txBody>
      </p:sp>
    </p:spTree>
    <p:extLst>
      <p:ext uri="{BB962C8B-B14F-4D97-AF65-F5344CB8AC3E}">
        <p14:creationId xmlns:p14="http://schemas.microsoft.com/office/powerpoint/2010/main" val="1928569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a:effectLst/>
        </p:spPr>
        <p:txBody>
          <a:bodyPr/>
          <a:lstStyle/>
          <a:p>
            <a:pPr algn="ctr"/>
            <a:r>
              <a:rPr lang="en-US" dirty="0">
                <a:solidFill>
                  <a:schemeClr val="tx1"/>
                </a:solidFill>
              </a:rPr>
              <a:t>Our Solution</a:t>
            </a:r>
          </a:p>
        </p:txBody>
      </p:sp>
      <p:pic>
        <p:nvPicPr>
          <p:cNvPr id="12" name="Picture 11">
            <a:extLst>
              <a:ext uri="{FF2B5EF4-FFF2-40B4-BE49-F238E27FC236}">
                <a16:creationId xmlns:a16="http://schemas.microsoft.com/office/drawing/2014/main" id="{36CDCE59-5203-4EF5-87F8-330A07C6E6B7}"/>
              </a:ext>
            </a:extLst>
          </p:cNvPr>
          <p:cNvPicPr>
            <a:picLocks noChangeAspect="1"/>
          </p:cNvPicPr>
          <p:nvPr/>
        </p:nvPicPr>
        <p:blipFill>
          <a:blip r:embed="rId2"/>
          <a:stretch>
            <a:fillRect/>
          </a:stretch>
        </p:blipFill>
        <p:spPr>
          <a:xfrm>
            <a:off x="3687622" y="344578"/>
            <a:ext cx="759183" cy="759183"/>
          </a:xfrm>
          <a:prstGeom prst="rect">
            <a:avLst/>
          </a:prstGeom>
        </p:spPr>
      </p:pic>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3"/>
          <a:stretch>
            <a:fillRect/>
          </a:stretch>
        </p:blipFill>
        <p:spPr>
          <a:xfrm>
            <a:off x="1938000" y="1233155"/>
            <a:ext cx="8316000" cy="24948"/>
          </a:xfrm>
          <a:prstGeom prst="rect">
            <a:avLst/>
          </a:prstGeom>
        </p:spPr>
      </p:pic>
      <p:sp>
        <p:nvSpPr>
          <p:cNvPr id="3" name="Slide Number Placeholder 2">
            <a:extLst>
              <a:ext uri="{FF2B5EF4-FFF2-40B4-BE49-F238E27FC236}">
                <a16:creationId xmlns:a16="http://schemas.microsoft.com/office/drawing/2014/main" id="{0B46A298-D10F-4BCD-940E-D39D9A9EBB0D}"/>
              </a:ext>
            </a:extLst>
          </p:cNvPr>
          <p:cNvSpPr>
            <a:spLocks noGrp="1"/>
          </p:cNvSpPr>
          <p:nvPr>
            <p:ph type="sldNum" sz="quarter" idx="12"/>
          </p:nvPr>
        </p:nvSpPr>
        <p:spPr/>
        <p:txBody>
          <a:bodyPr/>
          <a:lstStyle/>
          <a:p>
            <a:fld id="{6D22F896-40B5-4ADD-8801-0D06FADFA095}" type="slidenum">
              <a:rPr lang="en-US" smtClean="0">
                <a:solidFill>
                  <a:schemeClr val="bg2">
                    <a:lumMod val="50000"/>
                  </a:schemeClr>
                </a:solidFill>
              </a:rPr>
              <a:t>5</a:t>
            </a:fld>
            <a:endParaRPr lang="en-US" dirty="0">
              <a:solidFill>
                <a:schemeClr val="bg2">
                  <a:lumMod val="50000"/>
                </a:schemeClr>
              </a:solidFill>
            </a:endParaRPr>
          </a:p>
        </p:txBody>
      </p:sp>
      <p:grpSp>
        <p:nvGrpSpPr>
          <p:cNvPr id="9" name="Group 8">
            <a:extLst>
              <a:ext uri="{FF2B5EF4-FFF2-40B4-BE49-F238E27FC236}">
                <a16:creationId xmlns:a16="http://schemas.microsoft.com/office/drawing/2014/main" id="{D9C97C93-BF98-4B3F-B93B-2D699F2F83F8}"/>
              </a:ext>
            </a:extLst>
          </p:cNvPr>
          <p:cNvGrpSpPr/>
          <p:nvPr/>
        </p:nvGrpSpPr>
        <p:grpSpPr>
          <a:xfrm>
            <a:off x="-1382946" y="5808342"/>
            <a:ext cx="15891426" cy="2636520"/>
            <a:chOff x="-1382946" y="5737222"/>
            <a:chExt cx="15891426" cy="2636520"/>
          </a:xfrm>
        </p:grpSpPr>
        <p:sp>
          <p:nvSpPr>
            <p:cNvPr id="10" name="Wave 9">
              <a:extLst>
                <a:ext uri="{FF2B5EF4-FFF2-40B4-BE49-F238E27FC236}">
                  <a16:creationId xmlns:a16="http://schemas.microsoft.com/office/drawing/2014/main" id="{1AC59EE5-06EE-4059-9A3B-B45CF03B3428}"/>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Wave 10">
              <a:extLst>
                <a:ext uri="{FF2B5EF4-FFF2-40B4-BE49-F238E27FC236}">
                  <a16:creationId xmlns:a16="http://schemas.microsoft.com/office/drawing/2014/main" id="{D798413A-FA89-4411-BF21-890E33D5954F}"/>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3" name="Content Placeholder 2">
            <a:extLst>
              <a:ext uri="{FF2B5EF4-FFF2-40B4-BE49-F238E27FC236}">
                <a16:creationId xmlns:a16="http://schemas.microsoft.com/office/drawing/2014/main" id="{0385EB93-902F-43B0-8D34-A958DDF8641F}"/>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b="1" i="1" dirty="0"/>
              <a:t>Shiftly </a:t>
            </a:r>
            <a:r>
              <a:rPr lang="en-US" sz="2800" dirty="0"/>
              <a:t>removes the hassle from this process.</a:t>
            </a:r>
          </a:p>
          <a:p>
            <a:pPr algn="l" rtl="0">
              <a:buFont typeface="Wingdings" panose="05000000000000000000" pitchFamily="2" charset="2"/>
              <a:buChar char="§"/>
            </a:pPr>
            <a:r>
              <a:rPr lang="en-US" sz="2800" dirty="0"/>
              <a:t>With a few easy steps you can:</a:t>
            </a:r>
          </a:p>
          <a:p>
            <a:pPr lvl="1" algn="l" rtl="0">
              <a:buFont typeface="Wingdings" panose="05000000000000000000" pitchFamily="2" charset="2"/>
              <a:buChar char="§"/>
            </a:pPr>
            <a:r>
              <a:rPr lang="en-US" sz="2600" dirty="0"/>
              <a:t>Create a group for your employees.</a:t>
            </a:r>
          </a:p>
          <a:p>
            <a:pPr lvl="1" algn="l" rtl="0">
              <a:buFont typeface="Wingdings" panose="05000000000000000000" pitchFamily="2" charset="2"/>
              <a:buChar char="§"/>
            </a:pPr>
            <a:r>
              <a:rPr lang="en-US" sz="2600" dirty="0"/>
              <a:t>Add the timeslots you want.</a:t>
            </a:r>
          </a:p>
          <a:p>
            <a:pPr lvl="1" algn="l" rtl="0">
              <a:buFont typeface="Wingdings" panose="05000000000000000000" pitchFamily="2" charset="2"/>
              <a:buChar char="§"/>
            </a:pPr>
            <a:r>
              <a:rPr lang="en-US" sz="2600" dirty="0"/>
              <a:t>Let your employees fill out their options.</a:t>
            </a:r>
          </a:p>
          <a:p>
            <a:pPr algn="l" rtl="0">
              <a:buFont typeface="Wingdings" panose="05000000000000000000" pitchFamily="2" charset="2"/>
              <a:buChar char="§"/>
            </a:pPr>
            <a:r>
              <a:rPr lang="en-US" sz="2800" b="1" i="1" dirty="0"/>
              <a:t>Shiftly</a:t>
            </a:r>
            <a:r>
              <a:rPr lang="en-US" sz="2800" dirty="0"/>
              <a:t> will create the schedule automatically and seamlessly behind the scenes for you.</a:t>
            </a:r>
            <a:endParaRPr lang="en-US" sz="2800" b="1" i="1" dirty="0"/>
          </a:p>
        </p:txBody>
      </p:sp>
    </p:spTree>
    <p:extLst>
      <p:ext uri="{BB962C8B-B14F-4D97-AF65-F5344CB8AC3E}">
        <p14:creationId xmlns:p14="http://schemas.microsoft.com/office/powerpoint/2010/main" val="16834285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DECF-398A-9B40-AC85-66605B9B4232}"/>
              </a:ext>
            </a:extLst>
          </p:cNvPr>
          <p:cNvSpPr>
            <a:spLocks noGrp="1"/>
          </p:cNvSpPr>
          <p:nvPr>
            <p:ph type="title"/>
          </p:nvPr>
        </p:nvSpPr>
        <p:spPr>
          <a:xfrm>
            <a:off x="1683170" y="819665"/>
            <a:ext cx="8825657" cy="1915647"/>
          </a:xfrm>
        </p:spPr>
        <p:txBody>
          <a:bodyPr anchor="ctr"/>
          <a:lstStyle/>
          <a:p>
            <a:pPr algn="ctr"/>
            <a:r>
              <a:rPr lang="en-US" sz="6000" i="1" dirty="0"/>
              <a:t>Demo</a:t>
            </a:r>
          </a:p>
        </p:txBody>
      </p:sp>
      <p:sp>
        <p:nvSpPr>
          <p:cNvPr id="8" name="Slide Number Placeholder 7">
            <a:extLst>
              <a:ext uri="{FF2B5EF4-FFF2-40B4-BE49-F238E27FC236}">
                <a16:creationId xmlns:a16="http://schemas.microsoft.com/office/drawing/2014/main" id="{7A3CDDC7-571E-41A6-92FE-69F56C25D443}"/>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6</a:t>
            </a:fld>
            <a:endParaRPr lang="en-US" dirty="0">
              <a:solidFill>
                <a:schemeClr val="bg2">
                  <a:lumMod val="50000"/>
                </a:schemeClr>
              </a:solidFill>
            </a:endParaRPr>
          </a:p>
        </p:txBody>
      </p:sp>
      <p:grpSp>
        <p:nvGrpSpPr>
          <p:cNvPr id="12" name="Group 11">
            <a:extLst>
              <a:ext uri="{FF2B5EF4-FFF2-40B4-BE49-F238E27FC236}">
                <a16:creationId xmlns:a16="http://schemas.microsoft.com/office/drawing/2014/main" id="{3BAEB7DC-3268-4BB6-98B8-A58C15392EBD}"/>
              </a:ext>
            </a:extLst>
          </p:cNvPr>
          <p:cNvGrpSpPr/>
          <p:nvPr/>
        </p:nvGrpSpPr>
        <p:grpSpPr>
          <a:xfrm>
            <a:off x="-1382946" y="5808342"/>
            <a:ext cx="15891426" cy="2636520"/>
            <a:chOff x="-1382946" y="5737222"/>
            <a:chExt cx="15891426" cy="2636520"/>
          </a:xfrm>
        </p:grpSpPr>
        <p:sp>
          <p:nvSpPr>
            <p:cNvPr id="13" name="Wave 12">
              <a:extLst>
                <a:ext uri="{FF2B5EF4-FFF2-40B4-BE49-F238E27FC236}">
                  <a16:creationId xmlns:a16="http://schemas.microsoft.com/office/drawing/2014/main" id="{F08771BE-4577-4522-B716-40E713921F7B}"/>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Wave 13">
              <a:extLst>
                <a:ext uri="{FF2B5EF4-FFF2-40B4-BE49-F238E27FC236}">
                  <a16:creationId xmlns:a16="http://schemas.microsoft.com/office/drawing/2014/main" id="{26C67B32-3292-4935-903A-5C8B203B7803}"/>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4" name="תמונה 3">
            <a:extLst>
              <a:ext uri="{FF2B5EF4-FFF2-40B4-BE49-F238E27FC236}">
                <a16:creationId xmlns:a16="http://schemas.microsoft.com/office/drawing/2014/main" id="{2B324655-87A4-49B1-BD16-6CE637927A24}"/>
              </a:ext>
            </a:extLst>
          </p:cNvPr>
          <p:cNvPicPr>
            <a:picLocks noChangeAspect="1"/>
          </p:cNvPicPr>
          <p:nvPr/>
        </p:nvPicPr>
        <p:blipFill>
          <a:blip r:embed="rId2"/>
          <a:stretch>
            <a:fillRect/>
          </a:stretch>
        </p:blipFill>
        <p:spPr>
          <a:xfrm>
            <a:off x="4777368" y="2573132"/>
            <a:ext cx="2637259" cy="2637259"/>
          </a:xfrm>
          <a:prstGeom prst="rect">
            <a:avLst/>
          </a:prstGeom>
        </p:spPr>
      </p:pic>
    </p:spTree>
    <p:extLst>
      <p:ext uri="{BB962C8B-B14F-4D97-AF65-F5344CB8AC3E}">
        <p14:creationId xmlns:p14="http://schemas.microsoft.com/office/powerpoint/2010/main" val="25511817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DECF-398A-9B40-AC85-66605B9B4232}"/>
              </a:ext>
            </a:extLst>
          </p:cNvPr>
          <p:cNvSpPr>
            <a:spLocks noGrp="1"/>
          </p:cNvSpPr>
          <p:nvPr>
            <p:ph type="title"/>
          </p:nvPr>
        </p:nvSpPr>
        <p:spPr>
          <a:xfrm>
            <a:off x="1683171" y="234912"/>
            <a:ext cx="8825657" cy="1915647"/>
          </a:xfrm>
        </p:spPr>
        <p:txBody>
          <a:bodyPr anchor="ctr"/>
          <a:lstStyle/>
          <a:p>
            <a:pPr algn="ctr"/>
            <a:r>
              <a:rPr lang="en-US" sz="6000" dirty="0"/>
              <a:t>Implemented Features</a:t>
            </a:r>
          </a:p>
        </p:txBody>
      </p:sp>
      <p:pic>
        <p:nvPicPr>
          <p:cNvPr id="7" name="Picture 6">
            <a:extLst>
              <a:ext uri="{FF2B5EF4-FFF2-40B4-BE49-F238E27FC236}">
                <a16:creationId xmlns:a16="http://schemas.microsoft.com/office/drawing/2014/main" id="{E54E1617-0D24-45F4-90EC-DA0C41FA5DD2}"/>
              </a:ext>
            </a:extLst>
          </p:cNvPr>
          <p:cNvPicPr>
            <a:picLocks noChangeAspect="1"/>
          </p:cNvPicPr>
          <p:nvPr/>
        </p:nvPicPr>
        <p:blipFill>
          <a:blip r:embed="rId2"/>
          <a:stretch>
            <a:fillRect/>
          </a:stretch>
        </p:blipFill>
        <p:spPr>
          <a:xfrm>
            <a:off x="4579277" y="2525685"/>
            <a:ext cx="2885553" cy="2885553"/>
          </a:xfrm>
          <a:prstGeom prst="rect">
            <a:avLst/>
          </a:prstGeom>
          <a:effectLst>
            <a:reflection blurRad="6350" stA="52000" endA="300" endPos="35000" dir="5400000" sy="-100000" algn="bl" rotWithShape="0"/>
          </a:effectLst>
        </p:spPr>
      </p:pic>
      <p:sp>
        <p:nvSpPr>
          <p:cNvPr id="8" name="Slide Number Placeholder 7">
            <a:extLst>
              <a:ext uri="{FF2B5EF4-FFF2-40B4-BE49-F238E27FC236}">
                <a16:creationId xmlns:a16="http://schemas.microsoft.com/office/drawing/2014/main" id="{7A3CDDC7-571E-41A6-92FE-69F56C25D443}"/>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7</a:t>
            </a:fld>
            <a:endParaRPr lang="en-US" dirty="0">
              <a:solidFill>
                <a:schemeClr val="bg2">
                  <a:lumMod val="50000"/>
                </a:schemeClr>
              </a:solidFill>
            </a:endParaRPr>
          </a:p>
        </p:txBody>
      </p:sp>
      <p:grpSp>
        <p:nvGrpSpPr>
          <p:cNvPr id="12" name="Group 11">
            <a:extLst>
              <a:ext uri="{FF2B5EF4-FFF2-40B4-BE49-F238E27FC236}">
                <a16:creationId xmlns:a16="http://schemas.microsoft.com/office/drawing/2014/main" id="{3BAEB7DC-3268-4BB6-98B8-A58C15392EBD}"/>
              </a:ext>
            </a:extLst>
          </p:cNvPr>
          <p:cNvGrpSpPr/>
          <p:nvPr/>
        </p:nvGrpSpPr>
        <p:grpSpPr>
          <a:xfrm>
            <a:off x="-1382946" y="5808342"/>
            <a:ext cx="15891426" cy="2636520"/>
            <a:chOff x="-1382946" y="5737222"/>
            <a:chExt cx="15891426" cy="2636520"/>
          </a:xfrm>
        </p:grpSpPr>
        <p:sp>
          <p:nvSpPr>
            <p:cNvPr id="13" name="Wave 12">
              <a:extLst>
                <a:ext uri="{FF2B5EF4-FFF2-40B4-BE49-F238E27FC236}">
                  <a16:creationId xmlns:a16="http://schemas.microsoft.com/office/drawing/2014/main" id="{F08771BE-4577-4522-B716-40E713921F7B}"/>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Wave 13">
              <a:extLst>
                <a:ext uri="{FF2B5EF4-FFF2-40B4-BE49-F238E27FC236}">
                  <a16:creationId xmlns:a16="http://schemas.microsoft.com/office/drawing/2014/main" id="{26C67B32-3292-4935-903A-5C8B203B7803}"/>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2632587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Automatic shift scheduling (algorithm)</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The main component which the app is based on.</a:t>
            </a:r>
          </a:p>
          <a:p>
            <a:pPr algn="l" rtl="0">
              <a:buFont typeface="Wingdings" panose="05000000000000000000" pitchFamily="2" charset="2"/>
              <a:buChar char="§"/>
            </a:pPr>
            <a:r>
              <a:rPr lang="en-US" sz="2800" dirty="0"/>
              <a:t>Given Employees options, the algorithm will produce a valid work schedule, thus saving hassle &amp; precious time for the Employer (instead of traditional manual shift management).</a:t>
            </a:r>
          </a:p>
        </p:txBody>
      </p:sp>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909301" y="6186560"/>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8</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6" name="Picture 15">
            <a:extLst>
              <a:ext uri="{FF2B5EF4-FFF2-40B4-BE49-F238E27FC236}">
                <a16:creationId xmlns:a16="http://schemas.microsoft.com/office/drawing/2014/main" id="{48CD4C85-7071-4E95-9941-68B77519BD69}"/>
              </a:ext>
            </a:extLst>
          </p:cNvPr>
          <p:cNvPicPr>
            <a:picLocks noChangeAspect="1"/>
          </p:cNvPicPr>
          <p:nvPr/>
        </p:nvPicPr>
        <p:blipFill>
          <a:blip r:embed="rId3"/>
          <a:stretch>
            <a:fillRect/>
          </a:stretch>
        </p:blipFill>
        <p:spPr>
          <a:xfrm>
            <a:off x="1262050" y="609600"/>
            <a:ext cx="446117" cy="446117"/>
          </a:xfrm>
          <a:prstGeom prst="rect">
            <a:avLst/>
          </a:prstGeom>
        </p:spPr>
      </p:pic>
    </p:spTree>
    <p:extLst>
      <p:ext uri="{BB962C8B-B14F-4D97-AF65-F5344CB8AC3E}">
        <p14:creationId xmlns:p14="http://schemas.microsoft.com/office/powerpoint/2010/main" val="27971330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80F0-4B1E-794C-BB4F-E27AC3FC50C8}"/>
              </a:ext>
            </a:extLst>
          </p:cNvPr>
          <p:cNvSpPr>
            <a:spLocks noGrp="1"/>
          </p:cNvSpPr>
          <p:nvPr>
            <p:ph type="title" idx="4294967295"/>
          </p:nvPr>
        </p:nvSpPr>
        <p:spPr>
          <a:xfrm>
            <a:off x="1276159" y="456582"/>
            <a:ext cx="9404350" cy="1400175"/>
          </a:xfrm>
        </p:spPr>
        <p:txBody>
          <a:bodyPr/>
          <a:lstStyle/>
          <a:p>
            <a:pPr algn="ctr"/>
            <a:r>
              <a:rPr lang="en-US" dirty="0">
                <a:solidFill>
                  <a:schemeClr val="tx1"/>
                </a:solidFill>
              </a:rPr>
              <a:t>Login/Signup pages</a:t>
            </a:r>
          </a:p>
        </p:txBody>
      </p:sp>
      <p:pic>
        <p:nvPicPr>
          <p:cNvPr id="5" name="Picture 4">
            <a:extLst>
              <a:ext uri="{FF2B5EF4-FFF2-40B4-BE49-F238E27FC236}">
                <a16:creationId xmlns:a16="http://schemas.microsoft.com/office/drawing/2014/main" id="{8B52C801-8561-4876-AC20-B62938ACB0D1}"/>
              </a:ext>
            </a:extLst>
          </p:cNvPr>
          <p:cNvPicPr>
            <a:picLocks noChangeAspect="1"/>
          </p:cNvPicPr>
          <p:nvPr/>
        </p:nvPicPr>
        <p:blipFill>
          <a:blip r:embed="rId2"/>
          <a:stretch>
            <a:fillRect/>
          </a:stretch>
        </p:blipFill>
        <p:spPr>
          <a:xfrm>
            <a:off x="1938000" y="1233155"/>
            <a:ext cx="8316000" cy="24948"/>
          </a:xfrm>
          <a:prstGeom prst="rect">
            <a:avLst/>
          </a:prstGeom>
        </p:spPr>
      </p:pic>
      <p:pic>
        <p:nvPicPr>
          <p:cNvPr id="4" name="Picture 3">
            <a:extLst>
              <a:ext uri="{FF2B5EF4-FFF2-40B4-BE49-F238E27FC236}">
                <a16:creationId xmlns:a16="http://schemas.microsoft.com/office/drawing/2014/main" id="{1EB5E8E0-C4CE-4ADE-9B30-6B23709B949F}"/>
              </a:ext>
            </a:extLst>
          </p:cNvPr>
          <p:cNvPicPr>
            <a:picLocks noChangeAspect="1"/>
          </p:cNvPicPr>
          <p:nvPr/>
        </p:nvPicPr>
        <p:blipFill>
          <a:blip r:embed="rId3"/>
          <a:stretch>
            <a:fillRect/>
          </a:stretch>
        </p:blipFill>
        <p:spPr>
          <a:xfrm>
            <a:off x="3172894" y="525514"/>
            <a:ext cx="560886" cy="560886"/>
          </a:xfrm>
          <a:prstGeom prst="rect">
            <a:avLst/>
          </a:prstGeom>
        </p:spPr>
      </p:pic>
      <p:sp>
        <p:nvSpPr>
          <p:cNvPr id="6" name="Content Placeholder 2">
            <a:extLst>
              <a:ext uri="{FF2B5EF4-FFF2-40B4-BE49-F238E27FC236}">
                <a16:creationId xmlns:a16="http://schemas.microsoft.com/office/drawing/2014/main" id="{BCE9F960-C60B-4A03-8748-6288CCEC9669}"/>
              </a:ext>
            </a:extLst>
          </p:cNvPr>
          <p:cNvSpPr txBox="1">
            <a:spLocks/>
          </p:cNvSpPr>
          <p:nvPr/>
        </p:nvSpPr>
        <p:spPr>
          <a:xfrm>
            <a:off x="1103312" y="2052918"/>
            <a:ext cx="10064041" cy="4195481"/>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gn="l" rtl="0">
              <a:buFont typeface="Wingdings" panose="05000000000000000000" pitchFamily="2" charset="2"/>
              <a:buChar char="§"/>
            </a:pPr>
            <a:r>
              <a:rPr lang="en-US" sz="2800" dirty="0"/>
              <a:t>The User can open an account, where his different groups can be managed.</a:t>
            </a:r>
          </a:p>
          <a:p>
            <a:pPr algn="l" rtl="0">
              <a:buFont typeface="Wingdings" panose="05000000000000000000" pitchFamily="2" charset="2"/>
              <a:buChar char="§"/>
            </a:pPr>
            <a:r>
              <a:rPr lang="en-US" sz="2800" dirty="0"/>
              <a:t>Login and signup are available via Google, Facebook, or email.</a:t>
            </a:r>
          </a:p>
          <a:p>
            <a:pPr marL="0" indent="0" algn="l" rtl="0">
              <a:buNone/>
            </a:pPr>
            <a:endParaRPr lang="en-US" sz="2400" dirty="0"/>
          </a:p>
        </p:txBody>
      </p:sp>
      <p:pic>
        <p:nvPicPr>
          <p:cNvPr id="7" name="Picture 6">
            <a:extLst>
              <a:ext uri="{FF2B5EF4-FFF2-40B4-BE49-F238E27FC236}">
                <a16:creationId xmlns:a16="http://schemas.microsoft.com/office/drawing/2014/main" id="{883983DA-C258-4A51-8C09-B9A09098A1C1}"/>
              </a:ext>
            </a:extLst>
          </p:cNvPr>
          <p:cNvPicPr>
            <a:picLocks noChangeAspect="1"/>
          </p:cNvPicPr>
          <p:nvPr/>
        </p:nvPicPr>
        <p:blipFill>
          <a:blip r:embed="rId2"/>
          <a:stretch>
            <a:fillRect/>
          </a:stretch>
        </p:blipFill>
        <p:spPr>
          <a:xfrm>
            <a:off x="2841332" y="6228635"/>
            <a:ext cx="6588000" cy="19764"/>
          </a:xfrm>
          <a:prstGeom prst="rect">
            <a:avLst/>
          </a:prstGeom>
        </p:spPr>
      </p:pic>
      <p:sp>
        <p:nvSpPr>
          <p:cNvPr id="3" name="Slide Number Placeholder 2">
            <a:extLst>
              <a:ext uri="{FF2B5EF4-FFF2-40B4-BE49-F238E27FC236}">
                <a16:creationId xmlns:a16="http://schemas.microsoft.com/office/drawing/2014/main" id="{95AE44FB-6ECA-49C7-B66F-1845B6288425}"/>
              </a:ext>
            </a:extLst>
          </p:cNvPr>
          <p:cNvSpPr>
            <a:spLocks noGrp="1"/>
          </p:cNvSpPr>
          <p:nvPr>
            <p:ph type="sldNum" sz="quarter" idx="12"/>
          </p:nvPr>
        </p:nvSpPr>
        <p:spPr/>
        <p:txBody>
          <a:bodyPr vert="horz" lIns="91440" tIns="45720" rIns="91440" bIns="45720" rtlCol="0" anchor="b"/>
          <a:lstStyle/>
          <a:p>
            <a:fld id="{6D22F896-40B5-4ADD-8801-0D06FADFA095}" type="slidenum">
              <a:rPr lang="en-US" smtClean="0">
                <a:solidFill>
                  <a:schemeClr val="bg2">
                    <a:lumMod val="50000"/>
                  </a:schemeClr>
                </a:solidFill>
              </a:rPr>
              <a:pPr/>
              <a:t>9</a:t>
            </a:fld>
            <a:endParaRPr lang="en-US" dirty="0">
              <a:solidFill>
                <a:schemeClr val="bg2">
                  <a:lumMod val="50000"/>
                </a:schemeClr>
              </a:solidFill>
            </a:endParaRPr>
          </a:p>
        </p:txBody>
      </p:sp>
      <p:grpSp>
        <p:nvGrpSpPr>
          <p:cNvPr id="13" name="Group 12">
            <a:extLst>
              <a:ext uri="{FF2B5EF4-FFF2-40B4-BE49-F238E27FC236}">
                <a16:creationId xmlns:a16="http://schemas.microsoft.com/office/drawing/2014/main" id="{39003577-2299-45FE-826F-4658E86D3003}"/>
              </a:ext>
            </a:extLst>
          </p:cNvPr>
          <p:cNvGrpSpPr/>
          <p:nvPr/>
        </p:nvGrpSpPr>
        <p:grpSpPr>
          <a:xfrm>
            <a:off x="-1382946" y="5808342"/>
            <a:ext cx="15891426" cy="2636520"/>
            <a:chOff x="-1382946" y="5737222"/>
            <a:chExt cx="15891426" cy="2636520"/>
          </a:xfrm>
        </p:grpSpPr>
        <p:sp>
          <p:nvSpPr>
            <p:cNvPr id="14" name="Wave 13">
              <a:extLst>
                <a:ext uri="{FF2B5EF4-FFF2-40B4-BE49-F238E27FC236}">
                  <a16:creationId xmlns:a16="http://schemas.microsoft.com/office/drawing/2014/main" id="{85A63C97-7788-4750-A015-6E9CB0FBDF17}"/>
                </a:ext>
              </a:extLst>
            </p:cNvPr>
            <p:cNvSpPr/>
            <p:nvPr/>
          </p:nvSpPr>
          <p:spPr>
            <a:xfrm>
              <a:off x="-1139105" y="5737222"/>
              <a:ext cx="13380720" cy="2484120"/>
            </a:xfrm>
            <a:prstGeom prst="wave">
              <a:avLst>
                <a:gd name="adj1" fmla="val 20000"/>
                <a:gd name="adj2" fmla="val -228"/>
              </a:avLst>
            </a:prstGeom>
            <a:solidFill>
              <a:schemeClr val="tx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Wave 14">
              <a:extLst>
                <a:ext uri="{FF2B5EF4-FFF2-40B4-BE49-F238E27FC236}">
                  <a16:creationId xmlns:a16="http://schemas.microsoft.com/office/drawing/2014/main" id="{D245DF3B-8A7F-4BB8-85AE-9FB97298EF76}"/>
                </a:ext>
              </a:extLst>
            </p:cNvPr>
            <p:cNvSpPr/>
            <p:nvPr/>
          </p:nvSpPr>
          <p:spPr>
            <a:xfrm>
              <a:off x="-1382946" y="5889622"/>
              <a:ext cx="15891426" cy="2484120"/>
            </a:xfrm>
            <a:prstGeom prst="wave">
              <a:avLst>
                <a:gd name="adj1" fmla="val 20000"/>
                <a:gd name="adj2" fmla="val -228"/>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41739138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867</TotalTime>
  <Words>987</Words>
  <Application>Microsoft Office PowerPoint</Application>
  <PresentationFormat>מסך רחב</PresentationFormat>
  <Paragraphs>130</Paragraphs>
  <Slides>31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31</vt:i4>
      </vt:variant>
    </vt:vector>
  </HeadingPairs>
  <TitlesOfParts>
    <vt:vector size="36" baseType="lpstr">
      <vt:lpstr>Arial</vt:lpstr>
      <vt:lpstr>Calibri</vt:lpstr>
      <vt:lpstr>Wingdings</vt:lpstr>
      <vt:lpstr>Wingdings 3</vt:lpstr>
      <vt:lpstr>Ion</vt:lpstr>
      <vt:lpstr>מצגת של PowerPoint‏</vt:lpstr>
      <vt:lpstr>Introduction</vt:lpstr>
      <vt:lpstr>Introduction</vt:lpstr>
      <vt:lpstr>The Problem</vt:lpstr>
      <vt:lpstr>Our Solution</vt:lpstr>
      <vt:lpstr>Demo</vt:lpstr>
      <vt:lpstr>Implemented Features</vt:lpstr>
      <vt:lpstr>Automatic shift scheduling (algorithm)</vt:lpstr>
      <vt:lpstr>Login/Signup pages</vt:lpstr>
      <vt:lpstr>Group creation page</vt:lpstr>
      <vt:lpstr>Join group page</vt:lpstr>
      <vt:lpstr>Groups display</vt:lpstr>
      <vt:lpstr>Adding scheduling options</vt:lpstr>
      <vt:lpstr>Schedule creation</vt:lpstr>
      <vt:lpstr>View schedule</vt:lpstr>
      <vt:lpstr>QA &amp; Testing</vt:lpstr>
      <vt:lpstr>Testing</vt:lpstr>
      <vt:lpstr>External Tools</vt:lpstr>
      <vt:lpstr>                   </vt:lpstr>
      <vt:lpstr>Additional External Libraries</vt:lpstr>
      <vt:lpstr>Future Plans</vt:lpstr>
      <vt:lpstr>View employees options</vt:lpstr>
      <vt:lpstr>Manually update an existing schedule</vt:lpstr>
      <vt:lpstr>Agenda view of schedule</vt:lpstr>
      <vt:lpstr>Schedule sharing &amp; exporting</vt:lpstr>
      <vt:lpstr>Shift swapping request (Employee)</vt:lpstr>
      <vt:lpstr>Synchronization with Google calendar </vt:lpstr>
      <vt:lpstr>Push notifications</vt:lpstr>
      <vt:lpstr>Hebrew language support</vt:lpstr>
      <vt:lpstr>Full SMS integration</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Shiftly</dc:title>
  <dc:creator>Microsoft Office User</dc:creator>
  <cp:lastModifiedBy>יקיר חלץ</cp:lastModifiedBy>
  <cp:revision>203</cp:revision>
  <dcterms:created xsi:type="dcterms:W3CDTF">2018-11-15T08:02:07Z</dcterms:created>
  <dcterms:modified xsi:type="dcterms:W3CDTF">2019-01-22T20:22:51Z</dcterms:modified>
</cp:coreProperties>
</file>