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3736" r:id="rId5"/>
    <p:sldId id="3737" r:id="rId6"/>
    <p:sldId id="3730" r:id="rId7"/>
    <p:sldId id="397" r:id="rId8"/>
    <p:sldId id="3734" r:id="rId9"/>
    <p:sldId id="3731" r:id="rId10"/>
    <p:sldId id="37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279B0-5362-468C-9237-1807CDBEC005}" v="28" dt="2021-03-11T18:35:47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FB9F1-3C5B-42D8-B132-910927E2F90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0EA7A-E2D3-43F8-9CAF-08A9B961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E2E8FF-3D0C-9D4D-B4D1-3089215958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6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E2E8FF-3D0C-9D4D-B4D1-3089215958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22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E2E8FF-3D0C-9D4D-B4D1-3089215958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821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E2E8FF-3D0C-9D4D-B4D1-3089215958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0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E30535-8629-4398-9877-EE3F944CB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840"/>
          <a:stretch/>
        </p:blipFill>
        <p:spPr>
          <a:xfrm rot="10800000">
            <a:off x="7163241" y="-6"/>
            <a:ext cx="5028758" cy="6858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79FD9-D925-45D9-A7DA-662A6E696E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5732" y="737668"/>
            <a:ext cx="7322968" cy="3438682"/>
          </a:xfrm>
        </p:spPr>
        <p:txBody>
          <a:bodyPr anchor="ctr">
            <a:normAutofit/>
          </a:bodyPr>
          <a:lstStyle>
            <a:lvl1pPr algn="l">
              <a:lnSpc>
                <a:spcPct val="95000"/>
              </a:lnSpc>
              <a:defRPr sz="7200"/>
            </a:lvl1pPr>
          </a:lstStyle>
          <a:p>
            <a:r>
              <a:rPr lang="en-CA" noProof="0"/>
              <a:t>Title of </a:t>
            </a:r>
            <a:br>
              <a:rPr lang="en-CA" noProof="0"/>
            </a:br>
            <a:r>
              <a:rPr lang="en-CA" noProof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218ED-EAF3-4B2E-B594-07CC7613C3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5731" y="4789255"/>
            <a:ext cx="7322968" cy="407584"/>
          </a:xfrm>
        </p:spPr>
        <p:txBody>
          <a:bodyPr anchor="b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063" indent="0" algn="r">
              <a:buNone/>
              <a:defRPr sz="1200">
                <a:solidFill>
                  <a:schemeClr val="tx1"/>
                </a:solidFill>
              </a:defRPr>
            </a:lvl2pPr>
            <a:lvl3pPr marL="914126" indent="0" algn="r">
              <a:buNone/>
              <a:defRPr sz="1200">
                <a:solidFill>
                  <a:schemeClr val="tx1"/>
                </a:solidFill>
              </a:defRPr>
            </a:lvl3pPr>
            <a:lvl4pPr marL="1371189" indent="0" algn="r">
              <a:buNone/>
              <a:defRPr sz="1200">
                <a:solidFill>
                  <a:schemeClr val="tx1"/>
                </a:solidFill>
              </a:defRPr>
            </a:lvl4pPr>
            <a:lvl5pPr marL="1828251" indent="0" algn="r">
              <a:buNone/>
              <a:defRPr sz="1200">
                <a:solidFill>
                  <a:schemeClr val="tx1"/>
                </a:solidFill>
              </a:defRPr>
            </a:lvl5pPr>
            <a:lvl6pPr marL="2285314" indent="0" algn="r">
              <a:buNone/>
              <a:defRPr sz="1200">
                <a:solidFill>
                  <a:schemeClr val="tx1"/>
                </a:solidFill>
              </a:defRPr>
            </a:lvl6pPr>
            <a:lvl7pPr marL="2742377" indent="0" algn="r">
              <a:buNone/>
              <a:defRPr sz="1200">
                <a:solidFill>
                  <a:schemeClr val="tx1"/>
                </a:solidFill>
              </a:defRPr>
            </a:lvl7pPr>
            <a:lvl8pPr marL="3199440" indent="0" algn="r">
              <a:buNone/>
              <a:defRPr sz="1200">
                <a:solidFill>
                  <a:schemeClr val="tx1"/>
                </a:solidFill>
              </a:defRPr>
            </a:lvl8pPr>
            <a:lvl9pPr marL="3656503" indent="0" algn="r">
              <a:buNone/>
              <a:defRPr sz="1200">
                <a:solidFill>
                  <a:schemeClr val="tx1"/>
                </a:solidFill>
              </a:defRPr>
            </a:lvl9pPr>
          </a:lstStyle>
          <a:p>
            <a:r>
              <a:rPr lang="en-CA" noProof="0"/>
              <a:t>Presenter Full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E835-F42F-4EB7-9CF0-61AE2C50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455732" y="5459994"/>
            <a:ext cx="7322967" cy="267194"/>
          </a:xfr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D3FA57E-F3C9-4422-B7DF-F56B8E1A49EB}" type="datetime4">
              <a:rPr lang="en-CA" noProof="0" smtClean="0"/>
              <a:t>March 12, 2021</a:t>
            </a:fld>
            <a:endParaRPr lang="en-CA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3F65-764D-4A7E-A10B-5BE34488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732" y="7010401"/>
            <a:ext cx="11283594" cy="45719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7EB5-B07A-46BB-AD80-255361B7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xfrm>
            <a:off x="11743953" y="7010398"/>
            <a:ext cx="448047" cy="45720"/>
          </a:xfrm>
        </p:spPr>
        <p:txBody>
          <a:bodyPr/>
          <a:lstStyle>
            <a:lvl1pPr>
              <a:defRPr sz="100">
                <a:solidFill>
                  <a:srgbClr val="E6E6E6"/>
                </a:solidFill>
              </a:defRPr>
            </a:lvl1pPr>
          </a:lstStyle>
          <a:p>
            <a:fld id="{63CCAC63-48FA-4D87-8511-FFBEA58AD00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6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9027" y="780239"/>
            <a:ext cx="11283594" cy="4771958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1510D-34D1-4B3A-9459-3FC94A26D1AA}" type="datetime4">
              <a:rPr lang="en-CA" smtClean="0"/>
              <a:t>March 12,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0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464" y="472438"/>
            <a:ext cx="11277490" cy="792167"/>
          </a:xfrm>
        </p:spPr>
        <p:txBody>
          <a:bodyPr/>
          <a:lstStyle/>
          <a:p>
            <a:r>
              <a:rPr lang="en-CA" noProof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1619-AA93-4060-BD60-C576B19528E8}" type="datetime4">
              <a:rPr lang="en-CA" smtClean="0"/>
              <a:t>March 12, 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5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464" y="472438"/>
            <a:ext cx="11277490" cy="792167"/>
          </a:xfrm>
        </p:spPr>
        <p:txBody>
          <a:bodyPr/>
          <a:lstStyle/>
          <a:p>
            <a:r>
              <a:rPr lang="en-CA" noProof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4599-B0CF-427C-90FA-8448CA06BC9E}" type="datetime4">
              <a:rPr lang="en-CA" smtClean="0"/>
              <a:t>March 12, 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CA64D4B-F13B-4926-B9D7-FE08922425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9663" y="6168124"/>
            <a:ext cx="8927641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</p:spTree>
    <p:extLst>
      <p:ext uri="{BB962C8B-B14F-4D97-AF65-F5344CB8AC3E}">
        <p14:creationId xmlns:p14="http://schemas.microsoft.com/office/powerpoint/2010/main" val="26164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6464" y="472438"/>
            <a:ext cx="11277490" cy="792167"/>
          </a:xfrm>
        </p:spPr>
        <p:txBody>
          <a:bodyPr/>
          <a:lstStyle/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732" y="1434589"/>
            <a:ext cx="5553440" cy="4588045"/>
          </a:xfrm>
        </p:spPr>
        <p:txBody>
          <a:bodyPr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514" y="1434191"/>
            <a:ext cx="5553440" cy="4592404"/>
          </a:xfrm>
        </p:spPr>
        <p:txBody>
          <a:bodyPr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E892-DA9C-470A-9EFD-1F1333ED0846}" type="datetime4">
              <a:rPr lang="en-CA" smtClean="0"/>
              <a:t>March 12, 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826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464" y="472438"/>
            <a:ext cx="11277490" cy="792167"/>
          </a:xfrm>
        </p:spPr>
        <p:txBody>
          <a:bodyPr/>
          <a:lstStyle>
            <a:lvl1pPr>
              <a:defRPr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63" y="1435608"/>
            <a:ext cx="5551856" cy="63976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463" y="2126106"/>
            <a:ext cx="5551856" cy="3907225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2952" y="1435608"/>
            <a:ext cx="5551856" cy="63976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2952" y="2126106"/>
            <a:ext cx="5551856" cy="3907225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B11-CC29-45DE-86FE-3B5E9B18E485}" type="datetime4">
              <a:rPr lang="en-CA" smtClean="0"/>
              <a:t>March 12, 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49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0106" y="6170281"/>
            <a:ext cx="7577197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1085" cy="6857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464" y="463844"/>
            <a:ext cx="2425961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3953" y="7010398"/>
            <a:ext cx="448047" cy="45720"/>
          </a:xfrm>
        </p:spPr>
        <p:txBody>
          <a:bodyPr/>
          <a:lstStyle/>
          <a:p>
            <a:fld id="{FF132DD1-ED70-4BDF-9A73-CA79C3A1B7D9}" type="datetime4">
              <a:rPr lang="en-CA" smtClean="0"/>
              <a:t>March 12, 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976" y="6399283"/>
            <a:ext cx="283293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2F19FDC-05D5-4593-9685-830C74131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893" b="19384"/>
          <a:stretch/>
        </p:blipFill>
        <p:spPr bwMode="black">
          <a:xfrm>
            <a:off x="224445" y="6211342"/>
            <a:ext cx="1755175" cy="5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sou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0106" y="6170281"/>
            <a:ext cx="7577197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1085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464" y="463844"/>
            <a:ext cx="2425961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3953" y="7010398"/>
            <a:ext cx="448047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March 12, 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976" y="6399283"/>
            <a:ext cx="283293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8C6D982-6300-44BA-B9E0-B81F7D0CE9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893" b="19384"/>
          <a:stretch/>
        </p:blipFill>
        <p:spPr bwMode="black">
          <a:xfrm>
            <a:off x="224445" y="6211342"/>
            <a:ext cx="1755175" cy="5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0106" y="6170281"/>
            <a:ext cx="7577197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1085" cy="6857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F97CD5-66AE-4EDA-8D23-A23D9D49A5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0107" y="475488"/>
            <a:ext cx="8167911" cy="792162"/>
          </a:xfrm>
        </p:spPr>
        <p:txBody>
          <a:bodyPr anchor="t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CA" noProof="0"/>
              <a:t>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464" y="463844"/>
            <a:ext cx="2425961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3953" y="7010398"/>
            <a:ext cx="448047" cy="45720"/>
          </a:xfrm>
        </p:spPr>
        <p:txBody>
          <a:bodyPr/>
          <a:lstStyle/>
          <a:p>
            <a:fld id="{FF132DD1-ED70-4BDF-9A73-CA79C3A1B7D9}" type="datetime4">
              <a:rPr lang="en-CA" smtClean="0"/>
              <a:t>March 12, 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976" y="6399283"/>
            <a:ext cx="283293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8F0D64-3A18-458E-9DB0-82116D7EB0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60107" y="1434190"/>
            <a:ext cx="8165429" cy="4584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5C990A-B8B6-49B1-BC33-0FEDDD204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893" b="19384"/>
          <a:stretch/>
        </p:blipFill>
        <p:spPr bwMode="black">
          <a:xfrm>
            <a:off x="224445" y="6211342"/>
            <a:ext cx="1755175" cy="5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0106" y="6170281"/>
            <a:ext cx="7577197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36"/>
            <a:ext cx="3121085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F97CD5-66AE-4EDA-8D23-A23D9D49A5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0107" y="475488"/>
            <a:ext cx="2464442" cy="792162"/>
          </a:xfrm>
        </p:spPr>
        <p:txBody>
          <a:bodyPr anchor="t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CA" noProof="0"/>
              <a:t>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464" y="463844"/>
            <a:ext cx="2425961" cy="3401475"/>
          </a:xfrm>
        </p:spPr>
        <p:txBody>
          <a:bodyPr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Title </a:t>
            </a:r>
            <a:br>
              <a:rPr lang="en-CA" noProof="0"/>
            </a:br>
            <a:r>
              <a:rPr lang="en-CA" noProof="0"/>
              <a:t>of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3953" y="7010398"/>
            <a:ext cx="448047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March 12, 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976" y="6399283"/>
            <a:ext cx="283293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A51932F0-EBB7-48D2-9591-40F3F9E75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35017" y="475488"/>
            <a:ext cx="5208426" cy="792162"/>
          </a:xfrm>
        </p:spPr>
        <p:txBody>
          <a:bodyPr anchor="t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CA" noProof="0"/>
              <a:t>Optional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456917-5A0D-4B01-9F9A-CC25458866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0107" y="1435608"/>
            <a:ext cx="2464442" cy="459772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spcBef>
                <a:spcPts val="600"/>
              </a:spcBef>
              <a:defRPr sz="14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  <a:lvl6pPr>
              <a:spcBef>
                <a:spcPts val="600"/>
              </a:spcBef>
              <a:defRPr sz="1400"/>
            </a:lvl6pPr>
            <a:lvl7pPr>
              <a:spcBef>
                <a:spcPts val="600"/>
              </a:spcBef>
              <a:defRPr sz="1400"/>
            </a:lvl7pPr>
            <a:lvl8pPr>
              <a:spcBef>
                <a:spcPts val="600"/>
              </a:spcBef>
              <a:defRPr sz="1400"/>
            </a:lvl8pPr>
            <a:lvl9pPr>
              <a:spcBef>
                <a:spcPts val="600"/>
              </a:spcBef>
              <a:defRPr sz="1400"/>
            </a:lvl9pPr>
          </a:lstStyle>
          <a:p>
            <a:pPr lvl="0"/>
            <a:r>
              <a:rPr lang="en-CA" noProof="0"/>
              <a:t>Click to add body copy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  <a:p>
            <a:pPr lvl="5"/>
            <a:r>
              <a:rPr lang="en-CA" noProof="0"/>
              <a:t>Sixth level</a:t>
            </a:r>
          </a:p>
          <a:p>
            <a:pPr lvl="6"/>
            <a:r>
              <a:rPr lang="en-CA" noProof="0"/>
              <a:t>Seventh level</a:t>
            </a:r>
          </a:p>
          <a:p>
            <a:pPr lvl="7"/>
            <a:r>
              <a:rPr lang="en-CA" noProof="0"/>
              <a:t>Eighth level</a:t>
            </a:r>
          </a:p>
          <a:p>
            <a:pPr lvl="8"/>
            <a:r>
              <a:rPr lang="en-CA" noProof="0"/>
              <a:t>Ninth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0063603-5807-4630-8EB7-C1EBC7302DA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535018" y="1435608"/>
            <a:ext cx="5208936" cy="459772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spcBef>
                <a:spcPts val="600"/>
              </a:spcBef>
              <a:defRPr sz="14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  <a:lvl6pPr>
              <a:spcBef>
                <a:spcPts val="600"/>
              </a:spcBef>
              <a:defRPr sz="1400"/>
            </a:lvl6pPr>
            <a:lvl7pPr>
              <a:spcBef>
                <a:spcPts val="600"/>
              </a:spcBef>
              <a:defRPr sz="1400"/>
            </a:lvl7pPr>
            <a:lvl8pPr>
              <a:spcBef>
                <a:spcPts val="600"/>
              </a:spcBef>
              <a:defRPr sz="1400"/>
            </a:lvl8pPr>
            <a:lvl9pPr>
              <a:spcBef>
                <a:spcPts val="600"/>
              </a:spcBef>
              <a:defRPr sz="1400"/>
            </a:lvl9pPr>
          </a:lstStyle>
          <a:p>
            <a:pPr lvl="0"/>
            <a:r>
              <a:rPr lang="en-CA" noProof="0"/>
              <a:t>Add body copy or click icon for other content options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  <a:p>
            <a:pPr lvl="5"/>
            <a:r>
              <a:rPr lang="en-CA" noProof="0"/>
              <a:t>Sixth level</a:t>
            </a:r>
          </a:p>
          <a:p>
            <a:pPr lvl="6"/>
            <a:r>
              <a:rPr lang="en-CA" noProof="0"/>
              <a:t>Seventh level</a:t>
            </a:r>
          </a:p>
          <a:p>
            <a:pPr lvl="7"/>
            <a:r>
              <a:rPr lang="en-CA" noProof="0"/>
              <a:t>Eighth level</a:t>
            </a:r>
          </a:p>
          <a:p>
            <a:pPr lvl="8"/>
            <a:r>
              <a:rPr lang="en-CA" noProof="0"/>
              <a:t>Ninth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2A2F486-1EEC-4F40-A1A8-140B718D02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893" b="19384"/>
          <a:stretch/>
        </p:blipFill>
        <p:spPr bwMode="black">
          <a:xfrm>
            <a:off x="224445" y="6211342"/>
            <a:ext cx="1755175" cy="5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6896-6C98-4CA5-8352-966F1C5B8B94}" type="datetime4">
              <a:rPr lang="en-CA" smtClean="0"/>
              <a:t>March 12, 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43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464" y="472438"/>
            <a:ext cx="11277490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464" y="1434190"/>
            <a:ext cx="11277489" cy="458484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3953" y="7010398"/>
            <a:ext cx="448047" cy="45720"/>
          </a:xfrm>
        </p:spPr>
        <p:txBody>
          <a:bodyPr/>
          <a:lstStyle/>
          <a:p>
            <a:fld id="{00AC8BC0-4B7F-45B2-9F9D-C2C3E01E876C}" type="datetime4">
              <a:rPr lang="en-CA" smtClean="0"/>
              <a:t>March 12, 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976" y="6399283"/>
            <a:ext cx="283293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630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C3B442-1249-4FC3-83EE-3BA61C9623C1}" type="datetime4">
              <a:rPr lang="en-CA" smtClean="0"/>
              <a:t>March 12,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69A1C28-0D92-4516-90F6-F3E9BC6B72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1931" t="24570" r="11885" b="24344"/>
          <a:stretch/>
        </p:blipFill>
        <p:spPr bwMode="black">
          <a:xfrm>
            <a:off x="3462951" y="2542309"/>
            <a:ext cx="5266100" cy="17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911C52-8BD4-4F0D-866B-C996C90A70C0}"/>
              </a:ext>
            </a:extLst>
          </p:cNvPr>
          <p:cNvSpPr/>
          <p:nvPr userDrawn="1"/>
        </p:nvSpPr>
        <p:spPr>
          <a:xfrm>
            <a:off x="373264" y="1612907"/>
            <a:ext cx="11370689" cy="360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recommendations: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slides are included to help you get started. You can edit these sample slides or insert new slides, however it is recommended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maintain a consistent title and finishing slide.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Maintain the integrity of the key template features: Ensure consistency in locations and space around the logo, leverage the Manulife JH colour palette and Arial font, and use the icons and images that have been provided for you.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20503040401060103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have any questions or concerns, please email us at brand@manulife.com.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92F06-F4FB-4621-9169-B57FD0A41EED}"/>
              </a:ext>
            </a:extLst>
          </p:cNvPr>
          <p:cNvSpPr/>
          <p:nvPr userDrawn="1"/>
        </p:nvSpPr>
        <p:spPr>
          <a:xfrm>
            <a:off x="381812" y="950979"/>
            <a:ext cx="11343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Getting Started –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Official John Hancock Template</a:t>
            </a:r>
            <a:endParaRPr lang="en-CA" sz="1800"/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1A4BEF5-9A05-4D20-83E5-233E87403DC0}" type="datetime4">
              <a:rPr lang="en-CA" smtClean="0"/>
              <a:t>March 12, 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3B09A-151F-464A-973F-FF30F816F5E8}"/>
              </a:ext>
            </a:extLst>
          </p:cNvPr>
          <p:cNvSpPr/>
          <p:nvPr userDrawn="1"/>
        </p:nvSpPr>
        <p:spPr>
          <a:xfrm>
            <a:off x="455732" y="362062"/>
            <a:ext cx="2637627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>
                <a:latin typeface="+mn-lt"/>
              </a:rPr>
              <a:t>For use with Microsoft Office PowerPoint 365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56496BF-724D-4668-844A-47D300C64D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94396" y="4433149"/>
            <a:ext cx="1484672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7021351-CC24-4430-9D0C-9D4DD8DBE0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7419" y="4790318"/>
            <a:ext cx="1484672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2ECA6D8-02CF-413D-9795-2B8C718EB8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39631" y="5120240"/>
            <a:ext cx="1484672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E68E851-D483-4C0F-8526-6F613BE893E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33215" y="5419441"/>
            <a:ext cx="1484672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A182851-85D9-414D-A399-92B859D2AB1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00333" y="3428473"/>
            <a:ext cx="1484672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E315982-5408-4C47-B11C-F918FE054AF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957801" y="3726440"/>
            <a:ext cx="1484672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E128D2F-B6BD-4AE5-AB9E-A5B77635A89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522666" y="4070548"/>
            <a:ext cx="1484672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7C894C3-FB24-4F67-9FEC-8640C0FCB91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024545" y="4417458"/>
            <a:ext cx="1484672" cy="835200"/>
          </a:xfrm>
          <a:prstGeom prst="rect">
            <a:avLst/>
          </a:prstGeom>
          <a:ln w="31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318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911C52-8BD4-4F0D-866B-C996C90A70C0}"/>
              </a:ext>
            </a:extLst>
          </p:cNvPr>
          <p:cNvSpPr/>
          <p:nvPr userDrawn="1"/>
        </p:nvSpPr>
        <p:spPr>
          <a:xfrm>
            <a:off x="373264" y="1622706"/>
            <a:ext cx="537100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1400" b="1"/>
              <a:t>To insert a new slide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the bottom of the New Slide button on the Home tab.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layout from the gallery.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content using </a:t>
            </a:r>
            <a:r>
              <a:rPr lang="en-US" sz="1400"/>
              <a:t>the default boxes provided.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92F06-F4FB-4621-9169-B57FD0A41EED}"/>
              </a:ext>
            </a:extLst>
          </p:cNvPr>
          <p:cNvSpPr/>
          <p:nvPr userDrawn="1"/>
        </p:nvSpPr>
        <p:spPr>
          <a:xfrm>
            <a:off x="381812" y="950979"/>
            <a:ext cx="524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To Insert or Change a Slide</a:t>
            </a:r>
            <a:endParaRPr lang="en-CA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C0D-E009-46A8-9602-4C9F4E3543F3}" type="datetime4">
              <a:rPr lang="en-CA" smtClean="0"/>
              <a:t>March 12, 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17CB5-F2BE-4A24-9128-54B915A02C7D}"/>
              </a:ext>
            </a:extLst>
          </p:cNvPr>
          <p:cNvSpPr/>
          <p:nvPr userDrawn="1"/>
        </p:nvSpPr>
        <p:spPr>
          <a:xfrm>
            <a:off x="455732" y="362062"/>
            <a:ext cx="2637627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>
                <a:latin typeface="+mn-lt"/>
              </a:rPr>
              <a:t>For use with Microsoft Office PowerPoint 365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13F073-27F8-44C6-86F2-1BFB52DCC02D}"/>
              </a:ext>
            </a:extLst>
          </p:cNvPr>
          <p:cNvSpPr/>
          <p:nvPr userDrawn="1"/>
        </p:nvSpPr>
        <p:spPr>
          <a:xfrm>
            <a:off x="6473378" y="1622706"/>
            <a:ext cx="5262891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1400" b="1"/>
              <a:t>To change the layout of an existing slide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/>
              <a:t>Go </a:t>
            </a:r>
            <a: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the slide you want to change.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Layout on the Home tab.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new layout from the gallery.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content </a:t>
            </a:r>
            <a:r>
              <a:rPr lang="en-US" sz="1400"/>
              <a:t>using the default boxes provided.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1C36F-DB11-4377-82A5-7916E869C5A2}"/>
              </a:ext>
            </a:extLst>
          </p:cNvPr>
          <p:cNvCxnSpPr>
            <a:cxnSpLocks/>
          </p:cNvCxnSpPr>
          <p:nvPr userDrawn="1"/>
        </p:nvCxnSpPr>
        <p:spPr>
          <a:xfrm>
            <a:off x="6095999" y="1655840"/>
            <a:ext cx="0" cy="38928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08AEC4-A92C-4703-BDB5-9EFFDB5EE8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5626" y="3559635"/>
            <a:ext cx="3453476" cy="1828800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D453D-757D-4EB8-ADC1-8A8CB72F3B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732" y="3559635"/>
            <a:ext cx="3153639" cy="1828800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875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414DEA0-13FF-4DE4-9D76-9E6417F4FE5D}"/>
              </a:ext>
            </a:extLst>
          </p:cNvPr>
          <p:cNvSpPr txBox="1">
            <a:spLocks/>
          </p:cNvSpPr>
          <p:nvPr userDrawn="1"/>
        </p:nvSpPr>
        <p:spPr>
          <a:xfrm>
            <a:off x="6891480" y="1656091"/>
            <a:ext cx="2069345" cy="23833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1200"/>
              </a:spcBef>
              <a:buSzPct val="115000"/>
            </a:pPr>
            <a:r>
              <a:rPr lang="en-US" sz="1400"/>
              <a:t>Primary colours Green and Blue may be used interchangeably across the organization.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15000"/>
            </a:pPr>
            <a:r>
              <a:rPr lang="en-US" sz="1400"/>
              <a:t>Text colour: use black or white reverse text.</a:t>
            </a:r>
          </a:p>
          <a:p>
            <a:pPr>
              <a:lnSpc>
                <a:spcPct val="95000"/>
              </a:lnSpc>
              <a:spcBef>
                <a:spcPts val="1200"/>
              </a:spcBef>
              <a:buSzPct val="115000"/>
            </a:pPr>
            <a:r>
              <a:rPr lang="en-US" sz="1400"/>
              <a:t>Charts and graphics only: use any of the primary or secondary colours provided.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E1E742-A967-4A3E-9F77-DA40A8E46B45}"/>
              </a:ext>
            </a:extLst>
          </p:cNvPr>
          <p:cNvCxnSpPr>
            <a:cxnSpLocks/>
          </p:cNvCxnSpPr>
          <p:nvPr userDrawn="1"/>
        </p:nvCxnSpPr>
        <p:spPr>
          <a:xfrm>
            <a:off x="9273978" y="1656090"/>
            <a:ext cx="0" cy="461771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9D3C-3137-4F15-BA72-B988755605E7}" type="datetime4">
              <a:rPr lang="en-CA" smtClean="0"/>
              <a:t>March 12, 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27" name="Title 5">
            <a:extLst>
              <a:ext uri="{FF2B5EF4-FFF2-40B4-BE49-F238E27FC236}">
                <a16:creationId xmlns:a16="http://schemas.microsoft.com/office/drawing/2014/main" id="{AEA8B13C-3D00-4B76-989C-A1F6F0840923}"/>
              </a:ext>
            </a:extLst>
          </p:cNvPr>
          <p:cNvSpPr txBox="1">
            <a:spLocks/>
          </p:cNvSpPr>
          <p:nvPr userDrawn="1"/>
        </p:nvSpPr>
        <p:spPr>
          <a:xfrm>
            <a:off x="455732" y="1032065"/>
            <a:ext cx="5188051" cy="4931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Colours &amp; Images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F1EF2E9-1005-4071-B482-10D7F95E3EF3}"/>
              </a:ext>
            </a:extLst>
          </p:cNvPr>
          <p:cNvSpPr txBox="1">
            <a:spLocks/>
          </p:cNvSpPr>
          <p:nvPr userDrawn="1"/>
        </p:nvSpPr>
        <p:spPr>
          <a:xfrm>
            <a:off x="9514885" y="1656091"/>
            <a:ext cx="2229068" cy="4130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400" b="1"/>
              <a:t>Embedded Colour Palette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Branded colours are embedded in the template for your immediate use.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5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1400" b="1"/>
              <a:t>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add your own copyright free photos</a:t>
            </a:r>
            <a:b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customize your content slides.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CE9538-62AC-466B-9B79-0BD8ED5ABE3C}"/>
              </a:ext>
            </a:extLst>
          </p:cNvPr>
          <p:cNvGrpSpPr/>
          <p:nvPr userDrawn="1"/>
        </p:nvGrpSpPr>
        <p:grpSpPr>
          <a:xfrm>
            <a:off x="9757299" y="2989467"/>
            <a:ext cx="1626857" cy="1817208"/>
            <a:chOff x="6808033" y="2485869"/>
            <a:chExt cx="1626433" cy="18172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B967C5-76A1-4C6C-AC66-CAE652DC4F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796" t="1136" r="1057"/>
            <a:stretch/>
          </p:blipFill>
          <p:spPr>
            <a:xfrm>
              <a:off x="6808033" y="2485869"/>
              <a:ext cx="1626433" cy="1817208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AA5D3A-0890-4BAF-8CEB-D2DF3EFC8E52}"/>
                </a:ext>
              </a:extLst>
            </p:cNvPr>
            <p:cNvSpPr/>
            <p:nvPr userDrawn="1"/>
          </p:nvSpPr>
          <p:spPr>
            <a:xfrm>
              <a:off x="6808033" y="2485869"/>
              <a:ext cx="1626433" cy="394064"/>
            </a:xfrm>
            <a:prstGeom prst="rect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algn="l"/>
              <a:endParaRPr lang="en-CA" sz="180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38F2055-4983-4560-A35F-C2AD8B91C608}"/>
              </a:ext>
            </a:extLst>
          </p:cNvPr>
          <p:cNvSpPr/>
          <p:nvPr userDrawn="1"/>
        </p:nvSpPr>
        <p:spPr>
          <a:xfrm>
            <a:off x="455732" y="362062"/>
            <a:ext cx="2637627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>
                <a:latin typeface="+mn-lt"/>
              </a:rPr>
              <a:t>For use with Microsoft Office PowerPoint 365</a:t>
            </a:r>
            <a:endParaRPr lang="en-US" sz="1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00442-31D1-461B-920E-475A9AA71155}"/>
              </a:ext>
            </a:extLst>
          </p:cNvPr>
          <p:cNvSpPr/>
          <p:nvPr userDrawn="1"/>
        </p:nvSpPr>
        <p:spPr>
          <a:xfrm>
            <a:off x="455732" y="1656090"/>
            <a:ext cx="2020310" cy="1971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Primary colours – RGB values</a:t>
            </a:r>
            <a:endParaRPr kumimoji="0" lang="en-CA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C5CC774-67AB-4BDE-918D-E14A41DC3F32}"/>
              </a:ext>
            </a:extLst>
          </p:cNvPr>
          <p:cNvSpPr/>
          <p:nvPr userDrawn="1"/>
        </p:nvSpPr>
        <p:spPr>
          <a:xfrm>
            <a:off x="455732" y="3181041"/>
            <a:ext cx="2219134" cy="1971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 colours – RGB values</a:t>
            </a: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89A3FD7B-12E8-4D62-8AC1-1C4E5DB3BC8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53653540"/>
              </p:ext>
            </p:extLst>
          </p:nvPr>
        </p:nvGraphicFramePr>
        <p:xfrm>
          <a:off x="460000" y="1926430"/>
          <a:ext cx="6145720" cy="7838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68215">
                  <a:extLst>
                    <a:ext uri="{9D8B030D-6E8A-4147-A177-3AD203B41FA5}">
                      <a16:colId xmlns:a16="http://schemas.microsoft.com/office/drawing/2014/main" val="3441835300"/>
                    </a:ext>
                  </a:extLst>
                </a:gridCol>
                <a:gridCol w="768215">
                  <a:extLst>
                    <a:ext uri="{9D8B030D-6E8A-4147-A177-3AD203B41FA5}">
                      <a16:colId xmlns:a16="http://schemas.microsoft.com/office/drawing/2014/main" val="977536678"/>
                    </a:ext>
                  </a:extLst>
                </a:gridCol>
                <a:gridCol w="768215">
                  <a:extLst>
                    <a:ext uri="{9D8B030D-6E8A-4147-A177-3AD203B41FA5}">
                      <a16:colId xmlns:a16="http://schemas.microsoft.com/office/drawing/2014/main" val="125852545"/>
                    </a:ext>
                  </a:extLst>
                </a:gridCol>
                <a:gridCol w="768215">
                  <a:extLst>
                    <a:ext uri="{9D8B030D-6E8A-4147-A177-3AD203B41FA5}">
                      <a16:colId xmlns:a16="http://schemas.microsoft.com/office/drawing/2014/main" val="931395583"/>
                    </a:ext>
                  </a:extLst>
                </a:gridCol>
                <a:gridCol w="768215">
                  <a:extLst>
                    <a:ext uri="{9D8B030D-6E8A-4147-A177-3AD203B41FA5}">
                      <a16:colId xmlns:a16="http://schemas.microsoft.com/office/drawing/2014/main" val="2451672989"/>
                    </a:ext>
                  </a:extLst>
                </a:gridCol>
                <a:gridCol w="768215">
                  <a:extLst>
                    <a:ext uri="{9D8B030D-6E8A-4147-A177-3AD203B41FA5}">
                      <a16:colId xmlns:a16="http://schemas.microsoft.com/office/drawing/2014/main" val="1199082826"/>
                    </a:ext>
                  </a:extLst>
                </a:gridCol>
                <a:gridCol w="768215">
                  <a:extLst>
                    <a:ext uri="{9D8B030D-6E8A-4147-A177-3AD203B41FA5}">
                      <a16:colId xmlns:a16="http://schemas.microsoft.com/office/drawing/2014/main" val="2368813008"/>
                    </a:ext>
                  </a:extLst>
                </a:gridCol>
                <a:gridCol w="768215">
                  <a:extLst>
                    <a:ext uri="{9D8B030D-6E8A-4147-A177-3AD203B41FA5}">
                      <a16:colId xmlns:a16="http://schemas.microsoft.com/office/drawing/2014/main" val="39420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0 167 88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0 68 39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4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4 97 56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1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6 135 78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87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0 196 110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4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92 215 144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D7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172 229 196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E5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202 238 217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E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2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0 0 193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0 0 96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0 0 130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0 0 154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30 30 229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1E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45 105 255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118 176 255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193 216 247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5550"/>
                  </a:ext>
                </a:extLst>
              </a:tr>
            </a:tbl>
          </a:graphicData>
        </a:graphic>
      </p:graphicFrame>
      <p:graphicFrame>
        <p:nvGraphicFramePr>
          <p:cNvPr id="80" name="Table 14">
            <a:extLst>
              <a:ext uri="{FF2B5EF4-FFF2-40B4-BE49-F238E27FC236}">
                <a16:creationId xmlns:a16="http://schemas.microsoft.com/office/drawing/2014/main" id="{CA9A8DD4-1D6A-4928-98C9-44273B5A29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469815"/>
              </p:ext>
            </p:extLst>
          </p:nvPr>
        </p:nvGraphicFramePr>
        <p:xfrm>
          <a:off x="460001" y="3453158"/>
          <a:ext cx="6145712" cy="19596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68214">
                  <a:extLst>
                    <a:ext uri="{9D8B030D-6E8A-4147-A177-3AD203B41FA5}">
                      <a16:colId xmlns:a16="http://schemas.microsoft.com/office/drawing/2014/main" val="3441835300"/>
                    </a:ext>
                  </a:extLst>
                </a:gridCol>
                <a:gridCol w="768214">
                  <a:extLst>
                    <a:ext uri="{9D8B030D-6E8A-4147-A177-3AD203B41FA5}">
                      <a16:colId xmlns:a16="http://schemas.microsoft.com/office/drawing/2014/main" val="977536678"/>
                    </a:ext>
                  </a:extLst>
                </a:gridCol>
                <a:gridCol w="768214">
                  <a:extLst>
                    <a:ext uri="{9D8B030D-6E8A-4147-A177-3AD203B41FA5}">
                      <a16:colId xmlns:a16="http://schemas.microsoft.com/office/drawing/2014/main" val="125852545"/>
                    </a:ext>
                  </a:extLst>
                </a:gridCol>
                <a:gridCol w="768214">
                  <a:extLst>
                    <a:ext uri="{9D8B030D-6E8A-4147-A177-3AD203B41FA5}">
                      <a16:colId xmlns:a16="http://schemas.microsoft.com/office/drawing/2014/main" val="931395583"/>
                    </a:ext>
                  </a:extLst>
                </a:gridCol>
                <a:gridCol w="768214">
                  <a:extLst>
                    <a:ext uri="{9D8B030D-6E8A-4147-A177-3AD203B41FA5}">
                      <a16:colId xmlns:a16="http://schemas.microsoft.com/office/drawing/2014/main" val="2451672989"/>
                    </a:ext>
                  </a:extLst>
                </a:gridCol>
                <a:gridCol w="768214">
                  <a:extLst>
                    <a:ext uri="{9D8B030D-6E8A-4147-A177-3AD203B41FA5}">
                      <a16:colId xmlns:a16="http://schemas.microsoft.com/office/drawing/2014/main" val="1199082826"/>
                    </a:ext>
                  </a:extLst>
                </a:gridCol>
                <a:gridCol w="768214">
                  <a:extLst>
                    <a:ext uri="{9D8B030D-6E8A-4147-A177-3AD203B41FA5}">
                      <a16:colId xmlns:a16="http://schemas.microsoft.com/office/drawing/2014/main" val="2368813008"/>
                    </a:ext>
                  </a:extLst>
                </a:gridCol>
                <a:gridCol w="768214">
                  <a:extLst>
                    <a:ext uri="{9D8B030D-6E8A-4147-A177-3AD203B41FA5}">
                      <a16:colId xmlns:a16="http://schemas.microsoft.com/office/drawing/2014/main" val="39420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Navy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40 43 62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52 56 75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8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66 69 89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5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94 96 115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60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142 144 162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90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2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236 100 83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131 10 16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0A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160 14 24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0E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208 58 57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3A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255 119 105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246 144 130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252 172 161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C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246 204 199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C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96 69 132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38 24 72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18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51 26 83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1A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76 51 107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3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111 86 147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56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131 106 166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6A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157 141 188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D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212 210 233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4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Gold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244 150 0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167 89 0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5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206 118 18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761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215 125 40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7D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249 171 46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B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252 196 87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248 211 138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3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251 233 198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6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Turquoise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6 199 186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9 132 123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84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8 162 152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A2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Dark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5 178 167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2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40 215 203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D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106 231 223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E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157 243 237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3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197 244 241</a:t>
                      </a:r>
                      <a:endParaRPr kumimoji="0" lang="en-CA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68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9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146B9A2-5B3A-4C43-B5A0-D51935827E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180336" y="-6"/>
            <a:ext cx="5011662" cy="6858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733" y="554780"/>
            <a:ext cx="7322967" cy="3036177"/>
          </a:xfrm>
        </p:spPr>
        <p:txBody>
          <a:bodyPr anchor="b">
            <a:normAutofit/>
          </a:bodyPr>
          <a:lstStyle>
            <a:lvl1pPr>
              <a:lnSpc>
                <a:spcPct val="95000"/>
              </a:lnSpc>
              <a:defRPr sz="7200" b="1" baseline="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Title of </a:t>
            </a:r>
            <a:br>
              <a:rPr lang="en-CA" noProof="0"/>
            </a:br>
            <a:r>
              <a:rPr lang="en-CA" noProof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732" y="4789255"/>
            <a:ext cx="7322968" cy="407584"/>
          </a:xfrm>
        </p:spPr>
        <p:txBody>
          <a:bodyPr anchor="b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400" b="0" baseline="0">
                <a:solidFill>
                  <a:schemeClr val="tx1"/>
                </a:solidFill>
              </a:defRPr>
            </a:lvl1pPr>
            <a:lvl2pPr marL="0" indent="0" algn="r">
              <a:spcBef>
                <a:spcPts val="3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 algn="r">
              <a:buNone/>
              <a:defRPr sz="1200">
                <a:solidFill>
                  <a:schemeClr val="tx1"/>
                </a:solidFill>
              </a:defRPr>
            </a:lvl3pPr>
            <a:lvl4pPr marL="1371600" indent="0" algn="r">
              <a:buNone/>
              <a:defRPr sz="1200">
                <a:solidFill>
                  <a:schemeClr val="tx1"/>
                </a:solidFill>
              </a:defRPr>
            </a:lvl4pPr>
            <a:lvl5pPr marL="1828800" indent="0" algn="r">
              <a:buNone/>
              <a:defRPr sz="1200">
                <a:solidFill>
                  <a:schemeClr val="tx1"/>
                </a:solidFill>
              </a:defRPr>
            </a:lvl5pPr>
            <a:lvl6pPr marL="2286000" indent="0" algn="r">
              <a:buNone/>
              <a:defRPr sz="1200">
                <a:solidFill>
                  <a:schemeClr val="tx1"/>
                </a:solidFill>
              </a:defRPr>
            </a:lvl6pPr>
            <a:lvl7pPr marL="2743200" indent="0" algn="r">
              <a:buNone/>
              <a:defRPr sz="1200">
                <a:solidFill>
                  <a:schemeClr val="tx1"/>
                </a:solidFill>
              </a:defRPr>
            </a:lvl7pPr>
            <a:lvl8pPr marL="3200400" indent="0" algn="r">
              <a:buNone/>
              <a:defRPr sz="1200">
                <a:solidFill>
                  <a:schemeClr val="tx1"/>
                </a:solidFill>
              </a:defRPr>
            </a:lvl8pPr>
            <a:lvl9pPr marL="3657600" indent="0" algn="r">
              <a:buNone/>
              <a:defRPr sz="1200">
                <a:solidFill>
                  <a:schemeClr val="tx1"/>
                </a:solidFill>
              </a:defRPr>
            </a:lvl9pPr>
          </a:lstStyle>
          <a:p>
            <a:r>
              <a:rPr lang="en-CA" noProof="0"/>
              <a:t>Presenter Full Name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 bwMode="black">
          <a:xfrm>
            <a:off x="455732" y="5459994"/>
            <a:ext cx="7322967" cy="267194"/>
          </a:xfr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EE08E108-527B-4B52-98A7-35210C16A695}" type="datetime4">
              <a:rPr lang="en-CA" noProof="0" smtClean="0"/>
              <a:t>March 12, 2021</a:t>
            </a:fld>
            <a:endParaRPr lang="en-CA" noProof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55732" y="7010401"/>
            <a:ext cx="11283594" cy="45719"/>
          </a:xfrm>
        </p:spPr>
        <p:txBody>
          <a:bodyPr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 bwMode="white">
          <a:xfrm>
            <a:off x="11743953" y="7010398"/>
            <a:ext cx="448047" cy="45720"/>
          </a:xfrm>
        </p:spPr>
        <p:txBody>
          <a:bodyPr/>
          <a:lstStyle>
            <a:lvl1pPr>
              <a:defRPr sz="100">
                <a:solidFill>
                  <a:srgbClr val="E6E6E6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051F6-97A8-498B-82C1-AD3B80219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732" y="3773691"/>
            <a:ext cx="7322968" cy="749823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14984" indent="0">
              <a:buNone/>
              <a:defRPr>
                <a:solidFill>
                  <a:schemeClr val="bg1"/>
                </a:solidFill>
              </a:defRPr>
            </a:lvl4pPr>
            <a:lvl5pPr marL="138074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CA" noProof="0"/>
              <a:t>Subtitle of presentation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61163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464" y="472438"/>
            <a:ext cx="11277490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464" y="1434190"/>
            <a:ext cx="11277489" cy="458484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3953" y="7010398"/>
            <a:ext cx="448047" cy="45720"/>
          </a:xfrm>
        </p:spPr>
        <p:txBody>
          <a:bodyPr/>
          <a:lstStyle/>
          <a:p>
            <a:fld id="{A2E7EEF7-2239-440B-8A6E-F3B93774E491}" type="datetime4">
              <a:rPr lang="en-CA" smtClean="0"/>
              <a:t>March 12, 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976" y="6399283"/>
            <a:ext cx="283293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E9F8E0-BCC7-4049-9B66-CBD41765F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663" y="6168124"/>
            <a:ext cx="8927641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63441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7C25E0-5C72-4BF6-BE5E-DE72BD8BC6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488303" y="0"/>
            <a:ext cx="2703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932F7-6B32-4C34-AD3E-BF597CA112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465" y="472438"/>
            <a:ext cx="8937893" cy="792167"/>
          </a:xfrm>
        </p:spPr>
        <p:txBody>
          <a:bodyPr/>
          <a:lstStyle>
            <a:lvl1pPr>
              <a:defRPr/>
            </a:lvl1pPr>
          </a:lstStyle>
          <a:p>
            <a:r>
              <a:rPr lang="en-CA" noProof="0"/>
              <a:t>Agenda 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4783F-45F3-432B-A08E-B5187165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9580-1DE4-4AED-B4F0-F01E2D77314B}" type="datetime4">
              <a:rPr lang="en-CA" smtClean="0"/>
              <a:t>March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4AD97-4B30-4713-8D26-04AAD8A6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1261F-A43F-4893-A9BE-991C000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970" y="6399283"/>
            <a:ext cx="283293" cy="175694"/>
          </a:xfrm>
        </p:spPr>
        <p:txBody>
          <a:bodyPr/>
          <a:lstStyle/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5B93E3-EEA6-456D-B67D-D16BEF5255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465" y="1434190"/>
            <a:ext cx="4237793" cy="4584842"/>
          </a:xfrm>
        </p:spPr>
        <p:txBody>
          <a:bodyPr/>
          <a:lstStyle>
            <a:lvl1pPr>
              <a:buSzPct val="115000"/>
              <a:defRPr/>
            </a:lvl1pPr>
            <a:lvl2pPr>
              <a:buSzPct val="115000"/>
              <a:defRPr/>
            </a:lvl2pPr>
            <a:lvl3pPr>
              <a:buSzPct val="115000"/>
              <a:defRPr/>
            </a:lvl3pPr>
            <a:lvl4pPr>
              <a:buSzPct val="115000"/>
              <a:defRPr/>
            </a:lvl4pPr>
            <a:lvl5pPr marL="1609344" indent="-228600">
              <a:buSzPct val="115000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8613" indent="-228600">
              <a:buFont typeface="Arial" panose="020B0604020202020204" pitchFamily="34" charset="0"/>
              <a:buChar char="•"/>
              <a:defRPr sz="1400"/>
            </a:lvl6pPr>
            <a:lvl7pPr>
              <a:buSzPct val="115000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buSzPct val="115000"/>
              <a:defRPr/>
            </a:lvl8pPr>
            <a:lvl9pPr>
              <a:buSzPct val="115000"/>
              <a:defRPr/>
            </a:lvl9pPr>
          </a:lstStyle>
          <a:p>
            <a:pPr lvl="0"/>
            <a:r>
              <a:rPr lang="en-CA" noProof="0"/>
              <a:t>Section headline or item 1</a:t>
            </a:r>
          </a:p>
          <a:p>
            <a:pPr lvl="1"/>
            <a:r>
              <a:rPr lang="en-CA" noProof="0"/>
              <a:t>Item 2</a:t>
            </a:r>
          </a:p>
          <a:p>
            <a:pPr lvl="2"/>
            <a:r>
              <a:rPr lang="en-CA" noProof="0"/>
              <a:t>Item 3</a:t>
            </a:r>
          </a:p>
          <a:p>
            <a:pPr lvl="3"/>
            <a:r>
              <a:rPr lang="en-CA" noProof="0"/>
              <a:t>Item 4</a:t>
            </a:r>
          </a:p>
          <a:p>
            <a:pPr lvl="4"/>
            <a:r>
              <a:rPr lang="en-CA" noProof="0"/>
              <a:t>Item 5</a:t>
            </a:r>
          </a:p>
          <a:p>
            <a:pPr marL="1609344" lvl="6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CA" noProof="0"/>
              <a:t>Item 6</a:t>
            </a:r>
          </a:p>
          <a:p>
            <a:pPr lvl="6"/>
            <a:r>
              <a:rPr lang="en-CA" noProof="0"/>
              <a:t>Item 7</a:t>
            </a:r>
          </a:p>
          <a:p>
            <a:pPr lvl="7"/>
            <a:r>
              <a:rPr lang="en-CA" noProof="0"/>
              <a:t>Item 8</a:t>
            </a:r>
          </a:p>
          <a:p>
            <a:pPr lvl="8"/>
            <a:r>
              <a:rPr lang="en-CA" noProof="0"/>
              <a:t>Item 9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2507130D-B493-4337-BB0F-5DB874909A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66564" y="1434189"/>
            <a:ext cx="4237793" cy="45942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1609344" indent="-22860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8613" indent="-228600">
              <a:buFont typeface="Arial" panose="020B0604020202020204" pitchFamily="34" charset="0"/>
              <a:buChar char="•"/>
              <a:defRPr sz="1400"/>
            </a:lvl6pPr>
            <a:lvl7pP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</a:lstStyle>
          <a:p>
            <a:pPr lvl="0"/>
            <a:r>
              <a:rPr lang="en-CA" noProof="0"/>
              <a:t>Section headline or item 1</a:t>
            </a:r>
          </a:p>
          <a:p>
            <a:pPr lvl="1"/>
            <a:r>
              <a:rPr lang="en-CA" noProof="0"/>
              <a:t>Item 2</a:t>
            </a:r>
          </a:p>
          <a:p>
            <a:pPr lvl="2"/>
            <a:r>
              <a:rPr lang="en-CA" noProof="0"/>
              <a:t>Item 3</a:t>
            </a:r>
          </a:p>
          <a:p>
            <a:pPr lvl="3"/>
            <a:r>
              <a:rPr lang="en-CA" noProof="0"/>
              <a:t>Item 4</a:t>
            </a:r>
          </a:p>
          <a:p>
            <a:pPr lvl="4"/>
            <a:r>
              <a:rPr lang="en-CA" noProof="0"/>
              <a:t>Item 5</a:t>
            </a:r>
          </a:p>
          <a:p>
            <a:pPr marL="1609344" lvl="6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115000"/>
              <a:buFont typeface="Arial" panose="020B0604020202020204" pitchFamily="34" charset="0"/>
              <a:buChar char="•"/>
            </a:pPr>
            <a:r>
              <a:rPr lang="en-CA" noProof="0"/>
              <a:t>Item 6</a:t>
            </a:r>
          </a:p>
          <a:p>
            <a:pPr lvl="6"/>
            <a:r>
              <a:rPr lang="en-CA" noProof="0"/>
              <a:t>Item 7</a:t>
            </a:r>
          </a:p>
          <a:p>
            <a:pPr lvl="7"/>
            <a:r>
              <a:rPr lang="en-CA" noProof="0"/>
              <a:t>Item 8</a:t>
            </a:r>
          </a:p>
          <a:p>
            <a:pPr lvl="8"/>
            <a:r>
              <a:rPr lang="en-CA" noProof="0"/>
              <a:t>Item 9</a:t>
            </a:r>
          </a:p>
        </p:txBody>
      </p:sp>
    </p:spTree>
    <p:extLst>
      <p:ext uri="{BB962C8B-B14F-4D97-AF65-F5344CB8AC3E}">
        <p14:creationId xmlns:p14="http://schemas.microsoft.com/office/powerpoint/2010/main" val="41338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464" y="472438"/>
            <a:ext cx="11277490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464" y="1454966"/>
            <a:ext cx="11277489" cy="455535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CA" noProof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3953" y="7010398"/>
            <a:ext cx="448047" cy="45720"/>
          </a:xfrm>
        </p:spPr>
        <p:txBody>
          <a:bodyPr/>
          <a:lstStyle/>
          <a:p>
            <a:fld id="{516914B5-AEA6-47C1-80F7-C7FD18A22EA2}" type="datetime4">
              <a:rPr lang="en-CA" smtClean="0"/>
              <a:t>March 12, 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976" y="6399283"/>
            <a:ext cx="283293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9DA36B3-22EA-47CB-9DCD-C1A0BC2D23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663" y="6168124"/>
            <a:ext cx="8927641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</p:spTree>
    <p:extLst>
      <p:ext uri="{BB962C8B-B14F-4D97-AF65-F5344CB8AC3E}">
        <p14:creationId xmlns:p14="http://schemas.microsoft.com/office/powerpoint/2010/main" val="6155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464" y="472438"/>
            <a:ext cx="11277490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CA" noProof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464" y="1829560"/>
            <a:ext cx="11277489" cy="418947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CA" noProof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3953" y="7010398"/>
            <a:ext cx="448047" cy="45720"/>
          </a:xfrm>
        </p:spPr>
        <p:txBody>
          <a:bodyPr/>
          <a:lstStyle/>
          <a:p>
            <a:fld id="{977C927B-EA5B-4D38-B63B-A75272FB7D5F}" type="datetime4">
              <a:rPr lang="en-CA" smtClean="0"/>
              <a:t>March 12, 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976" y="6399283"/>
            <a:ext cx="283293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9DA36B3-22EA-47CB-9DCD-C1A0BC2D23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663" y="6168124"/>
            <a:ext cx="8927641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20B06040202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Arial" panose="00000400000000000000" pitchFamily="2" charset="0"/>
              </a:defRPr>
            </a:lvl9pPr>
          </a:lstStyle>
          <a:p>
            <a:pPr lvl="0"/>
            <a:r>
              <a:rPr lang="en-CA" sz="800" noProof="0">
                <a:latin typeface="Arial" panose="020B0303040401060103" pitchFamily="34" charset="0"/>
                <a:cs typeface="Arial" panose="020B0604020202020204" pitchFamily="34" charset="0"/>
              </a:rPr>
              <a:t>Source text should be Arial, size 8.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0F0699-528E-4D23-AAD0-9014222C8A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463" y="1418190"/>
            <a:ext cx="11277489" cy="23124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0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1"/>
            </a:lvl2pPr>
            <a:lvl3pPr marL="0" indent="0">
              <a:spcBef>
                <a:spcPts val="0"/>
              </a:spcBef>
              <a:buNone/>
              <a:defRPr sz="1600" b="1"/>
            </a:lvl3pPr>
            <a:lvl4pPr marL="0" indent="0">
              <a:spcBef>
                <a:spcPts val="0"/>
              </a:spcBef>
              <a:buNone/>
              <a:defRPr sz="1600" b="1"/>
            </a:lvl4pPr>
            <a:lvl5pPr marL="0" indent="0">
              <a:spcBef>
                <a:spcPts val="0"/>
              </a:spcBef>
              <a:buNone/>
              <a:defRPr sz="1600" b="1"/>
            </a:lvl5pPr>
            <a:lvl6pPr marL="0" indent="0">
              <a:spcBef>
                <a:spcPts val="0"/>
              </a:spcBef>
              <a:buNone/>
              <a:defRPr sz="1600" b="1"/>
            </a:lvl6pPr>
            <a:lvl7pPr marL="0" indent="0">
              <a:spcBef>
                <a:spcPts val="0"/>
              </a:spcBef>
              <a:buNone/>
              <a:defRPr sz="1600" b="1"/>
            </a:lvl7pPr>
            <a:lvl8pPr marL="0" indent="0">
              <a:spcBef>
                <a:spcPts val="0"/>
              </a:spcBef>
              <a:buNone/>
              <a:defRPr sz="1600" b="1"/>
            </a:lvl8pPr>
            <a:lvl9pPr marL="0" indent="0">
              <a:spcBef>
                <a:spcPts val="0"/>
              </a:spcBef>
              <a:buNone/>
              <a:defRPr sz="1600" b="1"/>
            </a:lvl9pPr>
          </a:lstStyle>
          <a:p>
            <a:pPr lvl="0"/>
            <a:r>
              <a:rPr lang="en-CA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4492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9027" y="780239"/>
            <a:ext cx="11283594" cy="4771958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4D86A9-B95A-42FA-8B03-2725FDB90EC5}" type="datetime4">
              <a:rPr lang="en-CA" smtClean="0"/>
              <a:t>March 12,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5D3F949-B32B-4093-9B3C-99C6267651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893" b="19384"/>
          <a:stretch/>
        </p:blipFill>
        <p:spPr bwMode="black">
          <a:xfrm>
            <a:off x="224445" y="6211342"/>
            <a:ext cx="1755175" cy="5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9027" y="780239"/>
            <a:ext cx="11283594" cy="4771958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1510D-34D1-4B3A-9459-3FC94A26D1AA}" type="datetime4">
              <a:rPr lang="en-CA" smtClean="0"/>
              <a:t>March 12,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669BCB-50A3-484B-95F6-2B359924F1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893" b="19384"/>
          <a:stretch/>
        </p:blipFill>
        <p:spPr bwMode="black">
          <a:xfrm>
            <a:off x="224445" y="6211342"/>
            <a:ext cx="1755175" cy="5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1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464" y="472438"/>
            <a:ext cx="11277490" cy="7921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CA" noProof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464" y="1434190"/>
            <a:ext cx="11277489" cy="45848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/>
              <a:t>Click to add main bullet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  <a:p>
            <a:pPr lvl="5"/>
            <a:r>
              <a:rPr lang="en-CA" noProof="0"/>
              <a:t>Sixth level</a:t>
            </a:r>
          </a:p>
          <a:p>
            <a:pPr lvl="6"/>
            <a:r>
              <a:rPr lang="en-CA" noProof="0"/>
              <a:t>Seventh level</a:t>
            </a:r>
          </a:p>
          <a:p>
            <a:pPr lvl="7"/>
            <a:r>
              <a:rPr lang="en-CA" noProof="0"/>
              <a:t>Eighth level</a:t>
            </a:r>
          </a:p>
          <a:p>
            <a:pPr lvl="8"/>
            <a:r>
              <a:rPr lang="en-CA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43953" y="7010399"/>
            <a:ext cx="448047" cy="4572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">
                <a:solidFill>
                  <a:srgbClr val="E6E6E6"/>
                </a:solidFill>
              </a:defRPr>
            </a:lvl1pPr>
          </a:lstStyle>
          <a:p>
            <a:fld id="{B2679580-1DE4-4AED-B4F0-F01E2D77314B}" type="datetime4">
              <a:rPr lang="en-CA" smtClean="0"/>
              <a:t>March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732" y="7010401"/>
            <a:ext cx="11283594" cy="45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2976" y="6399283"/>
            <a:ext cx="283293" cy="17569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DBAECCA-5482-4E5B-B9CC-952A1661C9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 t="16893" b="19384"/>
          <a:stretch/>
        </p:blipFill>
        <p:spPr bwMode="black">
          <a:xfrm>
            <a:off x="224445" y="6211342"/>
            <a:ext cx="1755175" cy="5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2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14400" rtl="0" eaLnBrk="1" latinLnBrk="0" hangingPunct="1">
        <a:lnSpc>
          <a:spcPct val="95000"/>
        </a:lnSpc>
        <a:spcBef>
          <a:spcPts val="12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37744" algn="l" defTabSz="914400" rtl="0" eaLnBrk="1" latinLnBrk="0" hangingPunct="1">
        <a:lnSpc>
          <a:spcPct val="95000"/>
        </a:lnSpc>
        <a:spcBef>
          <a:spcPts val="9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5000"/>
        </a:lnSpc>
        <a:spcBef>
          <a:spcPts val="8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728" indent="-237744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SzPct val="11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87">
          <p15:clr>
            <a:srgbClr val="F26B43"/>
          </p15:clr>
        </p15:guide>
        <p15:guide id="4" pos="7391">
          <p15:clr>
            <a:srgbClr val="F26B43"/>
          </p15:clr>
        </p15:guide>
        <p15:guide id="5" orient="horz" pos="41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eb.yammer.com/main/groups/eyJfdHlwZSI6Ikdyb3VwIiwiaWQiOiIxNzM0MjQ0OSJ9/all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1.png"/><Relationship Id="rId1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svg"/><Relationship Id="rId18" Type="http://schemas.openxmlformats.org/officeDocument/2006/relationships/image" Target="../media/image23.png"/><Relationship Id="rId3" Type="http://schemas.openxmlformats.org/officeDocument/2006/relationships/hyperlink" Target="https://bit.ly/2Y60ZRn" TargetMode="External"/><Relationship Id="rId21" Type="http://schemas.openxmlformats.org/officeDocument/2006/relationships/image" Target="../media/image34.svg"/><Relationship Id="rId7" Type="http://schemas.openxmlformats.org/officeDocument/2006/relationships/image" Target="../media/image22.svg"/><Relationship Id="rId12" Type="http://schemas.openxmlformats.org/officeDocument/2006/relationships/image" Target="../media/image20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8.svg"/><Relationship Id="rId24" Type="http://schemas.openxmlformats.org/officeDocument/2006/relationships/image" Target="../media/image40.svg"/><Relationship Id="rId5" Type="http://schemas.openxmlformats.org/officeDocument/2006/relationships/image" Target="../media/image36.svg"/><Relationship Id="rId15" Type="http://schemas.openxmlformats.org/officeDocument/2006/relationships/image" Target="../media/image28.svg"/><Relationship Id="rId23" Type="http://schemas.openxmlformats.org/officeDocument/2006/relationships/image" Target="../media/image27.png"/><Relationship Id="rId10" Type="http://schemas.openxmlformats.org/officeDocument/2006/relationships/image" Target="../media/image26.png"/><Relationship Id="rId19" Type="http://schemas.openxmlformats.org/officeDocument/2006/relationships/image" Target="../media/image32.svg"/><Relationship Id="rId4" Type="http://schemas.openxmlformats.org/officeDocument/2006/relationships/image" Target="../media/image25.png"/><Relationship Id="rId9" Type="http://schemas.openxmlformats.org/officeDocument/2006/relationships/image" Target="../media/image24.svg"/><Relationship Id="rId14" Type="http://schemas.openxmlformats.org/officeDocument/2006/relationships/image" Target="../media/image21.png"/><Relationship Id="rId22" Type="http://schemas.openxmlformats.org/officeDocument/2006/relationships/hyperlink" Target="https://www.idalko.com/xray-for-jira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0.png"/><Relationship Id="rId10" Type="http://schemas.openxmlformats.org/officeDocument/2006/relationships/image" Target="../media/image30.svg"/><Relationship Id="rId4" Type="http://schemas.openxmlformats.org/officeDocument/2006/relationships/image" Target="../media/image22.svg"/><Relationship Id="rId9" Type="http://schemas.openxmlformats.org/officeDocument/2006/relationships/image" Target="../media/image22.png"/><Relationship Id="rId14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4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8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661208-998D-49A0-9A41-14902C3E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40" y="463844"/>
            <a:ext cx="2653886" cy="572105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US Segment</a:t>
            </a:r>
            <a:br>
              <a:rPr lang="en-US" dirty="0"/>
            </a:br>
            <a:r>
              <a:rPr lang="en-US" dirty="0"/>
              <a:t>QE CoP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>Karla Hinsman, Product Owner</a:t>
            </a:r>
            <a:b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>Offshore:  </a:t>
            </a:r>
            <a:b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>Sibsankar Majumder, QE</a:t>
            </a:r>
            <a:b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>Suman Chanda, Lead QE</a:t>
            </a:r>
            <a:b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</a:br>
            <a: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rPr>
            </a:br>
            <a:r>
              <a:rPr lang="en-US" sz="2000" b="0" dirty="0"/>
              <a:t>Monthly Forum:</a:t>
            </a:r>
            <a:br>
              <a:rPr lang="en-US" sz="2000" b="0" dirty="0"/>
            </a:br>
            <a:r>
              <a:rPr lang="en-US" sz="1800" b="0" dirty="0"/>
              <a:t>Last Tuesday of Each Month, 8:30 am EST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Yammer Link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185C4-7B84-42C3-862E-5CD03ABA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EDBA-C40D-4071-8A78-AD61EEC4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036" y="639058"/>
            <a:ext cx="8732044" cy="554584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400" b="1" dirty="0"/>
              <a:t>Mission Statement:</a:t>
            </a:r>
          </a:p>
          <a:p>
            <a:pPr lvl="1"/>
            <a:endParaRPr lang="en-US" i="1" dirty="0">
              <a:solidFill>
                <a:srgbClr val="10101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101010"/>
                </a:solidFill>
                <a:latin typeface="Segoe UI" panose="020B0502040204020203" pitchFamily="34" charset="0"/>
              </a:rPr>
              <a:t>The QE Community of Practice promotes Software Quality/Engineering through knowledge, technologies and capabilities at John Hancock.</a:t>
            </a:r>
          </a:p>
          <a:p>
            <a:pPr lvl="1"/>
            <a:endParaRPr lang="en-US" dirty="0">
              <a:solidFill>
                <a:srgbClr val="10101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101010"/>
                </a:solidFill>
                <a:latin typeface="Segoe UI" panose="020B0502040204020203" pitchFamily="34" charset="0"/>
              </a:rPr>
              <a:t>It is our goal to help enable John Hancock to become a Digital, customer-centric market leader, by connecting distributed people and fostering an online community </a:t>
            </a:r>
            <a:r>
              <a:rPr lang="en-US" dirty="0" smtClean="0">
                <a:solidFill>
                  <a:srgbClr val="101010"/>
                </a:solidFill>
                <a:latin typeface="Segoe UI" panose="020B0502040204020203" pitchFamily="34" charset="0"/>
              </a:rPr>
              <a:t>(Yammer) to </a:t>
            </a:r>
            <a:r>
              <a:rPr lang="en-US" dirty="0">
                <a:solidFill>
                  <a:srgbClr val="101010"/>
                </a:solidFill>
                <a:latin typeface="Segoe UI" panose="020B0502040204020203" pitchFamily="34" charset="0"/>
              </a:rPr>
              <a:t>promote quality and knowledge </a:t>
            </a:r>
            <a:r>
              <a:rPr lang="en-US" dirty="0" smtClean="0">
                <a:solidFill>
                  <a:srgbClr val="101010"/>
                </a:solidFill>
                <a:latin typeface="Segoe UI" panose="020B0502040204020203" pitchFamily="34" charset="0"/>
              </a:rPr>
              <a:t>sharing</a:t>
            </a:r>
          </a:p>
          <a:p>
            <a:pPr lvl="1"/>
            <a:endParaRPr lang="en-US" dirty="0" smtClean="0">
              <a:solidFill>
                <a:srgbClr val="10101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dirty="0" smtClean="0">
                <a:solidFill>
                  <a:srgbClr val="101010"/>
                </a:solidFill>
                <a:latin typeface="Segoe UI" panose="020B0502040204020203" pitchFamily="34" charset="0"/>
              </a:rPr>
              <a:t>Driving adoption of new-age automation, tools and frameworks and best practices across the board – promoting re-usability and cross-pollination of ideas and bottom-up innovations</a:t>
            </a:r>
            <a:endParaRPr lang="en-US" dirty="0">
              <a:solidFill>
                <a:srgbClr val="101010"/>
              </a:solidFill>
              <a:latin typeface="Segoe UI" panose="020B0502040204020203" pitchFamily="34" charset="0"/>
            </a:endParaRPr>
          </a:p>
          <a:p>
            <a:pPr lvl="1"/>
            <a:endParaRPr lang="en-US" dirty="0">
              <a:solidFill>
                <a:srgbClr val="101010"/>
              </a:solidFill>
              <a:latin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101010"/>
                </a:solidFill>
                <a:latin typeface="Segoe UI" panose="020B0502040204020203" pitchFamily="34" charset="0"/>
              </a:rPr>
              <a:t>Collaboration with Global QE CoP – Sharing lessons learned, new capabilities, etc</a:t>
            </a:r>
            <a:r>
              <a:rPr lang="en-US" dirty="0" smtClean="0">
                <a:solidFill>
                  <a:srgbClr val="101010"/>
                </a:solidFill>
                <a:latin typeface="Segoe UI" panose="020B0502040204020203" pitchFamily="34" charset="0"/>
              </a:rPr>
              <a:t>. Monthly meetings to go </a:t>
            </a:r>
            <a:endParaRPr lang="en-US" dirty="0">
              <a:solidFill>
                <a:srgbClr val="101010"/>
              </a:solidFill>
              <a:latin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23479F08-6319-41E2-B5CA-ABFC16D1212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64031" y="3324372"/>
            <a:ext cx="997976" cy="9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3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31" y="473208"/>
            <a:ext cx="11274553" cy="465788"/>
          </a:xfrm>
        </p:spPr>
        <p:txBody>
          <a:bodyPr>
            <a:noAutofit/>
          </a:bodyPr>
          <a:lstStyle/>
          <a:p>
            <a:r>
              <a:rPr lang="en-US" dirty="0"/>
              <a:t>QE </a:t>
            </a:r>
            <a:r>
              <a:rPr lang="en-US" dirty="0" err="1"/>
              <a:t>CoP</a:t>
            </a:r>
            <a:r>
              <a:rPr lang="en-US" dirty="0"/>
              <a:t> </a:t>
            </a:r>
            <a:r>
              <a:rPr lang="en-US" dirty="0" smtClean="0"/>
              <a:t>: 2020 Accomplishments &amp; Go-forward Strategy for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C38AC-2984-4EA7-8B00-9E4FFC85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7776" y="6958083"/>
            <a:ext cx="283293" cy="175694"/>
          </a:xfrm>
        </p:spPr>
        <p:txBody>
          <a:bodyPr/>
          <a:lstStyle/>
          <a:p>
            <a:pPr defTabSz="1218785"/>
            <a:fld id="{BB333B34-C87C-402E-ABB0-13B7C9DEBBC4}" type="slidenum">
              <a:rPr lang="en-US" dirty="0">
                <a:solidFill>
                  <a:prstClr val="black"/>
                </a:solidFill>
                <a:latin typeface="Arial" panose="020B0604020202020204"/>
              </a:rPr>
              <a:pPr defTabSz="1218785"/>
              <a:t>2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44487" y="938996"/>
            <a:ext cx="5676453" cy="5212080"/>
          </a:xfrm>
          <a:prstGeom prst="roundRect">
            <a:avLst>
              <a:gd name="adj" fmla="val 3204"/>
            </a:avLst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>
            <a:outerShdw blurRad="241300" dist="127000" dir="4800000" algn="t" rotWithShape="0">
              <a:prstClr val="black">
                <a:alpha val="2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 dirty="0" smtClean="0">
              <a:solidFill>
                <a:prstClr val="white"/>
              </a:solidFill>
              <a:ea typeface="Arial Unicode MS" pitchFamily="34" charset="-128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4487" y="1126916"/>
            <a:ext cx="5676453" cy="679230"/>
          </a:xfrm>
          <a:prstGeom prst="rect">
            <a:avLst/>
          </a:prstGeom>
          <a:solidFill>
            <a:srgbClr val="0033A0"/>
          </a:solidFill>
          <a:ln w="12700" cap="flat" cmpd="sng" algn="ctr">
            <a:solidFill>
              <a:srgbClr val="0033A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white"/>
                </a:solidFill>
                <a:ea typeface="Arial Unicode MS" pitchFamily="34" charset="-128"/>
                <a:cs typeface="Arial" pitchFamily="34" charset="0"/>
              </a:rPr>
              <a:t>   </a:t>
            </a:r>
            <a:endParaRPr lang="en-US" sz="2000" kern="0" dirty="0" smtClean="0">
              <a:solidFill>
                <a:prstClr val="white"/>
              </a:solidFill>
              <a:ea typeface="Arial Unicode MS" pitchFamily="34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70224" y="125528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kern="0" dirty="0" smtClean="0">
                <a:solidFill>
                  <a:prstClr val="white"/>
                </a:solidFill>
                <a:ea typeface="Arial Unicode MS" pitchFamily="34" charset="-128"/>
                <a:cs typeface="Arial" panose="020B0604020202020204" pitchFamily="34" charset="0"/>
              </a:rPr>
              <a:t>2020 ACCOMPLISHMENTS …</a:t>
            </a:r>
            <a:endParaRPr lang="en-US" b="1" kern="0" dirty="0" smtClean="0">
              <a:solidFill>
                <a:prstClr val="white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486997" y="2051274"/>
            <a:ext cx="375495" cy="380985"/>
          </a:xfrm>
          <a:prstGeom prst="ellipse">
            <a:avLst/>
          </a:prstGeom>
          <a:solidFill>
            <a:srgbClr val="E7E6E6"/>
          </a:solidFill>
          <a:ln w="38100" cap="flat" cmpd="sng" algn="ctr">
            <a:solidFill>
              <a:srgbClr val="0033A0"/>
            </a:solidFill>
            <a:prstDash val="solid"/>
            <a:miter lim="800000"/>
          </a:ln>
          <a:effectLst>
            <a:innerShdw blurRad="63500" dist="63500" dir="10800000">
              <a:sysClr val="windowText" lastClr="000000">
                <a:alpha val="50000"/>
              </a:sys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 dirty="0" smtClean="0">
              <a:solidFill>
                <a:prstClr val="white"/>
              </a:solidFill>
              <a:ea typeface="Arial Unicode MS" pitchFamily="34" charset="-128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5486997" y="5172706"/>
            <a:ext cx="375495" cy="380985"/>
          </a:xfrm>
          <a:prstGeom prst="ellipse">
            <a:avLst/>
          </a:prstGeom>
          <a:solidFill>
            <a:srgbClr val="E7E6E6"/>
          </a:solidFill>
          <a:ln w="38100" cap="flat" cmpd="sng" algn="ctr">
            <a:solidFill>
              <a:srgbClr val="0033A0"/>
            </a:solidFill>
            <a:prstDash val="solid"/>
            <a:miter lim="800000"/>
          </a:ln>
          <a:effectLst>
            <a:innerShdw blurRad="63500" dist="63500" dir="10800000">
              <a:sysClr val="windowText" lastClr="000000">
                <a:alpha val="50000"/>
              </a:sys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 dirty="0" smtClean="0">
              <a:solidFill>
                <a:prstClr val="white"/>
              </a:solidFill>
              <a:ea typeface="Arial Unicode MS" pitchFamily="34" charset="-128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130269" y="938996"/>
            <a:ext cx="5735658" cy="5212080"/>
          </a:xfrm>
          <a:prstGeom prst="roundRect">
            <a:avLst>
              <a:gd name="adj" fmla="val 3204"/>
            </a:avLst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>
            <a:outerShdw blurRad="241300" dist="127000" dir="4800000" algn="t" rotWithShape="0">
              <a:prstClr val="black">
                <a:alpha val="2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 dirty="0" smtClean="0">
              <a:solidFill>
                <a:prstClr val="white"/>
              </a:solidFill>
              <a:ea typeface="Arial Unicode MS" pitchFamily="34" charset="-128"/>
            </a:endParaRPr>
          </a:p>
        </p:txBody>
      </p:sp>
      <p:sp>
        <p:nvSpPr>
          <p:cNvPr id="63" name="Oval 62"/>
          <p:cNvSpPr/>
          <p:nvPr/>
        </p:nvSpPr>
        <p:spPr>
          <a:xfrm flipH="1">
            <a:off x="6302148" y="2051274"/>
            <a:ext cx="375495" cy="380985"/>
          </a:xfrm>
          <a:prstGeom prst="ellipse">
            <a:avLst/>
          </a:prstGeom>
          <a:solidFill>
            <a:srgbClr val="E7E6E6"/>
          </a:solidFill>
          <a:ln w="38100" cap="flat" cmpd="sng" algn="ctr">
            <a:solidFill>
              <a:srgbClr val="000063"/>
            </a:solidFill>
            <a:prstDash val="solid"/>
            <a:miter lim="800000"/>
          </a:ln>
          <a:effectLst>
            <a:innerShdw blurRad="63500" dist="63500" dir="10800000">
              <a:sysClr val="windowText" lastClr="000000">
                <a:alpha val="50000"/>
              </a:sys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 dirty="0" smtClean="0">
              <a:solidFill>
                <a:prstClr val="white"/>
              </a:solidFill>
              <a:ea typeface="Arial Unicode MS" pitchFamily="34" charset="-128"/>
            </a:endParaRPr>
          </a:p>
        </p:txBody>
      </p:sp>
      <p:sp>
        <p:nvSpPr>
          <p:cNvPr id="64" name="Oval 63"/>
          <p:cNvSpPr/>
          <p:nvPr/>
        </p:nvSpPr>
        <p:spPr>
          <a:xfrm flipH="1">
            <a:off x="6302148" y="5172706"/>
            <a:ext cx="375495" cy="380985"/>
          </a:xfrm>
          <a:prstGeom prst="ellipse">
            <a:avLst/>
          </a:prstGeom>
          <a:solidFill>
            <a:srgbClr val="E7E6E6"/>
          </a:solidFill>
          <a:ln w="38100" cap="flat" cmpd="sng" algn="ctr">
            <a:solidFill>
              <a:srgbClr val="000063"/>
            </a:solidFill>
            <a:prstDash val="solid"/>
            <a:miter lim="800000"/>
          </a:ln>
          <a:effectLst>
            <a:innerShdw blurRad="63500" dist="63500" dir="10800000">
              <a:sysClr val="windowText" lastClr="000000">
                <a:alpha val="50000"/>
              </a:sysClr>
            </a:inn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 dirty="0" smtClean="0">
              <a:solidFill>
                <a:prstClr val="white"/>
              </a:solidFill>
              <a:ea typeface="Arial Unicode MS" pitchFamily="34" charset="-128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47379" y="2122510"/>
            <a:ext cx="844864" cy="2381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ysClr val="window" lastClr="FFFFFF"/>
              </a:gs>
              <a:gs pos="16000">
                <a:sysClr val="window" lastClr="FFFFFF">
                  <a:lumMod val="75000"/>
                </a:sysClr>
              </a:gs>
              <a:gs pos="84000">
                <a:sysClr val="window" lastClr="FFFFFF">
                  <a:lumMod val="7500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 dirty="0" smtClean="0">
              <a:solidFill>
                <a:prstClr val="white"/>
              </a:solidFill>
              <a:ea typeface="Arial Unicode MS" pitchFamily="34" charset="-128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647379" y="5255419"/>
            <a:ext cx="844864" cy="23811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ysClr val="window" lastClr="FFFFFF"/>
              </a:gs>
              <a:gs pos="16000">
                <a:sysClr val="window" lastClr="FFFFFF">
                  <a:lumMod val="75000"/>
                </a:sysClr>
              </a:gs>
              <a:gs pos="84000">
                <a:sysClr val="window" lastClr="FFFFFF">
                  <a:lumMod val="7500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600" kern="0" dirty="0" smtClean="0">
              <a:solidFill>
                <a:prstClr val="white"/>
              </a:solidFill>
              <a:ea typeface="Arial Unicode MS" pitchFamily="34" charset="-128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89474" y="1126916"/>
            <a:ext cx="5676453" cy="674586"/>
          </a:xfrm>
          <a:prstGeom prst="rect">
            <a:avLst/>
          </a:prstGeom>
          <a:solidFill>
            <a:srgbClr val="000063"/>
          </a:solidFill>
          <a:ln w="12700" cap="flat" cmpd="sng" algn="ctr">
            <a:solidFill>
              <a:srgbClr val="0000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 smtClean="0">
                <a:solidFill>
                  <a:prstClr val="white"/>
                </a:solidFill>
                <a:ea typeface="Arial Unicode MS" pitchFamily="34" charset="-128"/>
                <a:cs typeface="Arial" pitchFamily="34" charset="0"/>
              </a:rPr>
              <a:t>   </a:t>
            </a:r>
            <a:endParaRPr lang="en-US" sz="2000" kern="0" dirty="0" smtClean="0">
              <a:solidFill>
                <a:prstClr val="white"/>
              </a:solidFill>
              <a:ea typeface="Arial Unicode MS" pitchFamily="34" charset="-128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852116" y="1267567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solidFill>
                  <a:prstClr val="white"/>
                </a:solidFill>
                <a:ea typeface="Arial Unicode MS" pitchFamily="34" charset="-128"/>
                <a:cs typeface="Arial" panose="020B0604020202020204" pitchFamily="34" charset="0"/>
              </a:rPr>
              <a:t>LOOKING FORWARD : 2021 &amp; BEYOND</a:t>
            </a:r>
            <a:endParaRPr lang="en-US" b="1" kern="0" dirty="0">
              <a:solidFill>
                <a:prstClr val="white"/>
              </a:solidFill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9095" y="1819885"/>
            <a:ext cx="5403397" cy="367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endParaRPr lang="en-US" sz="700" b="1" kern="0" dirty="0" smtClean="0">
              <a:solidFill>
                <a:srgbClr val="000000"/>
              </a:solidFill>
              <a:ea typeface="Arial Unicode MS" pitchFamily="34" charset="-128"/>
            </a:endParaRPr>
          </a:p>
          <a:p>
            <a:pPr lvl="1" indent="-457200" defTabSz="457200">
              <a:spcAft>
                <a:spcPts val="1200"/>
              </a:spcAft>
              <a:buFont typeface="+mj-lt"/>
              <a:buAutoNum type="alphaLcPeriod"/>
              <a:defRPr/>
            </a:pPr>
            <a:r>
              <a:rPr lang="en-US" sz="1400" b="1" kern="0" dirty="0" smtClean="0">
                <a:solidFill>
                  <a:srgbClr val="00B050"/>
                </a:solidFill>
                <a:ea typeface="Arial Unicode MS" pitchFamily="34" charset="-128"/>
              </a:rPr>
              <a:t>E2E Automation in Databank to DST Automation using </a:t>
            </a:r>
            <a:r>
              <a:rPr lang="en-US" sz="1400" b="1" kern="0" dirty="0" err="1" smtClean="0">
                <a:solidFill>
                  <a:srgbClr val="00B050"/>
                </a:solidFill>
                <a:ea typeface="Arial Unicode MS" pitchFamily="34" charset="-128"/>
              </a:rPr>
              <a:t>PDFBox</a:t>
            </a:r>
            <a:r>
              <a:rPr lang="en-US" sz="1400" b="1" kern="0" dirty="0" smtClean="0">
                <a:solidFill>
                  <a:srgbClr val="00B050"/>
                </a:solidFill>
                <a:ea typeface="Arial Unicode MS" pitchFamily="34" charset="-128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ea typeface="Arial Unicode MS" pitchFamily="34" charset="-128"/>
              </a:rPr>
              <a:t>– </a:t>
            </a:r>
            <a:r>
              <a:rPr lang="en-US" sz="1400" u="sng" kern="0" dirty="0" smtClean="0">
                <a:solidFill>
                  <a:srgbClr val="000000"/>
                </a:solidFill>
                <a:ea typeface="Arial Unicode MS" pitchFamily="34" charset="-128"/>
              </a:rPr>
              <a:t>0.5 </a:t>
            </a:r>
            <a:r>
              <a:rPr lang="en-US" sz="1400" u="sng" kern="0" dirty="0" smtClean="0">
                <a:solidFill>
                  <a:srgbClr val="000000"/>
                </a:solidFill>
                <a:ea typeface="Arial Unicode MS" pitchFamily="34" charset="-128"/>
              </a:rPr>
              <a:t>HC Opt.</a:t>
            </a:r>
            <a:r>
              <a:rPr lang="en-US" sz="1400" kern="0" dirty="0" smtClean="0">
                <a:solidFill>
                  <a:srgbClr val="000000"/>
                </a:solidFill>
                <a:ea typeface="Arial Unicode MS" pitchFamily="34" charset="-128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ea typeface="Arial Unicode MS" pitchFamily="34" charset="-128"/>
              </a:rPr>
              <a:t>from Mar,20</a:t>
            </a:r>
            <a:endParaRPr lang="en-US" sz="1400" u="sng" kern="0" dirty="0" smtClean="0">
              <a:solidFill>
                <a:srgbClr val="000000"/>
              </a:solidFill>
              <a:ea typeface="Arial Unicode MS" pitchFamily="34" charset="-128"/>
            </a:endParaRPr>
          </a:p>
          <a:p>
            <a:pPr lvl="1" indent="-457200" defTabSz="457200">
              <a:spcAft>
                <a:spcPts val="1200"/>
              </a:spcAft>
              <a:buFont typeface="+mj-lt"/>
              <a:buAutoNum type="alphaLcPeriod"/>
              <a:defRPr/>
            </a:pPr>
            <a:r>
              <a:rPr lang="en-US" sz="1400" b="1" kern="0" dirty="0">
                <a:solidFill>
                  <a:srgbClr val="00B050"/>
                </a:solidFill>
                <a:ea typeface="Arial Unicode MS" pitchFamily="34" charset="-128"/>
              </a:rPr>
              <a:t>CSC and </a:t>
            </a:r>
            <a:r>
              <a:rPr lang="en-US" sz="1400" b="1" kern="0" dirty="0" err="1">
                <a:solidFill>
                  <a:srgbClr val="00B050"/>
                </a:solidFill>
                <a:ea typeface="Arial Unicode MS" pitchFamily="34" charset="-128"/>
              </a:rPr>
              <a:t>LifePro</a:t>
            </a:r>
            <a:r>
              <a:rPr lang="en-US" sz="1400" b="1" kern="0" dirty="0">
                <a:solidFill>
                  <a:srgbClr val="00B050"/>
                </a:solidFill>
                <a:ea typeface="Arial Unicode MS" pitchFamily="34" charset="-128"/>
              </a:rPr>
              <a:t> Integration Automation in LTC before movement to ND MSM </a:t>
            </a:r>
            <a:r>
              <a:rPr lang="en-US" sz="1400" kern="0" dirty="0" smtClean="0">
                <a:solidFill>
                  <a:srgbClr val="000000"/>
                </a:solidFill>
                <a:ea typeface="Arial Unicode MS" pitchFamily="34" charset="-128"/>
              </a:rPr>
              <a:t>– </a:t>
            </a:r>
            <a:r>
              <a:rPr lang="en-US" sz="1400" u="sng" kern="0" dirty="0" smtClean="0">
                <a:solidFill>
                  <a:srgbClr val="000000"/>
                </a:solidFill>
                <a:ea typeface="Arial Unicode MS" pitchFamily="34" charset="-128"/>
              </a:rPr>
              <a:t>QA effort for SPRNT DI </a:t>
            </a:r>
            <a:r>
              <a:rPr lang="en-US" sz="1400" u="sng" kern="0" dirty="0" smtClean="0">
                <a:solidFill>
                  <a:srgbClr val="000000"/>
                </a:solidFill>
                <a:ea typeface="Arial Unicode MS" pitchFamily="34" charset="-128"/>
              </a:rPr>
              <a:t>(1 FTE) absorbed </a:t>
            </a:r>
            <a:r>
              <a:rPr lang="en-US" sz="1400" u="sng" kern="0" dirty="0" smtClean="0">
                <a:solidFill>
                  <a:srgbClr val="000000"/>
                </a:solidFill>
                <a:ea typeface="Arial Unicode MS" pitchFamily="34" charset="-128"/>
              </a:rPr>
              <a:t>within ND MSM from Apr,20 with Zero Addn. </a:t>
            </a:r>
            <a:r>
              <a:rPr lang="en-US" sz="1400" u="sng" kern="0" dirty="0" smtClean="0">
                <a:solidFill>
                  <a:srgbClr val="000000"/>
                </a:solidFill>
                <a:ea typeface="Arial Unicode MS" pitchFamily="34" charset="-128"/>
              </a:rPr>
              <a:t>Capacity</a:t>
            </a:r>
          </a:p>
          <a:p>
            <a:pPr lvl="1" indent="-457200" defTabSz="457200">
              <a:spcAft>
                <a:spcPts val="1200"/>
              </a:spcAft>
              <a:buFont typeface="+mj-lt"/>
              <a:buAutoNum type="alphaLcPeriod"/>
              <a:defRPr/>
            </a:pPr>
            <a:r>
              <a:rPr lang="en-US" sz="1400" b="1" kern="0" dirty="0">
                <a:solidFill>
                  <a:srgbClr val="00B050"/>
                </a:solidFill>
                <a:ea typeface="Arial Unicode MS" pitchFamily="34" charset="-128"/>
              </a:rPr>
              <a:t>Performance Lighthouse for Single User Performance testing – </a:t>
            </a:r>
            <a:r>
              <a:rPr lang="en-US" sz="1400" kern="0" dirty="0" smtClean="0">
                <a:solidFill>
                  <a:srgbClr val="000000"/>
                </a:solidFill>
                <a:ea typeface="Arial Unicode MS" pitchFamily="34" charset="-128"/>
              </a:rPr>
              <a:t>opening up opportunity for early rounds of Performance health-check in lower environments</a:t>
            </a:r>
            <a:endParaRPr lang="en-US" sz="1400" kern="0" dirty="0" smtClean="0">
              <a:solidFill>
                <a:srgbClr val="000000"/>
              </a:solidFill>
              <a:ea typeface="Arial Unicode MS" pitchFamily="34" charset="-128"/>
            </a:endParaRPr>
          </a:p>
          <a:p>
            <a:pPr lvl="1" indent="-457200" defTabSz="457200">
              <a:spcAft>
                <a:spcPts val="1200"/>
              </a:spcAft>
              <a:buFont typeface="+mj-lt"/>
              <a:buAutoNum type="alphaLcPeriod"/>
              <a:defRPr/>
            </a:pPr>
            <a:r>
              <a:rPr lang="en-US" sz="1400" b="1" kern="0" dirty="0">
                <a:solidFill>
                  <a:srgbClr val="00B050"/>
                </a:solidFill>
                <a:ea typeface="Arial Unicode MS" pitchFamily="34" charset="-128"/>
              </a:rPr>
              <a:t>E2E Business Process Automation in PNO Conversion – </a:t>
            </a:r>
            <a:r>
              <a:rPr lang="en-US" sz="1400" u="sng" kern="0" dirty="0" smtClean="0">
                <a:solidFill>
                  <a:srgbClr val="000000"/>
                </a:solidFill>
                <a:ea typeface="Arial Unicode MS" pitchFamily="34" charset="-128"/>
              </a:rPr>
              <a:t>QA scripts leveraged in PROD for </a:t>
            </a:r>
            <a:r>
              <a:rPr lang="en-US" sz="1400" u="sng" kern="0" dirty="0" smtClean="0">
                <a:solidFill>
                  <a:srgbClr val="000000"/>
                </a:solidFill>
                <a:ea typeface="Arial Unicode MS" pitchFamily="34" charset="-128"/>
              </a:rPr>
              <a:t>Migration</a:t>
            </a:r>
          </a:p>
          <a:p>
            <a:pPr lvl="1" indent="-457200" defTabSz="457200">
              <a:spcAft>
                <a:spcPts val="1200"/>
              </a:spcAft>
              <a:buFont typeface="+mj-lt"/>
              <a:buAutoNum type="alphaLcPeriod"/>
              <a:defRPr/>
            </a:pPr>
            <a:r>
              <a:rPr lang="en-US" sz="1400" kern="0" dirty="0" smtClean="0">
                <a:solidFill>
                  <a:srgbClr val="000000"/>
                </a:solidFill>
                <a:ea typeface="Arial Unicode MS" pitchFamily="34" charset="-128"/>
              </a:rPr>
              <a:t>Collaborated with DevOps team for </a:t>
            </a:r>
            <a:r>
              <a:rPr lang="en-US" sz="1400" b="1" kern="0" dirty="0">
                <a:solidFill>
                  <a:srgbClr val="00B050"/>
                </a:solidFill>
                <a:ea typeface="Arial Unicode MS" pitchFamily="34" charset="-128"/>
              </a:rPr>
              <a:t>successful POC of Azure Docker based Containerized Test Execution</a:t>
            </a:r>
            <a:endParaRPr lang="en-US" sz="1400" b="1" kern="0" dirty="0">
              <a:solidFill>
                <a:srgbClr val="00B050"/>
              </a:solidFill>
              <a:ea typeface="Arial Unicode MS" pitchFamily="34" charset="-128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32304" y="1816760"/>
            <a:ext cx="504375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en-US" sz="1400" b="1" kern="0" dirty="0" smtClean="0">
                <a:solidFill>
                  <a:srgbClr val="000000"/>
                </a:solidFill>
                <a:ea typeface="Arial Unicode MS" pitchFamily="34" charset="-128"/>
              </a:rPr>
              <a:t>3 Pronged approach </a:t>
            </a:r>
            <a:r>
              <a:rPr lang="en-US" sz="1400" kern="0" dirty="0" smtClean="0">
                <a:solidFill>
                  <a:srgbClr val="000000"/>
                </a:solidFill>
                <a:ea typeface="Arial Unicode MS" pitchFamily="34" charset="-128"/>
              </a:rPr>
              <a:t>to drive </a:t>
            </a:r>
            <a:r>
              <a:rPr lang="en-US" sz="1400" kern="0" dirty="0" smtClean="0">
                <a:solidFill>
                  <a:srgbClr val="000000"/>
                </a:solidFill>
                <a:ea typeface="Arial Unicode MS" pitchFamily="34" charset="-128"/>
              </a:rPr>
              <a:t>2021 roadmap for QE </a:t>
            </a:r>
            <a:r>
              <a:rPr lang="en-US" sz="1400" kern="0" dirty="0" err="1" smtClean="0">
                <a:solidFill>
                  <a:srgbClr val="000000"/>
                </a:solidFill>
                <a:ea typeface="Arial Unicode MS" pitchFamily="34" charset="-128"/>
              </a:rPr>
              <a:t>CoP</a:t>
            </a:r>
            <a:r>
              <a:rPr lang="en-US" sz="1400" kern="0" dirty="0" smtClean="0">
                <a:solidFill>
                  <a:srgbClr val="000000"/>
                </a:solidFill>
                <a:ea typeface="Arial Unicode MS" pitchFamily="34" charset="-128"/>
              </a:rPr>
              <a:t>:</a:t>
            </a:r>
            <a:endParaRPr lang="en-US" sz="1400" kern="0" dirty="0" smtClean="0">
              <a:solidFill>
                <a:srgbClr val="000000"/>
              </a:solidFill>
              <a:ea typeface="Arial Unicode MS" pitchFamily="34" charset="-128"/>
            </a:endParaRPr>
          </a:p>
          <a:p>
            <a:pPr marL="931020" lvl="1" indent="-342900" defTabSz="457200">
              <a:buFont typeface="Arial" panose="020B0604020202020204" pitchFamily="34" charset="0"/>
              <a:buChar char="•"/>
              <a:defRPr/>
            </a:pPr>
            <a:endParaRPr lang="en-US" sz="900" u="sng" kern="0" dirty="0" smtClean="0">
              <a:solidFill>
                <a:srgbClr val="000000"/>
              </a:solidFill>
              <a:ea typeface="Arial Unicode MS" pitchFamily="34" charset="-128"/>
            </a:endParaRPr>
          </a:p>
          <a:p>
            <a:pPr marL="548640" lvl="1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1400" b="1" u="sng" kern="0" dirty="0" smtClean="0">
                <a:solidFill>
                  <a:srgbClr val="0070C0"/>
                </a:solidFill>
                <a:ea typeface="Arial Unicode MS" pitchFamily="34" charset="-128"/>
              </a:rPr>
              <a:t>Scale Up Existing Best Practices:</a:t>
            </a:r>
            <a:r>
              <a:rPr lang="en-US" sz="1400" kern="0" dirty="0" smtClean="0">
                <a:solidFill>
                  <a:srgbClr val="000000"/>
                </a:solidFill>
                <a:ea typeface="Arial Unicode MS" pitchFamily="34" charset="-128"/>
              </a:rPr>
              <a:t> </a:t>
            </a:r>
            <a:r>
              <a:rPr lang="en-US" sz="1400" i="1" kern="0" dirty="0" smtClean="0">
                <a:solidFill>
                  <a:srgbClr val="000000"/>
                </a:solidFill>
                <a:ea typeface="Arial Unicode MS" pitchFamily="34" charset="-128"/>
              </a:rPr>
              <a:t>Retain and scale up adoption of existing best practices and QE functions</a:t>
            </a:r>
            <a:endParaRPr lang="en-US" sz="1400" kern="0" dirty="0" smtClean="0">
              <a:solidFill>
                <a:srgbClr val="000000"/>
              </a:solidFill>
              <a:ea typeface="Arial Unicode MS" pitchFamily="34" charset="-128"/>
            </a:endParaRPr>
          </a:p>
          <a:p>
            <a:pPr marL="548640" lvl="1" indent="-3429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600" u="sng" kern="0" dirty="0" smtClean="0">
              <a:solidFill>
                <a:srgbClr val="000000"/>
              </a:solidFill>
              <a:ea typeface="Arial Unicode MS" pitchFamily="34" charset="-128"/>
            </a:endParaRPr>
          </a:p>
          <a:p>
            <a:pPr marL="548640" lvl="1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1400" b="1" u="sng" kern="0" dirty="0" smtClean="0">
                <a:solidFill>
                  <a:srgbClr val="0070C0"/>
                </a:solidFill>
                <a:ea typeface="Arial Unicode MS" pitchFamily="34" charset="-128"/>
              </a:rPr>
              <a:t>Bottom-Up Transformation :</a:t>
            </a:r>
            <a:r>
              <a:rPr lang="en-US" sz="1400" kern="0" dirty="0" smtClean="0">
                <a:solidFill>
                  <a:srgbClr val="000000"/>
                </a:solidFill>
                <a:ea typeface="Arial Unicode MS" pitchFamily="34" charset="-128"/>
              </a:rPr>
              <a:t> </a:t>
            </a:r>
            <a:r>
              <a:rPr lang="en-US" sz="1400" i="1" kern="0" dirty="0" smtClean="0">
                <a:solidFill>
                  <a:srgbClr val="000000"/>
                </a:solidFill>
                <a:ea typeface="Arial Unicode MS" pitchFamily="34" charset="-128"/>
              </a:rPr>
              <a:t>Generic Use cases identified based on challenges faced by different Agile squads</a:t>
            </a:r>
          </a:p>
          <a:p>
            <a:pPr marL="548640" lvl="1" indent="-3429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600" kern="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548640" lvl="1" indent="-342900" defTabSz="457200">
              <a:buFont typeface="Arial" panose="020B0604020202020204" pitchFamily="34" charset="0"/>
              <a:buChar char="•"/>
              <a:defRPr/>
            </a:pPr>
            <a:r>
              <a:rPr lang="en-US" sz="1400" b="1" u="sng" kern="0" dirty="0" smtClean="0">
                <a:solidFill>
                  <a:srgbClr val="0070C0"/>
                </a:solidFill>
                <a:ea typeface="Arial Unicode MS" pitchFamily="34" charset="-128"/>
              </a:rPr>
              <a:t>Driving Low Cost Tooling:</a:t>
            </a:r>
            <a:r>
              <a:rPr lang="en-US" sz="1400" b="1" kern="0" dirty="0" smtClean="0">
                <a:solidFill>
                  <a:srgbClr val="0070C0"/>
                </a:solidFill>
                <a:ea typeface="Arial Unicode MS" pitchFamily="34" charset="-128"/>
              </a:rPr>
              <a:t> </a:t>
            </a:r>
            <a:r>
              <a:rPr lang="en-US" sz="1400" i="1" kern="0" dirty="0" smtClean="0">
                <a:solidFill>
                  <a:srgbClr val="000000"/>
                </a:solidFill>
                <a:ea typeface="Arial Unicode MS" pitchFamily="34" charset="-128"/>
              </a:rPr>
              <a:t>Support enterprise initiatives to optimize tools licenses and embrace low cost tooling/open source solutions</a:t>
            </a:r>
            <a:endParaRPr lang="en-US" sz="1400" i="1" kern="0" dirty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307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ent Placeholder 4">
            <a:extLst>
              <a:ext uri="{FF2B5EF4-FFF2-40B4-BE49-F238E27FC236}">
                <a16:creationId xmlns:a16="http://schemas.microsoft.com/office/drawing/2014/main" id="{9F8FF6B5-A971-4898-8657-135A0116C584}"/>
              </a:ext>
            </a:extLst>
          </p:cNvPr>
          <p:cNvSpPr txBox="1">
            <a:spLocks/>
          </p:cNvSpPr>
          <p:nvPr/>
        </p:nvSpPr>
        <p:spPr>
          <a:xfrm>
            <a:off x="396709" y="994566"/>
            <a:ext cx="11318313" cy="72980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33261" tIns="76180"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6670" lvl="2" indent="-190435" defTabSz="1218785">
              <a:spcBef>
                <a:spcPts val="0"/>
              </a:spcBef>
              <a:spcAft>
                <a:spcPts val="500"/>
              </a:spcAft>
            </a:pPr>
            <a:endParaRPr lang="en-US" sz="1167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31" y="473208"/>
            <a:ext cx="11274553" cy="465788"/>
          </a:xfrm>
        </p:spPr>
        <p:txBody>
          <a:bodyPr>
            <a:noAutofit/>
          </a:bodyPr>
          <a:lstStyle/>
          <a:p>
            <a:r>
              <a:rPr lang="en-US" dirty="0"/>
              <a:t>QE CoP 2021</a:t>
            </a:r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EF47E214-0531-4528-AC3F-8DE94A80C645}"/>
              </a:ext>
            </a:extLst>
          </p:cNvPr>
          <p:cNvSpPr txBox="1">
            <a:spLocks/>
          </p:cNvSpPr>
          <p:nvPr/>
        </p:nvSpPr>
        <p:spPr>
          <a:xfrm>
            <a:off x="880475" y="1024755"/>
            <a:ext cx="10656547" cy="699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6180" tIns="76180" rIns="76180" bIns="38090" anchor="t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defTabSz="1218785">
              <a:spcBef>
                <a:spcPts val="167"/>
              </a:spcBef>
              <a:buNone/>
            </a:pPr>
            <a:r>
              <a:rPr lang="en-US" sz="1800" dirty="0">
                <a:solidFill>
                  <a:srgbClr val="101010"/>
                </a:solidFill>
                <a:latin typeface="Segoe UI" panose="020B0502040204020203" pitchFamily="34" charset="0"/>
              </a:rPr>
              <a:t>Promoting Software Quality/Engineering through knowledge, technologies and capabilities</a:t>
            </a:r>
            <a:endParaRPr lang="en-US" sz="1800" dirty="0">
              <a:latin typeface="Arial" panose="020B0604020202020204"/>
            </a:endParaRP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5414C1A3-5801-4FC6-8275-C8C5F6884D06}"/>
              </a:ext>
            </a:extLst>
          </p:cNvPr>
          <p:cNvSpPr txBox="1">
            <a:spLocks/>
          </p:cNvSpPr>
          <p:nvPr/>
        </p:nvSpPr>
        <p:spPr>
          <a:xfrm>
            <a:off x="376931" y="1491682"/>
            <a:ext cx="5626304" cy="5332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52360"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1218785">
              <a:spcBef>
                <a:spcPts val="0"/>
              </a:spcBef>
              <a:spcAft>
                <a:spcPts val="250"/>
              </a:spcAft>
            </a:pPr>
            <a:r>
              <a:rPr lang="en-US" sz="1800" b="1" dirty="0">
                <a:solidFill>
                  <a:srgbClr val="FFFFFF"/>
                </a:solidFill>
                <a:latin typeface="Arial" panose="020B0604020202020204"/>
              </a:rPr>
              <a:t>In progress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41CD228F-12BB-4CEB-9393-AB289B6C0533}"/>
              </a:ext>
            </a:extLst>
          </p:cNvPr>
          <p:cNvSpPr txBox="1">
            <a:spLocks/>
          </p:cNvSpPr>
          <p:nvPr/>
        </p:nvSpPr>
        <p:spPr>
          <a:xfrm>
            <a:off x="376931" y="1996057"/>
            <a:ext cx="5613153" cy="40456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52360" tIns="152360" rIns="152360" bIns="76180" anchor="t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kern="0" dirty="0">
                <a:solidFill>
                  <a:prstClr val="black"/>
                </a:solidFill>
              </a:rPr>
              <a:t>Expense Efficiency/Portfolio Optimization:  </a:t>
            </a:r>
          </a:p>
          <a:p>
            <a:pPr>
              <a:spcBef>
                <a:spcPts val="0"/>
              </a:spcBef>
            </a:pPr>
            <a:r>
              <a:rPr lang="en-US" sz="1200" b="0" kern="0" dirty="0">
                <a:solidFill>
                  <a:prstClr val="black"/>
                </a:solidFill>
              </a:rPr>
              <a:t>US Segment QE Resource Software/Tool Inventory</a:t>
            </a:r>
          </a:p>
          <a:p>
            <a:pPr marL="514350" lvl="2" indent="-285750">
              <a:spcBef>
                <a:spcPts val="0"/>
              </a:spcBef>
            </a:pPr>
            <a:r>
              <a:rPr lang="en-US" sz="1200" b="0" kern="0" dirty="0">
                <a:solidFill>
                  <a:prstClr val="black"/>
                </a:solidFill>
              </a:rPr>
              <a:t>~$8K annual cost savings</a:t>
            </a:r>
          </a:p>
          <a:p>
            <a:pPr>
              <a:spcBef>
                <a:spcPts val="0"/>
              </a:spcBef>
            </a:pPr>
            <a:endParaRPr lang="en-US" sz="1200" b="0" kern="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sz="1200" kern="0" dirty="0">
                <a:solidFill>
                  <a:prstClr val="black"/>
                </a:solidFill>
              </a:rPr>
              <a:t>Micro Focus ALM Test Mgmt Tool Migration to </a:t>
            </a:r>
            <a:r>
              <a:rPr lang="en-US" sz="1200" kern="0" dirty="0" err="1">
                <a:solidFill>
                  <a:prstClr val="black"/>
                </a:solidFill>
              </a:rPr>
              <a:t>xRay</a:t>
            </a:r>
            <a:r>
              <a:rPr lang="en-US" sz="1200" kern="0" dirty="0">
                <a:solidFill>
                  <a:prstClr val="black"/>
                </a:solidFill>
              </a:rPr>
              <a:t> Jira</a:t>
            </a:r>
          </a:p>
          <a:p>
            <a:pPr marL="514350" lvl="2" indent="-285750">
              <a:spcBef>
                <a:spcPts val="0"/>
              </a:spcBef>
            </a:pPr>
            <a:r>
              <a:rPr lang="en-US" sz="1200" kern="0" dirty="0">
                <a:solidFill>
                  <a:prstClr val="black"/>
                </a:solidFill>
              </a:rPr>
              <a:t>Vendor Tool Demo</a:t>
            </a:r>
          </a:p>
          <a:p>
            <a:pPr marL="514350" lvl="2" indent="-285750">
              <a:spcBef>
                <a:spcPts val="0"/>
              </a:spcBef>
            </a:pPr>
            <a:r>
              <a:rPr lang="en-US" sz="1200" b="0" kern="0" dirty="0">
                <a:solidFill>
                  <a:prstClr val="black"/>
                </a:solidFill>
              </a:rPr>
              <a:t>Project Planning</a:t>
            </a:r>
          </a:p>
          <a:p>
            <a:pPr marL="514350" lvl="2" indent="-285750">
              <a:spcBef>
                <a:spcPts val="0"/>
              </a:spcBef>
            </a:pPr>
            <a:r>
              <a:rPr lang="en-US" sz="1200" b="0" kern="0" dirty="0">
                <a:solidFill>
                  <a:prstClr val="black"/>
                </a:solidFill>
              </a:rPr>
              <a:t>Global QE CoPs Collabo</a:t>
            </a:r>
            <a:r>
              <a:rPr lang="en-US" sz="1200" kern="0" dirty="0">
                <a:solidFill>
                  <a:prstClr val="black"/>
                </a:solidFill>
              </a:rPr>
              <a:t>ration</a:t>
            </a:r>
            <a:endParaRPr lang="en-US" sz="1200" b="0" kern="0" dirty="0">
              <a:solidFill>
                <a:prstClr val="black"/>
              </a:solidFill>
            </a:endParaRPr>
          </a:p>
          <a:p>
            <a:r>
              <a:rPr lang="en-US" sz="1200" kern="0" dirty="0" smtClean="0">
                <a:solidFill>
                  <a:prstClr val="black"/>
                </a:solidFill>
              </a:rPr>
              <a:t>Standardized </a:t>
            </a:r>
            <a:r>
              <a:rPr lang="en-US" sz="1200" kern="0" dirty="0">
                <a:solidFill>
                  <a:prstClr val="black"/>
                </a:solidFill>
              </a:rPr>
              <a:t>Selenium Open-Source Automation Framework </a:t>
            </a:r>
          </a:p>
          <a:p>
            <a:pPr marL="514350" lvl="2" indent="-285750">
              <a:spcBef>
                <a:spcPts val="0"/>
              </a:spcBef>
            </a:pPr>
            <a:r>
              <a:rPr lang="en-US" sz="1200" b="0" kern="0" dirty="0">
                <a:solidFill>
                  <a:prstClr val="black"/>
                </a:solidFill>
              </a:rPr>
              <a:t>Piloting with Buy –New Business Value Stream</a:t>
            </a:r>
          </a:p>
          <a:p>
            <a:pPr>
              <a:spcBef>
                <a:spcPts val="0"/>
              </a:spcBef>
            </a:pPr>
            <a:endParaRPr lang="en-US" sz="1200" b="0" kern="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sz="1200" kern="0" dirty="0">
                <a:solidFill>
                  <a:prstClr val="black"/>
                </a:solidFill>
              </a:rPr>
              <a:t>Pilot Implementation of Single User Performance testing in LTC </a:t>
            </a:r>
            <a:r>
              <a:rPr lang="en-US" sz="1200" kern="0" dirty="0" err="1">
                <a:solidFill>
                  <a:prstClr val="black"/>
                </a:solidFill>
              </a:rPr>
              <a:t>Potal</a:t>
            </a:r>
            <a:r>
              <a:rPr lang="en-US" sz="1200" kern="0" dirty="0">
                <a:solidFill>
                  <a:prstClr val="black"/>
                </a:solidFill>
              </a:rPr>
              <a:t>:</a:t>
            </a:r>
          </a:p>
          <a:p>
            <a:pPr marL="400050" lvl="2" indent="-171450">
              <a:spcBef>
                <a:spcPts val="0"/>
              </a:spcBef>
            </a:pPr>
            <a:r>
              <a:rPr lang="en-US" sz="1200" kern="0" dirty="0" smtClean="0">
                <a:solidFill>
                  <a:prstClr val="black"/>
                </a:solidFill>
              </a:rPr>
              <a:t>Accolades from the project team “</a:t>
            </a:r>
            <a:r>
              <a:rPr lang="en-US" sz="1200" i="1" dirty="0">
                <a:solidFill>
                  <a:srgbClr val="993300"/>
                </a:solidFill>
                <a:latin typeface="Tw Cen MT" panose="020B0602020104020603" pitchFamily="34" charset="0"/>
                <a:cs typeface="Arial" pitchFamily="34" charset="0"/>
              </a:rPr>
              <a:t>I think this tool is like a bunch of gorgeous furniture that has been put into a room…and now we need to design the space a little. I am a fan – Richard F </a:t>
            </a:r>
            <a:r>
              <a:rPr lang="en-US" sz="1200" i="1" dirty="0" err="1">
                <a:solidFill>
                  <a:srgbClr val="993300"/>
                </a:solidFill>
                <a:latin typeface="Tw Cen MT" panose="020B0602020104020603" pitchFamily="34" charset="0"/>
                <a:cs typeface="Arial" pitchFamily="34" charset="0"/>
              </a:rPr>
              <a:t>LaDue</a:t>
            </a:r>
            <a:r>
              <a:rPr lang="en-US" sz="1200" i="1" dirty="0">
                <a:solidFill>
                  <a:srgbClr val="993300"/>
                </a:solidFill>
                <a:latin typeface="Tw Cen MT" panose="020B0602020104020603" pitchFamily="34" charset="0"/>
                <a:cs typeface="Arial" pitchFamily="34" charset="0"/>
              </a:rPr>
              <a:t>, Life Customer Storefront Sr. Product Owner </a:t>
            </a:r>
          </a:p>
          <a:p>
            <a:pPr>
              <a:spcBef>
                <a:spcPts val="0"/>
              </a:spcBef>
            </a:pPr>
            <a:endParaRPr lang="en-US" sz="1200" b="0" kern="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sz="1200" kern="0" dirty="0">
                <a:solidFill>
                  <a:prstClr val="black"/>
                </a:solidFill>
              </a:rPr>
              <a:t>Test </a:t>
            </a:r>
            <a:r>
              <a:rPr lang="en-US" sz="1200" kern="0" dirty="0">
                <a:solidFill>
                  <a:prstClr val="black"/>
                </a:solidFill>
              </a:rPr>
              <a:t>Data Challenges:</a:t>
            </a:r>
          </a:p>
          <a:p>
            <a:pPr marL="514350" lvl="2" indent="-285750">
              <a:spcBef>
                <a:spcPts val="0"/>
              </a:spcBef>
            </a:pPr>
            <a:r>
              <a:rPr lang="en-US" sz="1200" kern="0" dirty="0">
                <a:solidFill>
                  <a:prstClr val="black"/>
                </a:solidFill>
              </a:rPr>
              <a:t>Informatica automated synthetic test data</a:t>
            </a:r>
          </a:p>
          <a:p>
            <a:pPr marL="514350" lvl="2" indent="-285750">
              <a:spcBef>
                <a:spcPts val="0"/>
              </a:spcBef>
            </a:pPr>
            <a:r>
              <a:rPr lang="en-US" sz="1200" b="0" kern="0" dirty="0">
                <a:solidFill>
                  <a:prstClr val="black"/>
                </a:solidFill>
              </a:rPr>
              <a:t>Use Cases </a:t>
            </a:r>
            <a:r>
              <a:rPr lang="en-US" sz="1200" b="0" kern="0" dirty="0" smtClean="0">
                <a:solidFill>
                  <a:prstClr val="black"/>
                </a:solidFill>
              </a:rPr>
              <a:t>identified</a:t>
            </a:r>
            <a:endParaRPr lang="en-US" sz="1200" b="0" kern="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sz="1400" b="0" kern="0" dirty="0">
              <a:solidFill>
                <a:prstClr val="black"/>
              </a:solidFill>
              <a:latin typeface="Arial" panose="020B0604020202020204"/>
            </a:endParaRPr>
          </a:p>
          <a:p>
            <a:pPr>
              <a:spcBef>
                <a:spcPts val="0"/>
              </a:spcBef>
            </a:pPr>
            <a:endParaRPr lang="en-US" sz="1400" dirty="0">
              <a:solidFill>
                <a:prstClr val="black"/>
              </a:solidFill>
              <a:latin typeface="Arial" panose="020B0604020202020204"/>
            </a:endParaRPr>
          </a:p>
          <a:p>
            <a:pPr marL="400050" lvl="2" indent="-171450">
              <a:spcBef>
                <a:spcPts val="0"/>
              </a:spcBef>
            </a:pPr>
            <a:endParaRPr lang="en-US" sz="1400" dirty="0">
              <a:solidFill>
                <a:prstClr val="black"/>
              </a:solidFill>
              <a:latin typeface="Arial" panose="020B0604020202020204"/>
            </a:endParaRPr>
          </a:p>
          <a:p>
            <a:endParaRPr lang="en-US" altLang="en-US" sz="1100" dirty="0">
              <a:solidFill>
                <a:prstClr val="black"/>
              </a:solidFill>
              <a:latin typeface="Arial" panose="020B0604020202020204"/>
              <a:cs typeface="Segoe UI" panose="020B0502040204020203" pitchFamily="34" charset="0"/>
            </a:endParaRP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92FD2647-5EE8-4BB4-B741-6CDA4912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156121" y="1565323"/>
            <a:ext cx="380901" cy="3809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938197C-8047-4FA3-99AD-43E54374A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5400000">
            <a:off x="7304493" y="1622198"/>
            <a:ext cx="380901" cy="3809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57B5E5-D979-412E-BBF9-4674607FC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05124" y="1058178"/>
            <a:ext cx="365760" cy="3657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C38AC-2984-4EA7-8B00-9E4FFC85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7776" y="6958083"/>
            <a:ext cx="283293" cy="175694"/>
          </a:xfrm>
        </p:spPr>
        <p:txBody>
          <a:bodyPr/>
          <a:lstStyle/>
          <a:p>
            <a:pPr defTabSz="1218785"/>
            <a:fld id="{BB333B34-C87C-402E-ABB0-13B7C9DEBBC4}" type="slidenum">
              <a:rPr lang="en-US" dirty="0">
                <a:solidFill>
                  <a:prstClr val="black"/>
                </a:solidFill>
                <a:latin typeface="Arial" panose="020B0604020202020204"/>
              </a:rPr>
              <a:pPr defTabSz="1218785"/>
              <a:t>3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AD9EDA-1FF2-4905-BBEA-2D5F46F88508}"/>
              </a:ext>
            </a:extLst>
          </p:cNvPr>
          <p:cNvSpPr>
            <a:spLocks noChangeAspect="1"/>
          </p:cNvSpPr>
          <p:nvPr/>
        </p:nvSpPr>
        <p:spPr>
          <a:xfrm>
            <a:off x="6403956" y="5986149"/>
            <a:ext cx="726194" cy="731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26141E-03F4-4BB4-A5CE-DE140EBA3360}"/>
              </a:ext>
            </a:extLst>
          </p:cNvPr>
          <p:cNvSpPr>
            <a:spLocks noChangeAspect="1"/>
          </p:cNvSpPr>
          <p:nvPr/>
        </p:nvSpPr>
        <p:spPr>
          <a:xfrm>
            <a:off x="4387341" y="6011549"/>
            <a:ext cx="726194" cy="73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D56127-8F65-444E-9429-92D46C29BEF7}"/>
              </a:ext>
            </a:extLst>
          </p:cNvPr>
          <p:cNvSpPr>
            <a:spLocks noChangeAspect="1"/>
          </p:cNvSpPr>
          <p:nvPr/>
        </p:nvSpPr>
        <p:spPr>
          <a:xfrm>
            <a:off x="2136102" y="6011549"/>
            <a:ext cx="726194" cy="73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469D52-08C3-4E3C-9D4F-4D471509A2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549006" y="6187324"/>
            <a:ext cx="438912" cy="39014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8536DFE-7296-49F7-9E4F-562B4F0489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544968" y="5857822"/>
            <a:ext cx="444170" cy="43594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8106D17-DBD4-4BF2-BBEC-D043650AF5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285612" y="6173697"/>
            <a:ext cx="447015" cy="43873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CA4B0A0-B778-4EC1-BB97-BA84206F6DDA}"/>
              </a:ext>
            </a:extLst>
          </p:cNvPr>
          <p:cNvSpPr txBox="1"/>
          <p:nvPr/>
        </p:nvSpPr>
        <p:spPr>
          <a:xfrm>
            <a:off x="7151151" y="6161857"/>
            <a:ext cx="1458698" cy="409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High Performing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Team</a:t>
            </a:r>
            <a:endParaRPr kumimoji="0" lang="en-CA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76B29E-B589-4BB4-A463-7ED36B4C1C0D}"/>
              </a:ext>
            </a:extLst>
          </p:cNvPr>
          <p:cNvSpPr txBox="1"/>
          <p:nvPr/>
        </p:nvSpPr>
        <p:spPr>
          <a:xfrm>
            <a:off x="2910063" y="6175094"/>
            <a:ext cx="1182764" cy="409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Portfolio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Optimization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2D919-F9D3-4FD3-9C29-51A77C030A99}"/>
              </a:ext>
            </a:extLst>
          </p:cNvPr>
          <p:cNvSpPr txBox="1"/>
          <p:nvPr/>
        </p:nvSpPr>
        <p:spPr>
          <a:xfrm>
            <a:off x="5182887" y="6187257"/>
            <a:ext cx="1086348" cy="409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Expense Efficiency</a:t>
            </a:r>
            <a:endParaRPr kumimoji="0" lang="en-CA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FCE5D6E4-3546-4FA7-B66C-30CCF8AA6F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2285612" y="6172300"/>
            <a:ext cx="447015" cy="438737"/>
          </a:xfrm>
          <a:prstGeom prst="rect">
            <a:avLst/>
          </a:prstGeom>
        </p:spPr>
      </p:pic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ECDDC4F5-4C68-40BE-83AB-8B643DAA3320}"/>
              </a:ext>
            </a:extLst>
          </p:cNvPr>
          <p:cNvSpPr txBox="1">
            <a:spLocks/>
          </p:cNvSpPr>
          <p:nvPr/>
        </p:nvSpPr>
        <p:spPr>
          <a:xfrm>
            <a:off x="6003236" y="1469838"/>
            <a:ext cx="5711786" cy="53326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152360"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1218785">
              <a:spcBef>
                <a:spcPts val="0"/>
              </a:spcBef>
              <a:spcAft>
                <a:spcPts val="250"/>
              </a:spcAft>
            </a:pPr>
            <a:r>
              <a:rPr lang="en-US" sz="1800" b="1" dirty="0">
                <a:solidFill>
                  <a:srgbClr val="FFFFFF"/>
                </a:solidFill>
                <a:latin typeface="Arial" panose="020B0604020202020204"/>
              </a:rPr>
              <a:t>Backlog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8CAEBCF1-111C-47BF-85B5-D6595EBFC75F}"/>
              </a:ext>
            </a:extLst>
          </p:cNvPr>
          <p:cNvSpPr txBox="1">
            <a:spLocks/>
          </p:cNvSpPr>
          <p:nvPr/>
        </p:nvSpPr>
        <p:spPr>
          <a:xfrm>
            <a:off x="5990084" y="2070843"/>
            <a:ext cx="5724938" cy="39622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52360" tIns="152360" rIns="152360" bIns="76180" anchor="t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kern="0" dirty="0">
                <a:solidFill>
                  <a:prstClr val="black"/>
                </a:solidFill>
              </a:rPr>
              <a:t>Micro Focus ALM Test Mgmt Tool</a:t>
            </a:r>
          </a:p>
          <a:p>
            <a:pPr marL="400050" lvl="2" indent="-171450">
              <a:spcBef>
                <a:spcPts val="0"/>
              </a:spcBef>
            </a:pPr>
            <a:r>
              <a:rPr lang="en-US" sz="1200" dirty="0">
                <a:solidFill>
                  <a:prstClr val="black"/>
                </a:solidFill>
              </a:rPr>
              <a:t>Kick off</a:t>
            </a:r>
          </a:p>
          <a:p>
            <a:pPr marL="400050" lvl="2" indent="-171450">
              <a:spcBef>
                <a:spcPts val="0"/>
              </a:spcBef>
            </a:pPr>
            <a:r>
              <a:rPr lang="en-US" sz="1200" dirty="0">
                <a:solidFill>
                  <a:prstClr val="black"/>
                </a:solidFill>
              </a:rPr>
              <a:t>Squad Pilots</a:t>
            </a:r>
          </a:p>
          <a:p>
            <a:pPr marL="400050" lvl="2" indent="-171450">
              <a:spcBef>
                <a:spcPts val="0"/>
              </a:spcBef>
            </a:pPr>
            <a:r>
              <a:rPr lang="en-US" sz="1200" dirty="0">
                <a:solidFill>
                  <a:prstClr val="black"/>
                </a:solidFill>
              </a:rPr>
              <a:t>Migration</a:t>
            </a:r>
          </a:p>
          <a:p>
            <a:pPr marL="400050" lvl="2" indent="-171450">
              <a:spcBef>
                <a:spcPts val="0"/>
              </a:spcBef>
            </a:pPr>
            <a:r>
              <a:rPr lang="en-US" sz="1200" dirty="0">
                <a:solidFill>
                  <a:prstClr val="black"/>
                </a:solidFill>
              </a:rPr>
              <a:t>User Acceptance Testing</a:t>
            </a:r>
          </a:p>
          <a:p>
            <a:pPr marL="400050" lvl="2" indent="-171450">
              <a:spcBef>
                <a:spcPts val="0"/>
              </a:spcBef>
            </a:pPr>
            <a:r>
              <a:rPr lang="en-US" sz="1200" dirty="0">
                <a:solidFill>
                  <a:prstClr val="black"/>
                </a:solidFill>
              </a:rPr>
              <a:t>User Guide/Digital Playbook</a:t>
            </a:r>
          </a:p>
          <a:p>
            <a:pPr marL="400050" lvl="2" indent="-171450">
              <a:spcBef>
                <a:spcPts val="0"/>
              </a:spcBef>
            </a:pPr>
            <a:endParaRPr lang="en-US" sz="12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sz="1200" kern="0" dirty="0">
                <a:solidFill>
                  <a:prstClr val="black"/>
                </a:solidFill>
              </a:rPr>
              <a:t>Standardized Selenium Automation Framework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kern="0" dirty="0">
                <a:solidFill>
                  <a:prstClr val="black"/>
                </a:solidFill>
              </a:rPr>
              <a:t>US Segment squad adoption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0" kern="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sz="1200" kern="0" dirty="0">
                <a:solidFill>
                  <a:prstClr val="black"/>
                </a:solidFill>
              </a:rPr>
              <a:t>Website Content Accessibility Guidelines (WCAG)</a:t>
            </a:r>
          </a:p>
          <a:p>
            <a:pPr marL="514350" lvl="2" indent="-285750">
              <a:spcBef>
                <a:spcPts val="0"/>
              </a:spcBef>
            </a:pPr>
            <a:r>
              <a:rPr lang="en-US" sz="1200" kern="0" dirty="0">
                <a:solidFill>
                  <a:prstClr val="black"/>
                </a:solidFill>
              </a:rPr>
              <a:t>#Obsess about </a:t>
            </a:r>
            <a:r>
              <a:rPr lang="en-US" sz="1200" kern="0" dirty="0" smtClean="0">
                <a:solidFill>
                  <a:prstClr val="black"/>
                </a:solidFill>
              </a:rPr>
              <a:t>customers</a:t>
            </a:r>
          </a:p>
          <a:p>
            <a:pPr marL="514350" lvl="2" indent="-285750">
              <a:spcBef>
                <a:spcPts val="0"/>
              </a:spcBef>
            </a:pPr>
            <a:endParaRPr lang="en-US" sz="1200" b="0" kern="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200" b="1" kern="0" dirty="0" smtClean="0">
                <a:solidFill>
                  <a:prstClr val="black"/>
                </a:solidFill>
              </a:rPr>
              <a:t>Playbook formation on QA capabilities, process, best practices</a:t>
            </a:r>
          </a:p>
          <a:p>
            <a:pPr marL="400050" lvl="2" indent="-171450">
              <a:spcBef>
                <a:spcPts val="0"/>
              </a:spcBef>
            </a:pPr>
            <a:r>
              <a:rPr lang="en-US" sz="1200" kern="0" dirty="0" smtClean="0">
                <a:solidFill>
                  <a:prstClr val="black"/>
                </a:solidFill>
              </a:rPr>
              <a:t>Performance Testing</a:t>
            </a:r>
          </a:p>
          <a:p>
            <a:pPr marL="400050" lvl="2" indent="-171450">
              <a:spcBef>
                <a:spcPts val="0"/>
              </a:spcBef>
            </a:pPr>
            <a:r>
              <a:rPr lang="en-US" sz="1200" kern="0" dirty="0" smtClean="0">
                <a:solidFill>
                  <a:prstClr val="black"/>
                </a:solidFill>
              </a:rPr>
              <a:t>Continuous Integration &amp; Testing</a:t>
            </a:r>
          </a:p>
          <a:p>
            <a:pPr lvl="1">
              <a:spcBef>
                <a:spcPts val="0"/>
              </a:spcBef>
            </a:pPr>
            <a:endParaRPr lang="en-US" sz="1200" kern="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200" b="1" kern="0" dirty="0" smtClean="0">
                <a:solidFill>
                  <a:prstClr val="black"/>
                </a:solidFill>
              </a:rPr>
              <a:t>Explore Low Cost/Open Source tooling for</a:t>
            </a:r>
          </a:p>
          <a:p>
            <a:pPr marL="400050" lvl="2" indent="-171450">
              <a:spcBef>
                <a:spcPts val="0"/>
              </a:spcBef>
            </a:pPr>
            <a:r>
              <a:rPr lang="en-US" sz="1200" kern="0" dirty="0" smtClean="0">
                <a:solidFill>
                  <a:prstClr val="black"/>
                </a:solidFill>
              </a:rPr>
              <a:t>PDF Comparison</a:t>
            </a:r>
          </a:p>
          <a:p>
            <a:pPr marL="400050" lvl="2" indent="-171450">
              <a:spcBef>
                <a:spcPts val="0"/>
              </a:spcBef>
            </a:pPr>
            <a:r>
              <a:rPr lang="en-US" sz="1200" kern="0" dirty="0" smtClean="0">
                <a:solidFill>
                  <a:prstClr val="black"/>
                </a:solidFill>
              </a:rPr>
              <a:t>Visual Test Automation – Alternative options of </a:t>
            </a:r>
            <a:r>
              <a:rPr lang="en-US" sz="1200" kern="0" dirty="0" err="1" smtClean="0">
                <a:solidFill>
                  <a:prstClr val="black"/>
                </a:solidFill>
              </a:rPr>
              <a:t>Applitools</a:t>
            </a:r>
            <a:endParaRPr lang="en-US" sz="1200" kern="0" dirty="0" smtClean="0">
              <a:solidFill>
                <a:prstClr val="black"/>
              </a:solidFill>
            </a:endParaRPr>
          </a:p>
          <a:p>
            <a:pPr marL="400050" lvl="2" indent="-171450">
              <a:spcBef>
                <a:spcPts val="0"/>
              </a:spcBef>
            </a:pPr>
            <a:endParaRPr lang="en-US" sz="1200" kern="0" dirty="0">
              <a:solidFill>
                <a:prstClr val="black"/>
              </a:solidFill>
            </a:endParaRPr>
          </a:p>
          <a:p>
            <a:pPr marL="400050" lvl="2" indent="-171450">
              <a:spcBef>
                <a:spcPts val="0"/>
              </a:spcBef>
            </a:pPr>
            <a:endParaRPr lang="en-US" sz="1200" kern="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</a:pPr>
            <a:endParaRPr lang="en-US" sz="1200" kern="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</a:pPr>
            <a:endParaRPr lang="en-US" sz="1200" kern="0" dirty="0" smtClean="0">
              <a:solidFill>
                <a:prstClr val="black"/>
              </a:solidFill>
            </a:endParaRPr>
          </a:p>
          <a:p>
            <a:pPr marL="400050" lvl="2" indent="-171450">
              <a:spcBef>
                <a:spcPts val="0"/>
              </a:spcBef>
            </a:pPr>
            <a:endParaRPr lang="en-US" sz="1200" kern="0" dirty="0">
              <a:solidFill>
                <a:prstClr val="black"/>
              </a:solidFill>
            </a:endParaRPr>
          </a:p>
          <a:p>
            <a:pPr marL="400050" lvl="2" indent="-171450">
              <a:spcBef>
                <a:spcPts val="0"/>
              </a:spcBef>
            </a:pPr>
            <a:endParaRPr lang="en-US" sz="1200" kern="0" dirty="0">
              <a:solidFill>
                <a:prstClr val="black"/>
              </a:solidFill>
            </a:endParaRPr>
          </a:p>
          <a:p>
            <a:pPr marL="400050" lvl="2" indent="-171450">
              <a:spcBef>
                <a:spcPts val="0"/>
              </a:spcBef>
            </a:pPr>
            <a:endParaRPr lang="en-US" sz="1200" dirty="0" smtClean="0">
              <a:solidFill>
                <a:prstClr val="black"/>
              </a:solidFill>
              <a:latin typeface="Arial" panose="020B0604020202020204"/>
            </a:endParaRPr>
          </a:p>
          <a:p>
            <a:pPr marL="400050" lvl="2" indent="-171450">
              <a:spcBef>
                <a:spcPts val="0"/>
              </a:spcBef>
            </a:pP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  <a:p>
            <a:endParaRPr lang="en-US" altLang="en-US" sz="1050" dirty="0">
              <a:solidFill>
                <a:prstClr val="black"/>
              </a:solidFill>
              <a:latin typeface="Arial" panose="020B0604020202020204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9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ent Placeholder 4">
            <a:extLst>
              <a:ext uri="{FF2B5EF4-FFF2-40B4-BE49-F238E27FC236}">
                <a16:creationId xmlns:a16="http://schemas.microsoft.com/office/drawing/2014/main" id="{9F8FF6B5-A971-4898-8657-135A0116C584}"/>
              </a:ext>
            </a:extLst>
          </p:cNvPr>
          <p:cNvSpPr txBox="1">
            <a:spLocks/>
          </p:cNvSpPr>
          <p:nvPr/>
        </p:nvSpPr>
        <p:spPr>
          <a:xfrm>
            <a:off x="396709" y="504237"/>
            <a:ext cx="11318313" cy="72980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33261" tIns="76180"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6670" lvl="2" indent="-190435" defTabSz="1218785">
              <a:spcBef>
                <a:spcPts val="0"/>
              </a:spcBef>
              <a:spcAft>
                <a:spcPts val="500"/>
              </a:spcAft>
            </a:pPr>
            <a:endParaRPr lang="en-US" sz="1167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31" y="75643"/>
            <a:ext cx="11274553" cy="465788"/>
          </a:xfrm>
        </p:spPr>
        <p:txBody>
          <a:bodyPr>
            <a:noAutofit/>
          </a:bodyPr>
          <a:lstStyle/>
          <a:p>
            <a:r>
              <a:rPr lang="en-US" dirty="0"/>
              <a:t>Micro Focus ALM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xRay</a:t>
            </a:r>
            <a:r>
              <a:rPr lang="en-US" dirty="0">
                <a:sym typeface="Wingdings" panose="05000000000000000000" pitchFamily="2" charset="2"/>
              </a:rPr>
              <a:t>:  Discovery &amp; Planning Phase</a:t>
            </a:r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5CD79469-DB9F-401F-8307-AE1D6C95896C}"/>
              </a:ext>
            </a:extLst>
          </p:cNvPr>
          <p:cNvSpPr txBox="1">
            <a:spLocks/>
          </p:cNvSpPr>
          <p:nvPr/>
        </p:nvSpPr>
        <p:spPr>
          <a:xfrm>
            <a:off x="4033580" y="1501403"/>
            <a:ext cx="4005017" cy="394868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52360" tIns="152360" rIns="152360" bIns="76180" anchor="t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3732" lvl="2" indent="-113732" defTabSz="1218785">
              <a:spcBef>
                <a:spcPts val="333"/>
              </a:spcBef>
            </a:pP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Migrate to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xRay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:  “</a:t>
            </a:r>
            <a:r>
              <a:rPr lang="en-US" sz="1800" dirty="0" err="1">
                <a:hlinkClick r:id="rId3"/>
              </a:rPr>
              <a:t>Xray</a:t>
            </a:r>
            <a:r>
              <a:rPr lang="en-US" sz="2400" dirty="0"/>
              <a:t> </a:t>
            </a:r>
            <a:r>
              <a:rPr lang="en-US" sz="1400" kern="0" dirty="0">
                <a:solidFill>
                  <a:prstClr val="black"/>
                </a:solidFill>
                <a:latin typeface="Arial" panose="020B0604020202020204"/>
              </a:rPr>
              <a:t>is the #1 Manual &amp; Automated Test Management App for QA. It’s a full-featured tool that lives inside and seamlessly integrates with Jira. Its aim is to help companies improve the quality of their products through effective and efficient testing”</a:t>
            </a:r>
          </a:p>
          <a:p>
            <a:pPr marL="113732" lvl="2" indent="-113732" defTabSz="1218785">
              <a:spcBef>
                <a:spcPts val="333"/>
              </a:spcBef>
            </a:pPr>
            <a:r>
              <a:rPr lang="en-US" sz="1400" b="1" dirty="0">
                <a:solidFill>
                  <a:prstClr val="black"/>
                </a:solidFill>
                <a:latin typeface="Arial" panose="020B0604020202020204"/>
                <a:cs typeface="Arial"/>
              </a:rPr>
              <a:t>~$10,000 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  <a:cs typeface="Arial"/>
              </a:rPr>
              <a:t>annually</a:t>
            </a:r>
          </a:p>
          <a:p>
            <a:pPr marL="113732" lvl="2" indent="-113732" defTabSz="1218785">
              <a:spcBef>
                <a:spcPts val="333"/>
              </a:spcBef>
            </a:pPr>
            <a:r>
              <a:rPr lang="en-US" sz="1400" dirty="0">
                <a:solidFill>
                  <a:prstClr val="black"/>
                </a:solidFill>
                <a:latin typeface="Arial" panose="020B0604020202020204"/>
                <a:cs typeface="Arial"/>
              </a:rPr>
              <a:t>Optimized script automation workflow</a:t>
            </a:r>
          </a:p>
          <a:p>
            <a:pPr marL="113732" lvl="2" indent="-113732" defTabSz="1218785">
              <a:spcBef>
                <a:spcPts val="333"/>
              </a:spcBef>
            </a:pPr>
            <a:r>
              <a:rPr lang="en-US" sz="1400" dirty="0">
                <a:solidFill>
                  <a:prstClr val="black"/>
                </a:solidFill>
                <a:latin typeface="Arial" panose="020B0604020202020204"/>
                <a:cs typeface="Arial"/>
              </a:rPr>
              <a:t>Works on all browsers</a:t>
            </a:r>
          </a:p>
          <a:p>
            <a:pPr marL="113732" lvl="2" indent="-113732" defTabSz="1218785">
              <a:spcBef>
                <a:spcPts val="333"/>
              </a:spcBef>
            </a:pPr>
            <a:r>
              <a:rPr lang="en-US" sz="1400" dirty="0">
                <a:solidFill>
                  <a:prstClr val="black"/>
                </a:solidFill>
                <a:latin typeface="Arial" panose="020B0604020202020204"/>
                <a:cs typeface="Arial"/>
              </a:rPr>
              <a:t>Tool consistency – #Globality</a:t>
            </a:r>
          </a:p>
          <a:p>
            <a:pPr marL="113732" lvl="2" indent="-113732" defTabSz="1218785">
              <a:spcBef>
                <a:spcPts val="333"/>
              </a:spcBef>
            </a:pPr>
            <a:r>
              <a:rPr lang="en-US" sz="1400" dirty="0">
                <a:solidFill>
                  <a:prstClr val="black"/>
                </a:solidFill>
                <a:latin typeface="Arial" panose="020B0604020202020204"/>
                <a:cs typeface="Arial"/>
              </a:rPr>
              <a:t>Built-in REST API: CI integrations (TeamCity, Selenium, 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  <a:cs typeface="Arial"/>
              </a:rPr>
              <a:t>etc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  <a:cs typeface="Arial"/>
              </a:rPr>
              <a:t>)</a:t>
            </a:r>
          </a:p>
          <a:p>
            <a:pPr marL="113732" lvl="2" indent="-113732" defTabSz="1218785">
              <a:spcBef>
                <a:spcPts val="333"/>
              </a:spcBef>
            </a:pPr>
            <a:r>
              <a:rPr lang="en-US" sz="1400" dirty="0">
                <a:solidFill>
                  <a:prstClr val="black"/>
                </a:solidFill>
                <a:latin typeface="Arial" panose="020B0604020202020204"/>
                <a:cs typeface="Arial"/>
              </a:rPr>
              <a:t>Centralized Test Automation – enables all squad members to execute automation scripts</a:t>
            </a:r>
          </a:p>
          <a:p>
            <a:pPr marL="113732" lvl="2" indent="-113732" defTabSz="1218785">
              <a:spcBef>
                <a:spcPts val="333"/>
              </a:spcBef>
            </a:pPr>
            <a:endParaRPr lang="en-US" sz="1200" dirty="0">
              <a:solidFill>
                <a:prstClr val="black"/>
              </a:solidFill>
              <a:latin typeface="Arial" panose="020B0604020202020204"/>
              <a:cs typeface="Arial"/>
            </a:endParaRPr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EF47E214-0531-4528-AC3F-8DE94A80C645}"/>
              </a:ext>
            </a:extLst>
          </p:cNvPr>
          <p:cNvSpPr txBox="1">
            <a:spLocks/>
          </p:cNvSpPr>
          <p:nvPr/>
        </p:nvSpPr>
        <p:spPr>
          <a:xfrm>
            <a:off x="905820" y="612819"/>
            <a:ext cx="10862009" cy="587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6180" tIns="76180" rIns="76180" bIns="38090" anchor="t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defTabSz="1218785">
              <a:spcBef>
                <a:spcPts val="167"/>
              </a:spcBef>
              <a:buNone/>
            </a:pPr>
            <a:r>
              <a:rPr lang="en-US" sz="1600" dirty="0">
                <a:latin typeface="Arial" panose="020B0604020202020204"/>
              </a:rPr>
              <a:t>Goal is to introduce Cost Savings by migrating from the existing Micro Focus ALM Test Management tool to </a:t>
            </a:r>
            <a:r>
              <a:rPr lang="en-US" sz="1600" dirty="0" err="1">
                <a:latin typeface="Arial" panose="020B0604020202020204"/>
              </a:rPr>
              <a:t>xRay</a:t>
            </a:r>
            <a:endParaRPr lang="en-US" sz="1600" dirty="0">
              <a:latin typeface="Arial" panose="020B0604020202020204"/>
            </a:endParaRP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5414C1A3-5801-4FC6-8275-C8C5F6884D06}"/>
              </a:ext>
            </a:extLst>
          </p:cNvPr>
          <p:cNvSpPr txBox="1">
            <a:spLocks/>
          </p:cNvSpPr>
          <p:nvPr/>
        </p:nvSpPr>
        <p:spPr>
          <a:xfrm>
            <a:off x="376932" y="1249548"/>
            <a:ext cx="3656648" cy="5332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52360"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1218785">
              <a:spcBef>
                <a:spcPts val="0"/>
              </a:spcBef>
              <a:spcAft>
                <a:spcPts val="250"/>
              </a:spcAft>
            </a:pPr>
            <a:r>
              <a:rPr lang="en-US" sz="1800" b="1" dirty="0">
                <a:solidFill>
                  <a:srgbClr val="FFFFFF"/>
                </a:solidFill>
                <a:latin typeface="Arial" panose="020B0604020202020204"/>
              </a:rPr>
              <a:t>Challenge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41CD228F-12BB-4CEB-9393-AB289B6C0533}"/>
              </a:ext>
            </a:extLst>
          </p:cNvPr>
          <p:cNvSpPr txBox="1">
            <a:spLocks/>
          </p:cNvSpPr>
          <p:nvPr/>
        </p:nvSpPr>
        <p:spPr>
          <a:xfrm>
            <a:off x="376932" y="1753924"/>
            <a:ext cx="3656648" cy="36972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52360" tIns="152360" rIns="152360" bIns="76180" anchor="t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0" dirty="0">
                <a:solidFill>
                  <a:prstClr val="black"/>
                </a:solidFill>
                <a:latin typeface="Arial" panose="020B0604020202020204"/>
              </a:rPr>
              <a:t>Micro Focus ALM Test Mgmt Tool: 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kern="0" dirty="0">
                <a:solidFill>
                  <a:prstClr val="black"/>
                </a:solidFill>
                <a:latin typeface="Arial" panose="020B0604020202020204"/>
              </a:rPr>
              <a:t>US Segment High licensing costs </a:t>
            </a:r>
            <a:r>
              <a:rPr lang="en-US" sz="1400" kern="0" dirty="0">
                <a:solidFill>
                  <a:prstClr val="black"/>
                </a:solidFill>
                <a:latin typeface="Arial" panose="020B0604020202020204"/>
              </a:rPr>
              <a:t>~$125K </a:t>
            </a:r>
            <a:r>
              <a:rPr lang="en-US" sz="1400" b="0" kern="0" dirty="0">
                <a:solidFill>
                  <a:prstClr val="black"/>
                </a:solidFill>
                <a:latin typeface="Arial" panose="020B0604020202020204"/>
              </a:rPr>
              <a:t>annually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b="0" kern="0" dirty="0">
              <a:solidFill>
                <a:prstClr val="black"/>
              </a:solidFill>
              <a:latin typeface="Arial" panose="020B0604020202020204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kern="0" dirty="0">
                <a:solidFill>
                  <a:prstClr val="black"/>
                </a:solidFill>
                <a:latin typeface="Arial" panose="020B0604020202020204"/>
              </a:rPr>
              <a:t>Browser Limitations: IE only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b="0" kern="0" dirty="0">
              <a:solidFill>
                <a:prstClr val="black"/>
              </a:solidFill>
              <a:latin typeface="Arial" panose="020B0604020202020204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kern="0" dirty="0">
                <a:solidFill>
                  <a:prstClr val="black"/>
                </a:solidFill>
                <a:latin typeface="Arial" panose="020B0604020202020204"/>
              </a:rPr>
              <a:t>Limited integration capabilities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b="0" kern="0" dirty="0">
              <a:solidFill>
                <a:prstClr val="black"/>
              </a:solidFill>
              <a:latin typeface="Arial" panose="020B0604020202020204"/>
            </a:endParaRPr>
          </a:p>
          <a:p>
            <a:pPr marL="400050" lvl="2" indent="-171450">
              <a:spcBef>
                <a:spcPts val="0"/>
              </a:spcBef>
            </a:pPr>
            <a:endParaRPr lang="en-US" sz="1400" dirty="0">
              <a:solidFill>
                <a:prstClr val="black"/>
              </a:solidFill>
              <a:latin typeface="Arial" panose="020B0604020202020204"/>
            </a:endParaRPr>
          </a:p>
          <a:p>
            <a:endParaRPr lang="en-US" altLang="en-US" sz="1100" dirty="0">
              <a:solidFill>
                <a:prstClr val="black"/>
              </a:solidFill>
              <a:latin typeface="Arial" panose="020B0604020202020204"/>
              <a:cs typeface="Segoe UI" panose="020B0502040204020203" pitchFamily="34" charset="0"/>
            </a:endParaRP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EB499857-C985-4804-9FA9-2BF738499006}"/>
              </a:ext>
            </a:extLst>
          </p:cNvPr>
          <p:cNvSpPr txBox="1">
            <a:spLocks/>
          </p:cNvSpPr>
          <p:nvPr/>
        </p:nvSpPr>
        <p:spPr>
          <a:xfrm>
            <a:off x="4033580" y="1231952"/>
            <a:ext cx="4065505" cy="5332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52360"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1218785">
              <a:spcBef>
                <a:spcPts val="0"/>
              </a:spcBef>
              <a:spcAft>
                <a:spcPts val="250"/>
              </a:spcAft>
            </a:pPr>
            <a:r>
              <a:rPr lang="en-US" sz="1800" b="1" dirty="0">
                <a:solidFill>
                  <a:srgbClr val="FFFFFF"/>
                </a:solidFill>
                <a:latin typeface="Arial" panose="020B0604020202020204"/>
              </a:rPr>
              <a:t>Solution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0F2EDDDC-6D30-4D04-8E31-2E1CB57115EF}"/>
              </a:ext>
            </a:extLst>
          </p:cNvPr>
          <p:cNvSpPr txBox="1">
            <a:spLocks/>
          </p:cNvSpPr>
          <p:nvPr/>
        </p:nvSpPr>
        <p:spPr>
          <a:xfrm>
            <a:off x="8038597" y="1249548"/>
            <a:ext cx="3656648" cy="53326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52360"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1218785">
              <a:spcBef>
                <a:spcPts val="0"/>
              </a:spcBef>
              <a:spcAft>
                <a:spcPts val="250"/>
              </a:spcAft>
            </a:pPr>
            <a:r>
              <a:rPr lang="en-US" sz="1800" b="1">
                <a:solidFill>
                  <a:prstClr val="white"/>
                </a:solidFill>
                <a:latin typeface="Arial" panose="020B0604020202020204"/>
              </a:rPr>
              <a:t>Expected Outcomes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489832D8-7378-4543-98D7-F1285AB3C799}"/>
              </a:ext>
            </a:extLst>
          </p:cNvPr>
          <p:cNvSpPr txBox="1">
            <a:spLocks/>
          </p:cNvSpPr>
          <p:nvPr/>
        </p:nvSpPr>
        <p:spPr>
          <a:xfrm>
            <a:off x="8038597" y="1775280"/>
            <a:ext cx="3656648" cy="367589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52360" tIns="152360" rIns="152360" bIns="76180" anchor="t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008" indent="-137008" defTabSz="914053" fontAlgn="t"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b="0" kern="0" dirty="0">
                <a:solidFill>
                  <a:prstClr val="black"/>
                </a:solidFill>
                <a:latin typeface="Arial" panose="020B0604020202020204"/>
              </a:rPr>
              <a:t>Effort Costs:  T&amp;M $31K </a:t>
            </a:r>
          </a:p>
          <a:p>
            <a:pPr marL="137008" indent="-137008" defTabSz="914053" fontAlgn="t"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b="0" kern="0" dirty="0">
                <a:solidFill>
                  <a:prstClr val="black"/>
                </a:solidFill>
                <a:latin typeface="Arial" panose="020B0604020202020204"/>
              </a:rPr>
              <a:t>Achieve annual cost savings 2022 </a:t>
            </a:r>
          </a:p>
          <a:p>
            <a:pPr marL="365608" lvl="2" indent="-137008" defTabSz="914053" fontAlgn="t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lang="en-US" sz="1400" kern="0" dirty="0">
                <a:solidFill>
                  <a:prstClr val="black"/>
                </a:solidFill>
                <a:latin typeface="Arial" panose="020B0604020202020204"/>
              </a:rPr>
              <a:t>ALM Savings $115K</a:t>
            </a:r>
          </a:p>
          <a:p>
            <a:pPr lvl="1" defTabSz="914053" fontAlgn="t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endParaRPr lang="en-US" sz="1400" kern="0" dirty="0">
              <a:solidFill>
                <a:prstClr val="black"/>
              </a:solidFill>
              <a:latin typeface="Arial" panose="020B0604020202020204"/>
            </a:endParaRPr>
          </a:p>
          <a:p>
            <a:pPr marL="137008" lvl="1" indent="-137008" defTabSz="914053" fontAlgn="t"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rial" panose="020B0604020202020204"/>
              </a:rPr>
              <a:t>September 30, 2021: Decommission Micro Focus ALM</a:t>
            </a:r>
          </a:p>
          <a:p>
            <a:pPr marL="361885" lvl="2" indent="-171450" defTabSz="914053" fontAlgn="t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lang="en-US" sz="1400" kern="0" dirty="0">
                <a:solidFill>
                  <a:prstClr val="black"/>
                </a:solidFill>
                <a:latin typeface="Arial" panose="020B0604020202020204"/>
              </a:rPr>
              <a:t>Dependent on GWAM &amp; Asia Segments</a:t>
            </a:r>
          </a:p>
          <a:p>
            <a:pPr marL="361885" lvl="2" indent="-171450" defTabSz="914053" fontAlgn="t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lang="en-US" sz="1400" kern="0" dirty="0">
                <a:solidFill>
                  <a:prstClr val="black"/>
                </a:solidFill>
                <a:latin typeface="Arial" panose="020B0604020202020204"/>
              </a:rPr>
              <a:t>Transfer ownership to GWAM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53121BB-0B89-47CE-A208-CE08770AD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5400000">
            <a:off x="3632764" y="1258456"/>
            <a:ext cx="463213" cy="463213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92FD2647-5EE8-4BB4-B741-6CDA4912A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156121" y="1323189"/>
            <a:ext cx="380901" cy="3809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938197C-8047-4FA3-99AD-43E54374A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5400000">
            <a:off x="7304493" y="1380064"/>
            <a:ext cx="380901" cy="380901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8185E40-352D-4829-B22F-008E92EF5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424140" y="1323189"/>
            <a:ext cx="380901" cy="3809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57B5E5-D979-412E-BBF9-4674607FC8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49516" y="629168"/>
            <a:ext cx="365760" cy="36576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1436E2CA-56B1-4728-A026-8A87A250F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5400000">
            <a:off x="7696360" y="1297752"/>
            <a:ext cx="463213" cy="4632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C38AC-2984-4EA7-8B00-9E4FFC85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7776" y="6958083"/>
            <a:ext cx="283293" cy="175694"/>
          </a:xfrm>
        </p:spPr>
        <p:txBody>
          <a:bodyPr/>
          <a:lstStyle/>
          <a:p>
            <a:pPr defTabSz="1218785"/>
            <a:fld id="{BB333B34-C87C-402E-ABB0-13B7C9DEBBC4}" type="slidenum">
              <a:rPr lang="en-US" dirty="0">
                <a:solidFill>
                  <a:prstClr val="black"/>
                </a:solidFill>
                <a:latin typeface="Arial" panose="020B0604020202020204"/>
              </a:rPr>
              <a:pPr defTabSz="1218785"/>
              <a:t>4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AD9EDA-1FF2-4905-BBEA-2D5F46F88508}"/>
              </a:ext>
            </a:extLst>
          </p:cNvPr>
          <p:cNvSpPr>
            <a:spLocks noChangeAspect="1"/>
          </p:cNvSpPr>
          <p:nvPr/>
        </p:nvSpPr>
        <p:spPr>
          <a:xfrm>
            <a:off x="6403956" y="5986149"/>
            <a:ext cx="726194" cy="731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26141E-03F4-4BB4-A5CE-DE140EBA3360}"/>
              </a:ext>
            </a:extLst>
          </p:cNvPr>
          <p:cNvSpPr>
            <a:spLocks noChangeAspect="1"/>
          </p:cNvSpPr>
          <p:nvPr/>
        </p:nvSpPr>
        <p:spPr>
          <a:xfrm>
            <a:off x="4387341" y="6011549"/>
            <a:ext cx="726194" cy="73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D56127-8F65-444E-9429-92D46C29BEF7}"/>
              </a:ext>
            </a:extLst>
          </p:cNvPr>
          <p:cNvSpPr>
            <a:spLocks noChangeAspect="1"/>
          </p:cNvSpPr>
          <p:nvPr/>
        </p:nvSpPr>
        <p:spPr>
          <a:xfrm>
            <a:off x="2136102" y="6011549"/>
            <a:ext cx="726194" cy="73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469D52-08C3-4E3C-9D4F-4D471509A2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549006" y="6187324"/>
            <a:ext cx="438912" cy="39014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8536DFE-7296-49F7-9E4F-562B4F0489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544968" y="6106017"/>
            <a:ext cx="444170" cy="43594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8106D17-DBD4-4BF2-BBEC-D043650AF5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285612" y="6173697"/>
            <a:ext cx="447015" cy="43873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CA4B0A0-B778-4EC1-BB97-BA84206F6DDA}"/>
              </a:ext>
            </a:extLst>
          </p:cNvPr>
          <p:cNvSpPr txBox="1"/>
          <p:nvPr/>
        </p:nvSpPr>
        <p:spPr>
          <a:xfrm>
            <a:off x="7151151" y="6161857"/>
            <a:ext cx="1458698" cy="409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High Performing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Team</a:t>
            </a:r>
            <a:endParaRPr kumimoji="0" lang="en-CA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76B29E-B589-4BB4-A463-7ED36B4C1C0D}"/>
              </a:ext>
            </a:extLst>
          </p:cNvPr>
          <p:cNvSpPr txBox="1"/>
          <p:nvPr/>
        </p:nvSpPr>
        <p:spPr>
          <a:xfrm>
            <a:off x="2910063" y="6175094"/>
            <a:ext cx="1182764" cy="409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Portfolio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Optimization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2D919-F9D3-4FD3-9C29-51A77C030A99}"/>
              </a:ext>
            </a:extLst>
          </p:cNvPr>
          <p:cNvSpPr txBox="1"/>
          <p:nvPr/>
        </p:nvSpPr>
        <p:spPr>
          <a:xfrm>
            <a:off x="5182887" y="6187257"/>
            <a:ext cx="1086348" cy="409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Expense Efficiency</a:t>
            </a:r>
            <a:endParaRPr kumimoji="0" lang="en-CA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FCE5D6E4-3546-4FA7-B66C-30CCF8AA6F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2285612" y="6172300"/>
            <a:ext cx="447015" cy="438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61D37-B13C-4571-A8C8-F47E365FAA58}"/>
              </a:ext>
            </a:extLst>
          </p:cNvPr>
          <p:cNvSpPr txBox="1"/>
          <p:nvPr/>
        </p:nvSpPr>
        <p:spPr>
          <a:xfrm>
            <a:off x="8701965" y="6281404"/>
            <a:ext cx="3339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/>
              <a:t>Source: </a:t>
            </a:r>
            <a:r>
              <a:rPr lang="en-US" sz="1200" dirty="0">
                <a:hlinkClick r:id="rId22"/>
              </a:rPr>
              <a:t>https://www.idalko.com/xray-for-jira/</a:t>
            </a:r>
            <a:r>
              <a:rPr lang="en-US" sz="1200" dirty="0"/>
              <a:t> </a:t>
            </a:r>
            <a:r>
              <a:rPr lang="en-US" dirty="0"/>
              <a:t>  </a:t>
            </a:r>
          </a:p>
        </p:txBody>
      </p:sp>
      <p:pic>
        <p:nvPicPr>
          <p:cNvPr id="11" name="Graphic 10" descr="Handshake">
            <a:extLst>
              <a:ext uri="{FF2B5EF4-FFF2-40B4-BE49-F238E27FC236}">
                <a16:creationId xmlns:a16="http://schemas.microsoft.com/office/drawing/2014/main" id="{8EE12F7E-AD21-4704-BF5A-4FBA06EFFF22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809385" y="4709264"/>
            <a:ext cx="791742" cy="7917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3185E6-A6EF-40C0-9980-90AFEE41AE99}"/>
              </a:ext>
            </a:extLst>
          </p:cNvPr>
          <p:cNvSpPr/>
          <p:nvPr/>
        </p:nvSpPr>
        <p:spPr>
          <a:xfrm>
            <a:off x="691861" y="4184208"/>
            <a:ext cx="3026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ym typeface="Wingdings" panose="05000000000000000000" pitchFamily="2" charset="2"/>
              </a:rPr>
              <a:t>Digital Platforms/QE Squads </a:t>
            </a:r>
          </a:p>
          <a:p>
            <a:r>
              <a:rPr lang="en-US" sz="1600" b="1" dirty="0">
                <a:sym typeface="Wingdings" panose="05000000000000000000" pitchFamily="2" charset="2"/>
              </a:rPr>
              <a:t>#</a:t>
            </a:r>
            <a:r>
              <a:rPr lang="en-US" sz="1600" b="1" i="1" dirty="0">
                <a:sym typeface="Wingdings" panose="05000000000000000000" pitchFamily="2" charset="2"/>
              </a:rPr>
              <a:t>Getting it done together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5078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5414C1A3-5801-4FC6-8275-C8C5F6884D06}"/>
              </a:ext>
            </a:extLst>
          </p:cNvPr>
          <p:cNvSpPr txBox="1">
            <a:spLocks/>
          </p:cNvSpPr>
          <p:nvPr/>
        </p:nvSpPr>
        <p:spPr>
          <a:xfrm>
            <a:off x="376931" y="1461582"/>
            <a:ext cx="5626304" cy="5332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52360"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1218785">
              <a:spcBef>
                <a:spcPts val="0"/>
              </a:spcBef>
              <a:spcAft>
                <a:spcPts val="250"/>
              </a:spcAft>
            </a:pPr>
            <a:r>
              <a:rPr lang="en-US" sz="1800" b="1" dirty="0">
                <a:solidFill>
                  <a:srgbClr val="FFFFFF"/>
                </a:solidFill>
                <a:latin typeface="Arial" panose="020B0604020202020204"/>
              </a:rPr>
              <a:t>Next Steps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41CD228F-12BB-4CEB-9393-AB289B6C0533}"/>
              </a:ext>
            </a:extLst>
          </p:cNvPr>
          <p:cNvSpPr txBox="1">
            <a:spLocks/>
          </p:cNvSpPr>
          <p:nvPr/>
        </p:nvSpPr>
        <p:spPr>
          <a:xfrm>
            <a:off x="376931" y="1965958"/>
            <a:ext cx="5613153" cy="36972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52360" tIns="152360" rIns="152360" bIns="76180" anchor="t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kern="0" dirty="0" err="1">
                <a:solidFill>
                  <a:prstClr val="black"/>
                </a:solidFill>
                <a:latin typeface="Arial" panose="020B0604020202020204"/>
              </a:rPr>
              <a:t>xRay</a:t>
            </a:r>
            <a:r>
              <a:rPr lang="en-US" sz="1800" b="0" kern="0" dirty="0">
                <a:solidFill>
                  <a:prstClr val="black"/>
                </a:solidFill>
                <a:latin typeface="Arial" panose="020B0604020202020204"/>
              </a:rPr>
              <a:t> Demo Friday 3/12/2021</a:t>
            </a:r>
          </a:p>
          <a:p>
            <a:r>
              <a:rPr lang="en-US" sz="1800" b="0" kern="0" dirty="0">
                <a:solidFill>
                  <a:prstClr val="black"/>
                </a:solidFill>
                <a:latin typeface="Arial" panose="020B0604020202020204"/>
              </a:rPr>
              <a:t>Budget Approval: </a:t>
            </a:r>
            <a:r>
              <a:rPr lang="en-US" sz="1800" kern="0" dirty="0">
                <a:solidFill>
                  <a:prstClr val="black"/>
                </a:solidFill>
                <a:latin typeface="Arial" panose="020B0604020202020204"/>
              </a:rPr>
              <a:t>$41K</a:t>
            </a:r>
            <a:r>
              <a:rPr lang="en-US" sz="1800" b="0" kern="0" dirty="0">
                <a:solidFill>
                  <a:prstClr val="black"/>
                </a:solidFill>
                <a:latin typeface="Arial" panose="020B0604020202020204"/>
              </a:rPr>
              <a:t>	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prstClr val="black"/>
                </a:solidFill>
                <a:latin typeface="Arial" panose="020B0604020202020204"/>
              </a:rPr>
              <a:t>$31K T&amp;M Effort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0" kern="0" dirty="0" err="1">
                <a:solidFill>
                  <a:prstClr val="black"/>
                </a:solidFill>
                <a:latin typeface="Arial" panose="020B0604020202020204"/>
              </a:rPr>
              <a:t>xRay</a:t>
            </a:r>
            <a:r>
              <a:rPr lang="en-US" sz="1800" b="0" kern="0" dirty="0">
                <a:solidFill>
                  <a:prstClr val="black"/>
                </a:solidFill>
                <a:latin typeface="Arial" panose="020B0604020202020204"/>
              </a:rPr>
              <a:t> License costs $10K</a:t>
            </a:r>
            <a:endParaRPr lang="en-US" sz="1800" kern="0" dirty="0">
              <a:solidFill>
                <a:prstClr val="black"/>
              </a:solidFill>
              <a:latin typeface="Arial" panose="020B0604020202020204"/>
            </a:endParaRPr>
          </a:p>
          <a:p>
            <a:r>
              <a:rPr lang="en-US" sz="1800" b="0" kern="0" dirty="0">
                <a:solidFill>
                  <a:prstClr val="black"/>
                </a:solidFill>
                <a:latin typeface="Arial" panose="020B0604020202020204"/>
              </a:rPr>
              <a:t>Stakeholder/Squad Kickoff</a:t>
            </a:r>
          </a:p>
          <a:p>
            <a:r>
              <a:rPr lang="en-US" sz="1800" b="0" kern="0" dirty="0">
                <a:solidFill>
                  <a:prstClr val="black"/>
                </a:solidFill>
                <a:latin typeface="Arial" panose="020B0604020202020204"/>
              </a:rPr>
              <a:t>Automation Pilot</a:t>
            </a:r>
          </a:p>
          <a:p>
            <a:r>
              <a:rPr lang="en-US" sz="1800" b="0" kern="0" dirty="0">
                <a:solidFill>
                  <a:prstClr val="black"/>
                </a:solidFill>
                <a:latin typeface="Arial" panose="020B0604020202020204"/>
              </a:rPr>
              <a:t>Data cleanup (Optimized migration)</a:t>
            </a:r>
          </a:p>
          <a:p>
            <a:r>
              <a:rPr lang="en-US" sz="1800" b="0" kern="0" dirty="0">
                <a:solidFill>
                  <a:prstClr val="black"/>
                </a:solidFill>
                <a:latin typeface="Arial" panose="020B0604020202020204"/>
              </a:rPr>
              <a:t>POC Outcomes – Go/No Go</a:t>
            </a:r>
            <a:endParaRPr lang="en-US" altLang="en-US" sz="1800" b="0" kern="0" dirty="0">
              <a:solidFill>
                <a:prstClr val="black"/>
              </a:solidFill>
              <a:latin typeface="Arial" panose="020B0604020202020204"/>
            </a:endParaRPr>
          </a:p>
          <a:p>
            <a:pPr>
              <a:spcBef>
                <a:spcPts val="0"/>
              </a:spcBef>
            </a:pPr>
            <a:endParaRPr lang="en-US" sz="1400" b="0" kern="0" dirty="0">
              <a:solidFill>
                <a:prstClr val="black"/>
              </a:solidFill>
              <a:latin typeface="Arial" panose="020B0604020202020204"/>
            </a:endParaRPr>
          </a:p>
          <a:p>
            <a:pPr>
              <a:spcBef>
                <a:spcPts val="0"/>
              </a:spcBef>
            </a:pPr>
            <a:endParaRPr lang="en-US" sz="1400" dirty="0">
              <a:solidFill>
                <a:prstClr val="black"/>
              </a:solidFill>
              <a:latin typeface="Arial" panose="020B0604020202020204"/>
            </a:endParaRPr>
          </a:p>
          <a:p>
            <a:pPr marL="400050" lvl="2" indent="-171450">
              <a:spcBef>
                <a:spcPts val="0"/>
              </a:spcBef>
            </a:pPr>
            <a:endParaRPr lang="en-US" sz="1400" dirty="0">
              <a:solidFill>
                <a:prstClr val="black"/>
              </a:solidFill>
              <a:latin typeface="Arial" panose="020B0604020202020204"/>
            </a:endParaRPr>
          </a:p>
          <a:p>
            <a:endParaRPr lang="en-US" altLang="en-US" sz="1100" dirty="0">
              <a:solidFill>
                <a:prstClr val="black"/>
              </a:solidFill>
              <a:latin typeface="Arial" panose="020B0604020202020204"/>
              <a:cs typeface="Segoe UI" panose="020B0502040204020203" pitchFamily="34" charset="0"/>
            </a:endParaRP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92FD2647-5EE8-4BB4-B741-6CDA4912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156121" y="1535223"/>
            <a:ext cx="380901" cy="3809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938197C-8047-4FA3-99AD-43E54374A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5400000">
            <a:off x="7304493" y="1592098"/>
            <a:ext cx="380901" cy="3809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C38AC-2984-4EA7-8B00-9E4FFC85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7776" y="6958083"/>
            <a:ext cx="283293" cy="175694"/>
          </a:xfrm>
        </p:spPr>
        <p:txBody>
          <a:bodyPr/>
          <a:lstStyle/>
          <a:p>
            <a:pPr defTabSz="1218785"/>
            <a:fld id="{BB333B34-C87C-402E-ABB0-13B7C9DEBBC4}" type="slidenum">
              <a:rPr lang="en-US" dirty="0">
                <a:solidFill>
                  <a:prstClr val="black"/>
                </a:solidFill>
                <a:latin typeface="Arial" panose="020B0604020202020204"/>
              </a:rPr>
              <a:pPr defTabSz="1218785"/>
              <a:t>5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AD9EDA-1FF2-4905-BBEA-2D5F46F88508}"/>
              </a:ext>
            </a:extLst>
          </p:cNvPr>
          <p:cNvSpPr>
            <a:spLocks noChangeAspect="1"/>
          </p:cNvSpPr>
          <p:nvPr/>
        </p:nvSpPr>
        <p:spPr>
          <a:xfrm>
            <a:off x="6403956" y="5986149"/>
            <a:ext cx="726194" cy="731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26141E-03F4-4BB4-A5CE-DE140EBA3360}"/>
              </a:ext>
            </a:extLst>
          </p:cNvPr>
          <p:cNvSpPr>
            <a:spLocks noChangeAspect="1"/>
          </p:cNvSpPr>
          <p:nvPr/>
        </p:nvSpPr>
        <p:spPr>
          <a:xfrm>
            <a:off x="4387341" y="6011549"/>
            <a:ext cx="726194" cy="73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D56127-8F65-444E-9429-92D46C29BEF7}"/>
              </a:ext>
            </a:extLst>
          </p:cNvPr>
          <p:cNvSpPr>
            <a:spLocks noChangeAspect="1"/>
          </p:cNvSpPr>
          <p:nvPr/>
        </p:nvSpPr>
        <p:spPr>
          <a:xfrm>
            <a:off x="2136102" y="6011549"/>
            <a:ext cx="726194" cy="73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1469D52-08C3-4E3C-9D4F-4D471509A2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549006" y="6187324"/>
            <a:ext cx="438912" cy="39014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8536DFE-7296-49F7-9E4F-562B4F0489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544968" y="6106017"/>
            <a:ext cx="444170" cy="43594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8106D17-DBD4-4BF2-BBEC-D043650AF5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285612" y="6173697"/>
            <a:ext cx="447015" cy="43873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CA4B0A0-B778-4EC1-BB97-BA84206F6DDA}"/>
              </a:ext>
            </a:extLst>
          </p:cNvPr>
          <p:cNvSpPr txBox="1"/>
          <p:nvPr/>
        </p:nvSpPr>
        <p:spPr>
          <a:xfrm>
            <a:off x="7151151" y="6161857"/>
            <a:ext cx="1458698" cy="409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High Performing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Team</a:t>
            </a:r>
            <a:endParaRPr kumimoji="0" lang="en-CA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76B29E-B589-4BB4-A463-7ED36B4C1C0D}"/>
              </a:ext>
            </a:extLst>
          </p:cNvPr>
          <p:cNvSpPr txBox="1"/>
          <p:nvPr/>
        </p:nvSpPr>
        <p:spPr>
          <a:xfrm>
            <a:off x="2910063" y="6175094"/>
            <a:ext cx="1182764" cy="409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Portfolio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Optimization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2D919-F9D3-4FD3-9C29-51A77C030A99}"/>
              </a:ext>
            </a:extLst>
          </p:cNvPr>
          <p:cNvSpPr txBox="1"/>
          <p:nvPr/>
        </p:nvSpPr>
        <p:spPr>
          <a:xfrm>
            <a:off x="5182887" y="6187257"/>
            <a:ext cx="1086348" cy="409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  <a:ea typeface="+mn-ea"/>
                <a:cs typeface="+mn-cs"/>
              </a:rPr>
              <a:t>Expense Efficiency</a:t>
            </a:r>
            <a:endParaRPr kumimoji="0" lang="en-CA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ulife JH Sans"/>
              <a:ea typeface="+mn-ea"/>
              <a:cs typeface="+mn-cs"/>
            </a:endParaRP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FCE5D6E4-3546-4FA7-B66C-30CCF8AA6F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285612" y="6172300"/>
            <a:ext cx="447015" cy="438737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3D90ED7D-F27B-47A8-9115-3EA3AFB0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31" y="75643"/>
            <a:ext cx="11274553" cy="465788"/>
          </a:xfrm>
        </p:spPr>
        <p:txBody>
          <a:bodyPr>
            <a:noAutofit/>
          </a:bodyPr>
          <a:lstStyle/>
          <a:p>
            <a:r>
              <a:rPr lang="en-US" dirty="0"/>
              <a:t>Micro Focus ALM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xRay</a:t>
            </a:r>
            <a:r>
              <a:rPr lang="en-US" dirty="0">
                <a:sym typeface="Wingdings" panose="05000000000000000000" pitchFamily="2" charset="2"/>
              </a:rPr>
              <a:t> Jira, cont.</a:t>
            </a:r>
            <a:endParaRPr lang="en-US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A3CB57D1-166F-494E-8083-1E7E1124ABC9}"/>
              </a:ext>
            </a:extLst>
          </p:cNvPr>
          <p:cNvSpPr txBox="1">
            <a:spLocks/>
          </p:cNvSpPr>
          <p:nvPr/>
        </p:nvSpPr>
        <p:spPr>
          <a:xfrm>
            <a:off x="396709" y="504237"/>
            <a:ext cx="11318313" cy="72980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33261" tIns="76180" anchor="ctr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6670" lvl="2" indent="-190435" defTabSz="1218785">
              <a:spcBef>
                <a:spcPts val="0"/>
              </a:spcBef>
              <a:spcAft>
                <a:spcPts val="500"/>
              </a:spcAft>
            </a:pPr>
            <a:endParaRPr lang="en-US" sz="1167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1407D5C1-C543-4251-BEE3-24C50FF7656E}"/>
              </a:ext>
            </a:extLst>
          </p:cNvPr>
          <p:cNvSpPr txBox="1">
            <a:spLocks/>
          </p:cNvSpPr>
          <p:nvPr/>
        </p:nvSpPr>
        <p:spPr>
          <a:xfrm>
            <a:off x="880475" y="534426"/>
            <a:ext cx="10656547" cy="587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6180" tIns="76180" rIns="76180" bIns="38090" anchor="t"/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defTabSz="1218785">
              <a:spcBef>
                <a:spcPts val="167"/>
              </a:spcBef>
              <a:buNone/>
            </a:pPr>
            <a:r>
              <a:rPr lang="en-US" sz="1600" dirty="0">
                <a:latin typeface="Arial" panose="020B0604020202020204"/>
              </a:rPr>
              <a:t>Goal for this program is to introduce Cost Savings by migrating from the existing Micro Focus ALM Test Management tool to </a:t>
            </a:r>
            <a:r>
              <a:rPr lang="en-US" sz="1600" dirty="0" err="1">
                <a:latin typeface="Arial" panose="020B0604020202020204"/>
              </a:rPr>
              <a:t>xRay</a:t>
            </a:r>
            <a:r>
              <a:rPr lang="en-US" sz="1600" dirty="0">
                <a:latin typeface="Arial" panose="020B0604020202020204"/>
              </a:rPr>
              <a:t> Jira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394CDC7-BF4C-4E39-A288-33A659D626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91323" y="587797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927-8F04-47AF-B144-BFFA1BE9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EB22D-1F55-48AF-AC7B-B937C620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46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1F07E-E963-4450-BFAD-94930B23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794" y="6472345"/>
            <a:ext cx="212470" cy="175694"/>
          </a:xfrm>
        </p:spPr>
        <p:txBody>
          <a:bodyPr/>
          <a:lstStyle/>
          <a:p>
            <a:fld id="{BB333B34-C87C-402E-ABB0-13B7C9DEBBC4}" type="slidenum">
              <a:rPr lang="en-US" smtClean="0"/>
              <a:t>7</a:t>
            </a:fld>
            <a:endParaRPr lang="en-US" dirty="0"/>
          </a:p>
        </p:txBody>
      </p:sp>
      <p:sp>
        <p:nvSpPr>
          <p:cNvPr id="43" name="Title 14">
            <a:extLst>
              <a:ext uri="{FF2B5EF4-FFF2-40B4-BE49-F238E27FC236}">
                <a16:creationId xmlns:a16="http://schemas.microsoft.com/office/drawing/2014/main" id="{EA55E04D-257C-41B0-B62C-6CB7DDA5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99" y="236187"/>
            <a:ext cx="8458117" cy="368072"/>
          </a:xfrm>
        </p:spPr>
        <p:txBody>
          <a:bodyPr/>
          <a:lstStyle/>
          <a:p>
            <a:r>
              <a:rPr lang="en-US" dirty="0">
                <a:latin typeface="Manulife JH Sans Bold" panose="020B0803040401060103" pitchFamily="34" charset="0"/>
              </a:rPr>
              <a:t>QE CoP 2021 Roadmap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740B0E3-D254-4604-99E2-0D81F2990A9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1129072"/>
              </p:ext>
            </p:extLst>
          </p:nvPr>
        </p:nvGraphicFramePr>
        <p:xfrm>
          <a:off x="376672" y="844182"/>
          <a:ext cx="10712502" cy="4204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90278">
                  <a:extLst>
                    <a:ext uri="{9D8B030D-6E8A-4147-A177-3AD203B41FA5}">
                      <a16:colId xmlns:a16="http://schemas.microsoft.com/office/drawing/2014/main" val="4179736263"/>
                    </a:ext>
                  </a:extLst>
                </a:gridCol>
                <a:gridCol w="1190278">
                  <a:extLst>
                    <a:ext uri="{9D8B030D-6E8A-4147-A177-3AD203B41FA5}">
                      <a16:colId xmlns:a16="http://schemas.microsoft.com/office/drawing/2014/main" val="3138985222"/>
                    </a:ext>
                  </a:extLst>
                </a:gridCol>
                <a:gridCol w="11902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90278">
                  <a:extLst>
                    <a:ext uri="{9D8B030D-6E8A-4147-A177-3AD203B41FA5}">
                      <a16:colId xmlns:a16="http://schemas.microsoft.com/office/drawing/2014/main" val="1911229968"/>
                    </a:ext>
                  </a:extLst>
                </a:gridCol>
                <a:gridCol w="1190278">
                  <a:extLst>
                    <a:ext uri="{9D8B030D-6E8A-4147-A177-3AD203B41FA5}">
                      <a16:colId xmlns:a16="http://schemas.microsoft.com/office/drawing/2014/main" val="54588061"/>
                    </a:ext>
                  </a:extLst>
                </a:gridCol>
                <a:gridCol w="1190278">
                  <a:extLst>
                    <a:ext uri="{9D8B030D-6E8A-4147-A177-3AD203B41FA5}">
                      <a16:colId xmlns:a16="http://schemas.microsoft.com/office/drawing/2014/main" val="3515920605"/>
                    </a:ext>
                  </a:extLst>
                </a:gridCol>
                <a:gridCol w="1190278">
                  <a:extLst>
                    <a:ext uri="{9D8B030D-6E8A-4147-A177-3AD203B41FA5}">
                      <a16:colId xmlns:a16="http://schemas.microsoft.com/office/drawing/2014/main" val="213004369"/>
                    </a:ext>
                  </a:extLst>
                </a:gridCol>
                <a:gridCol w="1190278">
                  <a:extLst>
                    <a:ext uri="{9D8B030D-6E8A-4147-A177-3AD203B41FA5}">
                      <a16:colId xmlns:a16="http://schemas.microsoft.com/office/drawing/2014/main" val="1102990201"/>
                    </a:ext>
                  </a:extLst>
                </a:gridCol>
              </a:tblGrid>
              <a:tr h="440536">
                <a:tc gridSpan="9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2021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Manulife JH Sans Bold" panose="020B0803040401060103" pitchFamily="34" charset="0"/>
                      </a:endParaRPr>
                    </a:p>
                  </a:txBody>
                  <a:tcPr marL="68598" marR="68598" marT="34299" marB="34299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0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Q1</a:t>
                      </a:r>
                    </a:p>
                  </a:txBody>
                  <a:tcPr marL="68598" marR="68598" marT="34299" marB="34299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Q2</a:t>
                      </a:r>
                    </a:p>
                  </a:txBody>
                  <a:tcPr marL="68598" marR="68598" marT="34299" marB="34299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Q3</a:t>
                      </a:r>
                    </a:p>
                  </a:txBody>
                  <a:tcPr marL="68598" marR="68598" marT="34299" marB="34299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JAN</a:t>
                      </a:r>
                    </a:p>
                  </a:txBody>
                  <a:tcPr marL="68598" marR="68598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FEB</a:t>
                      </a:r>
                    </a:p>
                  </a:txBody>
                  <a:tcPr marL="68598" marR="68598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MAR</a:t>
                      </a:r>
                    </a:p>
                  </a:txBody>
                  <a:tcPr marL="68598" marR="68598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APR</a:t>
                      </a:r>
                    </a:p>
                  </a:txBody>
                  <a:tcPr marL="68598" marR="68598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MAY</a:t>
                      </a:r>
                    </a:p>
                  </a:txBody>
                  <a:tcPr marL="68598" marR="68598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JUN</a:t>
                      </a:r>
                    </a:p>
                  </a:txBody>
                  <a:tcPr marL="68598" marR="68598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JUL</a:t>
                      </a:r>
                    </a:p>
                  </a:txBody>
                  <a:tcPr marL="68598" marR="68598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AUG</a:t>
                      </a:r>
                    </a:p>
                  </a:txBody>
                  <a:tcPr marL="68598" marR="68598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latin typeface="Manulife JH Sans Bold" panose="020B0803040401060103" pitchFamily="34" charset="0"/>
                        </a:rPr>
                        <a:t>SEP</a:t>
                      </a:r>
                    </a:p>
                  </a:txBody>
                  <a:tcPr marL="68598" marR="68598" marT="34299" marB="34299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08816"/>
                  </a:ext>
                </a:extLst>
              </a:tr>
              <a:tr h="551077">
                <a:tc gridSpan="9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 marL="68598" marR="68598" marT="34299" marB="34299" anchor="ctr"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84200"/>
                  </a:ext>
                </a:extLst>
              </a:tr>
              <a:tr h="562605">
                <a:tc gridSpan="9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 marL="68598" marR="68598" marT="34299" marB="34299" anchor="ctr"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05">
                <a:tc gridSpan="9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 marL="68598" marR="68598" marT="34299" marB="34299" anchor="ctr"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2481"/>
                  </a:ext>
                </a:extLst>
              </a:tr>
              <a:tr h="1003873">
                <a:tc gridSpan="9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 marL="68598" marR="68598" marT="34299" marB="34299" anchor="ctr"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5715"/>
                  </a:ext>
                </a:extLst>
              </a:tr>
              <a:tr h="492840">
                <a:tc gridSpan="9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 marL="68598" marR="68598" marT="34299" marB="34299" anchor="ctr"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63384"/>
                  </a:ext>
                </a:extLst>
              </a:tr>
            </a:tbl>
          </a:graphicData>
        </a:graphic>
      </p:graphicFrame>
      <p:sp>
        <p:nvSpPr>
          <p:cNvPr id="19" name="Pentagon 4">
            <a:extLst>
              <a:ext uri="{FF2B5EF4-FFF2-40B4-BE49-F238E27FC236}">
                <a16:creationId xmlns:a16="http://schemas.microsoft.com/office/drawing/2014/main" id="{9943BD6D-7A14-4B39-AD13-9A22CBA9BF43}"/>
              </a:ext>
            </a:extLst>
          </p:cNvPr>
          <p:cNvSpPr/>
          <p:nvPr/>
        </p:nvSpPr>
        <p:spPr>
          <a:xfrm>
            <a:off x="1506723" y="1884303"/>
            <a:ext cx="2377490" cy="517143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32000">
                <a:schemeClr val="accent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Standardized Selenium Automation Framework </a:t>
            </a:r>
          </a:p>
        </p:txBody>
      </p:sp>
      <p:sp>
        <p:nvSpPr>
          <p:cNvPr id="21" name="Pentagon 4">
            <a:extLst>
              <a:ext uri="{FF2B5EF4-FFF2-40B4-BE49-F238E27FC236}">
                <a16:creationId xmlns:a16="http://schemas.microsoft.com/office/drawing/2014/main" id="{8D9ABE72-A6B1-4FD0-B9D3-6C6D48ED2F8A}"/>
              </a:ext>
            </a:extLst>
          </p:cNvPr>
          <p:cNvSpPr/>
          <p:nvPr/>
        </p:nvSpPr>
        <p:spPr>
          <a:xfrm>
            <a:off x="3468058" y="3575114"/>
            <a:ext cx="6831126" cy="469059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32000">
                <a:schemeClr val="accent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ALM to </a:t>
            </a:r>
            <a:r>
              <a:rPr lang="en-US" sz="1400" dirty="0" err="1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xRay</a:t>
            </a:r>
            <a:r>
              <a:rPr lang="en-US" sz="14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 Migration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F7B788-9AC7-488E-BD7D-2CD9E8AD6EAD}"/>
              </a:ext>
            </a:extLst>
          </p:cNvPr>
          <p:cNvSpPr>
            <a:spLocks noChangeAspect="1"/>
          </p:cNvSpPr>
          <p:nvPr/>
        </p:nvSpPr>
        <p:spPr>
          <a:xfrm>
            <a:off x="2177445" y="6250055"/>
            <a:ext cx="476875" cy="4803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Manulife JH Sa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A471F7-E961-40CA-AB8B-1C71808611F6}"/>
              </a:ext>
            </a:extLst>
          </p:cNvPr>
          <p:cNvSpPr txBox="1"/>
          <p:nvPr/>
        </p:nvSpPr>
        <p:spPr>
          <a:xfrm>
            <a:off x="2701449" y="6341032"/>
            <a:ext cx="1182764" cy="3070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1050" b="1" dirty="0">
                <a:solidFill>
                  <a:prstClr val="black"/>
                </a:solidFill>
                <a:latin typeface="Manulife JH Sans"/>
              </a:rPr>
              <a:t>Portfolio </a:t>
            </a:r>
            <a:br>
              <a:rPr lang="en-US" sz="1050" b="1" dirty="0">
                <a:solidFill>
                  <a:prstClr val="black"/>
                </a:solidFill>
                <a:latin typeface="Manulife JH Sans"/>
              </a:rPr>
            </a:br>
            <a:r>
              <a:rPr lang="en-US" sz="1050" b="1" dirty="0">
                <a:solidFill>
                  <a:prstClr val="black"/>
                </a:solidFill>
                <a:latin typeface="Manulife JH Sans"/>
              </a:rPr>
              <a:t>Optimization</a:t>
            </a:r>
            <a:endParaRPr lang="en-CA" sz="1050" b="1" dirty="0">
              <a:solidFill>
                <a:prstClr val="black"/>
              </a:solidFill>
              <a:latin typeface="Manulife JH Sans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365AA842-9E9A-4739-BDD8-DA6BCB85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66893" y="6341816"/>
            <a:ext cx="293544" cy="288108"/>
          </a:xfrm>
          <a:prstGeom prst="rect">
            <a:avLst/>
          </a:prstGeom>
        </p:spPr>
      </p:pic>
      <p:sp>
        <p:nvSpPr>
          <p:cNvPr id="37" name="Pentagon 4">
            <a:extLst>
              <a:ext uri="{FF2B5EF4-FFF2-40B4-BE49-F238E27FC236}">
                <a16:creationId xmlns:a16="http://schemas.microsoft.com/office/drawing/2014/main" id="{2090CF22-CB56-4AE7-BD47-FC198FF22101}"/>
              </a:ext>
            </a:extLst>
          </p:cNvPr>
          <p:cNvSpPr/>
          <p:nvPr/>
        </p:nvSpPr>
        <p:spPr>
          <a:xfrm>
            <a:off x="401664" y="2455951"/>
            <a:ext cx="1250761" cy="511233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WebAnalytics</a:t>
            </a:r>
            <a:r>
              <a:rPr lang="en-US" sz="9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 Dr</a:t>
            </a:r>
          </a:p>
          <a:p>
            <a:r>
              <a:rPr lang="en-US" sz="9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(WAD) Database Migration to Azure</a:t>
            </a:r>
          </a:p>
        </p:txBody>
      </p:sp>
      <p:sp>
        <p:nvSpPr>
          <p:cNvPr id="40" name="Pentagon 4">
            <a:extLst>
              <a:ext uri="{FF2B5EF4-FFF2-40B4-BE49-F238E27FC236}">
                <a16:creationId xmlns:a16="http://schemas.microsoft.com/office/drawing/2014/main" id="{A2224E24-C9C1-440E-B8A5-C1BF99430CD9}"/>
              </a:ext>
            </a:extLst>
          </p:cNvPr>
          <p:cNvSpPr/>
          <p:nvPr/>
        </p:nvSpPr>
        <p:spPr>
          <a:xfrm>
            <a:off x="3626009" y="3029754"/>
            <a:ext cx="1510565" cy="4933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WAD Security Scans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82CA96-0F9F-480B-8DF2-B7D7498471F7}"/>
              </a:ext>
            </a:extLst>
          </p:cNvPr>
          <p:cNvSpPr>
            <a:spLocks noChangeAspect="1"/>
          </p:cNvSpPr>
          <p:nvPr/>
        </p:nvSpPr>
        <p:spPr>
          <a:xfrm>
            <a:off x="3611766" y="6245970"/>
            <a:ext cx="476875" cy="480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Manulife JH Sans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72ECED3-900B-486E-8D99-7C4BE3DF6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04664" y="6353056"/>
            <a:ext cx="288223" cy="25619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CBB4944-1653-4B66-B71A-D32F03B20D96}"/>
              </a:ext>
            </a:extLst>
          </p:cNvPr>
          <p:cNvSpPr txBox="1"/>
          <p:nvPr/>
        </p:nvSpPr>
        <p:spPr>
          <a:xfrm>
            <a:off x="4181537" y="6304065"/>
            <a:ext cx="1086348" cy="3070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</a:defRPr>
            </a:lvl1pPr>
          </a:lstStyle>
          <a:p>
            <a:r>
              <a:rPr lang="en-US" dirty="0"/>
              <a:t>Expense Efficiency</a:t>
            </a:r>
            <a:endParaRPr lang="en-CA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3E177D-7CCD-40A6-B8C0-047142C34438}"/>
              </a:ext>
            </a:extLst>
          </p:cNvPr>
          <p:cNvSpPr>
            <a:spLocks noChangeAspect="1"/>
          </p:cNvSpPr>
          <p:nvPr/>
        </p:nvSpPr>
        <p:spPr>
          <a:xfrm>
            <a:off x="4973057" y="6195773"/>
            <a:ext cx="523354" cy="52719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Manulife JH Sans"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D117F2B-7BAB-453A-BE45-C64362F4D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054013" y="6275238"/>
            <a:ext cx="361442" cy="36826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AF4EB96-2DF8-4DEE-BB07-09ACDFB1F6FB}"/>
              </a:ext>
            </a:extLst>
          </p:cNvPr>
          <p:cNvSpPr txBox="1"/>
          <p:nvPr/>
        </p:nvSpPr>
        <p:spPr>
          <a:xfrm>
            <a:off x="5558215" y="6327081"/>
            <a:ext cx="1442126" cy="3070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ulife JH Sans"/>
              </a:defRPr>
            </a:lvl1pPr>
          </a:lstStyle>
          <a:p>
            <a:r>
              <a:rPr lang="en-US" dirty="0"/>
              <a:t>Digital, </a:t>
            </a:r>
            <a:br>
              <a:rPr lang="en-US" dirty="0"/>
            </a:br>
            <a:r>
              <a:rPr lang="en-US" dirty="0"/>
              <a:t>Customer Leader</a:t>
            </a: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CA9498-A3E3-4B6A-8215-9F4E53A5A678}"/>
              </a:ext>
            </a:extLst>
          </p:cNvPr>
          <p:cNvGrpSpPr/>
          <p:nvPr/>
        </p:nvGrpSpPr>
        <p:grpSpPr>
          <a:xfrm>
            <a:off x="178801" y="5305352"/>
            <a:ext cx="4330468" cy="765963"/>
            <a:chOff x="3212178" y="5983516"/>
            <a:chExt cx="4330468" cy="7659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203A77-BEE8-4466-BCD5-12EC9ED2A704}"/>
                </a:ext>
              </a:extLst>
            </p:cNvPr>
            <p:cNvSpPr txBox="1"/>
            <p:nvPr/>
          </p:nvSpPr>
          <p:spPr>
            <a:xfrm>
              <a:off x="3640762" y="6232557"/>
              <a:ext cx="3901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/>
                <a:t>Complete</a:t>
              </a:r>
              <a:r>
                <a:rPr lang="en-US" sz="1600" dirty="0"/>
                <a:t> </a:t>
              </a:r>
            </a:p>
          </p:txBody>
        </p:sp>
        <p:sp>
          <p:nvSpPr>
            <p:cNvPr id="8" name="&quot;Not Allowed&quot; Symbol 7">
              <a:extLst>
                <a:ext uri="{FF2B5EF4-FFF2-40B4-BE49-F238E27FC236}">
                  <a16:creationId xmlns:a16="http://schemas.microsoft.com/office/drawing/2014/main" id="{1F128975-4C38-4BA1-B228-F72F917839F2}"/>
                </a:ext>
              </a:extLst>
            </p:cNvPr>
            <p:cNvSpPr/>
            <p:nvPr/>
          </p:nvSpPr>
          <p:spPr>
            <a:xfrm>
              <a:off x="3306858" y="6525392"/>
              <a:ext cx="266700" cy="224087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0A25D0-B2E6-4D1B-A175-C68F1679EFD4}"/>
                </a:ext>
              </a:extLst>
            </p:cNvPr>
            <p:cNvSpPr txBox="1"/>
            <p:nvPr/>
          </p:nvSpPr>
          <p:spPr>
            <a:xfrm>
              <a:off x="3640762" y="6472480"/>
              <a:ext cx="3901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200" dirty="0"/>
                <a:t>Roadblock/At Risk</a:t>
              </a:r>
              <a:r>
                <a:rPr lang="en-US" sz="1600" dirty="0"/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0AFF2A-E1E6-49BC-9441-C101E0D7A45E}"/>
                </a:ext>
              </a:extLst>
            </p:cNvPr>
            <p:cNvSpPr txBox="1"/>
            <p:nvPr/>
          </p:nvSpPr>
          <p:spPr>
            <a:xfrm>
              <a:off x="3359748" y="5983516"/>
              <a:ext cx="75505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latin typeface="Manulife JH Sans Demibold" panose="020B0703040401060103" pitchFamily="34" charset="0"/>
                </a:rPr>
                <a:t>Status:                            </a:t>
              </a:r>
              <a:endParaRPr lang="en-US" dirty="0">
                <a:latin typeface="Manulife JH Sans Demibold" panose="020B07030404010601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52FE3B-4232-4C5F-8A55-2A8CD12B7E21}"/>
                </a:ext>
              </a:extLst>
            </p:cNvPr>
            <p:cNvSpPr/>
            <p:nvPr/>
          </p:nvSpPr>
          <p:spPr>
            <a:xfrm>
              <a:off x="3212178" y="6120727"/>
              <a:ext cx="42688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Wingdings 2"/>
                  <a:ea typeface="Calibri" panose="020F0502020204030204" pitchFamily="34" charset="0"/>
                  <a:cs typeface="Times New Roman"/>
                  <a:sym typeface="Wingdings 2"/>
                </a:rPr>
                <a:t>P</a:t>
              </a:r>
              <a:endParaRPr lang="en-US" sz="2800" b="1" dirty="0">
                <a:solidFill>
                  <a:schemeClr val="accent2"/>
                </a:solidFill>
                <a:latin typeface="Wingdings 2"/>
                <a:ea typeface="Calibri" panose="020F0502020204030204" pitchFamily="34" charset="0"/>
                <a:cs typeface="Times New Roman" panose="02020603050405020304" pitchFamily="18" charset="0"/>
                <a:sym typeface="Wingdings 2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9E6E47A-6C20-45FE-874B-4D30FFBF5D8B}"/>
              </a:ext>
            </a:extLst>
          </p:cNvPr>
          <p:cNvSpPr/>
          <p:nvPr/>
        </p:nvSpPr>
        <p:spPr>
          <a:xfrm>
            <a:off x="3342971" y="1924789"/>
            <a:ext cx="42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Wingdings 2"/>
                <a:ea typeface="Calibri" panose="020F0502020204030204" pitchFamily="34" charset="0"/>
                <a:cs typeface="Times New Roman"/>
                <a:sym typeface="Wingdings 2"/>
              </a:rPr>
              <a:t>P</a:t>
            </a:r>
            <a:endParaRPr lang="en-US" sz="2800" b="1" dirty="0">
              <a:solidFill>
                <a:schemeClr val="accent2"/>
              </a:solidFill>
              <a:latin typeface="Wingdings 2"/>
              <a:ea typeface="Calibri" panose="020F0502020204030204" pitchFamily="34" charset="0"/>
              <a:cs typeface="Times New Roman" panose="02020603050405020304" pitchFamily="18" charset="0"/>
              <a:sym typeface="Wingdings 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A05EA5-A2A0-45C1-A474-876589272D23}"/>
              </a:ext>
            </a:extLst>
          </p:cNvPr>
          <p:cNvSpPr/>
          <p:nvPr/>
        </p:nvSpPr>
        <p:spPr>
          <a:xfrm>
            <a:off x="1179257" y="2498468"/>
            <a:ext cx="42688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Wingdings 2"/>
                <a:ea typeface="Calibri" panose="020F0502020204030204" pitchFamily="34" charset="0"/>
                <a:cs typeface="Times New Roman"/>
                <a:sym typeface="Wingdings 2"/>
              </a:rPr>
              <a:t>P</a:t>
            </a:r>
            <a:endParaRPr lang="en-US" sz="2800" b="1" dirty="0">
              <a:solidFill>
                <a:schemeClr val="accent2"/>
              </a:solidFill>
              <a:latin typeface="Wingdings 2"/>
              <a:ea typeface="Calibri" panose="020F0502020204030204" pitchFamily="34" charset="0"/>
              <a:cs typeface="Times New Roman" panose="02020603050405020304" pitchFamily="18" charset="0"/>
              <a:sym typeface="Wingdings 2"/>
            </a:endParaRPr>
          </a:p>
        </p:txBody>
      </p:sp>
      <p:sp>
        <p:nvSpPr>
          <p:cNvPr id="54" name="Pentagon 4">
            <a:extLst>
              <a:ext uri="{FF2B5EF4-FFF2-40B4-BE49-F238E27FC236}">
                <a16:creationId xmlns:a16="http://schemas.microsoft.com/office/drawing/2014/main" id="{2C4587A8-6744-4F5D-8966-748F17954D40}"/>
              </a:ext>
            </a:extLst>
          </p:cNvPr>
          <p:cNvSpPr/>
          <p:nvPr/>
        </p:nvSpPr>
        <p:spPr>
          <a:xfrm>
            <a:off x="3470553" y="4051716"/>
            <a:ext cx="1038716" cy="475679"/>
          </a:xfrm>
          <a:prstGeom prst="homePlate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Planning</a:t>
            </a:r>
          </a:p>
        </p:txBody>
      </p:sp>
      <p:sp>
        <p:nvSpPr>
          <p:cNvPr id="55" name="Pentagon 4">
            <a:extLst>
              <a:ext uri="{FF2B5EF4-FFF2-40B4-BE49-F238E27FC236}">
                <a16:creationId xmlns:a16="http://schemas.microsoft.com/office/drawing/2014/main" id="{C56803F9-A80D-42B3-A4CD-3D3E06BA7C6D}"/>
              </a:ext>
            </a:extLst>
          </p:cNvPr>
          <p:cNvSpPr/>
          <p:nvPr/>
        </p:nvSpPr>
        <p:spPr>
          <a:xfrm>
            <a:off x="4208083" y="4051716"/>
            <a:ext cx="1779160" cy="475679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32000">
                <a:schemeClr val="accent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xRay</a:t>
            </a:r>
            <a:r>
              <a:rPr lang="en-US" sz="14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 POC</a:t>
            </a:r>
          </a:p>
        </p:txBody>
      </p:sp>
      <p:sp>
        <p:nvSpPr>
          <p:cNvPr id="56" name="Pentagon 4">
            <a:extLst>
              <a:ext uri="{FF2B5EF4-FFF2-40B4-BE49-F238E27FC236}">
                <a16:creationId xmlns:a16="http://schemas.microsoft.com/office/drawing/2014/main" id="{DDB551FD-E9C3-4AE7-95D7-DE8DC82AD699}"/>
              </a:ext>
            </a:extLst>
          </p:cNvPr>
          <p:cNvSpPr/>
          <p:nvPr/>
        </p:nvSpPr>
        <p:spPr>
          <a:xfrm>
            <a:off x="5735573" y="4051716"/>
            <a:ext cx="3749879" cy="475679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32000">
                <a:schemeClr val="accent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Migration/User Acceptance Testing</a:t>
            </a:r>
          </a:p>
        </p:txBody>
      </p:sp>
      <p:sp>
        <p:nvSpPr>
          <p:cNvPr id="58" name="Pentagon 4">
            <a:extLst>
              <a:ext uri="{FF2B5EF4-FFF2-40B4-BE49-F238E27FC236}">
                <a16:creationId xmlns:a16="http://schemas.microsoft.com/office/drawing/2014/main" id="{62425C8F-1F3F-4BE9-9C5B-5C99BF3B1148}"/>
              </a:ext>
            </a:extLst>
          </p:cNvPr>
          <p:cNvSpPr/>
          <p:nvPr/>
        </p:nvSpPr>
        <p:spPr>
          <a:xfrm>
            <a:off x="2079676" y="2455951"/>
            <a:ext cx="1476737" cy="511233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WAD</a:t>
            </a:r>
          </a:p>
          <a:p>
            <a:r>
              <a:rPr lang="en-US" sz="11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App Migration </a:t>
            </a:r>
          </a:p>
          <a:p>
            <a:r>
              <a:rPr lang="en-US" sz="11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to Azure</a:t>
            </a:r>
            <a:endParaRPr lang="en-US" sz="900" dirty="0">
              <a:solidFill>
                <a:schemeClr val="tx1"/>
              </a:solidFill>
              <a:latin typeface="Manulife JH Sans Light" panose="020B0303040401060103" pitchFamily="34" charset="0"/>
              <a:cs typeface="Biome" panose="020B0503030204020804" pitchFamily="34" charset="0"/>
            </a:endParaRPr>
          </a:p>
        </p:txBody>
      </p:sp>
      <p:sp>
        <p:nvSpPr>
          <p:cNvPr id="63" name="Pentagon 4">
            <a:extLst>
              <a:ext uri="{FF2B5EF4-FFF2-40B4-BE49-F238E27FC236}">
                <a16:creationId xmlns:a16="http://schemas.microsoft.com/office/drawing/2014/main" id="{A107B84B-9D0E-4497-A27D-9F378DDFD037}"/>
              </a:ext>
            </a:extLst>
          </p:cNvPr>
          <p:cNvSpPr/>
          <p:nvPr/>
        </p:nvSpPr>
        <p:spPr>
          <a:xfrm>
            <a:off x="401664" y="3019243"/>
            <a:ext cx="3154749" cy="503813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WAD Defect/ Enhancements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5A345B-3F6C-4C50-97BC-54CB33361F8B}"/>
              </a:ext>
            </a:extLst>
          </p:cNvPr>
          <p:cNvSpPr/>
          <p:nvPr/>
        </p:nvSpPr>
        <p:spPr>
          <a:xfrm>
            <a:off x="3047825" y="3029754"/>
            <a:ext cx="426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Wingdings 2"/>
                <a:ea typeface="Calibri" panose="020F0502020204030204" pitchFamily="34" charset="0"/>
                <a:cs typeface="Times New Roman"/>
                <a:sym typeface="Wingdings 2"/>
              </a:rPr>
              <a:t>P</a:t>
            </a:r>
            <a:endParaRPr lang="en-US" sz="2800" b="1" dirty="0">
              <a:solidFill>
                <a:schemeClr val="accent2"/>
              </a:solidFill>
              <a:latin typeface="Wingdings 2"/>
              <a:ea typeface="Calibri" panose="020F0502020204030204" pitchFamily="34" charset="0"/>
              <a:cs typeface="Times New Roman" panose="02020603050405020304" pitchFamily="18" charset="0"/>
              <a:sym typeface="Wingdings 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FA423-C62B-413A-9519-6A2CD6BDCE91}"/>
              </a:ext>
            </a:extLst>
          </p:cNvPr>
          <p:cNvSpPr txBox="1"/>
          <p:nvPr/>
        </p:nvSpPr>
        <p:spPr>
          <a:xfrm>
            <a:off x="7000341" y="5870590"/>
            <a:ext cx="496020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latin typeface="Manulife JH Sans Demibold" panose="020B0703040401060103" pitchFamily="34" charset="0"/>
                <a:cs typeface="Times New Roman" panose="02020603050405020304" pitchFamily="18" charset="0"/>
              </a:rPr>
              <a:t>Target Outcomes: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anulife JH Sans Demibold" panose="020B0703040401060103" pitchFamily="34" charset="0"/>
                <a:cs typeface="Times New Roman" panose="02020603050405020304" pitchFamily="18" charset="0"/>
              </a:rPr>
              <a:t>Standardized Automation Framework, UFT License Cost Savings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anulife JH Sans Demibold" panose="020B0703040401060103" pitchFamily="34" charset="0"/>
                <a:cs typeface="Times New Roman" panose="02020603050405020304" pitchFamily="18" charset="0"/>
              </a:rPr>
              <a:t>Customer-facing Website performance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anulife JH Sans Demibold" panose="020B0703040401060103" pitchFamily="34" charset="0"/>
                <a:cs typeface="Times New Roman" panose="02020603050405020304" pitchFamily="18" charset="0"/>
              </a:rPr>
              <a:t>ALM </a:t>
            </a:r>
            <a:r>
              <a:rPr lang="en-US" sz="1200" b="1" dirty="0">
                <a:latin typeface="Manulife JH Sans Demibold" panose="020B07030404010601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b="1" dirty="0" err="1">
                <a:latin typeface="Manulife JH Sans Demibold" panose="020B07030404010601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xRay</a:t>
            </a:r>
            <a:r>
              <a:rPr lang="en-US" sz="1200" b="1" dirty="0">
                <a:latin typeface="Manulife JH Sans Demibold" panose="020B0703040401060103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200" b="1" dirty="0">
                <a:latin typeface="Manulife JH Sans Demibold" panose="020B0703040401060103" pitchFamily="34" charset="0"/>
                <a:cs typeface="Times New Roman" panose="02020603050405020304" pitchFamily="18" charset="0"/>
              </a:rPr>
              <a:t>$XXXK Annual Cost Savings recognized in 2022</a:t>
            </a:r>
            <a:endParaRPr lang="en-US" sz="1200" dirty="0"/>
          </a:p>
        </p:txBody>
      </p:sp>
      <p:sp>
        <p:nvSpPr>
          <p:cNvPr id="41" name="Pentagon 4">
            <a:extLst>
              <a:ext uri="{FF2B5EF4-FFF2-40B4-BE49-F238E27FC236}">
                <a16:creationId xmlns:a16="http://schemas.microsoft.com/office/drawing/2014/main" id="{5EBEFDD9-0119-47F2-B9BF-A14F62F29605}"/>
              </a:ext>
            </a:extLst>
          </p:cNvPr>
          <p:cNvSpPr/>
          <p:nvPr/>
        </p:nvSpPr>
        <p:spPr>
          <a:xfrm>
            <a:off x="5732922" y="4551377"/>
            <a:ext cx="6227627" cy="517143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32000">
                <a:schemeClr val="accent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Manulife JH Sans Light" panose="020B0303040401060103" pitchFamily="34" charset="0"/>
                <a:cs typeface="Biome" panose="020B0503030204020804" pitchFamily="34" charset="0"/>
              </a:rPr>
              <a:t>Standardized Selenium Automation Framework – Onboard remaining squads  </a:t>
            </a:r>
          </a:p>
        </p:txBody>
      </p:sp>
    </p:spTree>
    <p:extLst>
      <p:ext uri="{BB962C8B-B14F-4D97-AF65-F5344CB8AC3E}">
        <p14:creationId xmlns:p14="http://schemas.microsoft.com/office/powerpoint/2010/main" val="21577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ohn Hancock layouts">
  <a:themeElements>
    <a:clrScheme name="Custom 15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EC6453"/>
      </a:accent3>
      <a:accent4>
        <a:srgbClr val="604584"/>
      </a:accent4>
      <a:accent5>
        <a:srgbClr val="F49600"/>
      </a:accent5>
      <a:accent6>
        <a:srgbClr val="06C7BA"/>
      </a:accent6>
      <a:hlink>
        <a:srgbClr val="0000C1"/>
      </a:hlink>
      <a:folHlink>
        <a:srgbClr val="0000C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33363" indent="-233363" algn="l">
          <a:spcBef>
            <a:spcPts val="600"/>
          </a:spcBef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026722 - Corporate PPT Template_16x9_MP 1026722 E_0818_v14" id="{3527DC7A-8C8D-4E9E-9B6E-A1046016BC1D}" vid="{5393119F-6D4A-4296-9D2C-28F94A85A1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9A16370B03544A70598658783E1E6" ma:contentTypeVersion="13" ma:contentTypeDescription="Create a new document." ma:contentTypeScope="" ma:versionID="093d3fa7b462334f30ae41eab4fa1b77">
  <xsd:schema xmlns:xsd="http://www.w3.org/2001/XMLSchema" xmlns:xs="http://www.w3.org/2001/XMLSchema" xmlns:p="http://schemas.microsoft.com/office/2006/metadata/properties" xmlns:ns3="45f6e237-69fd-4c9e-b9b7-189b11b1ab8b" xmlns:ns4="8c04577e-1e14-4423-b319-e27baf4bf88b" targetNamespace="http://schemas.microsoft.com/office/2006/metadata/properties" ma:root="true" ma:fieldsID="c7b5217bd92fa49ad3836b08825c5b21" ns3:_="" ns4:_="">
    <xsd:import namespace="45f6e237-69fd-4c9e-b9b7-189b11b1ab8b"/>
    <xsd:import namespace="8c04577e-1e14-4423-b319-e27baf4bf8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6e237-69fd-4c9e-b9b7-189b11b1ab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4577e-1e14-4423-b319-e27baf4bf8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7FB4BD-411B-4F73-9063-4D3B45833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f6e237-69fd-4c9e-b9b7-189b11b1ab8b"/>
    <ds:schemaRef ds:uri="8c04577e-1e14-4423-b319-e27baf4bf8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9978E5-4D02-421C-9AFF-89C5C6EF27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F3DB99-AB95-449E-924A-4B13CC455CBE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8c04577e-1e14-4423-b319-e27baf4bf88b"/>
    <ds:schemaRef ds:uri="http://purl.org/dc/elements/1.1/"/>
    <ds:schemaRef ds:uri="45f6e237-69fd-4c9e-b9b7-189b11b1ab8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9181</TotalTime>
  <Words>946</Words>
  <Application>Microsoft Office PowerPoint</Application>
  <PresentationFormat>Widescreen</PresentationFormat>
  <Paragraphs>182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Arial Nova</vt:lpstr>
      <vt:lpstr>Arial Unicode MS</vt:lpstr>
      <vt:lpstr>Biome</vt:lpstr>
      <vt:lpstr>Calibri</vt:lpstr>
      <vt:lpstr>Manulife JH Sans</vt:lpstr>
      <vt:lpstr>Manulife JH Sans Bold</vt:lpstr>
      <vt:lpstr>Manulife JH Sans Demibold</vt:lpstr>
      <vt:lpstr>Manulife JH Sans Light</vt:lpstr>
      <vt:lpstr>Segoe UI</vt:lpstr>
      <vt:lpstr>Times New Roman</vt:lpstr>
      <vt:lpstr>Tw Cen MT</vt:lpstr>
      <vt:lpstr>Wingdings</vt:lpstr>
      <vt:lpstr>Wingdings 2</vt:lpstr>
      <vt:lpstr>John Hancock layouts</vt:lpstr>
      <vt:lpstr>US Segment QE CoP  Karla Hinsman, Product Owner  Offshore:   Sibsankar Majumder, QE Suman Chanda, Lead QE       Monthly Forum: Last Tuesday of Each Month, 8:30 am EST  Yammer Link</vt:lpstr>
      <vt:lpstr>QE CoP : 2020 Accomplishments &amp; Go-forward Strategy for 2021</vt:lpstr>
      <vt:lpstr>QE CoP 2021</vt:lpstr>
      <vt:lpstr>Micro Focus ALM  xRay:  Discovery &amp; Planning Phase</vt:lpstr>
      <vt:lpstr>Micro Focus ALM  xRay Jira, cont.</vt:lpstr>
      <vt:lpstr>Appendix</vt:lpstr>
      <vt:lpstr>QE CoP 2021 Roadmap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Karla A. Hinsman</dc:creator>
  <cp:lastModifiedBy>Majumder, Sibsankar (Cognizant)</cp:lastModifiedBy>
  <cp:revision>11</cp:revision>
  <dcterms:created xsi:type="dcterms:W3CDTF">2021-03-04T18:53:28Z</dcterms:created>
  <dcterms:modified xsi:type="dcterms:W3CDTF">2021-03-11T19:15:16Z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0x0101009B79A16370B03544A70598658783E1E6</vt:lpwstr>
  </property>
</Properties>
</file>