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64" autoAdjust="0"/>
    <p:restoredTop sz="94660"/>
  </p:normalViewPr>
  <p:slideViewPr>
    <p:cSldViewPr>
      <p:cViewPr varScale="1">
        <p:scale>
          <a:sx n="75" d="100"/>
          <a:sy n="75" d="100"/>
        </p:scale>
        <p:origin x="1248"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587FE492-A9C5-43AF-BD27-1456A9B836B0}" type="datetimeFigureOut">
              <a:rPr lang="en-US" smtClean="0"/>
              <a:t>3/20/2022</a:t>
            </a:fld>
            <a:endParaRPr lang="en-US"/>
          </a:p>
        </p:txBody>
      </p:sp>
      <p:sp>
        <p:nvSpPr>
          <p:cNvPr id="5" name="Footer Placeholder 4"/>
          <p:cNvSpPr>
            <a:spLocks noGrp="1"/>
          </p:cNvSpPr>
          <p:nvPr>
            <p:ph type="ftr" sz="quarter" idx="11"/>
          </p:nvPr>
        </p:nvSpPr>
        <p:spPr>
          <a:xfrm>
            <a:off x="2743973" y="5870576"/>
            <a:ext cx="3932137" cy="377825"/>
          </a:xfrm>
        </p:spPr>
        <p:txBody>
          <a:bodyPr/>
          <a:lstStyle/>
          <a:p>
            <a:endParaRPr lang="en-US"/>
          </a:p>
        </p:txBody>
      </p:sp>
      <p:sp>
        <p:nvSpPr>
          <p:cNvPr id="6" name="Slide Number Placeholder 5"/>
          <p:cNvSpPr>
            <a:spLocks noGrp="1"/>
          </p:cNvSpPr>
          <p:nvPr>
            <p:ph type="sldNum" sz="quarter" idx="12"/>
          </p:nvPr>
        </p:nvSpPr>
        <p:spPr>
          <a:xfrm>
            <a:off x="8040685" y="5870576"/>
            <a:ext cx="417516" cy="377825"/>
          </a:xfrm>
        </p:spPr>
        <p:txBody>
          <a:bodyPr/>
          <a:lstStyle/>
          <a:p>
            <a:fld id="{2843BAF2-BB5D-4FF2-B050-4A9762399B2F}" type="slidenum">
              <a:rPr lang="en-US" smtClean="0"/>
              <a:t>‹#›</a:t>
            </a:fld>
            <a:endParaRPr lang="en-US"/>
          </a:p>
        </p:txBody>
      </p:sp>
    </p:spTree>
    <p:extLst>
      <p:ext uri="{BB962C8B-B14F-4D97-AF65-F5344CB8AC3E}">
        <p14:creationId xmlns:p14="http://schemas.microsoft.com/office/powerpoint/2010/main" val="772667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7FE492-A9C5-43AF-BD27-1456A9B836B0}" type="datetimeFigureOut">
              <a:rPr lang="en-US" smtClean="0"/>
              <a:t>3/20/2022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43BAF2-BB5D-4FF2-B050-4A9762399B2F}" type="slidenum">
              <a:rPr lang="en-US" smtClean="0"/>
              <a:t>‹#›</a:t>
            </a:fld>
            <a:endParaRPr lang="en-US"/>
          </a:p>
        </p:txBody>
      </p:sp>
    </p:spTree>
    <p:extLst>
      <p:ext uri="{BB962C8B-B14F-4D97-AF65-F5344CB8AC3E}">
        <p14:creationId xmlns:p14="http://schemas.microsoft.com/office/powerpoint/2010/main" val="3802827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7FE492-A9C5-43AF-BD27-1456A9B836B0}" type="datetimeFigureOut">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3BAF2-BB5D-4FF2-B050-4A9762399B2F}" type="slidenum">
              <a:rPr lang="en-US" smtClean="0"/>
              <a:t>‹#›</a:t>
            </a:fld>
            <a:endParaRPr lang="en-US"/>
          </a:p>
        </p:txBody>
      </p:sp>
    </p:spTree>
    <p:extLst>
      <p:ext uri="{BB962C8B-B14F-4D97-AF65-F5344CB8AC3E}">
        <p14:creationId xmlns:p14="http://schemas.microsoft.com/office/powerpoint/2010/main" val="930822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7FE492-A9C5-43AF-BD27-1456A9B836B0}" type="datetimeFigureOut">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3BAF2-BB5D-4FF2-B050-4A9762399B2F}" type="slidenum">
              <a:rPr lang="en-US" smtClean="0"/>
              <a:t>‹#›</a:t>
            </a:fld>
            <a:endParaRPr lang="en-US"/>
          </a:p>
        </p:txBody>
      </p:sp>
    </p:spTree>
    <p:extLst>
      <p:ext uri="{BB962C8B-B14F-4D97-AF65-F5344CB8AC3E}">
        <p14:creationId xmlns:p14="http://schemas.microsoft.com/office/powerpoint/2010/main" val="3284565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7FE492-A9C5-43AF-BD27-1456A9B836B0}" type="datetimeFigureOut">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3BAF2-BB5D-4FF2-B050-4A9762399B2F}" type="slidenum">
              <a:rPr lang="en-US" smtClean="0"/>
              <a:t>‹#›</a:t>
            </a:fld>
            <a:endParaRPr lang="en-US"/>
          </a:p>
        </p:txBody>
      </p:sp>
    </p:spTree>
    <p:extLst>
      <p:ext uri="{BB962C8B-B14F-4D97-AF65-F5344CB8AC3E}">
        <p14:creationId xmlns:p14="http://schemas.microsoft.com/office/powerpoint/2010/main" val="1160213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7FE492-A9C5-43AF-BD27-1456A9B836B0}" type="datetimeFigureOut">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3BAF2-BB5D-4FF2-B050-4A9762399B2F}" type="slidenum">
              <a:rPr lang="en-US" smtClean="0"/>
              <a:t>‹#›</a:t>
            </a:fld>
            <a:endParaRPr lang="en-US"/>
          </a:p>
        </p:txBody>
      </p:sp>
    </p:spTree>
    <p:extLst>
      <p:ext uri="{BB962C8B-B14F-4D97-AF65-F5344CB8AC3E}">
        <p14:creationId xmlns:p14="http://schemas.microsoft.com/office/powerpoint/2010/main" val="70484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7FE492-A9C5-43AF-BD27-1456A9B836B0}" type="datetimeFigureOut">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3BAF2-BB5D-4FF2-B050-4A9762399B2F}" type="slidenum">
              <a:rPr lang="en-US" smtClean="0"/>
              <a:t>‹#›</a:t>
            </a:fld>
            <a:endParaRPr lang="en-US"/>
          </a:p>
        </p:txBody>
      </p:sp>
    </p:spTree>
    <p:extLst>
      <p:ext uri="{BB962C8B-B14F-4D97-AF65-F5344CB8AC3E}">
        <p14:creationId xmlns:p14="http://schemas.microsoft.com/office/powerpoint/2010/main" val="4135856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7FE492-A9C5-43AF-BD27-1456A9B836B0}" type="datetimeFigureOut">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3BAF2-BB5D-4FF2-B050-4A9762399B2F}" type="slidenum">
              <a:rPr lang="en-US" smtClean="0"/>
              <a:t>‹#›</a:t>
            </a:fld>
            <a:endParaRPr lang="en-US"/>
          </a:p>
        </p:txBody>
      </p:sp>
    </p:spTree>
    <p:extLst>
      <p:ext uri="{BB962C8B-B14F-4D97-AF65-F5344CB8AC3E}">
        <p14:creationId xmlns:p14="http://schemas.microsoft.com/office/powerpoint/2010/main" val="542472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7FE492-A9C5-43AF-BD27-1456A9B836B0}" type="datetimeFigureOut">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3BAF2-BB5D-4FF2-B050-4A9762399B2F}" type="slidenum">
              <a:rPr lang="en-US" smtClean="0"/>
              <a:t>‹#›</a:t>
            </a:fld>
            <a:endParaRPr lang="en-US"/>
          </a:p>
        </p:txBody>
      </p:sp>
    </p:spTree>
    <p:extLst>
      <p:ext uri="{BB962C8B-B14F-4D97-AF65-F5344CB8AC3E}">
        <p14:creationId xmlns:p14="http://schemas.microsoft.com/office/powerpoint/2010/main" val="1844154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7FE492-A9C5-43AF-BD27-1456A9B836B0}" type="datetimeFigureOut">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3BAF2-BB5D-4FF2-B050-4A9762399B2F}" type="slidenum">
              <a:rPr lang="en-US" smtClean="0"/>
              <a:t>‹#›</a:t>
            </a:fld>
            <a:endParaRPr lang="en-US"/>
          </a:p>
        </p:txBody>
      </p:sp>
    </p:spTree>
    <p:extLst>
      <p:ext uri="{BB962C8B-B14F-4D97-AF65-F5344CB8AC3E}">
        <p14:creationId xmlns:p14="http://schemas.microsoft.com/office/powerpoint/2010/main" val="2630254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7FE492-A9C5-43AF-BD27-1456A9B836B0}" type="datetimeFigureOut">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3BAF2-BB5D-4FF2-B050-4A9762399B2F}" type="slidenum">
              <a:rPr lang="en-US" smtClean="0"/>
              <a:t>‹#›</a:t>
            </a:fld>
            <a:endParaRPr lang="en-US"/>
          </a:p>
        </p:txBody>
      </p:sp>
    </p:spTree>
    <p:extLst>
      <p:ext uri="{BB962C8B-B14F-4D97-AF65-F5344CB8AC3E}">
        <p14:creationId xmlns:p14="http://schemas.microsoft.com/office/powerpoint/2010/main" val="4004070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7FE492-A9C5-43AF-BD27-1456A9B836B0}" type="datetimeFigureOut">
              <a:rPr lang="en-US" smtClean="0"/>
              <a:t>3/20/2022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43BAF2-BB5D-4FF2-B050-4A9762399B2F}" type="slidenum">
              <a:rPr lang="en-US" smtClean="0"/>
              <a:t>‹#›</a:t>
            </a:fld>
            <a:endParaRPr lang="en-US"/>
          </a:p>
        </p:txBody>
      </p:sp>
    </p:spTree>
    <p:extLst>
      <p:ext uri="{BB962C8B-B14F-4D97-AF65-F5344CB8AC3E}">
        <p14:creationId xmlns:p14="http://schemas.microsoft.com/office/powerpoint/2010/main" val="1452821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7FE492-A9C5-43AF-BD27-1456A9B836B0}" type="datetimeFigureOut">
              <a:rPr lang="en-US" smtClean="0"/>
              <a:t>3/20/2022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43BAF2-BB5D-4FF2-B050-4A9762399B2F}" type="slidenum">
              <a:rPr lang="en-US" smtClean="0"/>
              <a:t>‹#›</a:t>
            </a:fld>
            <a:endParaRPr lang="en-US"/>
          </a:p>
        </p:txBody>
      </p:sp>
    </p:spTree>
    <p:extLst>
      <p:ext uri="{BB962C8B-B14F-4D97-AF65-F5344CB8AC3E}">
        <p14:creationId xmlns:p14="http://schemas.microsoft.com/office/powerpoint/2010/main" val="3975568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87FE492-A9C5-43AF-BD27-1456A9B836B0}" type="datetimeFigureOut">
              <a:rPr lang="en-US" smtClean="0"/>
              <a:t>3/20/2022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43BAF2-BB5D-4FF2-B050-4A9762399B2F}" type="slidenum">
              <a:rPr lang="en-US" smtClean="0"/>
              <a:t>‹#›</a:t>
            </a:fld>
            <a:endParaRPr lang="en-US"/>
          </a:p>
        </p:txBody>
      </p:sp>
    </p:spTree>
    <p:extLst>
      <p:ext uri="{BB962C8B-B14F-4D97-AF65-F5344CB8AC3E}">
        <p14:creationId xmlns:p14="http://schemas.microsoft.com/office/powerpoint/2010/main" val="1060644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587FE492-A9C5-43AF-BD27-1456A9B836B0}" type="datetimeFigureOut">
              <a:rPr lang="en-US" smtClean="0"/>
              <a:t>3/20/2022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43BAF2-BB5D-4FF2-B050-4A9762399B2F}" type="slidenum">
              <a:rPr lang="en-US" smtClean="0"/>
              <a:t>‹#›</a:t>
            </a:fld>
            <a:endParaRPr lang="en-US"/>
          </a:p>
        </p:txBody>
      </p:sp>
    </p:spTree>
    <p:extLst>
      <p:ext uri="{BB962C8B-B14F-4D97-AF65-F5344CB8AC3E}">
        <p14:creationId xmlns:p14="http://schemas.microsoft.com/office/powerpoint/2010/main" val="2233008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7FE492-A9C5-43AF-BD27-1456A9B836B0}" type="datetimeFigureOut">
              <a:rPr lang="en-US" smtClean="0"/>
              <a:t>3/20/2022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43BAF2-BB5D-4FF2-B050-4A9762399B2F}" type="slidenum">
              <a:rPr lang="en-US" smtClean="0"/>
              <a:t>‹#›</a:t>
            </a:fld>
            <a:endParaRPr lang="en-US"/>
          </a:p>
        </p:txBody>
      </p:sp>
    </p:spTree>
    <p:extLst>
      <p:ext uri="{BB962C8B-B14F-4D97-AF65-F5344CB8AC3E}">
        <p14:creationId xmlns:p14="http://schemas.microsoft.com/office/powerpoint/2010/main" val="1749799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7FE492-A9C5-43AF-BD27-1456A9B836B0}" type="datetimeFigureOut">
              <a:rPr lang="en-US" smtClean="0"/>
              <a:t>3/20/2022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43BAF2-BB5D-4FF2-B050-4A9762399B2F}" type="slidenum">
              <a:rPr lang="en-US" smtClean="0"/>
              <a:t>‹#›</a:t>
            </a:fld>
            <a:endParaRPr lang="en-US"/>
          </a:p>
        </p:txBody>
      </p:sp>
    </p:spTree>
    <p:extLst>
      <p:ext uri="{BB962C8B-B14F-4D97-AF65-F5344CB8AC3E}">
        <p14:creationId xmlns:p14="http://schemas.microsoft.com/office/powerpoint/2010/main" val="288017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87FE492-A9C5-43AF-BD27-1456A9B836B0}" type="datetimeFigureOut">
              <a:rPr lang="en-US" smtClean="0"/>
              <a:t>3/20/2022</a:t>
            </a:fld>
            <a:endParaRPr lang="en-US"/>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843BAF2-BB5D-4FF2-B050-4A9762399B2F}" type="slidenum">
              <a:rPr lang="en-US" smtClean="0"/>
              <a:t>‹#›</a:t>
            </a:fld>
            <a:endParaRPr lang="en-US"/>
          </a:p>
        </p:txBody>
      </p:sp>
    </p:spTree>
    <p:extLst>
      <p:ext uri="{BB962C8B-B14F-4D97-AF65-F5344CB8AC3E}">
        <p14:creationId xmlns:p14="http://schemas.microsoft.com/office/powerpoint/2010/main" val="924196439"/>
      </p:ext>
    </p:extLst>
  </p:cSld>
  <p:clrMap bg1="dk1" tx1="lt1" bg2="dk2" tx2="lt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 id="2147483937" r:id="rId13"/>
    <p:sldLayoutId id="2147483938" r:id="rId14"/>
    <p:sldLayoutId id="2147483939" r:id="rId15"/>
    <p:sldLayoutId id="2147483940" r:id="rId16"/>
    <p:sldLayoutId id="2147483941"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4.png"/><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www.niagahoster.co.id/blog/cara-install-wordpress-di-xampp/" TargetMode="External"/><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447800"/>
            <a:ext cx="7851648" cy="3276600"/>
          </a:xfrm>
        </p:spPr>
        <p:txBody>
          <a:bodyPr>
            <a:normAutofit/>
          </a:bodyPr>
          <a:lstStyle/>
          <a:p>
            <a:pPr algn="ctr"/>
            <a:r>
              <a:rPr lang="en-US" dirty="0" smtClean="0">
                <a:effectLst/>
                <a:latin typeface="Adobe Caslon Pro Bold" pitchFamily="18" charset="0"/>
                <a:ea typeface="Adobe Fan Heiti Std B" pitchFamily="34" charset="-128"/>
              </a:rPr>
              <a:t>BASIS DATA PENDATAAN INVENTARIS </a:t>
            </a:r>
            <a:endParaRPr lang="en-US" dirty="0">
              <a:effectLst/>
              <a:latin typeface="Adobe Caslon Pro Bold" pitchFamily="18" charset="0"/>
              <a:ea typeface="Adobe Fan Heiti Std B" pitchFamily="34" charset="-128"/>
            </a:endParaRPr>
          </a:p>
        </p:txBody>
      </p:sp>
    </p:spTree>
    <p:extLst>
      <p:ext uri="{BB962C8B-B14F-4D97-AF65-F5344CB8AC3E}">
        <p14:creationId xmlns:p14="http://schemas.microsoft.com/office/powerpoint/2010/main" val="39310444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5800" y="1828800"/>
            <a:ext cx="4038600" cy="3581400"/>
          </a:xfrm>
        </p:spPr>
      </p:pic>
      <p:sp>
        <p:nvSpPr>
          <p:cNvPr id="5" name="Text Placeholder 4"/>
          <p:cNvSpPr>
            <a:spLocks noGrp="1"/>
          </p:cNvSpPr>
          <p:nvPr>
            <p:ph type="body" sz="half" idx="2"/>
          </p:nvPr>
        </p:nvSpPr>
        <p:spPr/>
        <p:txBody>
          <a:bodyPr>
            <a:normAutofit fontScale="92500" lnSpcReduction="20000"/>
          </a:bodyPr>
          <a:lstStyle/>
          <a:p>
            <a:r>
              <a:rPr lang="en-US" sz="2400" dirty="0"/>
              <a:t>7. </a:t>
            </a:r>
            <a:r>
              <a:rPr lang="en-US" sz="2400" dirty="0" err="1"/>
              <a:t>Setelah</a:t>
            </a:r>
            <a:r>
              <a:rPr lang="en-US" sz="2400" dirty="0"/>
              <a:t> </a:t>
            </a:r>
            <a:r>
              <a:rPr lang="en-US" sz="2400" dirty="0" err="1"/>
              <a:t>berhasil</a:t>
            </a:r>
            <a:r>
              <a:rPr lang="en-US" sz="2400" dirty="0"/>
              <a:t> </a:t>
            </a:r>
            <a:r>
              <a:rPr lang="en-US" sz="2400" dirty="0" err="1"/>
              <a:t>diinstal</a:t>
            </a:r>
            <a:r>
              <a:rPr lang="en-US" sz="2400" dirty="0"/>
              <a:t>, </a:t>
            </a:r>
            <a:r>
              <a:rPr lang="en-US" sz="2400" dirty="0" err="1"/>
              <a:t>akan</a:t>
            </a:r>
            <a:r>
              <a:rPr lang="en-US" sz="2400" dirty="0"/>
              <a:t> </a:t>
            </a:r>
            <a:r>
              <a:rPr lang="en-US" sz="2400" dirty="0" err="1"/>
              <a:t>muncul</a:t>
            </a:r>
            <a:r>
              <a:rPr lang="en-US" sz="2400" dirty="0"/>
              <a:t> </a:t>
            </a:r>
            <a:r>
              <a:rPr lang="en-US" sz="2400" dirty="0" err="1"/>
              <a:t>notifikasi</a:t>
            </a:r>
            <a:r>
              <a:rPr lang="en-US" sz="2400" dirty="0"/>
              <a:t> </a:t>
            </a:r>
            <a:r>
              <a:rPr lang="en-US" sz="2400" dirty="0" err="1"/>
              <a:t>untuk</a:t>
            </a:r>
            <a:r>
              <a:rPr lang="en-US" sz="2400" dirty="0"/>
              <a:t> </a:t>
            </a:r>
            <a:r>
              <a:rPr lang="en-US" sz="2400" dirty="0" err="1"/>
              <a:t>langsung</a:t>
            </a:r>
            <a:r>
              <a:rPr lang="en-US" sz="2400" dirty="0"/>
              <a:t> </a:t>
            </a:r>
            <a:r>
              <a:rPr lang="en-US" sz="2400" dirty="0" err="1"/>
              <a:t>menjalankan</a:t>
            </a:r>
            <a:r>
              <a:rPr lang="en-US" sz="2400" dirty="0"/>
              <a:t> control panel. </a:t>
            </a:r>
            <a:r>
              <a:rPr lang="en-US" sz="2400" dirty="0" err="1"/>
              <a:t>Silakan</a:t>
            </a:r>
            <a:r>
              <a:rPr lang="en-US" sz="2400" dirty="0"/>
              <a:t> </a:t>
            </a:r>
            <a:r>
              <a:rPr lang="en-US" sz="2400" dirty="0" err="1"/>
              <a:t>klik</a:t>
            </a:r>
            <a:r>
              <a:rPr lang="en-US" sz="2400" dirty="0"/>
              <a:t> </a:t>
            </a:r>
            <a:r>
              <a:rPr lang="en-US" sz="2400" b="1" dirty="0"/>
              <a:t>Finish</a:t>
            </a:r>
            <a:r>
              <a:rPr lang="en-US" sz="2400" dirty="0"/>
              <a:t>.</a:t>
            </a:r>
          </a:p>
        </p:txBody>
      </p:sp>
    </p:spTree>
    <p:extLst>
      <p:ext uri="{BB962C8B-B14F-4D97-AF65-F5344CB8AC3E}">
        <p14:creationId xmlns:p14="http://schemas.microsoft.com/office/powerpoint/2010/main" val="30442524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b="1" dirty="0">
                <a:latin typeface="+mn-lt"/>
              </a:rPr>
              <a:t>3. </a:t>
            </a:r>
            <a:r>
              <a:rPr lang="en-US" sz="2400" b="1" dirty="0" err="1">
                <a:latin typeface="+mn-lt"/>
              </a:rPr>
              <a:t>Jalankan</a:t>
            </a:r>
            <a:r>
              <a:rPr lang="en-US" sz="2400" b="1" dirty="0">
                <a:latin typeface="+mn-lt"/>
              </a:rPr>
              <a:t> XAMPP</a:t>
            </a:r>
            <a:r>
              <a:rPr lang="en-US" sz="2400" b="1" dirty="0"/>
              <a:t/>
            </a:r>
            <a:br>
              <a:rPr lang="en-US" sz="2400" b="1" dirty="0"/>
            </a:br>
            <a:endParaRPr lang="en-US" sz="2400" dirty="0">
              <a:latin typeface="+mn-lt"/>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1400" y="2057400"/>
            <a:ext cx="5257800" cy="3352800"/>
          </a:xfrm>
        </p:spPr>
      </p:pic>
      <p:sp>
        <p:nvSpPr>
          <p:cNvPr id="7" name="Text Placeholder 6"/>
          <p:cNvSpPr>
            <a:spLocks noGrp="1"/>
          </p:cNvSpPr>
          <p:nvPr>
            <p:ph type="body" sz="half" idx="2"/>
          </p:nvPr>
        </p:nvSpPr>
        <p:spPr/>
        <p:txBody>
          <a:bodyPr>
            <a:normAutofit fontScale="70000" lnSpcReduction="20000"/>
          </a:bodyPr>
          <a:lstStyle/>
          <a:p>
            <a:r>
              <a:rPr lang="en-US" sz="2400" dirty="0" err="1"/>
              <a:t>Silakan</a:t>
            </a:r>
            <a:r>
              <a:rPr lang="en-US" sz="2400" dirty="0"/>
              <a:t> </a:t>
            </a:r>
            <a:r>
              <a:rPr lang="en-US" sz="2400" dirty="0" err="1"/>
              <a:t>buka</a:t>
            </a:r>
            <a:r>
              <a:rPr lang="en-US" sz="2400" dirty="0"/>
              <a:t> </a:t>
            </a:r>
            <a:r>
              <a:rPr lang="en-US" sz="2400" dirty="0" err="1"/>
              <a:t>aplikasi</a:t>
            </a:r>
            <a:r>
              <a:rPr lang="en-US" sz="2400" dirty="0"/>
              <a:t> XAMPP </a:t>
            </a:r>
            <a:r>
              <a:rPr lang="en-US" sz="2400" dirty="0" err="1"/>
              <a:t>kemudian</a:t>
            </a:r>
            <a:r>
              <a:rPr lang="en-US" sz="2400" dirty="0"/>
              <a:t> </a:t>
            </a:r>
            <a:r>
              <a:rPr lang="en-US" sz="2400" dirty="0" err="1"/>
              <a:t>klik</a:t>
            </a:r>
            <a:r>
              <a:rPr lang="en-US" sz="2400" dirty="0"/>
              <a:t> </a:t>
            </a:r>
            <a:r>
              <a:rPr lang="en-US" sz="2400" dirty="0" err="1"/>
              <a:t>tombol</a:t>
            </a:r>
            <a:r>
              <a:rPr lang="en-US" sz="2400" dirty="0"/>
              <a:t> Start </a:t>
            </a:r>
            <a:r>
              <a:rPr lang="en-US" sz="2400" dirty="0" err="1"/>
              <a:t>pada</a:t>
            </a:r>
            <a:r>
              <a:rPr lang="en-US" sz="2400" dirty="0"/>
              <a:t> Apache </a:t>
            </a:r>
            <a:r>
              <a:rPr lang="en-US" sz="2400" dirty="0" err="1"/>
              <a:t>dan</a:t>
            </a:r>
            <a:r>
              <a:rPr lang="en-US" sz="2400" dirty="0"/>
              <a:t> MySQL. </a:t>
            </a:r>
            <a:r>
              <a:rPr lang="en-US" sz="2400" dirty="0" err="1"/>
              <a:t>Jika</a:t>
            </a:r>
            <a:r>
              <a:rPr lang="en-US" sz="2400" dirty="0"/>
              <a:t> </a:t>
            </a:r>
            <a:r>
              <a:rPr lang="en-US" sz="2400" dirty="0" err="1"/>
              <a:t>berhasil</a:t>
            </a:r>
            <a:r>
              <a:rPr lang="en-US" sz="2400" dirty="0"/>
              <a:t> </a:t>
            </a:r>
            <a:r>
              <a:rPr lang="en-US" sz="2400" dirty="0" err="1"/>
              <a:t>dijalankan</a:t>
            </a:r>
            <a:r>
              <a:rPr lang="en-US" sz="2400" dirty="0"/>
              <a:t>, Apache </a:t>
            </a:r>
            <a:r>
              <a:rPr lang="en-US" sz="2400" dirty="0" err="1"/>
              <a:t>dan</a:t>
            </a:r>
            <a:r>
              <a:rPr lang="en-US" sz="2400" dirty="0"/>
              <a:t> MySQL </a:t>
            </a:r>
            <a:r>
              <a:rPr lang="en-US" sz="2400" dirty="0" err="1"/>
              <a:t>akan</a:t>
            </a:r>
            <a:r>
              <a:rPr lang="en-US" sz="2400" dirty="0"/>
              <a:t> </a:t>
            </a:r>
            <a:r>
              <a:rPr lang="en-US" sz="2400" dirty="0" err="1"/>
              <a:t>berwarna</a:t>
            </a:r>
            <a:r>
              <a:rPr lang="en-US" sz="2400" dirty="0"/>
              <a:t> </a:t>
            </a:r>
            <a:r>
              <a:rPr lang="en-US" sz="2400" dirty="0" err="1"/>
              <a:t>hijau</a:t>
            </a:r>
            <a:r>
              <a:rPr lang="en-US" sz="2400" dirty="0"/>
              <a:t> </a:t>
            </a:r>
            <a:r>
              <a:rPr lang="en-US" sz="2400" dirty="0" err="1"/>
              <a:t>seperti</a:t>
            </a:r>
            <a:r>
              <a:rPr lang="en-US" sz="2400" dirty="0"/>
              <a:t> </a:t>
            </a:r>
            <a:r>
              <a:rPr lang="en-US" sz="2400" dirty="0" err="1"/>
              <a:t>gambar</a:t>
            </a:r>
            <a:r>
              <a:rPr lang="en-US" sz="2400" dirty="0"/>
              <a:t> di </a:t>
            </a:r>
            <a:r>
              <a:rPr lang="en-US" sz="2400" dirty="0" err="1"/>
              <a:t>bawah</a:t>
            </a:r>
            <a:r>
              <a:rPr lang="en-US" sz="2400" dirty="0"/>
              <a:t> </a:t>
            </a:r>
            <a:r>
              <a:rPr lang="en-US" sz="2400" dirty="0" err="1"/>
              <a:t>ini</a:t>
            </a:r>
            <a:r>
              <a:rPr lang="en-US" sz="2400" dirty="0"/>
              <a:t>.</a:t>
            </a:r>
          </a:p>
        </p:txBody>
      </p:sp>
    </p:spTree>
    <p:extLst>
      <p:ext uri="{BB962C8B-B14F-4D97-AF65-F5344CB8AC3E}">
        <p14:creationId xmlns:p14="http://schemas.microsoft.com/office/powerpoint/2010/main" val="24370736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09600"/>
            <a:ext cx="2862910" cy="601132"/>
          </a:xfrm>
        </p:spPr>
        <p:txBody>
          <a:bodyPr/>
          <a:lstStyle/>
          <a:p>
            <a:r>
              <a:rPr lang="en-US" dirty="0" err="1" smtClean="0"/>
              <a:t>Studi</a:t>
            </a:r>
            <a:r>
              <a:rPr lang="en-US" dirty="0" smtClean="0"/>
              <a:t> </a:t>
            </a:r>
            <a:r>
              <a:rPr lang="en-US" dirty="0" err="1" smtClean="0"/>
              <a:t>KasUS</a:t>
            </a:r>
            <a:r>
              <a:rPr lang="en-US" dirty="0" smtClean="0"/>
              <a:t> 1</a:t>
            </a:r>
            <a:endParaRPr lang="en-US" dirty="0"/>
          </a:p>
        </p:txBody>
      </p:sp>
      <p:sp>
        <p:nvSpPr>
          <p:cNvPr id="3" name="Text Placeholder 2"/>
          <p:cNvSpPr>
            <a:spLocks noGrp="1"/>
          </p:cNvSpPr>
          <p:nvPr>
            <p:ph type="body" sz="half" idx="2"/>
          </p:nvPr>
        </p:nvSpPr>
        <p:spPr>
          <a:xfrm>
            <a:off x="774700" y="2362200"/>
            <a:ext cx="7226300" cy="3657600"/>
          </a:xfrm>
        </p:spPr>
        <p:txBody>
          <a:bodyPr>
            <a:normAutofit lnSpcReduction="10000"/>
          </a:bodyPr>
          <a:lstStyle/>
          <a:p>
            <a:pPr lvl="0" fontAlgn="base"/>
            <a:r>
              <a:rPr lang="id-ID" b="1" dirty="0"/>
              <a:t>Basis Data Pendataan Inventaris</a:t>
            </a:r>
            <a:endParaRPr lang="en-US" dirty="0"/>
          </a:p>
          <a:p>
            <a:r>
              <a:rPr lang="id-ID" dirty="0"/>
              <a:t>Divisi sarpras mengelola inventaris suatu organisasi, anda diminta merancang basis data yang akan digunakan untuk mencatat inventaris, mulai dari pengadaan sampai disposal. Karyawan mengajukan usulan inventaris dengan mencatat spesifikasi barang yang dibutuhkan, jumlah kebutuhan, perkiraan harga, departemen yang mengajukan serta ruangan dimana barang akan diletakkan. </a:t>
            </a:r>
            <a:endParaRPr lang="en-US" dirty="0"/>
          </a:p>
          <a:p>
            <a:r>
              <a:rPr lang="id-ID" dirty="0"/>
              <a:t>Karyawan memiliki nomor induk, data diri dan bekerja di suatu departemen. Basis data juga perlu mencatat data departemen dan ruangan dimana departemen tersebut berada. Setiap departemen memiliki inventaris. Setiap inventaris diberikan kode yang unik, dicatat nama, merk, spesifikasi, fungsi, harga pembelian, tanggal pembelian, masa penggunaan, status (baik/rusak dsb), lokasi penempatan dan nomor induk karyawan yang bertanggung jawab terhadap inventaris tersebut, informasi lain dapat ditambahkan jika dirasa perlu. Jika inventaris sudah melewati masa penggunaan atau rusak, status inventaris dapat berubah menjadi dihibahkan atau disposal. inventaris yang dihibahkan dicatat pada tabel tersendiri dengan mencata kemana inventaris tersebut diberikan, nama organisasi, alamat, dan tanggal pemberian.</a:t>
            </a:r>
            <a:endParaRPr lang="en-US" dirty="0"/>
          </a:p>
          <a:p>
            <a:endParaRPr lang="en-US" dirty="0"/>
          </a:p>
        </p:txBody>
      </p:sp>
    </p:spTree>
    <p:extLst>
      <p:ext uri="{BB962C8B-B14F-4D97-AF65-F5344CB8AC3E}">
        <p14:creationId xmlns:p14="http://schemas.microsoft.com/office/powerpoint/2010/main" val="25850922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80998" y="5638800"/>
            <a:ext cx="8246533" cy="1314450"/>
          </a:xfrm>
        </p:spPr>
        <p:txBody>
          <a:bodyPr>
            <a:normAutofit fontScale="32500" lnSpcReduction="20000"/>
          </a:bodyPr>
          <a:lstStyle/>
          <a:p>
            <a:r>
              <a:rPr lang="en-US" sz="4300" b="1" dirty="0" err="1" smtClean="0"/>
              <a:t>Keterangan</a:t>
            </a:r>
            <a:r>
              <a:rPr lang="en-US" sz="4300" b="1" dirty="0" smtClean="0"/>
              <a:t> :</a:t>
            </a:r>
          </a:p>
          <a:p>
            <a:r>
              <a:rPr lang="en-US" sz="4300" b="1" dirty="0" smtClean="0"/>
              <a:t>Gender = </a:t>
            </a:r>
            <a:r>
              <a:rPr lang="en-US" sz="4300" b="1" dirty="0" err="1" smtClean="0"/>
              <a:t>jenis</a:t>
            </a:r>
            <a:r>
              <a:rPr lang="en-US" sz="4300" b="1" dirty="0" smtClean="0"/>
              <a:t> </a:t>
            </a:r>
            <a:r>
              <a:rPr lang="en-US" sz="4300" b="1" dirty="0" err="1" smtClean="0"/>
              <a:t>kelamin</a:t>
            </a:r>
            <a:r>
              <a:rPr lang="en-US" sz="4300" b="1" dirty="0" smtClean="0"/>
              <a:t>									</a:t>
            </a:r>
          </a:p>
          <a:p>
            <a:r>
              <a:rPr lang="en-US" sz="4300" b="1" dirty="0" err="1" smtClean="0"/>
              <a:t>Kemanainven</a:t>
            </a:r>
            <a:r>
              <a:rPr lang="en-US" sz="4300" b="1" dirty="0" smtClean="0"/>
              <a:t> = </a:t>
            </a:r>
            <a:r>
              <a:rPr lang="en-US" sz="4300" b="1" dirty="0" err="1" smtClean="0"/>
              <a:t>Lokasi</a:t>
            </a:r>
            <a:r>
              <a:rPr lang="en-US" sz="4300" b="1" dirty="0" smtClean="0"/>
              <a:t> </a:t>
            </a:r>
            <a:r>
              <a:rPr lang="en-US" sz="4300" b="1" dirty="0" err="1" smtClean="0"/>
              <a:t>inventaris</a:t>
            </a:r>
            <a:r>
              <a:rPr lang="en-US" sz="4300" b="1" dirty="0" smtClean="0"/>
              <a:t> </a:t>
            </a:r>
            <a:r>
              <a:rPr lang="en-US" sz="4300" b="1" dirty="0" err="1" smtClean="0"/>
              <a:t>setelah</a:t>
            </a:r>
            <a:r>
              <a:rPr lang="en-US" sz="4300" b="1" dirty="0" smtClean="0"/>
              <a:t> </a:t>
            </a:r>
            <a:r>
              <a:rPr lang="en-US" sz="4300" b="1" dirty="0" err="1" smtClean="0"/>
              <a:t>dihibahkan</a:t>
            </a:r>
            <a:endParaRPr lang="en-US" sz="4300" b="1" dirty="0" smtClean="0"/>
          </a:p>
          <a:p>
            <a:r>
              <a:rPr lang="en-US" sz="4300" b="1" dirty="0" err="1" smtClean="0"/>
              <a:t>namaorg</a:t>
            </a:r>
            <a:r>
              <a:rPr lang="en-US" sz="4300" b="1" dirty="0" smtClean="0"/>
              <a:t> = </a:t>
            </a:r>
            <a:r>
              <a:rPr lang="en-US" sz="4300" b="1" dirty="0" err="1" smtClean="0"/>
              <a:t>nama</a:t>
            </a:r>
            <a:r>
              <a:rPr lang="en-US" sz="4300" b="1" dirty="0" smtClean="0"/>
              <a:t> </a:t>
            </a:r>
            <a:r>
              <a:rPr lang="en-US" sz="4300" b="1" dirty="0" err="1" smtClean="0"/>
              <a:t>organisasi</a:t>
            </a:r>
            <a:r>
              <a:rPr lang="en-US" sz="4300" b="1" dirty="0" smtClean="0"/>
              <a:t> </a:t>
            </a:r>
          </a:p>
          <a:p>
            <a:endParaRPr lang="en-US" dirty="0"/>
          </a:p>
        </p:txBody>
      </p:sp>
      <p:sp>
        <p:nvSpPr>
          <p:cNvPr id="7" name="Title 1"/>
          <p:cNvSpPr>
            <a:spLocks noGrp="1"/>
          </p:cNvSpPr>
          <p:nvPr>
            <p:ph type="title"/>
          </p:nvPr>
        </p:nvSpPr>
        <p:spPr>
          <a:xfrm>
            <a:off x="1714500" y="84668"/>
            <a:ext cx="5715000" cy="601132"/>
          </a:xfrm>
        </p:spPr>
        <p:txBody>
          <a:bodyPr>
            <a:normAutofit/>
          </a:bodyPr>
          <a:lstStyle/>
          <a:p>
            <a:pPr algn="ctr"/>
            <a:r>
              <a:rPr lang="en-US" dirty="0" smtClean="0"/>
              <a:t>ERD ( Entity relationship diagram)</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8" y="698500"/>
            <a:ext cx="8305800" cy="4672013"/>
          </a:xfrm>
          <a:prstGeom prst="rect">
            <a:avLst/>
          </a:prstGeom>
        </p:spPr>
      </p:pic>
    </p:spTree>
    <p:extLst>
      <p:ext uri="{BB962C8B-B14F-4D97-AF65-F5344CB8AC3E}">
        <p14:creationId xmlns:p14="http://schemas.microsoft.com/office/powerpoint/2010/main" val="30265900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5029200" cy="1219200"/>
          </a:xfrm>
        </p:spPr>
        <p:txBody>
          <a:bodyPr>
            <a:normAutofit/>
          </a:bodyPr>
          <a:lstStyle/>
          <a:p>
            <a:r>
              <a:rPr lang="en-US" sz="5400" b="1" cap="none"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Old English Text MT" panose="03040902040508030806" pitchFamily="66" charset="0"/>
              </a:rPr>
              <a:t>D</a:t>
            </a:r>
            <a:r>
              <a:rPr lang="en-US" sz="3600" b="1" cap="none"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ata Definition Language</a:t>
            </a:r>
            <a:endParaRPr lang="en-US" sz="3600"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graphicFrame>
        <p:nvGraphicFramePr>
          <p:cNvPr id="6" name="Table 5"/>
          <p:cNvGraphicFramePr>
            <a:graphicFrameLocks noGrp="1"/>
          </p:cNvGraphicFramePr>
          <p:nvPr>
            <p:extLst>
              <p:ext uri="{D42A27DB-BD31-4B8C-83A1-F6EECF244321}">
                <p14:modId xmlns:p14="http://schemas.microsoft.com/office/powerpoint/2010/main" val="3079408378"/>
              </p:ext>
            </p:extLst>
          </p:nvPr>
        </p:nvGraphicFramePr>
        <p:xfrm>
          <a:off x="381000" y="2743200"/>
          <a:ext cx="7239001" cy="2590799"/>
        </p:xfrm>
        <a:graphic>
          <a:graphicData uri="http://schemas.openxmlformats.org/drawingml/2006/table">
            <a:tbl>
              <a:tblPr firstRow="1" bandRow="1">
                <a:effectLst>
                  <a:outerShdw blurRad="50800" dist="114300" dir="2700000" sx="104000" sy="104000" algn="tl" rotWithShape="0">
                    <a:prstClr val="black">
                      <a:alpha val="59000"/>
                    </a:prstClr>
                  </a:outerShdw>
                </a:effectLst>
                <a:tableStyleId>{3C2FFA5D-87B4-456A-9821-1D502468CF0F}</a:tableStyleId>
              </a:tblPr>
              <a:tblGrid>
                <a:gridCol w="1538288"/>
                <a:gridCol w="5700713"/>
              </a:tblGrid>
              <a:tr h="799289">
                <a:tc>
                  <a:txBody>
                    <a:bodyPr/>
                    <a:lstStyle/>
                    <a:p>
                      <a:r>
                        <a:rPr lang="en-US" b="1" dirty="0" smtClean="0">
                          <a:solidFill>
                            <a:schemeClr val="tx1"/>
                          </a:solidFill>
                        </a:rPr>
                        <a:t>Create</a:t>
                      </a:r>
                      <a:endParaRPr lang="en-US" b="1" dirty="0">
                        <a:solidFill>
                          <a:schemeClr val="tx1"/>
                        </a:solidFill>
                      </a:endParaRPr>
                    </a:p>
                  </a:txBody>
                  <a:tcPr/>
                </a:tc>
                <a:tc>
                  <a:txBody>
                    <a:bodyPr/>
                    <a:lstStyle/>
                    <a:p>
                      <a:r>
                        <a:rPr lang="en-US" b="1" dirty="0" smtClean="0">
                          <a:solidFill>
                            <a:schemeClr val="tx1"/>
                          </a:solidFill>
                        </a:rPr>
                        <a:t> </a:t>
                      </a:r>
                      <a:r>
                        <a:rPr lang="en-US" b="1" dirty="0" err="1" smtClean="0">
                          <a:solidFill>
                            <a:schemeClr val="tx1"/>
                          </a:solidFill>
                        </a:rPr>
                        <a:t>berfungsi</a:t>
                      </a:r>
                      <a:r>
                        <a:rPr lang="en-US" b="1" dirty="0" smtClean="0">
                          <a:solidFill>
                            <a:schemeClr val="tx1"/>
                          </a:solidFill>
                        </a:rPr>
                        <a:t> </a:t>
                      </a:r>
                      <a:r>
                        <a:rPr lang="en-US" b="1" dirty="0" err="1" smtClean="0">
                          <a:solidFill>
                            <a:schemeClr val="tx1"/>
                          </a:solidFill>
                        </a:rPr>
                        <a:t>untuk</a:t>
                      </a:r>
                      <a:r>
                        <a:rPr lang="en-US" b="1" dirty="0" smtClean="0">
                          <a:solidFill>
                            <a:schemeClr val="tx1"/>
                          </a:solidFill>
                        </a:rPr>
                        <a:t> </a:t>
                      </a:r>
                      <a:r>
                        <a:rPr lang="en-US" b="1" dirty="0" err="1" smtClean="0">
                          <a:solidFill>
                            <a:schemeClr val="tx1"/>
                          </a:solidFill>
                        </a:rPr>
                        <a:t>membuat</a:t>
                      </a:r>
                      <a:r>
                        <a:rPr lang="en-US" b="1" dirty="0" smtClean="0">
                          <a:solidFill>
                            <a:schemeClr val="tx1"/>
                          </a:solidFill>
                        </a:rPr>
                        <a:t> </a:t>
                      </a:r>
                      <a:r>
                        <a:rPr lang="en-US" b="1" dirty="0" err="1" smtClean="0">
                          <a:solidFill>
                            <a:schemeClr val="tx1"/>
                          </a:solidFill>
                        </a:rPr>
                        <a:t>objek</a:t>
                      </a:r>
                      <a:r>
                        <a:rPr lang="en-US" b="1" dirty="0" smtClean="0">
                          <a:solidFill>
                            <a:schemeClr val="tx1"/>
                          </a:solidFill>
                        </a:rPr>
                        <a:t> </a:t>
                      </a:r>
                      <a:r>
                        <a:rPr lang="en-US" b="1" dirty="0" err="1" smtClean="0">
                          <a:solidFill>
                            <a:schemeClr val="tx1"/>
                          </a:solidFill>
                        </a:rPr>
                        <a:t>baru</a:t>
                      </a:r>
                      <a:r>
                        <a:rPr lang="en-US" b="1" dirty="0" smtClean="0">
                          <a:solidFill>
                            <a:schemeClr val="tx1"/>
                          </a:solidFill>
                        </a:rPr>
                        <a:t> </a:t>
                      </a:r>
                      <a:r>
                        <a:rPr lang="en-US" b="1" dirty="0" err="1" smtClean="0">
                          <a:solidFill>
                            <a:schemeClr val="tx1"/>
                          </a:solidFill>
                        </a:rPr>
                        <a:t>seperti</a:t>
                      </a:r>
                      <a:r>
                        <a:rPr lang="en-US" b="1" dirty="0" smtClean="0">
                          <a:solidFill>
                            <a:schemeClr val="tx1"/>
                          </a:solidFill>
                        </a:rPr>
                        <a:t> </a:t>
                      </a:r>
                      <a:r>
                        <a:rPr lang="en-US" b="1" dirty="0" err="1" smtClean="0">
                          <a:solidFill>
                            <a:schemeClr val="tx1"/>
                          </a:solidFill>
                        </a:rPr>
                        <a:t>membuat</a:t>
                      </a:r>
                      <a:r>
                        <a:rPr lang="en-US" b="1" dirty="0" smtClean="0">
                          <a:solidFill>
                            <a:schemeClr val="tx1"/>
                          </a:solidFill>
                        </a:rPr>
                        <a:t> database </a:t>
                      </a:r>
                      <a:r>
                        <a:rPr lang="en-US" b="1" dirty="0" err="1" smtClean="0">
                          <a:solidFill>
                            <a:schemeClr val="tx1"/>
                          </a:solidFill>
                        </a:rPr>
                        <a:t>baru</a:t>
                      </a:r>
                      <a:r>
                        <a:rPr lang="en-US" b="1" dirty="0" smtClean="0">
                          <a:solidFill>
                            <a:schemeClr val="tx1"/>
                          </a:solidFill>
                        </a:rPr>
                        <a:t>, </a:t>
                      </a:r>
                      <a:r>
                        <a:rPr lang="en-US" b="1" dirty="0" err="1" smtClean="0">
                          <a:solidFill>
                            <a:schemeClr val="tx1"/>
                          </a:solidFill>
                        </a:rPr>
                        <a:t>tabel</a:t>
                      </a:r>
                      <a:r>
                        <a:rPr lang="en-US" b="1" dirty="0" smtClean="0">
                          <a:solidFill>
                            <a:schemeClr val="tx1"/>
                          </a:solidFill>
                        </a:rPr>
                        <a:t> </a:t>
                      </a:r>
                      <a:r>
                        <a:rPr lang="en-US" b="1" dirty="0" err="1" smtClean="0">
                          <a:solidFill>
                            <a:schemeClr val="tx1"/>
                          </a:solidFill>
                        </a:rPr>
                        <a:t>baru</a:t>
                      </a:r>
                      <a:r>
                        <a:rPr lang="en-US" b="1" dirty="0" smtClean="0">
                          <a:solidFill>
                            <a:schemeClr val="tx1"/>
                          </a:solidFill>
                        </a:rPr>
                        <a:t>, </a:t>
                      </a:r>
                      <a:r>
                        <a:rPr lang="en-US" b="1" dirty="0" err="1" smtClean="0">
                          <a:solidFill>
                            <a:schemeClr val="tx1"/>
                          </a:solidFill>
                        </a:rPr>
                        <a:t>dan</a:t>
                      </a:r>
                      <a:r>
                        <a:rPr lang="en-US" b="1" dirty="0" smtClean="0">
                          <a:solidFill>
                            <a:schemeClr val="tx1"/>
                          </a:solidFill>
                        </a:rPr>
                        <a:t> lain </a:t>
                      </a:r>
                      <a:r>
                        <a:rPr lang="en-US" b="1" dirty="0" err="1" smtClean="0">
                          <a:solidFill>
                            <a:schemeClr val="tx1"/>
                          </a:solidFill>
                        </a:rPr>
                        <a:t>lain</a:t>
                      </a:r>
                      <a:endParaRPr lang="en-US" b="1" dirty="0">
                        <a:solidFill>
                          <a:schemeClr val="tx1"/>
                        </a:solidFill>
                      </a:endParaRPr>
                    </a:p>
                  </a:txBody>
                  <a:tcPr/>
                </a:tc>
              </a:tr>
              <a:tr h="992221">
                <a:tc>
                  <a:txBody>
                    <a:bodyPr/>
                    <a:lstStyle/>
                    <a:p>
                      <a:r>
                        <a:rPr lang="en-US" b="1" dirty="0" smtClean="0">
                          <a:solidFill>
                            <a:schemeClr val="tx1"/>
                          </a:solidFill>
                        </a:rPr>
                        <a:t>Alter</a:t>
                      </a:r>
                      <a:endParaRPr lang="en-US" b="1" dirty="0">
                        <a:solidFill>
                          <a:schemeClr val="tx1"/>
                        </a:solidFill>
                      </a:endParaRPr>
                    </a:p>
                  </a:txBody>
                  <a:tcPr/>
                </a:tc>
                <a:tc>
                  <a:txBody>
                    <a:bodyPr/>
                    <a:lstStyle/>
                    <a:p>
                      <a:r>
                        <a:rPr lang="en-US" b="1" dirty="0" err="1" smtClean="0">
                          <a:solidFill>
                            <a:schemeClr val="tx1"/>
                          </a:solidFill>
                        </a:rPr>
                        <a:t>Berfungsi</a:t>
                      </a:r>
                      <a:r>
                        <a:rPr lang="en-US" b="1" dirty="0" smtClean="0">
                          <a:solidFill>
                            <a:schemeClr val="tx1"/>
                          </a:solidFill>
                        </a:rPr>
                        <a:t> </a:t>
                      </a:r>
                      <a:r>
                        <a:rPr lang="en-US" b="1" dirty="0" err="1" smtClean="0">
                          <a:solidFill>
                            <a:schemeClr val="tx1"/>
                          </a:solidFill>
                        </a:rPr>
                        <a:t>untuk</a:t>
                      </a:r>
                      <a:r>
                        <a:rPr lang="en-US" b="1" dirty="0" smtClean="0">
                          <a:solidFill>
                            <a:schemeClr val="tx1"/>
                          </a:solidFill>
                        </a:rPr>
                        <a:t> </a:t>
                      </a:r>
                      <a:r>
                        <a:rPr lang="en-US" b="1" dirty="0" err="1" smtClean="0">
                          <a:solidFill>
                            <a:schemeClr val="tx1"/>
                          </a:solidFill>
                        </a:rPr>
                        <a:t>memodifikasi</a:t>
                      </a:r>
                      <a:r>
                        <a:rPr lang="en-US" b="1" dirty="0" smtClean="0">
                          <a:solidFill>
                            <a:schemeClr val="tx1"/>
                          </a:solidFill>
                        </a:rPr>
                        <a:t> </a:t>
                      </a:r>
                      <a:r>
                        <a:rPr lang="en-US" b="1" dirty="0" err="1" smtClean="0">
                          <a:solidFill>
                            <a:schemeClr val="tx1"/>
                          </a:solidFill>
                        </a:rPr>
                        <a:t>suatu</a:t>
                      </a:r>
                      <a:r>
                        <a:rPr lang="en-US" b="1" baseline="0" dirty="0" smtClean="0">
                          <a:solidFill>
                            <a:schemeClr val="tx1"/>
                          </a:solidFill>
                        </a:rPr>
                        <a:t> </a:t>
                      </a:r>
                      <a:r>
                        <a:rPr lang="en-US" b="1" baseline="0" dirty="0" err="1" smtClean="0">
                          <a:solidFill>
                            <a:schemeClr val="tx1"/>
                          </a:solidFill>
                        </a:rPr>
                        <a:t>struktur</a:t>
                      </a:r>
                      <a:r>
                        <a:rPr lang="en-US" b="1" baseline="0" dirty="0" smtClean="0">
                          <a:solidFill>
                            <a:schemeClr val="tx1"/>
                          </a:solidFill>
                        </a:rPr>
                        <a:t> </a:t>
                      </a:r>
                      <a:r>
                        <a:rPr lang="en-US" b="1" baseline="0" dirty="0" err="1" smtClean="0">
                          <a:solidFill>
                            <a:schemeClr val="tx1"/>
                          </a:solidFill>
                        </a:rPr>
                        <a:t>pada</a:t>
                      </a:r>
                      <a:r>
                        <a:rPr lang="en-US" b="1" baseline="0" dirty="0" smtClean="0">
                          <a:solidFill>
                            <a:schemeClr val="tx1"/>
                          </a:solidFill>
                        </a:rPr>
                        <a:t> </a:t>
                      </a:r>
                      <a:r>
                        <a:rPr lang="en-US" b="1" baseline="0" dirty="0" err="1" smtClean="0">
                          <a:solidFill>
                            <a:schemeClr val="tx1"/>
                          </a:solidFill>
                        </a:rPr>
                        <a:t>tabel</a:t>
                      </a:r>
                      <a:r>
                        <a:rPr lang="en-US" b="1" baseline="0" dirty="0" smtClean="0">
                          <a:solidFill>
                            <a:schemeClr val="tx1"/>
                          </a:solidFill>
                        </a:rPr>
                        <a:t> yang </a:t>
                      </a:r>
                      <a:r>
                        <a:rPr lang="en-US" b="1" baseline="0" dirty="0" err="1" smtClean="0">
                          <a:solidFill>
                            <a:schemeClr val="tx1"/>
                          </a:solidFill>
                        </a:rPr>
                        <a:t>telah</a:t>
                      </a:r>
                      <a:r>
                        <a:rPr lang="en-US" b="1" baseline="0" dirty="0" smtClean="0">
                          <a:solidFill>
                            <a:schemeClr val="tx1"/>
                          </a:solidFill>
                        </a:rPr>
                        <a:t> </a:t>
                      </a:r>
                      <a:r>
                        <a:rPr lang="en-US" b="1" baseline="0" dirty="0" err="1" smtClean="0">
                          <a:solidFill>
                            <a:schemeClr val="tx1"/>
                          </a:solidFill>
                        </a:rPr>
                        <a:t>dibuat</a:t>
                      </a:r>
                      <a:r>
                        <a:rPr lang="en-US" b="1" baseline="0" dirty="0" smtClean="0">
                          <a:solidFill>
                            <a:schemeClr val="tx1"/>
                          </a:solidFill>
                        </a:rPr>
                        <a:t> </a:t>
                      </a:r>
                      <a:r>
                        <a:rPr lang="en-US" b="1" baseline="0" dirty="0" err="1" smtClean="0">
                          <a:solidFill>
                            <a:schemeClr val="tx1"/>
                          </a:solidFill>
                        </a:rPr>
                        <a:t>seperti</a:t>
                      </a:r>
                      <a:r>
                        <a:rPr lang="en-US" b="1" baseline="0" dirty="0" smtClean="0">
                          <a:solidFill>
                            <a:schemeClr val="tx1"/>
                          </a:solidFill>
                        </a:rPr>
                        <a:t> </a:t>
                      </a:r>
                      <a:r>
                        <a:rPr lang="en-US" b="1" baseline="0" dirty="0" err="1" smtClean="0">
                          <a:solidFill>
                            <a:schemeClr val="tx1"/>
                          </a:solidFill>
                        </a:rPr>
                        <a:t>menambah</a:t>
                      </a:r>
                      <a:r>
                        <a:rPr lang="en-US" b="1" baseline="0" dirty="0" smtClean="0">
                          <a:solidFill>
                            <a:schemeClr val="tx1"/>
                          </a:solidFill>
                        </a:rPr>
                        <a:t> ,</a:t>
                      </a:r>
                      <a:r>
                        <a:rPr lang="en-US" b="1" baseline="0" dirty="0" err="1" smtClean="0">
                          <a:solidFill>
                            <a:schemeClr val="tx1"/>
                          </a:solidFill>
                        </a:rPr>
                        <a:t>menghapus</a:t>
                      </a:r>
                      <a:r>
                        <a:rPr lang="en-US" b="1" baseline="0" dirty="0" smtClean="0">
                          <a:solidFill>
                            <a:schemeClr val="tx1"/>
                          </a:solidFill>
                        </a:rPr>
                        <a:t>, </a:t>
                      </a:r>
                      <a:r>
                        <a:rPr lang="en-US" b="1" baseline="0" dirty="0" err="1" smtClean="0">
                          <a:solidFill>
                            <a:schemeClr val="tx1"/>
                          </a:solidFill>
                        </a:rPr>
                        <a:t>mengubah</a:t>
                      </a:r>
                      <a:r>
                        <a:rPr lang="en-US" b="1" baseline="0" dirty="0" smtClean="0">
                          <a:solidFill>
                            <a:schemeClr val="tx1"/>
                          </a:solidFill>
                        </a:rPr>
                        <a:t> </a:t>
                      </a:r>
                      <a:r>
                        <a:rPr lang="en-US" b="1" baseline="0" dirty="0" err="1" smtClean="0">
                          <a:solidFill>
                            <a:schemeClr val="tx1"/>
                          </a:solidFill>
                        </a:rPr>
                        <a:t>kolom</a:t>
                      </a:r>
                      <a:r>
                        <a:rPr lang="en-US" b="1" baseline="0" dirty="0" smtClean="0">
                          <a:solidFill>
                            <a:schemeClr val="tx1"/>
                          </a:solidFill>
                        </a:rPr>
                        <a:t>, </a:t>
                      </a:r>
                      <a:r>
                        <a:rPr lang="en-US" b="1" baseline="0" dirty="0" err="1" smtClean="0">
                          <a:solidFill>
                            <a:schemeClr val="tx1"/>
                          </a:solidFill>
                        </a:rPr>
                        <a:t>dan</a:t>
                      </a:r>
                      <a:r>
                        <a:rPr lang="en-US" b="1" baseline="0" dirty="0" smtClean="0">
                          <a:solidFill>
                            <a:schemeClr val="tx1"/>
                          </a:solidFill>
                        </a:rPr>
                        <a:t> lain-lain</a:t>
                      </a:r>
                      <a:endParaRPr lang="en-US" b="1" dirty="0">
                        <a:solidFill>
                          <a:schemeClr val="tx1"/>
                        </a:solidFill>
                      </a:endParaRPr>
                    </a:p>
                  </a:txBody>
                  <a:tcPr/>
                </a:tc>
              </a:tr>
              <a:tr h="799289">
                <a:tc>
                  <a:txBody>
                    <a:bodyPr/>
                    <a:lstStyle/>
                    <a:p>
                      <a:r>
                        <a:rPr lang="en-US" b="1" dirty="0" smtClean="0">
                          <a:solidFill>
                            <a:schemeClr val="tx1"/>
                          </a:solidFill>
                        </a:rPr>
                        <a:t>Drop</a:t>
                      </a:r>
                      <a:endParaRPr lang="en-US" b="1" dirty="0">
                        <a:solidFill>
                          <a:schemeClr val="tx1"/>
                        </a:solidFill>
                      </a:endParaRPr>
                    </a:p>
                  </a:txBody>
                  <a:tcPr/>
                </a:tc>
                <a:tc>
                  <a:txBody>
                    <a:bodyPr/>
                    <a:lstStyle/>
                    <a:p>
                      <a:r>
                        <a:rPr lang="en-US" b="1" dirty="0" err="1" smtClean="0">
                          <a:solidFill>
                            <a:schemeClr val="tx1"/>
                          </a:solidFill>
                        </a:rPr>
                        <a:t>Berfungsi</a:t>
                      </a:r>
                      <a:r>
                        <a:rPr lang="en-US" b="1" dirty="0" smtClean="0">
                          <a:solidFill>
                            <a:schemeClr val="tx1"/>
                          </a:solidFill>
                        </a:rPr>
                        <a:t> </a:t>
                      </a:r>
                      <a:r>
                        <a:rPr lang="en-US" b="1" dirty="0" err="1" smtClean="0">
                          <a:solidFill>
                            <a:schemeClr val="tx1"/>
                          </a:solidFill>
                        </a:rPr>
                        <a:t>untuk</a:t>
                      </a:r>
                      <a:r>
                        <a:rPr lang="en-US" b="1" dirty="0" smtClean="0">
                          <a:solidFill>
                            <a:schemeClr val="tx1"/>
                          </a:solidFill>
                        </a:rPr>
                        <a:t> </a:t>
                      </a:r>
                      <a:r>
                        <a:rPr lang="en-US" b="1" dirty="0" err="1" smtClean="0">
                          <a:solidFill>
                            <a:schemeClr val="tx1"/>
                          </a:solidFill>
                        </a:rPr>
                        <a:t>menghapus</a:t>
                      </a:r>
                      <a:r>
                        <a:rPr lang="en-US" b="1" baseline="0" dirty="0" smtClean="0">
                          <a:solidFill>
                            <a:schemeClr val="tx1"/>
                          </a:solidFill>
                        </a:rPr>
                        <a:t> </a:t>
                      </a:r>
                      <a:r>
                        <a:rPr lang="en-US" b="1" baseline="0" dirty="0" err="1" smtClean="0">
                          <a:solidFill>
                            <a:schemeClr val="tx1"/>
                          </a:solidFill>
                        </a:rPr>
                        <a:t>seperti</a:t>
                      </a:r>
                      <a:r>
                        <a:rPr lang="en-US" b="1" baseline="0" dirty="0" smtClean="0">
                          <a:solidFill>
                            <a:schemeClr val="tx1"/>
                          </a:solidFill>
                        </a:rPr>
                        <a:t> </a:t>
                      </a:r>
                      <a:r>
                        <a:rPr lang="en-US" b="1" baseline="0" dirty="0" err="1" smtClean="0">
                          <a:solidFill>
                            <a:schemeClr val="tx1"/>
                          </a:solidFill>
                        </a:rPr>
                        <a:t>menghapus</a:t>
                      </a:r>
                      <a:r>
                        <a:rPr lang="en-US" b="1" baseline="0" dirty="0" smtClean="0">
                          <a:solidFill>
                            <a:schemeClr val="tx1"/>
                          </a:solidFill>
                        </a:rPr>
                        <a:t> </a:t>
                      </a:r>
                      <a:r>
                        <a:rPr lang="en-US" b="1" baseline="0" dirty="0" err="1" smtClean="0">
                          <a:solidFill>
                            <a:schemeClr val="tx1"/>
                          </a:solidFill>
                        </a:rPr>
                        <a:t>tabel</a:t>
                      </a:r>
                      <a:r>
                        <a:rPr lang="en-US" b="1" baseline="0" dirty="0" smtClean="0">
                          <a:solidFill>
                            <a:schemeClr val="tx1"/>
                          </a:solidFill>
                        </a:rPr>
                        <a:t>, </a:t>
                      </a:r>
                      <a:r>
                        <a:rPr lang="en-US" b="1" baseline="0" dirty="0" err="1" smtClean="0">
                          <a:solidFill>
                            <a:schemeClr val="tx1"/>
                          </a:solidFill>
                        </a:rPr>
                        <a:t>menghapus</a:t>
                      </a:r>
                      <a:r>
                        <a:rPr lang="en-US" b="1" baseline="0" dirty="0" smtClean="0">
                          <a:solidFill>
                            <a:schemeClr val="tx1"/>
                          </a:solidFill>
                        </a:rPr>
                        <a:t> database </a:t>
                      </a:r>
                      <a:r>
                        <a:rPr lang="en-US" b="1" baseline="0" dirty="0" err="1" smtClean="0">
                          <a:solidFill>
                            <a:schemeClr val="tx1"/>
                          </a:solidFill>
                        </a:rPr>
                        <a:t>dan</a:t>
                      </a:r>
                      <a:r>
                        <a:rPr lang="en-US" b="1" baseline="0" dirty="0" smtClean="0">
                          <a:solidFill>
                            <a:schemeClr val="tx1"/>
                          </a:solidFill>
                        </a:rPr>
                        <a:t> lain-lain</a:t>
                      </a:r>
                      <a:endParaRPr lang="en-US" b="1" dirty="0">
                        <a:solidFill>
                          <a:schemeClr val="tx1"/>
                        </a:solidFill>
                      </a:endParaRPr>
                    </a:p>
                  </a:txBody>
                  <a:tcPr/>
                </a:tc>
              </a:tr>
            </a:tbl>
          </a:graphicData>
        </a:graphic>
      </p:graphicFrame>
    </p:spTree>
    <p:extLst>
      <p:ext uri="{BB962C8B-B14F-4D97-AF65-F5344CB8AC3E}">
        <p14:creationId xmlns:p14="http://schemas.microsoft.com/office/powerpoint/2010/main" val="29709812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735" y="533400"/>
            <a:ext cx="2875610" cy="651932"/>
          </a:xfrm>
        </p:spPr>
        <p:txBody>
          <a:bodyPr/>
          <a:lstStyle/>
          <a:p>
            <a:r>
              <a:rPr lang="en-US" dirty="0" smtClean="0"/>
              <a:t>CREATE</a:t>
            </a:r>
            <a:endParaRPr lang="en-US" dirty="0"/>
          </a:p>
        </p:txBody>
      </p:sp>
      <p:sp>
        <p:nvSpPr>
          <p:cNvPr id="4" name="Text Placeholder 3"/>
          <p:cNvSpPr>
            <a:spLocks noGrp="1"/>
          </p:cNvSpPr>
          <p:nvPr>
            <p:ph type="body" sz="half" idx="2"/>
          </p:nvPr>
        </p:nvSpPr>
        <p:spPr>
          <a:xfrm>
            <a:off x="608826" y="4868333"/>
            <a:ext cx="2862910" cy="1845735"/>
          </a:xfrm>
        </p:spPr>
        <p:txBody>
          <a:bodyPr/>
          <a:lstStyle/>
          <a:p>
            <a:r>
              <a:rPr lang="en-US" dirty="0" smtClean="0"/>
              <a:t>Start apache </a:t>
            </a:r>
            <a:r>
              <a:rPr lang="en-US" dirty="0" err="1" smtClean="0"/>
              <a:t>dan</a:t>
            </a:r>
            <a:r>
              <a:rPr lang="en-US" dirty="0" smtClean="0"/>
              <a:t> </a:t>
            </a:r>
            <a:r>
              <a:rPr lang="en-US" dirty="0" err="1" smtClean="0"/>
              <a:t>mysql</a:t>
            </a:r>
            <a:r>
              <a:rPr lang="en-US" dirty="0" smtClean="0"/>
              <a:t> </a:t>
            </a:r>
            <a:r>
              <a:rPr lang="en-US" dirty="0" err="1" smtClean="0"/>
              <a:t>diaplikasi</a:t>
            </a:r>
            <a:r>
              <a:rPr lang="en-US" dirty="0" smtClean="0"/>
              <a:t> </a:t>
            </a:r>
            <a:r>
              <a:rPr lang="en-US" dirty="0" err="1" smtClean="0"/>
              <a:t>xampp</a:t>
            </a:r>
            <a:r>
              <a:rPr lang="en-US" dirty="0" smtClean="0"/>
              <a:t> yang </a:t>
            </a:r>
            <a:r>
              <a:rPr lang="en-US" dirty="0" err="1" smtClean="0"/>
              <a:t>sudah</a:t>
            </a:r>
            <a:r>
              <a:rPr lang="en-US" dirty="0" smtClean="0"/>
              <a:t> </a:t>
            </a:r>
            <a:r>
              <a:rPr lang="en-US" dirty="0" err="1" smtClean="0"/>
              <a:t>diinstal</a:t>
            </a:r>
            <a:r>
              <a:rPr lang="en-US" dirty="0" smtClean="0"/>
              <a:t> </a:t>
            </a:r>
            <a:r>
              <a:rPr lang="en-US" dirty="0" err="1" smtClean="0"/>
              <a:t>tadi</a:t>
            </a:r>
            <a:r>
              <a:rPr lang="en-US" dirty="0" smtClean="0"/>
              <a:t>, </a:t>
            </a:r>
            <a:r>
              <a:rPr lang="en-US" dirty="0" err="1" smtClean="0"/>
              <a:t>lalu</a:t>
            </a:r>
            <a:r>
              <a:rPr lang="en-US" dirty="0" smtClean="0"/>
              <a:t> </a:t>
            </a:r>
            <a:r>
              <a:rPr lang="en-US" dirty="0" err="1" smtClean="0"/>
              <a:t>ketikkan</a:t>
            </a:r>
            <a:r>
              <a:rPr lang="en-US" dirty="0" smtClean="0"/>
              <a:t> </a:t>
            </a:r>
            <a:r>
              <a:rPr lang="en-US" dirty="0" err="1" smtClean="0"/>
              <a:t>localhost</a:t>
            </a:r>
            <a:r>
              <a:rPr lang="en-US" dirty="0" smtClean="0"/>
              <a:t>/</a:t>
            </a:r>
            <a:r>
              <a:rPr lang="en-US" dirty="0" err="1" smtClean="0"/>
              <a:t>phpmyadmin</a:t>
            </a:r>
            <a:r>
              <a:rPr lang="en-US" dirty="0" smtClean="0"/>
              <a:t>/ </a:t>
            </a:r>
            <a:r>
              <a:rPr lang="en-US" dirty="0" err="1" smtClean="0"/>
              <a:t>pada</a:t>
            </a:r>
            <a:r>
              <a:rPr lang="en-US" dirty="0" smtClean="0"/>
              <a:t> web browser kalian </a:t>
            </a:r>
            <a:r>
              <a:rPr lang="en-US" dirty="0" err="1" smtClean="0"/>
              <a:t>lalu</a:t>
            </a:r>
            <a:r>
              <a:rPr lang="en-US" dirty="0" smtClean="0"/>
              <a:t> </a:t>
            </a:r>
            <a:r>
              <a:rPr lang="en-US" dirty="0" err="1" smtClean="0"/>
              <a:t>tekan</a:t>
            </a:r>
            <a:r>
              <a:rPr lang="en-US" dirty="0" smtClean="0"/>
              <a:t> SQL </a:t>
            </a:r>
            <a:r>
              <a:rPr lang="en-US" dirty="0" err="1" smtClean="0"/>
              <a:t>lalu</a:t>
            </a:r>
            <a:r>
              <a:rPr lang="en-US" dirty="0" smtClean="0"/>
              <a:t> </a:t>
            </a:r>
            <a:r>
              <a:rPr lang="en-US" dirty="0" err="1" smtClean="0"/>
              <a:t>ketik</a:t>
            </a:r>
            <a:r>
              <a:rPr lang="en-US" dirty="0" smtClean="0"/>
              <a:t> CREATE DATABASE (</a:t>
            </a:r>
            <a:r>
              <a:rPr lang="en-US" dirty="0" err="1" smtClean="0"/>
              <a:t>nama</a:t>
            </a:r>
            <a:r>
              <a:rPr lang="en-US" dirty="0" smtClean="0"/>
              <a:t> database </a:t>
            </a:r>
            <a:r>
              <a:rPr lang="en-US" dirty="0" err="1" smtClean="0"/>
              <a:t>anda</a:t>
            </a:r>
            <a:r>
              <a:rPr lang="en-US" dirty="0" smtClean="0"/>
              <a:t>) </a:t>
            </a:r>
            <a:r>
              <a:rPr lang="en-US" dirty="0" err="1" smtClean="0"/>
              <a:t>lalu</a:t>
            </a:r>
            <a:r>
              <a:rPr lang="en-US" dirty="0" smtClean="0"/>
              <a:t> </a:t>
            </a:r>
            <a:r>
              <a:rPr lang="en-US" dirty="0" err="1" smtClean="0"/>
              <a:t>klik</a:t>
            </a:r>
            <a:r>
              <a:rPr lang="en-US" dirty="0" smtClean="0"/>
              <a:t> go</a:t>
            </a:r>
          </a:p>
          <a:p>
            <a:r>
              <a:rPr lang="en-US" dirty="0" err="1" smtClean="0"/>
              <a:t>Maka</a:t>
            </a:r>
            <a:r>
              <a:rPr lang="en-US" dirty="0" smtClean="0"/>
              <a:t> database </a:t>
            </a:r>
            <a:r>
              <a:rPr lang="en-US" dirty="0" err="1" smtClean="0"/>
              <a:t>anda</a:t>
            </a:r>
            <a:r>
              <a:rPr lang="en-US" dirty="0" smtClean="0"/>
              <a:t> </a:t>
            </a:r>
            <a:r>
              <a:rPr lang="en-US" dirty="0" err="1" smtClean="0"/>
              <a:t>sudah</a:t>
            </a:r>
            <a:r>
              <a:rPr lang="en-US" dirty="0" smtClean="0"/>
              <a:t> </a:t>
            </a:r>
            <a:r>
              <a:rPr lang="en-US" dirty="0" err="1" smtClean="0"/>
              <a:t>terbuat</a:t>
            </a:r>
            <a:endParaRPr lang="en-US" dirty="0"/>
          </a:p>
        </p:txBody>
      </p:sp>
      <p:pic>
        <p:nvPicPr>
          <p:cNvPr id="5" name="Picture 4"/>
          <p:cNvPicPr>
            <a:picLocks noChangeAspect="1"/>
          </p:cNvPicPr>
          <p:nvPr/>
        </p:nvPicPr>
        <p:blipFill rotWithShape="1">
          <a:blip r:embed="rId2"/>
          <a:srcRect l="12861" t="8921" r="1489" b="13768"/>
          <a:stretch/>
        </p:blipFill>
        <p:spPr>
          <a:xfrm>
            <a:off x="451135" y="1458383"/>
            <a:ext cx="8077200" cy="3136898"/>
          </a:xfrm>
          <a:prstGeom prst="rect">
            <a:avLst/>
          </a:prstGeom>
        </p:spPr>
      </p:pic>
      <p:cxnSp>
        <p:nvCxnSpPr>
          <p:cNvPr id="7" name="Straight Arrow Connector 6"/>
          <p:cNvCxnSpPr/>
          <p:nvPr/>
        </p:nvCxnSpPr>
        <p:spPr>
          <a:xfrm flipH="1" flipV="1">
            <a:off x="1600200" y="1676400"/>
            <a:ext cx="26334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825440" y="1900274"/>
            <a:ext cx="533400" cy="369332"/>
          </a:xfrm>
          <a:prstGeom prst="rect">
            <a:avLst/>
          </a:prstGeom>
          <a:noFill/>
        </p:spPr>
        <p:txBody>
          <a:bodyPr wrap="square" rtlCol="0">
            <a:spAutoFit/>
          </a:bodyPr>
          <a:lstStyle/>
          <a:p>
            <a:r>
              <a:rPr lang="en-US" dirty="0" smtClean="0">
                <a:solidFill>
                  <a:schemeClr val="bg1"/>
                </a:solidFill>
              </a:rPr>
              <a:t>1</a:t>
            </a:r>
            <a:endParaRPr lang="en-US" dirty="0">
              <a:solidFill>
                <a:schemeClr val="bg1"/>
              </a:solidFill>
            </a:endParaRPr>
          </a:p>
        </p:txBody>
      </p:sp>
      <p:cxnSp>
        <p:nvCxnSpPr>
          <p:cNvPr id="10" name="Straight Arrow Connector 9"/>
          <p:cNvCxnSpPr/>
          <p:nvPr/>
        </p:nvCxnSpPr>
        <p:spPr>
          <a:xfrm>
            <a:off x="7543800" y="3778517"/>
            <a:ext cx="609600" cy="488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168865" y="3450436"/>
            <a:ext cx="452673" cy="369332"/>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pic>
        <p:nvPicPr>
          <p:cNvPr id="12" name="Picture 11"/>
          <p:cNvPicPr>
            <a:picLocks noChangeAspect="1"/>
          </p:cNvPicPr>
          <p:nvPr/>
        </p:nvPicPr>
        <p:blipFill rotWithShape="1">
          <a:blip r:embed="rId3"/>
          <a:srcRect t="6527" b="48889"/>
          <a:stretch/>
        </p:blipFill>
        <p:spPr>
          <a:xfrm>
            <a:off x="5181600" y="4634822"/>
            <a:ext cx="2792748" cy="2091946"/>
          </a:xfrm>
          <a:prstGeom prst="rect">
            <a:avLst/>
          </a:prstGeom>
        </p:spPr>
      </p:pic>
      <p:cxnSp>
        <p:nvCxnSpPr>
          <p:cNvPr id="14" name="Straight Arrow Connector 13"/>
          <p:cNvCxnSpPr/>
          <p:nvPr/>
        </p:nvCxnSpPr>
        <p:spPr>
          <a:xfrm flipH="1">
            <a:off x="5715000" y="6248400"/>
            <a:ext cx="710574"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8816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2743200" cy="533400"/>
          </a:xfrm>
        </p:spPr>
        <p:txBody>
          <a:bodyPr/>
          <a:lstStyle/>
          <a:p>
            <a:r>
              <a:rPr lang="en-US" dirty="0" smtClean="0"/>
              <a:t>Create</a:t>
            </a:r>
            <a:endParaRPr lang="en-US" dirty="0"/>
          </a:p>
        </p:txBody>
      </p:sp>
      <p:sp>
        <p:nvSpPr>
          <p:cNvPr id="4" name="Text Placeholder 3"/>
          <p:cNvSpPr>
            <a:spLocks noGrp="1"/>
          </p:cNvSpPr>
          <p:nvPr>
            <p:ph type="body" sz="half" idx="2"/>
          </p:nvPr>
        </p:nvSpPr>
        <p:spPr>
          <a:xfrm>
            <a:off x="76200" y="3124200"/>
            <a:ext cx="2862910" cy="1845735"/>
          </a:xfrm>
        </p:spPr>
        <p:txBody>
          <a:bodyPr>
            <a:normAutofit lnSpcReduction="10000"/>
          </a:bodyPr>
          <a:lstStyle/>
          <a:p>
            <a:r>
              <a:rPr lang="en-US" dirty="0"/>
              <a:t>Start apache </a:t>
            </a:r>
            <a:r>
              <a:rPr lang="en-US" dirty="0" err="1"/>
              <a:t>dan</a:t>
            </a:r>
            <a:r>
              <a:rPr lang="en-US" dirty="0"/>
              <a:t> </a:t>
            </a:r>
            <a:r>
              <a:rPr lang="en-US" dirty="0" err="1"/>
              <a:t>mysql</a:t>
            </a:r>
            <a:r>
              <a:rPr lang="en-US" dirty="0"/>
              <a:t> </a:t>
            </a:r>
            <a:r>
              <a:rPr lang="en-US" dirty="0" err="1"/>
              <a:t>diaplikasi</a:t>
            </a:r>
            <a:r>
              <a:rPr lang="en-US" dirty="0"/>
              <a:t> </a:t>
            </a:r>
            <a:r>
              <a:rPr lang="en-US" dirty="0" err="1"/>
              <a:t>xampp</a:t>
            </a:r>
            <a:r>
              <a:rPr lang="en-US" dirty="0"/>
              <a:t> yang </a:t>
            </a:r>
            <a:r>
              <a:rPr lang="en-US" dirty="0" err="1"/>
              <a:t>sudah</a:t>
            </a:r>
            <a:r>
              <a:rPr lang="en-US" dirty="0"/>
              <a:t> </a:t>
            </a:r>
            <a:r>
              <a:rPr lang="en-US" dirty="0" err="1"/>
              <a:t>diinstal</a:t>
            </a:r>
            <a:r>
              <a:rPr lang="en-US" dirty="0"/>
              <a:t> </a:t>
            </a:r>
            <a:r>
              <a:rPr lang="en-US" dirty="0" err="1"/>
              <a:t>tadi</a:t>
            </a:r>
            <a:r>
              <a:rPr lang="en-US" dirty="0"/>
              <a:t>, </a:t>
            </a:r>
            <a:r>
              <a:rPr lang="en-US" dirty="0" err="1"/>
              <a:t>lalu</a:t>
            </a:r>
            <a:r>
              <a:rPr lang="en-US" dirty="0"/>
              <a:t> </a:t>
            </a:r>
            <a:r>
              <a:rPr lang="en-US" dirty="0" err="1"/>
              <a:t>ketikkan</a:t>
            </a:r>
            <a:r>
              <a:rPr lang="en-US" dirty="0"/>
              <a:t> </a:t>
            </a:r>
            <a:r>
              <a:rPr lang="en-US" dirty="0" err="1"/>
              <a:t>localhost</a:t>
            </a:r>
            <a:r>
              <a:rPr lang="en-US" dirty="0"/>
              <a:t>/</a:t>
            </a:r>
            <a:r>
              <a:rPr lang="en-US" dirty="0" err="1"/>
              <a:t>phpmyadmin</a:t>
            </a:r>
            <a:r>
              <a:rPr lang="en-US" dirty="0"/>
              <a:t>/ </a:t>
            </a:r>
            <a:r>
              <a:rPr lang="en-US" dirty="0" err="1"/>
              <a:t>pada</a:t>
            </a:r>
            <a:r>
              <a:rPr lang="en-US" dirty="0"/>
              <a:t> web browser </a:t>
            </a:r>
            <a:r>
              <a:rPr lang="en-US" dirty="0" smtClean="0"/>
              <a:t>kalian </a:t>
            </a:r>
            <a:r>
              <a:rPr lang="en-US" dirty="0" err="1" smtClean="0"/>
              <a:t>lalu</a:t>
            </a:r>
            <a:r>
              <a:rPr lang="en-US" dirty="0" smtClean="0"/>
              <a:t> </a:t>
            </a:r>
            <a:r>
              <a:rPr lang="en-US" dirty="0" err="1" smtClean="0"/>
              <a:t>tekan</a:t>
            </a:r>
            <a:r>
              <a:rPr lang="en-US" dirty="0" smtClean="0"/>
              <a:t> database, </a:t>
            </a:r>
            <a:r>
              <a:rPr lang="en-US" dirty="0" err="1" smtClean="0"/>
              <a:t>pada</a:t>
            </a:r>
            <a:r>
              <a:rPr lang="en-US" dirty="0" smtClean="0"/>
              <a:t> </a:t>
            </a:r>
            <a:r>
              <a:rPr lang="en-US" dirty="0" err="1" smtClean="0"/>
              <a:t>baris</a:t>
            </a:r>
            <a:r>
              <a:rPr lang="en-US" dirty="0" smtClean="0"/>
              <a:t> create database </a:t>
            </a:r>
            <a:r>
              <a:rPr lang="en-US" dirty="0" err="1" smtClean="0"/>
              <a:t>ketikkan</a:t>
            </a:r>
            <a:r>
              <a:rPr lang="en-US" dirty="0" smtClean="0"/>
              <a:t> </a:t>
            </a:r>
            <a:r>
              <a:rPr lang="en-US" dirty="0" err="1" smtClean="0"/>
              <a:t>nama</a:t>
            </a:r>
            <a:r>
              <a:rPr lang="en-US" dirty="0" smtClean="0"/>
              <a:t> database </a:t>
            </a:r>
            <a:r>
              <a:rPr lang="en-US" dirty="0" err="1" smtClean="0"/>
              <a:t>lalu</a:t>
            </a:r>
            <a:r>
              <a:rPr lang="en-US" dirty="0" smtClean="0"/>
              <a:t> </a:t>
            </a:r>
            <a:r>
              <a:rPr lang="en-US" dirty="0" err="1" smtClean="0"/>
              <a:t>tekan</a:t>
            </a:r>
            <a:r>
              <a:rPr lang="en-US" dirty="0" smtClean="0"/>
              <a:t> create</a:t>
            </a:r>
          </a:p>
          <a:p>
            <a:r>
              <a:rPr lang="en-US" dirty="0" err="1" smtClean="0"/>
              <a:t>Maka</a:t>
            </a:r>
            <a:r>
              <a:rPr lang="en-US" dirty="0" smtClean="0"/>
              <a:t> database </a:t>
            </a:r>
            <a:r>
              <a:rPr lang="en-US" dirty="0" err="1" smtClean="0"/>
              <a:t>anda</a:t>
            </a:r>
            <a:r>
              <a:rPr lang="en-US" dirty="0" smtClean="0"/>
              <a:t> </a:t>
            </a:r>
            <a:r>
              <a:rPr lang="en-US" dirty="0" err="1" smtClean="0"/>
              <a:t>sudah</a:t>
            </a:r>
            <a:r>
              <a:rPr lang="en-US" dirty="0" smtClean="0"/>
              <a:t> </a:t>
            </a:r>
            <a:r>
              <a:rPr lang="en-US" dirty="0" err="1" smtClean="0"/>
              <a:t>terbuat</a:t>
            </a:r>
            <a:endParaRPr lang="en-US" dirty="0" smtClean="0"/>
          </a:p>
        </p:txBody>
      </p:sp>
      <p:pic>
        <p:nvPicPr>
          <p:cNvPr id="5" name="Picture 4"/>
          <p:cNvPicPr>
            <a:picLocks noChangeAspect="1"/>
          </p:cNvPicPr>
          <p:nvPr/>
        </p:nvPicPr>
        <p:blipFill>
          <a:blip r:embed="rId2"/>
          <a:stretch>
            <a:fillRect/>
          </a:stretch>
        </p:blipFill>
        <p:spPr>
          <a:xfrm>
            <a:off x="3124200" y="355600"/>
            <a:ext cx="5974844" cy="4377433"/>
          </a:xfrm>
          <a:prstGeom prst="rect">
            <a:avLst/>
          </a:prstGeom>
        </p:spPr>
      </p:pic>
      <p:pic>
        <p:nvPicPr>
          <p:cNvPr id="6" name="Picture 5"/>
          <p:cNvPicPr>
            <a:picLocks noChangeAspect="1"/>
          </p:cNvPicPr>
          <p:nvPr/>
        </p:nvPicPr>
        <p:blipFill rotWithShape="1">
          <a:blip r:embed="rId3"/>
          <a:srcRect b="51461"/>
          <a:stretch/>
        </p:blipFill>
        <p:spPr>
          <a:xfrm>
            <a:off x="5695010" y="4969935"/>
            <a:ext cx="1981477" cy="1854200"/>
          </a:xfrm>
          <a:prstGeom prst="rect">
            <a:avLst/>
          </a:prstGeom>
        </p:spPr>
      </p:pic>
      <p:cxnSp>
        <p:nvCxnSpPr>
          <p:cNvPr id="8" name="Straight Arrow Connector 7"/>
          <p:cNvCxnSpPr/>
          <p:nvPr/>
        </p:nvCxnSpPr>
        <p:spPr>
          <a:xfrm flipH="1" flipV="1">
            <a:off x="5682310" y="1066800"/>
            <a:ext cx="429312"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724400" y="1600200"/>
            <a:ext cx="448943"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8229600" y="1600200"/>
            <a:ext cx="393386" cy="279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296712" y="1181100"/>
            <a:ext cx="301686" cy="369332"/>
          </a:xfrm>
          <a:prstGeom prst="rect">
            <a:avLst/>
          </a:prstGeom>
        </p:spPr>
        <p:txBody>
          <a:bodyPr wrap="none">
            <a:spAutoFit/>
          </a:bodyPr>
          <a:lstStyle/>
          <a:p>
            <a:r>
              <a:rPr lang="en-US" dirty="0" smtClean="0">
                <a:solidFill>
                  <a:schemeClr val="bg1"/>
                </a:solidFill>
              </a:rPr>
              <a:t>1</a:t>
            </a:r>
            <a:endParaRPr lang="en-US" dirty="0">
              <a:solidFill>
                <a:schemeClr val="bg1"/>
              </a:solidFill>
            </a:endParaRPr>
          </a:p>
        </p:txBody>
      </p:sp>
      <p:sp>
        <p:nvSpPr>
          <p:cNvPr id="15" name="Rectangle 14"/>
          <p:cNvSpPr/>
          <p:nvPr/>
        </p:nvSpPr>
        <p:spPr>
          <a:xfrm>
            <a:off x="4455612" y="1230868"/>
            <a:ext cx="301686" cy="369332"/>
          </a:xfrm>
          <a:prstGeom prst="rect">
            <a:avLst/>
          </a:prstGeom>
        </p:spPr>
        <p:txBody>
          <a:bodyPr wrap="none">
            <a:spAutoFit/>
          </a:bodyPr>
          <a:lstStyle/>
          <a:p>
            <a:r>
              <a:rPr lang="en-US" smtClean="0">
                <a:solidFill>
                  <a:schemeClr val="bg1"/>
                </a:solidFill>
              </a:rPr>
              <a:t>2</a:t>
            </a:r>
            <a:endParaRPr lang="en-US" dirty="0">
              <a:solidFill>
                <a:schemeClr val="bg1"/>
              </a:solidFill>
            </a:endParaRPr>
          </a:p>
        </p:txBody>
      </p:sp>
      <p:sp>
        <p:nvSpPr>
          <p:cNvPr id="16" name="Rectangle 15"/>
          <p:cNvSpPr/>
          <p:nvPr/>
        </p:nvSpPr>
        <p:spPr>
          <a:xfrm>
            <a:off x="8669732" y="1230868"/>
            <a:ext cx="301686" cy="369332"/>
          </a:xfrm>
          <a:prstGeom prst="rect">
            <a:avLst/>
          </a:prstGeom>
        </p:spPr>
        <p:txBody>
          <a:bodyPr wrap="none">
            <a:spAutoFit/>
          </a:bodyPr>
          <a:lstStyle/>
          <a:p>
            <a:r>
              <a:rPr lang="en-US" dirty="0">
                <a:solidFill>
                  <a:schemeClr val="bg1"/>
                </a:solidFill>
              </a:rPr>
              <a:t>3</a:t>
            </a:r>
          </a:p>
        </p:txBody>
      </p:sp>
      <p:cxnSp>
        <p:nvCxnSpPr>
          <p:cNvPr id="17" name="Straight Arrow Connector 16"/>
          <p:cNvCxnSpPr/>
          <p:nvPr/>
        </p:nvCxnSpPr>
        <p:spPr>
          <a:xfrm flipH="1">
            <a:off x="6342848" y="6146533"/>
            <a:ext cx="393386" cy="279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63197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0468"/>
            <a:ext cx="2586282" cy="575732"/>
          </a:xfrm>
        </p:spPr>
        <p:txBody>
          <a:bodyPr/>
          <a:lstStyle/>
          <a:p>
            <a:r>
              <a:rPr lang="en-US" dirty="0" smtClean="0"/>
              <a:t>Create table</a:t>
            </a:r>
            <a:endParaRPr lang="en-US" dirty="0"/>
          </a:p>
        </p:txBody>
      </p:sp>
      <p:pic>
        <p:nvPicPr>
          <p:cNvPr id="5" name="Content Placeholder 4"/>
          <p:cNvPicPr>
            <a:picLocks noGrp="1" noChangeAspect="1"/>
          </p:cNvPicPr>
          <p:nvPr>
            <p:ph idx="1"/>
          </p:nvPr>
        </p:nvPicPr>
        <p:blipFill>
          <a:blip r:embed="rId2"/>
          <a:stretch>
            <a:fillRect/>
          </a:stretch>
        </p:blipFill>
        <p:spPr>
          <a:xfrm>
            <a:off x="341343" y="1123500"/>
            <a:ext cx="7805982" cy="3434901"/>
          </a:xfrm>
          <a:prstGeom prst="rect">
            <a:avLst/>
          </a:prstGeom>
        </p:spPr>
      </p:pic>
      <p:sp>
        <p:nvSpPr>
          <p:cNvPr id="4" name="Text Placeholder 3"/>
          <p:cNvSpPr>
            <a:spLocks noGrp="1"/>
          </p:cNvSpPr>
          <p:nvPr>
            <p:ph type="body" sz="half" idx="2"/>
          </p:nvPr>
        </p:nvSpPr>
        <p:spPr>
          <a:xfrm>
            <a:off x="239745" y="4761186"/>
            <a:ext cx="6324600" cy="1143000"/>
          </a:xfrm>
        </p:spPr>
        <p:txBody>
          <a:bodyPr/>
          <a:lstStyle/>
          <a:p>
            <a:r>
              <a:rPr lang="en-US" dirty="0" err="1" smtClean="0"/>
              <a:t>Pertama</a:t>
            </a:r>
            <a:r>
              <a:rPr lang="en-US" dirty="0" smtClean="0"/>
              <a:t> </a:t>
            </a:r>
            <a:r>
              <a:rPr lang="en-US" dirty="0" err="1" smtClean="0"/>
              <a:t>tekan</a:t>
            </a:r>
            <a:r>
              <a:rPr lang="en-US" dirty="0" smtClean="0"/>
              <a:t> SQL </a:t>
            </a:r>
            <a:r>
              <a:rPr lang="en-US" dirty="0" err="1" smtClean="0"/>
              <a:t>lalu</a:t>
            </a:r>
            <a:r>
              <a:rPr lang="en-US" dirty="0" smtClean="0"/>
              <a:t> </a:t>
            </a:r>
            <a:r>
              <a:rPr lang="en-US" dirty="0" err="1" smtClean="0"/>
              <a:t>akan</a:t>
            </a:r>
            <a:r>
              <a:rPr lang="en-US" dirty="0" smtClean="0"/>
              <a:t> </a:t>
            </a:r>
            <a:r>
              <a:rPr lang="en-US" dirty="0" err="1" smtClean="0"/>
              <a:t>tersedia</a:t>
            </a:r>
            <a:r>
              <a:rPr lang="en-US" dirty="0" smtClean="0"/>
              <a:t> field nah </a:t>
            </a:r>
            <a:r>
              <a:rPr lang="en-US" dirty="0" err="1" smtClean="0"/>
              <a:t>disini</a:t>
            </a:r>
            <a:r>
              <a:rPr lang="en-US" dirty="0" smtClean="0"/>
              <a:t> </a:t>
            </a:r>
            <a:r>
              <a:rPr lang="en-US" dirty="0" err="1" smtClean="0"/>
              <a:t>kita</a:t>
            </a:r>
            <a:r>
              <a:rPr lang="en-US" dirty="0" smtClean="0"/>
              <a:t> </a:t>
            </a:r>
            <a:r>
              <a:rPr lang="en-US" dirty="0" err="1" smtClean="0"/>
              <a:t>akan</a:t>
            </a:r>
            <a:r>
              <a:rPr lang="en-US" dirty="0" smtClean="0"/>
              <a:t> </a:t>
            </a:r>
            <a:r>
              <a:rPr lang="en-US" dirty="0" err="1" smtClean="0"/>
              <a:t>membuat</a:t>
            </a:r>
            <a:r>
              <a:rPr lang="en-US" dirty="0" smtClean="0"/>
              <a:t> </a:t>
            </a:r>
            <a:r>
              <a:rPr lang="en-US" dirty="0" err="1" smtClean="0"/>
              <a:t>tabel</a:t>
            </a:r>
            <a:r>
              <a:rPr lang="en-US" dirty="0" smtClean="0"/>
              <a:t> </a:t>
            </a:r>
            <a:r>
              <a:rPr lang="en-US" dirty="0" err="1" smtClean="0"/>
              <a:t>maka</a:t>
            </a:r>
            <a:r>
              <a:rPr lang="en-US" dirty="0" smtClean="0"/>
              <a:t> </a:t>
            </a:r>
            <a:r>
              <a:rPr lang="en-US" dirty="0" err="1" smtClean="0"/>
              <a:t>kita</a:t>
            </a:r>
            <a:r>
              <a:rPr lang="en-US" dirty="0" smtClean="0"/>
              <a:t> </a:t>
            </a:r>
            <a:r>
              <a:rPr lang="en-US" dirty="0" err="1" smtClean="0"/>
              <a:t>tuliskan</a:t>
            </a:r>
            <a:r>
              <a:rPr lang="en-US" dirty="0" smtClean="0"/>
              <a:t> CREATE TABLE </a:t>
            </a:r>
            <a:r>
              <a:rPr lang="en-US" dirty="0" err="1" smtClean="0"/>
              <a:t>nama</a:t>
            </a:r>
            <a:r>
              <a:rPr lang="en-US" dirty="0" smtClean="0"/>
              <a:t> table ( </a:t>
            </a:r>
            <a:r>
              <a:rPr lang="en-US" dirty="0" err="1" smtClean="0"/>
              <a:t>nama</a:t>
            </a:r>
            <a:r>
              <a:rPr lang="en-US" dirty="0" smtClean="0"/>
              <a:t> data </a:t>
            </a:r>
            <a:r>
              <a:rPr lang="en-US" dirty="0" err="1" smtClean="0"/>
              <a:t>tipe</a:t>
            </a:r>
            <a:r>
              <a:rPr lang="en-US" dirty="0" smtClean="0"/>
              <a:t> data (</a:t>
            </a:r>
            <a:r>
              <a:rPr lang="en-US" dirty="0" err="1" smtClean="0"/>
              <a:t>luasdata</a:t>
            </a:r>
            <a:r>
              <a:rPr lang="en-US" dirty="0" smtClean="0"/>
              <a:t>), </a:t>
            </a:r>
            <a:r>
              <a:rPr lang="en-US" dirty="0" err="1" smtClean="0"/>
              <a:t>nama</a:t>
            </a:r>
            <a:r>
              <a:rPr lang="en-US" dirty="0" smtClean="0"/>
              <a:t> data </a:t>
            </a:r>
            <a:r>
              <a:rPr lang="en-US" dirty="0" err="1" smtClean="0"/>
              <a:t>tipe</a:t>
            </a:r>
            <a:r>
              <a:rPr lang="en-US" dirty="0" smtClean="0"/>
              <a:t> data(</a:t>
            </a:r>
            <a:r>
              <a:rPr lang="en-US" dirty="0" err="1" smtClean="0"/>
              <a:t>luasdata</a:t>
            </a:r>
            <a:r>
              <a:rPr lang="en-US" dirty="0" smtClean="0"/>
              <a:t>) ) </a:t>
            </a:r>
            <a:r>
              <a:rPr lang="en-US" dirty="0" err="1" smtClean="0"/>
              <a:t>lalu</a:t>
            </a:r>
            <a:r>
              <a:rPr lang="en-US" dirty="0" smtClean="0"/>
              <a:t> </a:t>
            </a:r>
            <a:r>
              <a:rPr lang="en-US" dirty="0" err="1" smtClean="0"/>
              <a:t>tekan</a:t>
            </a:r>
            <a:r>
              <a:rPr lang="en-US" dirty="0" smtClean="0"/>
              <a:t> Go </a:t>
            </a:r>
            <a:r>
              <a:rPr lang="en-US" dirty="0" err="1" smtClean="0"/>
              <a:t>untuk</a:t>
            </a:r>
            <a:r>
              <a:rPr lang="en-US" dirty="0" smtClean="0"/>
              <a:t> </a:t>
            </a:r>
            <a:r>
              <a:rPr lang="en-US" dirty="0" err="1" smtClean="0"/>
              <a:t>menyudahi</a:t>
            </a:r>
            <a:r>
              <a:rPr lang="en-US" dirty="0" smtClean="0"/>
              <a:t> </a:t>
            </a:r>
            <a:r>
              <a:rPr lang="en-US" dirty="0" err="1" smtClean="0"/>
              <a:t>pengisian</a:t>
            </a:r>
            <a:r>
              <a:rPr lang="en-US" dirty="0" smtClean="0"/>
              <a:t> field</a:t>
            </a:r>
          </a:p>
          <a:p>
            <a:r>
              <a:rPr lang="en-US" dirty="0" err="1" smtClean="0"/>
              <a:t>Maka</a:t>
            </a:r>
            <a:r>
              <a:rPr lang="en-US" dirty="0" smtClean="0"/>
              <a:t> </a:t>
            </a:r>
            <a:r>
              <a:rPr lang="en-US" dirty="0" err="1" smtClean="0"/>
              <a:t>tabel</a:t>
            </a:r>
            <a:r>
              <a:rPr lang="en-US" dirty="0" smtClean="0"/>
              <a:t> </a:t>
            </a:r>
            <a:r>
              <a:rPr lang="en-US" dirty="0" err="1" smtClean="0"/>
              <a:t>anda</a:t>
            </a:r>
            <a:r>
              <a:rPr lang="en-US" dirty="0" smtClean="0"/>
              <a:t> </a:t>
            </a:r>
            <a:r>
              <a:rPr lang="en-US" dirty="0" err="1" smtClean="0"/>
              <a:t>sudah</a:t>
            </a:r>
            <a:r>
              <a:rPr lang="en-US" dirty="0" smtClean="0"/>
              <a:t> </a:t>
            </a:r>
            <a:r>
              <a:rPr lang="en-US" dirty="0" err="1" smtClean="0"/>
              <a:t>terbuat</a:t>
            </a:r>
            <a:endParaRPr lang="en-US" dirty="0"/>
          </a:p>
        </p:txBody>
      </p:sp>
      <p:cxnSp>
        <p:nvCxnSpPr>
          <p:cNvPr id="6" name="Straight Arrow Connector 5"/>
          <p:cNvCxnSpPr/>
          <p:nvPr/>
        </p:nvCxnSpPr>
        <p:spPr>
          <a:xfrm flipH="1" flipV="1">
            <a:off x="1437284" y="1539198"/>
            <a:ext cx="313057" cy="345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505200" y="1673832"/>
            <a:ext cx="380999" cy="421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162800" y="3810000"/>
            <a:ext cx="609601" cy="269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792257" y="1732068"/>
            <a:ext cx="301686" cy="369332"/>
          </a:xfrm>
          <a:prstGeom prst="rect">
            <a:avLst/>
          </a:prstGeom>
        </p:spPr>
        <p:txBody>
          <a:bodyPr wrap="none">
            <a:spAutoFit/>
          </a:bodyPr>
          <a:lstStyle/>
          <a:p>
            <a:r>
              <a:rPr lang="en-US" dirty="0" smtClean="0">
                <a:solidFill>
                  <a:schemeClr val="bg1"/>
                </a:solidFill>
              </a:rPr>
              <a:t>1</a:t>
            </a:r>
            <a:endParaRPr lang="en-US" dirty="0">
              <a:solidFill>
                <a:schemeClr val="bg1"/>
              </a:solidFill>
            </a:endParaRPr>
          </a:p>
        </p:txBody>
      </p:sp>
      <p:sp>
        <p:nvSpPr>
          <p:cNvPr id="14" name="Rectangle 13"/>
          <p:cNvSpPr/>
          <p:nvPr/>
        </p:nvSpPr>
        <p:spPr>
          <a:xfrm>
            <a:off x="3942648" y="1539198"/>
            <a:ext cx="301686" cy="369332"/>
          </a:xfrm>
          <a:prstGeom prst="rect">
            <a:avLst/>
          </a:prstGeom>
        </p:spPr>
        <p:txBody>
          <a:bodyPr wrap="none">
            <a:spAutoFit/>
          </a:bodyPr>
          <a:lstStyle/>
          <a:p>
            <a:r>
              <a:rPr lang="en-US" dirty="0">
                <a:solidFill>
                  <a:schemeClr val="bg1"/>
                </a:solidFill>
              </a:rPr>
              <a:t>2</a:t>
            </a:r>
          </a:p>
        </p:txBody>
      </p:sp>
      <p:sp>
        <p:nvSpPr>
          <p:cNvPr id="15" name="Rectangle 14"/>
          <p:cNvSpPr/>
          <p:nvPr/>
        </p:nvSpPr>
        <p:spPr>
          <a:xfrm>
            <a:off x="6846857" y="3458434"/>
            <a:ext cx="301686" cy="369332"/>
          </a:xfrm>
          <a:prstGeom prst="rect">
            <a:avLst/>
          </a:prstGeom>
        </p:spPr>
        <p:txBody>
          <a:bodyPr wrap="none">
            <a:spAutoFit/>
          </a:bodyPr>
          <a:lstStyle/>
          <a:p>
            <a:r>
              <a:rPr lang="en-US" dirty="0">
                <a:solidFill>
                  <a:schemeClr val="bg1"/>
                </a:solidFill>
              </a:rPr>
              <a:t>3</a:t>
            </a:r>
          </a:p>
        </p:txBody>
      </p:sp>
      <p:pic>
        <p:nvPicPr>
          <p:cNvPr id="16" name="Picture 15"/>
          <p:cNvPicPr>
            <a:picLocks noChangeAspect="1"/>
          </p:cNvPicPr>
          <p:nvPr/>
        </p:nvPicPr>
        <p:blipFill>
          <a:blip r:embed="rId3"/>
          <a:stretch>
            <a:fillRect/>
          </a:stretch>
        </p:blipFill>
        <p:spPr>
          <a:xfrm>
            <a:off x="6038614" y="5461817"/>
            <a:ext cx="1695687" cy="905001"/>
          </a:xfrm>
          <a:prstGeom prst="rect">
            <a:avLst/>
          </a:prstGeom>
        </p:spPr>
      </p:pic>
      <p:cxnSp>
        <p:nvCxnSpPr>
          <p:cNvPr id="17" name="Straight Arrow Connector 16"/>
          <p:cNvCxnSpPr/>
          <p:nvPr/>
        </p:nvCxnSpPr>
        <p:spPr>
          <a:xfrm flipH="1">
            <a:off x="6934202" y="5562600"/>
            <a:ext cx="380999" cy="421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97476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318" y="609601"/>
            <a:ext cx="2510082" cy="575732"/>
          </a:xfrm>
        </p:spPr>
        <p:txBody>
          <a:bodyPr/>
          <a:lstStyle/>
          <a:p>
            <a:r>
              <a:rPr lang="en-US" dirty="0" smtClean="0"/>
              <a:t>Alter </a:t>
            </a:r>
            <a:endParaRPr lang="en-US" dirty="0"/>
          </a:p>
        </p:txBody>
      </p:sp>
      <p:sp>
        <p:nvSpPr>
          <p:cNvPr id="4" name="Text Placeholder 3"/>
          <p:cNvSpPr>
            <a:spLocks noGrp="1"/>
          </p:cNvSpPr>
          <p:nvPr>
            <p:ph type="body" sz="half" idx="2"/>
          </p:nvPr>
        </p:nvSpPr>
        <p:spPr>
          <a:xfrm>
            <a:off x="410918" y="4876800"/>
            <a:ext cx="6477000" cy="1447800"/>
          </a:xfrm>
        </p:spPr>
        <p:txBody>
          <a:bodyPr>
            <a:normAutofit fontScale="92500" lnSpcReduction="10000"/>
          </a:bodyPr>
          <a:lstStyle/>
          <a:p>
            <a:r>
              <a:rPr lang="en-US" dirty="0" err="1"/>
              <a:t>Pertama</a:t>
            </a:r>
            <a:r>
              <a:rPr lang="en-US" dirty="0"/>
              <a:t> </a:t>
            </a:r>
            <a:r>
              <a:rPr lang="en-US" dirty="0" err="1"/>
              <a:t>tekan</a:t>
            </a:r>
            <a:r>
              <a:rPr lang="en-US" dirty="0"/>
              <a:t> SQL </a:t>
            </a:r>
            <a:r>
              <a:rPr lang="en-US" dirty="0" err="1"/>
              <a:t>lalu</a:t>
            </a:r>
            <a:r>
              <a:rPr lang="en-US" dirty="0"/>
              <a:t> </a:t>
            </a:r>
            <a:r>
              <a:rPr lang="en-US" dirty="0" err="1"/>
              <a:t>akan</a:t>
            </a:r>
            <a:r>
              <a:rPr lang="en-US" dirty="0"/>
              <a:t> </a:t>
            </a:r>
            <a:r>
              <a:rPr lang="en-US" dirty="0" err="1"/>
              <a:t>tersedia</a:t>
            </a:r>
            <a:r>
              <a:rPr lang="en-US" dirty="0"/>
              <a:t> field nah </a:t>
            </a:r>
            <a:r>
              <a:rPr lang="en-US" dirty="0" err="1"/>
              <a:t>disini</a:t>
            </a:r>
            <a:r>
              <a:rPr lang="en-US" dirty="0"/>
              <a:t> </a:t>
            </a:r>
            <a:r>
              <a:rPr lang="en-US" dirty="0" err="1"/>
              <a:t>kita</a:t>
            </a:r>
            <a:r>
              <a:rPr lang="en-US" dirty="0"/>
              <a:t> </a:t>
            </a:r>
            <a:r>
              <a:rPr lang="en-US" dirty="0" err="1"/>
              <a:t>akan</a:t>
            </a:r>
            <a:r>
              <a:rPr lang="en-US" dirty="0"/>
              <a:t> </a:t>
            </a:r>
            <a:r>
              <a:rPr lang="en-US" dirty="0" err="1" smtClean="0"/>
              <a:t>merubah</a:t>
            </a:r>
            <a:r>
              <a:rPr lang="en-US" dirty="0" smtClean="0"/>
              <a:t> </a:t>
            </a:r>
            <a:r>
              <a:rPr lang="en-US" dirty="0" err="1" smtClean="0"/>
              <a:t>tabel</a:t>
            </a:r>
            <a:r>
              <a:rPr lang="en-US" dirty="0" smtClean="0"/>
              <a:t> </a:t>
            </a:r>
            <a:r>
              <a:rPr lang="en-US" dirty="0" err="1"/>
              <a:t>maka</a:t>
            </a:r>
            <a:r>
              <a:rPr lang="en-US" dirty="0"/>
              <a:t> </a:t>
            </a:r>
            <a:r>
              <a:rPr lang="en-US" dirty="0" err="1"/>
              <a:t>kita</a:t>
            </a:r>
            <a:r>
              <a:rPr lang="en-US" dirty="0"/>
              <a:t> </a:t>
            </a:r>
            <a:r>
              <a:rPr lang="en-US" dirty="0" err="1"/>
              <a:t>tuliskan</a:t>
            </a:r>
            <a:r>
              <a:rPr lang="en-US" dirty="0"/>
              <a:t> </a:t>
            </a:r>
            <a:r>
              <a:rPr lang="en-US" dirty="0" smtClean="0"/>
              <a:t>ALTER </a:t>
            </a:r>
            <a:r>
              <a:rPr lang="en-US" dirty="0"/>
              <a:t>TABLE </a:t>
            </a:r>
            <a:r>
              <a:rPr lang="en-US" dirty="0" err="1"/>
              <a:t>nama</a:t>
            </a:r>
            <a:r>
              <a:rPr lang="en-US" dirty="0"/>
              <a:t> table </a:t>
            </a:r>
            <a:r>
              <a:rPr lang="en-US" dirty="0" smtClean="0"/>
              <a:t> </a:t>
            </a:r>
            <a:r>
              <a:rPr lang="en-US" dirty="0" err="1" smtClean="0"/>
              <a:t>lalu</a:t>
            </a:r>
            <a:r>
              <a:rPr lang="en-US" dirty="0" smtClean="0"/>
              <a:t> </a:t>
            </a:r>
            <a:r>
              <a:rPr lang="en-US" dirty="0" err="1" smtClean="0"/>
              <a:t>ketikkan</a:t>
            </a:r>
            <a:r>
              <a:rPr lang="en-US" dirty="0" smtClean="0"/>
              <a:t> </a:t>
            </a:r>
            <a:r>
              <a:rPr lang="en-US" dirty="0" err="1" smtClean="0"/>
              <a:t>perintah</a:t>
            </a:r>
            <a:r>
              <a:rPr lang="en-US" dirty="0" smtClean="0"/>
              <a:t> </a:t>
            </a:r>
            <a:r>
              <a:rPr lang="en-US" dirty="0" err="1" smtClean="0"/>
              <a:t>untuk</a:t>
            </a:r>
            <a:r>
              <a:rPr lang="en-US" dirty="0" smtClean="0"/>
              <a:t> </a:t>
            </a:r>
            <a:r>
              <a:rPr lang="en-US" dirty="0" err="1" smtClean="0"/>
              <a:t>memodifikasi</a:t>
            </a:r>
            <a:r>
              <a:rPr lang="en-US" dirty="0" smtClean="0"/>
              <a:t> table </a:t>
            </a:r>
            <a:r>
              <a:rPr lang="en-US" dirty="0" err="1" smtClean="0"/>
              <a:t>seperti</a:t>
            </a:r>
            <a:r>
              <a:rPr lang="en-US" dirty="0" smtClean="0"/>
              <a:t> ADD, CHANGE, </a:t>
            </a:r>
            <a:r>
              <a:rPr lang="en-US" dirty="0" err="1" smtClean="0"/>
              <a:t>dan</a:t>
            </a:r>
            <a:r>
              <a:rPr lang="en-US" dirty="0" smtClean="0"/>
              <a:t> lain </a:t>
            </a:r>
            <a:r>
              <a:rPr lang="en-US" dirty="0" err="1" smtClean="0"/>
              <a:t>lain</a:t>
            </a:r>
            <a:r>
              <a:rPr lang="en-US" dirty="0" smtClean="0"/>
              <a:t>, </a:t>
            </a:r>
            <a:r>
              <a:rPr lang="en-US" dirty="0" err="1" smtClean="0"/>
              <a:t>ketikkan</a:t>
            </a:r>
            <a:r>
              <a:rPr lang="en-US" dirty="0" smtClean="0"/>
              <a:t> </a:t>
            </a:r>
            <a:r>
              <a:rPr lang="en-US" dirty="0" err="1" smtClean="0"/>
              <a:t>nama</a:t>
            </a:r>
            <a:r>
              <a:rPr lang="en-US" dirty="0" smtClean="0"/>
              <a:t> </a:t>
            </a:r>
            <a:r>
              <a:rPr lang="en-US" dirty="0" err="1" smtClean="0"/>
              <a:t>databaru</a:t>
            </a:r>
            <a:r>
              <a:rPr lang="en-US" dirty="0" smtClean="0"/>
              <a:t> </a:t>
            </a:r>
            <a:r>
              <a:rPr lang="en-US" dirty="0" err="1" smtClean="0"/>
              <a:t>tipe</a:t>
            </a:r>
            <a:r>
              <a:rPr lang="en-US" dirty="0" smtClean="0"/>
              <a:t> data </a:t>
            </a:r>
            <a:r>
              <a:rPr lang="en-US" dirty="0" err="1" smtClean="0"/>
              <a:t>baru</a:t>
            </a:r>
            <a:r>
              <a:rPr lang="en-US" dirty="0" smtClean="0"/>
              <a:t>(</a:t>
            </a:r>
            <a:r>
              <a:rPr lang="en-US" dirty="0" err="1" smtClean="0"/>
              <a:t>luasdatabaru</a:t>
            </a:r>
            <a:r>
              <a:rPr lang="en-US" dirty="0" smtClean="0"/>
              <a:t>)</a:t>
            </a:r>
          </a:p>
          <a:p>
            <a:r>
              <a:rPr lang="en-US" dirty="0" err="1" smtClean="0"/>
              <a:t>lalu</a:t>
            </a:r>
            <a:r>
              <a:rPr lang="en-US" dirty="0" smtClean="0"/>
              <a:t> </a:t>
            </a:r>
            <a:r>
              <a:rPr lang="en-US" dirty="0" err="1"/>
              <a:t>tekan</a:t>
            </a:r>
            <a:r>
              <a:rPr lang="en-US" dirty="0"/>
              <a:t> Go </a:t>
            </a:r>
            <a:r>
              <a:rPr lang="en-US" dirty="0" err="1"/>
              <a:t>untuk</a:t>
            </a:r>
            <a:r>
              <a:rPr lang="en-US" dirty="0"/>
              <a:t> </a:t>
            </a:r>
            <a:r>
              <a:rPr lang="en-US" dirty="0" err="1"/>
              <a:t>menyudahi</a:t>
            </a:r>
            <a:r>
              <a:rPr lang="en-US" dirty="0"/>
              <a:t> </a:t>
            </a:r>
            <a:r>
              <a:rPr lang="en-US" dirty="0" err="1"/>
              <a:t>pengisian</a:t>
            </a:r>
            <a:r>
              <a:rPr lang="en-US" dirty="0"/>
              <a:t> field</a:t>
            </a:r>
          </a:p>
          <a:p>
            <a:r>
              <a:rPr lang="en-US" dirty="0" err="1"/>
              <a:t>Maka</a:t>
            </a:r>
            <a:r>
              <a:rPr lang="en-US" dirty="0"/>
              <a:t> </a:t>
            </a:r>
            <a:r>
              <a:rPr lang="en-US" dirty="0" err="1"/>
              <a:t>tabel</a:t>
            </a:r>
            <a:r>
              <a:rPr lang="en-US" dirty="0"/>
              <a:t> </a:t>
            </a:r>
            <a:r>
              <a:rPr lang="en-US" dirty="0" err="1"/>
              <a:t>anda</a:t>
            </a:r>
            <a:r>
              <a:rPr lang="en-US" dirty="0"/>
              <a:t> </a:t>
            </a:r>
            <a:r>
              <a:rPr lang="en-US" dirty="0" err="1"/>
              <a:t>sudah</a:t>
            </a:r>
            <a:r>
              <a:rPr lang="en-US" dirty="0"/>
              <a:t> </a:t>
            </a:r>
            <a:r>
              <a:rPr lang="en-US" dirty="0" err="1" smtClean="0"/>
              <a:t>terubah</a:t>
            </a:r>
            <a:endParaRPr lang="en-US" dirty="0"/>
          </a:p>
          <a:p>
            <a:endParaRPr lang="en-US" dirty="0"/>
          </a:p>
        </p:txBody>
      </p:sp>
      <p:pic>
        <p:nvPicPr>
          <p:cNvPr id="8" name="Picture 7"/>
          <p:cNvPicPr>
            <a:picLocks noChangeAspect="1"/>
          </p:cNvPicPr>
          <p:nvPr/>
        </p:nvPicPr>
        <p:blipFill rotWithShape="1">
          <a:blip r:embed="rId2"/>
          <a:srcRect b="18426"/>
          <a:stretch/>
        </p:blipFill>
        <p:spPr>
          <a:xfrm>
            <a:off x="236560" y="1210733"/>
            <a:ext cx="8282590" cy="3429000"/>
          </a:xfrm>
          <a:prstGeom prst="rect">
            <a:avLst/>
          </a:prstGeom>
        </p:spPr>
      </p:pic>
      <p:pic>
        <p:nvPicPr>
          <p:cNvPr id="9" name="Picture 8"/>
          <p:cNvPicPr>
            <a:picLocks noChangeAspect="1"/>
          </p:cNvPicPr>
          <p:nvPr/>
        </p:nvPicPr>
        <p:blipFill rotWithShape="1">
          <a:blip r:embed="rId3"/>
          <a:srcRect l="3053" t="63519" r="24583" b="6365"/>
          <a:stretch/>
        </p:blipFill>
        <p:spPr>
          <a:xfrm>
            <a:off x="3497017" y="5848350"/>
            <a:ext cx="5418383" cy="952500"/>
          </a:xfrm>
          <a:prstGeom prst="rect">
            <a:avLst/>
          </a:prstGeom>
        </p:spPr>
      </p:pic>
      <p:cxnSp>
        <p:nvCxnSpPr>
          <p:cNvPr id="10" name="Straight Arrow Connector 9"/>
          <p:cNvCxnSpPr/>
          <p:nvPr/>
        </p:nvCxnSpPr>
        <p:spPr>
          <a:xfrm flipH="1" flipV="1">
            <a:off x="1905000" y="1752600"/>
            <a:ext cx="313057" cy="345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946400" y="1712383"/>
            <a:ext cx="457200" cy="425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467600" y="4191000"/>
            <a:ext cx="453110" cy="212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467600" y="6324600"/>
            <a:ext cx="308890" cy="210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18057" y="1902167"/>
            <a:ext cx="301686" cy="369332"/>
          </a:xfrm>
          <a:prstGeom prst="rect">
            <a:avLst/>
          </a:prstGeom>
        </p:spPr>
        <p:txBody>
          <a:bodyPr wrap="none">
            <a:spAutoFit/>
          </a:bodyPr>
          <a:lstStyle/>
          <a:p>
            <a:r>
              <a:rPr lang="en-US" dirty="0" smtClean="0">
                <a:solidFill>
                  <a:schemeClr val="bg1"/>
                </a:solidFill>
              </a:rPr>
              <a:t>1</a:t>
            </a:r>
            <a:endParaRPr lang="en-US" dirty="0">
              <a:solidFill>
                <a:schemeClr val="bg1"/>
              </a:solidFill>
            </a:endParaRPr>
          </a:p>
        </p:txBody>
      </p:sp>
      <p:sp>
        <p:nvSpPr>
          <p:cNvPr id="20" name="Rectangle 19"/>
          <p:cNvSpPr/>
          <p:nvPr/>
        </p:nvSpPr>
        <p:spPr>
          <a:xfrm>
            <a:off x="3235386" y="1702821"/>
            <a:ext cx="301686" cy="369332"/>
          </a:xfrm>
          <a:prstGeom prst="rect">
            <a:avLst/>
          </a:prstGeom>
        </p:spPr>
        <p:txBody>
          <a:bodyPr wrap="none">
            <a:spAutoFit/>
          </a:bodyPr>
          <a:lstStyle/>
          <a:p>
            <a:r>
              <a:rPr lang="en-US" dirty="0">
                <a:solidFill>
                  <a:schemeClr val="bg1"/>
                </a:solidFill>
              </a:rPr>
              <a:t>2</a:t>
            </a:r>
          </a:p>
        </p:txBody>
      </p:sp>
      <p:sp>
        <p:nvSpPr>
          <p:cNvPr id="21" name="Rectangle 20"/>
          <p:cNvSpPr/>
          <p:nvPr/>
        </p:nvSpPr>
        <p:spPr>
          <a:xfrm>
            <a:off x="7165914" y="3980960"/>
            <a:ext cx="301686" cy="369332"/>
          </a:xfrm>
          <a:prstGeom prst="rect">
            <a:avLst/>
          </a:prstGeom>
        </p:spPr>
        <p:txBody>
          <a:bodyPr wrap="none">
            <a:spAutoFit/>
          </a:bodyPr>
          <a:lstStyle/>
          <a:p>
            <a:r>
              <a:rPr lang="en-US" dirty="0">
                <a:solidFill>
                  <a:schemeClr val="bg1"/>
                </a:solidFill>
              </a:rPr>
              <a:t>3</a:t>
            </a:r>
          </a:p>
        </p:txBody>
      </p:sp>
    </p:spTree>
    <p:extLst>
      <p:ext uri="{BB962C8B-B14F-4D97-AF65-F5344CB8AC3E}">
        <p14:creationId xmlns:p14="http://schemas.microsoft.com/office/powerpoint/2010/main" val="23019994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718" y="397935"/>
            <a:ext cx="2510082" cy="423332"/>
          </a:xfrm>
        </p:spPr>
        <p:txBody>
          <a:bodyPr>
            <a:normAutofit fontScale="90000"/>
          </a:bodyPr>
          <a:lstStyle/>
          <a:p>
            <a:r>
              <a:rPr lang="en-US" dirty="0" smtClean="0"/>
              <a:t>ALTER </a:t>
            </a:r>
            <a:endParaRPr lang="en-US" dirty="0"/>
          </a:p>
        </p:txBody>
      </p:sp>
      <p:sp>
        <p:nvSpPr>
          <p:cNvPr id="4" name="Text Placeholder 3"/>
          <p:cNvSpPr>
            <a:spLocks noGrp="1"/>
          </p:cNvSpPr>
          <p:nvPr>
            <p:ph type="body" sz="half" idx="2"/>
          </p:nvPr>
        </p:nvSpPr>
        <p:spPr>
          <a:xfrm>
            <a:off x="461718" y="5469465"/>
            <a:ext cx="3157782" cy="1388535"/>
          </a:xfrm>
        </p:spPr>
        <p:txBody>
          <a:bodyPr>
            <a:normAutofit lnSpcReduction="10000"/>
          </a:bodyPr>
          <a:lstStyle/>
          <a:p>
            <a:r>
              <a:rPr lang="en-US" dirty="0" err="1" smtClean="0"/>
              <a:t>Pertama</a:t>
            </a:r>
            <a:r>
              <a:rPr lang="en-US" dirty="0" smtClean="0"/>
              <a:t> </a:t>
            </a:r>
            <a:r>
              <a:rPr lang="en-US" dirty="0" err="1" smtClean="0"/>
              <a:t>klik</a:t>
            </a:r>
            <a:r>
              <a:rPr lang="en-US" dirty="0" smtClean="0"/>
              <a:t> structure </a:t>
            </a:r>
            <a:r>
              <a:rPr lang="en-US" dirty="0" err="1" smtClean="0"/>
              <a:t>lalu</a:t>
            </a:r>
            <a:r>
              <a:rPr lang="en-US" dirty="0" smtClean="0"/>
              <a:t> </a:t>
            </a:r>
            <a:r>
              <a:rPr lang="en-US" dirty="0" err="1" smtClean="0"/>
              <a:t>klik</a:t>
            </a:r>
            <a:r>
              <a:rPr lang="en-US" dirty="0" smtClean="0"/>
              <a:t> Change </a:t>
            </a:r>
            <a:r>
              <a:rPr lang="en-US" dirty="0" err="1" smtClean="0"/>
              <a:t>setelah</a:t>
            </a:r>
            <a:r>
              <a:rPr lang="en-US" dirty="0" smtClean="0"/>
              <a:t> </a:t>
            </a:r>
            <a:r>
              <a:rPr lang="en-US" dirty="0" err="1" smtClean="0"/>
              <a:t>itu</a:t>
            </a:r>
            <a:r>
              <a:rPr lang="en-US" dirty="0" smtClean="0"/>
              <a:t> </a:t>
            </a:r>
            <a:r>
              <a:rPr lang="en-US" dirty="0" err="1" smtClean="0"/>
              <a:t>kita</a:t>
            </a:r>
            <a:r>
              <a:rPr lang="en-US" dirty="0" smtClean="0"/>
              <a:t> </a:t>
            </a:r>
            <a:r>
              <a:rPr lang="en-US" dirty="0" err="1" smtClean="0"/>
              <a:t>akan</a:t>
            </a:r>
            <a:r>
              <a:rPr lang="en-US" dirty="0" smtClean="0"/>
              <a:t> </a:t>
            </a:r>
            <a:r>
              <a:rPr lang="en-US" dirty="0" err="1" smtClean="0"/>
              <a:t>terarah</a:t>
            </a:r>
            <a:r>
              <a:rPr lang="en-US" dirty="0" smtClean="0"/>
              <a:t> </a:t>
            </a:r>
            <a:r>
              <a:rPr lang="en-US" dirty="0" err="1" smtClean="0"/>
              <a:t>ke</a:t>
            </a:r>
            <a:r>
              <a:rPr lang="en-US" dirty="0" smtClean="0"/>
              <a:t> </a:t>
            </a:r>
            <a:r>
              <a:rPr lang="en-US" dirty="0" err="1" smtClean="0"/>
              <a:t>halaman</a:t>
            </a:r>
            <a:r>
              <a:rPr lang="en-US" dirty="0" smtClean="0"/>
              <a:t> </a:t>
            </a:r>
            <a:r>
              <a:rPr lang="en-US" dirty="0" err="1" smtClean="0"/>
              <a:t>pengubahan</a:t>
            </a:r>
            <a:r>
              <a:rPr lang="en-US" dirty="0" smtClean="0"/>
              <a:t>, </a:t>
            </a:r>
            <a:r>
              <a:rPr lang="en-US" dirty="0" err="1" smtClean="0"/>
              <a:t>lalu</a:t>
            </a:r>
            <a:r>
              <a:rPr lang="en-US" dirty="0" smtClean="0"/>
              <a:t> </a:t>
            </a:r>
            <a:r>
              <a:rPr lang="en-US" dirty="0" err="1" smtClean="0"/>
              <a:t>ubah</a:t>
            </a:r>
            <a:r>
              <a:rPr lang="en-US" dirty="0" smtClean="0"/>
              <a:t> </a:t>
            </a:r>
            <a:r>
              <a:rPr lang="en-US" dirty="0" err="1" smtClean="0"/>
              <a:t>lah</a:t>
            </a:r>
            <a:r>
              <a:rPr lang="en-US" dirty="0" smtClean="0"/>
              <a:t> data </a:t>
            </a:r>
            <a:r>
              <a:rPr lang="en-US" dirty="0" err="1" smtClean="0"/>
              <a:t>sesuai</a:t>
            </a:r>
            <a:r>
              <a:rPr lang="en-US" dirty="0" smtClean="0"/>
              <a:t> yang </a:t>
            </a:r>
            <a:r>
              <a:rPr lang="en-US" dirty="0" err="1" smtClean="0"/>
              <a:t>kita</a:t>
            </a:r>
            <a:r>
              <a:rPr lang="en-US" dirty="0" smtClean="0"/>
              <a:t> </a:t>
            </a:r>
            <a:r>
              <a:rPr lang="en-US" dirty="0" err="1" smtClean="0"/>
              <a:t>inginkan</a:t>
            </a:r>
            <a:r>
              <a:rPr lang="en-US" dirty="0" smtClean="0"/>
              <a:t> </a:t>
            </a:r>
            <a:r>
              <a:rPr lang="en-US" dirty="0" err="1" smtClean="0"/>
              <a:t>lalu</a:t>
            </a:r>
            <a:r>
              <a:rPr lang="en-US" dirty="0" smtClean="0"/>
              <a:t> </a:t>
            </a:r>
            <a:r>
              <a:rPr lang="en-US" dirty="0" err="1" smtClean="0"/>
              <a:t>klik</a:t>
            </a:r>
            <a:r>
              <a:rPr lang="en-US" dirty="0" smtClean="0"/>
              <a:t> save </a:t>
            </a:r>
            <a:r>
              <a:rPr lang="en-US" dirty="0" err="1" smtClean="0"/>
              <a:t>untuk</a:t>
            </a:r>
            <a:r>
              <a:rPr lang="en-US" dirty="0" smtClean="0"/>
              <a:t> </a:t>
            </a:r>
            <a:r>
              <a:rPr lang="en-US" dirty="0" err="1" smtClean="0"/>
              <a:t>menyudahi</a:t>
            </a:r>
            <a:r>
              <a:rPr lang="en-US" dirty="0" smtClean="0"/>
              <a:t> </a:t>
            </a:r>
            <a:r>
              <a:rPr lang="en-US" dirty="0" err="1" smtClean="0"/>
              <a:t>pengeditan</a:t>
            </a:r>
            <a:endParaRPr lang="en-US" dirty="0" smtClean="0"/>
          </a:p>
          <a:p>
            <a:r>
              <a:rPr lang="en-US" dirty="0" err="1" smtClean="0"/>
              <a:t>Maka</a:t>
            </a:r>
            <a:r>
              <a:rPr lang="en-US" dirty="0" smtClean="0"/>
              <a:t> data table </a:t>
            </a:r>
            <a:r>
              <a:rPr lang="en-US" dirty="0" err="1" smtClean="0"/>
              <a:t>anda</a:t>
            </a:r>
            <a:r>
              <a:rPr lang="en-US" dirty="0" smtClean="0"/>
              <a:t> </a:t>
            </a:r>
            <a:r>
              <a:rPr lang="en-US" dirty="0" err="1" smtClean="0"/>
              <a:t>sudah</a:t>
            </a:r>
            <a:r>
              <a:rPr lang="en-US" dirty="0" smtClean="0"/>
              <a:t> </a:t>
            </a:r>
            <a:r>
              <a:rPr lang="en-US" dirty="0" err="1" smtClean="0"/>
              <a:t>berubah</a:t>
            </a:r>
            <a:endParaRPr lang="en-US" dirty="0"/>
          </a:p>
        </p:txBody>
      </p:sp>
      <p:pic>
        <p:nvPicPr>
          <p:cNvPr id="5" name="Picture 4"/>
          <p:cNvPicPr>
            <a:picLocks noChangeAspect="1"/>
          </p:cNvPicPr>
          <p:nvPr/>
        </p:nvPicPr>
        <p:blipFill rotWithShape="1">
          <a:blip r:embed="rId2"/>
          <a:srcRect r="11392" b="9617"/>
          <a:stretch/>
        </p:blipFill>
        <p:spPr>
          <a:xfrm>
            <a:off x="461718" y="821267"/>
            <a:ext cx="7082082" cy="3048000"/>
          </a:xfrm>
          <a:prstGeom prst="rect">
            <a:avLst/>
          </a:prstGeom>
        </p:spPr>
      </p:pic>
      <p:pic>
        <p:nvPicPr>
          <p:cNvPr id="6" name="Picture 5"/>
          <p:cNvPicPr>
            <a:picLocks noChangeAspect="1"/>
          </p:cNvPicPr>
          <p:nvPr/>
        </p:nvPicPr>
        <p:blipFill>
          <a:blip r:embed="rId3"/>
          <a:stretch>
            <a:fillRect/>
          </a:stretch>
        </p:blipFill>
        <p:spPr>
          <a:xfrm>
            <a:off x="461718" y="3969002"/>
            <a:ext cx="7158282" cy="1487763"/>
          </a:xfrm>
          <a:prstGeom prst="rect">
            <a:avLst/>
          </a:prstGeom>
        </p:spPr>
      </p:pic>
      <p:cxnSp>
        <p:nvCxnSpPr>
          <p:cNvPr id="7" name="Straight Arrow Connector 6"/>
          <p:cNvCxnSpPr/>
          <p:nvPr/>
        </p:nvCxnSpPr>
        <p:spPr>
          <a:xfrm flipH="1" flipV="1">
            <a:off x="2040609" y="1600200"/>
            <a:ext cx="313057" cy="345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029200" y="2971800"/>
            <a:ext cx="457201"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705600" y="4953000"/>
            <a:ext cx="457201"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rotWithShape="1">
          <a:blip r:embed="rId4"/>
          <a:srcRect r="31612"/>
          <a:stretch/>
        </p:blipFill>
        <p:spPr>
          <a:xfrm>
            <a:off x="3847639" y="5916047"/>
            <a:ext cx="4534362" cy="495369"/>
          </a:xfrm>
          <a:prstGeom prst="rect">
            <a:avLst/>
          </a:prstGeom>
        </p:spPr>
      </p:pic>
      <p:sp>
        <p:nvSpPr>
          <p:cNvPr id="13" name="Rectangle 12"/>
          <p:cNvSpPr/>
          <p:nvPr/>
        </p:nvSpPr>
        <p:spPr>
          <a:xfrm>
            <a:off x="2353666" y="1927738"/>
            <a:ext cx="301686" cy="369332"/>
          </a:xfrm>
          <a:prstGeom prst="rect">
            <a:avLst/>
          </a:prstGeom>
        </p:spPr>
        <p:txBody>
          <a:bodyPr wrap="none">
            <a:spAutoFit/>
          </a:bodyPr>
          <a:lstStyle/>
          <a:p>
            <a:r>
              <a:rPr lang="en-US" dirty="0" smtClean="0">
                <a:solidFill>
                  <a:schemeClr val="bg1"/>
                </a:solidFill>
              </a:rPr>
              <a:t>1</a:t>
            </a:r>
            <a:endParaRPr lang="en-US" dirty="0">
              <a:solidFill>
                <a:schemeClr val="bg1"/>
              </a:solidFill>
            </a:endParaRPr>
          </a:p>
        </p:txBody>
      </p:sp>
      <p:sp>
        <p:nvSpPr>
          <p:cNvPr id="14" name="Rectangle 13"/>
          <p:cNvSpPr/>
          <p:nvPr/>
        </p:nvSpPr>
        <p:spPr>
          <a:xfrm>
            <a:off x="4727514" y="2632072"/>
            <a:ext cx="301686" cy="369332"/>
          </a:xfrm>
          <a:prstGeom prst="rect">
            <a:avLst/>
          </a:prstGeom>
        </p:spPr>
        <p:txBody>
          <a:bodyPr wrap="none">
            <a:spAutoFit/>
          </a:bodyPr>
          <a:lstStyle/>
          <a:p>
            <a:r>
              <a:rPr lang="en-US" dirty="0">
                <a:solidFill>
                  <a:schemeClr val="bg1"/>
                </a:solidFill>
              </a:rPr>
              <a:t>2</a:t>
            </a:r>
          </a:p>
        </p:txBody>
      </p:sp>
      <p:sp>
        <p:nvSpPr>
          <p:cNvPr id="15" name="Rectangle 14"/>
          <p:cNvSpPr/>
          <p:nvPr/>
        </p:nvSpPr>
        <p:spPr>
          <a:xfrm>
            <a:off x="6404966" y="4712883"/>
            <a:ext cx="301686" cy="369332"/>
          </a:xfrm>
          <a:prstGeom prst="rect">
            <a:avLst/>
          </a:prstGeom>
        </p:spPr>
        <p:txBody>
          <a:bodyPr wrap="none">
            <a:spAutoFit/>
          </a:bodyPr>
          <a:lstStyle/>
          <a:p>
            <a:r>
              <a:rPr lang="en-US" dirty="0">
                <a:solidFill>
                  <a:schemeClr val="bg1"/>
                </a:solidFill>
              </a:rPr>
              <a:t>3</a:t>
            </a:r>
          </a:p>
        </p:txBody>
      </p:sp>
      <p:cxnSp>
        <p:nvCxnSpPr>
          <p:cNvPr id="16" name="Straight Arrow Connector 15"/>
          <p:cNvCxnSpPr/>
          <p:nvPr/>
        </p:nvCxnSpPr>
        <p:spPr>
          <a:xfrm flipH="1">
            <a:off x="6502399" y="5826096"/>
            <a:ext cx="457201" cy="318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88411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219200"/>
            <a:ext cx="9067800" cy="3703320"/>
          </a:xfrm>
        </p:spPr>
        <p:txBody>
          <a:bodyPr/>
          <a:lstStyle/>
          <a:p>
            <a:pPr marL="0" indent="0" algn="ctr">
              <a:buNone/>
            </a:pPr>
            <a:r>
              <a:rPr lang="en-US" sz="2800" b="1" dirty="0"/>
              <a:t>DOSEN PENGAJAR </a:t>
            </a:r>
            <a:r>
              <a:rPr lang="en-US" sz="2800" b="1" dirty="0" smtClean="0"/>
              <a:t>:</a:t>
            </a:r>
          </a:p>
          <a:p>
            <a:pPr marL="0" indent="0" algn="ctr">
              <a:buNone/>
            </a:pPr>
            <a:r>
              <a:rPr lang="en-US" sz="2800" b="1" dirty="0" err="1" smtClean="0"/>
              <a:t>Dwi</a:t>
            </a:r>
            <a:r>
              <a:rPr lang="en-US" sz="2800" b="1" dirty="0" smtClean="0"/>
              <a:t> </a:t>
            </a:r>
            <a:r>
              <a:rPr lang="en-US" sz="2800" b="1" dirty="0" err="1"/>
              <a:t>Amalia</a:t>
            </a:r>
            <a:r>
              <a:rPr lang="en-US" sz="2800" b="1" dirty="0"/>
              <a:t> </a:t>
            </a:r>
            <a:r>
              <a:rPr lang="en-US" sz="2800" b="1" dirty="0" err="1" smtClean="0"/>
              <a:t>Purnamasari,S.T.,M.Cs</a:t>
            </a:r>
            <a:endParaRPr lang="en-US" sz="2800" b="1" dirty="0"/>
          </a:p>
          <a:p>
            <a:pPr marL="0" indent="0" algn="ctr">
              <a:buNone/>
            </a:pPr>
            <a:endParaRPr lang="en-US" b="1" dirty="0"/>
          </a:p>
        </p:txBody>
      </p:sp>
    </p:spTree>
    <p:extLst>
      <p:ext uri="{BB962C8B-B14F-4D97-AF65-F5344CB8AC3E}">
        <p14:creationId xmlns:p14="http://schemas.microsoft.com/office/powerpoint/2010/main" val="41839520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43416"/>
            <a:ext cx="2738682" cy="575732"/>
          </a:xfrm>
        </p:spPr>
        <p:txBody>
          <a:bodyPr/>
          <a:lstStyle/>
          <a:p>
            <a:r>
              <a:rPr lang="en-US" dirty="0" smtClean="0"/>
              <a:t>DROP</a:t>
            </a:r>
            <a:endParaRPr lang="en-US" dirty="0"/>
          </a:p>
        </p:txBody>
      </p:sp>
      <p:sp>
        <p:nvSpPr>
          <p:cNvPr id="4" name="Text Placeholder 3"/>
          <p:cNvSpPr>
            <a:spLocks noGrp="1"/>
          </p:cNvSpPr>
          <p:nvPr>
            <p:ph type="body" sz="half" idx="2"/>
          </p:nvPr>
        </p:nvSpPr>
        <p:spPr>
          <a:xfrm>
            <a:off x="990600" y="5823950"/>
            <a:ext cx="4953001" cy="939796"/>
          </a:xfrm>
        </p:spPr>
        <p:txBody>
          <a:bodyPr>
            <a:normAutofit fontScale="85000" lnSpcReduction="10000"/>
          </a:bodyPr>
          <a:lstStyle/>
          <a:p>
            <a:r>
              <a:rPr lang="en-US" dirty="0" err="1" smtClean="0"/>
              <a:t>Pertama</a:t>
            </a:r>
            <a:r>
              <a:rPr lang="en-US" dirty="0" smtClean="0"/>
              <a:t> </a:t>
            </a:r>
            <a:r>
              <a:rPr lang="en-US" dirty="0" err="1" smtClean="0"/>
              <a:t>klik</a:t>
            </a:r>
            <a:r>
              <a:rPr lang="en-US" dirty="0" smtClean="0"/>
              <a:t> </a:t>
            </a:r>
            <a:r>
              <a:rPr lang="en-US" dirty="0" err="1" smtClean="0"/>
              <a:t>dulu</a:t>
            </a:r>
            <a:r>
              <a:rPr lang="en-US" dirty="0" smtClean="0"/>
              <a:t> database yang </a:t>
            </a:r>
            <a:r>
              <a:rPr lang="en-US" dirty="0" err="1" smtClean="0"/>
              <a:t>mau</a:t>
            </a:r>
            <a:r>
              <a:rPr lang="en-US" dirty="0" smtClean="0"/>
              <a:t> </a:t>
            </a:r>
            <a:r>
              <a:rPr lang="en-US" dirty="0" err="1" smtClean="0"/>
              <a:t>dihapus</a:t>
            </a:r>
            <a:r>
              <a:rPr lang="en-US" dirty="0" smtClean="0"/>
              <a:t> </a:t>
            </a:r>
            <a:r>
              <a:rPr lang="en-US" dirty="0" err="1" smtClean="0"/>
              <a:t>setelah</a:t>
            </a:r>
            <a:r>
              <a:rPr lang="en-US" dirty="0" smtClean="0"/>
              <a:t> </a:t>
            </a:r>
            <a:r>
              <a:rPr lang="en-US" dirty="0" err="1" smtClean="0"/>
              <a:t>itu</a:t>
            </a:r>
            <a:r>
              <a:rPr lang="en-US" dirty="0" smtClean="0"/>
              <a:t> </a:t>
            </a:r>
            <a:r>
              <a:rPr lang="en-US" dirty="0" err="1" smtClean="0"/>
              <a:t>klik</a:t>
            </a:r>
            <a:r>
              <a:rPr lang="en-US" dirty="0" smtClean="0"/>
              <a:t> SQL ,</a:t>
            </a:r>
            <a:r>
              <a:rPr lang="en-US" dirty="0" err="1" smtClean="0"/>
              <a:t>muncul</a:t>
            </a:r>
            <a:r>
              <a:rPr lang="en-US" dirty="0" smtClean="0"/>
              <a:t> field yang </a:t>
            </a:r>
            <a:r>
              <a:rPr lang="en-US" dirty="0" err="1" smtClean="0"/>
              <a:t>digunakan</a:t>
            </a:r>
            <a:r>
              <a:rPr lang="en-US" dirty="0" smtClean="0"/>
              <a:t> </a:t>
            </a:r>
            <a:r>
              <a:rPr lang="en-US" dirty="0" err="1" smtClean="0"/>
              <a:t>untuk</a:t>
            </a:r>
            <a:r>
              <a:rPr lang="en-US" dirty="0" smtClean="0"/>
              <a:t> </a:t>
            </a:r>
            <a:r>
              <a:rPr lang="en-US" dirty="0" err="1" smtClean="0"/>
              <a:t>memasukkan</a:t>
            </a:r>
            <a:r>
              <a:rPr lang="en-US" dirty="0" smtClean="0"/>
              <a:t> </a:t>
            </a:r>
            <a:r>
              <a:rPr lang="en-US" dirty="0" err="1" smtClean="0"/>
              <a:t>perintah</a:t>
            </a:r>
            <a:r>
              <a:rPr lang="en-US" dirty="0" smtClean="0"/>
              <a:t>, </a:t>
            </a:r>
            <a:r>
              <a:rPr lang="en-US" dirty="0" err="1" smtClean="0"/>
              <a:t>lalu</a:t>
            </a:r>
            <a:r>
              <a:rPr lang="en-US" dirty="0" smtClean="0"/>
              <a:t> </a:t>
            </a:r>
            <a:r>
              <a:rPr lang="en-US" dirty="0" err="1" smtClean="0"/>
              <a:t>ketikkan</a:t>
            </a:r>
            <a:r>
              <a:rPr lang="en-US" dirty="0" smtClean="0"/>
              <a:t> DROP DATABASE/TABLE </a:t>
            </a:r>
            <a:r>
              <a:rPr lang="en-US" dirty="0" err="1" smtClean="0"/>
              <a:t>nama</a:t>
            </a:r>
            <a:r>
              <a:rPr lang="en-US" dirty="0" smtClean="0"/>
              <a:t> database/table </a:t>
            </a:r>
            <a:r>
              <a:rPr lang="en-US" dirty="0" err="1" smtClean="0"/>
              <a:t>setelah</a:t>
            </a:r>
            <a:r>
              <a:rPr lang="en-US" dirty="0" smtClean="0"/>
              <a:t> </a:t>
            </a:r>
            <a:r>
              <a:rPr lang="en-US" dirty="0" err="1" smtClean="0"/>
              <a:t>itu</a:t>
            </a:r>
            <a:r>
              <a:rPr lang="en-US" dirty="0" smtClean="0"/>
              <a:t> </a:t>
            </a:r>
            <a:r>
              <a:rPr lang="en-US" dirty="0" err="1" smtClean="0"/>
              <a:t>klik</a:t>
            </a:r>
            <a:r>
              <a:rPr lang="en-US" dirty="0" smtClean="0"/>
              <a:t> Go</a:t>
            </a:r>
          </a:p>
          <a:p>
            <a:r>
              <a:rPr lang="en-US" dirty="0" err="1" smtClean="0"/>
              <a:t>Maka</a:t>
            </a:r>
            <a:r>
              <a:rPr lang="en-US" dirty="0" smtClean="0"/>
              <a:t> database/ table </a:t>
            </a:r>
            <a:r>
              <a:rPr lang="en-US" dirty="0" err="1" smtClean="0"/>
              <a:t>anda</a:t>
            </a:r>
            <a:r>
              <a:rPr lang="en-US" dirty="0" smtClean="0"/>
              <a:t> </a:t>
            </a:r>
            <a:r>
              <a:rPr lang="en-US" dirty="0" err="1" smtClean="0"/>
              <a:t>sudah</a:t>
            </a:r>
            <a:r>
              <a:rPr lang="en-US" dirty="0" smtClean="0"/>
              <a:t> </a:t>
            </a:r>
            <a:r>
              <a:rPr lang="en-US" dirty="0" err="1" smtClean="0"/>
              <a:t>terhapus</a:t>
            </a:r>
            <a:r>
              <a:rPr lang="en-US" dirty="0" smtClean="0"/>
              <a:t> </a:t>
            </a:r>
            <a:endParaRPr lang="en-US" dirty="0"/>
          </a:p>
        </p:txBody>
      </p:sp>
      <p:pic>
        <p:nvPicPr>
          <p:cNvPr id="6" name="Picture 5"/>
          <p:cNvPicPr>
            <a:picLocks noChangeAspect="1"/>
          </p:cNvPicPr>
          <p:nvPr/>
        </p:nvPicPr>
        <p:blipFill>
          <a:blip r:embed="rId2"/>
          <a:stretch>
            <a:fillRect/>
          </a:stretch>
        </p:blipFill>
        <p:spPr>
          <a:xfrm>
            <a:off x="381000" y="2512042"/>
            <a:ext cx="7620000" cy="2953746"/>
          </a:xfrm>
          <a:prstGeom prst="rect">
            <a:avLst/>
          </a:prstGeom>
        </p:spPr>
      </p:pic>
      <p:pic>
        <p:nvPicPr>
          <p:cNvPr id="7" name="Picture 6"/>
          <p:cNvPicPr>
            <a:picLocks noChangeAspect="1"/>
          </p:cNvPicPr>
          <p:nvPr/>
        </p:nvPicPr>
        <p:blipFill rotWithShape="1">
          <a:blip r:embed="rId3"/>
          <a:srcRect b="51461"/>
          <a:stretch/>
        </p:blipFill>
        <p:spPr>
          <a:xfrm>
            <a:off x="76062" y="819148"/>
            <a:ext cx="1730402" cy="1619252"/>
          </a:xfrm>
          <a:prstGeom prst="rect">
            <a:avLst/>
          </a:prstGeom>
        </p:spPr>
      </p:pic>
      <p:cxnSp>
        <p:nvCxnSpPr>
          <p:cNvPr id="8" name="Straight Arrow Connector 7"/>
          <p:cNvCxnSpPr/>
          <p:nvPr/>
        </p:nvCxnSpPr>
        <p:spPr>
          <a:xfrm flipH="1">
            <a:off x="738752" y="1752600"/>
            <a:ext cx="503695" cy="315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1455170" y="2762296"/>
            <a:ext cx="351294" cy="191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2913422" y="2870296"/>
            <a:ext cx="218404" cy="335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239000" y="5181600"/>
            <a:ext cx="381000" cy="106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4"/>
          <a:stretch>
            <a:fillRect/>
          </a:stretch>
        </p:blipFill>
        <p:spPr>
          <a:xfrm>
            <a:off x="6653130" y="5823950"/>
            <a:ext cx="1171739" cy="895475"/>
          </a:xfrm>
          <a:prstGeom prst="rect">
            <a:avLst/>
          </a:prstGeom>
        </p:spPr>
      </p:pic>
    </p:spTree>
    <p:extLst>
      <p:ext uri="{BB962C8B-B14F-4D97-AF65-F5344CB8AC3E}">
        <p14:creationId xmlns:p14="http://schemas.microsoft.com/office/powerpoint/2010/main" val="21023540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2357682" cy="423332"/>
          </a:xfrm>
        </p:spPr>
        <p:txBody>
          <a:bodyPr>
            <a:normAutofit fontScale="90000"/>
          </a:bodyPr>
          <a:lstStyle/>
          <a:p>
            <a:r>
              <a:rPr lang="en-US" dirty="0" smtClean="0"/>
              <a:t>Drop</a:t>
            </a:r>
            <a:endParaRPr lang="en-US" dirty="0"/>
          </a:p>
        </p:txBody>
      </p:sp>
      <p:pic>
        <p:nvPicPr>
          <p:cNvPr id="5" name="Picture 4"/>
          <p:cNvPicPr>
            <a:picLocks noChangeAspect="1"/>
          </p:cNvPicPr>
          <p:nvPr/>
        </p:nvPicPr>
        <p:blipFill>
          <a:blip r:embed="rId2"/>
          <a:stretch>
            <a:fillRect/>
          </a:stretch>
        </p:blipFill>
        <p:spPr>
          <a:xfrm>
            <a:off x="691385" y="862111"/>
            <a:ext cx="7168427" cy="3352800"/>
          </a:xfrm>
          <a:prstGeom prst="rect">
            <a:avLst/>
          </a:prstGeom>
        </p:spPr>
      </p:pic>
      <p:sp>
        <p:nvSpPr>
          <p:cNvPr id="4" name="Text Placeholder 3"/>
          <p:cNvSpPr>
            <a:spLocks noGrp="1"/>
          </p:cNvSpPr>
          <p:nvPr>
            <p:ph type="body" sz="half" idx="2"/>
          </p:nvPr>
        </p:nvSpPr>
        <p:spPr>
          <a:xfrm>
            <a:off x="381000" y="5057853"/>
            <a:ext cx="5603297" cy="1219200"/>
          </a:xfrm>
        </p:spPr>
        <p:txBody>
          <a:bodyPr/>
          <a:lstStyle/>
          <a:p>
            <a:r>
              <a:rPr lang="en-US" dirty="0" err="1" smtClean="0"/>
              <a:t>Pertama</a:t>
            </a:r>
            <a:r>
              <a:rPr lang="en-US" dirty="0" smtClean="0"/>
              <a:t> </a:t>
            </a:r>
            <a:r>
              <a:rPr lang="en-US" dirty="0" err="1" smtClean="0"/>
              <a:t>klik</a:t>
            </a:r>
            <a:r>
              <a:rPr lang="en-US" dirty="0" smtClean="0"/>
              <a:t> table yang </a:t>
            </a:r>
            <a:r>
              <a:rPr lang="en-US" dirty="0" err="1" smtClean="0"/>
              <a:t>ingin</a:t>
            </a:r>
            <a:r>
              <a:rPr lang="en-US" dirty="0" smtClean="0"/>
              <a:t> </a:t>
            </a:r>
            <a:r>
              <a:rPr lang="en-US" dirty="0" err="1" smtClean="0"/>
              <a:t>dihapus</a:t>
            </a:r>
            <a:r>
              <a:rPr lang="en-US" dirty="0" smtClean="0"/>
              <a:t> </a:t>
            </a:r>
            <a:r>
              <a:rPr lang="en-US" dirty="0" err="1" smtClean="0"/>
              <a:t>lalu</a:t>
            </a:r>
            <a:r>
              <a:rPr lang="en-US" dirty="0" smtClean="0"/>
              <a:t> </a:t>
            </a:r>
            <a:r>
              <a:rPr lang="en-US" dirty="0" err="1" smtClean="0"/>
              <a:t>klik</a:t>
            </a:r>
            <a:r>
              <a:rPr lang="en-US" dirty="0" smtClean="0"/>
              <a:t> operations </a:t>
            </a:r>
            <a:r>
              <a:rPr lang="en-US" dirty="0" err="1" smtClean="0"/>
              <a:t>setelah</a:t>
            </a:r>
            <a:r>
              <a:rPr lang="en-US" dirty="0" smtClean="0"/>
              <a:t> </a:t>
            </a:r>
            <a:r>
              <a:rPr lang="en-US" dirty="0" err="1" smtClean="0"/>
              <a:t>itu</a:t>
            </a:r>
            <a:r>
              <a:rPr lang="en-US" dirty="0" smtClean="0"/>
              <a:t> scroll </a:t>
            </a:r>
            <a:r>
              <a:rPr lang="en-US" dirty="0" err="1" smtClean="0"/>
              <a:t>kebawah</a:t>
            </a:r>
            <a:r>
              <a:rPr lang="en-US" dirty="0" smtClean="0"/>
              <a:t> </a:t>
            </a:r>
            <a:r>
              <a:rPr lang="en-US" dirty="0" err="1" smtClean="0"/>
              <a:t>lalu</a:t>
            </a:r>
            <a:r>
              <a:rPr lang="en-US" dirty="0" smtClean="0"/>
              <a:t> </a:t>
            </a:r>
            <a:r>
              <a:rPr lang="en-US" dirty="0" err="1" smtClean="0"/>
              <a:t>klik</a:t>
            </a:r>
            <a:r>
              <a:rPr lang="en-US" dirty="0" smtClean="0"/>
              <a:t> DELETE the TABLE (DROP) </a:t>
            </a:r>
            <a:r>
              <a:rPr lang="en-US" dirty="0" err="1" smtClean="0"/>
              <a:t>jika</a:t>
            </a:r>
            <a:r>
              <a:rPr lang="en-US" dirty="0" smtClean="0"/>
              <a:t> </a:t>
            </a:r>
            <a:r>
              <a:rPr lang="en-US" dirty="0" err="1" smtClean="0"/>
              <a:t>ada</a:t>
            </a:r>
            <a:r>
              <a:rPr lang="en-US" dirty="0" smtClean="0"/>
              <a:t> alert </a:t>
            </a:r>
            <a:r>
              <a:rPr lang="en-US" dirty="0" err="1" smtClean="0"/>
              <a:t>apakah</a:t>
            </a:r>
            <a:r>
              <a:rPr lang="en-US" dirty="0" smtClean="0"/>
              <a:t> </a:t>
            </a:r>
            <a:r>
              <a:rPr lang="en-US" dirty="0" err="1" smtClean="0"/>
              <a:t>anda</a:t>
            </a:r>
            <a:r>
              <a:rPr lang="en-US" dirty="0" smtClean="0"/>
              <a:t> </a:t>
            </a:r>
            <a:r>
              <a:rPr lang="en-US" dirty="0" err="1" smtClean="0"/>
              <a:t>ingin</a:t>
            </a:r>
            <a:r>
              <a:rPr lang="en-US" dirty="0" smtClean="0"/>
              <a:t> </a:t>
            </a:r>
            <a:r>
              <a:rPr lang="en-US" dirty="0" err="1" smtClean="0"/>
              <a:t>menghapus</a:t>
            </a:r>
            <a:r>
              <a:rPr lang="en-US" dirty="0" smtClean="0"/>
              <a:t> </a:t>
            </a:r>
            <a:r>
              <a:rPr lang="en-US" dirty="0" err="1" smtClean="0"/>
              <a:t>klik</a:t>
            </a:r>
            <a:r>
              <a:rPr lang="en-US" dirty="0" smtClean="0"/>
              <a:t> ok </a:t>
            </a:r>
            <a:r>
              <a:rPr lang="en-US" dirty="0" err="1" smtClean="0"/>
              <a:t>maka</a:t>
            </a:r>
            <a:r>
              <a:rPr lang="en-US" dirty="0" smtClean="0"/>
              <a:t> </a:t>
            </a:r>
            <a:r>
              <a:rPr lang="en-US" dirty="0" err="1" smtClean="0"/>
              <a:t>tabelnya</a:t>
            </a:r>
            <a:r>
              <a:rPr lang="en-US" dirty="0" smtClean="0"/>
              <a:t> </a:t>
            </a:r>
            <a:r>
              <a:rPr lang="en-US" dirty="0" err="1" smtClean="0"/>
              <a:t>sudah</a:t>
            </a:r>
            <a:r>
              <a:rPr lang="en-US" dirty="0" smtClean="0"/>
              <a:t> </a:t>
            </a:r>
            <a:r>
              <a:rPr lang="en-US" dirty="0" err="1" smtClean="0"/>
              <a:t>terhapus</a:t>
            </a:r>
            <a:r>
              <a:rPr lang="en-US" dirty="0" smtClean="0"/>
              <a:t>, proses </a:t>
            </a:r>
            <a:r>
              <a:rPr lang="en-US" dirty="0" err="1" smtClean="0"/>
              <a:t>ini</a:t>
            </a:r>
            <a:r>
              <a:rPr lang="en-US" dirty="0" smtClean="0"/>
              <a:t> </a:t>
            </a:r>
            <a:r>
              <a:rPr lang="en-US" dirty="0" err="1" smtClean="0"/>
              <a:t>juga</a:t>
            </a:r>
            <a:r>
              <a:rPr lang="en-US" dirty="0" smtClean="0"/>
              <a:t> </a:t>
            </a:r>
            <a:r>
              <a:rPr lang="en-US" dirty="0" err="1" smtClean="0"/>
              <a:t>bisa</a:t>
            </a:r>
            <a:r>
              <a:rPr lang="en-US" dirty="0" smtClean="0"/>
              <a:t> </a:t>
            </a:r>
            <a:r>
              <a:rPr lang="en-US" dirty="0" err="1" smtClean="0"/>
              <a:t>dilakukan</a:t>
            </a:r>
            <a:r>
              <a:rPr lang="en-US" dirty="0" smtClean="0"/>
              <a:t> </a:t>
            </a:r>
            <a:r>
              <a:rPr lang="en-US" dirty="0" err="1" smtClean="0"/>
              <a:t>untuk</a:t>
            </a:r>
            <a:r>
              <a:rPr lang="en-US" dirty="0" smtClean="0"/>
              <a:t> </a:t>
            </a:r>
            <a:r>
              <a:rPr lang="en-US" dirty="0" err="1" smtClean="0"/>
              <a:t>menghapus</a:t>
            </a:r>
            <a:r>
              <a:rPr lang="en-US" dirty="0" smtClean="0"/>
              <a:t> database</a:t>
            </a:r>
            <a:endParaRPr lang="en-US" dirty="0"/>
          </a:p>
        </p:txBody>
      </p:sp>
      <p:pic>
        <p:nvPicPr>
          <p:cNvPr id="6" name="Picture 5"/>
          <p:cNvPicPr>
            <a:picLocks noChangeAspect="1"/>
          </p:cNvPicPr>
          <p:nvPr/>
        </p:nvPicPr>
        <p:blipFill>
          <a:blip r:embed="rId3"/>
          <a:stretch>
            <a:fillRect/>
          </a:stretch>
        </p:blipFill>
        <p:spPr>
          <a:xfrm>
            <a:off x="6343259" y="3685977"/>
            <a:ext cx="2800741" cy="1419423"/>
          </a:xfrm>
          <a:prstGeom prst="rect">
            <a:avLst/>
          </a:prstGeom>
        </p:spPr>
      </p:pic>
      <p:pic>
        <p:nvPicPr>
          <p:cNvPr id="7" name="Picture 6"/>
          <p:cNvPicPr>
            <a:picLocks noChangeAspect="1"/>
          </p:cNvPicPr>
          <p:nvPr/>
        </p:nvPicPr>
        <p:blipFill>
          <a:blip r:embed="rId4"/>
          <a:stretch>
            <a:fillRect/>
          </a:stretch>
        </p:blipFill>
        <p:spPr>
          <a:xfrm>
            <a:off x="7467600" y="5715000"/>
            <a:ext cx="1181265" cy="562053"/>
          </a:xfrm>
          <a:prstGeom prst="rect">
            <a:avLst/>
          </a:prstGeom>
        </p:spPr>
      </p:pic>
      <p:cxnSp>
        <p:nvCxnSpPr>
          <p:cNvPr id="9" name="Elbow Connector 8"/>
          <p:cNvCxnSpPr/>
          <p:nvPr/>
        </p:nvCxnSpPr>
        <p:spPr>
          <a:xfrm rot="16200000" flipH="1">
            <a:off x="7629648" y="2485983"/>
            <a:ext cx="1447800" cy="590633"/>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5867400" y="45720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867400" y="4572000"/>
            <a:ext cx="0" cy="14240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867400" y="5996026"/>
            <a:ext cx="13716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48429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71600" y="2285137"/>
            <a:ext cx="2362200" cy="1754326"/>
          </a:xfrm>
          <a:prstGeom prst="rect">
            <a:avLst/>
          </a:prstGeom>
          <a:noFill/>
        </p:spPr>
        <p:txBody>
          <a:bodyPr wrap="square" lIns="91440" tIns="45720" rIns="91440" bIns="45720">
            <a:spAutoFit/>
          </a:bodyPr>
          <a:lstStyle/>
          <a:p>
            <a:pPr algn="ctr"/>
            <a:r>
              <a:rPr lang="en-US" sz="5400" b="1" dirty="0" err="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Sekian</a:t>
            </a:r>
            <a:r>
              <a:rPr lang="en-US"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p>
          <a:p>
            <a:pPr algn="ct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6" name="Rectangle 5"/>
          <p:cNvSpPr/>
          <p:nvPr/>
        </p:nvSpPr>
        <p:spPr>
          <a:xfrm>
            <a:off x="3299227" y="3329285"/>
            <a:ext cx="1481303" cy="923330"/>
          </a:xfrm>
          <a:prstGeom prst="rect">
            <a:avLst/>
          </a:prstGeom>
          <a:noFill/>
        </p:spPr>
        <p:txBody>
          <a:bodyPr wrap="none" lIns="91440" tIns="45720" rIns="91440" bIns="45720">
            <a:spAutoFit/>
          </a:bodyPr>
          <a:lstStyle/>
          <a:p>
            <a:pPr algn="ctr"/>
            <a:r>
              <a:rPr lang="en-US" sz="5400" b="1" dirty="0" smtClean="0">
                <a:ln w="12700">
                  <a:solidFill>
                    <a:schemeClr val="accent5"/>
                  </a:solidFill>
                  <a:prstDash val="solid"/>
                </a:ln>
                <a:pattFill prst="ltDnDiag">
                  <a:fgClr>
                    <a:schemeClr val="accent5">
                      <a:lumMod val="60000"/>
                      <a:lumOff val="40000"/>
                    </a:schemeClr>
                  </a:fgClr>
                  <a:bgClr>
                    <a:schemeClr val="bg1"/>
                  </a:bgClr>
                </a:pattFill>
              </a:rPr>
              <a:t>DAN</a:t>
            </a:r>
            <a:endPar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7" name="Rectangle 6"/>
          <p:cNvSpPr/>
          <p:nvPr/>
        </p:nvSpPr>
        <p:spPr>
          <a:xfrm>
            <a:off x="3388071" y="4419600"/>
            <a:ext cx="3689472" cy="923330"/>
          </a:xfrm>
          <a:prstGeom prst="rect">
            <a:avLst/>
          </a:prstGeom>
          <a:noFill/>
        </p:spPr>
        <p:txBody>
          <a:bodyPr wrap="none" lIns="91440" tIns="45720" rIns="91440" bIns="45720">
            <a:spAutoFit/>
          </a:bodyPr>
          <a:lstStyle/>
          <a:p>
            <a:pPr algn="ctr"/>
            <a:r>
              <a:rPr lang="en-US" sz="5400" b="1" spc="50" dirty="0" err="1" smtClean="0">
                <a:ln w="9525" cmpd="sng">
                  <a:solidFill>
                    <a:schemeClr val="accent1"/>
                  </a:solidFill>
                  <a:prstDash val="solid"/>
                </a:ln>
                <a:solidFill>
                  <a:srgbClr val="70AD47">
                    <a:tint val="1000"/>
                  </a:srgbClr>
                </a:solidFill>
                <a:effectLst>
                  <a:glow rad="38100">
                    <a:schemeClr val="accent1">
                      <a:alpha val="40000"/>
                    </a:schemeClr>
                  </a:glow>
                </a:effectLst>
              </a:rPr>
              <a:t>Terimakasih</a:t>
            </a:r>
            <a:endParaRPr lang="en-US" sz="54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321476190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80">
                                          <p:stCondLst>
                                            <p:cond delay="0"/>
                                          </p:stCondLst>
                                        </p:cTn>
                                        <p:tgtEl>
                                          <p:spTgt spid="5">
                                            <p:txEl>
                                              <p:pRg st="0" end="0"/>
                                            </p:txEl>
                                          </p:spTgt>
                                        </p:tgtEl>
                                      </p:cBhvr>
                                    </p:animEffect>
                                    <p:anim calcmode="lin" valueType="num">
                                      <p:cBhvr>
                                        <p:cTn id="8"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0" end="0"/>
                                            </p:txEl>
                                          </p:spTgt>
                                        </p:tgtEl>
                                      </p:cBhvr>
                                      <p:to x="100000" y="60000"/>
                                    </p:animScale>
                                    <p:animScale>
                                      <p:cBhvr>
                                        <p:cTn id="14" dur="166" decel="50000">
                                          <p:stCondLst>
                                            <p:cond delay="676"/>
                                          </p:stCondLst>
                                        </p:cTn>
                                        <p:tgtEl>
                                          <p:spTgt spid="5">
                                            <p:txEl>
                                              <p:pRg st="0" end="0"/>
                                            </p:txEl>
                                          </p:spTgt>
                                        </p:tgtEl>
                                      </p:cBhvr>
                                      <p:to x="100000" y="100000"/>
                                    </p:animScale>
                                    <p:animScale>
                                      <p:cBhvr>
                                        <p:cTn id="15" dur="26">
                                          <p:stCondLst>
                                            <p:cond delay="1312"/>
                                          </p:stCondLst>
                                        </p:cTn>
                                        <p:tgtEl>
                                          <p:spTgt spid="5">
                                            <p:txEl>
                                              <p:pRg st="0" end="0"/>
                                            </p:txEl>
                                          </p:spTgt>
                                        </p:tgtEl>
                                      </p:cBhvr>
                                      <p:to x="100000" y="80000"/>
                                    </p:animScale>
                                    <p:animScale>
                                      <p:cBhvr>
                                        <p:cTn id="16" dur="166" decel="50000">
                                          <p:stCondLst>
                                            <p:cond delay="1338"/>
                                          </p:stCondLst>
                                        </p:cTn>
                                        <p:tgtEl>
                                          <p:spTgt spid="5">
                                            <p:txEl>
                                              <p:pRg st="0" end="0"/>
                                            </p:txEl>
                                          </p:spTgt>
                                        </p:tgtEl>
                                      </p:cBhvr>
                                      <p:to x="100000" y="100000"/>
                                    </p:animScale>
                                    <p:animScale>
                                      <p:cBhvr>
                                        <p:cTn id="17" dur="26">
                                          <p:stCondLst>
                                            <p:cond delay="1642"/>
                                          </p:stCondLst>
                                        </p:cTn>
                                        <p:tgtEl>
                                          <p:spTgt spid="5">
                                            <p:txEl>
                                              <p:pRg st="0" end="0"/>
                                            </p:txEl>
                                          </p:spTgt>
                                        </p:tgtEl>
                                      </p:cBhvr>
                                      <p:to x="100000" y="90000"/>
                                    </p:animScale>
                                    <p:animScale>
                                      <p:cBhvr>
                                        <p:cTn id="18" dur="166" decel="50000">
                                          <p:stCondLst>
                                            <p:cond delay="1668"/>
                                          </p:stCondLst>
                                        </p:cTn>
                                        <p:tgtEl>
                                          <p:spTgt spid="5">
                                            <p:txEl>
                                              <p:pRg st="0" end="0"/>
                                            </p:txEl>
                                          </p:spTgt>
                                        </p:tgtEl>
                                      </p:cBhvr>
                                      <p:to x="100000" y="100000"/>
                                    </p:animScale>
                                    <p:animScale>
                                      <p:cBhvr>
                                        <p:cTn id="19" dur="26">
                                          <p:stCondLst>
                                            <p:cond delay="1808"/>
                                          </p:stCondLst>
                                        </p:cTn>
                                        <p:tgtEl>
                                          <p:spTgt spid="5">
                                            <p:txEl>
                                              <p:pRg st="0" end="0"/>
                                            </p:txEl>
                                          </p:spTgt>
                                        </p:tgtEl>
                                      </p:cBhvr>
                                      <p:to x="100000" y="95000"/>
                                    </p:animScale>
                                    <p:animScale>
                                      <p:cBhvr>
                                        <p:cTn id="20" dur="166" decel="50000">
                                          <p:stCondLst>
                                            <p:cond delay="1834"/>
                                          </p:stCondLst>
                                        </p:cTn>
                                        <p:tgtEl>
                                          <p:spTgt spid="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2000"/>
                                        <p:tgtEl>
                                          <p:spTgt spid="6">
                                            <p:txEl>
                                              <p:pRg st="0" end="0"/>
                                            </p:txEl>
                                          </p:spTgt>
                                        </p:tgtEl>
                                      </p:cBhvr>
                                    </p:animEffect>
                                    <p:anim calcmode="lin" valueType="num">
                                      <p:cBhvr>
                                        <p:cTn id="26" dur="2000" fill="hold"/>
                                        <p:tgtEl>
                                          <p:spTgt spid="6">
                                            <p:txEl>
                                              <p:pRg st="0" end="0"/>
                                            </p:txEl>
                                          </p:spTgt>
                                        </p:tgtEl>
                                        <p:attrNameLst>
                                          <p:attrName>ppt_w</p:attrName>
                                        </p:attrNameLst>
                                      </p:cBhvr>
                                      <p:tavLst>
                                        <p:tav tm="0" fmla="#ppt_w*sin(2.5*pi*$)">
                                          <p:val>
                                            <p:fltVal val="0"/>
                                          </p:val>
                                        </p:tav>
                                        <p:tav tm="100000">
                                          <p:val>
                                            <p:fltVal val="1"/>
                                          </p:val>
                                        </p:tav>
                                      </p:tavLst>
                                    </p:anim>
                                    <p:anim calcmode="lin" valueType="num">
                                      <p:cBhvr>
                                        <p:cTn id="27" dur="2000" fill="hold"/>
                                        <p:tgtEl>
                                          <p:spTgt spid="6">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 calcmode="lin" valueType="num">
                                      <p:cBhvr>
                                        <p:cTn id="32"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34"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smtClean="0"/>
              <a:t>Kelompok</a:t>
            </a:r>
            <a:r>
              <a:rPr lang="en-US" sz="3600" dirty="0" smtClean="0"/>
              <a:t> 1 :</a:t>
            </a:r>
            <a:endParaRPr lang="en-US" sz="3600" dirty="0"/>
          </a:p>
        </p:txBody>
      </p:sp>
      <p:sp>
        <p:nvSpPr>
          <p:cNvPr id="3" name="Content Placeholder 2"/>
          <p:cNvSpPr>
            <a:spLocks noGrp="1"/>
          </p:cNvSpPr>
          <p:nvPr>
            <p:ph idx="1"/>
          </p:nvPr>
        </p:nvSpPr>
        <p:spPr>
          <a:xfrm>
            <a:off x="381000" y="2133600"/>
            <a:ext cx="8305800" cy="3657600"/>
          </a:xfrm>
        </p:spPr>
        <p:txBody>
          <a:bodyPr>
            <a:normAutofit/>
          </a:bodyPr>
          <a:lstStyle/>
          <a:p>
            <a:pPr marL="0" indent="0">
              <a:buNone/>
            </a:pPr>
            <a:r>
              <a:rPr lang="en-US" sz="2800" dirty="0" smtClean="0"/>
              <a:t>1.Andriy </a:t>
            </a:r>
            <a:r>
              <a:rPr lang="en-US" sz="2800" dirty="0" err="1" smtClean="0"/>
              <a:t>Lunow</a:t>
            </a:r>
            <a:r>
              <a:rPr lang="en-US" sz="2800" dirty="0" smtClean="0"/>
              <a:t> </a:t>
            </a:r>
            <a:r>
              <a:rPr lang="en-US" sz="2800" dirty="0" err="1" smtClean="0"/>
              <a:t>Hutuely</a:t>
            </a:r>
            <a:r>
              <a:rPr lang="en-US" sz="2800" dirty="0"/>
              <a:t> </a:t>
            </a:r>
            <a:r>
              <a:rPr lang="en-US" sz="2800" dirty="0" smtClean="0"/>
              <a:t>(3312101080)</a:t>
            </a:r>
          </a:p>
          <a:p>
            <a:pPr marL="0" indent="0">
              <a:buNone/>
            </a:pPr>
            <a:r>
              <a:rPr lang="en-US" sz="2800" dirty="0" smtClean="0"/>
              <a:t>2.Tunas </a:t>
            </a:r>
            <a:r>
              <a:rPr lang="en-US" sz="2800" dirty="0" err="1" smtClean="0"/>
              <a:t>Safetyan</a:t>
            </a:r>
            <a:r>
              <a:rPr lang="en-US" sz="2800" dirty="0" smtClean="0"/>
              <a:t> M (331210161)</a:t>
            </a:r>
          </a:p>
          <a:p>
            <a:pPr marL="0" indent="0">
              <a:buNone/>
            </a:pPr>
            <a:r>
              <a:rPr lang="en-US" sz="2800" dirty="0" smtClean="0"/>
              <a:t>3.Hizkia Yogi Rafael (3312101078)</a:t>
            </a:r>
          </a:p>
          <a:p>
            <a:pPr marL="0" indent="0">
              <a:buNone/>
            </a:pPr>
            <a:r>
              <a:rPr lang="en-US" sz="2800" dirty="0" smtClean="0"/>
              <a:t>4.Hafis </a:t>
            </a:r>
            <a:r>
              <a:rPr lang="en-US" sz="2800" dirty="0" err="1" smtClean="0"/>
              <a:t>Nugroho</a:t>
            </a:r>
            <a:r>
              <a:rPr lang="en-US" sz="2800" dirty="0" smtClean="0"/>
              <a:t> </a:t>
            </a:r>
            <a:r>
              <a:rPr lang="en-US" sz="2800" dirty="0" err="1" smtClean="0"/>
              <a:t>Pranastowo.H.P</a:t>
            </a:r>
            <a:r>
              <a:rPr lang="en-US" sz="2800" dirty="0" smtClean="0"/>
              <a:t> (3312111123)</a:t>
            </a:r>
          </a:p>
          <a:p>
            <a:pPr marL="0" indent="0">
              <a:buNone/>
            </a:pPr>
            <a:r>
              <a:rPr lang="en-US" sz="2800" dirty="0" smtClean="0"/>
              <a:t>5.Gerald </a:t>
            </a:r>
            <a:r>
              <a:rPr lang="en-US" sz="2800" dirty="0" err="1" smtClean="0"/>
              <a:t>Airlangga</a:t>
            </a:r>
            <a:r>
              <a:rPr lang="en-US" sz="2800" dirty="0" smtClean="0"/>
              <a:t> (3312101086)</a:t>
            </a:r>
          </a:p>
          <a:p>
            <a:pPr marL="0" indent="0">
              <a:buNone/>
            </a:pPr>
            <a:endParaRPr lang="en-US" sz="2800" dirty="0"/>
          </a:p>
        </p:txBody>
      </p:sp>
    </p:spTree>
    <p:extLst>
      <p:ext uri="{BB962C8B-B14F-4D97-AF65-F5344CB8AC3E}">
        <p14:creationId xmlns:p14="http://schemas.microsoft.com/office/powerpoint/2010/main" val="40789041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mn-lt"/>
              </a:rPr>
              <a:t>INSTALASI </a:t>
            </a:r>
            <a:r>
              <a:rPr lang="en-US" sz="2800" dirty="0" smtClean="0">
                <a:latin typeface="+mn-lt"/>
              </a:rPr>
              <a:t>MYSQL</a:t>
            </a:r>
            <a:endParaRPr lang="en-US" sz="2800" dirty="0">
              <a:latin typeface="+mn-lt"/>
            </a:endParaRPr>
          </a:p>
        </p:txBody>
      </p:sp>
      <p:sp>
        <p:nvSpPr>
          <p:cNvPr id="3" name="Content Placeholder 2"/>
          <p:cNvSpPr>
            <a:spLocks noGrp="1"/>
          </p:cNvSpPr>
          <p:nvPr>
            <p:ph idx="1"/>
          </p:nvPr>
        </p:nvSpPr>
        <p:spPr>
          <a:xfrm>
            <a:off x="533400" y="1684868"/>
            <a:ext cx="7696200" cy="762000"/>
          </a:xfrm>
        </p:spPr>
        <p:txBody>
          <a:bodyPr>
            <a:normAutofit/>
          </a:bodyPr>
          <a:lstStyle/>
          <a:p>
            <a:pPr marL="0" indent="0">
              <a:buNone/>
            </a:pPr>
            <a:r>
              <a:rPr lang="en-US" sz="2400" dirty="0" smtClean="0"/>
              <a:t>1.Download XAMPP </a:t>
            </a:r>
            <a:r>
              <a:rPr lang="en-US" sz="2400" dirty="0" err="1" smtClean="0"/>
              <a:t>Melalui</a:t>
            </a:r>
            <a:r>
              <a:rPr lang="en-US" sz="2400" dirty="0" smtClean="0"/>
              <a:t> </a:t>
            </a:r>
            <a:r>
              <a:rPr lang="en-US" sz="2400" dirty="0" err="1" smtClean="0"/>
              <a:t>Webside</a:t>
            </a:r>
            <a:r>
              <a:rPr lang="en-US" sz="2400" dirty="0" smtClean="0"/>
              <a:t> Apache Friend</a:t>
            </a:r>
          </a:p>
          <a:p>
            <a:pPr marL="0" indent="0">
              <a:buNone/>
            </a:pPr>
            <a:endParaRPr lang="en-US" sz="2400" dirty="0"/>
          </a:p>
        </p:txBody>
      </p:sp>
      <p:pic>
        <p:nvPicPr>
          <p:cNvPr id="4" name="Gambar 6">
            <a:extLst>
              <a:ext uri="{FF2B5EF4-FFF2-40B4-BE49-F238E27FC236}">
                <a16:creationId xmlns="" xmlns:a16="http://schemas.microsoft.com/office/drawing/2014/main" id="{90F4C84F-E6EA-41CD-9F1F-63C1666FA605}"/>
              </a:ext>
            </a:extLst>
          </p:cNvPr>
          <p:cNvPicPr>
            <a:picLocks noChangeAspect="1"/>
          </p:cNvPicPr>
          <p:nvPr/>
        </p:nvPicPr>
        <p:blipFill>
          <a:blip r:embed="rId2"/>
          <a:stretch>
            <a:fillRect/>
          </a:stretch>
        </p:blipFill>
        <p:spPr>
          <a:xfrm>
            <a:off x="1066800" y="2590800"/>
            <a:ext cx="6705600" cy="3352800"/>
          </a:xfrm>
          <a:prstGeom prst="rect">
            <a:avLst/>
          </a:prstGeom>
        </p:spPr>
      </p:pic>
    </p:spTree>
    <p:extLst>
      <p:ext uri="{BB962C8B-B14F-4D97-AF65-F5344CB8AC3E}">
        <p14:creationId xmlns:p14="http://schemas.microsoft.com/office/powerpoint/2010/main" val="37450658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305800" cy="1752600"/>
          </a:xfrm>
        </p:spPr>
        <p:txBody>
          <a:bodyPr>
            <a:normAutofit fontScale="90000"/>
          </a:bodyPr>
          <a:lstStyle/>
          <a:p>
            <a:r>
              <a:rPr lang="en-US" sz="2400" dirty="0" smtClean="0"/>
              <a:t>2.</a:t>
            </a:r>
            <a:r>
              <a:rPr lang="id-ID" sz="2400" dirty="0">
                <a:solidFill>
                  <a:schemeClr val="tx1"/>
                </a:solidFill>
                <a:latin typeface="Arial" pitchFamily="34" charset="0"/>
                <a:ea typeface="Times New Roman" panose="02020603050405020304" pitchFamily="18" charset="0"/>
                <a:cs typeface="Arial" pitchFamily="34" charset="0"/>
              </a:rPr>
              <a:t> </a:t>
            </a:r>
            <a:r>
              <a:rPr lang="id-ID" sz="2400" dirty="0">
                <a:solidFill>
                  <a:schemeClr val="tx1"/>
                </a:solidFill>
                <a:latin typeface="+mn-lt"/>
                <a:ea typeface="Times New Roman" panose="02020603050405020304" pitchFamily="18" charset="0"/>
                <a:cs typeface="Arial" pitchFamily="34" charset="0"/>
              </a:rPr>
              <a:t>Lakukan instalasi setelah Anda selesai mengunduh. Selama proses </a:t>
            </a:r>
            <a:r>
              <a:rPr lang="en-US" sz="2400" dirty="0">
                <a:solidFill>
                  <a:schemeClr val="tx1"/>
                </a:solidFill>
                <a:latin typeface="+mn-lt"/>
                <a:ea typeface="Times New Roman" panose="02020603050405020304" pitchFamily="18" charset="0"/>
                <a:cs typeface="Arial" pitchFamily="34" charset="0"/>
              </a:rPr>
              <a:t>  </a:t>
            </a:r>
            <a:r>
              <a:rPr lang="id-ID" sz="2400" dirty="0">
                <a:solidFill>
                  <a:schemeClr val="tx1"/>
                </a:solidFill>
                <a:latin typeface="+mn-lt"/>
                <a:ea typeface="Times New Roman" panose="02020603050405020304" pitchFamily="18" charset="0"/>
                <a:cs typeface="Arial" pitchFamily="34" charset="0"/>
              </a:rPr>
              <a:t>instalasi mungkin Anda akan melihat pesan yang menanyakan apakah Anda yakin akan menginstalnya. Silakan tekan </a:t>
            </a:r>
            <a:r>
              <a:rPr lang="id-ID" sz="2400" b="1" dirty="0">
                <a:solidFill>
                  <a:schemeClr val="tx1"/>
                </a:solidFill>
                <a:latin typeface="+mn-lt"/>
                <a:ea typeface="Times New Roman" panose="02020603050405020304" pitchFamily="18" charset="0"/>
                <a:cs typeface="Arial" pitchFamily="34" charset="0"/>
              </a:rPr>
              <a:t>Yes</a:t>
            </a:r>
            <a:r>
              <a:rPr lang="id-ID" sz="2400" dirty="0">
                <a:solidFill>
                  <a:schemeClr val="tx1"/>
                </a:solidFill>
                <a:latin typeface="+mn-lt"/>
                <a:ea typeface="Times New Roman" panose="02020603050405020304" pitchFamily="18" charset="0"/>
                <a:cs typeface="Arial" pitchFamily="34" charset="0"/>
              </a:rPr>
              <a:t> untuk melanjutkan instalasi. </a:t>
            </a:r>
            <a:r>
              <a:rPr lang="en-US" sz="2400" dirty="0" err="1">
                <a:solidFill>
                  <a:schemeClr val="tx1"/>
                </a:solidFill>
                <a:latin typeface="+mn-lt"/>
                <a:ea typeface="Times New Roman" panose="02020603050405020304" pitchFamily="18" charset="0"/>
                <a:cs typeface="Arial" pitchFamily="34" charset="0"/>
              </a:rPr>
              <a:t>Lalu</a:t>
            </a:r>
            <a:r>
              <a:rPr lang="en-US" sz="2400" dirty="0">
                <a:solidFill>
                  <a:schemeClr val="tx1"/>
                </a:solidFill>
                <a:latin typeface="+mn-lt"/>
                <a:ea typeface="Times New Roman" panose="02020603050405020304" pitchFamily="18" charset="0"/>
                <a:cs typeface="Arial" pitchFamily="34" charset="0"/>
              </a:rPr>
              <a:t> </a:t>
            </a:r>
            <a:r>
              <a:rPr lang="id-ID" sz="2400" dirty="0">
                <a:solidFill>
                  <a:schemeClr val="tx1"/>
                </a:solidFill>
                <a:latin typeface="+mn-lt"/>
                <a:ea typeface="Times New Roman" panose="02020603050405020304" pitchFamily="18" charset="0"/>
                <a:cs typeface="Arial" pitchFamily="34" charset="0"/>
              </a:rPr>
              <a:t>Klik tombol </a:t>
            </a:r>
            <a:r>
              <a:rPr lang="id-ID" sz="2400" b="1" dirty="0" smtClean="0">
                <a:solidFill>
                  <a:schemeClr val="tx1"/>
                </a:solidFill>
                <a:latin typeface="+mn-lt"/>
                <a:ea typeface="Times New Roman" panose="02020603050405020304" pitchFamily="18" charset="0"/>
                <a:cs typeface="Arial" pitchFamily="34" charset="0"/>
              </a:rPr>
              <a:t>Nex</a:t>
            </a:r>
            <a:r>
              <a:rPr lang="en-US" sz="2400" b="1" dirty="0" smtClean="0">
                <a:solidFill>
                  <a:schemeClr val="tx1"/>
                </a:solidFill>
                <a:latin typeface="+mn-lt"/>
                <a:ea typeface="Times New Roman" panose="02020603050405020304" pitchFamily="18" charset="0"/>
                <a:cs typeface="Arial" pitchFamily="34" charset="0"/>
              </a:rPr>
              <a:t>t.</a:t>
            </a:r>
            <a:endParaRPr lang="en-US" sz="2400" dirty="0">
              <a:latin typeface="+mn-lt"/>
            </a:endParaRPr>
          </a:p>
        </p:txBody>
      </p:sp>
      <p:pic>
        <p:nvPicPr>
          <p:cNvPr id="4" name="Gambar 2">
            <a:extLst>
              <a:ext uri="{FF2B5EF4-FFF2-40B4-BE49-F238E27FC236}">
                <a16:creationId xmlns="" xmlns:a16="http://schemas.microsoft.com/office/drawing/2014/main" id="{E0A03201-4991-4D5F-A132-163B838B3025}"/>
              </a:ext>
            </a:extLst>
          </p:cNvPr>
          <p:cNvPicPr>
            <a:picLocks noGrp="1" noChangeAspect="1"/>
          </p:cNvPicPr>
          <p:nvPr>
            <p:ph idx="1"/>
          </p:nvPr>
        </p:nvPicPr>
        <p:blipFill rotWithShape="1">
          <a:blip r:embed="rId2"/>
          <a:stretch/>
        </p:blipFill>
        <p:spPr bwMode="auto">
          <a:xfrm>
            <a:off x="2286000" y="2743200"/>
            <a:ext cx="4277928" cy="364966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28117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382000" cy="2514600"/>
          </a:xfrm>
        </p:spPr>
        <p:txBody>
          <a:bodyPr>
            <a:noAutofit/>
          </a:bodyPr>
          <a:lstStyle/>
          <a:p>
            <a:r>
              <a:rPr lang="en-US" sz="2400" dirty="0">
                <a:latin typeface="+mn-lt"/>
              </a:rPr>
              <a:t>3. </a:t>
            </a:r>
            <a:r>
              <a:rPr lang="en-US" sz="2400" dirty="0" err="1">
                <a:latin typeface="+mn-lt"/>
              </a:rPr>
              <a:t>Pada</a:t>
            </a:r>
            <a:r>
              <a:rPr lang="en-US" sz="2400" dirty="0">
                <a:latin typeface="+mn-lt"/>
              </a:rPr>
              <a:t> </a:t>
            </a:r>
            <a:r>
              <a:rPr lang="en-US" sz="2400" dirty="0" err="1">
                <a:latin typeface="+mn-lt"/>
              </a:rPr>
              <a:t>tampilan</a:t>
            </a:r>
            <a:r>
              <a:rPr lang="en-US" sz="2400" dirty="0">
                <a:latin typeface="+mn-lt"/>
              </a:rPr>
              <a:t> </a:t>
            </a:r>
            <a:r>
              <a:rPr lang="en-US" sz="2400" dirty="0" err="1">
                <a:latin typeface="+mn-lt"/>
              </a:rPr>
              <a:t>selanjutnya</a:t>
            </a:r>
            <a:r>
              <a:rPr lang="en-US" sz="2400" dirty="0">
                <a:latin typeface="+mn-lt"/>
              </a:rPr>
              <a:t> </a:t>
            </a:r>
            <a:r>
              <a:rPr lang="en-US" sz="2400" dirty="0" err="1">
                <a:latin typeface="+mn-lt"/>
              </a:rPr>
              <a:t>akan</a:t>
            </a:r>
            <a:r>
              <a:rPr lang="en-US" sz="2400" dirty="0">
                <a:latin typeface="+mn-lt"/>
              </a:rPr>
              <a:t> </a:t>
            </a:r>
            <a:r>
              <a:rPr lang="en-US" sz="2400" dirty="0" err="1">
                <a:latin typeface="+mn-lt"/>
              </a:rPr>
              <a:t>muncul</a:t>
            </a:r>
            <a:r>
              <a:rPr lang="en-US" sz="2400" dirty="0">
                <a:latin typeface="+mn-lt"/>
              </a:rPr>
              <a:t> </a:t>
            </a:r>
            <a:r>
              <a:rPr lang="en-US" sz="2400" dirty="0" err="1">
                <a:latin typeface="+mn-lt"/>
              </a:rPr>
              <a:t>pilihan</a:t>
            </a:r>
            <a:r>
              <a:rPr lang="en-US" sz="2400" dirty="0">
                <a:latin typeface="+mn-lt"/>
              </a:rPr>
              <a:t> </a:t>
            </a:r>
            <a:r>
              <a:rPr lang="en-US" sz="2400" dirty="0" err="1">
                <a:latin typeface="+mn-lt"/>
              </a:rPr>
              <a:t>mengenai</a:t>
            </a:r>
            <a:r>
              <a:rPr lang="en-US" sz="2400" dirty="0">
                <a:latin typeface="+mn-lt"/>
              </a:rPr>
              <a:t> </a:t>
            </a:r>
            <a:r>
              <a:rPr lang="en-US" sz="2400" dirty="0" err="1">
                <a:latin typeface="+mn-lt"/>
              </a:rPr>
              <a:t>komponen</a:t>
            </a:r>
            <a:r>
              <a:rPr lang="en-US" sz="2400" dirty="0">
                <a:latin typeface="+mn-lt"/>
              </a:rPr>
              <a:t> </a:t>
            </a:r>
            <a:r>
              <a:rPr lang="en-US" sz="2400" dirty="0" err="1">
                <a:latin typeface="+mn-lt"/>
              </a:rPr>
              <a:t>mana</a:t>
            </a:r>
            <a:r>
              <a:rPr lang="en-US" sz="2400" dirty="0">
                <a:latin typeface="+mn-lt"/>
              </a:rPr>
              <a:t> </a:t>
            </a:r>
            <a:r>
              <a:rPr lang="en-US" sz="2400" dirty="0" err="1">
                <a:latin typeface="+mn-lt"/>
              </a:rPr>
              <a:t>dari</a:t>
            </a:r>
            <a:r>
              <a:rPr lang="en-US" sz="2400" dirty="0">
                <a:latin typeface="+mn-lt"/>
              </a:rPr>
              <a:t> XAMPP yang </a:t>
            </a:r>
            <a:r>
              <a:rPr lang="en-US" sz="2400" dirty="0" err="1">
                <a:latin typeface="+mn-lt"/>
              </a:rPr>
              <a:t>ingin</a:t>
            </a:r>
            <a:r>
              <a:rPr lang="en-US" sz="2400" dirty="0">
                <a:latin typeface="+mn-lt"/>
              </a:rPr>
              <a:t> </a:t>
            </a:r>
            <a:r>
              <a:rPr lang="en-US" sz="2400" dirty="0" err="1">
                <a:latin typeface="+mn-lt"/>
              </a:rPr>
              <a:t>dan</a:t>
            </a:r>
            <a:r>
              <a:rPr lang="en-US" sz="2400" dirty="0">
                <a:latin typeface="+mn-lt"/>
              </a:rPr>
              <a:t> </a:t>
            </a:r>
            <a:r>
              <a:rPr lang="en-US" sz="2400" dirty="0" err="1">
                <a:latin typeface="+mn-lt"/>
              </a:rPr>
              <a:t>tidak</a:t>
            </a:r>
            <a:r>
              <a:rPr lang="en-US" sz="2400" dirty="0">
                <a:latin typeface="+mn-lt"/>
              </a:rPr>
              <a:t> </a:t>
            </a:r>
            <a:r>
              <a:rPr lang="en-US" sz="2400" dirty="0" err="1">
                <a:latin typeface="+mn-lt"/>
              </a:rPr>
              <a:t>ingin</a:t>
            </a:r>
            <a:r>
              <a:rPr lang="en-US" sz="2400" dirty="0">
                <a:latin typeface="+mn-lt"/>
              </a:rPr>
              <a:t> </a:t>
            </a:r>
            <a:r>
              <a:rPr lang="en-US" sz="2400" dirty="0" err="1">
                <a:latin typeface="+mn-lt"/>
              </a:rPr>
              <a:t>Anda</a:t>
            </a:r>
            <a:r>
              <a:rPr lang="en-US" sz="2400" dirty="0">
                <a:latin typeface="+mn-lt"/>
              </a:rPr>
              <a:t> </a:t>
            </a:r>
            <a:r>
              <a:rPr lang="en-US" sz="2400" dirty="0" err="1">
                <a:latin typeface="+mn-lt"/>
              </a:rPr>
              <a:t>instal</a:t>
            </a:r>
            <a:r>
              <a:rPr lang="en-US" sz="2400" dirty="0">
                <a:latin typeface="+mn-lt"/>
              </a:rPr>
              <a:t>. </a:t>
            </a:r>
            <a:r>
              <a:rPr lang="en-US" sz="2400" dirty="0" err="1">
                <a:latin typeface="+mn-lt"/>
              </a:rPr>
              <a:t>Beberapa</a:t>
            </a:r>
            <a:r>
              <a:rPr lang="en-US" sz="2400" dirty="0">
                <a:latin typeface="+mn-lt"/>
              </a:rPr>
              <a:t> </a:t>
            </a:r>
            <a:r>
              <a:rPr lang="en-US" sz="2400" dirty="0" err="1">
                <a:latin typeface="+mn-lt"/>
              </a:rPr>
              <a:t>pilihan</a:t>
            </a:r>
            <a:r>
              <a:rPr lang="en-US" sz="2400" dirty="0">
                <a:latin typeface="+mn-lt"/>
              </a:rPr>
              <a:t> </a:t>
            </a:r>
            <a:r>
              <a:rPr lang="en-US" sz="2400" dirty="0" err="1">
                <a:latin typeface="+mn-lt"/>
              </a:rPr>
              <a:t>seperti</a:t>
            </a:r>
            <a:r>
              <a:rPr lang="en-US" sz="2400" dirty="0">
                <a:latin typeface="+mn-lt"/>
              </a:rPr>
              <a:t> Apache </a:t>
            </a:r>
            <a:r>
              <a:rPr lang="en-US" sz="2400" dirty="0" err="1">
                <a:latin typeface="+mn-lt"/>
              </a:rPr>
              <a:t>dan</a:t>
            </a:r>
            <a:r>
              <a:rPr lang="en-US" sz="2400" dirty="0">
                <a:latin typeface="+mn-lt"/>
              </a:rPr>
              <a:t> PHP </a:t>
            </a:r>
            <a:r>
              <a:rPr lang="en-US" sz="2400" dirty="0" err="1">
                <a:latin typeface="+mn-lt"/>
              </a:rPr>
              <a:t>adalah</a:t>
            </a:r>
            <a:r>
              <a:rPr lang="en-US" sz="2400" dirty="0">
                <a:latin typeface="+mn-lt"/>
              </a:rPr>
              <a:t> </a:t>
            </a:r>
            <a:r>
              <a:rPr lang="en-US" sz="2400" dirty="0" err="1">
                <a:latin typeface="+mn-lt"/>
              </a:rPr>
              <a:t>bagian</a:t>
            </a:r>
            <a:r>
              <a:rPr lang="en-US" sz="2400" dirty="0">
                <a:latin typeface="+mn-lt"/>
              </a:rPr>
              <a:t> </a:t>
            </a:r>
            <a:r>
              <a:rPr lang="en-US" sz="2400" dirty="0" err="1">
                <a:latin typeface="+mn-lt"/>
              </a:rPr>
              <a:t>penting</a:t>
            </a:r>
            <a:r>
              <a:rPr lang="en-US" sz="2400" dirty="0">
                <a:latin typeface="+mn-lt"/>
              </a:rPr>
              <a:t> </a:t>
            </a:r>
            <a:r>
              <a:rPr lang="en-US" sz="2400" dirty="0" err="1">
                <a:latin typeface="+mn-lt"/>
              </a:rPr>
              <a:t>untuk</a:t>
            </a:r>
            <a:r>
              <a:rPr lang="en-US" sz="2400" dirty="0">
                <a:latin typeface="+mn-lt"/>
              </a:rPr>
              <a:t> </a:t>
            </a:r>
            <a:r>
              <a:rPr lang="en-US" sz="2400" dirty="0" err="1">
                <a:latin typeface="+mn-lt"/>
              </a:rPr>
              <a:t>menjalankan</a:t>
            </a:r>
            <a:r>
              <a:rPr lang="en-US" sz="2400" dirty="0">
                <a:latin typeface="+mn-lt"/>
              </a:rPr>
              <a:t> website </a:t>
            </a:r>
            <a:r>
              <a:rPr lang="en-US" sz="2400" dirty="0" err="1">
                <a:latin typeface="+mn-lt"/>
              </a:rPr>
              <a:t>dan</a:t>
            </a:r>
            <a:r>
              <a:rPr lang="en-US" sz="2400" dirty="0">
                <a:latin typeface="+mn-lt"/>
              </a:rPr>
              <a:t> </a:t>
            </a:r>
            <a:r>
              <a:rPr lang="en-US" sz="2400" dirty="0" err="1">
                <a:latin typeface="+mn-lt"/>
              </a:rPr>
              <a:t>akan</a:t>
            </a:r>
            <a:r>
              <a:rPr lang="en-US" sz="2400" dirty="0">
                <a:latin typeface="+mn-lt"/>
              </a:rPr>
              <a:t> </a:t>
            </a:r>
            <a:r>
              <a:rPr lang="en-US" sz="2400" dirty="0" err="1">
                <a:latin typeface="+mn-lt"/>
              </a:rPr>
              <a:t>otomatis</a:t>
            </a:r>
            <a:r>
              <a:rPr lang="en-US" sz="2400" dirty="0">
                <a:latin typeface="+mn-lt"/>
              </a:rPr>
              <a:t> </a:t>
            </a:r>
            <a:r>
              <a:rPr lang="en-US" sz="2400" dirty="0" err="1">
                <a:latin typeface="+mn-lt"/>
              </a:rPr>
              <a:t>diinstal</a:t>
            </a:r>
            <a:r>
              <a:rPr lang="en-US" sz="2400" dirty="0">
                <a:latin typeface="+mn-lt"/>
              </a:rPr>
              <a:t>. </a:t>
            </a:r>
            <a:r>
              <a:rPr lang="en-US" sz="2400" dirty="0" err="1">
                <a:latin typeface="+mn-lt"/>
              </a:rPr>
              <a:t>Silakan</a:t>
            </a:r>
            <a:r>
              <a:rPr lang="en-US" sz="2400" dirty="0">
                <a:latin typeface="+mn-lt"/>
              </a:rPr>
              <a:t> </a:t>
            </a:r>
            <a:r>
              <a:rPr lang="en-US" sz="2400" dirty="0" err="1">
                <a:latin typeface="+mn-lt"/>
              </a:rPr>
              <a:t>centang</a:t>
            </a:r>
            <a:r>
              <a:rPr lang="en-US" sz="2400" dirty="0">
                <a:latin typeface="+mn-lt"/>
              </a:rPr>
              <a:t> MySQL </a:t>
            </a:r>
            <a:r>
              <a:rPr lang="en-US" sz="2400" dirty="0" err="1">
                <a:latin typeface="+mn-lt"/>
              </a:rPr>
              <a:t>dan</a:t>
            </a:r>
            <a:r>
              <a:rPr lang="en-US" sz="2400" dirty="0">
                <a:latin typeface="+mn-lt"/>
              </a:rPr>
              <a:t> </a:t>
            </a:r>
            <a:r>
              <a:rPr lang="en-US" sz="2400" dirty="0" err="1">
                <a:latin typeface="+mn-lt"/>
              </a:rPr>
              <a:t>phpMyAdmin</a:t>
            </a:r>
            <a:r>
              <a:rPr lang="en-US" sz="2400" dirty="0">
                <a:latin typeface="+mn-lt"/>
              </a:rPr>
              <a:t>, </a:t>
            </a:r>
            <a:r>
              <a:rPr lang="en-US" sz="2400" dirty="0" err="1">
                <a:latin typeface="+mn-lt"/>
              </a:rPr>
              <a:t>untuk</a:t>
            </a:r>
            <a:r>
              <a:rPr lang="en-US" sz="2400" dirty="0">
                <a:latin typeface="+mn-lt"/>
              </a:rPr>
              <a:t> </a:t>
            </a:r>
            <a:r>
              <a:rPr lang="en-US" sz="2400" dirty="0" err="1">
                <a:latin typeface="+mn-lt"/>
              </a:rPr>
              <a:t>pilihan</a:t>
            </a:r>
            <a:r>
              <a:rPr lang="en-US" sz="2400" dirty="0">
                <a:latin typeface="+mn-lt"/>
              </a:rPr>
              <a:t> </a:t>
            </a:r>
            <a:r>
              <a:rPr lang="en-US" sz="2400" dirty="0" err="1">
                <a:latin typeface="+mn-lt"/>
              </a:rPr>
              <a:t>lainnya</a:t>
            </a:r>
            <a:r>
              <a:rPr lang="en-US" sz="2400" dirty="0">
                <a:latin typeface="+mn-lt"/>
              </a:rPr>
              <a:t> </a:t>
            </a:r>
            <a:r>
              <a:rPr lang="en-US" sz="2400" dirty="0" err="1">
                <a:latin typeface="+mn-lt"/>
              </a:rPr>
              <a:t>biarkan</a:t>
            </a:r>
            <a:r>
              <a:rPr lang="en-US" sz="2400" dirty="0">
                <a:latin typeface="+mn-lt"/>
              </a:rPr>
              <a:t> </a:t>
            </a:r>
            <a:r>
              <a:rPr lang="en-US" sz="2400" dirty="0" err="1">
                <a:latin typeface="+mn-lt"/>
              </a:rPr>
              <a:t>saja</a:t>
            </a:r>
            <a:r>
              <a:rPr lang="en-US" sz="2400" dirty="0" smtClean="0">
                <a:latin typeface="+mn-lt"/>
              </a:rPr>
              <a:t>.</a:t>
            </a:r>
            <a:endParaRPr lang="en-US" sz="2400" dirty="0">
              <a:latin typeface="+mn-lt"/>
            </a:endParaRPr>
          </a:p>
        </p:txBody>
      </p:sp>
      <p:pic>
        <p:nvPicPr>
          <p:cNvPr id="1026" name="Picture 2" descr="cara instal xampp di windows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8204" y="3200400"/>
            <a:ext cx="5029200" cy="3467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7690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743201"/>
            <a:ext cx="2971801" cy="990599"/>
          </a:xfrm>
        </p:spPr>
        <p:txBody>
          <a:bodyPr>
            <a:noAutofit/>
          </a:bodyPr>
          <a:lstStyle/>
          <a:p>
            <a:r>
              <a:rPr lang="en-US" sz="2400" b="0" dirty="0">
                <a:latin typeface="+mn-lt"/>
              </a:rPr>
              <a:t>4. </a:t>
            </a:r>
            <a:r>
              <a:rPr lang="en-US" sz="2400" b="0" dirty="0" err="1">
                <a:latin typeface="+mn-lt"/>
              </a:rPr>
              <a:t>Berikutnya</a:t>
            </a:r>
            <a:r>
              <a:rPr lang="en-US" sz="2400" b="0" dirty="0">
                <a:latin typeface="+mn-lt"/>
              </a:rPr>
              <a:t> </a:t>
            </a:r>
            <a:r>
              <a:rPr lang="en-US" sz="2400" b="0" dirty="0" err="1">
                <a:latin typeface="+mn-lt"/>
              </a:rPr>
              <a:t>silakan</a:t>
            </a:r>
            <a:r>
              <a:rPr lang="en-US" sz="2400" b="0" dirty="0">
                <a:latin typeface="+mn-lt"/>
              </a:rPr>
              <a:t> </a:t>
            </a:r>
            <a:r>
              <a:rPr lang="en-US" sz="2400" b="0" dirty="0" err="1">
                <a:latin typeface="+mn-lt"/>
              </a:rPr>
              <a:t>pilih</a:t>
            </a:r>
            <a:r>
              <a:rPr lang="en-US" sz="2400" b="0" dirty="0">
                <a:latin typeface="+mn-lt"/>
              </a:rPr>
              <a:t> folder </a:t>
            </a:r>
            <a:r>
              <a:rPr lang="en-US" sz="2400" b="0" dirty="0" err="1">
                <a:latin typeface="+mn-lt"/>
              </a:rPr>
              <a:t>tujuan</a:t>
            </a:r>
            <a:r>
              <a:rPr lang="en-US" sz="2400" b="0" dirty="0">
                <a:latin typeface="+mn-lt"/>
              </a:rPr>
              <a:t> </a:t>
            </a:r>
            <a:r>
              <a:rPr lang="en-US" sz="2400" b="0" dirty="0" err="1">
                <a:latin typeface="+mn-lt"/>
              </a:rPr>
              <a:t>dimana</a:t>
            </a:r>
            <a:r>
              <a:rPr lang="en-US" sz="2400" b="0" dirty="0">
                <a:latin typeface="+mn-lt"/>
              </a:rPr>
              <a:t> XAMPP </a:t>
            </a:r>
            <a:r>
              <a:rPr lang="en-US" sz="2400" b="0" dirty="0" err="1">
                <a:latin typeface="+mn-lt"/>
              </a:rPr>
              <a:t>ingin</a:t>
            </a:r>
            <a:r>
              <a:rPr lang="en-US" sz="2400" b="0" dirty="0">
                <a:latin typeface="+mn-lt"/>
              </a:rPr>
              <a:t> </a:t>
            </a:r>
            <a:r>
              <a:rPr lang="en-US" sz="2400" b="0" dirty="0" err="1">
                <a:latin typeface="+mn-lt"/>
              </a:rPr>
              <a:t>Anda</a:t>
            </a:r>
            <a:r>
              <a:rPr lang="en-US" sz="2400" b="0" dirty="0">
                <a:latin typeface="+mn-lt"/>
              </a:rPr>
              <a:t> </a:t>
            </a:r>
            <a:r>
              <a:rPr lang="en-US" sz="2400" b="0" dirty="0" err="1">
                <a:latin typeface="+mn-lt"/>
              </a:rPr>
              <a:t>instal</a:t>
            </a:r>
            <a:r>
              <a:rPr lang="en-US" sz="2400" b="0" dirty="0">
                <a:latin typeface="+mn-lt"/>
              </a:rPr>
              <a:t>. </a:t>
            </a:r>
            <a:r>
              <a:rPr lang="en-US" sz="2400" b="0" dirty="0" err="1">
                <a:latin typeface="+mn-lt"/>
              </a:rPr>
              <a:t>Contohnya</a:t>
            </a:r>
            <a:r>
              <a:rPr lang="en-US" sz="2400" b="0" dirty="0">
                <a:latin typeface="+mn-lt"/>
              </a:rPr>
              <a:t> di </a:t>
            </a:r>
            <a:r>
              <a:rPr lang="en-US" sz="2400" b="0" dirty="0" err="1">
                <a:latin typeface="+mn-lt"/>
              </a:rPr>
              <a:t>direktori</a:t>
            </a:r>
            <a:r>
              <a:rPr lang="en-US" sz="2400" b="0" dirty="0">
                <a:latin typeface="+mn-lt"/>
              </a:rPr>
              <a:t> </a:t>
            </a:r>
            <a:r>
              <a:rPr lang="en-US" sz="2400" b="0" i="1" dirty="0">
                <a:latin typeface="+mn-lt"/>
              </a:rPr>
              <a:t>C:\xampp</a:t>
            </a:r>
            <a:r>
              <a:rPr lang="en-US" sz="2400" b="0" dirty="0">
                <a:latin typeface="+mn-lt"/>
              </a:rPr>
              <a:t>.</a:t>
            </a:r>
            <a:endParaRPr lang="en-US" sz="2400" dirty="0">
              <a:latin typeface="+mn-lt"/>
            </a:endParaRPr>
          </a:p>
        </p:txBody>
      </p:sp>
      <p:pic>
        <p:nvPicPr>
          <p:cNvPr id="2050" name="Picture 2" descr="instal xampp di windows 7"/>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595" r="1595"/>
          <a:stretch>
            <a:fillRect/>
          </a:stretch>
        </p:blipFill>
        <p:spPr bwMode="auto">
          <a:xfrm rot="420000">
            <a:off x="3653263" y="1284425"/>
            <a:ext cx="5066003" cy="399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49539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41403" y="1871392"/>
            <a:ext cx="4791744" cy="3877216"/>
          </a:xfrm>
        </p:spPr>
      </p:pic>
      <p:sp>
        <p:nvSpPr>
          <p:cNvPr id="11" name="Text Placeholder 10"/>
          <p:cNvSpPr>
            <a:spLocks noGrp="1"/>
          </p:cNvSpPr>
          <p:nvPr>
            <p:ph type="body" sz="half" idx="2"/>
          </p:nvPr>
        </p:nvSpPr>
        <p:spPr>
          <a:xfrm>
            <a:off x="457200" y="1066800"/>
            <a:ext cx="2862910" cy="1845735"/>
          </a:xfrm>
        </p:spPr>
        <p:txBody>
          <a:bodyPr>
            <a:normAutofit fontScale="85000" lnSpcReduction="20000"/>
          </a:bodyPr>
          <a:lstStyle/>
          <a:p>
            <a:r>
              <a:rPr lang="en-US" sz="2000" dirty="0"/>
              <a:t>5. </a:t>
            </a:r>
            <a:r>
              <a:rPr lang="en-US" sz="2000" dirty="0" err="1"/>
              <a:t>Pada</a:t>
            </a:r>
            <a:r>
              <a:rPr lang="en-US" sz="2000" dirty="0"/>
              <a:t> </a:t>
            </a:r>
            <a:r>
              <a:rPr lang="en-US" sz="2000" dirty="0" err="1"/>
              <a:t>halaman</a:t>
            </a:r>
            <a:r>
              <a:rPr lang="en-US" sz="2000" dirty="0"/>
              <a:t> </a:t>
            </a:r>
            <a:r>
              <a:rPr lang="en-US" sz="2000" dirty="0" err="1"/>
              <a:t>selanjutnya</a:t>
            </a:r>
            <a:r>
              <a:rPr lang="en-US" sz="2000" dirty="0"/>
              <a:t>, </a:t>
            </a:r>
            <a:r>
              <a:rPr lang="en-US" sz="2000" dirty="0" err="1"/>
              <a:t>akan</a:t>
            </a:r>
            <a:r>
              <a:rPr lang="en-US" sz="2000" dirty="0"/>
              <a:t> </a:t>
            </a:r>
            <a:r>
              <a:rPr lang="en-US" sz="2000" dirty="0" err="1"/>
              <a:t>ada</a:t>
            </a:r>
            <a:r>
              <a:rPr lang="en-US" sz="2000" dirty="0"/>
              <a:t> </a:t>
            </a:r>
            <a:r>
              <a:rPr lang="en-US" sz="2000" dirty="0" err="1"/>
              <a:t>pilihan</a:t>
            </a:r>
            <a:r>
              <a:rPr lang="en-US" sz="2000" dirty="0"/>
              <a:t> </a:t>
            </a:r>
            <a:r>
              <a:rPr lang="en-US" sz="2000" dirty="0" err="1"/>
              <a:t>apakah</a:t>
            </a:r>
            <a:r>
              <a:rPr lang="en-US" sz="2000" dirty="0"/>
              <a:t> </a:t>
            </a:r>
            <a:r>
              <a:rPr lang="en-US" sz="2000" dirty="0" err="1"/>
              <a:t>Anda</a:t>
            </a:r>
            <a:r>
              <a:rPr lang="en-US" sz="2000" dirty="0"/>
              <a:t> </a:t>
            </a:r>
            <a:r>
              <a:rPr lang="en-US" sz="2000" dirty="0" err="1"/>
              <a:t>ingin</a:t>
            </a:r>
            <a:r>
              <a:rPr lang="en-US" sz="2000" dirty="0"/>
              <a:t> </a:t>
            </a:r>
            <a:r>
              <a:rPr lang="en-US" sz="2000" dirty="0" err="1"/>
              <a:t>menginstal</a:t>
            </a:r>
            <a:r>
              <a:rPr lang="en-US" sz="2000" dirty="0"/>
              <a:t> </a:t>
            </a:r>
            <a:r>
              <a:rPr lang="en-US" sz="2000" dirty="0" err="1"/>
              <a:t>Bitnami</a:t>
            </a:r>
            <a:r>
              <a:rPr lang="en-US" sz="2000" dirty="0"/>
              <a:t> </a:t>
            </a:r>
            <a:r>
              <a:rPr lang="en-US" sz="2000" dirty="0" err="1"/>
              <a:t>untuk</a:t>
            </a:r>
            <a:r>
              <a:rPr lang="en-US" sz="2000" dirty="0"/>
              <a:t> XAMPP, </a:t>
            </a:r>
            <a:r>
              <a:rPr lang="en-US" sz="2000" dirty="0" err="1"/>
              <a:t>dimana</a:t>
            </a:r>
            <a:r>
              <a:rPr lang="en-US" sz="2000" dirty="0"/>
              <a:t> </a:t>
            </a:r>
            <a:r>
              <a:rPr lang="en-US" sz="2000" dirty="0" err="1"/>
              <a:t>nantinya</a:t>
            </a:r>
            <a:r>
              <a:rPr lang="en-US" sz="2000" dirty="0"/>
              <a:t> </a:t>
            </a:r>
            <a:r>
              <a:rPr lang="en-US" sz="2000" dirty="0" err="1"/>
              <a:t>dapat</a:t>
            </a:r>
            <a:r>
              <a:rPr lang="en-US" sz="2000" dirty="0"/>
              <a:t> </a:t>
            </a:r>
            <a:r>
              <a:rPr lang="en-US" sz="2000" dirty="0" err="1"/>
              <a:t>Anda</a:t>
            </a:r>
            <a:r>
              <a:rPr lang="en-US" sz="2000" dirty="0"/>
              <a:t> </a:t>
            </a:r>
            <a:r>
              <a:rPr lang="en-US" sz="2000" dirty="0" err="1"/>
              <a:t>gunakan</a:t>
            </a:r>
            <a:r>
              <a:rPr lang="en-US" sz="2000" dirty="0"/>
              <a:t> </a:t>
            </a:r>
            <a:r>
              <a:rPr lang="en-US" sz="2000" dirty="0" err="1"/>
              <a:t>untuk</a:t>
            </a:r>
            <a:r>
              <a:rPr lang="en-US" sz="2000" dirty="0"/>
              <a:t> </a:t>
            </a:r>
            <a:r>
              <a:rPr lang="en-US" sz="2000" dirty="0">
                <a:hlinkClick r:id="rId3"/>
              </a:rPr>
              <a:t>install </a:t>
            </a:r>
            <a:r>
              <a:rPr lang="en-US" sz="2000" dirty="0" err="1">
                <a:hlinkClick r:id="rId3"/>
              </a:rPr>
              <a:t>WordPress</a:t>
            </a:r>
            <a:r>
              <a:rPr lang="en-US" sz="2000" dirty="0">
                <a:hlinkClick r:id="rId3"/>
              </a:rPr>
              <a:t>,</a:t>
            </a:r>
            <a:r>
              <a:rPr lang="en-US" sz="2000" dirty="0"/>
              <a:t> Drupal, </a:t>
            </a:r>
            <a:r>
              <a:rPr lang="en-US" sz="2000" dirty="0" err="1"/>
              <a:t>dan</a:t>
            </a:r>
            <a:r>
              <a:rPr lang="en-US" sz="2000" dirty="0"/>
              <a:t> </a:t>
            </a:r>
            <a:r>
              <a:rPr lang="en-US" sz="2000" dirty="0" err="1"/>
              <a:t>Joomla</a:t>
            </a:r>
            <a:r>
              <a:rPr lang="en-US" sz="2000" dirty="0"/>
              <a:t> </a:t>
            </a:r>
            <a:r>
              <a:rPr lang="en-US" sz="2000" dirty="0" err="1"/>
              <a:t>secara</a:t>
            </a:r>
            <a:r>
              <a:rPr lang="en-US" sz="2000" dirty="0"/>
              <a:t> </a:t>
            </a:r>
            <a:r>
              <a:rPr lang="en-US" sz="2000" dirty="0" err="1"/>
              <a:t>otomatis</a:t>
            </a:r>
            <a:r>
              <a:rPr lang="en-US" sz="2000" dirty="0"/>
              <a:t>.</a:t>
            </a:r>
          </a:p>
        </p:txBody>
      </p:sp>
    </p:spTree>
    <p:extLst>
      <p:ext uri="{BB962C8B-B14F-4D97-AF65-F5344CB8AC3E}">
        <p14:creationId xmlns:p14="http://schemas.microsoft.com/office/powerpoint/2010/main" val="35347380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600" y="762000"/>
            <a:ext cx="8610600" cy="1447800"/>
          </a:xfrm>
        </p:spPr>
        <p:txBody>
          <a:bodyPr>
            <a:normAutofit fontScale="90000"/>
          </a:bodyPr>
          <a:lstStyle/>
          <a:p>
            <a:r>
              <a:rPr lang="en-US" sz="2400" dirty="0" smtClean="0">
                <a:latin typeface="+mn-lt"/>
              </a:rPr>
              <a:t>6. </a:t>
            </a:r>
            <a:r>
              <a:rPr lang="en-US" sz="2400" dirty="0" err="1">
                <a:latin typeface="+mn-lt"/>
              </a:rPr>
              <a:t>Pada</a:t>
            </a:r>
            <a:r>
              <a:rPr lang="en-US" sz="2400" dirty="0">
                <a:latin typeface="+mn-lt"/>
              </a:rPr>
              <a:t> </a:t>
            </a:r>
            <a:r>
              <a:rPr lang="en-US" sz="2400" dirty="0" err="1" smtClean="0">
                <a:latin typeface="+mn-lt"/>
              </a:rPr>
              <a:t>langkah</a:t>
            </a:r>
            <a:r>
              <a:rPr lang="en-US" sz="2400" dirty="0" smtClean="0">
                <a:latin typeface="+mn-lt"/>
              </a:rPr>
              <a:t> </a:t>
            </a:r>
            <a:r>
              <a:rPr lang="en-US" sz="2400" dirty="0" err="1">
                <a:latin typeface="+mn-lt"/>
              </a:rPr>
              <a:t>ini</a:t>
            </a:r>
            <a:r>
              <a:rPr lang="en-US" sz="2400" dirty="0">
                <a:latin typeface="+mn-lt"/>
              </a:rPr>
              <a:t> proses </a:t>
            </a:r>
            <a:r>
              <a:rPr lang="en-US" sz="2400" dirty="0" err="1">
                <a:latin typeface="+mn-lt"/>
              </a:rPr>
              <a:t>instalasi</a:t>
            </a:r>
            <a:r>
              <a:rPr lang="en-US" sz="2400" dirty="0">
                <a:latin typeface="+mn-lt"/>
              </a:rPr>
              <a:t> XAMPP </a:t>
            </a:r>
            <a:r>
              <a:rPr lang="en-US" sz="2400" dirty="0" err="1">
                <a:latin typeface="+mn-lt"/>
              </a:rPr>
              <a:t>akan</a:t>
            </a:r>
            <a:r>
              <a:rPr lang="en-US" sz="2400" dirty="0">
                <a:latin typeface="+mn-lt"/>
              </a:rPr>
              <a:t> </a:t>
            </a:r>
            <a:r>
              <a:rPr lang="en-US" sz="2400" dirty="0" err="1">
                <a:latin typeface="+mn-lt"/>
              </a:rPr>
              <a:t>dimulai</a:t>
            </a:r>
            <a:r>
              <a:rPr lang="en-US" sz="2400" dirty="0">
                <a:latin typeface="+mn-lt"/>
              </a:rPr>
              <a:t>. </a:t>
            </a:r>
            <a:r>
              <a:rPr lang="en-US" sz="2400" dirty="0" err="1">
                <a:latin typeface="+mn-lt"/>
              </a:rPr>
              <a:t>Silakan</a:t>
            </a:r>
            <a:r>
              <a:rPr lang="en-US" sz="2400" dirty="0">
                <a:latin typeface="+mn-lt"/>
              </a:rPr>
              <a:t> </a:t>
            </a:r>
            <a:r>
              <a:rPr lang="en-US" sz="2400" dirty="0" err="1">
                <a:latin typeface="+mn-lt"/>
              </a:rPr>
              <a:t>klik</a:t>
            </a:r>
            <a:r>
              <a:rPr lang="en-US" sz="2400" dirty="0">
                <a:latin typeface="+mn-lt"/>
              </a:rPr>
              <a:t> </a:t>
            </a:r>
            <a:r>
              <a:rPr lang="en-US" sz="2400" dirty="0" err="1">
                <a:latin typeface="+mn-lt"/>
              </a:rPr>
              <a:t>tombol</a:t>
            </a:r>
            <a:r>
              <a:rPr lang="en-US" sz="2400" dirty="0">
                <a:latin typeface="+mn-lt"/>
              </a:rPr>
              <a:t> </a:t>
            </a:r>
            <a:r>
              <a:rPr lang="en-US" sz="2400" b="1" dirty="0">
                <a:latin typeface="+mn-lt"/>
              </a:rPr>
              <a:t>Next</a:t>
            </a:r>
            <a:r>
              <a:rPr lang="en-US" sz="2400" dirty="0" smtClean="0">
                <a:latin typeface="+mn-lt"/>
              </a:rPr>
              <a:t>.</a:t>
            </a:r>
            <a:br>
              <a:rPr lang="en-US" sz="2400" dirty="0" smtClean="0">
                <a:latin typeface="+mn-lt"/>
              </a:rPr>
            </a:br>
            <a:r>
              <a:rPr lang="en-US" sz="2400" dirty="0" smtClean="0">
                <a:solidFill>
                  <a:srgbClr val="4D4D4D"/>
                </a:solidFill>
                <a:latin typeface="+mn-lt"/>
              </a:rPr>
              <a:t/>
            </a:r>
            <a:br>
              <a:rPr lang="en-US" sz="2400" dirty="0" smtClean="0">
                <a:solidFill>
                  <a:srgbClr val="4D4D4D"/>
                </a:solidFill>
                <a:latin typeface="+mn-lt"/>
              </a:rPr>
            </a:br>
            <a:endParaRPr lang="en-US" sz="2400" dirty="0">
              <a:latin typeface="+mn-lt"/>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8787" y="2438400"/>
            <a:ext cx="5638800" cy="2762250"/>
          </a:xfrm>
          <a:prstGeom prst="rect">
            <a:avLst/>
          </a:prstGeom>
        </p:spPr>
      </p:pic>
    </p:spTree>
    <p:extLst>
      <p:ext uri="{BB962C8B-B14F-4D97-AF65-F5344CB8AC3E}">
        <p14:creationId xmlns:p14="http://schemas.microsoft.com/office/powerpoint/2010/main" val="21261717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299</TotalTime>
  <Words>798</Words>
  <Application>Microsoft Office PowerPoint</Application>
  <PresentationFormat>On-screen Show (4:3)</PresentationFormat>
  <Paragraphs>73</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Adobe Fan Heiti Std B</vt:lpstr>
      <vt:lpstr>Adobe Caslon Pro Bold</vt:lpstr>
      <vt:lpstr>Arial</vt:lpstr>
      <vt:lpstr>Calibri</vt:lpstr>
      <vt:lpstr>Calibri Light</vt:lpstr>
      <vt:lpstr>Old English Text MT</vt:lpstr>
      <vt:lpstr>Times New Roman</vt:lpstr>
      <vt:lpstr>Celestial</vt:lpstr>
      <vt:lpstr>BASIS DATA PENDATAAN INVENTARIS </vt:lpstr>
      <vt:lpstr>PowerPoint Presentation</vt:lpstr>
      <vt:lpstr>Kelompok 1 :</vt:lpstr>
      <vt:lpstr>INSTALASI MYSQL</vt:lpstr>
      <vt:lpstr>2. Lakukan instalasi setelah Anda selesai mengunduh. Selama proses   instalasi mungkin Anda akan melihat pesan yang menanyakan apakah Anda yakin akan menginstalnya. Silakan tekan Yes untuk melanjutkan instalasi. Lalu Klik tombol Next.</vt:lpstr>
      <vt:lpstr>3. Pada tampilan selanjutnya akan muncul pilihan mengenai komponen mana dari XAMPP yang ingin dan tidak ingin Anda instal. Beberapa pilihan seperti Apache dan PHP adalah bagian penting untuk menjalankan website dan akan otomatis diinstal. Silakan centang MySQL dan phpMyAdmin, untuk pilihan lainnya biarkan saja.</vt:lpstr>
      <vt:lpstr>4. Berikutnya silakan pilih folder tujuan dimana XAMPP ingin Anda instal. Contohnya di direktori C:\xampp.</vt:lpstr>
      <vt:lpstr>PowerPoint Presentation</vt:lpstr>
      <vt:lpstr>6. Pada langkah ini proses instalasi XAMPP akan dimulai. Silakan klik tombol Next.  </vt:lpstr>
      <vt:lpstr>PowerPoint Presentation</vt:lpstr>
      <vt:lpstr>3. Jalankan XAMPP </vt:lpstr>
      <vt:lpstr>Studi KasUS 1</vt:lpstr>
      <vt:lpstr>ERD ( Entity relationship diagram)</vt:lpstr>
      <vt:lpstr>Data Definition Language</vt:lpstr>
      <vt:lpstr>CREATE</vt:lpstr>
      <vt:lpstr>Create</vt:lpstr>
      <vt:lpstr>Create table</vt:lpstr>
      <vt:lpstr>Alter </vt:lpstr>
      <vt:lpstr>ALTER </vt:lpstr>
      <vt:lpstr>DROP</vt:lpstr>
      <vt:lpstr>Drop</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BASIS DATA PENDATAAN INVENTARIS</dc:title>
  <dc:creator>Andriy L H</dc:creator>
  <cp:lastModifiedBy>Microsoft account</cp:lastModifiedBy>
  <cp:revision>32</cp:revision>
  <dcterms:created xsi:type="dcterms:W3CDTF">2022-03-19T09:13:19Z</dcterms:created>
  <dcterms:modified xsi:type="dcterms:W3CDTF">2022-03-20T08:01:07Z</dcterms:modified>
</cp:coreProperties>
</file>