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4" r:id="rId2"/>
    <p:sldId id="257" r:id="rId3"/>
    <p:sldId id="258" r:id="rId4"/>
    <p:sldId id="411" r:id="rId5"/>
    <p:sldId id="261" r:id="rId6"/>
    <p:sldId id="365" r:id="rId7"/>
    <p:sldId id="392" r:id="rId8"/>
    <p:sldId id="403" r:id="rId9"/>
    <p:sldId id="280" r:id="rId10"/>
    <p:sldId id="293" r:id="rId11"/>
    <p:sldId id="404" r:id="rId12"/>
    <p:sldId id="316" r:id="rId13"/>
    <p:sldId id="395" r:id="rId14"/>
    <p:sldId id="406" r:id="rId15"/>
    <p:sldId id="405" r:id="rId16"/>
    <p:sldId id="407" r:id="rId17"/>
    <p:sldId id="408" r:id="rId18"/>
    <p:sldId id="409" r:id="rId19"/>
    <p:sldId id="410" r:id="rId20"/>
    <p:sldId id="344" r:id="rId21"/>
    <p:sldId id="363" r:id="rId22"/>
  </p:sldIdLst>
  <p:sldSz cx="20104100" cy="11309350"/>
  <p:notesSz cx="20104100" cy="113093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E47"/>
    <a:srgbClr val="34A5DA"/>
    <a:srgbClr val="FF9D35"/>
    <a:srgbClr val="8ABE5E"/>
    <a:srgbClr val="C52060"/>
    <a:srgbClr val="318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2491" y="2732901"/>
            <a:ext cx="18659475" cy="6033135"/>
          </a:xfrm>
          <a:custGeom>
            <a:avLst/>
            <a:gdLst/>
            <a:ahLst/>
            <a:cxnLst/>
            <a:rect l="l" t="t" r="r" b="b"/>
            <a:pathLst>
              <a:path w="18659475" h="6033134">
                <a:moveTo>
                  <a:pt x="16626132" y="5413447"/>
                </a:moveTo>
                <a:lnTo>
                  <a:pt x="15710254" y="5413447"/>
                </a:lnTo>
                <a:lnTo>
                  <a:pt x="16168355" y="6032865"/>
                </a:lnTo>
                <a:lnTo>
                  <a:pt x="16626132" y="5413447"/>
                </a:lnTo>
                <a:close/>
              </a:path>
              <a:path w="18659475" h="6033134">
                <a:moveTo>
                  <a:pt x="18556042" y="0"/>
                </a:moveTo>
                <a:lnTo>
                  <a:pt x="103072" y="0"/>
                </a:lnTo>
                <a:lnTo>
                  <a:pt x="62982" y="8110"/>
                </a:lnTo>
                <a:lnTo>
                  <a:pt x="30216" y="30216"/>
                </a:lnTo>
                <a:lnTo>
                  <a:pt x="8110" y="62982"/>
                </a:lnTo>
                <a:lnTo>
                  <a:pt x="0" y="103073"/>
                </a:lnTo>
                <a:lnTo>
                  <a:pt x="0" y="5310374"/>
                </a:lnTo>
                <a:lnTo>
                  <a:pt x="8110" y="5350464"/>
                </a:lnTo>
                <a:lnTo>
                  <a:pt x="30216" y="5383231"/>
                </a:lnTo>
                <a:lnTo>
                  <a:pt x="62982" y="5405337"/>
                </a:lnTo>
                <a:lnTo>
                  <a:pt x="103072" y="5413447"/>
                </a:lnTo>
                <a:lnTo>
                  <a:pt x="18556042" y="5413447"/>
                </a:lnTo>
                <a:lnTo>
                  <a:pt x="18596134" y="5405337"/>
                </a:lnTo>
                <a:lnTo>
                  <a:pt x="18628901" y="5383231"/>
                </a:lnTo>
                <a:lnTo>
                  <a:pt x="18651007" y="5350464"/>
                </a:lnTo>
                <a:lnTo>
                  <a:pt x="18659117" y="5310374"/>
                </a:lnTo>
                <a:lnTo>
                  <a:pt x="18659117" y="103073"/>
                </a:lnTo>
                <a:lnTo>
                  <a:pt x="18651007" y="62982"/>
                </a:lnTo>
                <a:lnTo>
                  <a:pt x="18628901" y="30216"/>
                </a:lnTo>
                <a:lnTo>
                  <a:pt x="18596134" y="8110"/>
                </a:lnTo>
                <a:lnTo>
                  <a:pt x="18556042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340" y="3002915"/>
            <a:ext cx="17281419" cy="311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C8260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8387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C8260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C8260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8" y="10583836"/>
            <a:ext cx="20029183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C8260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436" y="4762023"/>
            <a:ext cx="8987155" cy="3313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8387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87"/>
          </a:p>
        </p:txBody>
      </p:sp>
      <p:sp>
        <p:nvSpPr>
          <p:cNvPr id="3" name="object 3"/>
          <p:cNvSpPr txBox="1"/>
          <p:nvPr/>
        </p:nvSpPr>
        <p:spPr>
          <a:xfrm>
            <a:off x="4067519" y="4730258"/>
            <a:ext cx="11969062" cy="1861658"/>
          </a:xfrm>
          <a:prstGeom prst="rect">
            <a:avLst/>
          </a:prstGeom>
        </p:spPr>
        <p:txBody>
          <a:bodyPr vert="horz" wrap="square" lIns="0" tIns="11044" rIns="0" bIns="0" rtlCol="0">
            <a:spAutoFit/>
          </a:bodyPr>
          <a:lstStyle/>
          <a:p>
            <a:pPr marL="14726" marR="5890" indent="-20616" algn="ctr">
              <a:lnSpc>
                <a:spcPct val="100299"/>
              </a:lnSpc>
              <a:spcBef>
                <a:spcPts val="87"/>
              </a:spcBef>
            </a:pPr>
            <a:r>
              <a:rPr lang="en-US" sz="5971" b="1" spc="104" dirty="0" smtClean="0">
                <a:solidFill>
                  <a:srgbClr val="FFFFFF"/>
                </a:solidFill>
                <a:latin typeface="Arial"/>
                <a:cs typeface="Arial"/>
              </a:rPr>
              <a:t>Formation R 2022</a:t>
            </a:r>
          </a:p>
          <a:p>
            <a:pPr marL="14726" marR="5890" indent="-20616" algn="ctr">
              <a:lnSpc>
                <a:spcPct val="100299"/>
              </a:lnSpc>
              <a:spcBef>
                <a:spcPts val="87"/>
              </a:spcBef>
            </a:pPr>
            <a:r>
              <a:rPr lang="fr-FR" sz="5971" b="1" spc="104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5971" b="1" spc="104" dirty="0" smtClean="0">
                <a:solidFill>
                  <a:srgbClr val="FFFFFF"/>
                </a:solidFill>
                <a:latin typeface="Arial"/>
                <a:cs typeface="Arial"/>
              </a:rPr>
              <a:t>. Le </a:t>
            </a:r>
            <a:r>
              <a:rPr lang="fr-FR" sz="5971" b="1" spc="104" dirty="0" smtClean="0">
                <a:solidFill>
                  <a:srgbClr val="FFFFFF"/>
                </a:solidFill>
                <a:latin typeface="Arial"/>
                <a:cs typeface="Arial"/>
              </a:rPr>
              <a:t>logiciel</a:t>
            </a:r>
            <a:r>
              <a:rPr lang="en-US" sz="5971" b="1" spc="104" dirty="0" smtClean="0">
                <a:solidFill>
                  <a:srgbClr val="FFFFFF"/>
                </a:solidFill>
                <a:latin typeface="Arial"/>
                <a:cs typeface="Arial"/>
              </a:rPr>
              <a:t> R et </a:t>
            </a:r>
            <a:r>
              <a:rPr lang="fr-FR" sz="5971" b="1" spc="104" dirty="0" smtClean="0">
                <a:solidFill>
                  <a:srgbClr val="FFFFFF"/>
                </a:solidFill>
                <a:latin typeface="Arial"/>
                <a:cs typeface="Arial"/>
              </a:rPr>
              <a:t>tidyverse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85286" y="9046328"/>
            <a:ext cx="3313989" cy="1215506"/>
          </a:xfrm>
          <a:prstGeom prst="rect">
            <a:avLst/>
          </a:prstGeom>
        </p:spPr>
        <p:txBody>
          <a:bodyPr vert="horz" wrap="square" lIns="0" tIns="13253" rIns="0" bIns="0" rtlCol="0">
            <a:spAutoFit/>
          </a:bodyPr>
          <a:lstStyle/>
          <a:p>
            <a:pPr marL="323964" marR="5890" indent="-309239" algn="ctr">
              <a:lnSpc>
                <a:spcPct val="101000"/>
              </a:lnSpc>
              <a:spcBef>
                <a:spcPts val="104"/>
              </a:spcBef>
            </a:pPr>
            <a:r>
              <a:rPr lang="fr-FR" sz="3826" b="1" spc="81" dirty="0" smtClean="0">
                <a:solidFill>
                  <a:srgbClr val="FFFFFF"/>
                </a:solidFill>
                <a:latin typeface="Arial"/>
                <a:cs typeface="Arial"/>
              </a:rPr>
              <a:t>ASRI AyouB</a:t>
            </a:r>
          </a:p>
          <a:p>
            <a:pPr marL="323964" marR="5890" indent="-309239" algn="ctr">
              <a:lnSpc>
                <a:spcPct val="101000"/>
              </a:lnSpc>
              <a:spcBef>
                <a:spcPts val="104"/>
              </a:spcBef>
            </a:pPr>
            <a:r>
              <a:rPr lang="fr-FR" sz="3826" b="1" spc="70" dirty="0" smtClean="0">
                <a:solidFill>
                  <a:srgbClr val="FFFFFF"/>
                </a:solidFill>
                <a:latin typeface="Arial"/>
                <a:cs typeface="Arial"/>
              </a:rPr>
              <a:t>10 /11 /2022</a:t>
            </a:r>
            <a:endParaRPr sz="3826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3762" cy="3433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663" y="0"/>
            <a:ext cx="4262437" cy="33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52798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20419" algn="l"/>
                <a:tab pos="2547620" algn="l"/>
              </a:tabLst>
            </a:pPr>
            <a:r>
              <a:rPr lang="fr-FR" sz="2950" b="1" spc="215" dirty="0" smtClean="0">
                <a:solidFill>
                  <a:srgbClr val="838787"/>
                </a:solidFill>
                <a:latin typeface="Arial Narrow"/>
                <a:cs typeface="Arial Narrow"/>
              </a:rPr>
              <a:t>RSTUDIO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628253" y="1568121"/>
            <a:ext cx="72901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666326" y="3292475"/>
            <a:ext cx="10300124" cy="106567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340" algn="l"/>
              </a:tabLst>
            </a:pPr>
            <a:r>
              <a:rPr sz="5175" spc="-97" baseline="-5636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3300" spc="35" dirty="0" smtClean="0">
                <a:solidFill>
                  <a:srgbClr val="838787"/>
                </a:solidFill>
                <a:latin typeface="Arial"/>
                <a:cs typeface="Arial"/>
              </a:rPr>
              <a:t>De 2013 jusqu’à 2022 : RSTUDIO </a:t>
            </a:r>
            <a:r>
              <a:rPr lang="fr-FR" sz="3300" spc="35" dirty="0" err="1" smtClean="0">
                <a:solidFill>
                  <a:srgbClr val="838787"/>
                </a:solidFill>
                <a:latin typeface="Arial"/>
                <a:cs typeface="Arial"/>
              </a:rPr>
              <a:t>inc</a:t>
            </a:r>
            <a:endParaRPr lang="fr-FR" sz="3300" spc="35" dirty="0" smtClean="0">
              <a:solidFill>
                <a:srgbClr val="838787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340" algn="l"/>
              </a:tabLst>
            </a:pPr>
            <a:r>
              <a:rPr lang="en-US" sz="4800" spc="-97" baseline="-5636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   </a:t>
            </a:r>
            <a:r>
              <a:rPr lang="en-US" sz="3300" spc="35" dirty="0" err="1">
                <a:solidFill>
                  <a:srgbClr val="838787"/>
                </a:solidFill>
                <a:latin typeface="Arial"/>
                <a:cs typeface="Arial"/>
              </a:rPr>
              <a:t>Depuis</a:t>
            </a:r>
            <a:r>
              <a:rPr lang="en-US" sz="3300" spc="3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lang="en-US" sz="3300" spc="35" dirty="0" err="1">
                <a:solidFill>
                  <a:srgbClr val="838787"/>
                </a:solidFill>
                <a:latin typeface="Arial"/>
                <a:cs typeface="Arial"/>
              </a:rPr>
              <a:t>Novembre</a:t>
            </a:r>
            <a:r>
              <a:rPr lang="en-US" sz="3300" spc="35" dirty="0">
                <a:solidFill>
                  <a:srgbClr val="838787"/>
                </a:solidFill>
                <a:latin typeface="Arial"/>
                <a:cs typeface="Arial"/>
              </a:rPr>
              <a:t> 2022 : Posit BPC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0" y="5018795"/>
            <a:ext cx="12230100" cy="562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52798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20419" algn="l"/>
                <a:tab pos="2547620" algn="l"/>
              </a:tabLst>
            </a:pPr>
            <a:r>
              <a:rPr lang="fr-FR" sz="2950" b="1" spc="215" dirty="0" smtClean="0">
                <a:solidFill>
                  <a:srgbClr val="838787"/>
                </a:solidFill>
                <a:latin typeface="Arial Narrow"/>
                <a:cs typeface="Arial Narrow"/>
              </a:rPr>
              <a:t>RSTUDIO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628253" y="1568121"/>
            <a:ext cx="72901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666326" y="3292475"/>
            <a:ext cx="10300124" cy="106567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340" algn="l"/>
              </a:tabLst>
            </a:pPr>
            <a:r>
              <a:rPr sz="5175" spc="-97" baseline="-5636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3300" spc="35" dirty="0" smtClean="0">
                <a:solidFill>
                  <a:srgbClr val="838787"/>
                </a:solidFill>
                <a:latin typeface="Arial"/>
                <a:cs typeface="Arial"/>
              </a:rPr>
              <a:t>De 2013 jusqu’à 2022 : RSTUDIO </a:t>
            </a:r>
            <a:r>
              <a:rPr lang="fr-FR" sz="3300" spc="35" dirty="0" err="1" smtClean="0">
                <a:solidFill>
                  <a:srgbClr val="838787"/>
                </a:solidFill>
                <a:latin typeface="Arial"/>
                <a:cs typeface="Arial"/>
              </a:rPr>
              <a:t>inc</a:t>
            </a:r>
            <a:endParaRPr lang="fr-FR" sz="3300" spc="35" dirty="0" smtClean="0">
              <a:solidFill>
                <a:srgbClr val="838787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340" algn="l"/>
              </a:tabLst>
            </a:pPr>
            <a:r>
              <a:rPr lang="en-US" sz="4800" spc="-97" baseline="-5636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   </a:t>
            </a:r>
            <a:r>
              <a:rPr lang="en-US" sz="3300" spc="35" dirty="0" err="1">
                <a:solidFill>
                  <a:srgbClr val="838787"/>
                </a:solidFill>
                <a:latin typeface="Arial"/>
                <a:cs typeface="Arial"/>
              </a:rPr>
              <a:t>Depuis</a:t>
            </a:r>
            <a:r>
              <a:rPr lang="en-US" sz="3300" spc="3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lang="en-US" sz="3300" spc="35" dirty="0" err="1">
                <a:solidFill>
                  <a:srgbClr val="838787"/>
                </a:solidFill>
                <a:latin typeface="Arial"/>
                <a:cs typeface="Arial"/>
              </a:rPr>
              <a:t>Novembre</a:t>
            </a:r>
            <a:r>
              <a:rPr lang="en-US" sz="3300" spc="35" dirty="0">
                <a:solidFill>
                  <a:srgbClr val="838787"/>
                </a:solidFill>
                <a:latin typeface="Arial"/>
                <a:cs typeface="Arial"/>
              </a:rPr>
              <a:t> 2022 : Posit BPC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51" y="4666930"/>
            <a:ext cx="12592050" cy="63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9670" y="7120035"/>
            <a:ext cx="10366375" cy="635"/>
          </a:xfrm>
          <a:custGeom>
            <a:avLst/>
            <a:gdLst/>
            <a:ahLst/>
            <a:cxnLst/>
            <a:rect l="l" t="t" r="r" b="b"/>
            <a:pathLst>
              <a:path w="10366375" h="634">
                <a:moveTo>
                  <a:pt x="0" y="166"/>
                </a:moveTo>
                <a:lnTo>
                  <a:pt x="10366174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8853" y="5997588"/>
            <a:ext cx="258953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b="1" spc="-20" dirty="0">
                <a:solidFill>
                  <a:srgbClr val="A6AAA9"/>
                </a:solidFill>
                <a:latin typeface="Arial Narrow"/>
                <a:cs typeface="Arial Narrow"/>
              </a:rPr>
              <a:t>PART</a:t>
            </a:r>
            <a:r>
              <a:rPr sz="6350" b="1" spc="-25" dirty="0">
                <a:solidFill>
                  <a:srgbClr val="A6AAA9"/>
                </a:solidFill>
                <a:latin typeface="Arial Narrow"/>
                <a:cs typeface="Arial Narrow"/>
              </a:rPr>
              <a:t> </a:t>
            </a:r>
            <a:r>
              <a:rPr lang="fr-FR" sz="6350" b="1" spc="-30" dirty="0">
                <a:solidFill>
                  <a:srgbClr val="A6AAA9"/>
                </a:solidFill>
                <a:latin typeface="Arial Narrow"/>
                <a:cs typeface="Arial Narrow"/>
              </a:rPr>
              <a:t>4</a:t>
            </a:r>
            <a:r>
              <a:rPr sz="6350" b="1" spc="-30" dirty="0" smtClean="0">
                <a:solidFill>
                  <a:srgbClr val="A6AAA9"/>
                </a:solidFill>
                <a:latin typeface="Arial Narrow"/>
                <a:cs typeface="Arial Narrow"/>
              </a:rPr>
              <a:t>:</a:t>
            </a:r>
            <a:endParaRPr sz="6350" dirty="0">
              <a:latin typeface="Arial Narrow"/>
              <a:cs typeface="Arial Narro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172608" y="7273873"/>
            <a:ext cx="10931492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88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 </a:t>
            </a:r>
            <a:endParaRPr sz="88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Welcome to the Tidyverse • tidy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4474"/>
            <a:ext cx="8909050" cy="1106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35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628253" y="1568121"/>
            <a:ext cx="12852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7436" y="531785"/>
            <a:ext cx="6499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8610" algn="l"/>
              </a:tabLst>
            </a:pPr>
            <a:r>
              <a:rPr lang="fr-FR" sz="2950" b="1" spc="155" dirty="0" smtClean="0">
                <a:solidFill>
                  <a:srgbClr val="838787"/>
                </a:solidFill>
                <a:latin typeface="Arial Narrow"/>
                <a:cs typeface="Arial Narrow"/>
              </a:rPr>
              <a:t>TIDYVERSE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8250" y="3391898"/>
            <a:ext cx="14624897" cy="4569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  <a:buClr>
                <a:schemeClr val="accent1"/>
              </a:buClr>
              <a:buSzPts val="2400"/>
              <a:tabLst>
                <a:tab pos="561340" algn="l"/>
              </a:tabLst>
            </a:pP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« A </a:t>
            </a:r>
            <a:r>
              <a:rPr lang="fr-FR" sz="80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framework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for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managing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data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that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aims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at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making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the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cleaning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and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preparing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step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[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muuuuch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] </a:t>
            </a:r>
            <a:r>
              <a:rPr lang="fr-FR" sz="72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easier</a:t>
            </a:r>
            <a:r>
              <a:rPr lang="fr-FR" sz="72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 » - Julien Barnier</a:t>
            </a:r>
            <a:endParaRPr lang="fr-FR" sz="7200" spc="35" dirty="0">
              <a:solidFill>
                <a:srgbClr val="838787"/>
              </a:solidFill>
              <a:ea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28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" y="-10229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628253" y="1568121"/>
            <a:ext cx="12852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7436" y="531785"/>
            <a:ext cx="6499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8610" algn="l"/>
              </a:tabLst>
            </a:pPr>
            <a:r>
              <a:rPr lang="fr-FR" sz="2950" b="1" spc="155" dirty="0" smtClean="0">
                <a:solidFill>
                  <a:srgbClr val="838787"/>
                </a:solidFill>
                <a:latin typeface="Arial Narrow"/>
                <a:cs typeface="Arial Narrow"/>
              </a:rPr>
              <a:t>TIDYVERSE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508250" y="3391898"/>
            <a:ext cx="15544799" cy="52488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48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Le tidyverse veut dire :</a:t>
            </a:r>
          </a:p>
          <a:p>
            <a:pPr marL="285750" indent="-285750">
              <a:spcBef>
                <a:spcPts val="11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lang="fr-FR" sz="48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Tidy</a:t>
            </a:r>
            <a:r>
              <a:rPr lang="fr-FR" sz="48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: bien rangé</a:t>
            </a:r>
          </a:p>
          <a:p>
            <a:pPr marL="285750" indent="-285750">
              <a:spcBef>
                <a:spcPts val="11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lang="fr-FR" sz="48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Verse : </a:t>
            </a:r>
            <a:r>
              <a:rPr lang="fr-FR" sz="48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Univers</a:t>
            </a:r>
            <a:endParaRPr lang="fr-FR" sz="4800" spc="35" dirty="0">
              <a:solidFill>
                <a:srgbClr val="838787"/>
              </a:solidFill>
              <a:ea typeface="IBM Plex Sans Light"/>
              <a:sym typeface="IBM Plex Sans Light"/>
            </a:endParaRPr>
          </a:p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48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Ce qui signifie : « un Univers bien </a:t>
            </a:r>
            <a:r>
              <a:rPr lang="fr-FR" sz="48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rangé »</a:t>
            </a:r>
            <a:endParaRPr lang="fr-FR" sz="4800" spc="35" dirty="0">
              <a:solidFill>
                <a:srgbClr val="838787"/>
              </a:solidFill>
              <a:ea typeface="IBM Plex Sans Light"/>
              <a:sym typeface="IBM Plex Sans Light"/>
            </a:endParaRPr>
          </a:p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endParaRPr lang="fr-FR" sz="4800" spc="35" dirty="0">
              <a:solidFill>
                <a:srgbClr val="838787"/>
              </a:solidFill>
              <a:ea typeface="IBM Plex Sans Light"/>
              <a:sym typeface="IBM Plex Sans Light"/>
            </a:endParaRPr>
          </a:p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48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Une collection de packages dans R développée par H. </a:t>
            </a:r>
            <a:r>
              <a:rPr lang="fr-FR" sz="48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Wickham</a:t>
            </a:r>
            <a:r>
              <a:rPr lang="fr-FR" sz="48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 et autres membres de </a:t>
            </a:r>
            <a:r>
              <a:rPr lang="fr-FR" sz="4800" spc="35" dirty="0" err="1" smtClean="0">
                <a:solidFill>
                  <a:srgbClr val="838787"/>
                </a:solidFill>
                <a:ea typeface="IBM Plex Sans Light"/>
                <a:sym typeface="IBM Plex Sans Light"/>
              </a:rPr>
              <a:t>Rstudio</a:t>
            </a:r>
            <a:r>
              <a:rPr lang="fr-FR" sz="48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 (</a:t>
            </a:r>
            <a:r>
              <a:rPr lang="fr-FR" sz="4800" spc="35" dirty="0" err="1" smtClean="0">
                <a:solidFill>
                  <a:srgbClr val="838787"/>
                </a:solidFill>
                <a:ea typeface="IBM Plex Sans Light"/>
                <a:sym typeface="IBM Plex Sans Light"/>
              </a:rPr>
              <a:t>Posit</a:t>
            </a:r>
            <a:r>
              <a:rPr lang="fr-FR" sz="4800" spc="35" dirty="0">
                <a:solidFill>
                  <a:srgbClr val="838787"/>
                </a:solidFill>
                <a:ea typeface="IBM Plex Sans Light"/>
                <a:sym typeface="IBM Plex Sans Light"/>
              </a:rPr>
              <a:t>)</a:t>
            </a:r>
            <a:r>
              <a:rPr lang="fr-FR" sz="48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. </a:t>
            </a:r>
            <a:endParaRPr lang="fr-FR" sz="4800" spc="35" dirty="0">
              <a:solidFill>
                <a:srgbClr val="838787"/>
              </a:solidFill>
              <a:ea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7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" y="-10229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628253" y="1568121"/>
            <a:ext cx="12852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Nouveau opérateur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7436" y="531785"/>
            <a:ext cx="6499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8610" algn="l"/>
              </a:tabLst>
            </a:pPr>
            <a:r>
              <a:rPr lang="fr-FR" sz="2950" b="1" spc="155" dirty="0" smtClean="0">
                <a:solidFill>
                  <a:srgbClr val="838787"/>
                </a:solidFill>
                <a:latin typeface="Arial Narrow"/>
                <a:cs typeface="Arial Narrow"/>
              </a:rPr>
              <a:t>TIDYVERSE</a:t>
            </a:r>
            <a:endParaRPr sz="2950" dirty="0">
              <a:latin typeface="Arial Narrow"/>
              <a:cs typeface="Arial Narro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3673475"/>
            <a:ext cx="6400800" cy="568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728" y="3952949"/>
            <a:ext cx="8686800" cy="45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" y="-10229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628253" y="1568121"/>
            <a:ext cx="12852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err="1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7436" y="531785"/>
            <a:ext cx="6499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8610" algn="l"/>
              </a:tabLst>
            </a:pPr>
            <a:r>
              <a:rPr lang="fr-FR" sz="2950" b="1" spc="155" dirty="0" smtClean="0">
                <a:solidFill>
                  <a:srgbClr val="838787"/>
                </a:solidFill>
                <a:latin typeface="Arial Narrow"/>
                <a:cs typeface="Arial Narrow"/>
              </a:rPr>
              <a:t>TIDYVERSE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7250" y="3383274"/>
            <a:ext cx="13959048" cy="427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5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Le package dédié à la </a:t>
            </a:r>
            <a:r>
              <a:rPr lang="fr-FR" sz="5400" spc="35" dirty="0" err="1" smtClean="0">
                <a:solidFill>
                  <a:srgbClr val="838787"/>
                </a:solidFill>
                <a:ea typeface="IBM Plex Sans Light"/>
                <a:sym typeface="IBM Plex Sans Light"/>
              </a:rPr>
              <a:t>visualization</a:t>
            </a:r>
            <a:r>
              <a:rPr lang="fr-FR" sz="5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 graphique dans </a:t>
            </a:r>
            <a:r>
              <a:rPr lang="fr-FR" sz="5400" spc="35" dirty="0" err="1" smtClean="0">
                <a:solidFill>
                  <a:srgbClr val="838787"/>
                </a:solidFill>
                <a:ea typeface="IBM Plex Sans Light"/>
                <a:sym typeface="IBM Plex Sans Light"/>
              </a:rPr>
              <a:t>tidyverse</a:t>
            </a:r>
            <a:r>
              <a:rPr lang="fr-FR" sz="5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 est : ggplot2 </a:t>
            </a:r>
          </a:p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5400" spc="35" dirty="0" err="1">
                <a:solidFill>
                  <a:srgbClr val="838787"/>
                </a:solidFill>
                <a:ea typeface="IBM Plex Sans Light"/>
                <a:sym typeface="IBM Plex Sans Light"/>
              </a:rPr>
              <a:t>g</a:t>
            </a:r>
            <a:r>
              <a:rPr lang="fr-FR" sz="5400" spc="35" dirty="0" err="1" smtClean="0">
                <a:solidFill>
                  <a:srgbClr val="838787"/>
                </a:solidFill>
                <a:ea typeface="IBM Plex Sans Light"/>
                <a:sym typeface="IBM Plex Sans Light"/>
              </a:rPr>
              <a:t>gplot</a:t>
            </a:r>
            <a:r>
              <a:rPr lang="fr-FR" sz="5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 = </a:t>
            </a:r>
            <a:r>
              <a:rPr lang="fr-FR" sz="5400" spc="35" dirty="0" err="1" smtClean="0">
                <a:solidFill>
                  <a:srgbClr val="838787"/>
                </a:solidFill>
                <a:ea typeface="IBM Plex Sans Light"/>
                <a:sym typeface="IBM Plex Sans Light"/>
              </a:rPr>
              <a:t>grammar</a:t>
            </a:r>
            <a:r>
              <a:rPr lang="fr-FR" sz="5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 of </a:t>
            </a:r>
            <a:r>
              <a:rPr lang="fr-FR" sz="5400" spc="35" dirty="0" err="1" smtClean="0">
                <a:solidFill>
                  <a:srgbClr val="838787"/>
                </a:solidFill>
                <a:ea typeface="IBM Plex Sans Light"/>
                <a:sym typeface="IBM Plex Sans Light"/>
              </a:rPr>
              <a:t>graphics</a:t>
            </a:r>
            <a:r>
              <a:rPr lang="fr-FR" sz="5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 plot</a:t>
            </a:r>
          </a:p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5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Un graphique basé sur un grammaire particulier dit : grammaire des graphiques</a:t>
            </a:r>
          </a:p>
        </p:txBody>
      </p:sp>
      <p:pic>
        <p:nvPicPr>
          <p:cNvPr id="9" name="Picture 2" descr="r.qcbs.ca/workshop03/workshop03-fr/images/ggpl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0" y="6264275"/>
            <a:ext cx="3448156" cy="39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9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" y="-10229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628253" y="1568121"/>
            <a:ext cx="12852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err="1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7436" y="531785"/>
            <a:ext cx="6499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8610" algn="l"/>
              </a:tabLst>
            </a:pPr>
            <a:r>
              <a:rPr lang="fr-FR" sz="2950" b="1" spc="155" dirty="0" smtClean="0">
                <a:solidFill>
                  <a:srgbClr val="838787"/>
                </a:solidFill>
                <a:latin typeface="Arial Narrow"/>
                <a:cs typeface="Arial Narrow"/>
              </a:rPr>
              <a:t>TIDYVERSE</a:t>
            </a:r>
            <a:endParaRPr sz="2950" dirty="0">
              <a:latin typeface="Arial Narrow"/>
              <a:cs typeface="Arial Narrow"/>
            </a:endParaRPr>
          </a:p>
        </p:txBody>
      </p:sp>
      <p:pic>
        <p:nvPicPr>
          <p:cNvPr id="9" name="Picture 2" descr="r.qcbs.ca/workshop03/workshop03-fr/images/ggpl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0" y="6264275"/>
            <a:ext cx="3448156" cy="39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70250" y="3247265"/>
            <a:ext cx="13206584" cy="282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4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Le grammaire des graphique contient 7 couches</a:t>
            </a:r>
          </a:p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4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3 couches essentielles pour créer un graphique</a:t>
            </a:r>
          </a:p>
          <a:p>
            <a:pPr marL="38100" indent="-381000">
              <a:spcBef>
                <a:spcPts val="110"/>
              </a:spcBef>
              <a:buClr>
                <a:schemeClr val="accent1"/>
              </a:buClr>
              <a:buSzPts val="2400"/>
              <a:buFont typeface="IBM Plex Sans Light"/>
              <a:buChar char="▰"/>
              <a:tabLst>
                <a:tab pos="561340" algn="l"/>
              </a:tabLst>
            </a:pPr>
            <a:r>
              <a:rPr lang="fr-FR" sz="4400" spc="35" dirty="0" smtClean="0">
                <a:solidFill>
                  <a:srgbClr val="838787"/>
                </a:solidFill>
                <a:ea typeface="IBM Plex Sans Light"/>
                <a:sym typeface="IBM Plex Sans Light"/>
              </a:rPr>
              <a:t>4 couches sont optionnelles pour améliorer, ajouter des éléments ou personnaliser le graphique</a:t>
            </a:r>
            <a:endParaRPr lang="fr-FR" sz="4400" spc="35" dirty="0">
              <a:solidFill>
                <a:srgbClr val="838787"/>
              </a:solidFill>
              <a:ea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541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" y="-10229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628253" y="1568121"/>
            <a:ext cx="12852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err="1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7436" y="531785"/>
            <a:ext cx="6499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8610" algn="l"/>
              </a:tabLst>
            </a:pPr>
            <a:r>
              <a:rPr lang="fr-FR" sz="2950" b="1" spc="155" dirty="0" smtClean="0">
                <a:solidFill>
                  <a:srgbClr val="838787"/>
                </a:solidFill>
                <a:latin typeface="Arial Narrow"/>
                <a:cs typeface="Arial Narrow"/>
              </a:rPr>
              <a:t>TIDYVERSE</a:t>
            </a:r>
            <a:endParaRPr sz="2950" dirty="0">
              <a:latin typeface="Arial Narrow"/>
              <a:cs typeface="Arial Narrow"/>
            </a:endParaRPr>
          </a:p>
        </p:txBody>
      </p:sp>
      <p:pic>
        <p:nvPicPr>
          <p:cNvPr id="9" name="Picture 2" descr="r.qcbs.ca/workshop03/workshop03-fr/images/ggpl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0" y="6264275"/>
            <a:ext cx="3448156" cy="39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3216275"/>
            <a:ext cx="1223572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" y="-10229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628253" y="1568121"/>
            <a:ext cx="12852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err="1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57436" y="531785"/>
            <a:ext cx="6499014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8610" algn="l"/>
              </a:tabLst>
            </a:pPr>
            <a:r>
              <a:rPr lang="fr-FR" sz="2950" b="1" spc="155" dirty="0" smtClean="0">
                <a:solidFill>
                  <a:srgbClr val="838787"/>
                </a:solidFill>
                <a:latin typeface="Arial Narrow"/>
                <a:cs typeface="Arial Narrow"/>
              </a:rPr>
              <a:t>TIDYVERSE</a:t>
            </a:r>
            <a:endParaRPr sz="2950" dirty="0">
              <a:latin typeface="Arial Narrow"/>
              <a:cs typeface="Arial Narrow"/>
            </a:endParaRPr>
          </a:p>
        </p:txBody>
      </p:sp>
      <p:pic>
        <p:nvPicPr>
          <p:cNvPr id="9" name="Picture 2" descr="r.qcbs.ca/workshop03/workshop03-fr/images/ggpl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0" y="6264275"/>
            <a:ext cx="3448156" cy="39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972" y="2941261"/>
            <a:ext cx="13048878" cy="69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27133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210" dirty="0">
                <a:solidFill>
                  <a:srgbClr val="838787"/>
                </a:solidFill>
                <a:latin typeface="Arial Narrow"/>
                <a:cs typeface="Arial Narrow"/>
              </a:rPr>
              <a:t>INTRODUCTION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2850" y="3442479"/>
            <a:ext cx="10058400" cy="5575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sz="6600" spc="-82" baseline="-4340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4000" spc="10" dirty="0" smtClean="0">
                <a:solidFill>
                  <a:srgbClr val="838787"/>
                </a:solidFill>
                <a:latin typeface="Arial"/>
                <a:cs typeface="Arial"/>
              </a:rPr>
              <a:t>AyouB ASRI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15"/>
              </a:spcBef>
              <a:tabLst>
                <a:tab pos="504190" algn="l"/>
              </a:tabLst>
            </a:pPr>
            <a:r>
              <a:rPr sz="6600" spc="-82" baseline="-4340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4000" spc="40" dirty="0" smtClean="0">
                <a:solidFill>
                  <a:srgbClr val="838787"/>
                </a:solidFill>
                <a:latin typeface="Arial"/>
                <a:cs typeface="Arial"/>
              </a:rPr>
              <a:t>Maître de Conférence à ENSSEA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29"/>
              </a:spcBef>
              <a:tabLst>
                <a:tab pos="504190" algn="l"/>
              </a:tabLst>
            </a:pPr>
            <a:r>
              <a:rPr sz="6600" spc="-82" baseline="-4340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en-US" sz="4000" spc="90" dirty="0" smtClean="0">
                <a:solidFill>
                  <a:srgbClr val="838787"/>
                </a:solidFill>
                <a:latin typeface="Arial"/>
                <a:cs typeface="Arial"/>
              </a:rPr>
              <a:t>Statistician/Data scientists</a:t>
            </a:r>
            <a:r>
              <a:rPr lang="fr-FR" sz="4000" spc="90" dirty="0" smtClean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35"/>
              </a:spcBef>
              <a:tabLst>
                <a:tab pos="504190" algn="l"/>
              </a:tabLst>
            </a:pPr>
            <a:r>
              <a:rPr sz="6600" spc="-82" baseline="-4340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en-US" sz="4000" spc="-40" dirty="0" smtClean="0">
                <a:solidFill>
                  <a:srgbClr val="838787"/>
                </a:solidFill>
                <a:latin typeface="Arial"/>
                <a:cs typeface="Arial"/>
              </a:rPr>
              <a:t>Research</a:t>
            </a:r>
            <a:r>
              <a:rPr lang="fr-FR" sz="6600" spc="-82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000" spc="-40" dirty="0" smtClean="0">
                <a:solidFill>
                  <a:srgbClr val="838787"/>
                </a:solidFill>
                <a:latin typeface="Arial"/>
                <a:cs typeface="Arial"/>
              </a:rPr>
              <a:t>Focus </a:t>
            </a:r>
            <a:r>
              <a:rPr sz="4000" spc="130" dirty="0">
                <a:solidFill>
                  <a:srgbClr val="838787"/>
                </a:solidFill>
                <a:latin typeface="Arial"/>
                <a:cs typeface="Arial"/>
              </a:rPr>
              <a:t>on</a:t>
            </a:r>
            <a:r>
              <a:rPr sz="4000" spc="-13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lang="fr-FR" sz="4000" spc="65" dirty="0" smtClean="0">
                <a:solidFill>
                  <a:srgbClr val="838787"/>
                </a:solidFill>
                <a:latin typeface="Arial"/>
                <a:cs typeface="Arial"/>
              </a:rPr>
              <a:t>: </a:t>
            </a:r>
            <a:r>
              <a:rPr lang="en-US" sz="4000" spc="65" dirty="0" smtClean="0">
                <a:solidFill>
                  <a:srgbClr val="838787"/>
                </a:solidFill>
                <a:latin typeface="Arial"/>
                <a:cs typeface="Arial"/>
              </a:rPr>
              <a:t>Bayesian statistics, Spatial Statistics, Data Science and Machine Learning.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628253" y="1568121"/>
            <a:ext cx="3327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9670" y="7120035"/>
            <a:ext cx="10366375" cy="635"/>
          </a:xfrm>
          <a:custGeom>
            <a:avLst/>
            <a:gdLst/>
            <a:ahLst/>
            <a:cxnLst/>
            <a:rect l="l" t="t" r="r" b="b"/>
            <a:pathLst>
              <a:path w="10366375" h="634">
                <a:moveTo>
                  <a:pt x="0" y="166"/>
                </a:moveTo>
                <a:lnTo>
                  <a:pt x="10366174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8853" y="5997588"/>
            <a:ext cx="258953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b="1" spc="-20" dirty="0">
                <a:solidFill>
                  <a:srgbClr val="A6AAA9"/>
                </a:solidFill>
                <a:latin typeface="Arial Narrow"/>
                <a:cs typeface="Arial Narrow"/>
              </a:rPr>
              <a:t>PART</a:t>
            </a:r>
            <a:r>
              <a:rPr sz="6350" b="1" spc="-25" dirty="0">
                <a:solidFill>
                  <a:srgbClr val="A6AAA9"/>
                </a:solidFill>
                <a:latin typeface="Arial Narrow"/>
                <a:cs typeface="Arial Narrow"/>
              </a:rPr>
              <a:t> </a:t>
            </a:r>
            <a:r>
              <a:rPr lang="fr-FR" sz="6350" b="1" spc="-30" dirty="0">
                <a:solidFill>
                  <a:srgbClr val="A6AAA9"/>
                </a:solidFill>
                <a:latin typeface="Arial Narrow"/>
                <a:cs typeface="Arial Narrow"/>
              </a:rPr>
              <a:t>5</a:t>
            </a:r>
            <a:r>
              <a:rPr sz="6350" b="1" spc="-30" dirty="0" smtClean="0">
                <a:solidFill>
                  <a:srgbClr val="A6AAA9"/>
                </a:solidFill>
                <a:latin typeface="Arial Narrow"/>
                <a:cs typeface="Arial Narrow"/>
              </a:rPr>
              <a:t>:</a:t>
            </a:r>
            <a:endParaRPr sz="6350" dirty="0">
              <a:latin typeface="Arial Narrow"/>
              <a:cs typeface="Arial Narro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172608" y="7273873"/>
            <a:ext cx="9109042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88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sz="88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0" y="0"/>
            <a:ext cx="8147050" cy="1130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08519" y="2606675"/>
            <a:ext cx="4182261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88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88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4587875"/>
            <a:ext cx="11507821" cy="482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836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27133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210" dirty="0">
                <a:solidFill>
                  <a:srgbClr val="838787"/>
                </a:solidFill>
                <a:latin typeface="Arial Narrow"/>
                <a:cs typeface="Arial Narrow"/>
              </a:rPr>
              <a:t>INTRODUCTION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436" y="3061609"/>
            <a:ext cx="8959215" cy="544636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525145" algn="l"/>
              </a:tabLst>
            </a:pPr>
            <a:r>
              <a:rPr sz="5025" spc="-97" baseline="-4145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3200" spc="-20" dirty="0" smtClean="0">
                <a:solidFill>
                  <a:srgbClr val="838787"/>
                </a:solidFill>
                <a:latin typeface="Arial"/>
                <a:cs typeface="Arial"/>
              </a:rPr>
              <a:t>Introduction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29"/>
              </a:spcBef>
              <a:tabLst>
                <a:tab pos="525145" algn="l"/>
              </a:tabLst>
            </a:pPr>
            <a:r>
              <a:rPr sz="5025" spc="-97" baseline="-5804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3200" spc="-20" dirty="0" smtClean="0">
                <a:solidFill>
                  <a:srgbClr val="838787"/>
                </a:solidFill>
                <a:latin typeface="Arial"/>
                <a:cs typeface="Arial"/>
              </a:rPr>
              <a:t>Le logiciel R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3429"/>
              </a:spcBef>
              <a:tabLst>
                <a:tab pos="525145" algn="l"/>
              </a:tabLst>
            </a:pPr>
            <a:r>
              <a:rPr sz="5025" spc="-97" baseline="-4145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3200" spc="-20" dirty="0" smtClean="0">
                <a:solidFill>
                  <a:srgbClr val="838787"/>
                </a:solidFill>
                <a:latin typeface="Arial"/>
                <a:cs typeface="Arial"/>
              </a:rPr>
              <a:t>L’interface </a:t>
            </a:r>
            <a:r>
              <a:rPr lang="fr-FR" sz="3200" spc="-20" dirty="0" err="1" smtClean="0">
                <a:solidFill>
                  <a:srgbClr val="838787"/>
                </a:solidFill>
                <a:latin typeface="Arial"/>
                <a:cs typeface="Arial"/>
              </a:rPr>
              <a:t>Rstudio</a:t>
            </a:r>
            <a:endParaRPr lang="en-US" sz="3200" spc="-20" dirty="0">
              <a:solidFill>
                <a:srgbClr val="838787"/>
              </a:solidFill>
              <a:latin typeface="Arial"/>
              <a:cs typeface="Arial"/>
            </a:endParaRPr>
          </a:p>
          <a:p>
            <a:pPr marL="12700">
              <a:spcBef>
                <a:spcPts val="3429"/>
              </a:spcBef>
              <a:tabLst>
                <a:tab pos="525145" algn="l"/>
              </a:tabLst>
            </a:pPr>
            <a:r>
              <a:rPr lang="en-US" sz="5025" spc="-97" baseline="-4145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lang="en-US" sz="5025" spc="-97" baseline="-4145" dirty="0">
                <a:solidFill>
                  <a:srgbClr val="34A5DA"/>
                </a:solidFill>
                <a:latin typeface="Lucida Sans Unicode"/>
                <a:cs typeface="Lucida Sans Unicode"/>
              </a:rPr>
              <a:t>	</a:t>
            </a:r>
            <a:r>
              <a:rPr lang="fr-FR" sz="3200" spc="-20" dirty="0" smtClean="0">
                <a:solidFill>
                  <a:srgbClr val="838787"/>
                </a:solidFill>
                <a:latin typeface="Arial"/>
                <a:cs typeface="Arial"/>
              </a:rPr>
              <a:t>L’écosystème</a:t>
            </a:r>
            <a:r>
              <a:rPr lang="en-US" sz="3200" spc="-20" dirty="0" smtClean="0">
                <a:solidFill>
                  <a:srgbClr val="838787"/>
                </a:solidFill>
                <a:latin typeface="Arial"/>
                <a:cs typeface="Arial"/>
              </a:rPr>
              <a:t> tidyverse</a:t>
            </a:r>
            <a:endParaRPr lang="en-US" sz="5025" spc="-97" baseline="-4145" dirty="0" smtClean="0">
              <a:solidFill>
                <a:srgbClr val="34A5DA"/>
              </a:solidFill>
              <a:latin typeface="Lucida Sans Unicode"/>
              <a:cs typeface="Lucida Sans Unicode"/>
            </a:endParaRPr>
          </a:p>
          <a:p>
            <a:pPr marL="12700">
              <a:spcBef>
                <a:spcPts val="3515"/>
              </a:spcBef>
              <a:tabLst>
                <a:tab pos="525145" algn="l"/>
              </a:tabLst>
            </a:pPr>
            <a:r>
              <a:rPr lang="fr-FR" sz="5025" spc="-97" baseline="-4145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 </a:t>
            </a:r>
            <a:r>
              <a:rPr lang="fr-FR" sz="5025" spc="-97" baseline="-4145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100" dirty="0">
                <a:solidFill>
                  <a:srgbClr val="838787"/>
                </a:solidFill>
                <a:latin typeface="Arial"/>
                <a:cs typeface="Arial"/>
              </a:rPr>
              <a:t>A</a:t>
            </a:r>
            <a:r>
              <a:rPr lang="en-US" sz="3200" spc="100" dirty="0" smtClean="0">
                <a:solidFill>
                  <a:srgbClr val="838787"/>
                </a:solidFill>
                <a:latin typeface="Arial"/>
                <a:cs typeface="Arial"/>
              </a:rPr>
              <a:t>pplications sur R</a:t>
            </a:r>
            <a:endParaRPr lang="en-US" sz="3200" spc="100" dirty="0" smtClean="0">
              <a:solidFill>
                <a:srgbClr val="838787"/>
              </a:solidFill>
              <a:latin typeface="Arial"/>
              <a:cs typeface="Arial"/>
            </a:endParaRPr>
          </a:p>
          <a:p>
            <a:pPr marL="12700">
              <a:spcBef>
                <a:spcPts val="3515"/>
              </a:spcBef>
              <a:tabLst>
                <a:tab pos="525145" algn="l"/>
              </a:tabLst>
            </a:pPr>
            <a:r>
              <a:rPr lang="fr-FR" sz="5025" spc="-97" baseline="-4145" dirty="0">
                <a:solidFill>
                  <a:srgbClr val="34A5DA"/>
                </a:solidFill>
                <a:latin typeface="Lucida Sans Unicode"/>
                <a:cs typeface="Lucida Sans Unicode"/>
              </a:rPr>
              <a:t>▸  </a:t>
            </a:r>
            <a:r>
              <a:rPr lang="fr-FR" sz="3200" spc="100" dirty="0" smtClean="0">
                <a:solidFill>
                  <a:srgbClr val="838787"/>
                </a:solidFill>
                <a:latin typeface="Arial"/>
                <a:cs typeface="Arial"/>
              </a:rPr>
              <a:t>Exercice</a:t>
            </a:r>
            <a:endParaRPr lang="fr-FR" sz="3200" spc="100" dirty="0">
              <a:solidFill>
                <a:srgbClr val="838787"/>
              </a:solidFill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28253" y="1760941"/>
            <a:ext cx="5257800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TODAY</a:t>
            </a:r>
            <a:endParaRPr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4" y="2924925"/>
            <a:ext cx="10258805" cy="661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836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27133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210" dirty="0">
                <a:solidFill>
                  <a:srgbClr val="838787"/>
                </a:solidFill>
                <a:latin typeface="Arial Narrow"/>
                <a:cs typeface="Arial Narrow"/>
              </a:rPr>
              <a:t>INTRODUCTION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6050" y="3292475"/>
            <a:ext cx="8959215" cy="504112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525145" algn="l"/>
              </a:tabLst>
            </a:pPr>
            <a:r>
              <a:rPr sz="5025" spc="-97" baseline="-4145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lang="fr-FR" sz="5025" spc="-97" baseline="-414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lang="fr-FR" sz="9600" spc="-97" baseline="-4145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slido.com</a:t>
            </a:r>
          </a:p>
          <a:p>
            <a:pPr marL="12700" algn="ctr">
              <a:lnSpc>
                <a:spcPct val="100000"/>
              </a:lnSpc>
              <a:spcBef>
                <a:spcPts val="1150"/>
              </a:spcBef>
              <a:tabLst>
                <a:tab pos="525145" algn="l"/>
              </a:tabLst>
            </a:pPr>
            <a:endParaRPr lang="fr-FR" sz="9600" spc="-97" baseline="-4145" dirty="0">
              <a:solidFill>
                <a:srgbClr val="34A5DA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525145" algn="l"/>
              </a:tabLst>
            </a:pPr>
            <a:endParaRPr lang="fr-FR" sz="9600" spc="-97" baseline="-4145" dirty="0" smtClean="0">
              <a:solidFill>
                <a:srgbClr val="34A5DA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525145" algn="l"/>
              </a:tabLst>
            </a:pPr>
            <a:r>
              <a:rPr lang="fr-FR" sz="9600" spc="-97" baseline="-4145" dirty="0">
                <a:solidFill>
                  <a:srgbClr val="34A5DA"/>
                </a:solidFill>
                <a:latin typeface="Lucida Sans Unicode"/>
                <a:cs typeface="Lucida Sans Unicode"/>
              </a:rPr>
              <a:t>Code</a:t>
            </a:r>
            <a:r>
              <a:rPr lang="fr-FR" sz="9600" spc="-97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 : 1686559</a:t>
            </a:r>
            <a:endParaRPr lang="fr-FR" sz="6600" spc="100" dirty="0">
              <a:solidFill>
                <a:srgbClr val="838787"/>
              </a:solidFill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28253" y="1760941"/>
            <a:ext cx="5257800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SLIDO</a:t>
            </a:r>
            <a:endParaRPr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9670" y="7120035"/>
            <a:ext cx="10366375" cy="635"/>
          </a:xfrm>
          <a:custGeom>
            <a:avLst/>
            <a:gdLst/>
            <a:ahLst/>
            <a:cxnLst/>
            <a:rect l="l" t="t" r="r" b="b"/>
            <a:pathLst>
              <a:path w="10366375" h="634">
                <a:moveTo>
                  <a:pt x="0" y="166"/>
                </a:moveTo>
                <a:lnTo>
                  <a:pt x="10366174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8853" y="5997588"/>
            <a:ext cx="258953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b="1" spc="-20" dirty="0">
                <a:solidFill>
                  <a:srgbClr val="A6AAA9"/>
                </a:solidFill>
                <a:latin typeface="Arial Narrow"/>
                <a:cs typeface="Arial Narrow"/>
              </a:rPr>
              <a:t>PART</a:t>
            </a:r>
            <a:r>
              <a:rPr sz="6350" b="1" spc="-25" dirty="0">
                <a:solidFill>
                  <a:srgbClr val="A6AAA9"/>
                </a:solidFill>
                <a:latin typeface="Arial Narrow"/>
                <a:cs typeface="Arial Narrow"/>
              </a:rPr>
              <a:t> </a:t>
            </a:r>
            <a:r>
              <a:rPr sz="6350" b="1" spc="-30" dirty="0">
                <a:solidFill>
                  <a:srgbClr val="A6AAA9"/>
                </a:solidFill>
                <a:latin typeface="Arial Narrow"/>
                <a:cs typeface="Arial Narrow"/>
              </a:rPr>
              <a:t>1:</a:t>
            </a:r>
            <a:endParaRPr sz="6350" dirty="0">
              <a:latin typeface="Arial Narrow"/>
              <a:cs typeface="Arial Narro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172608" y="7273873"/>
            <a:ext cx="9794842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96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96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" y="27907"/>
            <a:ext cx="8357937" cy="11281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9670" y="7120035"/>
            <a:ext cx="10366375" cy="635"/>
          </a:xfrm>
          <a:custGeom>
            <a:avLst/>
            <a:gdLst/>
            <a:ahLst/>
            <a:cxnLst/>
            <a:rect l="l" t="t" r="r" b="b"/>
            <a:pathLst>
              <a:path w="10366375" h="634">
                <a:moveTo>
                  <a:pt x="0" y="166"/>
                </a:moveTo>
                <a:lnTo>
                  <a:pt x="10366174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8853" y="5997588"/>
            <a:ext cx="258953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b="1" spc="-20" dirty="0">
                <a:solidFill>
                  <a:srgbClr val="A6AAA9"/>
                </a:solidFill>
                <a:latin typeface="Arial Narrow"/>
                <a:cs typeface="Arial Narrow"/>
              </a:rPr>
              <a:t>PART</a:t>
            </a:r>
            <a:r>
              <a:rPr sz="6350" b="1" spc="-25" dirty="0">
                <a:solidFill>
                  <a:srgbClr val="A6AAA9"/>
                </a:solidFill>
                <a:latin typeface="Arial Narrow"/>
                <a:cs typeface="Arial Narrow"/>
              </a:rPr>
              <a:t> </a:t>
            </a:r>
            <a:r>
              <a:rPr sz="6350" b="1" spc="-30" dirty="0">
                <a:solidFill>
                  <a:srgbClr val="A6AAA9"/>
                </a:solidFill>
                <a:latin typeface="Arial Narrow"/>
                <a:cs typeface="Arial Narrow"/>
              </a:rPr>
              <a:t>2:</a:t>
            </a:r>
            <a:endParaRPr sz="6350" dirty="0">
              <a:latin typeface="Arial Narrow"/>
              <a:cs typeface="Arial Narro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172608" y="7273873"/>
            <a:ext cx="9109042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88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LOGICIEL R</a:t>
            </a:r>
            <a:endParaRPr sz="88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5300" cy="113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5207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20419" algn="l"/>
                <a:tab pos="2783205" algn="l"/>
                <a:tab pos="3362960" algn="l"/>
              </a:tabLst>
            </a:pPr>
            <a:r>
              <a:rPr lang="fr-FR" sz="2950" b="1" spc="170" dirty="0" smtClean="0">
                <a:solidFill>
                  <a:srgbClr val="838787"/>
                </a:solidFill>
                <a:latin typeface="Arial Narrow"/>
                <a:cs typeface="Arial Narrow"/>
              </a:rPr>
              <a:t>Le logiciel R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5650" y="3140075"/>
            <a:ext cx="9246870" cy="545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340" algn="l"/>
              </a:tabLst>
            </a:pPr>
            <a:r>
              <a:rPr sz="5175" spc="-97" baseline="-5636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3300" spc="35" dirty="0" smtClean="0">
                <a:solidFill>
                  <a:srgbClr val="838787"/>
                </a:solidFill>
                <a:latin typeface="Arial"/>
                <a:cs typeface="Arial"/>
              </a:rPr>
              <a:t>CRAN (</a:t>
            </a:r>
            <a:r>
              <a:rPr lang="fr-FR" sz="3300" spc="35" dirty="0" err="1" smtClean="0">
                <a:solidFill>
                  <a:srgbClr val="838787"/>
                </a:solidFill>
                <a:latin typeface="Arial"/>
                <a:cs typeface="Arial"/>
              </a:rPr>
              <a:t>Comprehensive</a:t>
            </a:r>
            <a:r>
              <a:rPr lang="fr-FR" sz="3300" spc="35" dirty="0" smtClean="0">
                <a:solidFill>
                  <a:srgbClr val="838787"/>
                </a:solidFill>
                <a:latin typeface="Arial"/>
                <a:cs typeface="Arial"/>
              </a:rPr>
              <a:t> R Archive Network)</a:t>
            </a:r>
            <a:endParaRPr lang="en-US" sz="3300" spc="35" dirty="0" smtClean="0">
              <a:solidFill>
                <a:srgbClr val="838787"/>
              </a:solidFill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28253" y="1568121"/>
            <a:ext cx="13614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4130675"/>
            <a:ext cx="13487886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5207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20419" algn="l"/>
                <a:tab pos="2783205" algn="l"/>
                <a:tab pos="3362960" algn="l"/>
              </a:tabLst>
            </a:pPr>
            <a:r>
              <a:rPr lang="fr-FR" sz="2950" b="1" spc="170" dirty="0" smtClean="0">
                <a:solidFill>
                  <a:srgbClr val="838787"/>
                </a:solidFill>
                <a:latin typeface="Arial Narrow"/>
                <a:cs typeface="Arial Narrow"/>
              </a:rPr>
              <a:t>Le logiciel R</a:t>
            </a:r>
            <a:endParaRPr sz="295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5650" y="3140075"/>
            <a:ext cx="9246870" cy="545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340" algn="l"/>
              </a:tabLst>
            </a:pPr>
            <a:r>
              <a:rPr sz="5175" spc="-97" baseline="-5636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fr-FR" sz="3300" spc="35" dirty="0" smtClean="0">
                <a:solidFill>
                  <a:srgbClr val="838787"/>
                </a:solidFill>
                <a:latin typeface="Arial"/>
                <a:cs typeface="Arial"/>
              </a:rPr>
              <a:t>CRAN (</a:t>
            </a:r>
            <a:r>
              <a:rPr lang="fr-FR" sz="3300" spc="35" dirty="0" err="1" smtClean="0">
                <a:solidFill>
                  <a:srgbClr val="838787"/>
                </a:solidFill>
                <a:latin typeface="Arial"/>
                <a:cs typeface="Arial"/>
              </a:rPr>
              <a:t>Comprehensive</a:t>
            </a:r>
            <a:r>
              <a:rPr lang="fr-FR" sz="3300" spc="35" dirty="0" smtClean="0">
                <a:solidFill>
                  <a:srgbClr val="838787"/>
                </a:solidFill>
                <a:latin typeface="Arial"/>
                <a:cs typeface="Arial"/>
              </a:rPr>
              <a:t> R Archive Network)</a:t>
            </a:r>
            <a:endParaRPr lang="en-US" sz="3300" spc="35" dirty="0" smtClean="0">
              <a:solidFill>
                <a:srgbClr val="838787"/>
              </a:solidFill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28253" y="1568121"/>
            <a:ext cx="13614797" cy="691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4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44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4130675"/>
            <a:ext cx="13487886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9670" y="7120035"/>
            <a:ext cx="10366375" cy="635"/>
          </a:xfrm>
          <a:custGeom>
            <a:avLst/>
            <a:gdLst/>
            <a:ahLst/>
            <a:cxnLst/>
            <a:rect l="l" t="t" r="r" b="b"/>
            <a:pathLst>
              <a:path w="10366375" h="634">
                <a:moveTo>
                  <a:pt x="0" y="166"/>
                </a:moveTo>
                <a:lnTo>
                  <a:pt x="10366174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8853" y="5997588"/>
            <a:ext cx="258953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b="1" spc="-20" dirty="0">
                <a:solidFill>
                  <a:srgbClr val="A6AAA9"/>
                </a:solidFill>
                <a:latin typeface="Arial Narrow"/>
                <a:cs typeface="Arial Narrow"/>
              </a:rPr>
              <a:t>PART</a:t>
            </a:r>
            <a:r>
              <a:rPr sz="6350" b="1" spc="-25" dirty="0">
                <a:solidFill>
                  <a:srgbClr val="A6AAA9"/>
                </a:solidFill>
                <a:latin typeface="Arial Narrow"/>
                <a:cs typeface="Arial Narrow"/>
              </a:rPr>
              <a:t> </a:t>
            </a:r>
            <a:r>
              <a:rPr lang="fr-FR" sz="6350" b="1" spc="-30" dirty="0">
                <a:solidFill>
                  <a:srgbClr val="A6AAA9"/>
                </a:solidFill>
                <a:latin typeface="Arial Narrow"/>
                <a:cs typeface="Arial Narrow"/>
              </a:rPr>
              <a:t>3</a:t>
            </a:r>
            <a:r>
              <a:rPr sz="6350" b="1" spc="-30" dirty="0" smtClean="0">
                <a:solidFill>
                  <a:srgbClr val="A6AAA9"/>
                </a:solidFill>
                <a:latin typeface="Arial Narrow"/>
                <a:cs typeface="Arial Narrow"/>
              </a:rPr>
              <a:t>:</a:t>
            </a:r>
            <a:endParaRPr sz="6350" dirty="0">
              <a:latin typeface="Arial Narrow"/>
              <a:cs typeface="Arial Narro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172608" y="7273873"/>
            <a:ext cx="9109042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8800" b="1" spc="210" dirty="0" smtClean="0">
                <a:solidFill>
                  <a:srgbClr val="318F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endParaRPr sz="8800" dirty="0">
              <a:solidFill>
                <a:srgbClr val="318F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8898247" cy="1130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311</Words>
  <Application>Microsoft Office PowerPoint</Application>
  <PresentationFormat>Custom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IBM Plex Sans Light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ASUS</cp:lastModifiedBy>
  <cp:revision>82</cp:revision>
  <dcterms:created xsi:type="dcterms:W3CDTF">2020-04-28T12:26:09Z</dcterms:created>
  <dcterms:modified xsi:type="dcterms:W3CDTF">2022-11-10T16:02:35Z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2020-02-29T00:00:00Z</vt:filetime>
  </property>
  <property fmtid="{D5CDD505-2E9C-101B-9397-08002B2CF9AE}" pid="3" name="Creator">
    <vt:lpwstr>Keynote</vt:lpwstr>
  </property>
  <property fmtid="{D5CDD505-2E9C-101B-9397-08002B2CF9AE}" pid="4" name="LastSaved">
    <vt:filetime>2020-04-28T00:00:00Z</vt:filetime>
  </property>
</Properties>
</file>