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05"/>
  </p:notesMasterIdLst>
  <p:handoutMasterIdLst>
    <p:handoutMasterId r:id="rId206"/>
  </p:handoutMasterIdLst>
  <p:sldIdLst>
    <p:sldId id="256" r:id="rId2"/>
    <p:sldId id="444" r:id="rId3"/>
    <p:sldId id="451" r:id="rId4"/>
    <p:sldId id="457" r:id="rId5"/>
    <p:sldId id="459" r:id="rId6"/>
    <p:sldId id="458" r:id="rId7"/>
    <p:sldId id="447" r:id="rId8"/>
    <p:sldId id="446" r:id="rId9"/>
    <p:sldId id="456" r:id="rId10"/>
    <p:sldId id="441" r:id="rId11"/>
    <p:sldId id="520" r:id="rId12"/>
    <p:sldId id="442" r:id="rId13"/>
    <p:sldId id="470" r:id="rId14"/>
    <p:sldId id="443" r:id="rId15"/>
    <p:sldId id="472" r:id="rId16"/>
    <p:sldId id="474" r:id="rId17"/>
    <p:sldId id="471" r:id="rId18"/>
    <p:sldId id="485" r:id="rId19"/>
    <p:sldId id="473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53" r:id="rId30"/>
    <p:sldId id="486" r:id="rId31"/>
    <p:sldId id="489" r:id="rId32"/>
    <p:sldId id="418" r:id="rId33"/>
    <p:sldId id="487" r:id="rId34"/>
    <p:sldId id="490" r:id="rId35"/>
    <p:sldId id="488" r:id="rId36"/>
    <p:sldId id="454" r:id="rId37"/>
    <p:sldId id="491" r:id="rId38"/>
    <p:sldId id="492" r:id="rId39"/>
    <p:sldId id="493" r:id="rId40"/>
    <p:sldId id="455" r:id="rId41"/>
    <p:sldId id="419" r:id="rId42"/>
    <p:sldId id="498" r:id="rId43"/>
    <p:sldId id="494" r:id="rId44"/>
    <p:sldId id="425" r:id="rId45"/>
    <p:sldId id="499" r:id="rId46"/>
    <p:sldId id="500" r:id="rId47"/>
    <p:sldId id="501" r:id="rId48"/>
    <p:sldId id="502" r:id="rId49"/>
    <p:sldId id="503" r:id="rId50"/>
    <p:sldId id="504" r:id="rId51"/>
    <p:sldId id="505" r:id="rId52"/>
    <p:sldId id="507" r:id="rId53"/>
    <p:sldId id="508" r:id="rId54"/>
    <p:sldId id="506" r:id="rId55"/>
    <p:sldId id="465" r:id="rId56"/>
    <p:sldId id="515" r:id="rId57"/>
    <p:sldId id="517" r:id="rId58"/>
    <p:sldId id="518" r:id="rId59"/>
    <p:sldId id="519" r:id="rId60"/>
    <p:sldId id="521" r:id="rId61"/>
    <p:sldId id="522" r:id="rId62"/>
    <p:sldId id="516" r:id="rId63"/>
    <p:sldId id="523" r:id="rId64"/>
    <p:sldId id="509" r:id="rId65"/>
    <p:sldId id="524" r:id="rId66"/>
    <p:sldId id="526" r:id="rId67"/>
    <p:sldId id="525" r:id="rId68"/>
    <p:sldId id="527" r:id="rId69"/>
    <p:sldId id="510" r:id="rId70"/>
    <p:sldId id="514" r:id="rId71"/>
    <p:sldId id="420" r:id="rId72"/>
    <p:sldId id="421" r:id="rId73"/>
    <p:sldId id="528" r:id="rId74"/>
    <p:sldId id="530" r:id="rId75"/>
    <p:sldId id="531" r:id="rId76"/>
    <p:sldId id="532" r:id="rId77"/>
    <p:sldId id="422" r:id="rId78"/>
    <p:sldId id="533" r:id="rId79"/>
    <p:sldId id="539" r:id="rId80"/>
    <p:sldId id="534" r:id="rId81"/>
    <p:sldId id="535" r:id="rId82"/>
    <p:sldId id="536" r:id="rId83"/>
    <p:sldId id="537" r:id="rId84"/>
    <p:sldId id="538" r:id="rId85"/>
    <p:sldId id="540" r:id="rId86"/>
    <p:sldId id="541" r:id="rId87"/>
    <p:sldId id="423" r:id="rId88"/>
    <p:sldId id="468" r:id="rId89"/>
    <p:sldId id="469" r:id="rId90"/>
    <p:sldId id="542" r:id="rId91"/>
    <p:sldId id="543" r:id="rId92"/>
    <p:sldId id="544" r:id="rId93"/>
    <p:sldId id="545" r:id="rId94"/>
    <p:sldId id="552" r:id="rId95"/>
    <p:sldId id="548" r:id="rId96"/>
    <p:sldId id="549" r:id="rId97"/>
    <p:sldId id="547" r:id="rId98"/>
    <p:sldId id="553" r:id="rId99"/>
    <p:sldId id="550" r:id="rId100"/>
    <p:sldId id="551" r:id="rId101"/>
    <p:sldId id="546" r:id="rId102"/>
    <p:sldId id="424" r:id="rId103"/>
    <p:sldId id="554" r:id="rId104"/>
    <p:sldId id="555" r:id="rId105"/>
    <p:sldId id="559" r:id="rId106"/>
    <p:sldId id="556" r:id="rId107"/>
    <p:sldId id="560" r:id="rId108"/>
    <p:sldId id="561" r:id="rId109"/>
    <p:sldId id="607" r:id="rId110"/>
    <p:sldId id="608" r:id="rId111"/>
    <p:sldId id="609" r:id="rId112"/>
    <p:sldId id="610" r:id="rId113"/>
    <p:sldId id="562" r:id="rId114"/>
    <p:sldId id="563" r:id="rId115"/>
    <p:sldId id="611" r:id="rId116"/>
    <p:sldId id="564" r:id="rId117"/>
    <p:sldId id="612" r:id="rId118"/>
    <p:sldId id="613" r:id="rId119"/>
    <p:sldId id="614" r:id="rId120"/>
    <p:sldId id="615" r:id="rId121"/>
    <p:sldId id="617" r:id="rId122"/>
    <p:sldId id="618" r:id="rId123"/>
    <p:sldId id="619" r:id="rId124"/>
    <p:sldId id="622" r:id="rId125"/>
    <p:sldId id="620" r:id="rId126"/>
    <p:sldId id="623" r:id="rId127"/>
    <p:sldId id="565" r:id="rId128"/>
    <p:sldId id="579" r:id="rId129"/>
    <p:sldId id="580" r:id="rId130"/>
    <p:sldId id="576" r:id="rId131"/>
    <p:sldId id="581" r:id="rId132"/>
    <p:sldId id="582" r:id="rId133"/>
    <p:sldId id="577" r:id="rId134"/>
    <p:sldId id="578" r:id="rId135"/>
    <p:sldId id="569" r:id="rId136"/>
    <p:sldId id="585" r:id="rId137"/>
    <p:sldId id="586" r:id="rId138"/>
    <p:sldId id="570" r:id="rId139"/>
    <p:sldId id="572" r:id="rId140"/>
    <p:sldId id="584" r:id="rId141"/>
    <p:sldId id="587" r:id="rId142"/>
    <p:sldId id="583" r:id="rId143"/>
    <p:sldId id="466" r:id="rId144"/>
    <p:sldId id="588" r:id="rId145"/>
    <p:sldId id="589" r:id="rId146"/>
    <p:sldId id="590" r:id="rId147"/>
    <p:sldId id="467" r:id="rId148"/>
    <p:sldId id="426" r:id="rId149"/>
    <p:sldId id="591" r:id="rId150"/>
    <p:sldId id="592" r:id="rId151"/>
    <p:sldId id="595" r:id="rId152"/>
    <p:sldId id="596" r:id="rId153"/>
    <p:sldId id="597" r:id="rId154"/>
    <p:sldId id="598" r:id="rId155"/>
    <p:sldId id="599" r:id="rId156"/>
    <p:sldId id="600" r:id="rId157"/>
    <p:sldId id="601" r:id="rId158"/>
    <p:sldId id="427" r:id="rId159"/>
    <p:sldId id="602" r:id="rId160"/>
    <p:sldId id="603" r:id="rId161"/>
    <p:sldId id="604" r:id="rId162"/>
    <p:sldId id="605" r:id="rId163"/>
    <p:sldId id="606" r:id="rId164"/>
    <p:sldId id="627" r:id="rId165"/>
    <p:sldId id="624" r:id="rId166"/>
    <p:sldId id="625" r:id="rId167"/>
    <p:sldId id="626" r:id="rId168"/>
    <p:sldId id="628" r:id="rId169"/>
    <p:sldId id="629" r:id="rId170"/>
    <p:sldId id="630" r:id="rId171"/>
    <p:sldId id="634" r:id="rId172"/>
    <p:sldId id="631" r:id="rId173"/>
    <p:sldId id="632" r:id="rId174"/>
    <p:sldId id="633" r:id="rId175"/>
    <p:sldId id="428" r:id="rId176"/>
    <p:sldId id="635" r:id="rId177"/>
    <p:sldId id="636" r:id="rId178"/>
    <p:sldId id="637" r:id="rId179"/>
    <p:sldId id="429" r:id="rId180"/>
    <p:sldId id="638" r:id="rId181"/>
    <p:sldId id="639" r:id="rId182"/>
    <p:sldId id="640" r:id="rId183"/>
    <p:sldId id="464" r:id="rId184"/>
    <p:sldId id="644" r:id="rId185"/>
    <p:sldId id="645" r:id="rId186"/>
    <p:sldId id="646" r:id="rId187"/>
    <p:sldId id="647" r:id="rId188"/>
    <p:sldId id="648" r:id="rId189"/>
    <p:sldId id="641" r:id="rId190"/>
    <p:sldId id="642" r:id="rId191"/>
    <p:sldId id="643" r:id="rId192"/>
    <p:sldId id="430" r:id="rId193"/>
    <p:sldId id="431" r:id="rId194"/>
    <p:sldId id="432" r:id="rId195"/>
    <p:sldId id="433" r:id="rId196"/>
    <p:sldId id="434" r:id="rId197"/>
    <p:sldId id="435" r:id="rId198"/>
    <p:sldId id="436" r:id="rId199"/>
    <p:sldId id="408" r:id="rId200"/>
    <p:sldId id="460" r:id="rId201"/>
    <p:sldId id="461" r:id="rId202"/>
    <p:sldId id="462" r:id="rId203"/>
    <p:sldId id="463" r:id="rId2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课程简介" id="{6D3285AD-0C96-4F67-ACEE-2E3643296A36}">
          <p14:sldIdLst>
            <p14:sldId id="256"/>
            <p14:sldId id="444"/>
          </p14:sldIdLst>
        </p14:section>
        <p14:section name="变量" id="{721AADA4-73A4-014B-9CA5-E8857694A421}">
          <p14:sldIdLst>
            <p14:sldId id="451"/>
            <p14:sldId id="457"/>
            <p14:sldId id="459"/>
            <p14:sldId id="458"/>
            <p14:sldId id="447"/>
            <p14:sldId id="446"/>
            <p14:sldId id="456"/>
            <p14:sldId id="441"/>
            <p14:sldId id="520"/>
          </p14:sldIdLst>
        </p14:section>
        <p14:section name="常量" id="{1A004F1F-15BE-A34C-8B7C-9867B240477F}">
          <p14:sldIdLst>
            <p14:sldId id="442"/>
            <p14:sldId id="470"/>
          </p14:sldIdLst>
        </p14:section>
        <p14:section name="解构赋值" id="{D3E5B857-4654-A54A-B392-BB4622800F75}">
          <p14:sldIdLst>
            <p14:sldId id="443"/>
            <p14:sldId id="472"/>
            <p14:sldId id="474"/>
            <p14:sldId id="471"/>
            <p14:sldId id="485"/>
            <p14:sldId id="473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</p14:sldIdLst>
        </p14:section>
        <p14:section name="字符串" id="{030D334C-3D68-FF4D-9F3E-7D02FC85EF30}">
          <p14:sldIdLst>
            <p14:sldId id="453"/>
            <p14:sldId id="486"/>
            <p14:sldId id="489"/>
            <p14:sldId id="418"/>
            <p14:sldId id="487"/>
            <p14:sldId id="490"/>
            <p14:sldId id="488"/>
          </p14:sldIdLst>
        </p14:section>
        <p14:section name="Math扩展" id="{EA2608C1-45E0-354F-8166-D6DB691244E5}">
          <p14:sldIdLst>
            <p14:sldId id="454"/>
            <p14:sldId id="491"/>
            <p14:sldId id="492"/>
            <p14:sldId id="493"/>
            <p14:sldId id="455"/>
            <p14:sldId id="419"/>
            <p14:sldId id="498"/>
            <p14:sldId id="494"/>
          </p14:sldIdLst>
        </p14:section>
        <p14:section name="函数扩展" id="{DB804ED9-7067-F044-8D04-12A214913682}">
          <p14:sldIdLst>
            <p14:sldId id="425"/>
            <p14:sldId id="499"/>
            <p14:sldId id="500"/>
            <p14:sldId id="501"/>
            <p14:sldId id="502"/>
            <p14:sldId id="503"/>
            <p14:sldId id="504"/>
            <p14:sldId id="505"/>
            <p14:sldId id="507"/>
            <p14:sldId id="508"/>
            <p14:sldId id="506"/>
            <p14:sldId id="465"/>
            <p14:sldId id="515"/>
            <p14:sldId id="517"/>
            <p14:sldId id="518"/>
            <p14:sldId id="519"/>
            <p14:sldId id="521"/>
            <p14:sldId id="522"/>
            <p14:sldId id="516"/>
            <p14:sldId id="523"/>
            <p14:sldId id="509"/>
            <p14:sldId id="524"/>
            <p14:sldId id="526"/>
            <p14:sldId id="525"/>
            <p14:sldId id="527"/>
            <p14:sldId id="510"/>
            <p14:sldId id="514"/>
          </p14:sldIdLst>
        </p14:section>
        <p14:section name="Array扩展" id="{7A6792FC-AC11-8845-88E6-72F3AB616028}">
          <p14:sldIdLst>
            <p14:sldId id="420"/>
            <p14:sldId id="421"/>
            <p14:sldId id="528"/>
            <p14:sldId id="530"/>
            <p14:sldId id="531"/>
            <p14:sldId id="532"/>
            <p14:sldId id="422"/>
            <p14:sldId id="533"/>
            <p14:sldId id="539"/>
            <p14:sldId id="534"/>
            <p14:sldId id="535"/>
            <p14:sldId id="536"/>
            <p14:sldId id="537"/>
            <p14:sldId id="538"/>
            <p14:sldId id="540"/>
            <p14:sldId id="541"/>
          </p14:sldIdLst>
        </p14:section>
        <p14:section name="对象扩展" id="{BCB6E6A0-673E-434F-972A-22184945A331}">
          <p14:sldIdLst>
            <p14:sldId id="423"/>
            <p14:sldId id="468"/>
            <p14:sldId id="469"/>
            <p14:sldId id="542"/>
            <p14:sldId id="543"/>
            <p14:sldId id="544"/>
            <p14:sldId id="545"/>
            <p14:sldId id="552"/>
            <p14:sldId id="548"/>
            <p14:sldId id="549"/>
            <p14:sldId id="547"/>
            <p14:sldId id="553"/>
            <p14:sldId id="550"/>
            <p14:sldId id="551"/>
            <p14:sldId id="546"/>
            <p14:sldId id="424"/>
            <p14:sldId id="554"/>
            <p14:sldId id="555"/>
            <p14:sldId id="559"/>
            <p14:sldId id="556"/>
          </p14:sldIdLst>
        </p14:section>
        <p14:section name="Set&amp;Map" id="{75A39CB5-4D48-8547-B6AB-C5D8DE9D6427}">
          <p14:sldIdLst>
            <p14:sldId id="560"/>
            <p14:sldId id="561"/>
            <p14:sldId id="607"/>
            <p14:sldId id="608"/>
            <p14:sldId id="609"/>
            <p14:sldId id="610"/>
            <p14:sldId id="562"/>
            <p14:sldId id="563"/>
            <p14:sldId id="611"/>
            <p14:sldId id="564"/>
            <p14:sldId id="612"/>
            <p14:sldId id="613"/>
            <p14:sldId id="614"/>
            <p14:sldId id="615"/>
            <p14:sldId id="617"/>
            <p14:sldId id="618"/>
            <p14:sldId id="619"/>
            <p14:sldId id="622"/>
            <p14:sldId id="620"/>
            <p14:sldId id="623"/>
          </p14:sldIdLst>
        </p14:section>
        <p14:section name="Proxy" id="{A8E400A5-1902-294B-8334-D16C90C63A85}">
          <p14:sldIdLst>
            <p14:sldId id="565"/>
            <p14:sldId id="579"/>
            <p14:sldId id="580"/>
            <p14:sldId id="576"/>
            <p14:sldId id="581"/>
            <p14:sldId id="582"/>
            <p14:sldId id="577"/>
            <p14:sldId id="578"/>
          </p14:sldIdLst>
        </p14:section>
        <p14:section name="Reflect" id="{C9555306-60D9-CC42-935D-52EFC4AD862B}">
          <p14:sldIdLst>
            <p14:sldId id="569"/>
            <p14:sldId id="585"/>
            <p14:sldId id="586"/>
            <p14:sldId id="570"/>
            <p14:sldId id="572"/>
            <p14:sldId id="584"/>
            <p14:sldId id="587"/>
            <p14:sldId id="583"/>
          </p14:sldIdLst>
        </p14:section>
        <p14:section name="Symbol" id="{ED0A8A6C-5137-8C46-B0FB-107BE127A594}">
          <p14:sldIdLst>
            <p14:sldId id="466"/>
            <p14:sldId id="588"/>
            <p14:sldId id="589"/>
            <p14:sldId id="590"/>
            <p14:sldId id="467"/>
            <p14:sldId id="426"/>
            <p14:sldId id="591"/>
            <p14:sldId id="592"/>
            <p14:sldId id="595"/>
            <p14:sldId id="596"/>
            <p14:sldId id="597"/>
            <p14:sldId id="598"/>
            <p14:sldId id="599"/>
            <p14:sldId id="600"/>
            <p14:sldId id="601"/>
          </p14:sldIdLst>
        </p14:section>
        <p14:section name="Promise" id="{4CB43742-116E-DE4D-A005-5439FAB046DB}">
          <p14:sldIdLst>
            <p14:sldId id="427"/>
            <p14:sldId id="602"/>
            <p14:sldId id="603"/>
            <p14:sldId id="604"/>
            <p14:sldId id="605"/>
            <p14:sldId id="606"/>
            <p14:sldId id="627"/>
            <p14:sldId id="624"/>
            <p14:sldId id="625"/>
            <p14:sldId id="626"/>
            <p14:sldId id="628"/>
            <p14:sldId id="629"/>
            <p14:sldId id="630"/>
            <p14:sldId id="634"/>
            <p14:sldId id="631"/>
            <p14:sldId id="632"/>
            <p14:sldId id="633"/>
            <p14:sldId id="428"/>
            <p14:sldId id="635"/>
            <p14:sldId id="636"/>
            <p14:sldId id="637"/>
            <p14:sldId id="429"/>
            <p14:sldId id="638"/>
            <p14:sldId id="639"/>
            <p14:sldId id="640"/>
          </p14:sldIdLst>
        </p14:section>
        <p14:section name="Generator" id="{DE30874C-6060-084B-A176-B461D6676EA5}">
          <p14:sldIdLst>
            <p14:sldId id="464"/>
            <p14:sldId id="644"/>
            <p14:sldId id="645"/>
            <p14:sldId id="646"/>
            <p14:sldId id="647"/>
            <p14:sldId id="648"/>
            <p14:sldId id="641"/>
            <p14:sldId id="642"/>
            <p14:sldId id="643"/>
            <p14:sldId id="430"/>
          </p14:sldIdLst>
        </p14:section>
        <p14:section name="Class" id="{BA62627C-136D-594B-98BC-8FE08D86D431}">
          <p14:sldIdLst>
            <p14:sldId id="431"/>
            <p14:sldId id="432"/>
            <p14:sldId id="433"/>
            <p14:sldId id="434"/>
            <p14:sldId id="435"/>
            <p14:sldId id="436"/>
            <p14:sldId id="408"/>
          </p14:sldIdLst>
        </p14:section>
        <p14:section name="模块规范" id="{A77DE38B-F0B4-FE4E-A1F6-3DDBC8520502}">
          <p14:sldIdLst>
            <p14:sldId id="460"/>
            <p14:sldId id="461"/>
            <p14:sldId id="462"/>
            <p14:sldId id="4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4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-49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handoutMaster" Target="handoutMasters/handoutMaster1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theme" Target="theme/theme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66114-E4BB-1747-BE66-643B47CE6592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D33BF-825D-0F4D-998A-7A33161663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712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50EA-F51E-8840-A811-99B6BB029DEE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576E8-F66C-5044-B28F-3EC0FCE636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47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576E8-F66C-5044-B28F-3EC0FCE636C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31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576E8-F66C-5044-B28F-3EC0FCE636CC}" type="slidenum">
              <a:rPr kumimoji="1" lang="zh-CN" altLang="en-US" smtClean="0"/>
              <a:t>76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83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12,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October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October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October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October 12,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October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October 12,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October 12,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October 12,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October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October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October 12,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3600" dirty="0" smtClean="0">
                <a:solidFill>
                  <a:schemeClr val="tx2"/>
                </a:solidFill>
              </a:rPr>
              <a:t>不止是</a:t>
            </a:r>
            <a:r>
              <a:rPr kumimoji="1" lang="en-US" altLang="zh-CN" sz="3600" dirty="0" smtClean="0">
                <a:solidFill>
                  <a:schemeClr val="tx2"/>
                </a:solidFill>
              </a:rPr>
              <a:t>ES6 —— </a:t>
            </a:r>
            <a:br>
              <a:rPr kumimoji="1" lang="en-US" altLang="zh-CN" sz="3600" dirty="0" smtClean="0">
                <a:solidFill>
                  <a:schemeClr val="tx2"/>
                </a:solidFill>
              </a:rPr>
            </a:br>
            <a:r>
              <a:rPr kumimoji="1" lang="en-US" altLang="zh-CN" sz="3600" dirty="0" smtClean="0">
                <a:solidFill>
                  <a:schemeClr val="tx2"/>
                </a:solidFill>
              </a:rPr>
              <a:t>ECMAScript6 </a:t>
            </a:r>
            <a:r>
              <a:rPr kumimoji="1" lang="zh-CN" altLang="en-US" sz="3600" dirty="0" smtClean="0">
                <a:solidFill>
                  <a:schemeClr val="tx2"/>
                </a:solidFill>
              </a:rPr>
              <a:t>入门教程</a:t>
            </a:r>
            <a:r>
              <a:rPr kumimoji="1" lang="en-US" altLang="zh-CN" sz="3600" dirty="0" smtClean="0">
                <a:solidFill>
                  <a:schemeClr val="tx2"/>
                </a:solidFill>
              </a:rPr>
              <a:t/>
            </a:r>
            <a:br>
              <a:rPr kumimoji="1" lang="en-US" altLang="zh-CN" sz="3600" dirty="0" smtClean="0">
                <a:solidFill>
                  <a:schemeClr val="tx2"/>
                </a:solidFill>
              </a:rPr>
            </a:br>
            <a:endParaRPr kumimoji="1"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4456625"/>
            <a:ext cx="6858000" cy="91440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主讲：江山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7896" y="2055068"/>
            <a:ext cx="6538349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ro-RO" altLang="zh-CN" dirty="0">
                <a:solidFill>
                  <a:schemeClr val="bg1"/>
                </a:solidFill>
                <a:latin typeface="Calibri"/>
                <a:cs typeface="Calibri"/>
              </a:rPr>
              <a:t>for(var i = 1 ; i &lt;= 5;i++ ){</a:t>
            </a:r>
          </a:p>
          <a:p>
            <a:r>
              <a:rPr kumimoji="1" lang="ro-RO" altLang="zh-CN" dirty="0">
                <a:solidFill>
                  <a:schemeClr val="bg1"/>
                </a:solidFill>
                <a:latin typeface="Calibri"/>
                <a:cs typeface="Calibri"/>
              </a:rPr>
              <a:t>    setTimeout(function timer(){</a:t>
            </a:r>
          </a:p>
          <a:p>
            <a:r>
              <a:rPr kumimoji="1" lang="ro-RO" altLang="zh-CN" dirty="0">
                <a:solidFill>
                  <a:schemeClr val="bg1"/>
                </a:solidFill>
                <a:latin typeface="Calibri"/>
                <a:cs typeface="Calibri"/>
              </a:rPr>
              <a:t>        console.log(i);</a:t>
            </a:r>
          </a:p>
          <a:p>
            <a:r>
              <a:rPr kumimoji="1" lang="ro-RO" altLang="zh-CN" dirty="0">
                <a:solidFill>
                  <a:schemeClr val="bg1"/>
                </a:solidFill>
                <a:latin typeface="Calibri"/>
                <a:cs typeface="Calibri"/>
              </a:rPr>
              <a:t>    },i*1000);</a:t>
            </a:r>
          </a:p>
          <a:p>
            <a:r>
              <a:rPr kumimoji="1" lang="ro-RO" altLang="zh-CN" dirty="0">
                <a:solidFill>
                  <a:schemeClr val="bg1"/>
                </a:solidFill>
                <a:latin typeface="Calibri"/>
                <a:cs typeface="Calibri"/>
              </a:rPr>
              <a:t>}</a:t>
            </a:r>
            <a:endParaRPr kumimoji="1" lang="nl-NL" altLang="zh-CN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7896" y="3906118"/>
            <a:ext cx="6538349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ro-RO" altLang="zh-CN" dirty="0">
                <a:solidFill>
                  <a:schemeClr val="bg1"/>
                </a:solidFill>
                <a:latin typeface="Calibri"/>
                <a:cs typeface="Calibri"/>
              </a:rPr>
              <a:t>for(let i  = 1; i&lt;=5; i++){</a:t>
            </a:r>
          </a:p>
          <a:p>
            <a:r>
              <a:rPr kumimoji="1" lang="ro-RO" altLang="zh-CN" dirty="0">
                <a:solidFill>
                  <a:schemeClr val="bg1"/>
                </a:solidFill>
                <a:latin typeface="Calibri"/>
                <a:cs typeface="Calibri"/>
              </a:rPr>
              <a:t>    setTimeout(function timer(){</a:t>
            </a:r>
          </a:p>
          <a:p>
            <a:r>
              <a:rPr kumimoji="1" lang="ro-RO" altLang="zh-CN" dirty="0">
                <a:solidFill>
                  <a:schemeClr val="bg1"/>
                </a:solidFill>
                <a:latin typeface="Calibri"/>
                <a:cs typeface="Calibri"/>
              </a:rPr>
              <a:t>        console.log(i);</a:t>
            </a:r>
          </a:p>
          <a:p>
            <a:r>
              <a:rPr kumimoji="1" lang="ro-RO" altLang="zh-CN" dirty="0">
                <a:solidFill>
                  <a:schemeClr val="bg1"/>
                </a:solidFill>
                <a:latin typeface="Calibri"/>
                <a:cs typeface="Calibri"/>
              </a:rPr>
              <a:t>    },i*1000);</a:t>
            </a:r>
          </a:p>
          <a:p>
            <a:r>
              <a:rPr kumimoji="1" lang="ro-RO" altLang="zh-CN" dirty="0">
                <a:solidFill>
                  <a:schemeClr val="bg1"/>
                </a:solidFill>
                <a:latin typeface="Calibri"/>
                <a:cs typeface="Calibri"/>
              </a:rPr>
              <a:t>}</a:t>
            </a:r>
            <a:endParaRPr kumimoji="1" lang="nl-NL" altLang="zh-CN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55662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/>
          <a:lstStyle/>
          <a:p>
            <a:r>
              <a:rPr lang="en-US" altLang="zh-CN" cap="none" dirty="0" err="1"/>
              <a:t>Object.assign</a:t>
            </a:r>
            <a:r>
              <a:rPr lang="zh-CN" altLang="en-US" cap="none" dirty="0"/>
              <a:t>方法常见用途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4</a:t>
            </a:r>
            <a:r>
              <a:rPr lang="zh-CN" altLang="en-US" sz="1800" dirty="0" smtClean="0"/>
              <a:t>）合并多个对象</a:t>
            </a:r>
            <a:endParaRPr lang="en-US" altLang="zh-CN" sz="1800" dirty="0" smtClean="0"/>
          </a:p>
          <a:p>
            <a:r>
              <a:rPr lang="zh-CN" altLang="en-US" sz="1800" dirty="0"/>
              <a:t>将多个对象合并到某个对象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pPr marL="285750" indent="-285750">
              <a:buFont typeface="Arial"/>
              <a:buChar char="•"/>
            </a:pPr>
            <a:r>
              <a:rPr lang="zh-CN" altLang="en-US" sz="1800" dirty="0" smtClean="0"/>
              <a:t>如果希望合并后返回一个新对</a:t>
            </a:r>
            <a:r>
              <a:rPr lang="zh-CN" altLang="en-US" sz="1800" dirty="0"/>
              <a:t>象，可以改写上面函数，对一个空对象合并。</a:t>
            </a:r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672352" y="2898906"/>
            <a:ext cx="7404847" cy="8802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800" dirty="0" err="1">
                <a:solidFill>
                  <a:srgbClr val="FFFFFF"/>
                </a:solidFill>
              </a:rPr>
              <a:t>const</a:t>
            </a:r>
            <a:r>
              <a:rPr lang="en-US" altLang="zh-CN" sz="1800" dirty="0">
                <a:solidFill>
                  <a:srgbClr val="FFFFFF"/>
                </a:solidFill>
              </a:rPr>
              <a:t> merge =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  (target, ...sources) =&gt; </a:t>
            </a:r>
            <a:r>
              <a:rPr lang="en-US" altLang="zh-CN" sz="1800" dirty="0" err="1">
                <a:solidFill>
                  <a:srgbClr val="FFFFFF"/>
                </a:solidFill>
              </a:rPr>
              <a:t>Object.assign</a:t>
            </a:r>
            <a:r>
              <a:rPr lang="en-US" altLang="zh-CN" sz="1800" dirty="0">
                <a:solidFill>
                  <a:srgbClr val="FFFFFF"/>
                </a:solidFill>
              </a:rPr>
              <a:t>(target, ...sources);</a:t>
            </a:r>
          </a:p>
        </p:txBody>
      </p:sp>
      <p:sp>
        <p:nvSpPr>
          <p:cNvPr id="10" name="内容占位符 8"/>
          <p:cNvSpPr txBox="1">
            <a:spLocks/>
          </p:cNvSpPr>
          <p:nvPr/>
        </p:nvSpPr>
        <p:spPr>
          <a:xfrm>
            <a:off x="672353" y="4933894"/>
            <a:ext cx="7404847" cy="8802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800" dirty="0" err="1">
                <a:solidFill>
                  <a:srgbClr val="FFFFFF"/>
                </a:solidFill>
              </a:rPr>
              <a:t>const</a:t>
            </a:r>
            <a:r>
              <a:rPr lang="en-US" altLang="zh-CN" sz="1800" dirty="0">
                <a:solidFill>
                  <a:srgbClr val="FFFFFF"/>
                </a:solidFill>
              </a:rPr>
              <a:t> merge =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  (...sources) =&gt; </a:t>
            </a:r>
            <a:r>
              <a:rPr lang="en-US" altLang="zh-CN" sz="1800" dirty="0" err="1">
                <a:solidFill>
                  <a:srgbClr val="FFFFFF"/>
                </a:solidFill>
              </a:rPr>
              <a:t>Object.assign</a:t>
            </a:r>
            <a:r>
              <a:rPr lang="en-US" altLang="zh-CN" sz="1800" dirty="0">
                <a:solidFill>
                  <a:srgbClr val="FFFFFF"/>
                </a:solidFill>
              </a:rPr>
              <a:t>({}, ...sources);</a:t>
            </a:r>
          </a:p>
        </p:txBody>
      </p:sp>
    </p:spTree>
    <p:extLst>
      <p:ext uri="{BB962C8B-B14F-4D97-AF65-F5344CB8AC3E}">
        <p14:creationId xmlns:p14="http://schemas.microsoft.com/office/powerpoint/2010/main" val="28425362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281271" cy="1371600"/>
          </a:xfrm>
        </p:spPr>
        <p:txBody>
          <a:bodyPr/>
          <a:lstStyle/>
          <a:p>
            <a:r>
              <a:rPr lang="en-US" altLang="zh-CN" cap="none" dirty="0" err="1"/>
              <a:t>Object.assign</a:t>
            </a:r>
            <a:r>
              <a:rPr lang="zh-CN" altLang="en-US" cap="none" dirty="0"/>
              <a:t>方法常见用途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）为属性指定默认值</a:t>
            </a:r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672352" y="2390906"/>
            <a:ext cx="7404847" cy="40534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rgbClr val="FFFFFF"/>
                </a:solidFill>
              </a:rPr>
              <a:t>const</a:t>
            </a:r>
            <a:r>
              <a:rPr lang="en-US" altLang="zh-CN" sz="1800" dirty="0">
                <a:solidFill>
                  <a:srgbClr val="FFFFFF"/>
                </a:solidFill>
              </a:rPr>
              <a:t> DEFAULTS = {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  </a:t>
            </a:r>
            <a:r>
              <a:rPr lang="en-US" altLang="zh-CN" sz="1800" dirty="0" err="1">
                <a:solidFill>
                  <a:srgbClr val="FFFFFF"/>
                </a:solidFill>
              </a:rPr>
              <a:t>logLevel</a:t>
            </a:r>
            <a:r>
              <a:rPr lang="en-US" altLang="zh-CN" sz="1800" dirty="0">
                <a:solidFill>
                  <a:srgbClr val="FFFFFF"/>
                </a:solidFill>
              </a:rPr>
              <a:t>: 0,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  </a:t>
            </a:r>
            <a:r>
              <a:rPr lang="en-US" altLang="zh-CN" sz="1800" dirty="0" err="1">
                <a:solidFill>
                  <a:srgbClr val="FFFFFF"/>
                </a:solidFill>
              </a:rPr>
              <a:t>outputFormat</a:t>
            </a:r>
            <a:r>
              <a:rPr lang="en-US" altLang="zh-CN" sz="1800" dirty="0">
                <a:solidFill>
                  <a:srgbClr val="FFFFFF"/>
                </a:solidFill>
              </a:rPr>
              <a:t>: 'html'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};</a:t>
            </a:r>
          </a:p>
          <a:p>
            <a:pPr>
              <a:lnSpc>
                <a:spcPct val="100000"/>
              </a:lnSpc>
            </a:pPr>
            <a:endParaRPr lang="en-US" altLang="zh-CN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function </a:t>
            </a:r>
            <a:r>
              <a:rPr lang="en-US" altLang="zh-CN" sz="1800" dirty="0" err="1">
                <a:solidFill>
                  <a:srgbClr val="FFFFFF"/>
                </a:solidFill>
              </a:rPr>
              <a:t>processContent</a:t>
            </a:r>
            <a:r>
              <a:rPr lang="en-US" altLang="zh-CN" sz="1800" dirty="0">
                <a:solidFill>
                  <a:srgbClr val="FFFFFF"/>
                </a:solidFill>
              </a:rPr>
              <a:t>(options) {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  options = </a:t>
            </a:r>
            <a:r>
              <a:rPr lang="en-US" altLang="zh-CN" sz="1800" dirty="0" err="1">
                <a:solidFill>
                  <a:srgbClr val="FFFFFF"/>
                </a:solidFill>
              </a:rPr>
              <a:t>Object.assign</a:t>
            </a:r>
            <a:r>
              <a:rPr lang="en-US" altLang="zh-CN" sz="1800" dirty="0">
                <a:solidFill>
                  <a:srgbClr val="FFFFFF"/>
                </a:solidFill>
              </a:rPr>
              <a:t>({}, DEFAULTS, options);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  </a:t>
            </a:r>
            <a:r>
              <a:rPr lang="en-US" altLang="zh-CN" sz="1800" dirty="0" err="1">
                <a:solidFill>
                  <a:srgbClr val="FFFFFF"/>
                </a:solidFill>
              </a:rPr>
              <a:t>console.log</a:t>
            </a:r>
            <a:r>
              <a:rPr lang="en-US" altLang="zh-CN" sz="1800" dirty="0">
                <a:solidFill>
                  <a:srgbClr val="FFFFFF"/>
                </a:solidFill>
              </a:rPr>
              <a:t>(options);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  // ...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}</a:t>
            </a:r>
            <a:endParaRPr lang="zh-CN" alt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7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属性的可枚举</a:t>
            </a:r>
            <a:r>
              <a:rPr lang="zh-CN" altLang="en-US" dirty="0" smtClean="0"/>
              <a:t>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对象的每个属性都有一个描述对象（</a:t>
            </a:r>
            <a:r>
              <a:rPr lang="en-US" altLang="zh-CN" dirty="0"/>
              <a:t>Descriptor</a:t>
            </a:r>
            <a:r>
              <a:rPr lang="zh-CN" altLang="en-US" dirty="0"/>
              <a:t>），用来控制该属性的行为。</a:t>
            </a:r>
            <a:r>
              <a:rPr lang="en-US" altLang="zh-CN" dirty="0" err="1"/>
              <a:t>Object.getOwnPropertyDescriptor</a:t>
            </a:r>
            <a:r>
              <a:rPr lang="zh-CN" altLang="en-US" dirty="0"/>
              <a:t>方法可以获取该属性的描述对象。</a:t>
            </a:r>
          </a:p>
          <a:p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672353" y="3261374"/>
            <a:ext cx="7404847" cy="32347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let </a:t>
            </a:r>
            <a:r>
              <a:rPr lang="en-US" altLang="zh-CN" sz="1800" dirty="0" err="1">
                <a:solidFill>
                  <a:srgbClr val="FFFFFF"/>
                </a:solidFill>
              </a:rPr>
              <a:t>obj</a:t>
            </a:r>
            <a:r>
              <a:rPr lang="en-US" altLang="zh-CN" sz="1800" dirty="0">
                <a:solidFill>
                  <a:srgbClr val="FFFFFF"/>
                </a:solidFill>
              </a:rPr>
              <a:t> = { foo: 123 };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rgbClr val="FFFFFF"/>
                </a:solidFill>
              </a:rPr>
              <a:t>Object.getOwnPropertyDescriptor</a:t>
            </a:r>
            <a:r>
              <a:rPr lang="en-US" altLang="zh-CN" sz="1800" dirty="0">
                <a:solidFill>
                  <a:srgbClr val="FFFFFF"/>
                </a:solidFill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</a:rPr>
              <a:t>obj</a:t>
            </a:r>
            <a:r>
              <a:rPr lang="en-US" altLang="zh-CN" sz="1800" dirty="0">
                <a:solidFill>
                  <a:srgbClr val="FFFFFF"/>
                </a:solidFill>
              </a:rPr>
              <a:t>, 'foo')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//  {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//    value: 123,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//    writable: true,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//    enumerable: true,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//    configurable: true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//  }</a:t>
            </a:r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对象的可枚举</a:t>
            </a:r>
            <a:r>
              <a:rPr lang="zh-CN" altLang="en-US" dirty="0"/>
              <a:t>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描述对象的</a:t>
            </a:r>
            <a:r>
              <a:rPr lang="en-US" altLang="zh-CN" dirty="0"/>
              <a:t>enumerable</a:t>
            </a:r>
            <a:r>
              <a:rPr lang="zh-CN" altLang="en-US" dirty="0"/>
              <a:t>属性，</a:t>
            </a:r>
            <a:r>
              <a:rPr lang="zh-CN" altLang="en-US" dirty="0" smtClean="0"/>
              <a:t>称为“可枚举性”，</a:t>
            </a:r>
            <a:r>
              <a:rPr lang="zh-CN" altLang="en-US" dirty="0"/>
              <a:t>如果该属性为</a:t>
            </a:r>
            <a:r>
              <a:rPr lang="en-US" altLang="zh-CN" dirty="0"/>
              <a:t>false</a:t>
            </a:r>
            <a:r>
              <a:rPr lang="zh-CN" altLang="en-US" dirty="0"/>
              <a:t>，就表示某些操作会忽略当前属性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dirty="0"/>
              <a:t>ES5 </a:t>
            </a:r>
            <a:r>
              <a:rPr lang="zh-CN" altLang="en-US" dirty="0"/>
              <a:t>有三个操作会忽略</a:t>
            </a:r>
            <a:r>
              <a:rPr lang="en-US" altLang="zh-CN" dirty="0"/>
              <a:t>enumerable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的属性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smtClean="0"/>
              <a:t>for</a:t>
            </a:r>
            <a:r>
              <a:rPr lang="en-US" altLang="zh-CN" dirty="0"/>
              <a:t>...in</a:t>
            </a:r>
            <a:r>
              <a:rPr lang="zh-CN" altLang="en-US" dirty="0"/>
              <a:t>循环：只遍历对象自身的和继承的可枚举</a:t>
            </a:r>
            <a:r>
              <a:rPr lang="zh-CN" altLang="en-US" dirty="0" smtClean="0"/>
              <a:t>的属性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err="1" smtClean="0"/>
              <a:t>Object.keys</a:t>
            </a:r>
            <a:r>
              <a:rPr lang="en-US" altLang="zh-CN" dirty="0"/>
              <a:t>()</a:t>
            </a:r>
            <a:r>
              <a:rPr lang="zh-CN" altLang="en-US" dirty="0"/>
              <a:t>：返回对象自身的所有可枚举的</a:t>
            </a:r>
            <a:r>
              <a:rPr lang="zh-CN" altLang="en-US" dirty="0" smtClean="0"/>
              <a:t>属性的键名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err="1" smtClean="0"/>
              <a:t>JSON.stringify</a:t>
            </a:r>
            <a:r>
              <a:rPr lang="en-US" altLang="zh-CN" dirty="0"/>
              <a:t>()</a:t>
            </a:r>
            <a:r>
              <a:rPr lang="zh-CN" altLang="en-US" dirty="0"/>
              <a:t>：只串行化对象自身的可枚举的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/>
              <a:t>ES6 </a:t>
            </a:r>
            <a:r>
              <a:rPr lang="zh-CN" altLang="en-US" dirty="0"/>
              <a:t>新增了一个操作</a:t>
            </a:r>
            <a:r>
              <a:rPr lang="en-US" altLang="zh-CN" dirty="0" err="1"/>
              <a:t>Object.assign</a:t>
            </a:r>
            <a:r>
              <a:rPr lang="en-US" altLang="zh-CN" dirty="0"/>
              <a:t>()</a:t>
            </a:r>
            <a:r>
              <a:rPr lang="zh-CN" altLang="en-US" dirty="0"/>
              <a:t>，会忽略</a:t>
            </a:r>
            <a:r>
              <a:rPr lang="en-US" altLang="zh-CN" dirty="0"/>
              <a:t>enumerable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的属性，只拷贝对象自身的可枚举的属性。</a:t>
            </a:r>
          </a:p>
          <a:p>
            <a:pPr marL="800100" lvl="1" indent="-342900">
              <a:buFont typeface="Arial"/>
              <a:buChar char="•"/>
            </a:pPr>
            <a:endParaRPr lang="zh-CN" altLang="en-US" dirty="0"/>
          </a:p>
          <a:p>
            <a:pPr marL="342900" indent="-342900">
              <a:buFont typeface="Arial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2673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属性的遍历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788" y="1752600"/>
            <a:ext cx="7620000" cy="437356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1800" dirty="0"/>
              <a:t>ES6 </a:t>
            </a:r>
            <a:r>
              <a:rPr lang="zh-CN" altLang="en-US" sz="1800" dirty="0"/>
              <a:t>一共有</a:t>
            </a:r>
            <a:r>
              <a:rPr lang="en-US" altLang="zh-CN" sz="1800" dirty="0"/>
              <a:t>5</a:t>
            </a:r>
            <a:r>
              <a:rPr lang="zh-CN" altLang="en-US" sz="1800" dirty="0"/>
              <a:t>种方法可以遍历对象的属性</a:t>
            </a:r>
            <a:r>
              <a:rPr lang="zh-CN" altLang="en-US" sz="1800" dirty="0" smtClean="0"/>
              <a:t>。</a:t>
            </a:r>
            <a:endParaRPr lang="zh-TW" altLang="en-US" sz="1800" dirty="0"/>
          </a:p>
          <a:p>
            <a:r>
              <a:rPr lang="zh-TW" altLang="en-US" sz="1800" dirty="0"/>
              <a:t>（</a:t>
            </a:r>
            <a:r>
              <a:rPr lang="en-US" altLang="zh-TW" sz="1800" dirty="0"/>
              <a:t>1</a:t>
            </a:r>
            <a:r>
              <a:rPr lang="zh-TW" altLang="en-US" sz="1800" dirty="0"/>
              <a:t>）</a:t>
            </a:r>
            <a:r>
              <a:rPr lang="en-US" altLang="zh-TW" sz="1800" dirty="0"/>
              <a:t>for...</a:t>
            </a:r>
            <a:r>
              <a:rPr lang="en-US" altLang="zh-TW" sz="1800" dirty="0" smtClean="0"/>
              <a:t>in</a:t>
            </a:r>
            <a:endParaRPr lang="en-US" altLang="zh-TW" sz="1800" dirty="0"/>
          </a:p>
          <a:p>
            <a:r>
              <a:rPr lang="en-US" altLang="zh-TW" sz="1800" dirty="0"/>
              <a:t>for...in</a:t>
            </a:r>
            <a:r>
              <a:rPr lang="zh-TW" altLang="en-US" sz="1800" dirty="0"/>
              <a:t>循环遍历对象自身的和继承的可枚举属性（不含 </a:t>
            </a:r>
            <a:r>
              <a:rPr lang="en-US" altLang="zh-TW" sz="1800" dirty="0"/>
              <a:t>Symbol </a:t>
            </a:r>
            <a:r>
              <a:rPr lang="zh-TW" altLang="en-US" sz="1800" dirty="0"/>
              <a:t>属性）</a:t>
            </a:r>
            <a:r>
              <a:rPr lang="zh-TW" altLang="en-US" sz="1800" dirty="0" smtClean="0"/>
              <a:t>。</a:t>
            </a:r>
            <a:endParaRPr lang="zh-TW" altLang="en-US" sz="1800" dirty="0"/>
          </a:p>
          <a:p>
            <a:r>
              <a:rPr lang="zh-TW" altLang="en-US" sz="1800" dirty="0"/>
              <a:t>（</a:t>
            </a:r>
            <a:r>
              <a:rPr lang="en-US" altLang="zh-TW" sz="1800" dirty="0"/>
              <a:t>2</a:t>
            </a:r>
            <a:r>
              <a:rPr lang="zh-TW" altLang="en-US" sz="1800" dirty="0"/>
              <a:t>）</a:t>
            </a:r>
            <a:r>
              <a:rPr lang="en-US" altLang="zh-TW" sz="1800" dirty="0" err="1"/>
              <a:t>Object.keys</a:t>
            </a:r>
            <a:r>
              <a:rPr lang="en-US" altLang="zh-TW" sz="1800" dirty="0"/>
              <a:t>(</a:t>
            </a:r>
            <a:r>
              <a:rPr lang="en-US" altLang="zh-TW" sz="1800" dirty="0" err="1"/>
              <a:t>obj</a:t>
            </a:r>
            <a:r>
              <a:rPr lang="en-US" altLang="zh-TW" sz="1800" dirty="0" smtClean="0"/>
              <a:t>)</a:t>
            </a:r>
            <a:endParaRPr lang="en-US" altLang="zh-TW" sz="1800" dirty="0"/>
          </a:p>
          <a:p>
            <a:r>
              <a:rPr lang="en-US" altLang="zh-TW" sz="1800" dirty="0" err="1"/>
              <a:t>Object.keys</a:t>
            </a:r>
            <a:r>
              <a:rPr lang="zh-TW" altLang="en-US" sz="1800" dirty="0"/>
              <a:t>返回一个数组，包括对象自身的（不含继承的）所有可枚举属性（不含 </a:t>
            </a:r>
            <a:r>
              <a:rPr lang="en-US" altLang="zh-TW" sz="1800" dirty="0"/>
              <a:t>Symbol </a:t>
            </a:r>
            <a:r>
              <a:rPr lang="zh-TW" altLang="en-US" sz="1800" dirty="0"/>
              <a:t>属性）</a:t>
            </a:r>
            <a:r>
              <a:rPr lang="zh-TW" altLang="en-US" sz="1800" dirty="0" smtClean="0"/>
              <a:t>。</a:t>
            </a:r>
            <a:endParaRPr lang="zh-TW" altLang="en-US" sz="18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732673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属性的遍历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788" y="1752600"/>
            <a:ext cx="7620000" cy="4373563"/>
          </a:xfrm>
        </p:spPr>
        <p:txBody>
          <a:bodyPr>
            <a:noAutofit/>
          </a:bodyPr>
          <a:lstStyle/>
          <a:p>
            <a:r>
              <a:rPr lang="zh-TW" altLang="en-US" sz="1600" dirty="0" smtClean="0"/>
              <a:t>（</a:t>
            </a:r>
            <a:r>
              <a:rPr lang="en-US" altLang="zh-TW" sz="1600" dirty="0"/>
              <a:t>3</a:t>
            </a:r>
            <a:r>
              <a:rPr lang="zh-TW" altLang="en-US" sz="1600" dirty="0"/>
              <a:t>）</a:t>
            </a:r>
            <a:r>
              <a:rPr lang="en-US" altLang="zh-TW" sz="1600" dirty="0" err="1" smtClean="0"/>
              <a:t>Object.getOwnPropertyNames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obj</a:t>
            </a:r>
            <a:r>
              <a:rPr lang="en-US" altLang="zh-TW" sz="1600" dirty="0" smtClean="0"/>
              <a:t>)</a:t>
            </a:r>
            <a:endParaRPr lang="en-US" altLang="zh-TW" sz="1600" dirty="0"/>
          </a:p>
          <a:p>
            <a:r>
              <a:rPr lang="en-US" altLang="zh-TW" sz="1600" dirty="0" err="1"/>
              <a:t>Object.getOwnPropertyNames</a:t>
            </a:r>
            <a:r>
              <a:rPr lang="zh-TW" altLang="en-US" sz="1600" dirty="0"/>
              <a:t>返回一个数组，包含对象自身的所有属性（不含 </a:t>
            </a:r>
            <a:r>
              <a:rPr lang="en-US" altLang="zh-TW" sz="1600" dirty="0"/>
              <a:t>Symbol </a:t>
            </a:r>
            <a:r>
              <a:rPr lang="zh-TW" altLang="en-US" sz="1600" dirty="0"/>
              <a:t>属性，但是包括不可枚举属性）</a:t>
            </a:r>
            <a:r>
              <a:rPr lang="zh-TW" altLang="en-US" sz="1600" dirty="0" smtClean="0"/>
              <a:t>。</a:t>
            </a:r>
            <a:endParaRPr lang="zh-TW" altLang="en-US" sz="1600" dirty="0"/>
          </a:p>
          <a:p>
            <a:r>
              <a:rPr lang="zh-TW" altLang="en-US" sz="1600" dirty="0"/>
              <a:t>（</a:t>
            </a:r>
            <a:r>
              <a:rPr lang="en-US" altLang="zh-TW" sz="1600" dirty="0"/>
              <a:t>4</a:t>
            </a:r>
            <a:r>
              <a:rPr lang="zh-TW" altLang="en-US" sz="1600" dirty="0"/>
              <a:t>）</a:t>
            </a:r>
            <a:r>
              <a:rPr lang="en-US" altLang="zh-TW" sz="1600" dirty="0" err="1"/>
              <a:t>Object.getOwnPropertySymbols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obj</a:t>
            </a:r>
            <a:r>
              <a:rPr lang="en-US" altLang="zh-TW" sz="1600" dirty="0" smtClean="0"/>
              <a:t>)</a:t>
            </a:r>
            <a:endParaRPr lang="en-US" altLang="zh-TW" sz="1600" dirty="0"/>
          </a:p>
          <a:p>
            <a:r>
              <a:rPr lang="en-US" altLang="zh-TW" sz="1600" dirty="0" err="1"/>
              <a:t>Object.getOwnPropertySymbols</a:t>
            </a:r>
            <a:r>
              <a:rPr lang="zh-TW" altLang="en-US" sz="1600" dirty="0"/>
              <a:t>返回一个数组，包含对象自身的所有 </a:t>
            </a:r>
            <a:r>
              <a:rPr lang="en-US" altLang="zh-TW" sz="1600" dirty="0"/>
              <a:t>Symbol </a:t>
            </a:r>
            <a:r>
              <a:rPr lang="zh-TW" altLang="en-US" sz="1600" dirty="0"/>
              <a:t>属性</a:t>
            </a:r>
            <a:r>
              <a:rPr lang="zh-TW" altLang="en-US" sz="1600" dirty="0" smtClean="0"/>
              <a:t>。</a:t>
            </a:r>
            <a:endParaRPr lang="zh-TW" altLang="en-US" sz="1600" dirty="0"/>
          </a:p>
          <a:p>
            <a:r>
              <a:rPr lang="zh-TW" altLang="en-US" sz="1600" dirty="0"/>
              <a:t>（</a:t>
            </a:r>
            <a:r>
              <a:rPr lang="en-US" altLang="zh-TW" sz="1600" dirty="0"/>
              <a:t>5</a:t>
            </a:r>
            <a:r>
              <a:rPr lang="zh-TW" altLang="en-US" sz="1600" dirty="0"/>
              <a:t>）</a:t>
            </a:r>
            <a:r>
              <a:rPr lang="en-US" altLang="zh-TW" sz="1600" dirty="0" err="1"/>
              <a:t>Reflect.ownKeys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obj</a:t>
            </a:r>
            <a:r>
              <a:rPr lang="en-US" altLang="zh-TW" sz="1600" dirty="0" smtClean="0"/>
              <a:t>)</a:t>
            </a:r>
            <a:endParaRPr lang="en-US" altLang="zh-TW" sz="1600" dirty="0"/>
          </a:p>
          <a:p>
            <a:r>
              <a:rPr lang="en-US" altLang="zh-TW" sz="1600" dirty="0" err="1"/>
              <a:t>Reflect.ownKeys</a:t>
            </a:r>
            <a:r>
              <a:rPr lang="zh-TW" altLang="en-US" sz="1600" dirty="0"/>
              <a:t>返回一个数组，包含对象自身的所有属性，不管属性名是 </a:t>
            </a:r>
            <a:r>
              <a:rPr lang="en-US" altLang="zh-TW" sz="1600" dirty="0"/>
              <a:t>Symbol </a:t>
            </a:r>
            <a:r>
              <a:rPr lang="zh-TW" altLang="en-US" sz="1600" dirty="0"/>
              <a:t>或字符串，也不管是否可枚举</a:t>
            </a:r>
            <a:r>
              <a:rPr lang="zh-TW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02278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属性的遍历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遍历对象的属性，都遵守同样的属性遍历的次序规则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zh-CN" altLang="en-US" dirty="0" smtClean="0"/>
              <a:t>首先遍历</a:t>
            </a:r>
            <a:r>
              <a:rPr lang="zh-CN" altLang="en-US" dirty="0"/>
              <a:t>所有属性名为数值的属性，按照数字排序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zh-CN" altLang="en-US" dirty="0" smtClean="0"/>
              <a:t>其次遍历</a:t>
            </a:r>
            <a:r>
              <a:rPr lang="zh-CN" altLang="en-US" dirty="0"/>
              <a:t>所有属性名为字符串的属性，按照生成时间排序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zh-CN" altLang="en-US" dirty="0" smtClean="0"/>
              <a:t>最后遍历</a:t>
            </a:r>
            <a:r>
              <a:rPr lang="zh-CN" altLang="en-US" dirty="0"/>
              <a:t>所有属性名为 </a:t>
            </a:r>
            <a:r>
              <a:rPr lang="en-US" altLang="zh-CN" dirty="0"/>
              <a:t>Symbol </a:t>
            </a:r>
            <a:r>
              <a:rPr lang="zh-CN" altLang="en-US" dirty="0"/>
              <a:t>值的属性，按照生成时间排序。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2673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Set</a:t>
            </a:r>
            <a:r>
              <a:rPr lang="zh-CN" altLang="en-US" cap="none" dirty="0" smtClean="0"/>
              <a:t>数据结构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ES6 </a:t>
            </a:r>
            <a:r>
              <a:rPr lang="zh-CN" altLang="en-US" dirty="0"/>
              <a:t>提供了新的数据结构 </a:t>
            </a:r>
            <a:r>
              <a:rPr lang="en-US" altLang="zh-CN" dirty="0"/>
              <a:t>Set</a:t>
            </a:r>
            <a:r>
              <a:rPr lang="zh-CN" altLang="en-US" dirty="0"/>
              <a:t>。它类似于数组，但是成员的值都是唯一的，没有重复的值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342900" indent="-342900">
              <a:buFont typeface="Arial"/>
              <a:buChar char="•"/>
            </a:pPr>
            <a:r>
              <a:rPr lang="en-US" altLang="zh-CN" dirty="0"/>
              <a:t>Set </a:t>
            </a:r>
            <a:r>
              <a:rPr lang="zh-CN" altLang="en-US" dirty="0"/>
              <a:t>本身是一个构造函数，用来生成 </a:t>
            </a:r>
            <a:r>
              <a:rPr lang="en-US" altLang="zh-CN" dirty="0"/>
              <a:t>Set </a:t>
            </a:r>
            <a:r>
              <a:rPr lang="zh-CN" altLang="en-US" dirty="0"/>
              <a:t>数据结构。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Set</a:t>
            </a:r>
            <a:r>
              <a:rPr lang="zh-CN" altLang="en-US" dirty="0" smtClean="0"/>
              <a:t>通过</a:t>
            </a:r>
            <a:r>
              <a:rPr lang="en-US" altLang="zh-CN" dirty="0"/>
              <a:t>add</a:t>
            </a:r>
            <a:r>
              <a:rPr lang="zh-CN" altLang="en-US" dirty="0"/>
              <a:t>方法向 </a:t>
            </a:r>
            <a:r>
              <a:rPr lang="en-US" altLang="zh-CN" dirty="0"/>
              <a:t>Set </a:t>
            </a:r>
            <a:r>
              <a:rPr lang="zh-CN" altLang="en-US" dirty="0"/>
              <a:t>结构加入成员，结果表明 </a:t>
            </a:r>
            <a:r>
              <a:rPr lang="en-US" altLang="zh-CN" dirty="0"/>
              <a:t>Set </a:t>
            </a:r>
            <a:r>
              <a:rPr lang="zh-CN" altLang="en-US" dirty="0"/>
              <a:t>结构不会添加重复的值。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6196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Set</a:t>
            </a:r>
            <a:r>
              <a:rPr lang="zh-CN" altLang="en-US" cap="none" dirty="0"/>
              <a:t>数据结构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Set </a:t>
            </a:r>
            <a:r>
              <a:rPr lang="zh-CN" altLang="en-US" dirty="0"/>
              <a:t>函数可以接受一个数组（或者具有 </a:t>
            </a:r>
            <a:r>
              <a:rPr lang="en-US" altLang="zh-CN" dirty="0" err="1"/>
              <a:t>iterable</a:t>
            </a:r>
            <a:r>
              <a:rPr lang="en-US" altLang="zh-CN" dirty="0"/>
              <a:t> </a:t>
            </a:r>
            <a:r>
              <a:rPr lang="zh-CN" altLang="en-US" dirty="0"/>
              <a:t>接口的其他数据结构）作为参数，用来初始化。</a:t>
            </a:r>
          </a:p>
          <a:p>
            <a:endParaRPr kumimoji="1"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561788" y="2921169"/>
            <a:ext cx="7620000" cy="2825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// </a:t>
            </a:r>
            <a:r>
              <a:rPr lang="zh-CN" altLang="en-US" sz="1800" dirty="0">
                <a:solidFill>
                  <a:schemeClr val="bg1"/>
                </a:solidFill>
              </a:rPr>
              <a:t>例一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const</a:t>
            </a:r>
            <a:r>
              <a:rPr lang="en-US" altLang="zh-CN" sz="1800" dirty="0">
                <a:solidFill>
                  <a:schemeClr val="bg1"/>
                </a:solidFill>
              </a:rPr>
              <a:t> set = new Set([1, 2, 3, 4, 4]);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[...set]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// [1, 2, 3, 4</a:t>
            </a:r>
            <a:r>
              <a:rPr lang="en-US" altLang="zh-CN" sz="1800" dirty="0" smtClean="0">
                <a:solidFill>
                  <a:schemeClr val="bg1"/>
                </a:solidFill>
              </a:rPr>
              <a:t>]</a:t>
            </a:r>
            <a:endParaRPr lang="en-US" altLang="zh-CN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// </a:t>
            </a:r>
            <a:r>
              <a:rPr lang="zh-CN" altLang="en-US" sz="1800" dirty="0">
                <a:solidFill>
                  <a:schemeClr val="bg1"/>
                </a:solidFill>
              </a:rPr>
              <a:t>例二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const</a:t>
            </a:r>
            <a:r>
              <a:rPr lang="en-US" altLang="zh-CN" sz="1800" dirty="0">
                <a:solidFill>
                  <a:schemeClr val="bg1"/>
                </a:solidFill>
              </a:rPr>
              <a:t> items = new Set([1, 2, 3, 4, 5, 5, 5, 5]);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items.size</a:t>
            </a:r>
            <a:r>
              <a:rPr lang="en-US" altLang="zh-CN" sz="1800" dirty="0">
                <a:solidFill>
                  <a:schemeClr val="bg1"/>
                </a:solidFill>
              </a:rPr>
              <a:t> // </a:t>
            </a:r>
            <a:r>
              <a:rPr lang="en-US" altLang="zh-CN" sz="1800" dirty="0" smtClean="0">
                <a:solidFill>
                  <a:schemeClr val="bg1"/>
                </a:solidFill>
              </a:rPr>
              <a:t>5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069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去除数组重复成员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pPr marL="342900" indent="-342900">
              <a:buFont typeface="Arial"/>
              <a:buChar char="•"/>
            </a:pPr>
            <a:r>
              <a:rPr lang="zh-CN" altLang="en-US" dirty="0"/>
              <a:t>向 </a:t>
            </a:r>
            <a:r>
              <a:rPr lang="en-US" altLang="zh-CN" dirty="0"/>
              <a:t>Set </a:t>
            </a:r>
            <a:r>
              <a:rPr lang="zh-CN" altLang="en-US" dirty="0"/>
              <a:t>实例添加了两个</a:t>
            </a:r>
            <a:r>
              <a:rPr lang="en-US" altLang="zh-CN" dirty="0" err="1"/>
              <a:t>NaN</a:t>
            </a:r>
            <a:r>
              <a:rPr lang="zh-CN" altLang="en-US" dirty="0"/>
              <a:t>，但是只能加入一个。这表明，在 </a:t>
            </a:r>
            <a:r>
              <a:rPr lang="en-US" altLang="zh-CN" dirty="0"/>
              <a:t>Set </a:t>
            </a:r>
            <a:r>
              <a:rPr lang="zh-CN" altLang="en-US" dirty="0"/>
              <a:t>内部，两个</a:t>
            </a:r>
            <a:r>
              <a:rPr lang="en-US" altLang="zh-CN" dirty="0" err="1"/>
              <a:t>NaN</a:t>
            </a:r>
            <a:r>
              <a:rPr lang="zh-CN" altLang="en-US" dirty="0"/>
              <a:t>是相等。</a:t>
            </a:r>
          </a:p>
          <a:p>
            <a:endParaRPr kumimoji="1"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457200" y="1696690"/>
            <a:ext cx="7620000" cy="7786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1800" dirty="0">
                <a:solidFill>
                  <a:schemeClr val="bg1"/>
                </a:solidFill>
              </a:rPr>
              <a:t>// </a:t>
            </a:r>
            <a:r>
              <a:rPr lang="zh-TW" altLang="en-US" sz="1800" dirty="0">
                <a:solidFill>
                  <a:schemeClr val="bg1"/>
                </a:solidFill>
              </a:rPr>
              <a:t>去除数组的重复成员</a:t>
            </a:r>
          </a:p>
          <a:p>
            <a:pPr>
              <a:lnSpc>
                <a:spcPct val="100000"/>
              </a:lnSpc>
            </a:pPr>
            <a:r>
              <a:rPr lang="en-US" altLang="zh-TW" sz="1800" dirty="0">
                <a:solidFill>
                  <a:schemeClr val="bg1"/>
                </a:solidFill>
              </a:rPr>
              <a:t>[...new Set(array)]</a:t>
            </a:r>
          </a:p>
        </p:txBody>
      </p:sp>
      <p:sp>
        <p:nvSpPr>
          <p:cNvPr id="7" name="内容占位符 8"/>
          <p:cNvSpPr txBox="1">
            <a:spLocks/>
          </p:cNvSpPr>
          <p:nvPr/>
        </p:nvSpPr>
        <p:spPr>
          <a:xfrm>
            <a:off x="457200" y="3336667"/>
            <a:ext cx="7620000" cy="24160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1800" dirty="0">
                <a:solidFill>
                  <a:schemeClr val="bg1"/>
                </a:solidFill>
              </a:rPr>
              <a:t>let set = new Set();</a:t>
            </a:r>
          </a:p>
          <a:p>
            <a:pPr>
              <a:lnSpc>
                <a:spcPct val="100000"/>
              </a:lnSpc>
            </a:pPr>
            <a:r>
              <a:rPr lang="en-US" altLang="zh-TW" sz="1800" dirty="0">
                <a:solidFill>
                  <a:schemeClr val="bg1"/>
                </a:solidFill>
              </a:rPr>
              <a:t>let a = </a:t>
            </a:r>
            <a:r>
              <a:rPr lang="en-US" altLang="zh-TW" sz="1800" dirty="0" err="1">
                <a:solidFill>
                  <a:schemeClr val="bg1"/>
                </a:solidFill>
              </a:rPr>
              <a:t>NaN</a:t>
            </a:r>
            <a:r>
              <a:rPr lang="en-US" altLang="zh-TW" sz="18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TW" sz="1800" dirty="0">
                <a:solidFill>
                  <a:schemeClr val="bg1"/>
                </a:solidFill>
              </a:rPr>
              <a:t>let b = </a:t>
            </a:r>
            <a:r>
              <a:rPr lang="en-US" altLang="zh-TW" sz="1800" dirty="0" err="1">
                <a:solidFill>
                  <a:schemeClr val="bg1"/>
                </a:solidFill>
              </a:rPr>
              <a:t>NaN</a:t>
            </a:r>
            <a:r>
              <a:rPr lang="en-US" altLang="zh-TW" sz="18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TW" sz="1800" dirty="0" err="1">
                <a:solidFill>
                  <a:schemeClr val="bg1"/>
                </a:solidFill>
              </a:rPr>
              <a:t>set.add</a:t>
            </a:r>
            <a:r>
              <a:rPr lang="en-US" altLang="zh-TW" sz="1800" dirty="0">
                <a:solidFill>
                  <a:schemeClr val="bg1"/>
                </a:solidFill>
              </a:rPr>
              <a:t>(a);</a:t>
            </a:r>
          </a:p>
          <a:p>
            <a:pPr>
              <a:lnSpc>
                <a:spcPct val="100000"/>
              </a:lnSpc>
            </a:pPr>
            <a:r>
              <a:rPr lang="en-US" altLang="zh-TW" sz="1800" dirty="0" err="1">
                <a:solidFill>
                  <a:schemeClr val="bg1"/>
                </a:solidFill>
              </a:rPr>
              <a:t>set.add</a:t>
            </a:r>
            <a:r>
              <a:rPr lang="en-US" altLang="zh-TW" sz="1800" dirty="0">
                <a:solidFill>
                  <a:schemeClr val="bg1"/>
                </a:solidFill>
              </a:rPr>
              <a:t>(b);</a:t>
            </a:r>
          </a:p>
          <a:p>
            <a:pPr>
              <a:lnSpc>
                <a:spcPct val="100000"/>
              </a:lnSpc>
            </a:pPr>
            <a:r>
              <a:rPr lang="en-US" altLang="zh-TW" sz="1800" dirty="0">
                <a:solidFill>
                  <a:schemeClr val="bg1"/>
                </a:solidFill>
              </a:rPr>
              <a:t>set // Set {</a:t>
            </a:r>
            <a:r>
              <a:rPr lang="en-US" altLang="zh-TW" sz="1800" dirty="0" err="1">
                <a:solidFill>
                  <a:schemeClr val="bg1"/>
                </a:solidFill>
              </a:rPr>
              <a:t>NaN</a:t>
            </a:r>
            <a:r>
              <a:rPr lang="en-US" altLang="zh-TW" sz="18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401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亮点预告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3888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kumimoji="1" lang="zh-CN" altLang="en-US" dirty="0" smtClean="0"/>
              <a:t>解构赋值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zh-CN" altLang="en-US" dirty="0" smtClean="0"/>
              <a:t>模板字符串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zh-CN" altLang="zh-CN" dirty="0"/>
              <a:t>0</a:t>
            </a:r>
            <a:r>
              <a:rPr kumimoji="1" lang="en-US" altLang="zh-CN" dirty="0"/>
              <a:t>.1 +</a:t>
            </a:r>
            <a:r>
              <a:rPr kumimoji="1" lang="en-US" altLang="zh-CN" dirty="0" smtClean="0"/>
              <a:t> 0.2 == 0.3 ???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ES5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指向问题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Symbol </a:t>
            </a:r>
            <a:r>
              <a:rPr kumimoji="1" lang="zh-CN" altLang="en-US" dirty="0" smtClean="0"/>
              <a:t>是什么鬼？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Promise 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异步的秘密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Generator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函数分段执行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Class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dirty="0" err="1" smtClean="0"/>
              <a:t>CommonJS</a:t>
            </a:r>
            <a:r>
              <a:rPr kumimoji="1" lang="zh-CN" altLang="en-US" dirty="0" smtClean="0"/>
              <a:t>模块规范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is-IS" altLang="zh-CN" dirty="0" smtClean="0"/>
              <a:t>…..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44906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两个对象总是不相等的。</a:t>
            </a:r>
          </a:p>
          <a:p>
            <a:endParaRPr kumimoji="1"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457200" y="2445653"/>
            <a:ext cx="7620000" cy="20067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1800" dirty="0">
                <a:solidFill>
                  <a:schemeClr val="bg1"/>
                </a:solidFill>
              </a:rPr>
              <a:t>let set = new Set()</a:t>
            </a:r>
            <a:r>
              <a:rPr lang="en-US" altLang="zh-TW" sz="1800" dirty="0" smtClean="0">
                <a:solidFill>
                  <a:schemeClr val="bg1"/>
                </a:solidFill>
              </a:rPr>
              <a:t>;</a:t>
            </a:r>
            <a:endParaRPr lang="en-US" altLang="zh-TW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sz="1800" dirty="0" err="1">
                <a:solidFill>
                  <a:schemeClr val="bg1"/>
                </a:solidFill>
              </a:rPr>
              <a:t>set.add</a:t>
            </a:r>
            <a:r>
              <a:rPr lang="en-US" altLang="zh-TW" sz="1800" dirty="0">
                <a:solidFill>
                  <a:schemeClr val="bg1"/>
                </a:solidFill>
              </a:rPr>
              <a:t>({});</a:t>
            </a:r>
          </a:p>
          <a:p>
            <a:pPr>
              <a:lnSpc>
                <a:spcPct val="100000"/>
              </a:lnSpc>
            </a:pPr>
            <a:r>
              <a:rPr lang="en-US" altLang="zh-TW" sz="1800" dirty="0" err="1">
                <a:solidFill>
                  <a:schemeClr val="bg1"/>
                </a:solidFill>
              </a:rPr>
              <a:t>set.size</a:t>
            </a:r>
            <a:r>
              <a:rPr lang="en-US" altLang="zh-TW" sz="1800" dirty="0">
                <a:solidFill>
                  <a:schemeClr val="bg1"/>
                </a:solidFill>
              </a:rPr>
              <a:t> // </a:t>
            </a:r>
            <a:r>
              <a:rPr lang="en-US" altLang="zh-TW" sz="1800" dirty="0" smtClean="0">
                <a:solidFill>
                  <a:schemeClr val="bg1"/>
                </a:solidFill>
              </a:rPr>
              <a:t>1</a:t>
            </a:r>
            <a:endParaRPr lang="en-US" altLang="zh-TW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sz="1800" dirty="0" err="1">
                <a:solidFill>
                  <a:schemeClr val="bg1"/>
                </a:solidFill>
              </a:rPr>
              <a:t>set.add</a:t>
            </a:r>
            <a:r>
              <a:rPr lang="en-US" altLang="zh-TW" sz="1800" dirty="0">
                <a:solidFill>
                  <a:schemeClr val="bg1"/>
                </a:solidFill>
              </a:rPr>
              <a:t>({});</a:t>
            </a:r>
          </a:p>
          <a:p>
            <a:pPr>
              <a:lnSpc>
                <a:spcPct val="100000"/>
              </a:lnSpc>
            </a:pPr>
            <a:r>
              <a:rPr lang="en-US" altLang="zh-TW" sz="1800" dirty="0" err="1">
                <a:solidFill>
                  <a:schemeClr val="bg1"/>
                </a:solidFill>
              </a:rPr>
              <a:t>set.size</a:t>
            </a:r>
            <a:r>
              <a:rPr lang="en-US" altLang="zh-TW" sz="1800" dirty="0">
                <a:solidFill>
                  <a:schemeClr val="bg1"/>
                </a:solidFill>
              </a:rPr>
              <a:t> // 2</a:t>
            </a:r>
          </a:p>
        </p:txBody>
      </p:sp>
    </p:spTree>
    <p:extLst>
      <p:ext uri="{BB962C8B-B14F-4D97-AF65-F5344CB8AC3E}">
        <p14:creationId xmlns:p14="http://schemas.microsoft.com/office/powerpoint/2010/main" val="291401951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</a:t>
            </a:r>
            <a:r>
              <a:rPr lang="zh-CN" altLang="en-US" dirty="0"/>
              <a:t>实例的属性和</a:t>
            </a:r>
            <a:r>
              <a:rPr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Set </a:t>
            </a:r>
            <a:r>
              <a:rPr lang="zh-CN" altLang="en-US" dirty="0"/>
              <a:t>结构的实例有以下属性。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TW" dirty="0" err="1"/>
              <a:t>Set.prototype.constructor</a:t>
            </a:r>
            <a:r>
              <a:rPr lang="zh-TW" altLang="en-US" dirty="0"/>
              <a:t>：构造函数，默认就是</a:t>
            </a:r>
            <a:r>
              <a:rPr lang="en-US" altLang="zh-TW" dirty="0"/>
              <a:t>Set</a:t>
            </a:r>
            <a:r>
              <a:rPr lang="zh-TW" altLang="en-US" dirty="0"/>
              <a:t>函数。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TW" dirty="0" err="1"/>
              <a:t>Set.prototype.size</a:t>
            </a:r>
            <a:r>
              <a:rPr lang="zh-TW" altLang="en-US" dirty="0"/>
              <a:t>：返回</a:t>
            </a:r>
            <a:r>
              <a:rPr lang="en-US" altLang="zh-TW" dirty="0"/>
              <a:t>Set</a:t>
            </a:r>
            <a:r>
              <a:rPr lang="zh-TW" altLang="en-US" dirty="0"/>
              <a:t>实例的成员总数。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Set </a:t>
            </a:r>
            <a:r>
              <a:rPr lang="zh-CN" altLang="en-US" dirty="0" smtClean="0"/>
              <a:t>操作</a:t>
            </a:r>
            <a:r>
              <a:rPr lang="zh-CN" altLang="en-US" dirty="0"/>
              <a:t>方法（用于操作数据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smtClean="0"/>
              <a:t>add</a:t>
            </a:r>
            <a:r>
              <a:rPr lang="en-US" altLang="zh-CN" dirty="0"/>
              <a:t>(value)</a:t>
            </a:r>
            <a:r>
              <a:rPr lang="zh-CN" altLang="en-US" dirty="0"/>
              <a:t>：添加某个值，返回</a:t>
            </a:r>
            <a:r>
              <a:rPr lang="en-US" altLang="zh-CN" dirty="0"/>
              <a:t>Set</a:t>
            </a:r>
            <a:r>
              <a:rPr lang="zh-CN" altLang="en-US" dirty="0"/>
              <a:t>结构本身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smtClean="0"/>
              <a:t>delete</a:t>
            </a:r>
            <a:r>
              <a:rPr lang="en-US" altLang="zh-CN" dirty="0"/>
              <a:t>(value)</a:t>
            </a:r>
            <a:r>
              <a:rPr lang="zh-CN" altLang="en-US" dirty="0"/>
              <a:t>：删除某个值，返回一个布尔值，表示删除是否成功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smtClean="0"/>
              <a:t>has</a:t>
            </a:r>
            <a:r>
              <a:rPr lang="en-US" altLang="zh-CN" dirty="0"/>
              <a:t>(value)</a:t>
            </a:r>
            <a:r>
              <a:rPr lang="zh-CN" altLang="en-US" dirty="0"/>
              <a:t>：返回一个布尔值，表示该值是否为</a:t>
            </a:r>
            <a:r>
              <a:rPr lang="en-US" altLang="zh-CN" dirty="0"/>
              <a:t>Set</a:t>
            </a:r>
            <a:r>
              <a:rPr lang="zh-CN" altLang="en-US" dirty="0"/>
              <a:t>的成员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smtClean="0"/>
              <a:t>clear</a:t>
            </a:r>
            <a:r>
              <a:rPr lang="en-US" altLang="zh-CN" dirty="0"/>
              <a:t>()</a:t>
            </a:r>
            <a:r>
              <a:rPr lang="zh-CN" altLang="en-US" dirty="0"/>
              <a:t>：清除所有成员，没有返回值。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01951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zh-CN" dirty="0" smtClean="0"/>
              <a:t>Set</a:t>
            </a:r>
            <a:r>
              <a:rPr lang="zh-CN" altLang="en-US" dirty="0"/>
              <a:t>遍历操作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Set </a:t>
            </a:r>
            <a:r>
              <a:rPr lang="zh-CN" altLang="en-US" dirty="0"/>
              <a:t>结构的实例有四个遍历方法，可以用于遍历成员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smtClean="0"/>
              <a:t>keys</a:t>
            </a:r>
            <a:r>
              <a:rPr lang="en-US" altLang="zh-CN" dirty="0"/>
              <a:t>()</a:t>
            </a:r>
            <a:r>
              <a:rPr lang="zh-CN" altLang="en-US" dirty="0"/>
              <a:t>：返回键</a:t>
            </a:r>
            <a:r>
              <a:rPr lang="zh-CN" altLang="en-US" dirty="0" smtClean="0"/>
              <a:t>名的遍历器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smtClean="0"/>
              <a:t>values</a:t>
            </a:r>
            <a:r>
              <a:rPr lang="en-US" altLang="zh-CN" dirty="0"/>
              <a:t>()</a:t>
            </a:r>
            <a:r>
              <a:rPr lang="zh-CN" altLang="en-US" dirty="0"/>
              <a:t>：返回键值</a:t>
            </a:r>
            <a:r>
              <a:rPr lang="zh-CN" altLang="en-US" dirty="0" smtClean="0"/>
              <a:t>的遍历器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smtClean="0"/>
              <a:t>entries</a:t>
            </a:r>
            <a:r>
              <a:rPr lang="en-US" altLang="zh-CN" dirty="0"/>
              <a:t>()</a:t>
            </a:r>
            <a:r>
              <a:rPr lang="zh-CN" altLang="en-US" dirty="0"/>
              <a:t>：返回键值对</a:t>
            </a:r>
            <a:r>
              <a:rPr lang="zh-CN" altLang="en-US" dirty="0" smtClean="0"/>
              <a:t>的遍历器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err="1" smtClean="0"/>
              <a:t>forEach</a:t>
            </a:r>
            <a:r>
              <a:rPr lang="en-US" altLang="zh-CN" dirty="0"/>
              <a:t>()</a:t>
            </a:r>
            <a:r>
              <a:rPr lang="zh-CN" altLang="en-US" dirty="0"/>
              <a:t>：使用回调函数遍历每个成员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01951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JavaScript </a:t>
            </a:r>
            <a:r>
              <a:rPr lang="zh-CN" altLang="en-US" dirty="0"/>
              <a:t>的对象（</a:t>
            </a:r>
            <a:r>
              <a:rPr lang="en-US" altLang="zh-CN" dirty="0"/>
              <a:t>Object</a:t>
            </a:r>
            <a:r>
              <a:rPr lang="zh-CN" altLang="en-US" dirty="0"/>
              <a:t>），本质上是键值对的集合（</a:t>
            </a:r>
            <a:r>
              <a:rPr lang="en-US" altLang="zh-CN" dirty="0"/>
              <a:t>Hash </a:t>
            </a:r>
            <a:r>
              <a:rPr lang="zh-CN" altLang="en-US" dirty="0"/>
              <a:t>结构），但是传统上只能用字符串当作键。这给它的使用带来了很大的限制。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/>
              <a:t>ES6 </a:t>
            </a:r>
            <a:r>
              <a:rPr lang="zh-CN" altLang="en-US" dirty="0"/>
              <a:t>提供了 </a:t>
            </a:r>
            <a:r>
              <a:rPr lang="en-US" altLang="zh-CN" dirty="0"/>
              <a:t>Map </a:t>
            </a:r>
            <a:r>
              <a:rPr lang="zh-CN" altLang="en-US" dirty="0"/>
              <a:t>数据结构。它类似于对象，也是键值对的集合，但是“键”的范围不限于字符串，各种类型的值（包括对象）都可以当作键。也就是说，</a:t>
            </a:r>
            <a:r>
              <a:rPr lang="en-US" altLang="zh-CN" dirty="0"/>
              <a:t>Object </a:t>
            </a:r>
            <a:r>
              <a:rPr lang="zh-CN" altLang="en-US" dirty="0"/>
              <a:t>结构提供了“字符串</a:t>
            </a:r>
            <a:r>
              <a:rPr lang="en-US" altLang="zh-CN" dirty="0"/>
              <a:t>—</a:t>
            </a:r>
            <a:r>
              <a:rPr lang="zh-CN" altLang="en-US" dirty="0"/>
              <a:t>值”的对应，</a:t>
            </a:r>
            <a:r>
              <a:rPr lang="en-US" altLang="zh-CN" dirty="0"/>
              <a:t>Map</a:t>
            </a:r>
            <a:r>
              <a:rPr lang="zh-CN" altLang="en-US" dirty="0"/>
              <a:t>结构提供了“值</a:t>
            </a:r>
            <a:r>
              <a:rPr lang="en-US" altLang="zh-CN" dirty="0"/>
              <a:t>—</a:t>
            </a:r>
            <a:r>
              <a:rPr lang="zh-CN" altLang="en-US" dirty="0"/>
              <a:t>值”的对应，是一种更完善的 </a:t>
            </a:r>
            <a:r>
              <a:rPr lang="en-US" altLang="zh-CN" dirty="0"/>
              <a:t>Hash </a:t>
            </a:r>
            <a:r>
              <a:rPr lang="zh-CN" altLang="en-US" dirty="0"/>
              <a:t>结构实现。如果你需要“键值对”的数据结构，</a:t>
            </a:r>
            <a:r>
              <a:rPr lang="en-US" altLang="zh-CN" dirty="0"/>
              <a:t>Map </a:t>
            </a:r>
            <a:r>
              <a:rPr lang="zh-CN" altLang="en-US" dirty="0"/>
              <a:t>比 </a:t>
            </a:r>
            <a:r>
              <a:rPr lang="en-US" altLang="zh-CN" dirty="0"/>
              <a:t>Object </a:t>
            </a:r>
            <a:r>
              <a:rPr lang="zh-CN" altLang="en-US" dirty="0"/>
              <a:t>更合适。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60694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8"/>
          <p:cNvSpPr txBox="1">
            <a:spLocks/>
          </p:cNvSpPr>
          <p:nvPr/>
        </p:nvSpPr>
        <p:spPr>
          <a:xfrm>
            <a:off x="457200" y="1752600"/>
            <a:ext cx="7620000" cy="3644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const</a:t>
            </a:r>
            <a:r>
              <a:rPr lang="en-US" altLang="zh-CN" sz="1800" dirty="0">
                <a:solidFill>
                  <a:schemeClr val="bg1"/>
                </a:solidFill>
              </a:rPr>
              <a:t> m = new Map();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const</a:t>
            </a:r>
            <a:r>
              <a:rPr lang="en-US" altLang="zh-CN" sz="1800" dirty="0">
                <a:solidFill>
                  <a:schemeClr val="bg1"/>
                </a:solidFill>
              </a:rPr>
              <a:t> o = {p: 'Hello World'};</a:t>
            </a:r>
          </a:p>
          <a:p>
            <a:pPr>
              <a:lnSpc>
                <a:spcPct val="100000"/>
              </a:lnSpc>
            </a:pPr>
            <a:endParaRPr lang="en-US" altLang="zh-CN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m.set</a:t>
            </a:r>
            <a:r>
              <a:rPr lang="en-US" altLang="zh-CN" sz="1800" dirty="0">
                <a:solidFill>
                  <a:schemeClr val="bg1"/>
                </a:solidFill>
              </a:rPr>
              <a:t>(o, 'content')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m.get</a:t>
            </a:r>
            <a:r>
              <a:rPr lang="en-US" altLang="zh-CN" sz="1800" dirty="0">
                <a:solidFill>
                  <a:schemeClr val="bg1"/>
                </a:solidFill>
              </a:rPr>
              <a:t>(o) // "content"</a:t>
            </a:r>
          </a:p>
          <a:p>
            <a:pPr>
              <a:lnSpc>
                <a:spcPct val="100000"/>
              </a:lnSpc>
            </a:pPr>
            <a:endParaRPr lang="en-US" altLang="zh-CN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m.has</a:t>
            </a:r>
            <a:r>
              <a:rPr lang="en-US" altLang="zh-CN" sz="1800" dirty="0">
                <a:solidFill>
                  <a:schemeClr val="bg1"/>
                </a:solidFill>
              </a:rPr>
              <a:t>(o) // true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m.delete</a:t>
            </a:r>
            <a:r>
              <a:rPr lang="en-US" altLang="zh-CN" sz="1800" dirty="0">
                <a:solidFill>
                  <a:schemeClr val="bg1"/>
                </a:solidFill>
              </a:rPr>
              <a:t>(o) // true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m.has</a:t>
            </a:r>
            <a:r>
              <a:rPr lang="en-US" altLang="zh-CN" sz="1800" dirty="0">
                <a:solidFill>
                  <a:schemeClr val="bg1"/>
                </a:solidFill>
              </a:rPr>
              <a:t>(o) // false</a:t>
            </a:r>
          </a:p>
        </p:txBody>
      </p:sp>
    </p:spTree>
    <p:extLst>
      <p:ext uri="{BB962C8B-B14F-4D97-AF65-F5344CB8AC3E}">
        <p14:creationId xmlns:p14="http://schemas.microsoft.com/office/powerpoint/2010/main" val="21806069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Map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作为构造函数，</a:t>
            </a:r>
            <a:r>
              <a:rPr lang="en-US" altLang="zh-CN" dirty="0"/>
              <a:t>Map </a:t>
            </a:r>
            <a:r>
              <a:rPr lang="zh-CN" altLang="en-US" dirty="0"/>
              <a:t>也可以接受一个数组作为参数。该数组的成员是一个个表示键值对的数组。</a:t>
            </a:r>
          </a:p>
          <a:p>
            <a:endParaRPr kumimoji="1"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457200" y="2795360"/>
            <a:ext cx="7620000" cy="36902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map = new Map([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['name', '</a:t>
            </a:r>
            <a:r>
              <a:rPr lang="zh-CN" altLang="en-US" sz="1600" dirty="0">
                <a:solidFill>
                  <a:schemeClr val="bg1"/>
                </a:solidFill>
              </a:rPr>
              <a:t>张三</a:t>
            </a:r>
            <a:r>
              <a:rPr lang="en-US" altLang="zh-CN" sz="1600" dirty="0">
                <a:solidFill>
                  <a:schemeClr val="bg1"/>
                </a:solidFill>
              </a:rPr>
              <a:t>'],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['title', 'Author']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]);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map.size</a:t>
            </a:r>
            <a:r>
              <a:rPr lang="en-US" altLang="zh-CN" sz="1600" dirty="0">
                <a:solidFill>
                  <a:schemeClr val="bg1"/>
                </a:solidFill>
              </a:rPr>
              <a:t> // 2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map.has</a:t>
            </a:r>
            <a:r>
              <a:rPr lang="en-US" altLang="zh-CN" sz="1600" dirty="0">
                <a:solidFill>
                  <a:schemeClr val="bg1"/>
                </a:solidFill>
              </a:rPr>
              <a:t>('name') // true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map.get</a:t>
            </a:r>
            <a:r>
              <a:rPr lang="en-US" altLang="zh-CN" sz="1600" dirty="0">
                <a:solidFill>
                  <a:schemeClr val="bg1"/>
                </a:solidFill>
              </a:rPr>
              <a:t>('name') // "</a:t>
            </a:r>
            <a:r>
              <a:rPr lang="zh-CN" altLang="en-US" sz="1600" dirty="0">
                <a:solidFill>
                  <a:schemeClr val="bg1"/>
                </a:solidFill>
              </a:rPr>
              <a:t>张三</a:t>
            </a:r>
            <a:r>
              <a:rPr lang="en-US" altLang="zh-CN" sz="1600" dirty="0">
                <a:solidFill>
                  <a:schemeClr val="bg1"/>
                </a:solidFill>
              </a:rPr>
              <a:t>"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map.has</a:t>
            </a:r>
            <a:r>
              <a:rPr lang="en-US" altLang="zh-CN" sz="1600" dirty="0">
                <a:solidFill>
                  <a:schemeClr val="bg1"/>
                </a:solidFill>
              </a:rPr>
              <a:t>('title') // true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map.get</a:t>
            </a:r>
            <a:r>
              <a:rPr lang="en-US" altLang="zh-CN" sz="1600" dirty="0">
                <a:solidFill>
                  <a:schemeClr val="bg1"/>
                </a:solidFill>
              </a:rPr>
              <a:t>('title') // "Author"</a:t>
            </a:r>
          </a:p>
        </p:txBody>
      </p:sp>
    </p:spTree>
    <p:extLst>
      <p:ext uri="{BB962C8B-B14F-4D97-AF65-F5344CB8AC3E}">
        <p14:creationId xmlns:p14="http://schemas.microsoft.com/office/powerpoint/2010/main" val="284557861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键的原理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Map </a:t>
            </a:r>
            <a:r>
              <a:rPr lang="zh-CN" altLang="en-US" dirty="0"/>
              <a:t>的键实际上是跟内存地址绑定的，只要内存地址不一样，就视为两个键。这就解决了同名属性碰撞（</a:t>
            </a:r>
            <a:r>
              <a:rPr lang="en-US" altLang="zh-CN" dirty="0"/>
              <a:t>clash</a:t>
            </a:r>
            <a:r>
              <a:rPr lang="zh-CN" altLang="en-US" dirty="0"/>
              <a:t>）的问题，我们扩展别人的库的时候，如果使用对象作为键名，就不用担心自己的属性与原作者的属性同名。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/>
              <a:t>Map </a:t>
            </a:r>
            <a:r>
              <a:rPr lang="zh-CN" altLang="en-US" dirty="0"/>
              <a:t>的键是一个简单类型的值（数字、字符串、布尔值），则只要两个值严格相等，</a:t>
            </a:r>
            <a:r>
              <a:rPr lang="en-US" altLang="zh-CN" dirty="0"/>
              <a:t>Map </a:t>
            </a:r>
            <a:r>
              <a:rPr lang="zh-CN" altLang="en-US" dirty="0"/>
              <a:t>将其视为一个键，包括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-0</a:t>
            </a:r>
            <a:r>
              <a:rPr lang="zh-CN" altLang="en-US" dirty="0"/>
              <a:t>，布尔值</a:t>
            </a:r>
            <a:r>
              <a:rPr lang="en-US" altLang="zh-CN" dirty="0"/>
              <a:t>true</a:t>
            </a:r>
            <a:r>
              <a:rPr lang="zh-CN" altLang="en-US" dirty="0"/>
              <a:t>和字符串</a:t>
            </a:r>
            <a:r>
              <a:rPr lang="en-US" altLang="zh-CN" dirty="0"/>
              <a:t>true</a:t>
            </a:r>
            <a:r>
              <a:rPr lang="zh-CN" altLang="en-US" dirty="0"/>
              <a:t>则是两个不同的键。另外，</a:t>
            </a:r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也是两个不同的键。虽然</a:t>
            </a:r>
            <a:r>
              <a:rPr lang="en-US" altLang="zh-CN" dirty="0" err="1"/>
              <a:t>NaN</a:t>
            </a:r>
            <a:r>
              <a:rPr lang="zh-CN" altLang="en-US" dirty="0"/>
              <a:t>不严格相等于自身，但 </a:t>
            </a:r>
            <a:r>
              <a:rPr lang="en-US" altLang="zh-CN" dirty="0"/>
              <a:t>Map </a:t>
            </a:r>
            <a:r>
              <a:rPr lang="zh-CN" altLang="en-US" dirty="0"/>
              <a:t>将其视为同一个键。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60694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Map</a:t>
            </a:r>
            <a:r>
              <a:rPr lang="zh-CN" altLang="en-US" dirty="0" smtClean="0"/>
              <a:t>实例的</a:t>
            </a:r>
            <a:r>
              <a:rPr lang="zh-CN" altLang="en-US" dirty="0"/>
              <a:t>属性和操作</a:t>
            </a:r>
            <a:r>
              <a:rPr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zh-CN" dirty="0"/>
              <a:t>1</a:t>
            </a:r>
            <a:r>
              <a:rPr lang="zh-CN" altLang="tr-TR" dirty="0"/>
              <a:t>）</a:t>
            </a:r>
            <a:r>
              <a:rPr lang="tr-TR" altLang="zh-CN" dirty="0"/>
              <a:t>size</a:t>
            </a:r>
            <a:r>
              <a:rPr lang="zh-CN" altLang="tr-TR" dirty="0"/>
              <a:t>属性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set(key, value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get</a:t>
            </a:r>
            <a:r>
              <a:rPr lang="en-US" altLang="zh-CN" dirty="0"/>
              <a:t>(key)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has(key)</a:t>
            </a:r>
            <a:endParaRPr lang="zh-CN" altLang="en-US" dirty="0"/>
          </a:p>
          <a:p>
            <a:r>
              <a:rPr lang="hu-HU" altLang="zh-CN" dirty="0"/>
              <a:t>5</a:t>
            </a:r>
            <a:r>
              <a:rPr lang="zh-CN" altLang="hu-HU" dirty="0"/>
              <a:t>）</a:t>
            </a:r>
            <a:r>
              <a:rPr lang="hu-HU" altLang="zh-CN" dirty="0"/>
              <a:t>delete(key)</a:t>
            </a:r>
            <a:endParaRPr lang="zh-CN" altLang="en-US" dirty="0"/>
          </a:p>
          <a:p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clear()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25505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63982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062748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57501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57861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Map</a:t>
            </a:r>
            <a:r>
              <a:rPr lang="zh-CN" altLang="en-US" dirty="0" smtClean="0"/>
              <a:t>实例的遍历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Map </a:t>
            </a:r>
            <a:r>
              <a:rPr lang="zh-CN" altLang="en-US" dirty="0"/>
              <a:t>结构原生提供三个遍历器生成函数和一个遍历方法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smtClean="0"/>
              <a:t>keys</a:t>
            </a:r>
            <a:r>
              <a:rPr lang="en-US" altLang="zh-CN" dirty="0"/>
              <a:t>()</a:t>
            </a:r>
            <a:r>
              <a:rPr lang="zh-CN" altLang="en-US" dirty="0"/>
              <a:t>：返回键名的遍历器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smtClean="0"/>
              <a:t>values</a:t>
            </a:r>
            <a:r>
              <a:rPr lang="en-US" altLang="zh-CN" dirty="0"/>
              <a:t>()</a:t>
            </a:r>
            <a:r>
              <a:rPr lang="zh-CN" altLang="en-US" dirty="0"/>
              <a:t>：返回键值的遍历器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smtClean="0"/>
              <a:t>entries</a:t>
            </a:r>
            <a:r>
              <a:rPr lang="en-US" altLang="zh-CN" dirty="0"/>
              <a:t>()</a:t>
            </a:r>
            <a:r>
              <a:rPr lang="zh-CN" altLang="en-US" dirty="0"/>
              <a:t>：返回所有成员的遍历器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en-US" altLang="zh-CN" dirty="0" err="1" smtClean="0"/>
              <a:t>forEach</a:t>
            </a:r>
            <a:r>
              <a:rPr lang="en-US" altLang="zh-CN" dirty="0"/>
              <a:t>()</a:t>
            </a:r>
            <a:r>
              <a:rPr lang="zh-CN" altLang="en-US" dirty="0"/>
              <a:t>：遍历 </a:t>
            </a:r>
            <a:r>
              <a:rPr lang="en-US" altLang="zh-CN" dirty="0"/>
              <a:t>Map </a:t>
            </a:r>
            <a:r>
              <a:rPr lang="zh-CN" altLang="en-US" dirty="0"/>
              <a:t>的所有成员。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57861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 </a:t>
            </a:r>
            <a:r>
              <a:rPr lang="zh-CN" altLang="en-US" dirty="0" smtClean="0"/>
              <a:t>转为数组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Map </a:t>
            </a:r>
            <a:r>
              <a:rPr lang="zh-CN" altLang="en-US" dirty="0"/>
              <a:t>转为数组最方便的方法，就是使用扩展运算符（</a:t>
            </a:r>
            <a:r>
              <a:rPr lang="en-US" altLang="zh-CN" dirty="0"/>
              <a:t>...</a:t>
            </a:r>
            <a:r>
              <a:rPr lang="zh-CN" altLang="en-US" dirty="0"/>
              <a:t>）。</a:t>
            </a:r>
          </a:p>
          <a:p>
            <a:endParaRPr kumimoji="1"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457200" y="2463365"/>
            <a:ext cx="7620000" cy="14557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myMap</a:t>
            </a:r>
            <a:r>
              <a:rPr lang="en-US" altLang="zh-CN" sz="1600" dirty="0">
                <a:solidFill>
                  <a:schemeClr val="bg1"/>
                </a:solidFill>
              </a:rPr>
              <a:t> = new Map()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.set(true, 7)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.set({foo: 3}, ['</a:t>
            </a:r>
            <a:r>
              <a:rPr lang="en-US" altLang="zh-CN" sz="1600" dirty="0" err="1">
                <a:solidFill>
                  <a:schemeClr val="bg1"/>
                </a:solidFill>
              </a:rPr>
              <a:t>abc</a:t>
            </a:r>
            <a:r>
              <a:rPr lang="en-US" altLang="zh-CN" sz="1600" dirty="0">
                <a:solidFill>
                  <a:schemeClr val="bg1"/>
                </a:solidFill>
              </a:rPr>
              <a:t>']);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[...</a:t>
            </a:r>
            <a:r>
              <a:rPr lang="en-US" altLang="zh-CN" sz="1600" dirty="0" err="1">
                <a:solidFill>
                  <a:schemeClr val="bg1"/>
                </a:solidFill>
              </a:rPr>
              <a:t>myMap</a:t>
            </a:r>
            <a:r>
              <a:rPr lang="en-US" altLang="zh-CN" sz="1600" dirty="0" smtClean="0">
                <a:solidFill>
                  <a:schemeClr val="bg1"/>
                </a:solidFill>
              </a:rPr>
              <a:t>]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7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CN" sz="1600" dirty="0" err="1" smtClean="0"/>
              <a:t>const</a:t>
            </a:r>
            <a:r>
              <a:rPr kumimoji="1" lang="zh-CN" altLang="en-US" sz="1600" dirty="0" smtClean="0"/>
              <a:t>用来声明常量。一旦声明，其值就不能改变。</a:t>
            </a:r>
            <a:r>
              <a:rPr kumimoji="1" lang="en-US" altLang="zh-CN" sz="16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1600" dirty="0" err="1"/>
              <a:t>const</a:t>
            </a:r>
            <a:r>
              <a:rPr lang="zh-CN" altLang="en-US" sz="1600" dirty="0"/>
              <a:t>一旦声明变量，就必须立即初始化，不能留到以后赋值。</a:t>
            </a:r>
          </a:p>
          <a:p>
            <a:pPr marL="342900" indent="-342900">
              <a:buFont typeface="Arial"/>
              <a:buChar char="•"/>
            </a:pPr>
            <a:r>
              <a:rPr kumimoji="1" lang="zh-CN" altLang="en-US" sz="1600" dirty="0"/>
              <a:t>特点：</a:t>
            </a:r>
            <a:r>
              <a:rPr kumimoji="1" lang="en-US" altLang="zh-CN" sz="1600" dirty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sz="1600" dirty="0"/>
              <a:t>声明不提升</a:t>
            </a:r>
            <a:endParaRPr kumimoji="1" lang="en-US" altLang="zh-CN" sz="1600" dirty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sz="1600" dirty="0"/>
              <a:t>绑定块级作用域</a:t>
            </a:r>
            <a:r>
              <a:rPr kumimoji="1" lang="zh-CN" altLang="zh-CN" sz="1600" dirty="0"/>
              <a:t>：</a:t>
            </a:r>
            <a:r>
              <a:rPr kumimoji="1" lang="zh-CN" altLang="en-US" sz="1600" dirty="0"/>
              <a:t>进作用域重新创建，出作用域销毁回收。</a:t>
            </a:r>
            <a:endParaRPr kumimoji="1" lang="en-US" altLang="zh-CN" sz="1600" dirty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sz="1600" dirty="0"/>
              <a:t>不可重复声明</a:t>
            </a:r>
            <a:endParaRPr kumimoji="1" lang="en-US" altLang="zh-CN" sz="1600" dirty="0"/>
          </a:p>
          <a:p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585492" y="4632073"/>
            <a:ext cx="7817623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const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PI = 3.1415;</a:t>
            </a: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PI // 3.1415</a:t>
            </a:r>
          </a:p>
          <a:p>
            <a:endParaRPr kumimoji="1" lang="nl-NL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PI = 3;</a:t>
            </a: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//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TypeError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: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Assignment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constant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variable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556625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 </a:t>
            </a:r>
            <a:r>
              <a:rPr lang="zh-CN" altLang="en-US" dirty="0"/>
              <a:t>转为 </a:t>
            </a:r>
            <a:r>
              <a:rPr lang="en-US" altLang="zh-CN" dirty="0" smtClean="0"/>
              <a:t>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将数组传入 </a:t>
            </a:r>
            <a:r>
              <a:rPr lang="en-US" altLang="zh-CN" dirty="0"/>
              <a:t>Map </a:t>
            </a:r>
            <a:r>
              <a:rPr lang="zh-CN" altLang="en-US" dirty="0"/>
              <a:t>构造函数，就可以转为 </a:t>
            </a:r>
            <a:r>
              <a:rPr lang="en-US" altLang="zh-CN" dirty="0"/>
              <a:t>Map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457200" y="2463365"/>
            <a:ext cx="7620000" cy="29454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new Map([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[true, 7],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[{foo: 3}, ['</a:t>
            </a:r>
            <a:r>
              <a:rPr lang="en-US" altLang="zh-CN" sz="1600" dirty="0" err="1">
                <a:solidFill>
                  <a:schemeClr val="bg1"/>
                </a:solidFill>
              </a:rPr>
              <a:t>abc</a:t>
            </a:r>
            <a:r>
              <a:rPr lang="en-US" altLang="zh-CN" sz="1600" dirty="0">
                <a:solidFill>
                  <a:schemeClr val="bg1"/>
                </a:solidFill>
              </a:rPr>
              <a:t>']]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])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Map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  true =&gt; 7,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  Object {foo: 3} =&gt; ['</a:t>
            </a:r>
            <a:r>
              <a:rPr lang="en-US" altLang="zh-CN" sz="1600" dirty="0" err="1">
                <a:solidFill>
                  <a:schemeClr val="bg1"/>
                </a:solidFill>
              </a:rPr>
              <a:t>abc</a:t>
            </a:r>
            <a:r>
              <a:rPr lang="en-US" altLang="zh-CN" sz="1600" dirty="0">
                <a:solidFill>
                  <a:schemeClr val="bg1"/>
                </a:solidFill>
              </a:rPr>
              <a:t>']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}</a:t>
            </a:r>
          </a:p>
        </p:txBody>
      </p:sp>
    </p:spTree>
    <p:extLst>
      <p:ext uri="{BB962C8B-B14F-4D97-AF65-F5344CB8AC3E}">
        <p14:creationId xmlns:p14="http://schemas.microsoft.com/office/powerpoint/2010/main" val="284557861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 </a:t>
            </a:r>
            <a:r>
              <a:rPr lang="zh-CN" altLang="en-US" dirty="0"/>
              <a:t>转为对</a:t>
            </a:r>
            <a:r>
              <a:rPr lang="zh-CN" altLang="en-US" dirty="0" smtClean="0"/>
              <a:t>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如果所有 </a:t>
            </a:r>
            <a:r>
              <a:rPr lang="en-US" altLang="zh-CN" dirty="0"/>
              <a:t>Map </a:t>
            </a:r>
            <a:r>
              <a:rPr lang="zh-CN" altLang="en-US" dirty="0"/>
              <a:t>的键都是字符串，它可以转为对象。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457200" y="2463365"/>
            <a:ext cx="7620000" cy="39980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function </a:t>
            </a:r>
            <a:r>
              <a:rPr lang="en-US" altLang="zh-CN" sz="1400" dirty="0" err="1">
                <a:solidFill>
                  <a:srgbClr val="FFFFFF"/>
                </a:solidFill>
              </a:rPr>
              <a:t>strMapToObj</a:t>
            </a:r>
            <a:r>
              <a:rPr lang="en-US" altLang="zh-CN" sz="1400" dirty="0">
                <a:solidFill>
                  <a:srgbClr val="FFFFFF"/>
                </a:solidFill>
              </a:rPr>
              <a:t>(</a:t>
            </a:r>
            <a:r>
              <a:rPr lang="en-US" altLang="zh-CN" sz="1400" dirty="0" err="1">
                <a:solidFill>
                  <a:srgbClr val="FFFFFF"/>
                </a:solidFill>
              </a:rPr>
              <a:t>strMap</a:t>
            </a:r>
            <a:r>
              <a:rPr lang="en-US" altLang="zh-CN" sz="1400" dirty="0">
                <a:solidFill>
                  <a:srgbClr val="FFFFFF"/>
                </a:solidFill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let </a:t>
            </a:r>
            <a:r>
              <a:rPr lang="en-US" altLang="zh-CN" sz="1400" dirty="0" err="1">
                <a:solidFill>
                  <a:srgbClr val="FFFFFF"/>
                </a:solidFill>
              </a:rPr>
              <a:t>obj</a:t>
            </a:r>
            <a:r>
              <a:rPr lang="en-US" altLang="zh-CN" sz="1400" dirty="0">
                <a:solidFill>
                  <a:srgbClr val="FFFFFF"/>
                </a:solidFill>
              </a:rPr>
              <a:t> = </a:t>
            </a:r>
            <a:r>
              <a:rPr lang="en-US" altLang="zh-CN" sz="1400" dirty="0" err="1">
                <a:solidFill>
                  <a:srgbClr val="FFFFFF"/>
                </a:solidFill>
              </a:rPr>
              <a:t>Object.create</a:t>
            </a:r>
            <a:r>
              <a:rPr lang="en-US" altLang="zh-CN" sz="1400" dirty="0">
                <a:solidFill>
                  <a:srgbClr val="FFFFFF"/>
                </a:solidFill>
              </a:rPr>
              <a:t>(null);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for (let [</a:t>
            </a:r>
            <a:r>
              <a:rPr lang="en-US" altLang="zh-CN" sz="1400" dirty="0" err="1">
                <a:solidFill>
                  <a:srgbClr val="FFFFFF"/>
                </a:solidFill>
              </a:rPr>
              <a:t>k,v</a:t>
            </a:r>
            <a:r>
              <a:rPr lang="en-US" altLang="zh-CN" sz="1400" dirty="0">
                <a:solidFill>
                  <a:srgbClr val="FFFFFF"/>
                </a:solidFill>
              </a:rPr>
              <a:t>] of </a:t>
            </a:r>
            <a:r>
              <a:rPr lang="en-US" altLang="zh-CN" sz="1400" dirty="0" err="1">
                <a:solidFill>
                  <a:srgbClr val="FFFFFF"/>
                </a:solidFill>
              </a:rPr>
              <a:t>strMap</a:t>
            </a:r>
            <a:r>
              <a:rPr lang="en-US" altLang="zh-CN" sz="1400" dirty="0">
                <a:solidFill>
                  <a:srgbClr val="FFFFFF"/>
                </a:solidFill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</a:t>
            </a:r>
            <a:r>
              <a:rPr lang="en-US" altLang="zh-CN" sz="1400" dirty="0" err="1">
                <a:solidFill>
                  <a:srgbClr val="FFFFFF"/>
                </a:solidFill>
              </a:rPr>
              <a:t>obj</a:t>
            </a:r>
            <a:r>
              <a:rPr lang="en-US" altLang="zh-CN" sz="1400" dirty="0">
                <a:solidFill>
                  <a:srgbClr val="FFFFFF"/>
                </a:solidFill>
              </a:rPr>
              <a:t>[k] = v;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return </a:t>
            </a:r>
            <a:r>
              <a:rPr lang="en-US" altLang="zh-CN" sz="1400" dirty="0" err="1">
                <a:solidFill>
                  <a:srgbClr val="FFFFFF"/>
                </a:solidFill>
              </a:rPr>
              <a:t>obj</a:t>
            </a:r>
            <a:r>
              <a:rPr lang="en-US" altLang="zh-CN" sz="1400" dirty="0">
                <a:solidFill>
                  <a:srgbClr val="FFFFFF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400" dirty="0" smtClean="0">
                <a:solidFill>
                  <a:srgbClr val="FFFFFF"/>
                </a:solidFill>
              </a:rPr>
              <a:t>}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const</a:t>
            </a:r>
            <a:r>
              <a:rPr lang="en-US" altLang="zh-CN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 err="1">
                <a:solidFill>
                  <a:srgbClr val="FFFFFF"/>
                </a:solidFill>
              </a:rPr>
              <a:t>myMap</a:t>
            </a:r>
            <a:r>
              <a:rPr lang="en-US" altLang="zh-CN" sz="1400" dirty="0">
                <a:solidFill>
                  <a:srgbClr val="FFFFFF"/>
                </a:solidFill>
              </a:rPr>
              <a:t> = new Map()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.set('yes', true)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.set('no', false);</a:t>
            </a:r>
          </a:p>
          <a:p>
            <a:pPr>
              <a:lnSpc>
                <a:spcPct val="10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strMapToObj</a:t>
            </a:r>
            <a:r>
              <a:rPr lang="en-US" altLang="zh-CN" sz="1400" dirty="0">
                <a:solidFill>
                  <a:srgbClr val="FFFFFF"/>
                </a:solidFill>
              </a:rPr>
              <a:t>(</a:t>
            </a:r>
            <a:r>
              <a:rPr lang="en-US" altLang="zh-CN" sz="1400" dirty="0" err="1">
                <a:solidFill>
                  <a:srgbClr val="FFFFFF"/>
                </a:solidFill>
              </a:rPr>
              <a:t>myMap</a:t>
            </a:r>
            <a:r>
              <a:rPr lang="en-US" altLang="zh-CN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// { yes: true, no: false }</a:t>
            </a:r>
          </a:p>
        </p:txBody>
      </p:sp>
    </p:spTree>
    <p:extLst>
      <p:ext uri="{BB962C8B-B14F-4D97-AF65-F5344CB8AC3E}">
        <p14:creationId xmlns:p14="http://schemas.microsoft.com/office/powerpoint/2010/main" val="281439171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对象转为 </a:t>
            </a:r>
            <a:r>
              <a:rPr lang="en-US" altLang="zh-CN" dirty="0" smtClean="0"/>
              <a:t>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457200" y="1752600"/>
            <a:ext cx="7620000" cy="36902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function </a:t>
            </a:r>
            <a:r>
              <a:rPr lang="en-US" altLang="zh-CN" sz="1600" dirty="0" err="1">
                <a:solidFill>
                  <a:srgbClr val="FFFFFF"/>
                </a:solidFill>
              </a:rPr>
              <a:t>objToStrMap</a:t>
            </a:r>
            <a:r>
              <a:rPr lang="en-US" altLang="zh-CN" sz="1600" dirty="0">
                <a:solidFill>
                  <a:srgbClr val="FFFFFF"/>
                </a:solidFill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</a:rPr>
              <a:t>obj</a:t>
            </a:r>
            <a:r>
              <a:rPr lang="en-US" altLang="zh-CN" sz="1600" dirty="0">
                <a:solidFill>
                  <a:srgbClr val="FFFFFF"/>
                </a:solidFill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let </a:t>
            </a:r>
            <a:r>
              <a:rPr lang="en-US" altLang="zh-CN" sz="1600" dirty="0" err="1">
                <a:solidFill>
                  <a:srgbClr val="FFFFFF"/>
                </a:solidFill>
              </a:rPr>
              <a:t>strMap</a:t>
            </a:r>
            <a:r>
              <a:rPr lang="en-US" altLang="zh-CN" sz="1600" dirty="0">
                <a:solidFill>
                  <a:srgbClr val="FFFFFF"/>
                </a:solidFill>
              </a:rPr>
              <a:t> = new Map();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for (let k of </a:t>
            </a:r>
            <a:r>
              <a:rPr lang="en-US" altLang="zh-CN" sz="1600" dirty="0" err="1">
                <a:solidFill>
                  <a:srgbClr val="FFFFFF"/>
                </a:solidFill>
              </a:rPr>
              <a:t>Object.keys</a:t>
            </a:r>
            <a:r>
              <a:rPr lang="en-US" altLang="zh-CN" sz="1600" dirty="0">
                <a:solidFill>
                  <a:srgbClr val="FFFFFF"/>
                </a:solidFill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</a:rPr>
              <a:t>obj</a:t>
            </a:r>
            <a:r>
              <a:rPr lang="en-US" altLang="zh-CN" sz="1600" dirty="0">
                <a:solidFill>
                  <a:srgbClr val="FFFFFF"/>
                </a:solidFill>
              </a:rPr>
              <a:t>))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  </a:t>
            </a:r>
            <a:r>
              <a:rPr lang="en-US" altLang="zh-CN" sz="1600" dirty="0" err="1">
                <a:solidFill>
                  <a:srgbClr val="FFFFFF"/>
                </a:solidFill>
              </a:rPr>
              <a:t>strMap.set</a:t>
            </a:r>
            <a:r>
              <a:rPr lang="en-US" altLang="zh-CN" sz="1600" dirty="0">
                <a:solidFill>
                  <a:srgbClr val="FFFFFF"/>
                </a:solidFill>
              </a:rPr>
              <a:t>(k, </a:t>
            </a:r>
            <a:r>
              <a:rPr lang="en-US" altLang="zh-CN" sz="1600" dirty="0" err="1">
                <a:solidFill>
                  <a:srgbClr val="FFFFFF"/>
                </a:solidFill>
              </a:rPr>
              <a:t>obj</a:t>
            </a:r>
            <a:r>
              <a:rPr lang="en-US" altLang="zh-CN" sz="1600" dirty="0">
                <a:solidFill>
                  <a:srgbClr val="FFFFFF"/>
                </a:solidFill>
              </a:rPr>
              <a:t>[k]);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return </a:t>
            </a:r>
            <a:r>
              <a:rPr lang="en-US" altLang="zh-CN" sz="1600" dirty="0" err="1">
                <a:solidFill>
                  <a:srgbClr val="FFFFFF"/>
                </a:solidFill>
              </a:rPr>
              <a:t>strMap</a:t>
            </a:r>
            <a:r>
              <a:rPr lang="en-US" altLang="zh-CN" sz="1600" dirty="0">
                <a:solidFill>
                  <a:srgbClr val="FFFFFF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objToStrMap</a:t>
            </a:r>
            <a:r>
              <a:rPr lang="en-US" altLang="zh-CN" sz="1600" dirty="0">
                <a:solidFill>
                  <a:srgbClr val="FFFFFF"/>
                </a:solidFill>
              </a:rPr>
              <a:t>({yes: true, no: false})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// Map {"yes" =&gt; true, "no" =&gt; false}</a:t>
            </a:r>
          </a:p>
        </p:txBody>
      </p:sp>
    </p:spTree>
    <p:extLst>
      <p:ext uri="{BB962C8B-B14F-4D97-AF65-F5344CB8AC3E}">
        <p14:creationId xmlns:p14="http://schemas.microsoft.com/office/powerpoint/2010/main" val="281439171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 </a:t>
            </a:r>
            <a:r>
              <a:rPr lang="zh-TW" altLang="en-US" dirty="0"/>
              <a:t>转为 </a:t>
            </a:r>
            <a:r>
              <a:rPr lang="en-US" altLang="zh-TW" dirty="0" smtClean="0"/>
              <a:t>JSON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 </a:t>
            </a:r>
            <a:r>
              <a:rPr lang="zh-CN" altLang="en-US" dirty="0"/>
              <a:t>转为 </a:t>
            </a:r>
            <a:r>
              <a:rPr lang="en-US" altLang="zh-CN" dirty="0"/>
              <a:t>JSON </a:t>
            </a:r>
            <a:r>
              <a:rPr lang="zh-CN" altLang="en-US" dirty="0"/>
              <a:t>要区分两种情况。一种情况是，</a:t>
            </a:r>
            <a:r>
              <a:rPr lang="en-US" altLang="zh-CN" dirty="0"/>
              <a:t>Map </a:t>
            </a:r>
            <a:r>
              <a:rPr lang="zh-CN" altLang="en-US" dirty="0"/>
              <a:t>的键名都是字符串，这时可以选择转为对象 </a:t>
            </a:r>
            <a:r>
              <a:rPr lang="en-US" altLang="zh-CN" dirty="0"/>
              <a:t>JSON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2850192"/>
            <a:ext cx="7620000" cy="2825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function </a:t>
            </a:r>
            <a:r>
              <a:rPr lang="en-US" altLang="zh-CN" sz="1800" dirty="0" err="1">
                <a:solidFill>
                  <a:srgbClr val="FFFFFF"/>
                </a:solidFill>
              </a:rPr>
              <a:t>strMapToJson</a:t>
            </a:r>
            <a:r>
              <a:rPr lang="en-US" altLang="zh-CN" sz="1800" dirty="0">
                <a:solidFill>
                  <a:srgbClr val="FFFFFF"/>
                </a:solidFill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</a:rPr>
              <a:t>strMap</a:t>
            </a:r>
            <a:r>
              <a:rPr lang="en-US" altLang="zh-CN" sz="1800" dirty="0">
                <a:solidFill>
                  <a:srgbClr val="FFFFFF"/>
                </a:solidFill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  return </a:t>
            </a:r>
            <a:r>
              <a:rPr lang="en-US" altLang="zh-CN" sz="1800" dirty="0" err="1">
                <a:solidFill>
                  <a:srgbClr val="FFFFFF"/>
                </a:solidFill>
              </a:rPr>
              <a:t>JSON.stringify</a:t>
            </a:r>
            <a:r>
              <a:rPr lang="en-US" altLang="zh-CN" sz="1800" dirty="0">
                <a:solidFill>
                  <a:srgbClr val="FFFFFF"/>
                </a:solidFill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</a:rPr>
              <a:t>strMapToObj</a:t>
            </a:r>
            <a:r>
              <a:rPr lang="en-US" altLang="zh-CN" sz="1800" dirty="0">
                <a:solidFill>
                  <a:srgbClr val="FFFFFF"/>
                </a:solidFill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</a:rPr>
              <a:t>strMap</a:t>
            </a:r>
            <a:r>
              <a:rPr lang="en-US" altLang="zh-CN" sz="1800" dirty="0">
                <a:solidFill>
                  <a:srgbClr val="FFFFFF"/>
                </a:solidFill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zh-CN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let </a:t>
            </a:r>
            <a:r>
              <a:rPr lang="en-US" altLang="zh-CN" sz="1800" dirty="0" err="1">
                <a:solidFill>
                  <a:srgbClr val="FFFFFF"/>
                </a:solidFill>
              </a:rPr>
              <a:t>myMap</a:t>
            </a:r>
            <a:r>
              <a:rPr lang="en-US" altLang="zh-CN" sz="1800" dirty="0">
                <a:solidFill>
                  <a:srgbClr val="FFFFFF"/>
                </a:solidFill>
              </a:rPr>
              <a:t> = new Map().set('yes', true).set('no', false);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rgbClr val="FFFFFF"/>
                </a:solidFill>
              </a:rPr>
              <a:t>strMapToJson</a:t>
            </a:r>
            <a:r>
              <a:rPr lang="en-US" altLang="zh-CN" sz="1800" dirty="0">
                <a:solidFill>
                  <a:srgbClr val="FFFFFF"/>
                </a:solidFill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</a:rPr>
              <a:t>myMap</a:t>
            </a:r>
            <a:r>
              <a:rPr lang="en-US" altLang="zh-CN" sz="18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// '{"</a:t>
            </a:r>
            <a:r>
              <a:rPr lang="en-US" altLang="zh-CN" sz="1800" dirty="0" err="1">
                <a:solidFill>
                  <a:srgbClr val="FFFFFF"/>
                </a:solidFill>
              </a:rPr>
              <a:t>yes":true,"no":false</a:t>
            </a:r>
            <a:r>
              <a:rPr lang="en-US" altLang="zh-CN" sz="1800" dirty="0">
                <a:solidFill>
                  <a:srgbClr val="FFFFFF"/>
                </a:solidFill>
              </a:rPr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81439171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 </a:t>
            </a:r>
            <a:r>
              <a:rPr lang="zh-TW" altLang="en-US" dirty="0"/>
              <a:t>转为 </a:t>
            </a:r>
            <a:r>
              <a:rPr lang="en-US" altLang="zh-TW" dirty="0" smtClean="0"/>
              <a:t>JSON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另一种情况是，</a:t>
            </a:r>
            <a:r>
              <a:rPr lang="en-US" altLang="zh-CN" dirty="0"/>
              <a:t>Map </a:t>
            </a:r>
            <a:r>
              <a:rPr lang="zh-CN" altLang="en-US" dirty="0"/>
              <a:t>的键名有非字符串，这时可以选择转为数组 </a:t>
            </a:r>
            <a:r>
              <a:rPr lang="en-US" altLang="zh-CN" dirty="0"/>
              <a:t>JSON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7200" y="2850192"/>
            <a:ext cx="7620000" cy="2825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function </a:t>
            </a:r>
            <a:r>
              <a:rPr lang="en-US" altLang="zh-CN" sz="1800" dirty="0" err="1">
                <a:solidFill>
                  <a:srgbClr val="FFFFFF"/>
                </a:solidFill>
              </a:rPr>
              <a:t>mapToArrayJson</a:t>
            </a:r>
            <a:r>
              <a:rPr lang="en-US" altLang="zh-CN" sz="1800" dirty="0">
                <a:solidFill>
                  <a:srgbClr val="FFFFFF"/>
                </a:solidFill>
              </a:rPr>
              <a:t>(map) {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  return </a:t>
            </a:r>
            <a:r>
              <a:rPr lang="en-US" altLang="zh-CN" sz="1800" dirty="0" err="1">
                <a:solidFill>
                  <a:srgbClr val="FFFFFF"/>
                </a:solidFill>
              </a:rPr>
              <a:t>JSON.stringify</a:t>
            </a:r>
            <a:r>
              <a:rPr lang="en-US" altLang="zh-CN" sz="1800" dirty="0">
                <a:solidFill>
                  <a:srgbClr val="FFFFFF"/>
                </a:solidFill>
              </a:rPr>
              <a:t>([...map]);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zh-CN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let </a:t>
            </a:r>
            <a:r>
              <a:rPr lang="en-US" altLang="zh-CN" sz="1800" dirty="0" err="1">
                <a:solidFill>
                  <a:srgbClr val="FFFFFF"/>
                </a:solidFill>
              </a:rPr>
              <a:t>myMap</a:t>
            </a:r>
            <a:r>
              <a:rPr lang="en-US" altLang="zh-CN" sz="1800" dirty="0">
                <a:solidFill>
                  <a:srgbClr val="FFFFFF"/>
                </a:solidFill>
              </a:rPr>
              <a:t> = new Map().set(true, 7).set({foo: 3}, ['</a:t>
            </a:r>
            <a:r>
              <a:rPr lang="en-US" altLang="zh-CN" sz="1800" dirty="0" err="1">
                <a:solidFill>
                  <a:srgbClr val="FFFFFF"/>
                </a:solidFill>
              </a:rPr>
              <a:t>abc</a:t>
            </a:r>
            <a:r>
              <a:rPr lang="en-US" altLang="zh-CN" sz="1800" dirty="0">
                <a:solidFill>
                  <a:srgbClr val="FFFFFF"/>
                </a:solidFill>
              </a:rPr>
              <a:t>']);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rgbClr val="FFFFFF"/>
                </a:solidFill>
              </a:rPr>
              <a:t>mapToArrayJson</a:t>
            </a:r>
            <a:r>
              <a:rPr lang="en-US" altLang="zh-CN" sz="1800" dirty="0">
                <a:solidFill>
                  <a:srgbClr val="FFFFFF"/>
                </a:solidFill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</a:rPr>
              <a:t>myMap</a:t>
            </a:r>
            <a:r>
              <a:rPr lang="en-US" altLang="zh-CN" sz="18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// '[[true,7],[{"foo":3},["</a:t>
            </a:r>
            <a:r>
              <a:rPr lang="en-US" altLang="zh-CN" sz="1800" dirty="0" err="1">
                <a:solidFill>
                  <a:srgbClr val="FFFFFF"/>
                </a:solidFill>
              </a:rPr>
              <a:t>abc</a:t>
            </a:r>
            <a:r>
              <a:rPr lang="en-US" altLang="zh-CN" sz="1800" dirty="0">
                <a:solidFill>
                  <a:srgbClr val="FFFFFF"/>
                </a:solidFill>
              </a:rPr>
              <a:t>"]]]'</a:t>
            </a:r>
          </a:p>
        </p:txBody>
      </p:sp>
    </p:spTree>
    <p:extLst>
      <p:ext uri="{BB962C8B-B14F-4D97-AF65-F5344CB8AC3E}">
        <p14:creationId xmlns:p14="http://schemas.microsoft.com/office/powerpoint/2010/main" val="3809377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 </a:t>
            </a:r>
            <a:r>
              <a:rPr lang="zh-TW" altLang="en-US" dirty="0"/>
              <a:t>转为 </a:t>
            </a:r>
            <a:r>
              <a:rPr lang="en-US" altLang="zh-TW" dirty="0" smtClean="0"/>
              <a:t>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JSON </a:t>
            </a:r>
            <a:r>
              <a:rPr lang="zh-CN" altLang="en-US" dirty="0"/>
              <a:t>转为 </a:t>
            </a:r>
            <a:r>
              <a:rPr lang="en-US" altLang="zh-CN" dirty="0"/>
              <a:t>Map</a:t>
            </a:r>
            <a:r>
              <a:rPr lang="zh-CN" altLang="en-US" dirty="0"/>
              <a:t>，正常情况下，所有键名都是字符串。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457200" y="2413338"/>
            <a:ext cx="7620000" cy="24160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function </a:t>
            </a:r>
            <a:r>
              <a:rPr lang="en-US" altLang="zh-CN" sz="1800" dirty="0" err="1">
                <a:solidFill>
                  <a:srgbClr val="FFFFFF"/>
                </a:solidFill>
              </a:rPr>
              <a:t>jsonToStrMap</a:t>
            </a:r>
            <a:r>
              <a:rPr lang="en-US" altLang="zh-CN" sz="1800" dirty="0">
                <a:solidFill>
                  <a:srgbClr val="FFFFFF"/>
                </a:solidFill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</a:rPr>
              <a:t>jsonStr</a:t>
            </a:r>
            <a:r>
              <a:rPr lang="en-US" altLang="zh-CN" sz="1800" dirty="0">
                <a:solidFill>
                  <a:srgbClr val="FFFFFF"/>
                </a:solidFill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  return </a:t>
            </a:r>
            <a:r>
              <a:rPr lang="en-US" altLang="zh-CN" sz="1800" dirty="0" err="1">
                <a:solidFill>
                  <a:srgbClr val="FFFFFF"/>
                </a:solidFill>
              </a:rPr>
              <a:t>objToStrMap</a:t>
            </a:r>
            <a:r>
              <a:rPr lang="en-US" altLang="zh-CN" sz="1800" dirty="0">
                <a:solidFill>
                  <a:srgbClr val="FFFFFF"/>
                </a:solidFill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</a:rPr>
              <a:t>JSON.parse</a:t>
            </a:r>
            <a:r>
              <a:rPr lang="en-US" altLang="zh-CN" sz="1800" dirty="0">
                <a:solidFill>
                  <a:srgbClr val="FFFFFF"/>
                </a:solidFill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</a:rPr>
              <a:t>jsonStr</a:t>
            </a:r>
            <a:r>
              <a:rPr lang="en-US" altLang="zh-CN" sz="1800" dirty="0">
                <a:solidFill>
                  <a:srgbClr val="FFFFFF"/>
                </a:solidFill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zh-CN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rgbClr val="FFFFFF"/>
                </a:solidFill>
              </a:rPr>
              <a:t>jsonToStrMap</a:t>
            </a:r>
            <a:r>
              <a:rPr lang="en-US" altLang="zh-CN" sz="1800" dirty="0">
                <a:solidFill>
                  <a:srgbClr val="FFFFFF"/>
                </a:solidFill>
              </a:rPr>
              <a:t>('{"yes": true, "no": false}')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// Map {'yes' =&gt; true, 'no' =&gt; false}</a:t>
            </a:r>
          </a:p>
        </p:txBody>
      </p:sp>
    </p:spTree>
    <p:extLst>
      <p:ext uri="{BB962C8B-B14F-4D97-AF65-F5344CB8AC3E}">
        <p14:creationId xmlns:p14="http://schemas.microsoft.com/office/powerpoint/2010/main" val="281439171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 </a:t>
            </a:r>
            <a:r>
              <a:rPr lang="zh-TW" altLang="en-US" dirty="0"/>
              <a:t>转为 </a:t>
            </a:r>
            <a:r>
              <a:rPr lang="en-US" altLang="zh-TW" dirty="0" smtClean="0"/>
              <a:t>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有一种特殊情况，整个 </a:t>
            </a:r>
            <a:r>
              <a:rPr lang="en-US" altLang="zh-CN" dirty="0"/>
              <a:t>JSON </a:t>
            </a:r>
            <a:r>
              <a:rPr lang="zh-CN" altLang="en-US" dirty="0"/>
              <a:t>就是一个数组，且每个数组成员本身，又是一个有两个成员的数组。这时，它可以一一对应地转为</a:t>
            </a:r>
            <a:r>
              <a:rPr lang="en-US" altLang="zh-CN" dirty="0"/>
              <a:t>Map</a:t>
            </a:r>
            <a:r>
              <a:rPr lang="zh-CN" altLang="en-US" dirty="0"/>
              <a:t>。这往往是数组转为 </a:t>
            </a:r>
            <a:r>
              <a:rPr lang="en-US" altLang="zh-CN" dirty="0"/>
              <a:t>JSON </a:t>
            </a:r>
            <a:r>
              <a:rPr lang="zh-CN" altLang="en-US" dirty="0"/>
              <a:t>的逆操作。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472878" y="3349479"/>
            <a:ext cx="7620000" cy="24160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function </a:t>
            </a:r>
            <a:r>
              <a:rPr lang="en-US" altLang="zh-CN" sz="1800" dirty="0" err="1">
                <a:solidFill>
                  <a:srgbClr val="FFFFFF"/>
                </a:solidFill>
              </a:rPr>
              <a:t>jsonToMap</a:t>
            </a:r>
            <a:r>
              <a:rPr lang="en-US" altLang="zh-CN" sz="1800" dirty="0">
                <a:solidFill>
                  <a:srgbClr val="FFFFFF"/>
                </a:solidFill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</a:rPr>
              <a:t>jsonStr</a:t>
            </a:r>
            <a:r>
              <a:rPr lang="en-US" altLang="zh-CN" sz="1800" dirty="0">
                <a:solidFill>
                  <a:srgbClr val="FFFFFF"/>
                </a:solidFill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  return new Map(</a:t>
            </a:r>
            <a:r>
              <a:rPr lang="en-US" altLang="zh-CN" sz="1800" dirty="0" err="1">
                <a:solidFill>
                  <a:srgbClr val="FFFFFF"/>
                </a:solidFill>
              </a:rPr>
              <a:t>JSON.parse</a:t>
            </a:r>
            <a:r>
              <a:rPr lang="en-US" altLang="zh-CN" sz="1800" dirty="0">
                <a:solidFill>
                  <a:srgbClr val="FFFFFF"/>
                </a:solidFill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</a:rPr>
              <a:t>jsonStr</a:t>
            </a:r>
            <a:r>
              <a:rPr lang="en-US" altLang="zh-CN" sz="1800" dirty="0">
                <a:solidFill>
                  <a:srgbClr val="FFFFFF"/>
                </a:solidFill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zh-CN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rgbClr val="FFFFFF"/>
                </a:solidFill>
              </a:rPr>
              <a:t>jsonToMap</a:t>
            </a:r>
            <a:r>
              <a:rPr lang="en-US" altLang="zh-CN" sz="1800" dirty="0">
                <a:solidFill>
                  <a:srgbClr val="FFFFFF"/>
                </a:solidFill>
              </a:rPr>
              <a:t>('[[true,7],[{"foo":3},["</a:t>
            </a:r>
            <a:r>
              <a:rPr lang="en-US" altLang="zh-CN" sz="1800" dirty="0" err="1">
                <a:solidFill>
                  <a:srgbClr val="FFFFFF"/>
                </a:solidFill>
              </a:rPr>
              <a:t>abc</a:t>
            </a:r>
            <a:r>
              <a:rPr lang="en-US" altLang="zh-CN" sz="1800" dirty="0">
                <a:solidFill>
                  <a:srgbClr val="FFFFFF"/>
                </a:solidFill>
              </a:rPr>
              <a:t>"]]]')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// Map {true =&gt; 7, Object {foo: 3} =&gt; ['</a:t>
            </a:r>
            <a:r>
              <a:rPr lang="en-US" altLang="zh-CN" sz="1800" dirty="0" err="1">
                <a:solidFill>
                  <a:srgbClr val="FFFFFF"/>
                </a:solidFill>
              </a:rPr>
              <a:t>abc</a:t>
            </a:r>
            <a:r>
              <a:rPr lang="en-US" altLang="zh-CN" sz="1800" dirty="0">
                <a:solidFill>
                  <a:srgbClr val="FFFFFF"/>
                </a:solidFill>
              </a:rPr>
              <a:t>']}</a:t>
            </a:r>
          </a:p>
        </p:txBody>
      </p:sp>
    </p:spTree>
    <p:extLst>
      <p:ext uri="{BB962C8B-B14F-4D97-AF65-F5344CB8AC3E}">
        <p14:creationId xmlns:p14="http://schemas.microsoft.com/office/powerpoint/2010/main" val="273550799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Proxy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Proxy </a:t>
            </a:r>
            <a:r>
              <a:rPr lang="zh-CN" altLang="en-US" dirty="0"/>
              <a:t>可以理解</a:t>
            </a:r>
            <a:r>
              <a:rPr lang="zh-CN" altLang="en-US" dirty="0" smtClean="0"/>
              <a:t>成在</a:t>
            </a:r>
            <a:r>
              <a:rPr lang="zh-CN" altLang="en-US" dirty="0"/>
              <a:t>目标对象之前架设一层“拦截”，外界对该对象的访问，都必须先通过这层拦截，因此提供了一种机制，可以对外界的访问进行过滤和改写。</a:t>
            </a:r>
            <a:r>
              <a:rPr lang="en-US" altLang="zh-CN" dirty="0"/>
              <a:t>Proxy </a:t>
            </a:r>
            <a:r>
              <a:rPr lang="zh-CN" altLang="en-US" dirty="0"/>
              <a:t>这个词的原意是代理，用在这里表示由它来“代理”某些操作，可以译为“代理器”。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60694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Proxy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Proxy </a:t>
            </a:r>
            <a:r>
              <a:rPr lang="zh-CN" altLang="en-US" dirty="0"/>
              <a:t>可以理解</a:t>
            </a:r>
            <a:r>
              <a:rPr lang="zh-CN" altLang="en-US" dirty="0" smtClean="0"/>
              <a:t>成在</a:t>
            </a:r>
            <a:r>
              <a:rPr lang="zh-CN" altLang="en-US" dirty="0"/>
              <a:t>目标对象之前架设一层“拦截”，外界对该对象的访问，都必须先通过这层拦截，因此提供了一种机制，可以对外界的访问进行过滤和改写。</a:t>
            </a:r>
            <a:r>
              <a:rPr lang="en-US" altLang="zh-CN" dirty="0"/>
              <a:t>Proxy </a:t>
            </a:r>
            <a:r>
              <a:rPr lang="zh-CN" altLang="en-US" dirty="0"/>
              <a:t>这个词的原意是代理，用在这里表示由它来“代理”某些操作，可以译为“代理器”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dirty="0"/>
              <a:t>作为构造函数，</a:t>
            </a:r>
            <a:r>
              <a:rPr lang="en-US" altLang="zh-CN" dirty="0"/>
              <a:t>Proxy</a:t>
            </a:r>
            <a:r>
              <a:rPr lang="zh-CN" altLang="en-US" dirty="0"/>
              <a:t>接受两个参数。第一个参数是所要代理的目标对</a:t>
            </a:r>
            <a:r>
              <a:rPr lang="zh-CN" altLang="en-US" dirty="0" smtClean="0"/>
              <a:t>象，</a:t>
            </a:r>
            <a:r>
              <a:rPr lang="zh-CN" altLang="en-US" dirty="0"/>
              <a:t>即如果没有</a:t>
            </a:r>
            <a:r>
              <a:rPr lang="en-US" altLang="zh-CN" dirty="0"/>
              <a:t>Proxy</a:t>
            </a:r>
            <a:r>
              <a:rPr lang="zh-CN" altLang="en-US" dirty="0"/>
              <a:t>的介入，操作原来要访问的就是这个对象；第二个参数是一个配置对象，对于每一个被代理的操作，需要提供一个对应的处理函数，该函数将拦截对应的操作。</a:t>
            </a:r>
          </a:p>
          <a:p>
            <a:pPr marL="342900" indent="-342900">
              <a:buFont typeface="Arial"/>
              <a:buChar char="•"/>
            </a:pPr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63524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get(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/>
              <a:t>方法用于拦截某个属性的读取操作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457200" y="2497194"/>
            <a:ext cx="7404847" cy="3317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var</a:t>
            </a:r>
            <a:r>
              <a:rPr lang="en-US" altLang="zh-CN" sz="1600" dirty="0">
                <a:solidFill>
                  <a:srgbClr val="FFFFFF"/>
                </a:solidFill>
              </a:rPr>
              <a:t> proxy = new Proxy({},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get: function(target, property)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  return 35;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});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proxy.time</a:t>
            </a:r>
            <a:r>
              <a:rPr lang="en-US" altLang="zh-CN" sz="1600" dirty="0">
                <a:solidFill>
                  <a:srgbClr val="FFFFFF"/>
                </a:solidFill>
              </a:rPr>
              <a:t> // 35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proxy.name</a:t>
            </a:r>
            <a:r>
              <a:rPr lang="en-US" altLang="zh-CN" sz="1600" dirty="0">
                <a:solidFill>
                  <a:srgbClr val="FFFFFF"/>
                </a:solidFill>
              </a:rPr>
              <a:t> // 35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proxy.title</a:t>
            </a:r>
            <a:r>
              <a:rPr lang="en-US" altLang="zh-CN" sz="1600" dirty="0">
                <a:solidFill>
                  <a:srgbClr val="FFFFFF"/>
                </a:solidFill>
              </a:rPr>
              <a:t> // 35</a:t>
            </a:r>
          </a:p>
        </p:txBody>
      </p:sp>
    </p:spTree>
    <p:extLst>
      <p:ext uri="{BB962C8B-B14F-4D97-AF65-F5344CB8AC3E}">
        <p14:creationId xmlns:p14="http://schemas.microsoft.com/office/powerpoint/2010/main" val="327980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1600" dirty="0"/>
              <a:t>对于复合类型的数据（主要是对象和数组），变量</a:t>
            </a:r>
            <a:r>
              <a:rPr lang="zh-CN" altLang="en-US" sz="1600" dirty="0" smtClean="0"/>
              <a:t>指向的是内存地</a:t>
            </a:r>
            <a:r>
              <a:rPr lang="zh-CN" altLang="en-US" sz="1600" dirty="0"/>
              <a:t>址，保存的只是一个指针，</a:t>
            </a:r>
            <a:r>
              <a:rPr lang="en-US" altLang="zh-CN" sz="1600" dirty="0" err="1"/>
              <a:t>const</a:t>
            </a:r>
            <a:r>
              <a:rPr lang="zh-CN" altLang="en-US" sz="1600" dirty="0"/>
              <a:t>只能保证这个指针是固定的，至于它指向的数据结构是不是可变的，就完全不能控制了。</a:t>
            </a:r>
          </a:p>
          <a:p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585492" y="3254627"/>
            <a:ext cx="7817623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const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 foo = {};</a:t>
            </a:r>
          </a:p>
          <a:p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// </a:t>
            </a:r>
            <a:r>
              <a:rPr kumimoji="1" lang="zh-CN" altLang="en-US" dirty="0">
                <a:solidFill>
                  <a:schemeClr val="bg1"/>
                </a:solidFill>
                <a:latin typeface="Calibri"/>
                <a:cs typeface="Calibri"/>
              </a:rPr>
              <a:t>为 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foo </a:t>
            </a:r>
            <a:r>
              <a:rPr kumimoji="1" lang="zh-CN" altLang="en-US" dirty="0">
                <a:solidFill>
                  <a:schemeClr val="bg1"/>
                </a:solidFill>
                <a:latin typeface="Calibri"/>
                <a:cs typeface="Calibri"/>
              </a:rPr>
              <a:t>添加一个属性，可以成功</a:t>
            </a: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foo.prop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 = 123;</a:t>
            </a: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foo.prop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 // 123</a:t>
            </a:r>
          </a:p>
          <a:p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// </a:t>
            </a:r>
            <a:r>
              <a:rPr kumimoji="1" lang="zh-CN" altLang="en-US" dirty="0">
                <a:solidFill>
                  <a:schemeClr val="bg1"/>
                </a:solidFill>
                <a:latin typeface="Calibri"/>
                <a:cs typeface="Calibri"/>
              </a:rPr>
              <a:t>将 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foo </a:t>
            </a:r>
            <a:r>
              <a:rPr kumimoji="1" lang="zh-CN" altLang="en-US" dirty="0">
                <a:solidFill>
                  <a:schemeClr val="bg1"/>
                </a:solidFill>
                <a:latin typeface="Calibri"/>
                <a:cs typeface="Calibri"/>
              </a:rPr>
              <a:t>指向另一个对象，就会报错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foo = {}; // 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TypeError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: "foo" is read-only</a:t>
            </a:r>
          </a:p>
        </p:txBody>
      </p:sp>
    </p:spTree>
    <p:extLst>
      <p:ext uri="{BB962C8B-B14F-4D97-AF65-F5344CB8AC3E}">
        <p14:creationId xmlns:p14="http://schemas.microsoft.com/office/powerpoint/2010/main" val="421923507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30682" cy="1371600"/>
          </a:xfrm>
        </p:spPr>
        <p:txBody>
          <a:bodyPr>
            <a:normAutofit/>
          </a:bodyPr>
          <a:lstStyle/>
          <a:p>
            <a:r>
              <a:rPr lang="en-US" altLang="zh-CN" dirty="0"/>
              <a:t>Proxy </a:t>
            </a:r>
            <a:r>
              <a:rPr lang="zh-CN" altLang="en-US" dirty="0" smtClean="0"/>
              <a:t>支持的拦截操作一览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7210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get(target, </a:t>
            </a:r>
            <a:r>
              <a:rPr lang="en-US" altLang="zh-CN" dirty="0" err="1"/>
              <a:t>propKey</a:t>
            </a:r>
            <a:r>
              <a:rPr lang="en-US" altLang="zh-CN" dirty="0"/>
              <a:t>, receiver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拦截对</a:t>
            </a:r>
            <a:r>
              <a:rPr lang="zh-CN" altLang="en-US" dirty="0"/>
              <a:t>象属性的读取，比如</a:t>
            </a:r>
            <a:r>
              <a:rPr lang="en-US" altLang="zh-CN" dirty="0" err="1"/>
              <a:t>proxy.foo</a:t>
            </a:r>
            <a:r>
              <a:rPr lang="zh-CN" altLang="en-US" dirty="0"/>
              <a:t>和</a:t>
            </a:r>
            <a:r>
              <a:rPr lang="en-US" altLang="zh-CN" dirty="0"/>
              <a:t>proxy</a:t>
            </a:r>
            <a:r>
              <a:rPr lang="en-US" altLang="zh-CN" dirty="0" smtClean="0"/>
              <a:t>[‘foo’]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set(target, </a:t>
            </a:r>
            <a:r>
              <a:rPr lang="en-US" altLang="zh-CN" dirty="0" err="1"/>
              <a:t>propKey</a:t>
            </a:r>
            <a:r>
              <a:rPr lang="en-US" altLang="zh-CN" dirty="0"/>
              <a:t>, value, receiver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拦截对象属性的设置，比如</a:t>
            </a:r>
            <a:r>
              <a:rPr lang="en-US" altLang="zh-CN" dirty="0" err="1"/>
              <a:t>proxy.foo</a:t>
            </a:r>
            <a:r>
              <a:rPr lang="en-US" altLang="zh-CN" dirty="0"/>
              <a:t> = v</a:t>
            </a:r>
            <a:r>
              <a:rPr lang="zh-CN" altLang="en-US" dirty="0"/>
              <a:t>或</a:t>
            </a:r>
            <a:r>
              <a:rPr lang="en-US" altLang="zh-CN" dirty="0"/>
              <a:t>proxy</a:t>
            </a:r>
            <a:r>
              <a:rPr lang="en-US" altLang="zh-CN" dirty="0" smtClean="0"/>
              <a:t>[‘foo’] </a:t>
            </a:r>
            <a:r>
              <a:rPr lang="en-US" altLang="zh-CN" dirty="0"/>
              <a:t>= v</a:t>
            </a:r>
            <a:r>
              <a:rPr lang="zh-CN" altLang="en-US" dirty="0"/>
              <a:t>，返回一个布尔值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has(target, </a:t>
            </a:r>
            <a:r>
              <a:rPr lang="en-US" altLang="zh-CN" dirty="0" err="1"/>
              <a:t>propKey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拦截</a:t>
            </a:r>
            <a:r>
              <a:rPr lang="en-US" altLang="zh-CN" dirty="0" err="1"/>
              <a:t>propKey</a:t>
            </a:r>
            <a:r>
              <a:rPr lang="en-US" altLang="zh-CN" dirty="0"/>
              <a:t> in proxy</a:t>
            </a:r>
            <a:r>
              <a:rPr lang="zh-CN" altLang="en-US" dirty="0"/>
              <a:t>的操作，返回一个布尔值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deleteProperty</a:t>
            </a:r>
            <a:r>
              <a:rPr lang="en-US" altLang="zh-CN" dirty="0"/>
              <a:t>(target, </a:t>
            </a:r>
            <a:r>
              <a:rPr lang="en-US" altLang="zh-CN" dirty="0" err="1"/>
              <a:t>propKey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拦截</a:t>
            </a:r>
            <a:r>
              <a:rPr lang="en-US" altLang="zh-CN" dirty="0"/>
              <a:t>delete proxy[</a:t>
            </a:r>
            <a:r>
              <a:rPr lang="en-US" altLang="zh-CN" dirty="0" err="1"/>
              <a:t>propKey</a:t>
            </a:r>
            <a:r>
              <a:rPr lang="en-US" altLang="zh-CN" dirty="0"/>
              <a:t>]</a:t>
            </a:r>
            <a:r>
              <a:rPr lang="zh-CN" altLang="en-US" dirty="0"/>
              <a:t>的操作，返回一个布尔值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 err="1"/>
              <a:t>ownKeys</a:t>
            </a:r>
            <a:r>
              <a:rPr lang="en-US" altLang="zh-CN" dirty="0"/>
              <a:t>(target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拦截</a:t>
            </a:r>
            <a:r>
              <a:rPr lang="en-US" altLang="zh-CN" dirty="0" err="1"/>
              <a:t>Object.getOwnPropertyNames</a:t>
            </a:r>
            <a:r>
              <a:rPr lang="en-US" altLang="zh-CN" dirty="0"/>
              <a:t>(proxy)</a:t>
            </a:r>
            <a:r>
              <a:rPr lang="zh-CN" altLang="en-US" dirty="0"/>
              <a:t>、</a:t>
            </a:r>
            <a:r>
              <a:rPr lang="en-US" altLang="zh-CN" dirty="0" err="1"/>
              <a:t>Object.getOwnPropertySymbols</a:t>
            </a:r>
            <a:r>
              <a:rPr lang="en-US" altLang="zh-CN" dirty="0"/>
              <a:t>(proxy)</a:t>
            </a:r>
            <a:r>
              <a:rPr lang="zh-CN" altLang="en-US" dirty="0"/>
              <a:t>、</a:t>
            </a:r>
            <a:r>
              <a:rPr lang="en-US" altLang="zh-CN" dirty="0" err="1"/>
              <a:t>Object.keys</a:t>
            </a:r>
            <a:r>
              <a:rPr lang="en-US" altLang="zh-CN" dirty="0"/>
              <a:t>(proxy)</a:t>
            </a:r>
            <a:r>
              <a:rPr lang="zh-CN" altLang="en-US" dirty="0"/>
              <a:t>，返回一个数组。该方法返回目标对象所有自身的属性的属性名，而</a:t>
            </a:r>
            <a:r>
              <a:rPr lang="en-US" altLang="zh-CN" dirty="0" err="1"/>
              <a:t>Object.keys</a:t>
            </a:r>
            <a:r>
              <a:rPr lang="en-US" altLang="zh-CN" dirty="0"/>
              <a:t>()</a:t>
            </a:r>
            <a:r>
              <a:rPr lang="zh-CN" altLang="en-US" dirty="0"/>
              <a:t>的返回结果仅包括目标对象自身的可遍历属性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10121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get(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6" name="内容占位符 8"/>
          <p:cNvSpPr txBox="1">
            <a:spLocks noGrp="1"/>
          </p:cNvSpPr>
          <p:nvPr>
            <p:ph idx="1"/>
          </p:nvPr>
        </p:nvSpPr>
        <p:spPr>
          <a:xfrm>
            <a:off x="457200" y="1752600"/>
            <a:ext cx="7620000" cy="46689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person =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name: "</a:t>
            </a:r>
            <a:r>
              <a:rPr lang="zh-CN" altLang="en-US" sz="1400" dirty="0">
                <a:solidFill>
                  <a:srgbClr val="FFFFFF"/>
                </a:solidFill>
              </a:rPr>
              <a:t>张三</a:t>
            </a:r>
            <a:r>
              <a:rPr lang="en-US" altLang="zh-CN" sz="1400" dirty="0">
                <a:solidFill>
                  <a:srgbClr val="FFFFFF"/>
                </a:solidFill>
              </a:rPr>
              <a:t>"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</a:t>
            </a:r>
            <a:r>
              <a:rPr lang="en-US" altLang="zh-CN" sz="1400" dirty="0" smtClean="0">
                <a:solidFill>
                  <a:srgbClr val="FFFFFF"/>
                </a:solidFill>
              </a:rPr>
              <a:t>;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proxy = new Proxy(person,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get: function(target, property)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if (property in target)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return target[property];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} else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throw new </a:t>
            </a:r>
            <a:r>
              <a:rPr lang="en-US" altLang="zh-CN" sz="1400" dirty="0" err="1">
                <a:solidFill>
                  <a:srgbClr val="FFFFFF"/>
                </a:solidFill>
              </a:rPr>
              <a:t>ReferenceError</a:t>
            </a:r>
            <a:r>
              <a:rPr lang="en-US" altLang="zh-CN" sz="1400" dirty="0">
                <a:solidFill>
                  <a:srgbClr val="FFFFFF"/>
                </a:solidFill>
              </a:rPr>
              <a:t>("Property \"" + property + "\" does not exist.");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})</a:t>
            </a:r>
            <a:r>
              <a:rPr lang="en-US" altLang="zh-CN" sz="1400" dirty="0" smtClean="0">
                <a:solidFill>
                  <a:srgbClr val="FFFFFF"/>
                </a:solidFill>
              </a:rPr>
              <a:t>;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proxy.name</a:t>
            </a:r>
            <a:r>
              <a:rPr lang="en-US" altLang="zh-CN" sz="1400" dirty="0">
                <a:solidFill>
                  <a:srgbClr val="FFFFFF"/>
                </a:solidFill>
              </a:rPr>
              <a:t> // "</a:t>
            </a:r>
            <a:r>
              <a:rPr lang="zh-CN" altLang="en-US" sz="1400" dirty="0">
                <a:solidFill>
                  <a:srgbClr val="FFFFFF"/>
                </a:solidFill>
              </a:rPr>
              <a:t>张三</a:t>
            </a:r>
            <a:r>
              <a:rPr lang="en-US" altLang="zh-CN" sz="1400" dirty="0">
                <a:solidFill>
                  <a:srgbClr val="FFFFFF"/>
                </a:solidFill>
              </a:rPr>
              <a:t>"</a:t>
            </a:r>
          </a:p>
          <a:p>
            <a:pPr>
              <a:lnSpc>
                <a:spcPct val="10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proxy.age</a:t>
            </a:r>
            <a:r>
              <a:rPr lang="en-US" altLang="zh-CN" sz="1400" dirty="0">
                <a:solidFill>
                  <a:srgbClr val="FFFFFF"/>
                </a:solidFill>
              </a:rPr>
              <a:t> // </a:t>
            </a:r>
            <a:r>
              <a:rPr lang="zh-CN" altLang="en-US" sz="1400" dirty="0">
                <a:solidFill>
                  <a:srgbClr val="FFFFFF"/>
                </a:solidFill>
              </a:rPr>
              <a:t>抛出一个错误</a:t>
            </a:r>
          </a:p>
        </p:txBody>
      </p:sp>
    </p:spTree>
    <p:extLst>
      <p:ext uri="{BB962C8B-B14F-4D97-AF65-F5344CB8AC3E}">
        <p14:creationId xmlns:p14="http://schemas.microsoft.com/office/powerpoint/2010/main" val="287332597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r>
              <a:rPr lang="en-US" altLang="zh-CN" dirty="0"/>
              <a:t>(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6" name="内容占位符 8"/>
          <p:cNvSpPr txBox="1">
            <a:spLocks noGrp="1"/>
          </p:cNvSpPr>
          <p:nvPr>
            <p:ph idx="1"/>
          </p:nvPr>
        </p:nvSpPr>
        <p:spPr>
          <a:xfrm>
            <a:off x="457200" y="1675799"/>
            <a:ext cx="4010935" cy="50998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let validator =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set: function(</a:t>
            </a:r>
            <a:r>
              <a:rPr lang="en-US" altLang="zh-CN" sz="1400" dirty="0" err="1">
                <a:solidFill>
                  <a:srgbClr val="FFFFFF"/>
                </a:solidFill>
              </a:rPr>
              <a:t>obj</a:t>
            </a:r>
            <a:r>
              <a:rPr lang="en-US" altLang="zh-CN" sz="1400" dirty="0">
                <a:solidFill>
                  <a:srgbClr val="FFFFFF"/>
                </a:solidFill>
              </a:rPr>
              <a:t>, prop, value)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if (prop === 'age')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if (!</a:t>
            </a:r>
            <a:r>
              <a:rPr lang="en-US" altLang="zh-CN" sz="1400" dirty="0" err="1">
                <a:solidFill>
                  <a:srgbClr val="FFFFFF"/>
                </a:solidFill>
              </a:rPr>
              <a:t>Number.isInteger</a:t>
            </a:r>
            <a:r>
              <a:rPr lang="en-US" altLang="zh-CN" sz="1400" dirty="0">
                <a:solidFill>
                  <a:srgbClr val="FFFFFF"/>
                </a:solidFill>
              </a:rPr>
              <a:t>(value))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  throw new </a:t>
            </a:r>
            <a:r>
              <a:rPr lang="en-US" altLang="zh-CN" sz="1400" dirty="0" err="1">
                <a:solidFill>
                  <a:srgbClr val="FFFFFF"/>
                </a:solidFill>
              </a:rPr>
              <a:t>TypeError</a:t>
            </a:r>
            <a:r>
              <a:rPr lang="en-US" altLang="zh-CN" sz="1400" dirty="0">
                <a:solidFill>
                  <a:srgbClr val="FFFFFF"/>
                </a:solidFill>
              </a:rPr>
              <a:t>('The age is not an integer');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}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if (value &gt; 200)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  throw new </a:t>
            </a:r>
            <a:r>
              <a:rPr lang="en-US" altLang="zh-CN" sz="1400" dirty="0" err="1">
                <a:solidFill>
                  <a:srgbClr val="FFFFFF"/>
                </a:solidFill>
              </a:rPr>
              <a:t>RangeError</a:t>
            </a:r>
            <a:r>
              <a:rPr lang="en-US" altLang="zh-CN" sz="1400" dirty="0">
                <a:solidFill>
                  <a:srgbClr val="FFFFFF"/>
                </a:solidFill>
              </a:rPr>
              <a:t>('The age seems invalid');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}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</a:t>
            </a:r>
            <a:r>
              <a:rPr lang="en-US" altLang="zh-CN" sz="1400" dirty="0" smtClean="0">
                <a:solidFill>
                  <a:srgbClr val="FFFFFF"/>
                </a:solidFill>
              </a:rPr>
              <a:t>}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// </a:t>
            </a:r>
            <a:r>
              <a:rPr lang="zh-CN" altLang="en-US" sz="1400" dirty="0">
                <a:solidFill>
                  <a:srgbClr val="FFFFFF"/>
                </a:solidFill>
              </a:rPr>
              <a:t>对于</a:t>
            </a:r>
            <a:r>
              <a:rPr lang="en-US" altLang="zh-CN" sz="1400" dirty="0">
                <a:solidFill>
                  <a:srgbClr val="FFFFFF"/>
                </a:solidFill>
              </a:rPr>
              <a:t>age</a:t>
            </a:r>
            <a:r>
              <a:rPr lang="zh-CN" altLang="en-US" sz="1400" dirty="0">
                <a:solidFill>
                  <a:srgbClr val="FFFFFF"/>
                </a:solidFill>
              </a:rPr>
              <a:t>以外的属性，直接保存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rgbClr val="FFFFFF"/>
                </a:solidFill>
              </a:rPr>
              <a:t>    </a:t>
            </a:r>
            <a:r>
              <a:rPr lang="en-US" altLang="zh-CN" sz="1400" dirty="0" err="1">
                <a:solidFill>
                  <a:srgbClr val="FFFFFF"/>
                </a:solidFill>
              </a:rPr>
              <a:t>obj</a:t>
            </a:r>
            <a:r>
              <a:rPr lang="en-US" altLang="zh-CN" sz="1400" dirty="0">
                <a:solidFill>
                  <a:srgbClr val="FFFFFF"/>
                </a:solidFill>
              </a:rPr>
              <a:t>[prop] = value;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</a:t>
            </a:r>
            <a:r>
              <a:rPr lang="en-US" altLang="zh-CN" sz="1400" dirty="0" smtClean="0">
                <a:solidFill>
                  <a:srgbClr val="FFFFFF"/>
                </a:solidFill>
              </a:rPr>
              <a:t>;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562203" y="1794798"/>
            <a:ext cx="4261778" cy="18281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let person = new Proxy({}, validator);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person.age</a:t>
            </a:r>
            <a:r>
              <a:rPr lang="en-US" altLang="zh-CN" sz="1600" dirty="0">
                <a:solidFill>
                  <a:srgbClr val="FFFFFF"/>
                </a:solidFill>
              </a:rPr>
              <a:t> = 100;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person.age</a:t>
            </a:r>
            <a:r>
              <a:rPr lang="en-US" altLang="zh-CN" sz="1600" dirty="0">
                <a:solidFill>
                  <a:srgbClr val="FFFFFF"/>
                </a:solidFill>
              </a:rPr>
              <a:t> // 100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person.age</a:t>
            </a:r>
            <a:r>
              <a:rPr lang="en-US" altLang="zh-CN" sz="1600" dirty="0">
                <a:solidFill>
                  <a:srgbClr val="FFFFFF"/>
                </a:solidFill>
              </a:rPr>
              <a:t> = 'young' // </a:t>
            </a:r>
            <a:r>
              <a:rPr lang="zh-CN" altLang="en-US" sz="1600" dirty="0">
                <a:solidFill>
                  <a:srgbClr val="FFFFFF"/>
                </a:solidFill>
              </a:rPr>
              <a:t>报错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person.age</a:t>
            </a:r>
            <a:r>
              <a:rPr lang="en-US" altLang="zh-CN" sz="1600" dirty="0">
                <a:solidFill>
                  <a:srgbClr val="FFFFFF"/>
                </a:solidFill>
              </a:rPr>
              <a:t> = 300 // </a:t>
            </a:r>
            <a:r>
              <a:rPr lang="zh-CN" altLang="en-US" sz="1600" dirty="0">
                <a:solidFill>
                  <a:srgbClr val="FFFFFF"/>
                </a:solidFill>
              </a:rPr>
              <a:t>报错</a:t>
            </a:r>
          </a:p>
        </p:txBody>
      </p:sp>
    </p:spTree>
    <p:extLst>
      <p:ext uri="{BB962C8B-B14F-4D97-AF65-F5344CB8AC3E}">
        <p14:creationId xmlns:p14="http://schemas.microsoft.com/office/powerpoint/2010/main" val="287332597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30682" cy="1371600"/>
          </a:xfrm>
        </p:spPr>
        <p:txBody>
          <a:bodyPr>
            <a:normAutofit/>
          </a:bodyPr>
          <a:lstStyle/>
          <a:p>
            <a:r>
              <a:rPr lang="en-US" altLang="zh-CN" dirty="0"/>
              <a:t>Proxy </a:t>
            </a:r>
            <a:r>
              <a:rPr lang="zh-CN" altLang="en-US" dirty="0" smtClean="0"/>
              <a:t>支持的拦截操作一览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 err="1"/>
              <a:t>getOwnPropertyDescriptor</a:t>
            </a:r>
            <a:r>
              <a:rPr lang="en-US" altLang="zh-CN" dirty="0"/>
              <a:t>(target, </a:t>
            </a:r>
            <a:r>
              <a:rPr lang="en-US" altLang="zh-CN" dirty="0" err="1"/>
              <a:t>propKey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拦截</a:t>
            </a:r>
            <a:r>
              <a:rPr lang="en-US" altLang="zh-CN" dirty="0" err="1"/>
              <a:t>Object.getOwnPropertyDescriptor</a:t>
            </a:r>
            <a:r>
              <a:rPr lang="en-US" altLang="zh-CN" dirty="0"/>
              <a:t>(proxy, </a:t>
            </a:r>
            <a:r>
              <a:rPr lang="en-US" altLang="zh-CN" dirty="0" err="1"/>
              <a:t>propKey</a:t>
            </a:r>
            <a:r>
              <a:rPr lang="en-US" altLang="zh-CN" dirty="0"/>
              <a:t>)</a:t>
            </a:r>
            <a:r>
              <a:rPr lang="zh-CN" altLang="en-US" dirty="0"/>
              <a:t>，返回属性的描述对象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 err="1"/>
              <a:t>defineProperty</a:t>
            </a:r>
            <a:r>
              <a:rPr lang="en-US" altLang="zh-CN" dirty="0"/>
              <a:t>(target, </a:t>
            </a:r>
            <a:r>
              <a:rPr lang="en-US" altLang="zh-CN" dirty="0" err="1"/>
              <a:t>propKey</a:t>
            </a:r>
            <a:r>
              <a:rPr lang="en-US" altLang="zh-CN" dirty="0"/>
              <a:t>, </a:t>
            </a:r>
            <a:r>
              <a:rPr lang="en-US" altLang="zh-CN" dirty="0" err="1"/>
              <a:t>propDesc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拦截</a:t>
            </a:r>
            <a:r>
              <a:rPr lang="en-US" altLang="zh-CN" dirty="0" err="1"/>
              <a:t>Object.defineProperty</a:t>
            </a:r>
            <a:r>
              <a:rPr lang="en-US" altLang="zh-CN" dirty="0"/>
              <a:t>(proxy, </a:t>
            </a:r>
            <a:r>
              <a:rPr lang="en-US" altLang="zh-CN" dirty="0" err="1"/>
              <a:t>propKey</a:t>
            </a:r>
            <a:r>
              <a:rPr lang="en-US" altLang="zh-CN" dirty="0"/>
              <a:t>, </a:t>
            </a:r>
            <a:r>
              <a:rPr lang="en-US" altLang="zh-CN" dirty="0" err="1"/>
              <a:t>propDesc</a:t>
            </a:r>
            <a:r>
              <a:rPr lang="zh-CN" altLang="en-US" dirty="0"/>
              <a:t>）、</a:t>
            </a:r>
            <a:r>
              <a:rPr lang="en-US" altLang="zh-CN" dirty="0" err="1"/>
              <a:t>Object.defineProperties</a:t>
            </a:r>
            <a:r>
              <a:rPr lang="en-US" altLang="zh-CN" dirty="0"/>
              <a:t>(proxy, </a:t>
            </a:r>
            <a:r>
              <a:rPr lang="en-US" altLang="zh-CN" dirty="0" err="1"/>
              <a:t>propDescs</a:t>
            </a:r>
            <a:r>
              <a:rPr lang="en-US" altLang="zh-CN" dirty="0"/>
              <a:t>)</a:t>
            </a:r>
            <a:r>
              <a:rPr lang="zh-CN" altLang="en-US" dirty="0"/>
              <a:t>，返回一个布尔值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 err="1"/>
              <a:t>preventExtensions</a:t>
            </a:r>
            <a:r>
              <a:rPr lang="en-US" altLang="zh-CN" dirty="0"/>
              <a:t>(target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拦截</a:t>
            </a:r>
            <a:r>
              <a:rPr lang="en-US" altLang="zh-CN" dirty="0" err="1"/>
              <a:t>Object.preventExtensions</a:t>
            </a:r>
            <a:r>
              <a:rPr lang="en-US" altLang="zh-CN" dirty="0"/>
              <a:t>(proxy)</a:t>
            </a:r>
            <a:r>
              <a:rPr lang="zh-CN" altLang="en-US" dirty="0"/>
              <a:t>，返回一个布尔值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r>
              <a:rPr lang="en-US" altLang="zh-CN" dirty="0" err="1"/>
              <a:t>getPrototypeOf</a:t>
            </a:r>
            <a:r>
              <a:rPr lang="en-US" altLang="zh-CN" dirty="0"/>
              <a:t>(target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拦截</a:t>
            </a:r>
            <a:r>
              <a:rPr lang="en-US" altLang="zh-CN" dirty="0" err="1"/>
              <a:t>Object.getPrototypeOf</a:t>
            </a:r>
            <a:r>
              <a:rPr lang="en-US" altLang="zh-CN" dirty="0"/>
              <a:t>(proxy)</a:t>
            </a:r>
            <a:r>
              <a:rPr lang="zh-CN" altLang="en-US" dirty="0"/>
              <a:t>，返回一个对象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25166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30682" cy="1371600"/>
          </a:xfrm>
        </p:spPr>
        <p:txBody>
          <a:bodyPr>
            <a:normAutofit/>
          </a:bodyPr>
          <a:lstStyle/>
          <a:p>
            <a:r>
              <a:rPr lang="en-US" altLang="zh-CN" dirty="0"/>
              <a:t>Proxy </a:t>
            </a:r>
            <a:r>
              <a:rPr lang="zh-CN" altLang="en-US" dirty="0" smtClean="0"/>
              <a:t>支持的拦截操作一览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r>
              <a:rPr lang="en-US" altLang="zh-CN" dirty="0" err="1"/>
              <a:t>isExtensible</a:t>
            </a:r>
            <a:r>
              <a:rPr lang="en-US" altLang="zh-CN" dirty="0"/>
              <a:t>(target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拦截</a:t>
            </a:r>
            <a:r>
              <a:rPr lang="en-US" altLang="zh-CN" dirty="0" err="1"/>
              <a:t>Object.isExtensible</a:t>
            </a:r>
            <a:r>
              <a:rPr lang="en-US" altLang="zh-CN" dirty="0"/>
              <a:t>(proxy)</a:t>
            </a:r>
            <a:r>
              <a:rPr lang="zh-CN" altLang="en-US" dirty="0"/>
              <a:t>，返回一个布尔值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  <a:r>
              <a:rPr lang="en-US" altLang="zh-CN" dirty="0" err="1"/>
              <a:t>setPrototypeOf</a:t>
            </a:r>
            <a:r>
              <a:rPr lang="en-US" altLang="zh-CN" dirty="0"/>
              <a:t>(target, proto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拦截</a:t>
            </a:r>
            <a:r>
              <a:rPr lang="en-US" altLang="zh-CN" dirty="0" err="1"/>
              <a:t>Object.setPrototypeOf</a:t>
            </a:r>
            <a:r>
              <a:rPr lang="en-US" altLang="zh-CN" dirty="0"/>
              <a:t>(proxy, proto)</a:t>
            </a:r>
            <a:r>
              <a:rPr lang="zh-CN" altLang="en-US" dirty="0"/>
              <a:t>，返回一个布尔值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如果目标对象是函数，那么还有两种额外操作可以拦截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12</a:t>
            </a:r>
            <a:r>
              <a:rPr lang="zh-CN" altLang="en-US" dirty="0"/>
              <a:t>）</a:t>
            </a:r>
            <a:r>
              <a:rPr lang="en-US" altLang="zh-CN" dirty="0"/>
              <a:t>apply(target, object, </a:t>
            </a:r>
            <a:r>
              <a:rPr lang="en-US" altLang="zh-CN" dirty="0" err="1"/>
              <a:t>args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拦截 </a:t>
            </a:r>
            <a:r>
              <a:rPr lang="en-US" altLang="zh-CN" dirty="0"/>
              <a:t>Proxy </a:t>
            </a:r>
            <a:r>
              <a:rPr lang="zh-CN" altLang="en-US" dirty="0"/>
              <a:t>实例作为函数调用的操作，比如</a:t>
            </a:r>
            <a:r>
              <a:rPr lang="en-US" altLang="zh-CN" dirty="0"/>
              <a:t>proxy(...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proxy.call</a:t>
            </a:r>
            <a:r>
              <a:rPr lang="en-US" altLang="zh-CN" dirty="0"/>
              <a:t>(object, ...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proxy.apply</a:t>
            </a:r>
            <a:r>
              <a:rPr lang="en-US" altLang="zh-CN" dirty="0"/>
              <a:t>(...)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13</a:t>
            </a:r>
            <a:r>
              <a:rPr lang="zh-CN" altLang="en-US" dirty="0"/>
              <a:t>）</a:t>
            </a:r>
            <a:r>
              <a:rPr lang="en-US" altLang="zh-CN" dirty="0"/>
              <a:t>construct(target, </a:t>
            </a:r>
            <a:r>
              <a:rPr lang="en-US" altLang="zh-CN" dirty="0" err="1"/>
              <a:t>args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拦截 </a:t>
            </a:r>
            <a:r>
              <a:rPr lang="en-US" altLang="zh-CN" dirty="0"/>
              <a:t>Proxy </a:t>
            </a:r>
            <a:r>
              <a:rPr lang="zh-CN" altLang="en-US" dirty="0"/>
              <a:t>实例作为构造函数调用的操作，比如</a:t>
            </a:r>
            <a:r>
              <a:rPr lang="en-US" altLang="zh-CN" dirty="0"/>
              <a:t>new proxy(...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24158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Reflect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从</a:t>
            </a:r>
            <a:r>
              <a:rPr lang="en-US" altLang="zh-CN" dirty="0"/>
              <a:t>Reflect</a:t>
            </a:r>
            <a:r>
              <a:rPr lang="zh-CN" altLang="en-US" dirty="0"/>
              <a:t>对</a:t>
            </a:r>
            <a:r>
              <a:rPr lang="zh-CN" altLang="en-US" dirty="0" smtClean="0"/>
              <a:t>象上可以获取到</a:t>
            </a:r>
            <a:r>
              <a:rPr lang="en-US" altLang="zh-CN" dirty="0" smtClean="0"/>
              <a:t>JS</a:t>
            </a:r>
            <a:r>
              <a:rPr lang="zh-CN" altLang="en-US" dirty="0" smtClean="0"/>
              <a:t>语</a:t>
            </a:r>
            <a:r>
              <a:rPr lang="zh-CN" altLang="en-US" dirty="0"/>
              <a:t>言内部的方法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现阶段，某些</a:t>
            </a:r>
            <a:r>
              <a:rPr lang="zh-CN" altLang="en-US" dirty="0"/>
              <a:t>方法同时在</a:t>
            </a:r>
            <a:r>
              <a:rPr lang="en-US" altLang="zh-CN" dirty="0"/>
              <a:t>Object</a:t>
            </a:r>
            <a:r>
              <a:rPr lang="zh-CN" altLang="en-US" dirty="0"/>
              <a:t>和</a:t>
            </a:r>
            <a:r>
              <a:rPr lang="en-US" altLang="zh-CN" dirty="0"/>
              <a:t>Reflect</a:t>
            </a:r>
            <a:r>
              <a:rPr lang="zh-CN" altLang="en-US" dirty="0"/>
              <a:t>对象上部署，未来的新方法将只部署在</a:t>
            </a:r>
            <a:r>
              <a:rPr lang="en-US" altLang="zh-CN" dirty="0"/>
              <a:t>Reflect</a:t>
            </a:r>
            <a:r>
              <a:rPr lang="zh-CN" altLang="en-US" dirty="0"/>
              <a:t>对</a:t>
            </a:r>
            <a:r>
              <a:rPr lang="zh-CN" altLang="en-US" dirty="0" smtClean="0"/>
              <a:t>象上。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zh-TW" altLang="en-US" dirty="0"/>
              <a:t>修改某些</a:t>
            </a:r>
            <a:r>
              <a:rPr lang="en-US" altLang="zh-TW" dirty="0"/>
              <a:t>Object</a:t>
            </a:r>
            <a:r>
              <a:rPr lang="zh-TW" altLang="en-US" dirty="0" smtClean="0"/>
              <a:t>方法的返回结果，让其变得更合理。比如</a:t>
            </a:r>
            <a:r>
              <a:rPr lang="zh-TW" altLang="en-US" dirty="0"/>
              <a:t>，</a:t>
            </a:r>
            <a:r>
              <a:rPr lang="en-US" altLang="zh-TW" dirty="0" err="1"/>
              <a:t>Object.defineProperty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, name, </a:t>
            </a:r>
            <a:r>
              <a:rPr lang="en-US" altLang="zh-TW" dirty="0" err="1"/>
              <a:t>desc</a:t>
            </a:r>
            <a:r>
              <a:rPr lang="en-US" altLang="zh-TW" dirty="0"/>
              <a:t>)</a:t>
            </a:r>
            <a:r>
              <a:rPr lang="zh-TW" altLang="en-US" dirty="0"/>
              <a:t>在无法定义属性时，会抛出一个错误，而</a:t>
            </a:r>
            <a:r>
              <a:rPr lang="en-US" altLang="zh-TW" dirty="0" err="1"/>
              <a:t>Reflect.defineProperty</a:t>
            </a:r>
            <a:r>
              <a:rPr lang="en-US" altLang="zh-TW" dirty="0"/>
              <a:t>(</a:t>
            </a:r>
            <a:r>
              <a:rPr lang="en-US" altLang="zh-TW" dirty="0" err="1"/>
              <a:t>obj</a:t>
            </a:r>
            <a:r>
              <a:rPr lang="en-US" altLang="zh-TW" dirty="0"/>
              <a:t>, name, </a:t>
            </a:r>
            <a:r>
              <a:rPr lang="en-US" altLang="zh-TW" dirty="0" err="1"/>
              <a:t>desc</a:t>
            </a:r>
            <a:r>
              <a:rPr lang="en-US" altLang="zh-TW" dirty="0"/>
              <a:t>)</a:t>
            </a:r>
            <a:r>
              <a:rPr lang="zh-TW" altLang="en-US" dirty="0"/>
              <a:t>则会返回</a:t>
            </a:r>
            <a:r>
              <a:rPr lang="en-US" altLang="zh-TW" dirty="0"/>
              <a:t>false</a:t>
            </a:r>
            <a:r>
              <a:rPr lang="zh-TW" altLang="en-US" dirty="0"/>
              <a:t>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60694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// </a:t>
            </a:r>
            <a:r>
              <a:rPr lang="zh-CN" altLang="en-US" sz="1600" dirty="0">
                <a:solidFill>
                  <a:srgbClr val="FFFFFF"/>
                </a:solidFill>
              </a:rPr>
              <a:t>老写法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try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</a:t>
            </a:r>
            <a:r>
              <a:rPr lang="en-US" altLang="zh-CN" sz="1600" dirty="0" err="1">
                <a:solidFill>
                  <a:srgbClr val="FFFFFF"/>
                </a:solidFill>
              </a:rPr>
              <a:t>Object.defineProperty</a:t>
            </a:r>
            <a:r>
              <a:rPr lang="en-US" altLang="zh-CN" sz="1600" dirty="0">
                <a:solidFill>
                  <a:srgbClr val="FFFFFF"/>
                </a:solidFill>
              </a:rPr>
              <a:t>(target, property, attributes);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// success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} catch (e)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// failure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// </a:t>
            </a:r>
            <a:r>
              <a:rPr lang="zh-CN" altLang="en-US" sz="1600" dirty="0">
                <a:solidFill>
                  <a:srgbClr val="FFFFFF"/>
                </a:solidFill>
              </a:rPr>
              <a:t>新写法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if (</a:t>
            </a:r>
            <a:r>
              <a:rPr lang="en-US" altLang="zh-CN" sz="1600" dirty="0" err="1">
                <a:solidFill>
                  <a:srgbClr val="FFFFFF"/>
                </a:solidFill>
              </a:rPr>
              <a:t>Reflect.defineProperty</a:t>
            </a:r>
            <a:r>
              <a:rPr lang="en-US" altLang="zh-CN" sz="1600" dirty="0">
                <a:solidFill>
                  <a:srgbClr val="FFFFFF"/>
                </a:solidFill>
              </a:rPr>
              <a:t>(target, property, attributes))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// success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} else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// failure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rgbClr val="FFFFFF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Reflect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57256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Reflect</a:t>
            </a:r>
            <a:endParaRPr kumimoji="1" lang="zh-CN" altLang="en-US" dirty="0"/>
          </a:p>
        </p:txBody>
      </p:sp>
      <p:sp>
        <p:nvSpPr>
          <p:cNvPr id="4" name="内容占位符 8"/>
          <p:cNvSpPr txBox="1">
            <a:spLocks noGrp="1"/>
          </p:cNvSpPr>
          <p:nvPr>
            <p:ph idx="1"/>
          </p:nvPr>
        </p:nvSpPr>
        <p:spPr>
          <a:xfrm>
            <a:off x="457200" y="1752600"/>
            <a:ext cx="7620000" cy="2200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// </a:t>
            </a:r>
            <a:r>
              <a:rPr lang="zh-CN" altLang="en-US" sz="1600" dirty="0">
                <a:solidFill>
                  <a:srgbClr val="FFFFFF"/>
                </a:solidFill>
              </a:rPr>
              <a:t>老写法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'assign' in Object // true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// </a:t>
            </a:r>
            <a:r>
              <a:rPr lang="zh-CN" altLang="en-US" sz="1600" dirty="0">
                <a:solidFill>
                  <a:srgbClr val="FFFFFF"/>
                </a:solidFill>
              </a:rPr>
              <a:t>新写法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Reflect.has</a:t>
            </a:r>
            <a:r>
              <a:rPr lang="en-US" altLang="zh-CN" sz="1600" dirty="0">
                <a:solidFill>
                  <a:srgbClr val="FFFFFF"/>
                </a:solidFill>
              </a:rPr>
              <a:t>(Object, 'assign') // true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7256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35080" cy="1371600"/>
          </a:xfrm>
        </p:spPr>
        <p:txBody>
          <a:bodyPr/>
          <a:lstStyle/>
          <a:p>
            <a:r>
              <a:rPr lang="en-US" altLang="zh-CN" dirty="0"/>
              <a:t>Reflect</a:t>
            </a:r>
            <a:r>
              <a:rPr lang="zh-CN" altLang="en-US" dirty="0" smtClean="0"/>
              <a:t>上获取默认对象行为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1600" dirty="0"/>
              <a:t>Reflect</a:t>
            </a:r>
            <a:r>
              <a:rPr lang="zh-CN" altLang="en-US" sz="1600" dirty="0"/>
              <a:t>对象的方法与</a:t>
            </a:r>
            <a:r>
              <a:rPr lang="en-US" altLang="zh-CN" sz="1600" dirty="0"/>
              <a:t>Proxy</a:t>
            </a:r>
            <a:r>
              <a:rPr lang="zh-CN" altLang="en-US" sz="1600" dirty="0"/>
              <a:t>对象的方法一一对应，只要是</a:t>
            </a:r>
            <a:r>
              <a:rPr lang="en-US" altLang="zh-CN" sz="1600" dirty="0"/>
              <a:t>Proxy</a:t>
            </a:r>
            <a:r>
              <a:rPr lang="zh-CN" altLang="en-US" sz="1600" dirty="0"/>
              <a:t>对象的方法，就能在</a:t>
            </a:r>
            <a:r>
              <a:rPr lang="en-US" altLang="zh-CN" sz="1600" dirty="0"/>
              <a:t>Reflect</a:t>
            </a:r>
            <a:r>
              <a:rPr lang="zh-CN" altLang="en-US" sz="1600" dirty="0"/>
              <a:t>对象上找到对应的方法。这就让</a:t>
            </a:r>
            <a:r>
              <a:rPr lang="en-US" altLang="zh-CN" sz="1600" dirty="0"/>
              <a:t>Proxy</a:t>
            </a:r>
            <a:r>
              <a:rPr lang="zh-CN" altLang="en-US" sz="1600" dirty="0"/>
              <a:t>对象可以方便地调用对应的</a:t>
            </a:r>
            <a:r>
              <a:rPr lang="en-US" altLang="zh-CN" sz="1600" dirty="0"/>
              <a:t>Reflect</a:t>
            </a:r>
            <a:r>
              <a:rPr lang="zh-CN" altLang="en-US" sz="1600" dirty="0"/>
              <a:t>方法，完成默认行为，作为修改行为的基础。也就是说，不管</a:t>
            </a:r>
            <a:r>
              <a:rPr lang="en-US" altLang="zh-CN" sz="1600" dirty="0"/>
              <a:t>Proxy</a:t>
            </a:r>
            <a:r>
              <a:rPr lang="zh-CN" altLang="en-US" sz="1600" dirty="0"/>
              <a:t>怎么修改默认行为，你总可以在</a:t>
            </a:r>
            <a:r>
              <a:rPr lang="en-US" altLang="zh-CN" sz="1600" dirty="0"/>
              <a:t>Reflect</a:t>
            </a:r>
            <a:r>
              <a:rPr lang="zh-CN" altLang="en-US" sz="1600" dirty="0"/>
              <a:t>上获取默认行为。</a:t>
            </a:r>
          </a:p>
          <a:p>
            <a:endParaRPr kumimoji="1" lang="zh-CN" altLang="en-US" sz="1600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708042" y="3422694"/>
            <a:ext cx="7620000" cy="3317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Proxy(target,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set: function(target, name, value, receiver)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  </a:t>
            </a:r>
            <a:r>
              <a:rPr lang="en-US" altLang="zh-CN" sz="1600" dirty="0" err="1">
                <a:solidFill>
                  <a:srgbClr val="FFFFFF"/>
                </a:solidFill>
              </a:rPr>
              <a:t>var</a:t>
            </a:r>
            <a:r>
              <a:rPr lang="en-US" altLang="zh-CN" sz="1600" dirty="0">
                <a:solidFill>
                  <a:srgbClr val="FFFFFF"/>
                </a:solidFill>
              </a:rPr>
              <a:t> success = </a:t>
            </a:r>
            <a:r>
              <a:rPr lang="en-US" altLang="zh-CN" sz="1600" dirty="0" err="1">
                <a:solidFill>
                  <a:srgbClr val="FFFFFF"/>
                </a:solidFill>
              </a:rPr>
              <a:t>Reflect.set</a:t>
            </a:r>
            <a:r>
              <a:rPr lang="en-US" altLang="zh-CN" sz="1600" dirty="0">
                <a:solidFill>
                  <a:srgbClr val="FFFFFF"/>
                </a:solidFill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</a:rPr>
              <a:t>target,name</a:t>
            </a:r>
            <a:r>
              <a:rPr lang="en-US" altLang="zh-CN" sz="1600" dirty="0">
                <a:solidFill>
                  <a:srgbClr val="FFFFFF"/>
                </a:solidFill>
              </a:rPr>
              <a:t>, value, receiver);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  if (success)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    log('property ' + name + ' on ' + target + ' set to ' + value);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  return success;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8060694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879949" cy="1371600"/>
          </a:xfrm>
        </p:spPr>
        <p:txBody>
          <a:bodyPr/>
          <a:lstStyle/>
          <a:p>
            <a:r>
              <a:rPr lang="en-US" altLang="zh-CN" dirty="0"/>
              <a:t>Reflect</a:t>
            </a:r>
            <a:r>
              <a:rPr lang="zh-CN" altLang="en-US" dirty="0"/>
              <a:t>上获取默认对象行为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1117"/>
            <a:ext cx="7620000" cy="4373563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Proxy</a:t>
            </a:r>
            <a:r>
              <a:rPr lang="zh-CN" altLang="en-US" sz="1600" dirty="0"/>
              <a:t>方法拦截</a:t>
            </a:r>
            <a:r>
              <a:rPr lang="en-US" altLang="zh-CN" sz="1600" dirty="0"/>
              <a:t>target</a:t>
            </a:r>
            <a:r>
              <a:rPr lang="zh-CN" altLang="en-US" sz="1600" dirty="0"/>
              <a:t>对象的属性赋值行为。它采用</a:t>
            </a:r>
            <a:r>
              <a:rPr lang="en-US" altLang="zh-CN" sz="1600" dirty="0" err="1"/>
              <a:t>Reflect.set</a:t>
            </a:r>
            <a:r>
              <a:rPr lang="zh-CN" altLang="en-US" sz="1600" dirty="0"/>
              <a:t>方法将值赋值给对象的属性，确保完成原有的行为，然后再部署额外的功</a:t>
            </a:r>
            <a:r>
              <a:rPr lang="zh-CN" altLang="en-US" sz="1600" dirty="0" smtClean="0"/>
              <a:t>能。</a:t>
            </a:r>
            <a:endParaRPr lang="zh-CN" altLang="en-US" sz="1600" dirty="0"/>
          </a:p>
          <a:p>
            <a:endParaRPr kumimoji="1" lang="zh-CN" altLang="en-US" sz="1600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457200" y="2536983"/>
            <a:ext cx="7620000" cy="41580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200" smtClean="0">
                <a:solidFill>
                  <a:srgbClr val="FFFFFF"/>
                </a:solidFill>
              </a:rPr>
              <a:t>var loggedObj = new Proxy(obj, {</a:t>
            </a:r>
          </a:p>
          <a:p>
            <a:pPr>
              <a:lnSpc>
                <a:spcPct val="100000"/>
              </a:lnSpc>
            </a:pPr>
            <a:r>
              <a:rPr lang="en-US" altLang="zh-CN" sz="1200" smtClean="0">
                <a:solidFill>
                  <a:srgbClr val="FFFFFF"/>
                </a:solidFill>
              </a:rPr>
              <a:t>  get(target, name) {</a:t>
            </a:r>
          </a:p>
          <a:p>
            <a:pPr>
              <a:lnSpc>
                <a:spcPct val="100000"/>
              </a:lnSpc>
            </a:pPr>
            <a:r>
              <a:rPr lang="en-US" altLang="zh-CN" sz="1200" smtClean="0">
                <a:solidFill>
                  <a:srgbClr val="FFFFFF"/>
                </a:solidFill>
              </a:rPr>
              <a:t>    console.log('get', target, name);</a:t>
            </a:r>
          </a:p>
          <a:p>
            <a:pPr>
              <a:lnSpc>
                <a:spcPct val="100000"/>
              </a:lnSpc>
            </a:pPr>
            <a:r>
              <a:rPr lang="en-US" altLang="zh-CN" sz="1200" smtClean="0">
                <a:solidFill>
                  <a:srgbClr val="FFFFFF"/>
                </a:solidFill>
              </a:rPr>
              <a:t>    return Reflect.get(target, name);</a:t>
            </a:r>
          </a:p>
          <a:p>
            <a:pPr>
              <a:lnSpc>
                <a:spcPct val="100000"/>
              </a:lnSpc>
            </a:pPr>
            <a:r>
              <a:rPr lang="en-US" altLang="zh-CN" sz="1200" smtClean="0">
                <a:solidFill>
                  <a:srgbClr val="FFFFFF"/>
                </a:solidFill>
              </a:rPr>
              <a:t>  },</a:t>
            </a:r>
          </a:p>
          <a:p>
            <a:pPr>
              <a:lnSpc>
                <a:spcPct val="100000"/>
              </a:lnSpc>
            </a:pPr>
            <a:r>
              <a:rPr lang="en-US" altLang="zh-CN" sz="1200" smtClean="0">
                <a:solidFill>
                  <a:srgbClr val="FFFFFF"/>
                </a:solidFill>
              </a:rPr>
              <a:t>  deleteProperty(target, name) {</a:t>
            </a:r>
          </a:p>
          <a:p>
            <a:pPr>
              <a:lnSpc>
                <a:spcPct val="100000"/>
              </a:lnSpc>
            </a:pPr>
            <a:r>
              <a:rPr lang="en-US" altLang="zh-CN" sz="1200" smtClean="0">
                <a:solidFill>
                  <a:srgbClr val="FFFFFF"/>
                </a:solidFill>
              </a:rPr>
              <a:t>    console.log('delete' + name);</a:t>
            </a:r>
          </a:p>
          <a:p>
            <a:pPr>
              <a:lnSpc>
                <a:spcPct val="100000"/>
              </a:lnSpc>
            </a:pPr>
            <a:r>
              <a:rPr lang="en-US" altLang="zh-CN" sz="1200" smtClean="0">
                <a:solidFill>
                  <a:srgbClr val="FFFFFF"/>
                </a:solidFill>
              </a:rPr>
              <a:t>    return Reflect.deleteProperty(target, name);</a:t>
            </a:r>
          </a:p>
          <a:p>
            <a:pPr>
              <a:lnSpc>
                <a:spcPct val="100000"/>
              </a:lnSpc>
            </a:pPr>
            <a:r>
              <a:rPr lang="en-US" altLang="zh-CN" sz="1200" smtClean="0">
                <a:solidFill>
                  <a:srgbClr val="FFFFFF"/>
                </a:solidFill>
              </a:rPr>
              <a:t>  },</a:t>
            </a:r>
          </a:p>
          <a:p>
            <a:pPr>
              <a:lnSpc>
                <a:spcPct val="100000"/>
              </a:lnSpc>
            </a:pPr>
            <a:r>
              <a:rPr lang="en-US" altLang="zh-CN" sz="1200" smtClean="0">
                <a:solidFill>
                  <a:srgbClr val="FFFFFF"/>
                </a:solidFill>
              </a:rPr>
              <a:t>  has(target, name) {</a:t>
            </a:r>
          </a:p>
          <a:p>
            <a:pPr>
              <a:lnSpc>
                <a:spcPct val="100000"/>
              </a:lnSpc>
            </a:pPr>
            <a:r>
              <a:rPr lang="en-US" altLang="zh-CN" sz="1200" smtClean="0">
                <a:solidFill>
                  <a:srgbClr val="FFFFFF"/>
                </a:solidFill>
              </a:rPr>
              <a:t>    console.log('has' + name);</a:t>
            </a:r>
          </a:p>
          <a:p>
            <a:pPr>
              <a:lnSpc>
                <a:spcPct val="100000"/>
              </a:lnSpc>
            </a:pPr>
            <a:r>
              <a:rPr lang="en-US" altLang="zh-CN" sz="1200" smtClean="0">
                <a:solidFill>
                  <a:srgbClr val="FFFFFF"/>
                </a:solidFill>
              </a:rPr>
              <a:t>    return Reflect.has(target, name);</a:t>
            </a:r>
          </a:p>
          <a:p>
            <a:pPr>
              <a:lnSpc>
                <a:spcPct val="100000"/>
              </a:lnSpc>
            </a:pPr>
            <a:r>
              <a:rPr lang="en-US" altLang="zh-CN" sz="1200" smtClean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altLang="zh-CN" sz="1200" smtClean="0">
                <a:solidFill>
                  <a:srgbClr val="FFFFFF"/>
                </a:solidFill>
              </a:rPr>
              <a:t>});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0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变量的解构赋值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ES6 </a:t>
            </a:r>
            <a:r>
              <a:rPr lang="zh-CN" altLang="en-US" dirty="0"/>
              <a:t>允许按照一定模式，从数组和对象中提取值，对变量进行赋值，这被称为解构（</a:t>
            </a:r>
            <a:r>
              <a:rPr lang="en-US" altLang="zh-CN" dirty="0" err="1"/>
              <a:t>Destructuring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以前，为变量赋值，只能直接指定值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pt-BR" altLang="zh-CN" dirty="0"/>
              <a:t>ES6 </a:t>
            </a:r>
            <a:r>
              <a:rPr lang="zh-CN" altLang="pt-BR" dirty="0"/>
              <a:t>允许写成下面这样。</a:t>
            </a:r>
          </a:p>
          <a:p>
            <a:endParaRPr lang="zh-CN" altLang="pt-BR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3567377"/>
            <a:ext cx="7817623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let a = 1;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let b = 2;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let c = 3;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200" y="5359049"/>
            <a:ext cx="7817623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pt-BR" altLang="zh-CN" dirty="0" err="1">
                <a:solidFill>
                  <a:schemeClr val="bg1"/>
                </a:solidFill>
                <a:latin typeface="Calibri"/>
                <a:cs typeface="Calibri"/>
              </a:rPr>
              <a:t>let</a:t>
            </a:r>
            <a:r>
              <a:rPr kumimoji="1" lang="pt-BR" altLang="zh-CN" dirty="0">
                <a:solidFill>
                  <a:schemeClr val="bg1"/>
                </a:solidFill>
                <a:latin typeface="Calibri"/>
                <a:cs typeface="Calibri"/>
              </a:rPr>
              <a:t> [a, </a:t>
            </a:r>
            <a:r>
              <a:rPr kumimoji="1" lang="pt-BR" altLang="zh-CN" dirty="0" err="1">
                <a:solidFill>
                  <a:schemeClr val="bg1"/>
                </a:solidFill>
                <a:latin typeface="Calibri"/>
                <a:cs typeface="Calibri"/>
              </a:rPr>
              <a:t>b</a:t>
            </a:r>
            <a:r>
              <a:rPr kumimoji="1" lang="pt-BR" altLang="zh-CN" dirty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kumimoji="1" lang="pt-BR" altLang="zh-CN" dirty="0" err="1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kumimoji="1" lang="pt-BR" altLang="zh-CN" dirty="0">
                <a:solidFill>
                  <a:schemeClr val="bg1"/>
                </a:solidFill>
                <a:latin typeface="Calibri"/>
                <a:cs typeface="Calibri"/>
              </a:rPr>
              <a:t>] = [1, 2, 3];</a:t>
            </a:r>
          </a:p>
        </p:txBody>
      </p:sp>
    </p:spTree>
    <p:extLst>
      <p:ext uri="{BB962C8B-B14F-4D97-AF65-F5344CB8AC3E}">
        <p14:creationId xmlns:p14="http://schemas.microsoft.com/office/powerpoint/2010/main" val="56556625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Reflect</a:t>
            </a:r>
            <a:r>
              <a:rPr lang="zh-TW" altLang="en-US" dirty="0"/>
              <a:t>对象静态方法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大部分与</a:t>
            </a:r>
            <a:r>
              <a:rPr lang="en-US" altLang="zh-CN" dirty="0"/>
              <a:t>Object</a:t>
            </a:r>
            <a:r>
              <a:rPr lang="zh-CN" altLang="en-US" dirty="0"/>
              <a:t>对象的同名方法的作用都是</a:t>
            </a:r>
            <a:r>
              <a:rPr lang="zh-CN" altLang="en-US" dirty="0" smtClean="0"/>
              <a:t>相同的</a:t>
            </a:r>
            <a:endParaRPr lang="en-US" altLang="zh-CN" dirty="0"/>
          </a:p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它</a:t>
            </a:r>
            <a:r>
              <a:rPr lang="zh-CN" altLang="en-US" dirty="0"/>
              <a:t>与</a:t>
            </a:r>
            <a:r>
              <a:rPr lang="en-US" altLang="zh-CN" dirty="0"/>
              <a:t>Proxy</a:t>
            </a:r>
            <a:r>
              <a:rPr lang="zh-CN" altLang="en-US" dirty="0"/>
              <a:t>对象的方法是一一对应的</a:t>
            </a:r>
            <a:r>
              <a:rPr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57256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Reflect</a:t>
            </a:r>
            <a:r>
              <a:rPr lang="zh-TW" altLang="en-US" dirty="0" smtClean="0"/>
              <a:t>对象静态</a:t>
            </a:r>
            <a:r>
              <a:rPr lang="zh-TW" altLang="en-US" dirty="0"/>
              <a:t>方法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dirty="0" err="1"/>
              <a:t>Reflect.apply</a:t>
            </a:r>
            <a:r>
              <a:rPr lang="en-US" altLang="zh-CN" dirty="0"/>
              <a:t>(</a:t>
            </a:r>
            <a:r>
              <a:rPr lang="en-US" altLang="zh-CN" dirty="0" err="1"/>
              <a:t>target,thisArg,args</a:t>
            </a:r>
            <a:r>
              <a:rPr lang="en-US" altLang="zh-CN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err="1"/>
              <a:t>Reflect.construct</a:t>
            </a:r>
            <a:r>
              <a:rPr lang="en-US" altLang="zh-CN" dirty="0"/>
              <a:t>(</a:t>
            </a:r>
            <a:r>
              <a:rPr lang="en-US" altLang="zh-CN" dirty="0" err="1"/>
              <a:t>target,args</a:t>
            </a:r>
            <a:r>
              <a:rPr lang="en-US" altLang="zh-CN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err="1"/>
              <a:t>Reflect.get</a:t>
            </a:r>
            <a:r>
              <a:rPr lang="en-US" altLang="zh-CN" dirty="0"/>
              <a:t>(</a:t>
            </a:r>
            <a:r>
              <a:rPr lang="en-US" altLang="zh-CN" dirty="0" err="1"/>
              <a:t>target,name,receiver</a:t>
            </a:r>
            <a:r>
              <a:rPr lang="en-US" altLang="zh-CN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err="1"/>
              <a:t>Reflect.set</a:t>
            </a:r>
            <a:r>
              <a:rPr lang="en-US" altLang="zh-CN" dirty="0"/>
              <a:t>(</a:t>
            </a:r>
            <a:r>
              <a:rPr lang="en-US" altLang="zh-CN" dirty="0" err="1"/>
              <a:t>target,name,value,receiver</a:t>
            </a:r>
            <a:r>
              <a:rPr lang="en-US" altLang="zh-CN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err="1"/>
              <a:t>Reflect.defineProperty</a:t>
            </a:r>
            <a:r>
              <a:rPr lang="en-US" altLang="zh-CN" dirty="0"/>
              <a:t>(</a:t>
            </a:r>
            <a:r>
              <a:rPr lang="en-US" altLang="zh-CN" dirty="0" err="1"/>
              <a:t>target,name,desc</a:t>
            </a:r>
            <a:r>
              <a:rPr lang="en-US" altLang="zh-CN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err="1"/>
              <a:t>Reflect.deleteProperty</a:t>
            </a:r>
            <a:r>
              <a:rPr lang="en-US" altLang="zh-CN" dirty="0"/>
              <a:t>(</a:t>
            </a:r>
            <a:r>
              <a:rPr lang="en-US" altLang="zh-CN" dirty="0" err="1"/>
              <a:t>target,name</a:t>
            </a:r>
            <a:r>
              <a:rPr lang="en-US" altLang="zh-CN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err="1"/>
              <a:t>Reflect.has</a:t>
            </a:r>
            <a:r>
              <a:rPr lang="en-US" altLang="zh-CN" dirty="0"/>
              <a:t>(</a:t>
            </a:r>
            <a:r>
              <a:rPr lang="en-US" altLang="zh-CN" dirty="0" err="1"/>
              <a:t>target,name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774264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3889624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6000" y="144384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90393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Reflect</a:t>
            </a:r>
            <a:r>
              <a:rPr lang="zh-TW" altLang="en-US" dirty="0" smtClean="0"/>
              <a:t>对象静态</a:t>
            </a:r>
            <a:r>
              <a:rPr lang="zh-TW" altLang="en-US" dirty="0"/>
              <a:t>方法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dirty="0" err="1" smtClean="0"/>
              <a:t>Reflect.ownKeys</a:t>
            </a:r>
            <a:r>
              <a:rPr lang="en-US" altLang="zh-CN" dirty="0" smtClean="0"/>
              <a:t>(target)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err="1" smtClean="0"/>
              <a:t>Reflect.isExtensible</a:t>
            </a:r>
            <a:r>
              <a:rPr lang="en-US" altLang="zh-CN" dirty="0" smtClean="0"/>
              <a:t>(target)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err="1" smtClean="0"/>
              <a:t>Reflect.preventExtensions</a:t>
            </a:r>
            <a:r>
              <a:rPr lang="en-US" altLang="zh-CN" dirty="0" smtClean="0"/>
              <a:t>(target)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err="1" smtClean="0"/>
              <a:t>Reflect.getOwnPropertyDescriptor</a:t>
            </a:r>
            <a:r>
              <a:rPr lang="en-US" altLang="zh-CN" dirty="0" smtClean="0"/>
              <a:t>(target, name)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err="1" smtClean="0"/>
              <a:t>Reflect.getPrototypeOf</a:t>
            </a:r>
            <a:r>
              <a:rPr lang="en-US" altLang="zh-CN" dirty="0" smtClean="0"/>
              <a:t>(target)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err="1" smtClean="0"/>
              <a:t>Reflect.setPrototypeOf</a:t>
            </a:r>
            <a:r>
              <a:rPr lang="en-US" altLang="zh-CN" dirty="0" smtClean="0"/>
              <a:t>(target, prototype)</a:t>
            </a:r>
            <a:endParaRPr lang="zh-CN" altLang="en-US" dirty="0" smtClean="0"/>
          </a:p>
          <a:p>
            <a:pPr marL="342900" indent="-342900">
              <a:buFont typeface="Arial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88550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Symbol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ES6 </a:t>
            </a:r>
            <a:r>
              <a:rPr lang="zh-CN" altLang="en-US" dirty="0"/>
              <a:t>引入了一种新的原始数据类型</a:t>
            </a:r>
            <a:r>
              <a:rPr lang="en-US" altLang="zh-CN" dirty="0"/>
              <a:t>Symbol</a:t>
            </a:r>
            <a:r>
              <a:rPr lang="zh-CN" altLang="en-US" dirty="0"/>
              <a:t>，表示独一无二的值。它是 </a:t>
            </a:r>
            <a:r>
              <a:rPr lang="en-US" altLang="zh-CN" dirty="0"/>
              <a:t>JavaScript </a:t>
            </a:r>
            <a:r>
              <a:rPr lang="zh-CN" altLang="en-US" dirty="0"/>
              <a:t>语言的第七种数据类型，前六种是：</a:t>
            </a:r>
            <a:r>
              <a:rPr lang="en-US" altLang="zh-CN" dirty="0"/>
              <a:t>undefined</a:t>
            </a:r>
            <a:r>
              <a:rPr lang="zh-CN" altLang="en-US" dirty="0"/>
              <a:t>、</a:t>
            </a:r>
            <a:r>
              <a:rPr lang="en-US" altLang="zh-CN" dirty="0"/>
              <a:t>null</a:t>
            </a:r>
            <a:r>
              <a:rPr lang="zh-CN" altLang="en-US" dirty="0"/>
              <a:t>、布尔值（</a:t>
            </a:r>
            <a:r>
              <a:rPr lang="en-US" altLang="zh-CN" dirty="0"/>
              <a:t>Boolean</a:t>
            </a:r>
            <a:r>
              <a:rPr lang="zh-CN" altLang="en-US" dirty="0"/>
              <a:t>）、字符串（</a:t>
            </a:r>
            <a:r>
              <a:rPr lang="en-US" altLang="zh-CN" dirty="0"/>
              <a:t>String</a:t>
            </a:r>
            <a:r>
              <a:rPr lang="zh-CN" altLang="en-US" dirty="0"/>
              <a:t>）、数值（</a:t>
            </a:r>
            <a:r>
              <a:rPr lang="en-US" altLang="zh-CN" dirty="0"/>
              <a:t>Number</a:t>
            </a:r>
            <a:r>
              <a:rPr lang="zh-CN" altLang="en-US" dirty="0"/>
              <a:t>）、对象（</a:t>
            </a:r>
            <a:r>
              <a:rPr lang="en-US" altLang="zh-CN" dirty="0"/>
              <a:t>Object</a:t>
            </a:r>
            <a:r>
              <a:rPr lang="zh-CN" altLang="en-US" dirty="0"/>
              <a:t>）。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Symbol</a:t>
            </a:r>
            <a:r>
              <a:rPr lang="zh-CN" altLang="en-US" dirty="0" smtClean="0"/>
              <a:t>代表一种独一无二的值。</a:t>
            </a:r>
            <a:r>
              <a:rPr lang="en-US" altLang="zh-CN" dirty="0" smtClean="0"/>
              <a:t> Symbol</a:t>
            </a:r>
            <a:r>
              <a:rPr lang="zh-CN" altLang="en-US" dirty="0" smtClean="0"/>
              <a:t>通过</a:t>
            </a:r>
            <a:r>
              <a:rPr lang="en-US" altLang="zh-CN" dirty="0"/>
              <a:t>Symbol</a:t>
            </a:r>
            <a:r>
              <a:rPr lang="zh-CN" altLang="en-US" dirty="0"/>
              <a:t>函数生成。这就是说，对象的属性名现在可以有两种类型，一种是原来就有的字符串，另一种就是新增的 </a:t>
            </a:r>
            <a:r>
              <a:rPr lang="en-US" altLang="zh-CN" dirty="0"/>
              <a:t>Symbol </a:t>
            </a:r>
            <a:r>
              <a:rPr lang="zh-CN" altLang="en-US" dirty="0"/>
              <a:t>类型。凡是属性名属于 </a:t>
            </a:r>
            <a:r>
              <a:rPr lang="en-US" altLang="zh-CN" dirty="0"/>
              <a:t>Symbol </a:t>
            </a:r>
            <a:r>
              <a:rPr lang="zh-CN" altLang="en-US" dirty="0"/>
              <a:t>类型，就都是独一无二的，可以保证不会与其他属性名产生冲突。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5007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Symbol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Symbol</a:t>
            </a:r>
            <a:r>
              <a:rPr lang="zh-CN" altLang="en-US" dirty="0"/>
              <a:t>函数可以接受一个字符串作为参数，表示对 </a:t>
            </a:r>
            <a:r>
              <a:rPr lang="en-US" altLang="zh-CN" dirty="0"/>
              <a:t>Symbol </a:t>
            </a:r>
            <a:r>
              <a:rPr lang="zh-CN" altLang="en-US" dirty="0"/>
              <a:t>实例的描述，主要是为了在控制台显示，或者转为字符串时，比较容易</a:t>
            </a:r>
            <a:r>
              <a:rPr lang="zh-CN" altLang="en-US" dirty="0" smtClean="0"/>
              <a:t>区分。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672353" y="3281190"/>
            <a:ext cx="7404847" cy="29454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var</a:t>
            </a:r>
            <a:r>
              <a:rPr lang="en-US" altLang="zh-CN" sz="1600" dirty="0">
                <a:solidFill>
                  <a:srgbClr val="FFFFFF"/>
                </a:solidFill>
              </a:rPr>
              <a:t> s1 = Symbol('foo');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var</a:t>
            </a:r>
            <a:r>
              <a:rPr lang="en-US" altLang="zh-CN" sz="1600" dirty="0">
                <a:solidFill>
                  <a:srgbClr val="FFFFFF"/>
                </a:solidFill>
              </a:rPr>
              <a:t> s2 = Symbol('bar');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s1 // Symbol(foo)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s2 // Symbol(bar)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s1.toString() // "Symbol(foo)"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s2.toString() // "Symbol(bar)"</a:t>
            </a:r>
          </a:p>
        </p:txBody>
      </p:sp>
    </p:spTree>
    <p:extLst>
      <p:ext uri="{BB962C8B-B14F-4D97-AF65-F5344CB8AC3E}">
        <p14:creationId xmlns:p14="http://schemas.microsoft.com/office/powerpoint/2010/main" val="294280154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Symbol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Symbol</a:t>
            </a:r>
            <a:r>
              <a:rPr lang="zh-CN" altLang="en-US" dirty="0"/>
              <a:t>函数的参数只是表示对当前 </a:t>
            </a:r>
            <a:r>
              <a:rPr lang="en-US" altLang="zh-CN" dirty="0"/>
              <a:t>Symbol </a:t>
            </a:r>
            <a:r>
              <a:rPr lang="zh-CN" altLang="en-US" dirty="0"/>
              <a:t>值的描述，因此相同参数的</a:t>
            </a:r>
            <a:r>
              <a:rPr lang="en-US" altLang="zh-CN" dirty="0"/>
              <a:t>Symbol</a:t>
            </a:r>
            <a:r>
              <a:rPr lang="zh-CN" altLang="en-US" dirty="0"/>
              <a:t>函数的返回值是不相等的。</a:t>
            </a:r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672353" y="2967335"/>
            <a:ext cx="7404847" cy="33311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zh-CN" altLang="en-US" sz="1600" dirty="0">
                <a:solidFill>
                  <a:schemeClr val="bg1"/>
                </a:solidFill>
              </a:rPr>
              <a:t>没有参数的情况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s1 = Symbol();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s2 = Symbol()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s1 === s2 // </a:t>
            </a:r>
            <a:r>
              <a:rPr lang="en-US" altLang="zh-CN" sz="1600" dirty="0" smtClean="0">
                <a:solidFill>
                  <a:schemeClr val="bg1"/>
                </a:solidFill>
              </a:rPr>
              <a:t>false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zh-CN" altLang="en-US" sz="1600" dirty="0">
                <a:solidFill>
                  <a:schemeClr val="bg1"/>
                </a:solidFill>
              </a:rPr>
              <a:t>有参数的情况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s1 = Symbol('foo');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s2 = Symbol('foo')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s1 === s2 // false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0154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Symbol </a:t>
            </a:r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Symbol </a:t>
            </a:r>
            <a:r>
              <a:rPr lang="zh-CN" altLang="en-US" dirty="0"/>
              <a:t>值不能与其他类型的值进行运算，会报错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endParaRPr lang="en-US" altLang="zh-CN" dirty="0"/>
          </a:p>
          <a:p>
            <a:pPr marL="342900" indent="-342900">
              <a:buFont typeface="Arial"/>
              <a:buChar char="•"/>
            </a:pP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endParaRPr lang="en-US" altLang="zh-CN" dirty="0"/>
          </a:p>
          <a:p>
            <a:pPr marL="342900" indent="-342900">
              <a:buFont typeface="Arial"/>
              <a:buChar char="•"/>
            </a:pP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dirty="0"/>
              <a:t>Symbol </a:t>
            </a:r>
            <a:r>
              <a:rPr lang="zh-CN" altLang="en-US" dirty="0"/>
              <a:t>值可以显式转为字符串。</a:t>
            </a:r>
          </a:p>
          <a:p>
            <a:pPr marL="342900" indent="-342900">
              <a:buFont typeface="Arial"/>
              <a:buChar char="•"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672353" y="2566110"/>
            <a:ext cx="7404847" cy="2066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sym</a:t>
            </a:r>
            <a:r>
              <a:rPr lang="en-US" altLang="zh-CN" sz="1600" dirty="0">
                <a:solidFill>
                  <a:schemeClr val="bg1"/>
                </a:solidFill>
              </a:rPr>
              <a:t> = Symbol('My symbol')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"your symbol is " + </a:t>
            </a:r>
            <a:r>
              <a:rPr lang="en-US" altLang="zh-CN" sz="1600" dirty="0" err="1">
                <a:solidFill>
                  <a:schemeClr val="bg1"/>
                </a:solidFill>
              </a:rPr>
              <a:t>sym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</a:rPr>
              <a:t>TypeError</a:t>
            </a:r>
            <a:r>
              <a:rPr lang="en-US" altLang="zh-CN" sz="1600" dirty="0">
                <a:solidFill>
                  <a:schemeClr val="bg1"/>
                </a:solidFill>
              </a:rPr>
              <a:t>: can't convert symbol to string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`your symbol is ${</a:t>
            </a:r>
            <a:r>
              <a:rPr lang="en-US" altLang="zh-CN" sz="1600" dirty="0" err="1">
                <a:solidFill>
                  <a:schemeClr val="bg1"/>
                </a:solidFill>
              </a:rPr>
              <a:t>sym</a:t>
            </a:r>
            <a:r>
              <a:rPr lang="en-US" altLang="zh-CN" sz="1600" dirty="0">
                <a:solidFill>
                  <a:schemeClr val="bg1"/>
                </a:solidFill>
              </a:rPr>
              <a:t>}`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</a:rPr>
              <a:t>TypeError</a:t>
            </a:r>
            <a:r>
              <a:rPr lang="en-US" altLang="zh-CN" sz="1600" dirty="0">
                <a:solidFill>
                  <a:schemeClr val="bg1"/>
                </a:solidFill>
              </a:rPr>
              <a:t>: can't convert symbol to string</a:t>
            </a: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672353" y="5337055"/>
            <a:ext cx="7404847" cy="1222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sym</a:t>
            </a:r>
            <a:r>
              <a:rPr lang="en-US" altLang="zh-CN" sz="1600" dirty="0">
                <a:solidFill>
                  <a:schemeClr val="bg1"/>
                </a:solidFill>
              </a:rPr>
              <a:t> = Symbol('My symbol')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String(</a:t>
            </a:r>
            <a:r>
              <a:rPr lang="en-US" altLang="zh-CN" sz="1600" dirty="0" err="1">
                <a:solidFill>
                  <a:schemeClr val="bg1"/>
                </a:solidFill>
              </a:rPr>
              <a:t>sym</a:t>
            </a:r>
            <a:r>
              <a:rPr lang="en-US" altLang="zh-CN" sz="1600" dirty="0">
                <a:solidFill>
                  <a:schemeClr val="bg1"/>
                </a:solidFill>
              </a:rPr>
              <a:t>) // 'Symbol(My symbol)'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sym.toString</a:t>
            </a:r>
            <a:r>
              <a:rPr lang="en-US" altLang="zh-CN" sz="1600" dirty="0">
                <a:solidFill>
                  <a:schemeClr val="bg1"/>
                </a:solidFill>
              </a:rPr>
              <a:t>() // 'Symbol(My symbol)'</a:t>
            </a:r>
          </a:p>
        </p:txBody>
      </p:sp>
    </p:spTree>
    <p:extLst>
      <p:ext uri="{BB962C8B-B14F-4D97-AF65-F5344CB8AC3E}">
        <p14:creationId xmlns:p14="http://schemas.microsoft.com/office/powerpoint/2010/main" val="294280154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Symbol </a:t>
            </a:r>
            <a:r>
              <a:rPr lang="zh-CN" altLang="en-US" dirty="0"/>
              <a:t>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Symbol </a:t>
            </a:r>
            <a:r>
              <a:rPr lang="zh-CN" altLang="en-US" dirty="0"/>
              <a:t>值也可以转为布尔值，但是不能转为数值。</a:t>
            </a:r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672353" y="2566110"/>
            <a:ext cx="7404847" cy="33311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sym</a:t>
            </a:r>
            <a:r>
              <a:rPr lang="en-US" altLang="zh-CN" sz="1600" dirty="0">
                <a:solidFill>
                  <a:schemeClr val="bg1"/>
                </a:solidFill>
              </a:rPr>
              <a:t> = Symbol();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Boolean(</a:t>
            </a:r>
            <a:r>
              <a:rPr lang="en-US" altLang="zh-CN" sz="1600" dirty="0" err="1">
                <a:solidFill>
                  <a:schemeClr val="bg1"/>
                </a:solidFill>
              </a:rPr>
              <a:t>sym</a:t>
            </a:r>
            <a:r>
              <a:rPr lang="en-US" altLang="zh-CN" sz="1600" dirty="0">
                <a:solidFill>
                  <a:schemeClr val="bg1"/>
                </a:solidFill>
              </a:rPr>
              <a:t>) // true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!</a:t>
            </a:r>
            <a:r>
              <a:rPr lang="en-US" altLang="zh-CN" sz="1600" dirty="0" err="1">
                <a:solidFill>
                  <a:schemeClr val="bg1"/>
                </a:solidFill>
              </a:rPr>
              <a:t>sym</a:t>
            </a:r>
            <a:r>
              <a:rPr lang="en-US" altLang="zh-CN" sz="1600" dirty="0">
                <a:solidFill>
                  <a:schemeClr val="bg1"/>
                </a:solidFill>
              </a:rPr>
              <a:t>  // </a:t>
            </a:r>
            <a:r>
              <a:rPr lang="en-US" altLang="zh-CN" sz="1600" dirty="0" smtClean="0">
                <a:solidFill>
                  <a:schemeClr val="bg1"/>
                </a:solidFill>
              </a:rPr>
              <a:t>false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if (</a:t>
            </a:r>
            <a:r>
              <a:rPr lang="en-US" altLang="zh-CN" sz="1600" dirty="0" err="1">
                <a:solidFill>
                  <a:schemeClr val="bg1"/>
                </a:solidFill>
              </a:rPr>
              <a:t>sym</a:t>
            </a:r>
            <a:r>
              <a:rPr lang="en-US" altLang="zh-CN" sz="1600" dirty="0">
                <a:solidFill>
                  <a:schemeClr val="bg1"/>
                </a:solidFill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// ...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Number(</a:t>
            </a:r>
            <a:r>
              <a:rPr lang="en-US" altLang="zh-CN" sz="1600" dirty="0" err="1">
                <a:solidFill>
                  <a:schemeClr val="bg1"/>
                </a:solidFill>
              </a:rPr>
              <a:t>sym</a:t>
            </a:r>
            <a:r>
              <a:rPr lang="en-US" altLang="zh-CN" sz="1600" dirty="0">
                <a:solidFill>
                  <a:schemeClr val="bg1"/>
                </a:solidFill>
              </a:rPr>
              <a:t>) // </a:t>
            </a:r>
            <a:r>
              <a:rPr lang="en-US" altLang="zh-CN" sz="1600" dirty="0" err="1">
                <a:solidFill>
                  <a:schemeClr val="bg1"/>
                </a:solidFill>
              </a:rPr>
              <a:t>TypeError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sym</a:t>
            </a:r>
            <a:r>
              <a:rPr lang="en-US" altLang="zh-CN" sz="1600" dirty="0">
                <a:solidFill>
                  <a:schemeClr val="bg1"/>
                </a:solidFill>
              </a:rPr>
              <a:t> + 2 // </a:t>
            </a:r>
            <a:r>
              <a:rPr lang="en-US" altLang="zh-CN" sz="1600" dirty="0" err="1">
                <a:solidFill>
                  <a:schemeClr val="bg1"/>
                </a:solidFill>
              </a:rPr>
              <a:t>TypeError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007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作为属性名的 </a:t>
            </a:r>
            <a:r>
              <a:rPr lang="en-US" altLang="zh-TW" dirty="0" smtClean="0"/>
              <a:t>Symbol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1800" dirty="0"/>
              <a:t>由于每一个 </a:t>
            </a:r>
            <a:r>
              <a:rPr lang="en-US" altLang="zh-CN" sz="1800" dirty="0"/>
              <a:t>Symbol </a:t>
            </a:r>
            <a:r>
              <a:rPr lang="zh-CN" altLang="en-US" sz="1800" dirty="0"/>
              <a:t>值都是不相等的，这意味着 </a:t>
            </a:r>
            <a:r>
              <a:rPr lang="en-US" altLang="zh-CN" sz="1800" dirty="0"/>
              <a:t>Symbol </a:t>
            </a:r>
            <a:r>
              <a:rPr lang="zh-CN" altLang="en-US" sz="1800" dirty="0"/>
              <a:t>值可以作为标识符，用于对象的属性名，就能保证不会出现同名的属性。这对于一个对象由多个模块构成的情况非常有用，能防止某一个键被不小心改写或覆盖。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作为属性名的 </a:t>
            </a:r>
            <a:r>
              <a:rPr lang="en-US" altLang="zh-TW" dirty="0"/>
              <a:t>Symbol</a:t>
            </a:r>
            <a:endParaRPr lang="zh-CN" altLang="en-US" dirty="0"/>
          </a:p>
        </p:txBody>
      </p:sp>
      <p:sp>
        <p:nvSpPr>
          <p:cNvPr id="4" name="内容占位符 8"/>
          <p:cNvSpPr txBox="1">
            <a:spLocks noGrp="1"/>
          </p:cNvSpPr>
          <p:nvPr>
            <p:ph idx="1"/>
          </p:nvPr>
        </p:nvSpPr>
        <p:spPr>
          <a:xfrm>
            <a:off x="457200" y="1752600"/>
            <a:ext cx="4120679" cy="39097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600" dirty="0">
                <a:solidFill>
                  <a:srgbClr val="FFFFFF"/>
                </a:solidFill>
              </a:rPr>
              <a:t>var </a:t>
            </a:r>
            <a:r>
              <a:rPr lang="nl-NL" altLang="zh-CN" sz="1600" dirty="0" err="1">
                <a:solidFill>
                  <a:srgbClr val="FFFFFF"/>
                </a:solidFill>
              </a:rPr>
              <a:t>mySymbol</a:t>
            </a:r>
            <a:r>
              <a:rPr lang="nl-NL" altLang="zh-CN" sz="1600" dirty="0">
                <a:solidFill>
                  <a:srgbClr val="FFFFFF"/>
                </a:solidFill>
              </a:rPr>
              <a:t> = </a:t>
            </a:r>
            <a:r>
              <a:rPr lang="nl-NL" altLang="zh-CN" sz="1600" dirty="0" err="1">
                <a:solidFill>
                  <a:srgbClr val="FFFFFF"/>
                </a:solidFill>
              </a:rPr>
              <a:t>Symbol</a:t>
            </a:r>
            <a:r>
              <a:rPr lang="nl-NL" altLang="zh-CN" sz="1600" dirty="0">
                <a:solidFill>
                  <a:srgbClr val="FFFFFF"/>
                </a:solidFill>
              </a:rPr>
              <a:t>()</a:t>
            </a:r>
            <a:r>
              <a:rPr lang="nl-NL" altLang="zh-CN" sz="1600" dirty="0" smtClean="0">
                <a:solidFill>
                  <a:srgbClr val="FFFFFF"/>
                </a:solidFill>
              </a:rPr>
              <a:t>;</a:t>
            </a:r>
            <a:endParaRPr lang="nl-NL" altLang="zh-CN" sz="1600" dirty="0">
              <a:solidFill>
                <a:srgbClr val="FFFFFF"/>
              </a:solidFill>
            </a:endParaRPr>
          </a:p>
          <a:p>
            <a:r>
              <a:rPr lang="nl-NL" altLang="zh-CN" sz="1600" dirty="0">
                <a:solidFill>
                  <a:srgbClr val="FFFFFF"/>
                </a:solidFill>
              </a:rPr>
              <a:t>// </a:t>
            </a:r>
            <a:r>
              <a:rPr lang="zh-CN" altLang="nl-NL" sz="1600" dirty="0">
                <a:solidFill>
                  <a:srgbClr val="FFFFFF"/>
                </a:solidFill>
              </a:rPr>
              <a:t>第一种写法</a:t>
            </a:r>
          </a:p>
          <a:p>
            <a:r>
              <a:rPr lang="nl-NL" altLang="zh-CN" sz="1600" dirty="0">
                <a:solidFill>
                  <a:srgbClr val="FFFFFF"/>
                </a:solidFill>
              </a:rPr>
              <a:t>var a = {};</a:t>
            </a:r>
          </a:p>
          <a:p>
            <a:r>
              <a:rPr lang="nl-NL" altLang="zh-CN" sz="1600" dirty="0">
                <a:solidFill>
                  <a:srgbClr val="FFFFFF"/>
                </a:solidFill>
              </a:rPr>
              <a:t>a[</a:t>
            </a:r>
            <a:r>
              <a:rPr lang="nl-NL" altLang="zh-CN" sz="1600" dirty="0" err="1">
                <a:solidFill>
                  <a:srgbClr val="FFFFFF"/>
                </a:solidFill>
              </a:rPr>
              <a:t>mySymbol</a:t>
            </a:r>
            <a:r>
              <a:rPr lang="nl-NL" altLang="zh-CN" sz="1600" dirty="0">
                <a:solidFill>
                  <a:srgbClr val="FFFFFF"/>
                </a:solidFill>
              </a:rPr>
              <a:t>] = '</a:t>
            </a:r>
            <a:r>
              <a:rPr lang="nl-NL" altLang="zh-CN" sz="1600" dirty="0" err="1">
                <a:solidFill>
                  <a:srgbClr val="FFFFFF"/>
                </a:solidFill>
              </a:rPr>
              <a:t>Hello</a:t>
            </a:r>
            <a:r>
              <a:rPr lang="nl-NL" altLang="zh-CN" sz="1600" dirty="0" smtClean="0">
                <a:solidFill>
                  <a:srgbClr val="FFFFFF"/>
                </a:solidFill>
              </a:rPr>
              <a:t>!’;</a:t>
            </a:r>
            <a:endParaRPr lang="nl-NL" altLang="zh-CN" sz="1600" dirty="0">
              <a:solidFill>
                <a:srgbClr val="FFFFFF"/>
              </a:solidFill>
            </a:endParaRPr>
          </a:p>
          <a:p>
            <a:r>
              <a:rPr lang="nl-NL" altLang="zh-CN" sz="1600" dirty="0">
                <a:solidFill>
                  <a:srgbClr val="FFFFFF"/>
                </a:solidFill>
              </a:rPr>
              <a:t>// </a:t>
            </a:r>
            <a:r>
              <a:rPr lang="zh-CN" altLang="nl-NL" sz="1600" dirty="0">
                <a:solidFill>
                  <a:srgbClr val="FFFFFF"/>
                </a:solidFill>
              </a:rPr>
              <a:t>第二种写法</a:t>
            </a:r>
          </a:p>
          <a:p>
            <a:r>
              <a:rPr lang="nl-NL" altLang="zh-CN" sz="1600" dirty="0">
                <a:solidFill>
                  <a:srgbClr val="FFFFFF"/>
                </a:solidFill>
              </a:rPr>
              <a:t>var a = {</a:t>
            </a:r>
          </a:p>
          <a:p>
            <a:r>
              <a:rPr lang="nl-NL" altLang="zh-CN" sz="1600" dirty="0">
                <a:solidFill>
                  <a:srgbClr val="FFFFFF"/>
                </a:solidFill>
              </a:rPr>
              <a:t>  [</a:t>
            </a:r>
            <a:r>
              <a:rPr lang="nl-NL" altLang="zh-CN" sz="1600" dirty="0" err="1">
                <a:solidFill>
                  <a:srgbClr val="FFFFFF"/>
                </a:solidFill>
              </a:rPr>
              <a:t>mySymbol</a:t>
            </a:r>
            <a:r>
              <a:rPr lang="nl-NL" altLang="zh-CN" sz="1600" dirty="0">
                <a:solidFill>
                  <a:srgbClr val="FFFFFF"/>
                </a:solidFill>
              </a:rPr>
              <a:t>]: '</a:t>
            </a:r>
            <a:r>
              <a:rPr lang="nl-NL" altLang="zh-CN" sz="1600" dirty="0" err="1">
                <a:solidFill>
                  <a:srgbClr val="FFFFFF"/>
                </a:solidFill>
              </a:rPr>
              <a:t>Hello</a:t>
            </a:r>
            <a:r>
              <a:rPr lang="nl-NL" altLang="zh-CN" sz="1600" dirty="0">
                <a:solidFill>
                  <a:srgbClr val="FFFFFF"/>
                </a:solidFill>
              </a:rPr>
              <a:t>!'</a:t>
            </a:r>
          </a:p>
          <a:p>
            <a:r>
              <a:rPr lang="nl-NL" altLang="zh-CN" sz="1600" dirty="0">
                <a:solidFill>
                  <a:srgbClr val="FFFFFF"/>
                </a:solidFill>
              </a:rPr>
              <a:t>}</a:t>
            </a:r>
            <a:r>
              <a:rPr lang="nl-NL" altLang="zh-CN" sz="1600" dirty="0" smtClean="0">
                <a:solidFill>
                  <a:srgbClr val="FFFFFF"/>
                </a:solidFill>
              </a:rPr>
              <a:t>;</a:t>
            </a:r>
            <a:endParaRPr lang="nl-NL" altLang="zh-CN" sz="1600" dirty="0">
              <a:solidFill>
                <a:srgbClr val="FFFFFF"/>
              </a:solidFill>
            </a:endParaRPr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4687625" y="1912731"/>
            <a:ext cx="4120679" cy="27925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zh-CN" sz="1600" dirty="0">
                <a:solidFill>
                  <a:srgbClr val="FFFFFF"/>
                </a:solidFill>
              </a:rPr>
              <a:t>// </a:t>
            </a:r>
            <a:r>
              <a:rPr lang="zh-CN" altLang="nl-NL" sz="1600" dirty="0">
                <a:solidFill>
                  <a:srgbClr val="FFFFFF"/>
                </a:solidFill>
              </a:rPr>
              <a:t>第三种写法</a:t>
            </a:r>
          </a:p>
          <a:p>
            <a:r>
              <a:rPr lang="nl-NL" altLang="zh-CN" sz="1600" dirty="0">
                <a:solidFill>
                  <a:srgbClr val="FFFFFF"/>
                </a:solidFill>
              </a:rPr>
              <a:t>var a = {};</a:t>
            </a:r>
          </a:p>
          <a:p>
            <a:r>
              <a:rPr lang="nl-NL" altLang="zh-CN" sz="1600" dirty="0" err="1">
                <a:solidFill>
                  <a:srgbClr val="FFFFFF"/>
                </a:solidFill>
              </a:rPr>
              <a:t>Object.defineProperty</a:t>
            </a:r>
            <a:r>
              <a:rPr lang="nl-NL" altLang="zh-CN" sz="1600" dirty="0">
                <a:solidFill>
                  <a:srgbClr val="FFFFFF"/>
                </a:solidFill>
              </a:rPr>
              <a:t>(a, </a:t>
            </a:r>
            <a:r>
              <a:rPr lang="nl-NL" altLang="zh-CN" sz="1600" dirty="0" err="1">
                <a:solidFill>
                  <a:srgbClr val="FFFFFF"/>
                </a:solidFill>
              </a:rPr>
              <a:t>mySymbol</a:t>
            </a:r>
            <a:r>
              <a:rPr lang="nl-NL" altLang="zh-CN" sz="1600" dirty="0">
                <a:solidFill>
                  <a:srgbClr val="FFFFFF"/>
                </a:solidFill>
              </a:rPr>
              <a:t>, { </a:t>
            </a:r>
            <a:r>
              <a:rPr lang="nl-NL" altLang="zh-CN" sz="1600" dirty="0" err="1">
                <a:solidFill>
                  <a:srgbClr val="FFFFFF"/>
                </a:solidFill>
              </a:rPr>
              <a:t>value</a:t>
            </a:r>
            <a:r>
              <a:rPr lang="nl-NL" altLang="zh-CN" sz="1600" dirty="0">
                <a:solidFill>
                  <a:srgbClr val="FFFFFF"/>
                </a:solidFill>
              </a:rPr>
              <a:t>: '</a:t>
            </a:r>
            <a:r>
              <a:rPr lang="nl-NL" altLang="zh-CN" sz="1600" dirty="0" err="1">
                <a:solidFill>
                  <a:srgbClr val="FFFFFF"/>
                </a:solidFill>
              </a:rPr>
              <a:t>Hello</a:t>
            </a:r>
            <a:r>
              <a:rPr lang="nl-NL" altLang="zh-CN" sz="1600" dirty="0">
                <a:solidFill>
                  <a:srgbClr val="FFFFFF"/>
                </a:solidFill>
              </a:rPr>
              <a:t>!' });</a:t>
            </a:r>
          </a:p>
          <a:p>
            <a:r>
              <a:rPr lang="nl-NL" altLang="zh-CN" sz="1600" dirty="0">
                <a:solidFill>
                  <a:srgbClr val="FFFFFF"/>
                </a:solidFill>
              </a:rPr>
              <a:t>// </a:t>
            </a:r>
            <a:r>
              <a:rPr lang="zh-CN" altLang="nl-NL" sz="1600" dirty="0">
                <a:solidFill>
                  <a:srgbClr val="FFFFFF"/>
                </a:solidFill>
              </a:rPr>
              <a:t>以上写法都得到同样结果</a:t>
            </a:r>
          </a:p>
          <a:p>
            <a:r>
              <a:rPr lang="nl-NL" altLang="zh-CN" sz="1600" dirty="0">
                <a:solidFill>
                  <a:srgbClr val="FFFFFF"/>
                </a:solidFill>
              </a:rPr>
              <a:t>a[</a:t>
            </a:r>
            <a:r>
              <a:rPr lang="nl-NL" altLang="zh-CN" sz="1600" dirty="0" err="1">
                <a:solidFill>
                  <a:srgbClr val="FFFFFF"/>
                </a:solidFill>
              </a:rPr>
              <a:t>mySymbol</a:t>
            </a:r>
            <a:r>
              <a:rPr lang="nl-NL" altLang="zh-CN" sz="1600" dirty="0">
                <a:solidFill>
                  <a:srgbClr val="FFFFFF"/>
                </a:solidFill>
              </a:rPr>
              <a:t>] // "</a:t>
            </a:r>
            <a:r>
              <a:rPr lang="nl-NL" altLang="zh-CN" sz="1600" dirty="0" err="1">
                <a:solidFill>
                  <a:srgbClr val="FFFFFF"/>
                </a:solidFill>
              </a:rPr>
              <a:t>Hello</a:t>
            </a:r>
            <a:r>
              <a:rPr lang="nl-NL" altLang="zh-CN" sz="1600" dirty="0">
                <a:solidFill>
                  <a:srgbClr val="FFFFFF"/>
                </a:solidFill>
              </a:rPr>
              <a:t>!"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0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数组的解构赋值</a:t>
            </a:r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57200" y="1780872"/>
            <a:ext cx="7620000" cy="4062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let [foo, [[bar], </a:t>
            </a:r>
            <a:r>
              <a:rPr kumimoji="1" lang="en-US" altLang="zh-CN" sz="1600" b="0" dirty="0" err="1">
                <a:solidFill>
                  <a:schemeClr val="bg1"/>
                </a:solidFill>
                <a:latin typeface="Calibri"/>
                <a:cs typeface="Calibri"/>
              </a:rPr>
              <a:t>baz</a:t>
            </a: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]] = [1, [[2], 3]];</a:t>
            </a:r>
          </a:p>
          <a:p>
            <a:pPr>
              <a:lnSpc>
                <a:spcPct val="100000"/>
              </a:lnSpc>
            </a:pP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foo // 1</a:t>
            </a:r>
          </a:p>
          <a:p>
            <a:pPr>
              <a:lnSpc>
                <a:spcPct val="100000"/>
              </a:lnSpc>
            </a:pP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bar // 2</a:t>
            </a:r>
          </a:p>
          <a:p>
            <a:pPr>
              <a:lnSpc>
                <a:spcPct val="100000"/>
              </a:lnSpc>
            </a:pPr>
            <a:r>
              <a:rPr kumimoji="1" lang="en-US" altLang="zh-CN" sz="1600" b="0" dirty="0" err="1">
                <a:solidFill>
                  <a:schemeClr val="bg1"/>
                </a:solidFill>
                <a:latin typeface="Calibri"/>
                <a:cs typeface="Calibri"/>
              </a:rPr>
              <a:t>baz</a:t>
            </a: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 // </a:t>
            </a:r>
            <a:r>
              <a:rPr kumimoji="1" lang="en-US" altLang="zh-CN" sz="1600" b="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</a:p>
          <a:p>
            <a:pPr>
              <a:lnSpc>
                <a:spcPct val="100000"/>
              </a:lnSpc>
            </a:pPr>
            <a:endParaRPr kumimoji="1" lang="en-US" altLang="zh-CN" sz="16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let [ , , third] = ["foo", "bar", "</a:t>
            </a:r>
            <a:r>
              <a:rPr kumimoji="1" lang="en-US" altLang="zh-CN" sz="1600" b="0" dirty="0" err="1">
                <a:solidFill>
                  <a:schemeClr val="bg1"/>
                </a:solidFill>
                <a:latin typeface="Calibri"/>
                <a:cs typeface="Calibri"/>
              </a:rPr>
              <a:t>baz</a:t>
            </a: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"];</a:t>
            </a:r>
          </a:p>
          <a:p>
            <a:pPr>
              <a:lnSpc>
                <a:spcPct val="100000"/>
              </a:lnSpc>
            </a:pP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third // "</a:t>
            </a:r>
            <a:r>
              <a:rPr kumimoji="1" lang="en-US" altLang="zh-CN" sz="1600" b="0" dirty="0" err="1" smtClean="0">
                <a:solidFill>
                  <a:schemeClr val="bg1"/>
                </a:solidFill>
                <a:latin typeface="Calibri"/>
                <a:cs typeface="Calibri"/>
              </a:rPr>
              <a:t>baz</a:t>
            </a:r>
            <a:r>
              <a:rPr kumimoji="1" lang="en-US" altLang="zh-CN" sz="1600" b="0" dirty="0" smtClean="0">
                <a:solidFill>
                  <a:schemeClr val="bg1"/>
                </a:solidFill>
                <a:latin typeface="Calibri"/>
                <a:cs typeface="Calibri"/>
              </a:rPr>
              <a:t>”</a:t>
            </a:r>
          </a:p>
          <a:p>
            <a:pPr>
              <a:lnSpc>
                <a:spcPct val="100000"/>
              </a:lnSpc>
            </a:pPr>
            <a:endParaRPr kumimoji="1" lang="en-US" altLang="zh-CN" sz="16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let [x, , y] = [1, 2, 3];</a:t>
            </a:r>
          </a:p>
          <a:p>
            <a:pPr>
              <a:lnSpc>
                <a:spcPct val="100000"/>
              </a:lnSpc>
            </a:pP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x // 1</a:t>
            </a:r>
          </a:p>
          <a:p>
            <a:pPr>
              <a:lnSpc>
                <a:spcPct val="100000"/>
              </a:lnSpc>
            </a:pP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y // </a:t>
            </a:r>
            <a:r>
              <a:rPr kumimoji="1" lang="en-US" altLang="zh-CN" sz="1600" b="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kumimoji="1" lang="zh-CN" altLang="en-US" sz="1600" b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84726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Symbol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1800" dirty="0"/>
              <a:t>Symbol </a:t>
            </a:r>
            <a:r>
              <a:rPr lang="zh-CN" altLang="en-US" sz="1800" dirty="0"/>
              <a:t>值作为对象属性名时，不能用点运算符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sz="1800" dirty="0" smtClean="0"/>
              <a:t>因为点运算符后面总</a:t>
            </a:r>
            <a:r>
              <a:rPr lang="zh-CN" altLang="en-US" sz="1800" dirty="0"/>
              <a:t>是字符串，所以不会读</a:t>
            </a:r>
            <a:r>
              <a:rPr lang="zh-CN" altLang="en-US" sz="1800" dirty="0" smtClean="0"/>
              <a:t>取</a:t>
            </a:r>
            <a:r>
              <a:rPr lang="en-US" altLang="zh-CN" sz="1800" dirty="0" smtClean="0"/>
              <a:t>Symbol</a:t>
            </a:r>
            <a:r>
              <a:rPr lang="zh-CN" altLang="en-US" sz="1800" dirty="0"/>
              <a:t>作为标识名所指代的那个值，</a:t>
            </a:r>
            <a:r>
              <a:rPr lang="zh-CN" altLang="en-US" sz="1800" dirty="0" smtClean="0"/>
              <a:t>导致的</a:t>
            </a:r>
            <a:r>
              <a:rPr lang="zh-CN" altLang="en-US" sz="1800" dirty="0"/>
              <a:t>属性名实际上是一个字符串，而不是一个 </a:t>
            </a:r>
            <a:r>
              <a:rPr lang="en-US" altLang="zh-CN" sz="1800" dirty="0"/>
              <a:t>Symbol </a:t>
            </a:r>
            <a:r>
              <a:rPr lang="zh-CN" altLang="en-US" sz="1800" dirty="0"/>
              <a:t>值。</a:t>
            </a:r>
          </a:p>
          <a:p>
            <a:pPr marL="342900" indent="-342900">
              <a:buFont typeface="Arial"/>
              <a:buChar char="•"/>
            </a:pPr>
            <a:r>
              <a:rPr lang="zh-CN" altLang="en-US" sz="1800" dirty="0"/>
              <a:t>在对象的内部，使用 </a:t>
            </a:r>
            <a:r>
              <a:rPr lang="en-US" altLang="zh-CN" sz="1800" dirty="0"/>
              <a:t>Symbol </a:t>
            </a:r>
            <a:r>
              <a:rPr lang="zh-CN" altLang="en-US" sz="1800" dirty="0"/>
              <a:t>值定义属性时，</a:t>
            </a:r>
            <a:r>
              <a:rPr lang="en-US" altLang="zh-CN" sz="1800" dirty="0"/>
              <a:t>Symbol </a:t>
            </a:r>
            <a:r>
              <a:rPr lang="zh-CN" altLang="en-US" sz="1800" dirty="0"/>
              <a:t>值必须放在方括号之中。</a:t>
            </a:r>
          </a:p>
          <a:p>
            <a:pPr marL="342900" indent="-342900">
              <a:buFont typeface="Arial"/>
              <a:buChar char="•"/>
            </a:pPr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672353" y="4587954"/>
            <a:ext cx="7404847" cy="2066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let s = Symbol()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let </a:t>
            </a:r>
            <a:r>
              <a:rPr lang="en-US" altLang="zh-CN" sz="1600" dirty="0" err="1">
                <a:solidFill>
                  <a:schemeClr val="bg1"/>
                </a:solidFill>
              </a:rPr>
              <a:t>obj</a:t>
            </a:r>
            <a:r>
              <a:rPr lang="en-US" altLang="zh-CN" sz="1600" dirty="0">
                <a:solidFill>
                  <a:schemeClr val="bg1"/>
                </a:solidFill>
              </a:rPr>
              <a:t> = 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[s]: function (</a:t>
            </a:r>
            <a:r>
              <a:rPr lang="en-US" altLang="zh-CN" sz="1600" dirty="0" err="1">
                <a:solidFill>
                  <a:schemeClr val="bg1"/>
                </a:solidFill>
              </a:rPr>
              <a:t>arg</a:t>
            </a:r>
            <a:r>
              <a:rPr lang="en-US" altLang="zh-CN" sz="1600" dirty="0">
                <a:solidFill>
                  <a:schemeClr val="bg1"/>
                </a:solidFill>
              </a:rPr>
              <a:t>) { ... }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}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obj</a:t>
            </a:r>
            <a:r>
              <a:rPr lang="en-US" altLang="zh-CN" sz="1600" dirty="0">
                <a:solidFill>
                  <a:schemeClr val="bg1"/>
                </a:solidFill>
              </a:rPr>
              <a:t>[s](123);</a:t>
            </a:r>
          </a:p>
        </p:txBody>
      </p:sp>
    </p:spTree>
    <p:extLst>
      <p:ext uri="{BB962C8B-B14F-4D97-AF65-F5344CB8AC3E}">
        <p14:creationId xmlns:p14="http://schemas.microsoft.com/office/powerpoint/2010/main" val="62870014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Symbol</a:t>
            </a:r>
            <a:r>
              <a:rPr lang="zh-CN" altLang="en-US" dirty="0" smtClean="0"/>
              <a:t>属性名的遍历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TW" dirty="0"/>
              <a:t>Symbol </a:t>
            </a:r>
            <a:r>
              <a:rPr lang="zh-TW" altLang="en-US" dirty="0"/>
              <a:t>作为属性名，该属性不会出现在</a:t>
            </a:r>
            <a:r>
              <a:rPr lang="en-US" altLang="zh-TW" dirty="0"/>
              <a:t>for...in</a:t>
            </a:r>
            <a:r>
              <a:rPr lang="zh-TW" altLang="en-US" dirty="0"/>
              <a:t>、</a:t>
            </a:r>
            <a:r>
              <a:rPr lang="en-US" altLang="zh-TW" dirty="0"/>
              <a:t>for...of</a:t>
            </a:r>
            <a:r>
              <a:rPr lang="zh-TW" altLang="en-US" dirty="0"/>
              <a:t>循环中，也不会被</a:t>
            </a:r>
            <a:r>
              <a:rPr lang="en-US" altLang="zh-TW" dirty="0" err="1"/>
              <a:t>Object.keys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Object.getOwnPropertyNames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JSON.stringify</a:t>
            </a:r>
            <a:r>
              <a:rPr lang="en-US" altLang="zh-TW" dirty="0"/>
              <a:t>()</a:t>
            </a:r>
            <a:r>
              <a:rPr lang="zh-TW" altLang="en-US" dirty="0"/>
              <a:t>返回。但是，它也不是私有属性，有一个</a:t>
            </a:r>
            <a:r>
              <a:rPr lang="en-US" altLang="zh-TW" dirty="0" err="1"/>
              <a:t>Object.getOwnPropertySymbols</a:t>
            </a:r>
            <a:r>
              <a:rPr lang="zh-TW" altLang="en-US" dirty="0"/>
              <a:t>方法，可以获取指定对象的所有 </a:t>
            </a:r>
            <a:r>
              <a:rPr lang="en-US" altLang="zh-TW" dirty="0"/>
              <a:t>Symbol </a:t>
            </a:r>
            <a:r>
              <a:rPr lang="zh-TW" altLang="en-US" dirty="0"/>
              <a:t>属性名。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44748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57898" cy="1371600"/>
          </a:xfrm>
        </p:spPr>
        <p:txBody>
          <a:bodyPr>
            <a:normAutofit/>
          </a:bodyPr>
          <a:lstStyle/>
          <a:p>
            <a:r>
              <a:rPr lang="en-US" altLang="zh-CN" sz="2800" cap="none" dirty="0" err="1" smtClean="0"/>
              <a:t>Object.getOwnPropertySymbols</a:t>
            </a:r>
            <a:endParaRPr lang="zh-CN" altLang="en-US" sz="28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TW" dirty="0" err="1"/>
              <a:t>Object.getOwnPropertySymbols</a:t>
            </a:r>
            <a:r>
              <a:rPr lang="zh-TW" altLang="en-US" dirty="0"/>
              <a:t>方法返回一个数组，成员是当前对象的所有用作属性名的 </a:t>
            </a:r>
            <a:r>
              <a:rPr lang="en-US" altLang="zh-TW" dirty="0"/>
              <a:t>Symbol </a:t>
            </a:r>
            <a:r>
              <a:rPr lang="zh-TW" altLang="en-US" dirty="0"/>
              <a:t>值。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810251" y="2816124"/>
            <a:ext cx="7404847" cy="33311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obj</a:t>
            </a:r>
            <a:r>
              <a:rPr lang="en-US" altLang="zh-CN" sz="1600" dirty="0">
                <a:solidFill>
                  <a:schemeClr val="bg1"/>
                </a:solidFill>
              </a:rPr>
              <a:t> = {};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a = Symbol('a');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b = Symbol('b')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obj</a:t>
            </a:r>
            <a:r>
              <a:rPr lang="en-US" altLang="zh-CN" sz="1600" dirty="0">
                <a:solidFill>
                  <a:schemeClr val="bg1"/>
                </a:solidFill>
              </a:rPr>
              <a:t>[a] = 'Hello';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obj</a:t>
            </a:r>
            <a:r>
              <a:rPr lang="en-US" altLang="zh-CN" sz="1600" dirty="0">
                <a:solidFill>
                  <a:schemeClr val="bg1"/>
                </a:solidFill>
              </a:rPr>
              <a:t>[b] = '</a:t>
            </a:r>
            <a:r>
              <a:rPr lang="en-US" altLang="zh-CN" sz="1600" dirty="0" smtClean="0">
                <a:solidFill>
                  <a:schemeClr val="bg1"/>
                </a:solidFill>
              </a:rPr>
              <a:t>World’;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objectSymbols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Object.getOwnPropertySymbols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obj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objectSymbols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[Symbol(a), Symbol(b)]</a:t>
            </a:r>
          </a:p>
        </p:txBody>
      </p:sp>
    </p:spTree>
    <p:extLst>
      <p:ext uri="{BB962C8B-B14F-4D97-AF65-F5344CB8AC3E}">
        <p14:creationId xmlns:p14="http://schemas.microsoft.com/office/powerpoint/2010/main" val="258344748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Reflect.ownKeys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 err="1"/>
              <a:t>Reflect.ownKeys</a:t>
            </a:r>
            <a:r>
              <a:rPr lang="zh-CN" altLang="en-US" dirty="0"/>
              <a:t>方法可以返回所有类型的键名，包括常规键名和 </a:t>
            </a:r>
            <a:r>
              <a:rPr lang="en-US" altLang="zh-CN" dirty="0"/>
              <a:t>Symbol </a:t>
            </a:r>
            <a:r>
              <a:rPr lang="zh-CN" altLang="en-US" dirty="0"/>
              <a:t>键名。</a:t>
            </a:r>
          </a:p>
          <a:p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810251" y="2816124"/>
            <a:ext cx="7404847" cy="33311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let </a:t>
            </a:r>
            <a:r>
              <a:rPr lang="en-US" altLang="zh-CN" sz="1600" dirty="0" err="1">
                <a:solidFill>
                  <a:schemeClr val="bg1"/>
                </a:solidFill>
              </a:rPr>
              <a:t>obj</a:t>
            </a:r>
            <a:r>
              <a:rPr lang="en-US" altLang="zh-CN" sz="1600" dirty="0">
                <a:solidFill>
                  <a:schemeClr val="bg1"/>
                </a:solidFill>
              </a:rPr>
              <a:t> = 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[Symbol('</a:t>
            </a:r>
            <a:r>
              <a:rPr lang="en-US" altLang="zh-CN" sz="1600" dirty="0" err="1">
                <a:solidFill>
                  <a:schemeClr val="bg1"/>
                </a:solidFill>
              </a:rPr>
              <a:t>my_key</a:t>
            </a:r>
            <a:r>
              <a:rPr lang="en-US" altLang="zh-CN" sz="1600" dirty="0">
                <a:solidFill>
                  <a:schemeClr val="bg1"/>
                </a:solidFill>
              </a:rPr>
              <a:t>')]: 1,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</a:rPr>
              <a:t>: 2,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nonEnum</a:t>
            </a:r>
            <a:r>
              <a:rPr lang="en-US" altLang="zh-CN" sz="1600" dirty="0">
                <a:solidFill>
                  <a:schemeClr val="bg1"/>
                </a:solidFill>
              </a:rPr>
              <a:t>: 3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Reflect.ownKeys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obj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 ["</a:t>
            </a:r>
            <a:r>
              <a:rPr lang="en-US" altLang="zh-CN" sz="1600" dirty="0" err="1">
                <a:solidFill>
                  <a:schemeClr val="bg1"/>
                </a:solidFill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</a:rPr>
              <a:t>", "</a:t>
            </a:r>
            <a:r>
              <a:rPr lang="en-US" altLang="zh-CN" sz="1600" dirty="0" err="1">
                <a:solidFill>
                  <a:schemeClr val="bg1"/>
                </a:solidFill>
              </a:rPr>
              <a:t>nonEnum</a:t>
            </a:r>
            <a:r>
              <a:rPr lang="en-US" altLang="zh-CN" sz="1600" dirty="0">
                <a:solidFill>
                  <a:schemeClr val="bg1"/>
                </a:solidFill>
              </a:rPr>
              <a:t>", Symbol(</a:t>
            </a:r>
            <a:r>
              <a:rPr lang="en-US" altLang="zh-CN" sz="1600" dirty="0" err="1">
                <a:solidFill>
                  <a:schemeClr val="bg1"/>
                </a:solidFill>
              </a:rPr>
              <a:t>my_key</a:t>
            </a:r>
            <a:r>
              <a:rPr lang="en-US" altLang="zh-CN" sz="1600" dirty="0">
                <a:solidFill>
                  <a:schemeClr val="bg1"/>
                </a:solidFill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258344748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zh-CN" cap="none" dirty="0" err="1" smtClean="0"/>
              <a:t>Symbol.for</a:t>
            </a:r>
            <a:r>
              <a:rPr lang="pl-PL" altLang="zh-CN" cap="none" dirty="0" smtClean="0"/>
              <a:t>()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有时，我们</a:t>
            </a:r>
            <a:r>
              <a:rPr lang="zh-CN" altLang="en-US" dirty="0"/>
              <a:t>希望重新使用同一个</a:t>
            </a:r>
            <a:r>
              <a:rPr lang="en-US" altLang="zh-CN" dirty="0"/>
              <a:t>Symbol</a:t>
            </a:r>
            <a:r>
              <a:rPr lang="zh-CN" altLang="en-US" dirty="0"/>
              <a:t>值，</a:t>
            </a:r>
            <a:r>
              <a:rPr lang="en-US" altLang="zh-CN" dirty="0" err="1"/>
              <a:t>Symbol.for</a:t>
            </a:r>
            <a:r>
              <a:rPr lang="zh-CN" altLang="en-US" dirty="0"/>
              <a:t>方法可以做到这一点。它接受一个字符串作为参数，然后搜索有没有以该参数作为名称的</a:t>
            </a:r>
            <a:r>
              <a:rPr lang="en-US" altLang="zh-CN" dirty="0"/>
              <a:t>Symbol</a:t>
            </a:r>
            <a:r>
              <a:rPr lang="zh-CN" altLang="en-US" dirty="0"/>
              <a:t>值。如果有，就返回这个</a:t>
            </a:r>
            <a:r>
              <a:rPr lang="en-US" altLang="zh-CN" dirty="0"/>
              <a:t>Symbol</a:t>
            </a:r>
            <a:r>
              <a:rPr lang="zh-CN" altLang="en-US" dirty="0"/>
              <a:t>值，否则就新建并返回一个以该字符串为名称的</a:t>
            </a:r>
            <a:r>
              <a:rPr lang="en-US" altLang="zh-CN" dirty="0"/>
              <a:t>Symbol</a:t>
            </a:r>
            <a:r>
              <a:rPr lang="zh-CN" altLang="en-US" dirty="0"/>
              <a:t>值。</a:t>
            </a:r>
          </a:p>
          <a:p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923196" y="3913718"/>
            <a:ext cx="7404847" cy="16445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s1 = </a:t>
            </a:r>
            <a:r>
              <a:rPr lang="en-US" altLang="zh-CN" sz="1600" dirty="0" err="1">
                <a:solidFill>
                  <a:schemeClr val="bg1"/>
                </a:solidFill>
              </a:rPr>
              <a:t>Symbol.for</a:t>
            </a:r>
            <a:r>
              <a:rPr lang="en-US" altLang="zh-CN" sz="1600" dirty="0">
                <a:solidFill>
                  <a:schemeClr val="bg1"/>
                </a:solidFill>
              </a:rPr>
              <a:t>('foo');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s2 = </a:t>
            </a:r>
            <a:r>
              <a:rPr lang="en-US" altLang="zh-CN" sz="1600" dirty="0" err="1">
                <a:solidFill>
                  <a:schemeClr val="bg1"/>
                </a:solidFill>
              </a:rPr>
              <a:t>Symbol.for</a:t>
            </a:r>
            <a:r>
              <a:rPr lang="en-US" altLang="zh-CN" sz="1600" dirty="0">
                <a:solidFill>
                  <a:schemeClr val="bg1"/>
                </a:solidFill>
              </a:rPr>
              <a:t>('foo');</a:t>
            </a: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s1 === s2 // true</a:t>
            </a:r>
          </a:p>
        </p:txBody>
      </p:sp>
    </p:spTree>
    <p:extLst>
      <p:ext uri="{BB962C8B-B14F-4D97-AF65-F5344CB8AC3E}">
        <p14:creationId xmlns:p14="http://schemas.microsoft.com/office/powerpoint/2010/main" val="258344748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cap="none" dirty="0" err="1"/>
              <a:t>Symbol.for</a:t>
            </a:r>
            <a:r>
              <a:rPr lang="pl-PL" altLang="zh-CN" cap="none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 err="1"/>
              <a:t>Symbol.for</a:t>
            </a:r>
            <a:r>
              <a:rPr lang="en-US" altLang="zh-CN" dirty="0"/>
              <a:t>()</a:t>
            </a:r>
            <a:r>
              <a:rPr lang="zh-CN" altLang="en-US" dirty="0"/>
              <a:t>与</a:t>
            </a:r>
            <a:r>
              <a:rPr lang="en-US" altLang="zh-CN" dirty="0"/>
              <a:t>Symbol()</a:t>
            </a:r>
            <a:r>
              <a:rPr lang="zh-CN" altLang="en-US" dirty="0"/>
              <a:t>这两种写法，都会生成新的</a:t>
            </a:r>
            <a:r>
              <a:rPr lang="en-US" altLang="zh-CN" dirty="0"/>
              <a:t>Symbol</a:t>
            </a:r>
            <a:r>
              <a:rPr lang="zh-CN" altLang="en-US" dirty="0"/>
              <a:t>。它们的区别是，前者会被登记在全局环境中供搜索，后者不会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dirty="0" err="1" smtClean="0"/>
              <a:t>Symbol.for</a:t>
            </a:r>
            <a:r>
              <a:rPr lang="en-US" altLang="zh-CN" dirty="0"/>
              <a:t>()</a:t>
            </a:r>
            <a:r>
              <a:rPr lang="zh-CN" altLang="en-US" dirty="0"/>
              <a:t>不会每次调用就返回一个新的 </a:t>
            </a:r>
            <a:r>
              <a:rPr lang="en-US" altLang="zh-CN" dirty="0"/>
              <a:t>Symbol </a:t>
            </a:r>
            <a:r>
              <a:rPr lang="zh-CN" altLang="en-US" dirty="0"/>
              <a:t>类型的值，而是会先检查给定的</a:t>
            </a:r>
            <a:r>
              <a:rPr lang="en-US" altLang="zh-CN" dirty="0"/>
              <a:t>key</a:t>
            </a:r>
            <a:r>
              <a:rPr lang="zh-CN" altLang="en-US" dirty="0"/>
              <a:t>是否已经存在，如果不存在才会新建一个值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比如</a:t>
            </a:r>
            <a:r>
              <a:rPr lang="zh-CN" altLang="en-US" dirty="0"/>
              <a:t>，如果你调用</a:t>
            </a:r>
            <a:r>
              <a:rPr lang="en-US" altLang="zh-CN" dirty="0" err="1"/>
              <a:t>Symbol.for</a:t>
            </a:r>
            <a:r>
              <a:rPr lang="en-US" altLang="zh-CN" dirty="0"/>
              <a:t>("cat")30</a:t>
            </a:r>
            <a:r>
              <a:rPr lang="zh-CN" altLang="en-US" dirty="0"/>
              <a:t>次，每次都会返回同一个 </a:t>
            </a:r>
            <a:r>
              <a:rPr lang="en-US" altLang="zh-CN" dirty="0"/>
              <a:t>Symbol </a:t>
            </a:r>
            <a:r>
              <a:rPr lang="zh-CN" altLang="en-US" dirty="0"/>
              <a:t>值，但是调用</a:t>
            </a:r>
            <a:r>
              <a:rPr lang="en-US" altLang="zh-CN" dirty="0"/>
              <a:t>Symbol("cat")30</a:t>
            </a:r>
            <a:r>
              <a:rPr lang="zh-CN" altLang="en-US" dirty="0"/>
              <a:t>次，会返回</a:t>
            </a:r>
            <a:r>
              <a:rPr lang="en-US" altLang="zh-CN" dirty="0"/>
              <a:t>30</a:t>
            </a:r>
            <a:r>
              <a:rPr lang="zh-CN" altLang="en-US" dirty="0"/>
              <a:t>个不同的</a:t>
            </a:r>
            <a:r>
              <a:rPr lang="en-US" altLang="zh-CN" dirty="0"/>
              <a:t>Symbol</a:t>
            </a:r>
            <a:r>
              <a:rPr lang="zh-CN" altLang="en-US" dirty="0"/>
              <a:t>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44748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8"/>
          <p:cNvSpPr txBox="1">
            <a:spLocks/>
          </p:cNvSpPr>
          <p:nvPr/>
        </p:nvSpPr>
        <p:spPr>
          <a:xfrm>
            <a:off x="535590" y="1752600"/>
            <a:ext cx="7404847" cy="2066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Symbol.for</a:t>
            </a:r>
            <a:r>
              <a:rPr lang="en-US" altLang="zh-CN" sz="1600" dirty="0">
                <a:solidFill>
                  <a:schemeClr val="bg1"/>
                </a:solidFill>
              </a:rPr>
              <a:t>("bar") === </a:t>
            </a:r>
            <a:r>
              <a:rPr lang="en-US" altLang="zh-CN" sz="1600" dirty="0" err="1">
                <a:solidFill>
                  <a:schemeClr val="bg1"/>
                </a:solidFill>
              </a:rPr>
              <a:t>Symbol.for</a:t>
            </a:r>
            <a:r>
              <a:rPr lang="en-US" altLang="zh-CN" sz="1600" dirty="0">
                <a:solidFill>
                  <a:schemeClr val="bg1"/>
                </a:solidFill>
              </a:rPr>
              <a:t>("bar")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true</a:t>
            </a: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Symbol("bar") === Symbol("bar")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258344748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cap="none" dirty="0" err="1" smtClean="0"/>
              <a:t>Symbol.keyFor</a:t>
            </a:r>
            <a:r>
              <a:rPr lang="zh-CN" altLang="pl-PL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由于</a:t>
            </a:r>
            <a:r>
              <a:rPr lang="en-US" altLang="zh-CN" dirty="0"/>
              <a:t>Symbol()</a:t>
            </a:r>
            <a:r>
              <a:rPr lang="zh-CN" altLang="en-US" dirty="0"/>
              <a:t>写法没有登记机制，所以每次调用都会返回一个不同的值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342900" indent="-342900">
              <a:buFont typeface="Arial"/>
              <a:buChar char="•"/>
            </a:pPr>
            <a:r>
              <a:rPr lang="en-US" altLang="zh-CN" dirty="0" err="1"/>
              <a:t>Symbol.keyFor</a:t>
            </a:r>
            <a:r>
              <a:rPr lang="zh-CN" altLang="en-US" dirty="0"/>
              <a:t>方法返回一个</a:t>
            </a:r>
            <a:r>
              <a:rPr lang="zh-CN" altLang="en-US" dirty="0">
                <a:solidFill>
                  <a:schemeClr val="tx2"/>
                </a:solidFill>
              </a:rPr>
              <a:t>已登记</a:t>
            </a:r>
            <a:r>
              <a:rPr lang="zh-CN" altLang="en-US" dirty="0"/>
              <a:t>的 </a:t>
            </a:r>
            <a:r>
              <a:rPr lang="en-US" altLang="zh-CN" dirty="0"/>
              <a:t>Symbol </a:t>
            </a:r>
            <a:r>
              <a:rPr lang="zh-CN" altLang="en-US" dirty="0"/>
              <a:t>类型值的</a:t>
            </a:r>
            <a:r>
              <a:rPr lang="en-US" altLang="zh-CN" dirty="0"/>
              <a:t>key</a:t>
            </a:r>
            <a:r>
              <a:rPr lang="zh-CN" altLang="en-US" dirty="0"/>
              <a:t>。</a:t>
            </a:r>
          </a:p>
          <a:p>
            <a:pPr marL="342900" indent="-342900">
              <a:buFont typeface="Arial"/>
              <a:buChar char="•"/>
            </a:pPr>
            <a:r>
              <a:rPr lang="en-US" altLang="zh-TW" dirty="0" err="1"/>
              <a:t>Symbol.for</a:t>
            </a:r>
            <a:r>
              <a:rPr lang="zh-TW" altLang="en-US" dirty="0"/>
              <a:t>为</a:t>
            </a:r>
            <a:r>
              <a:rPr lang="en-US" altLang="zh-TW" dirty="0"/>
              <a:t>Symbol</a:t>
            </a:r>
            <a:r>
              <a:rPr lang="zh-TW" altLang="en-US" dirty="0"/>
              <a:t>值登记的名字，是</a:t>
            </a:r>
            <a:r>
              <a:rPr lang="zh-TW" altLang="en-US" dirty="0">
                <a:solidFill>
                  <a:srgbClr val="D1282E"/>
                </a:solidFill>
              </a:rPr>
              <a:t>全局环境</a:t>
            </a:r>
            <a:r>
              <a:rPr lang="zh-TW" altLang="en-US" dirty="0"/>
              <a:t>的，可以在不同的 </a:t>
            </a:r>
            <a:r>
              <a:rPr lang="en-US" altLang="zh-TW" dirty="0" err="1"/>
              <a:t>iframe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service worker </a:t>
            </a:r>
            <a:r>
              <a:rPr lang="zh-TW" altLang="en-US" dirty="0"/>
              <a:t>中取到同一个值。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719387" y="4480904"/>
            <a:ext cx="7404847" cy="20662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s1 = </a:t>
            </a:r>
            <a:r>
              <a:rPr lang="en-US" altLang="zh-CN" sz="1600" dirty="0" err="1">
                <a:solidFill>
                  <a:schemeClr val="bg1"/>
                </a:solidFill>
              </a:rPr>
              <a:t>Symbol.for</a:t>
            </a:r>
            <a:r>
              <a:rPr lang="en-US" altLang="zh-CN" sz="1600" dirty="0">
                <a:solidFill>
                  <a:schemeClr val="bg1"/>
                </a:solidFill>
              </a:rPr>
              <a:t>("foo");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Symbol.keyFor</a:t>
            </a:r>
            <a:r>
              <a:rPr lang="en-US" altLang="zh-CN" sz="1600" dirty="0">
                <a:solidFill>
                  <a:schemeClr val="bg1"/>
                </a:solidFill>
              </a:rPr>
              <a:t>(s1) // "foo"</a:t>
            </a: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s2 = Symbol("foo");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Symbol.keyFor</a:t>
            </a:r>
            <a:r>
              <a:rPr lang="en-US" altLang="zh-CN" sz="1600" dirty="0">
                <a:solidFill>
                  <a:schemeClr val="bg1"/>
                </a:solidFill>
              </a:rPr>
              <a:t>(s2) // undefined</a:t>
            </a:r>
          </a:p>
        </p:txBody>
      </p:sp>
    </p:spTree>
    <p:extLst>
      <p:ext uri="{BB962C8B-B14F-4D97-AF65-F5344CB8AC3E}">
        <p14:creationId xmlns:p14="http://schemas.microsoft.com/office/powerpoint/2010/main" val="258344748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Promise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Promise</a:t>
            </a:r>
            <a:r>
              <a:rPr lang="zh-CN" altLang="en-US" dirty="0"/>
              <a:t>，简单说就是一个容器，里面保存着某个未来才会结束的事件（通常是一个异步操作）的结果。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/>
              <a:t>Promise </a:t>
            </a:r>
            <a:r>
              <a:rPr lang="zh-CN" altLang="en-US" dirty="0"/>
              <a:t>是一个对象，从它可以获取异步操作的</a:t>
            </a:r>
            <a:r>
              <a:rPr lang="zh-CN" altLang="en-US" dirty="0" smtClean="0"/>
              <a:t>消息。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Promise </a:t>
            </a:r>
            <a:r>
              <a:rPr lang="zh-CN" altLang="en-US" dirty="0"/>
              <a:t>提供统一的 </a:t>
            </a:r>
            <a:r>
              <a:rPr lang="en-US" altLang="zh-CN" dirty="0"/>
              <a:t>API</a:t>
            </a:r>
            <a:r>
              <a:rPr lang="zh-CN" altLang="en-US" dirty="0"/>
              <a:t>，各种异步操作都可以用同样的方法进行处理。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Promise</a:t>
            </a:r>
            <a:r>
              <a:rPr lang="zh-CN" altLang="en-US" dirty="0"/>
              <a:t>对</a:t>
            </a:r>
            <a:r>
              <a:rPr lang="zh-CN" altLang="en-US" dirty="0" smtClean="0"/>
              <a:t>象特点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）对</a:t>
            </a:r>
            <a:r>
              <a:rPr lang="zh-CN" altLang="en-US" dirty="0" smtClean="0"/>
              <a:t>象的状态不受外界影响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Promise</a:t>
            </a:r>
            <a:r>
              <a:rPr lang="zh-CN" altLang="en-US" dirty="0"/>
              <a:t>对象代表一个异步操作，有三种状态：</a:t>
            </a:r>
            <a:r>
              <a:rPr lang="en-US" altLang="zh-CN" dirty="0"/>
              <a:t>Pending</a:t>
            </a:r>
            <a:r>
              <a:rPr lang="zh-CN" altLang="en-US" dirty="0"/>
              <a:t>（进行中）、</a:t>
            </a:r>
            <a:r>
              <a:rPr lang="en-US" altLang="zh-CN" dirty="0"/>
              <a:t>Resolved</a:t>
            </a:r>
            <a:r>
              <a:rPr lang="zh-CN" altLang="en-US" dirty="0"/>
              <a:t>（已完成，又称 </a:t>
            </a:r>
            <a:r>
              <a:rPr lang="en-US" altLang="zh-CN" dirty="0"/>
              <a:t>Fulfilled</a:t>
            </a:r>
            <a:r>
              <a:rPr lang="zh-CN" altLang="en-US" dirty="0"/>
              <a:t>）和</a:t>
            </a:r>
            <a:r>
              <a:rPr lang="en-US" altLang="zh-CN" dirty="0"/>
              <a:t>Rejected</a:t>
            </a:r>
            <a:r>
              <a:rPr lang="zh-CN" altLang="en-US" dirty="0"/>
              <a:t>（已失败）。只有异步操作的结果，可以决定当前是哪一种状态，任何其他操作都无法改变这个状态。这也是</a:t>
            </a:r>
            <a:r>
              <a:rPr lang="en-US" altLang="zh-CN" dirty="0"/>
              <a:t>Promise</a:t>
            </a:r>
            <a:r>
              <a:rPr lang="zh-CN" altLang="en-US" dirty="0"/>
              <a:t>这个名字的由来，它的英语意思就是“承诺”，表示其他手段无法改变。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7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数组的解构赋值</a:t>
            </a:r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57200" y="1896321"/>
            <a:ext cx="7620000" cy="29454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600" b="0" dirty="0" smtClean="0">
                <a:solidFill>
                  <a:schemeClr val="bg1"/>
                </a:solidFill>
                <a:latin typeface="Calibri"/>
                <a:cs typeface="Calibri"/>
              </a:rPr>
              <a:t>let </a:t>
            </a: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[head, ...tail] = [1, 2, 3, 4];</a:t>
            </a:r>
          </a:p>
          <a:p>
            <a:pPr>
              <a:lnSpc>
                <a:spcPct val="100000"/>
              </a:lnSpc>
            </a:pP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head // 1</a:t>
            </a:r>
          </a:p>
          <a:p>
            <a:pPr>
              <a:lnSpc>
                <a:spcPct val="100000"/>
              </a:lnSpc>
            </a:pP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tail // [2, 3, 4]</a:t>
            </a:r>
          </a:p>
          <a:p>
            <a:pPr>
              <a:lnSpc>
                <a:spcPct val="100000"/>
              </a:lnSpc>
            </a:pPr>
            <a:endParaRPr kumimoji="1" lang="en-US" altLang="zh-CN" sz="1600" b="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let [x, y, ...z] = ['a'];</a:t>
            </a:r>
          </a:p>
          <a:p>
            <a:pPr>
              <a:lnSpc>
                <a:spcPct val="100000"/>
              </a:lnSpc>
            </a:pP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x // "a"</a:t>
            </a:r>
          </a:p>
          <a:p>
            <a:pPr>
              <a:lnSpc>
                <a:spcPct val="100000"/>
              </a:lnSpc>
            </a:pP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y // undefined</a:t>
            </a:r>
          </a:p>
          <a:p>
            <a:pPr>
              <a:lnSpc>
                <a:spcPct val="100000"/>
              </a:lnSpc>
            </a:pPr>
            <a:r>
              <a:rPr kumimoji="1" lang="en-US" altLang="zh-CN" sz="1600" b="0" dirty="0">
                <a:solidFill>
                  <a:schemeClr val="bg1"/>
                </a:solidFill>
                <a:latin typeface="Calibri"/>
                <a:cs typeface="Calibri"/>
              </a:rPr>
              <a:t>z // [</a:t>
            </a:r>
            <a:r>
              <a:rPr kumimoji="1" lang="en-US" altLang="zh-CN" sz="1600" b="0" dirty="0" smtClean="0">
                <a:solidFill>
                  <a:schemeClr val="bg1"/>
                </a:solidFill>
                <a:latin typeface="Calibri"/>
                <a:cs typeface="Calibri"/>
              </a:rPr>
              <a:t>]</a:t>
            </a:r>
            <a:endParaRPr kumimoji="1" lang="zh-CN" altLang="en-US" sz="1600" b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757350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Promise</a:t>
            </a:r>
            <a:r>
              <a:rPr lang="zh-CN" altLang="en-US" dirty="0"/>
              <a:t>对象特点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）一旦状态改变，就不会再变，任何时候都可以得到这个结果。</a:t>
            </a:r>
            <a:r>
              <a:rPr lang="en-US" altLang="zh-CN" dirty="0"/>
              <a:t>Promise</a:t>
            </a:r>
            <a:r>
              <a:rPr lang="zh-CN" altLang="en-US" dirty="0"/>
              <a:t>对象的状态改变，只有两种可能：从</a:t>
            </a:r>
            <a:r>
              <a:rPr lang="en-US" altLang="zh-CN" dirty="0"/>
              <a:t>Pending</a:t>
            </a:r>
            <a:r>
              <a:rPr lang="zh-CN" altLang="en-US" dirty="0"/>
              <a:t>变为</a:t>
            </a:r>
            <a:r>
              <a:rPr lang="en-US" altLang="zh-CN" dirty="0"/>
              <a:t>Resolved</a:t>
            </a:r>
            <a:r>
              <a:rPr lang="zh-CN" altLang="en-US" dirty="0"/>
              <a:t>和从</a:t>
            </a:r>
            <a:r>
              <a:rPr lang="en-US" altLang="zh-CN" dirty="0"/>
              <a:t>Pending</a:t>
            </a:r>
            <a:r>
              <a:rPr lang="zh-CN" altLang="en-US" dirty="0"/>
              <a:t>变为</a:t>
            </a:r>
            <a:r>
              <a:rPr lang="en-US" altLang="zh-CN" dirty="0"/>
              <a:t>Rejected</a:t>
            </a:r>
            <a:r>
              <a:rPr lang="zh-CN" altLang="en-US" dirty="0"/>
              <a:t>。只要这两种情况发生，状态就凝固了，不会再变了，会一直保持这个结果。如果改变已经发生了，你再对</a:t>
            </a:r>
            <a:r>
              <a:rPr lang="en-US" altLang="zh-CN" dirty="0"/>
              <a:t>Promise</a:t>
            </a:r>
            <a:r>
              <a:rPr lang="zh-CN" altLang="en-US" dirty="0"/>
              <a:t>对象添加回调函数，也会立即得到这个结果。这与事件（</a:t>
            </a:r>
            <a:r>
              <a:rPr lang="en-US" altLang="zh-CN" dirty="0"/>
              <a:t>Event</a:t>
            </a:r>
            <a:r>
              <a:rPr lang="zh-CN" altLang="en-US" dirty="0"/>
              <a:t>）完全不同，事件的特点是，如果你错过了它，再去监听，是得不到结果的。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7995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Promise</a:t>
            </a:r>
            <a:r>
              <a:rPr lang="zh-TW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Promise</a:t>
            </a:r>
            <a:r>
              <a:rPr lang="zh-CN" altLang="en-US" dirty="0"/>
              <a:t>构造函数接受一个函数作为参数，</a:t>
            </a:r>
            <a:r>
              <a:rPr lang="zh-CN" altLang="en-US" dirty="0">
                <a:solidFill>
                  <a:schemeClr val="tx2"/>
                </a:solidFill>
              </a:rPr>
              <a:t>该函数的两个参数分别是</a:t>
            </a:r>
            <a:r>
              <a:rPr lang="en-US" altLang="zh-CN" dirty="0">
                <a:solidFill>
                  <a:schemeClr val="tx2"/>
                </a:solidFill>
              </a:rPr>
              <a:t>resolve</a:t>
            </a:r>
            <a:r>
              <a:rPr lang="zh-CN" altLang="en-US" dirty="0">
                <a:solidFill>
                  <a:schemeClr val="tx2"/>
                </a:solidFill>
              </a:rPr>
              <a:t>和</a:t>
            </a:r>
            <a:r>
              <a:rPr lang="en-US" altLang="zh-CN" dirty="0">
                <a:solidFill>
                  <a:schemeClr val="tx2"/>
                </a:solidFill>
              </a:rPr>
              <a:t>reject</a:t>
            </a:r>
            <a:r>
              <a:rPr lang="zh-CN" altLang="en-US" dirty="0"/>
              <a:t>。它们是两个函数，由 </a:t>
            </a:r>
            <a:r>
              <a:rPr lang="en-US" altLang="zh-CN" dirty="0"/>
              <a:t>JavaScript </a:t>
            </a:r>
            <a:r>
              <a:rPr lang="zh-CN" altLang="en-US" dirty="0"/>
              <a:t>引擎提供，不用自己部署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342900" indent="-342900">
              <a:buFont typeface="Arial"/>
              <a:buChar char="•"/>
            </a:pPr>
            <a:r>
              <a:rPr lang="en-US" altLang="zh-CN" dirty="0"/>
              <a:t>resolve</a:t>
            </a:r>
            <a:r>
              <a:rPr lang="zh-CN" altLang="en-US" dirty="0"/>
              <a:t>函数的作用是，将</a:t>
            </a:r>
            <a:r>
              <a:rPr lang="en-US" altLang="zh-CN" dirty="0"/>
              <a:t>Promise</a:t>
            </a:r>
            <a:r>
              <a:rPr lang="zh-CN" altLang="en-US" dirty="0"/>
              <a:t>对象的状态从“未完成”变为“成功”（即从 </a:t>
            </a:r>
            <a:r>
              <a:rPr lang="en-US" altLang="zh-CN" dirty="0"/>
              <a:t>Pending </a:t>
            </a:r>
            <a:r>
              <a:rPr lang="zh-CN" altLang="en-US" dirty="0"/>
              <a:t>变为 </a:t>
            </a:r>
            <a:r>
              <a:rPr lang="en-US" altLang="zh-CN" dirty="0"/>
              <a:t>Resolved</a:t>
            </a:r>
            <a:r>
              <a:rPr lang="zh-CN" altLang="en-US" dirty="0"/>
              <a:t>），</a:t>
            </a:r>
            <a:r>
              <a:rPr lang="zh-CN" altLang="en-US" dirty="0">
                <a:solidFill>
                  <a:srgbClr val="D1282E"/>
                </a:solidFill>
              </a:rPr>
              <a:t>在异步操作成功时调用，并将异步操作的结果，作为参数传递出去；</a:t>
            </a:r>
            <a:r>
              <a:rPr lang="en-US" altLang="zh-CN" dirty="0"/>
              <a:t>reject</a:t>
            </a:r>
            <a:r>
              <a:rPr lang="zh-CN" altLang="en-US" dirty="0"/>
              <a:t>函数的作用是，将</a:t>
            </a:r>
            <a:r>
              <a:rPr lang="en-US" altLang="zh-CN" dirty="0"/>
              <a:t>Promise</a:t>
            </a:r>
            <a:r>
              <a:rPr lang="zh-CN" altLang="en-US" dirty="0"/>
              <a:t>对象的状态从“未完成”变为“失败”（即从 </a:t>
            </a:r>
            <a:r>
              <a:rPr lang="en-US" altLang="zh-CN" dirty="0"/>
              <a:t>Pending </a:t>
            </a:r>
            <a:r>
              <a:rPr lang="zh-CN" altLang="en-US" dirty="0"/>
              <a:t>变为 </a:t>
            </a:r>
            <a:r>
              <a:rPr lang="en-US" altLang="zh-CN" dirty="0"/>
              <a:t>Rejected</a:t>
            </a:r>
            <a:r>
              <a:rPr lang="zh-CN" altLang="en-US" dirty="0"/>
              <a:t>），</a:t>
            </a:r>
            <a:r>
              <a:rPr lang="zh-CN" altLang="en-US" dirty="0">
                <a:solidFill>
                  <a:srgbClr val="D1282E"/>
                </a:solidFill>
              </a:rPr>
              <a:t>在异步操作失败时调用，并将异步操作报出的错误，作为参数传递出去</a:t>
            </a:r>
            <a:r>
              <a:rPr lang="zh-CN" altLang="en-US" dirty="0" smtClean="0">
                <a:solidFill>
                  <a:srgbClr val="D1282E"/>
                </a:solidFill>
              </a:rPr>
              <a:t>。</a:t>
            </a:r>
            <a:endParaRPr lang="zh-CN" altLang="en-US" dirty="0">
              <a:solidFill>
                <a:srgbClr val="D1282E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dirty="0">
                <a:solidFill>
                  <a:srgbClr val="D1282E"/>
                </a:solidFill>
              </a:rPr>
              <a:t>Promise</a:t>
            </a:r>
            <a:r>
              <a:rPr lang="zh-CN" altLang="en-US" dirty="0">
                <a:solidFill>
                  <a:srgbClr val="D1282E"/>
                </a:solidFill>
              </a:rPr>
              <a:t>实例生成以后，可以用</a:t>
            </a:r>
            <a:r>
              <a:rPr lang="en-US" altLang="zh-CN" dirty="0">
                <a:solidFill>
                  <a:srgbClr val="D1282E"/>
                </a:solidFill>
              </a:rPr>
              <a:t>then</a:t>
            </a:r>
            <a:r>
              <a:rPr lang="zh-CN" altLang="en-US" dirty="0">
                <a:solidFill>
                  <a:srgbClr val="D1282E"/>
                </a:solidFill>
              </a:rPr>
              <a:t>方法分别指定</a:t>
            </a:r>
            <a:r>
              <a:rPr lang="en-US" altLang="zh-CN" dirty="0">
                <a:solidFill>
                  <a:srgbClr val="D1282E"/>
                </a:solidFill>
              </a:rPr>
              <a:t>Resolved</a:t>
            </a:r>
            <a:r>
              <a:rPr lang="zh-CN" altLang="en-US" dirty="0">
                <a:solidFill>
                  <a:srgbClr val="D1282E"/>
                </a:solidFill>
              </a:rPr>
              <a:t>状态和</a:t>
            </a:r>
            <a:r>
              <a:rPr lang="en-US" altLang="zh-CN" dirty="0">
                <a:solidFill>
                  <a:srgbClr val="D1282E"/>
                </a:solidFill>
              </a:rPr>
              <a:t>Reject</a:t>
            </a:r>
            <a:r>
              <a:rPr lang="zh-CN" altLang="en-US" dirty="0">
                <a:solidFill>
                  <a:srgbClr val="D1282E"/>
                </a:solidFill>
              </a:rPr>
              <a:t>状态的回调函数。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79950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内容占位符 8"/>
          <p:cNvSpPr txBox="1">
            <a:spLocks/>
          </p:cNvSpPr>
          <p:nvPr/>
        </p:nvSpPr>
        <p:spPr>
          <a:xfrm>
            <a:off x="661014" y="1737816"/>
            <a:ext cx="7620000" cy="3317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var</a:t>
            </a:r>
            <a:r>
              <a:rPr lang="en-US" altLang="zh-CN" sz="1600" dirty="0">
                <a:solidFill>
                  <a:srgbClr val="FFFFFF"/>
                </a:solidFill>
              </a:rPr>
              <a:t> promise = new Promise(function(resolve, reject)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// ... some code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if (/* </a:t>
            </a:r>
            <a:r>
              <a:rPr lang="zh-CN" altLang="en-US" sz="1600" dirty="0">
                <a:solidFill>
                  <a:srgbClr val="FFFFFF"/>
                </a:solidFill>
              </a:rPr>
              <a:t>异步操作成功 *</a:t>
            </a:r>
            <a:r>
              <a:rPr lang="en-US" altLang="zh-CN" sz="1600" dirty="0">
                <a:solidFill>
                  <a:srgbClr val="FFFFFF"/>
                </a:solidFill>
              </a:rPr>
              <a:t>/){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  resolve(value);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} else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  reject(error);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});</a:t>
            </a:r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661014" y="5122811"/>
            <a:ext cx="7620000" cy="16496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promise.then</a:t>
            </a:r>
            <a:r>
              <a:rPr lang="en-US" altLang="zh-CN" sz="1400" dirty="0">
                <a:solidFill>
                  <a:srgbClr val="FFFFFF"/>
                </a:solidFill>
              </a:rPr>
              <a:t>(function(value)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// success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}, function(error)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// failure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7979950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resolve</a:t>
            </a:r>
            <a:r>
              <a:rPr lang="zh-CN" altLang="en-US" dirty="0"/>
              <a:t>函数和</a:t>
            </a:r>
            <a:r>
              <a:rPr lang="en-US" altLang="zh-CN" dirty="0"/>
              <a:t>reject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调用</a:t>
            </a:r>
            <a:r>
              <a:rPr lang="en-US" altLang="zh-CN" dirty="0"/>
              <a:t>resolve</a:t>
            </a:r>
            <a:r>
              <a:rPr lang="zh-CN" altLang="en-US" dirty="0"/>
              <a:t>函数和</a:t>
            </a:r>
            <a:r>
              <a:rPr lang="en-US" altLang="zh-CN" dirty="0"/>
              <a:t>reject</a:t>
            </a:r>
            <a:r>
              <a:rPr lang="zh-CN" altLang="en-US" dirty="0"/>
              <a:t>函数时带有参数，那么它们的参数会被传递给回调函数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reject</a:t>
            </a:r>
            <a:r>
              <a:rPr lang="zh-CN" altLang="en-US" dirty="0"/>
              <a:t>函数的参数通常是</a:t>
            </a:r>
            <a:r>
              <a:rPr lang="en-US" altLang="zh-CN" dirty="0"/>
              <a:t>Error</a:t>
            </a:r>
            <a:r>
              <a:rPr lang="zh-CN" altLang="en-US" dirty="0"/>
              <a:t>对象的实例，表示抛出的错误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resolve</a:t>
            </a:r>
            <a:r>
              <a:rPr lang="zh-CN" altLang="en-US" dirty="0"/>
              <a:t>函数的参数除了正常的值以外，还可能是另一个 </a:t>
            </a:r>
            <a:r>
              <a:rPr lang="en-US" altLang="zh-CN" dirty="0"/>
              <a:t>Promise </a:t>
            </a:r>
            <a:r>
              <a:rPr lang="zh-CN" altLang="en-US" dirty="0"/>
              <a:t>实例，表示异步操作的结果有可能是一个值，也有可能是另一个异步</a:t>
            </a:r>
            <a:r>
              <a:rPr lang="zh-CN" altLang="en-US" dirty="0" smtClean="0"/>
              <a:t>操作</a:t>
            </a:r>
            <a:r>
              <a:rPr lang="zh-CN" altLang="zh-CN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661014" y="5122811"/>
            <a:ext cx="7620000" cy="16496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promise.then</a:t>
            </a:r>
            <a:r>
              <a:rPr lang="en-US" altLang="zh-CN" sz="1400" dirty="0">
                <a:solidFill>
                  <a:srgbClr val="FFFFFF"/>
                </a:solidFill>
              </a:rPr>
              <a:t>(function(value)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// success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}, function(error)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// failure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797995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resolve</a:t>
            </a:r>
            <a:r>
              <a:rPr lang="zh-CN" altLang="en-US" dirty="0"/>
              <a:t>函数和</a:t>
            </a:r>
            <a:r>
              <a:rPr lang="en-US" altLang="zh-CN" dirty="0"/>
              <a:t>reject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1600" dirty="0"/>
              <a:t>调用</a:t>
            </a:r>
            <a:r>
              <a:rPr lang="en-US" altLang="zh-CN" sz="1600" dirty="0"/>
              <a:t>resolve</a:t>
            </a:r>
            <a:r>
              <a:rPr lang="zh-CN" altLang="en-US" sz="1600" dirty="0"/>
              <a:t>函数和</a:t>
            </a:r>
            <a:r>
              <a:rPr lang="en-US" altLang="zh-CN" sz="1600" dirty="0"/>
              <a:t>reject</a:t>
            </a:r>
            <a:r>
              <a:rPr lang="zh-CN" altLang="en-US" sz="1600" dirty="0"/>
              <a:t>函数时带有参数，那么它们的参数会被传递给回调函数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sz="1600" dirty="0" smtClean="0"/>
              <a:t>reject</a:t>
            </a:r>
            <a:r>
              <a:rPr lang="zh-CN" altLang="en-US" sz="1600" dirty="0"/>
              <a:t>函数的参数通常是</a:t>
            </a:r>
            <a:r>
              <a:rPr lang="en-US" altLang="zh-CN" sz="1600" dirty="0"/>
              <a:t>Error</a:t>
            </a:r>
            <a:r>
              <a:rPr lang="zh-CN" altLang="en-US" sz="1600" dirty="0"/>
              <a:t>对象的实例，表示抛出的错误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sz="1600" dirty="0" smtClean="0"/>
              <a:t>resolve</a:t>
            </a:r>
            <a:r>
              <a:rPr lang="zh-CN" altLang="en-US" sz="1600" dirty="0"/>
              <a:t>函数的参数除了正常的值以外，还可能是另一个 </a:t>
            </a:r>
            <a:r>
              <a:rPr lang="en-US" altLang="zh-CN" sz="1600" dirty="0"/>
              <a:t>Promise </a:t>
            </a:r>
            <a:r>
              <a:rPr lang="zh-CN" altLang="en-US" sz="1600" dirty="0"/>
              <a:t>实例，表示异步操作的结果有可能是一个值，也有可能是另一个异步</a:t>
            </a:r>
            <a:r>
              <a:rPr lang="zh-CN" altLang="en-US" sz="1600" dirty="0" smtClean="0"/>
              <a:t>操作</a:t>
            </a:r>
            <a:r>
              <a:rPr lang="zh-CN" altLang="zh-CN" sz="1600" dirty="0"/>
              <a:t>。</a:t>
            </a:r>
            <a:endParaRPr lang="zh-CN" altLang="en-US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860993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resolve</a:t>
            </a:r>
            <a:r>
              <a:rPr lang="zh-CN" altLang="en-US" dirty="0"/>
              <a:t>函数和</a:t>
            </a:r>
            <a:r>
              <a:rPr lang="en-US" altLang="zh-CN" dirty="0"/>
              <a:t>reject</a:t>
            </a:r>
            <a:r>
              <a:rPr lang="zh-CN" altLang="en-US" dirty="0"/>
              <a:t>函数</a:t>
            </a:r>
          </a:p>
        </p:txBody>
      </p:sp>
      <p:sp>
        <p:nvSpPr>
          <p:cNvPr id="4" name="内容占位符 8"/>
          <p:cNvSpPr txBox="1">
            <a:spLocks noGrp="1"/>
          </p:cNvSpPr>
          <p:nvPr>
            <p:ph idx="1"/>
          </p:nvPr>
        </p:nvSpPr>
        <p:spPr>
          <a:xfrm>
            <a:off x="457200" y="1752600"/>
            <a:ext cx="7620000" cy="3771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>
                <a:solidFill>
                  <a:schemeClr val="bg1"/>
                </a:solidFill>
              </a:rPr>
              <a:t>var</a:t>
            </a:r>
            <a:r>
              <a:rPr lang="en-US" altLang="zh-CN" sz="1800" dirty="0">
                <a:solidFill>
                  <a:schemeClr val="bg1"/>
                </a:solidFill>
              </a:rPr>
              <a:t> p1 = new Promise(function (resolve, reject) {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  // ...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})</a:t>
            </a:r>
            <a:r>
              <a:rPr lang="en-US" altLang="zh-CN" sz="1800" dirty="0" smtClean="0">
                <a:solidFill>
                  <a:schemeClr val="bg1"/>
                </a:solidFill>
              </a:rPr>
              <a:t>;</a:t>
            </a: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en-US" altLang="zh-CN" sz="1800" dirty="0" err="1">
                <a:solidFill>
                  <a:schemeClr val="bg1"/>
                </a:solidFill>
              </a:rPr>
              <a:t>var</a:t>
            </a:r>
            <a:r>
              <a:rPr lang="en-US" altLang="zh-CN" sz="1800" dirty="0">
                <a:solidFill>
                  <a:schemeClr val="bg1"/>
                </a:solidFill>
              </a:rPr>
              <a:t> p2 = new Promise(function (resolve, reject) {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  // ...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  resolve(p1);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})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01321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519363" cy="13716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Promise.prototype.then</a:t>
            </a:r>
            <a:r>
              <a:rPr lang="en-US" altLang="zh-CN" dirty="0"/>
              <a:t>(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Promise </a:t>
            </a:r>
            <a:r>
              <a:rPr lang="zh-CN" altLang="en-US" dirty="0"/>
              <a:t>实例具有</a:t>
            </a:r>
            <a:r>
              <a:rPr lang="en-US" altLang="zh-CN" dirty="0"/>
              <a:t>then</a:t>
            </a:r>
            <a:r>
              <a:rPr lang="zh-CN" altLang="en-US" dirty="0"/>
              <a:t>方法，也就是说，</a:t>
            </a:r>
            <a:r>
              <a:rPr lang="en-US" altLang="zh-CN" dirty="0"/>
              <a:t>then</a:t>
            </a:r>
            <a:r>
              <a:rPr lang="zh-CN" altLang="en-US" dirty="0"/>
              <a:t>方法是定义在原型对象</a:t>
            </a:r>
            <a:r>
              <a:rPr lang="en-US" altLang="zh-CN" dirty="0" err="1"/>
              <a:t>Promise.prototype</a:t>
            </a:r>
            <a:r>
              <a:rPr lang="zh-CN" altLang="en-US" dirty="0"/>
              <a:t>上的。它的作用是为 </a:t>
            </a:r>
            <a:r>
              <a:rPr lang="en-US" altLang="zh-CN" dirty="0"/>
              <a:t>Promise </a:t>
            </a:r>
            <a:r>
              <a:rPr lang="zh-CN" altLang="en-US" dirty="0"/>
              <a:t>实例添加状态改变时的回调函数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then</a:t>
            </a:r>
            <a:r>
              <a:rPr lang="zh-CN" altLang="en-US" dirty="0"/>
              <a:t>方法的第一个参数是</a:t>
            </a:r>
            <a:r>
              <a:rPr lang="en-US" altLang="zh-CN" dirty="0"/>
              <a:t>Resolved</a:t>
            </a:r>
            <a:r>
              <a:rPr lang="zh-CN" altLang="en-US" dirty="0"/>
              <a:t>状态的回调函数，第二个参数（可选）是</a:t>
            </a:r>
            <a:r>
              <a:rPr lang="en-US" altLang="zh-CN" dirty="0"/>
              <a:t>Rejected</a:t>
            </a:r>
            <a:r>
              <a:rPr lang="zh-CN" altLang="en-US" dirty="0"/>
              <a:t>状态的回调函数。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/>
              <a:t>then</a:t>
            </a:r>
            <a:r>
              <a:rPr lang="zh-CN" altLang="en-US" dirty="0"/>
              <a:t>方法返回的是一个新的</a:t>
            </a:r>
            <a:r>
              <a:rPr lang="en-US" altLang="zh-CN" dirty="0"/>
              <a:t>Promise</a:t>
            </a:r>
            <a:r>
              <a:rPr lang="zh-CN" altLang="en-US" dirty="0"/>
              <a:t>实例（注意，不是原来那个</a:t>
            </a:r>
            <a:r>
              <a:rPr lang="en-US" altLang="zh-CN" dirty="0"/>
              <a:t>Promise</a:t>
            </a:r>
            <a:r>
              <a:rPr lang="zh-CN" altLang="en-US" dirty="0"/>
              <a:t>实例）。因此可以采用链式写法，即</a:t>
            </a:r>
            <a:r>
              <a:rPr lang="en-US" altLang="zh-CN" dirty="0"/>
              <a:t>then</a:t>
            </a:r>
            <a:r>
              <a:rPr lang="zh-CN" altLang="en-US" dirty="0"/>
              <a:t>方法后面再调用另一个</a:t>
            </a:r>
            <a:r>
              <a:rPr lang="en-US" altLang="zh-CN" dirty="0"/>
              <a:t>then</a:t>
            </a:r>
            <a:r>
              <a:rPr lang="zh-CN" altLang="en-US" dirty="0"/>
              <a:t>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01321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17238" cy="13716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Promise.prototype.catch</a:t>
            </a:r>
            <a:r>
              <a:rPr lang="en-US" altLang="zh-CN" dirty="0"/>
              <a:t>(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Promise.prototype.catch</a:t>
            </a:r>
            <a:r>
              <a:rPr lang="zh-CN" altLang="en-US" dirty="0"/>
              <a:t>方法是</a:t>
            </a:r>
            <a:r>
              <a:rPr lang="en-US" altLang="zh-CN" dirty="0"/>
              <a:t>.then(null, rejection)</a:t>
            </a:r>
            <a:r>
              <a:rPr lang="zh-CN" altLang="en-US" dirty="0"/>
              <a:t>的别名，用于指定发生错误时的回调函数。</a:t>
            </a:r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457200" y="2910169"/>
            <a:ext cx="7620000" cy="3223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>
                <a:solidFill>
                  <a:schemeClr val="bg1"/>
                </a:solidFill>
              </a:rPr>
              <a:t>getJSON</a:t>
            </a:r>
            <a:r>
              <a:rPr lang="en-US" altLang="zh-CN" sz="1800" dirty="0">
                <a:solidFill>
                  <a:schemeClr val="bg1"/>
                </a:solidFill>
              </a:rPr>
              <a:t>('/</a:t>
            </a:r>
            <a:r>
              <a:rPr lang="en-US" altLang="zh-CN" sz="1800" dirty="0" err="1">
                <a:solidFill>
                  <a:schemeClr val="bg1"/>
                </a:solidFill>
              </a:rPr>
              <a:t>posts.json</a:t>
            </a:r>
            <a:r>
              <a:rPr lang="en-US" altLang="zh-CN" sz="1800" dirty="0">
                <a:solidFill>
                  <a:schemeClr val="bg1"/>
                </a:solidFill>
              </a:rPr>
              <a:t>').then(function(posts) {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  // ...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}).catch(function(error) {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  // </a:t>
            </a:r>
            <a:r>
              <a:rPr lang="zh-CN" altLang="en-US" sz="1800" dirty="0">
                <a:solidFill>
                  <a:schemeClr val="bg1"/>
                </a:solidFill>
              </a:rPr>
              <a:t>处理 </a:t>
            </a:r>
            <a:r>
              <a:rPr lang="en-US" altLang="zh-CN" sz="1800" dirty="0" err="1">
                <a:solidFill>
                  <a:schemeClr val="bg1"/>
                </a:solidFill>
              </a:rPr>
              <a:t>getJSON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zh-CN" altLang="en-US" sz="1800" dirty="0">
                <a:solidFill>
                  <a:schemeClr val="bg1"/>
                </a:solidFill>
              </a:rPr>
              <a:t>和 前一个回调函数运行时发生的错误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  </a:t>
            </a:r>
            <a:r>
              <a:rPr lang="en-US" altLang="zh-CN" sz="1800" dirty="0" err="1">
                <a:solidFill>
                  <a:schemeClr val="bg1"/>
                </a:solidFill>
              </a:rPr>
              <a:t>console.log</a:t>
            </a:r>
            <a:r>
              <a:rPr lang="en-US" altLang="zh-CN" sz="1800" dirty="0">
                <a:solidFill>
                  <a:schemeClr val="bg1"/>
                </a:solidFill>
              </a:rPr>
              <a:t>('</a:t>
            </a:r>
            <a:r>
              <a:rPr lang="zh-CN" altLang="en-US" sz="1800" dirty="0">
                <a:solidFill>
                  <a:schemeClr val="bg1"/>
                </a:solidFill>
              </a:rPr>
              <a:t>发生错误！</a:t>
            </a:r>
            <a:r>
              <a:rPr lang="en-US" altLang="zh-CN" sz="1800" dirty="0">
                <a:solidFill>
                  <a:schemeClr val="bg1"/>
                </a:solidFill>
              </a:rPr>
              <a:t>', error);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2601321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09180" cy="1371600"/>
          </a:xfrm>
        </p:spPr>
        <p:txBody>
          <a:bodyPr/>
          <a:lstStyle/>
          <a:p>
            <a:r>
              <a:rPr lang="en-US" altLang="zh-CN" dirty="0" err="1"/>
              <a:t>Promise.prototype.catch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Promise </a:t>
            </a:r>
            <a:r>
              <a:rPr lang="zh-CN" altLang="en-US" dirty="0"/>
              <a:t>对象的错误具有“冒泡”性质，会一直向后传递，直到被捕获为止。也就是说，错误总是会被下一个</a:t>
            </a:r>
            <a:r>
              <a:rPr lang="en-US" altLang="zh-CN" dirty="0"/>
              <a:t>catch</a:t>
            </a:r>
            <a:r>
              <a:rPr lang="zh-CN" altLang="en-US" dirty="0"/>
              <a:t>语句捕获。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613976" y="2919555"/>
            <a:ext cx="7620000" cy="3771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>
                <a:solidFill>
                  <a:schemeClr val="bg1"/>
                </a:solidFill>
              </a:rPr>
              <a:t>p.then</a:t>
            </a:r>
            <a:r>
              <a:rPr lang="en-US" altLang="zh-CN" sz="1800" dirty="0">
                <a:solidFill>
                  <a:schemeClr val="bg1"/>
                </a:solidFill>
              </a:rPr>
              <a:t>((</a:t>
            </a:r>
            <a:r>
              <a:rPr lang="en-US" altLang="zh-CN" sz="1800" dirty="0" err="1">
                <a:solidFill>
                  <a:schemeClr val="bg1"/>
                </a:solidFill>
              </a:rPr>
              <a:t>val</a:t>
            </a:r>
            <a:r>
              <a:rPr lang="en-US" altLang="zh-CN" sz="1800" dirty="0">
                <a:solidFill>
                  <a:schemeClr val="bg1"/>
                </a:solidFill>
              </a:rPr>
              <a:t>) =&gt; </a:t>
            </a:r>
            <a:r>
              <a:rPr lang="en-US" altLang="zh-CN" sz="1800" dirty="0" err="1">
                <a:solidFill>
                  <a:schemeClr val="bg1"/>
                </a:solidFill>
              </a:rPr>
              <a:t>console.log</a:t>
            </a:r>
            <a:r>
              <a:rPr lang="en-US" altLang="zh-CN" sz="1800" dirty="0">
                <a:solidFill>
                  <a:schemeClr val="bg1"/>
                </a:solidFill>
              </a:rPr>
              <a:t>('fulfilled:', </a:t>
            </a:r>
            <a:r>
              <a:rPr lang="en-US" altLang="zh-CN" sz="1800" dirty="0" err="1">
                <a:solidFill>
                  <a:schemeClr val="bg1"/>
                </a:solidFill>
              </a:rPr>
              <a:t>val</a:t>
            </a:r>
            <a:r>
              <a:rPr lang="en-US" altLang="zh-CN" sz="1800" dirty="0">
                <a:solidFill>
                  <a:schemeClr val="bg1"/>
                </a:solidFill>
              </a:rPr>
              <a:t>))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  .catch((err) =&gt; </a:t>
            </a:r>
            <a:r>
              <a:rPr lang="en-US" altLang="zh-CN" sz="1800" dirty="0" err="1">
                <a:solidFill>
                  <a:schemeClr val="bg1"/>
                </a:solidFill>
              </a:rPr>
              <a:t>console.log</a:t>
            </a:r>
            <a:r>
              <a:rPr lang="en-US" altLang="zh-CN" sz="1800" dirty="0">
                <a:solidFill>
                  <a:schemeClr val="bg1"/>
                </a:solidFill>
              </a:rPr>
              <a:t>('rejected', err));</a:t>
            </a: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en-US" altLang="zh-CN" sz="1800" dirty="0">
                <a:solidFill>
                  <a:schemeClr val="bg1"/>
                </a:solidFill>
              </a:rPr>
              <a:t>// </a:t>
            </a:r>
            <a:r>
              <a:rPr lang="zh-CN" altLang="en-US" sz="1800" dirty="0">
                <a:solidFill>
                  <a:schemeClr val="bg1"/>
                </a:solidFill>
              </a:rPr>
              <a:t>等同于</a:t>
            </a:r>
          </a:p>
          <a:p>
            <a:r>
              <a:rPr lang="en-US" altLang="zh-CN" sz="1800" dirty="0" err="1">
                <a:solidFill>
                  <a:schemeClr val="bg1"/>
                </a:solidFill>
              </a:rPr>
              <a:t>p.then</a:t>
            </a:r>
            <a:r>
              <a:rPr lang="en-US" altLang="zh-CN" sz="1800" dirty="0">
                <a:solidFill>
                  <a:schemeClr val="bg1"/>
                </a:solidFill>
              </a:rPr>
              <a:t>((</a:t>
            </a:r>
            <a:r>
              <a:rPr lang="en-US" altLang="zh-CN" sz="1800" dirty="0" err="1">
                <a:solidFill>
                  <a:schemeClr val="bg1"/>
                </a:solidFill>
              </a:rPr>
              <a:t>val</a:t>
            </a:r>
            <a:r>
              <a:rPr lang="en-US" altLang="zh-CN" sz="1800" dirty="0">
                <a:solidFill>
                  <a:schemeClr val="bg1"/>
                </a:solidFill>
              </a:rPr>
              <a:t>) =&gt; </a:t>
            </a:r>
            <a:r>
              <a:rPr lang="en-US" altLang="zh-CN" sz="1800" dirty="0" err="1">
                <a:solidFill>
                  <a:schemeClr val="bg1"/>
                </a:solidFill>
              </a:rPr>
              <a:t>console.log</a:t>
            </a:r>
            <a:r>
              <a:rPr lang="en-US" altLang="zh-CN" sz="1800" dirty="0">
                <a:solidFill>
                  <a:schemeClr val="bg1"/>
                </a:solidFill>
              </a:rPr>
              <a:t>('fulfilled:', </a:t>
            </a:r>
            <a:r>
              <a:rPr lang="en-US" altLang="zh-CN" sz="1800" dirty="0" err="1">
                <a:solidFill>
                  <a:schemeClr val="bg1"/>
                </a:solidFill>
              </a:rPr>
              <a:t>val</a:t>
            </a:r>
            <a:r>
              <a:rPr lang="en-US" altLang="zh-CN" sz="1800" dirty="0">
                <a:solidFill>
                  <a:schemeClr val="bg1"/>
                </a:solidFill>
              </a:rPr>
              <a:t>))</a:t>
            </a:r>
          </a:p>
          <a:p>
            <a:r>
              <a:rPr lang="en-US" altLang="zh-CN" sz="1800" dirty="0">
                <a:solidFill>
                  <a:schemeClr val="bg1"/>
                </a:solidFill>
              </a:rPr>
              <a:t>  .then(null, (err) =&gt; </a:t>
            </a:r>
            <a:r>
              <a:rPr lang="en-US" altLang="zh-CN" sz="1800" dirty="0" err="1">
                <a:solidFill>
                  <a:schemeClr val="bg1"/>
                </a:solidFill>
              </a:rPr>
              <a:t>console.log</a:t>
            </a:r>
            <a:r>
              <a:rPr lang="en-US" altLang="zh-CN" sz="1800" dirty="0">
                <a:solidFill>
                  <a:schemeClr val="bg1"/>
                </a:solidFill>
              </a:rPr>
              <a:t>("rejected:", err));</a:t>
            </a:r>
          </a:p>
          <a:p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6121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Promise.all</a:t>
            </a:r>
            <a:r>
              <a:rPr lang="en-US" altLang="zh-CN" dirty="0"/>
              <a:t>()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TW" dirty="0" err="1"/>
              <a:t>Promise.all</a:t>
            </a:r>
            <a:r>
              <a:rPr lang="zh-TW" altLang="en-US" dirty="0"/>
              <a:t>方法用于将多个 </a:t>
            </a:r>
            <a:r>
              <a:rPr lang="en-US" altLang="zh-TW" dirty="0"/>
              <a:t>Promise </a:t>
            </a:r>
            <a:r>
              <a:rPr lang="zh-TW" altLang="en-US" dirty="0"/>
              <a:t>实例，包装成一个新的 </a:t>
            </a:r>
            <a:r>
              <a:rPr lang="en-US" altLang="zh-TW" dirty="0"/>
              <a:t>Promise </a:t>
            </a:r>
            <a:r>
              <a:rPr lang="zh-TW" altLang="en-US" dirty="0"/>
              <a:t>实例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342900" indent="-342900">
              <a:buFont typeface="Arial"/>
              <a:buChar char="•"/>
            </a:pP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endParaRPr lang="en-US" altLang="zh-CN" dirty="0"/>
          </a:p>
          <a:p>
            <a:pPr marL="342900" indent="-342900">
              <a:buFont typeface="Arial"/>
              <a:buChar char="•"/>
            </a:pPr>
            <a:r>
              <a:rPr lang="en-US" altLang="zh-CN" dirty="0"/>
              <a:t>p</a:t>
            </a:r>
            <a:r>
              <a:rPr lang="zh-CN" altLang="en-US" dirty="0"/>
              <a:t>的状态由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、</a:t>
            </a:r>
            <a:r>
              <a:rPr lang="en-US" altLang="zh-CN" dirty="0"/>
              <a:t>p3</a:t>
            </a:r>
            <a:r>
              <a:rPr lang="zh-CN" altLang="en-US" dirty="0"/>
              <a:t>决定，分成两种情况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）只有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、</a:t>
            </a:r>
            <a:r>
              <a:rPr lang="en-US" altLang="zh-CN" dirty="0"/>
              <a:t>p3</a:t>
            </a:r>
            <a:r>
              <a:rPr lang="zh-CN" altLang="en-US" dirty="0"/>
              <a:t>的状态都变成</a:t>
            </a:r>
            <a:r>
              <a:rPr lang="en-US" altLang="zh-CN" dirty="0"/>
              <a:t>fulfilled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的状态才会变成</a:t>
            </a:r>
            <a:r>
              <a:rPr lang="en-US" altLang="zh-CN" dirty="0"/>
              <a:t>fulfilled</a:t>
            </a:r>
            <a:r>
              <a:rPr lang="zh-CN" altLang="en-US" dirty="0"/>
              <a:t>，此时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、</a:t>
            </a:r>
            <a:r>
              <a:rPr lang="en-US" altLang="zh-CN" dirty="0"/>
              <a:t>p3</a:t>
            </a:r>
            <a:r>
              <a:rPr lang="zh-CN" altLang="en-US" dirty="0"/>
              <a:t>的返回值组成一个数组，传递给</a:t>
            </a:r>
            <a:r>
              <a:rPr lang="en-US" altLang="zh-CN" dirty="0"/>
              <a:t>p</a:t>
            </a:r>
            <a:r>
              <a:rPr lang="zh-CN" altLang="en-US" dirty="0"/>
              <a:t>的回调函数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）只要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、</a:t>
            </a:r>
            <a:r>
              <a:rPr lang="en-US" altLang="zh-CN" dirty="0"/>
              <a:t>p3</a:t>
            </a:r>
            <a:r>
              <a:rPr lang="zh-CN" altLang="en-US" dirty="0"/>
              <a:t>之中有一个被</a:t>
            </a:r>
            <a:r>
              <a:rPr lang="en-US" altLang="zh-CN" dirty="0"/>
              <a:t>rejected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的状态就变成</a:t>
            </a:r>
            <a:r>
              <a:rPr lang="en-US" altLang="zh-CN" dirty="0"/>
              <a:t>rejected</a:t>
            </a:r>
            <a:r>
              <a:rPr lang="zh-CN" altLang="en-US" dirty="0"/>
              <a:t>，此时第一个被</a:t>
            </a:r>
            <a:r>
              <a:rPr lang="en-US" altLang="zh-CN" dirty="0"/>
              <a:t>reject</a:t>
            </a:r>
            <a:r>
              <a:rPr lang="zh-CN" altLang="en-US" dirty="0"/>
              <a:t>的实例的返回值，会传递给</a:t>
            </a:r>
            <a:r>
              <a:rPr lang="en-US" altLang="zh-CN" dirty="0"/>
              <a:t>p</a:t>
            </a:r>
            <a:r>
              <a:rPr lang="zh-CN" altLang="en-US" dirty="0"/>
              <a:t>的回调函数。</a:t>
            </a:r>
          </a:p>
          <a:p>
            <a:pPr marL="342900" indent="-342900">
              <a:buFont typeface="Arial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内容占位符 8"/>
          <p:cNvSpPr txBox="1">
            <a:spLocks/>
          </p:cNvSpPr>
          <p:nvPr/>
        </p:nvSpPr>
        <p:spPr>
          <a:xfrm>
            <a:off x="613976" y="2919555"/>
            <a:ext cx="7620000" cy="4847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1800" dirty="0">
                <a:solidFill>
                  <a:schemeClr val="bg1"/>
                </a:solidFill>
              </a:rPr>
              <a:t>var </a:t>
            </a:r>
            <a:r>
              <a:rPr lang="pt-BR" altLang="zh-CN" sz="1800" dirty="0" err="1">
                <a:solidFill>
                  <a:schemeClr val="bg1"/>
                </a:solidFill>
              </a:rPr>
              <a:t>p</a:t>
            </a:r>
            <a:r>
              <a:rPr lang="pt-BR" altLang="zh-CN" sz="1800" dirty="0">
                <a:solidFill>
                  <a:schemeClr val="bg1"/>
                </a:solidFill>
              </a:rPr>
              <a:t> = </a:t>
            </a:r>
            <a:r>
              <a:rPr lang="pt-BR" altLang="zh-CN" sz="1800" dirty="0" err="1">
                <a:solidFill>
                  <a:schemeClr val="bg1"/>
                </a:solidFill>
              </a:rPr>
              <a:t>Promise.all</a:t>
            </a:r>
            <a:r>
              <a:rPr lang="pt-BR" altLang="zh-CN" sz="1800" dirty="0">
                <a:solidFill>
                  <a:schemeClr val="bg1"/>
                </a:solidFill>
              </a:rPr>
              <a:t>([p1, p2, p3]);</a:t>
            </a:r>
          </a:p>
        </p:txBody>
      </p:sp>
    </p:spTree>
    <p:extLst>
      <p:ext uri="{BB962C8B-B14F-4D97-AF65-F5344CB8AC3E}">
        <p14:creationId xmlns:p14="http://schemas.microsoft.com/office/powerpoint/2010/main" val="361746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数组的解构赋值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pt-BR" dirty="0"/>
              <a:t>如果解构不成功，变量的值就等于</a:t>
            </a:r>
            <a:r>
              <a:rPr lang="pt-BR" altLang="zh-CN" dirty="0" err="1"/>
              <a:t>undefined</a:t>
            </a:r>
            <a:r>
              <a:rPr lang="zh-CN" altLang="pt-BR" dirty="0"/>
              <a:t>。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" y="2426165"/>
            <a:ext cx="7817623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pt-BR" altLang="zh-CN" dirty="0" err="1" smtClean="0">
                <a:solidFill>
                  <a:schemeClr val="bg1"/>
                </a:solidFill>
                <a:latin typeface="Calibri"/>
                <a:cs typeface="Calibri"/>
              </a:rPr>
              <a:t>let</a:t>
            </a:r>
            <a:r>
              <a:rPr kumimoji="1" lang="pt-BR" altLang="zh-CN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kumimoji="1" lang="pt-BR" altLang="zh-CN" dirty="0">
                <a:solidFill>
                  <a:schemeClr val="bg1"/>
                </a:solidFill>
                <a:latin typeface="Calibri"/>
                <a:cs typeface="Calibri"/>
              </a:rPr>
              <a:t>[</a:t>
            </a:r>
            <a:r>
              <a:rPr kumimoji="1" lang="pt-BR" altLang="zh-CN" dirty="0" err="1">
                <a:solidFill>
                  <a:schemeClr val="bg1"/>
                </a:solidFill>
                <a:latin typeface="Calibri"/>
                <a:cs typeface="Calibri"/>
              </a:rPr>
              <a:t>foo</a:t>
            </a:r>
            <a:r>
              <a:rPr kumimoji="1" lang="pt-BR" altLang="zh-CN" dirty="0">
                <a:solidFill>
                  <a:schemeClr val="bg1"/>
                </a:solidFill>
                <a:latin typeface="Calibri"/>
                <a:cs typeface="Calibri"/>
              </a:rPr>
              <a:t>] = [];</a:t>
            </a:r>
          </a:p>
          <a:p>
            <a:r>
              <a:rPr kumimoji="1" lang="pt-BR" altLang="zh-CN" dirty="0" err="1">
                <a:solidFill>
                  <a:schemeClr val="bg1"/>
                </a:solidFill>
                <a:latin typeface="Calibri"/>
                <a:cs typeface="Calibri"/>
              </a:rPr>
              <a:t>let</a:t>
            </a:r>
            <a:r>
              <a:rPr kumimoji="1" lang="pt-BR" altLang="zh-CN" dirty="0">
                <a:solidFill>
                  <a:schemeClr val="bg1"/>
                </a:solidFill>
                <a:latin typeface="Calibri"/>
                <a:cs typeface="Calibri"/>
              </a:rPr>
              <a:t> [bar, </a:t>
            </a:r>
            <a:r>
              <a:rPr kumimoji="1" lang="pt-BR" altLang="zh-CN" dirty="0" err="1">
                <a:solidFill>
                  <a:schemeClr val="bg1"/>
                </a:solidFill>
                <a:latin typeface="Calibri"/>
                <a:cs typeface="Calibri"/>
              </a:rPr>
              <a:t>foo</a:t>
            </a:r>
            <a:r>
              <a:rPr kumimoji="1" lang="pt-BR" altLang="zh-CN" dirty="0">
                <a:solidFill>
                  <a:schemeClr val="bg1"/>
                </a:solidFill>
                <a:latin typeface="Calibri"/>
                <a:cs typeface="Calibri"/>
              </a:rPr>
              <a:t>] = [1]</a:t>
            </a:r>
            <a:r>
              <a:rPr kumimoji="1" lang="pt-BR" altLang="zh-CN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Calibri"/>
                <a:cs typeface="Calibri"/>
              </a:rPr>
              <a:t>foo //undefined</a:t>
            </a:r>
            <a:endParaRPr kumimoji="1" lang="pt-BR" altLang="zh-CN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84726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4" name="内容占位符 8"/>
          <p:cNvSpPr txBox="1">
            <a:spLocks noGrp="1"/>
          </p:cNvSpPr>
          <p:nvPr>
            <p:ph idx="1"/>
          </p:nvPr>
        </p:nvSpPr>
        <p:spPr>
          <a:xfrm>
            <a:off x="457200" y="1752600"/>
            <a:ext cx="7620000" cy="4900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1600" dirty="0">
                <a:solidFill>
                  <a:schemeClr val="bg1"/>
                </a:solidFill>
              </a:rPr>
              <a:t>// </a:t>
            </a:r>
            <a:r>
              <a:rPr lang="zh-CN" altLang="pt-BR" sz="1600" dirty="0">
                <a:solidFill>
                  <a:schemeClr val="bg1"/>
                </a:solidFill>
              </a:rPr>
              <a:t>生成一个</a:t>
            </a:r>
            <a:r>
              <a:rPr lang="pt-BR" altLang="zh-CN" sz="1600" dirty="0" err="1">
                <a:solidFill>
                  <a:schemeClr val="bg1"/>
                </a:solidFill>
              </a:rPr>
              <a:t>Promise</a:t>
            </a:r>
            <a:r>
              <a:rPr lang="zh-CN" altLang="pt-BR" sz="1600" dirty="0">
                <a:solidFill>
                  <a:schemeClr val="bg1"/>
                </a:solidFill>
              </a:rPr>
              <a:t>对象的数组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var </a:t>
            </a:r>
            <a:r>
              <a:rPr lang="pt-BR" altLang="zh-CN" sz="1600" dirty="0" err="1">
                <a:solidFill>
                  <a:schemeClr val="bg1"/>
                </a:solidFill>
              </a:rPr>
              <a:t>promises</a:t>
            </a:r>
            <a:r>
              <a:rPr lang="pt-BR" altLang="zh-CN" sz="1600" dirty="0">
                <a:solidFill>
                  <a:schemeClr val="bg1"/>
                </a:solidFill>
              </a:rPr>
              <a:t> = [2, 3, 5, 7, 11, 13].</a:t>
            </a:r>
            <a:r>
              <a:rPr lang="pt-BR" altLang="zh-CN" sz="1600" dirty="0" err="1">
                <a:solidFill>
                  <a:schemeClr val="bg1"/>
                </a:solidFill>
              </a:rPr>
              <a:t>map</a:t>
            </a:r>
            <a:r>
              <a:rPr lang="pt-BR" altLang="zh-CN" sz="1600" dirty="0">
                <a:solidFill>
                  <a:schemeClr val="bg1"/>
                </a:solidFill>
              </a:rPr>
              <a:t>(</a:t>
            </a:r>
            <a:r>
              <a:rPr lang="pt-BR" altLang="zh-CN" sz="1600" dirty="0" err="1">
                <a:solidFill>
                  <a:schemeClr val="bg1"/>
                </a:solidFill>
              </a:rPr>
              <a:t>function</a:t>
            </a:r>
            <a:r>
              <a:rPr lang="pt-BR" altLang="zh-CN" sz="1600" dirty="0">
                <a:solidFill>
                  <a:schemeClr val="bg1"/>
                </a:solidFill>
              </a:rPr>
              <a:t> (id) {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  </a:t>
            </a:r>
            <a:r>
              <a:rPr lang="pt-BR" altLang="zh-CN" sz="1600" dirty="0" err="1">
                <a:solidFill>
                  <a:schemeClr val="bg1"/>
                </a:solidFill>
              </a:rPr>
              <a:t>return</a:t>
            </a:r>
            <a:r>
              <a:rPr lang="pt-BR" altLang="zh-CN" sz="1600" dirty="0">
                <a:solidFill>
                  <a:schemeClr val="bg1"/>
                </a:solidFill>
              </a:rPr>
              <a:t> </a:t>
            </a:r>
            <a:r>
              <a:rPr lang="pt-BR" altLang="zh-CN" sz="1600" dirty="0" err="1">
                <a:solidFill>
                  <a:schemeClr val="bg1"/>
                </a:solidFill>
              </a:rPr>
              <a:t>getJSON</a:t>
            </a:r>
            <a:r>
              <a:rPr lang="pt-BR" altLang="zh-CN" sz="1600" dirty="0">
                <a:solidFill>
                  <a:schemeClr val="bg1"/>
                </a:solidFill>
              </a:rPr>
              <a:t>('/post/' + id + ".</a:t>
            </a:r>
            <a:r>
              <a:rPr lang="pt-BR" altLang="zh-CN" sz="1600" dirty="0" err="1">
                <a:solidFill>
                  <a:schemeClr val="bg1"/>
                </a:solidFill>
              </a:rPr>
              <a:t>json</a:t>
            </a:r>
            <a:r>
              <a:rPr lang="pt-BR" altLang="zh-CN" sz="1600" dirty="0">
                <a:solidFill>
                  <a:schemeClr val="bg1"/>
                </a:solidFill>
              </a:rPr>
              <a:t>");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});</a:t>
            </a:r>
          </a:p>
          <a:p>
            <a:endParaRPr lang="pt-BR" altLang="zh-CN" sz="1600" dirty="0">
              <a:solidFill>
                <a:schemeClr val="bg1"/>
              </a:solidFill>
            </a:endParaRPr>
          </a:p>
          <a:p>
            <a:r>
              <a:rPr lang="pt-BR" altLang="zh-CN" sz="1600" dirty="0" err="1">
                <a:solidFill>
                  <a:schemeClr val="bg1"/>
                </a:solidFill>
              </a:rPr>
              <a:t>Promise.all</a:t>
            </a:r>
            <a:r>
              <a:rPr lang="pt-BR" altLang="zh-CN" sz="1600" dirty="0">
                <a:solidFill>
                  <a:schemeClr val="bg1"/>
                </a:solidFill>
              </a:rPr>
              <a:t>(</a:t>
            </a:r>
            <a:r>
              <a:rPr lang="pt-BR" altLang="zh-CN" sz="1600" dirty="0" err="1">
                <a:solidFill>
                  <a:schemeClr val="bg1"/>
                </a:solidFill>
              </a:rPr>
              <a:t>promises</a:t>
            </a:r>
            <a:r>
              <a:rPr lang="pt-BR" altLang="zh-CN" sz="1600" dirty="0">
                <a:solidFill>
                  <a:schemeClr val="bg1"/>
                </a:solidFill>
              </a:rPr>
              <a:t>).</a:t>
            </a:r>
            <a:r>
              <a:rPr lang="pt-BR" altLang="zh-CN" sz="1600" dirty="0" err="1">
                <a:solidFill>
                  <a:schemeClr val="bg1"/>
                </a:solidFill>
              </a:rPr>
              <a:t>then</a:t>
            </a:r>
            <a:r>
              <a:rPr lang="pt-BR" altLang="zh-CN" sz="1600" dirty="0">
                <a:solidFill>
                  <a:schemeClr val="bg1"/>
                </a:solidFill>
              </a:rPr>
              <a:t>(</a:t>
            </a:r>
            <a:r>
              <a:rPr lang="pt-BR" altLang="zh-CN" sz="1600" dirty="0" err="1">
                <a:solidFill>
                  <a:schemeClr val="bg1"/>
                </a:solidFill>
              </a:rPr>
              <a:t>function</a:t>
            </a:r>
            <a:r>
              <a:rPr lang="pt-BR" altLang="zh-CN" sz="1600" dirty="0">
                <a:solidFill>
                  <a:schemeClr val="bg1"/>
                </a:solidFill>
              </a:rPr>
              <a:t> (posts) {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  // ...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}).catch(</a:t>
            </a:r>
            <a:r>
              <a:rPr lang="pt-BR" altLang="zh-CN" sz="1600" dirty="0" err="1">
                <a:solidFill>
                  <a:schemeClr val="bg1"/>
                </a:solidFill>
              </a:rPr>
              <a:t>function</a:t>
            </a:r>
            <a:r>
              <a:rPr lang="pt-BR" altLang="zh-CN" sz="1600" dirty="0">
                <a:solidFill>
                  <a:schemeClr val="bg1"/>
                </a:solidFill>
              </a:rPr>
              <a:t>(</a:t>
            </a:r>
            <a:r>
              <a:rPr lang="pt-BR" altLang="zh-CN" sz="1600" dirty="0" err="1">
                <a:solidFill>
                  <a:schemeClr val="bg1"/>
                </a:solidFill>
              </a:rPr>
              <a:t>reason</a:t>
            </a:r>
            <a:r>
              <a:rPr lang="pt-BR" altLang="zh-CN" sz="1600" dirty="0">
                <a:solidFill>
                  <a:schemeClr val="bg1"/>
                </a:solidFill>
              </a:rPr>
              <a:t>){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  // ...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1746121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4" name="内容占位符 8"/>
          <p:cNvSpPr txBox="1">
            <a:spLocks noGrp="1"/>
          </p:cNvSpPr>
          <p:nvPr>
            <p:ph idx="1"/>
          </p:nvPr>
        </p:nvSpPr>
        <p:spPr>
          <a:xfrm>
            <a:off x="575633" y="1683254"/>
            <a:ext cx="7620000" cy="49008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1600" dirty="0" err="1">
                <a:solidFill>
                  <a:schemeClr val="bg1"/>
                </a:solidFill>
              </a:rPr>
              <a:t>const</a:t>
            </a:r>
            <a:r>
              <a:rPr lang="pt-BR" altLang="zh-CN" sz="1600" dirty="0">
                <a:solidFill>
                  <a:schemeClr val="bg1"/>
                </a:solidFill>
              </a:rPr>
              <a:t> </a:t>
            </a:r>
            <a:r>
              <a:rPr lang="pt-BR" altLang="zh-CN" sz="1600" dirty="0" err="1">
                <a:solidFill>
                  <a:schemeClr val="bg1"/>
                </a:solidFill>
              </a:rPr>
              <a:t>databasePromise</a:t>
            </a:r>
            <a:r>
              <a:rPr lang="pt-BR" altLang="zh-CN" sz="1600" dirty="0">
                <a:solidFill>
                  <a:schemeClr val="bg1"/>
                </a:solidFill>
              </a:rPr>
              <a:t> = </a:t>
            </a:r>
            <a:r>
              <a:rPr lang="pt-BR" altLang="zh-CN" sz="1600" dirty="0" err="1">
                <a:solidFill>
                  <a:schemeClr val="bg1"/>
                </a:solidFill>
              </a:rPr>
              <a:t>connectDatabase</a:t>
            </a:r>
            <a:r>
              <a:rPr lang="pt-BR" altLang="zh-CN" sz="1600" dirty="0">
                <a:solidFill>
                  <a:schemeClr val="bg1"/>
                </a:solidFill>
              </a:rPr>
              <a:t>()</a:t>
            </a:r>
            <a:r>
              <a:rPr lang="pt-BR" altLang="zh-CN" sz="1600" dirty="0" smtClean="0">
                <a:solidFill>
                  <a:schemeClr val="bg1"/>
                </a:solidFill>
              </a:rPr>
              <a:t>;</a:t>
            </a:r>
            <a:endParaRPr lang="pt-BR" altLang="zh-CN" sz="1600" dirty="0">
              <a:solidFill>
                <a:schemeClr val="bg1"/>
              </a:solidFill>
            </a:endParaRPr>
          </a:p>
          <a:p>
            <a:r>
              <a:rPr lang="pt-BR" altLang="zh-CN" sz="1600" dirty="0" err="1">
                <a:solidFill>
                  <a:schemeClr val="bg1"/>
                </a:solidFill>
              </a:rPr>
              <a:t>const</a:t>
            </a:r>
            <a:r>
              <a:rPr lang="pt-BR" altLang="zh-CN" sz="1600" dirty="0">
                <a:solidFill>
                  <a:schemeClr val="bg1"/>
                </a:solidFill>
              </a:rPr>
              <a:t> </a:t>
            </a:r>
            <a:r>
              <a:rPr lang="pt-BR" altLang="zh-CN" sz="1600" dirty="0" err="1">
                <a:solidFill>
                  <a:schemeClr val="bg1"/>
                </a:solidFill>
              </a:rPr>
              <a:t>booksPromise</a:t>
            </a:r>
            <a:r>
              <a:rPr lang="pt-BR" altLang="zh-CN" sz="1600" dirty="0">
                <a:solidFill>
                  <a:schemeClr val="bg1"/>
                </a:solidFill>
              </a:rPr>
              <a:t> = </a:t>
            </a:r>
            <a:r>
              <a:rPr lang="pt-BR" altLang="zh-CN" sz="1600" dirty="0" err="1">
                <a:solidFill>
                  <a:schemeClr val="bg1"/>
                </a:solidFill>
              </a:rPr>
              <a:t>databasePromise</a:t>
            </a:r>
            <a:endParaRPr lang="pt-BR" altLang="zh-CN" sz="1600" dirty="0">
              <a:solidFill>
                <a:schemeClr val="bg1"/>
              </a:solidFill>
            </a:endParaRPr>
          </a:p>
          <a:p>
            <a:r>
              <a:rPr lang="pt-BR" altLang="zh-CN" sz="1600" dirty="0">
                <a:solidFill>
                  <a:schemeClr val="bg1"/>
                </a:solidFill>
              </a:rPr>
              <a:t>  .</a:t>
            </a:r>
            <a:r>
              <a:rPr lang="pt-BR" altLang="zh-CN" sz="1600" dirty="0" err="1">
                <a:solidFill>
                  <a:schemeClr val="bg1"/>
                </a:solidFill>
              </a:rPr>
              <a:t>then</a:t>
            </a:r>
            <a:r>
              <a:rPr lang="pt-BR" altLang="zh-CN" sz="1600" dirty="0">
                <a:solidFill>
                  <a:schemeClr val="bg1"/>
                </a:solidFill>
              </a:rPr>
              <a:t>(</a:t>
            </a:r>
            <a:r>
              <a:rPr lang="pt-BR" altLang="zh-CN" sz="1600" dirty="0" err="1">
                <a:solidFill>
                  <a:schemeClr val="bg1"/>
                </a:solidFill>
              </a:rPr>
              <a:t>findAllBooks</a:t>
            </a:r>
            <a:r>
              <a:rPr lang="pt-BR" altLang="zh-CN" sz="1600" dirty="0">
                <a:solidFill>
                  <a:schemeClr val="bg1"/>
                </a:solidFill>
              </a:rPr>
              <a:t>)</a:t>
            </a:r>
            <a:r>
              <a:rPr lang="pt-BR" altLang="zh-CN" sz="1600" dirty="0" smtClean="0">
                <a:solidFill>
                  <a:schemeClr val="bg1"/>
                </a:solidFill>
              </a:rPr>
              <a:t>;</a:t>
            </a:r>
            <a:endParaRPr lang="pt-BR" altLang="zh-CN" sz="1600" dirty="0">
              <a:solidFill>
                <a:schemeClr val="bg1"/>
              </a:solidFill>
            </a:endParaRPr>
          </a:p>
          <a:p>
            <a:r>
              <a:rPr lang="pt-BR" altLang="zh-CN" sz="1600" dirty="0" err="1">
                <a:solidFill>
                  <a:schemeClr val="bg1"/>
                </a:solidFill>
              </a:rPr>
              <a:t>const</a:t>
            </a:r>
            <a:r>
              <a:rPr lang="pt-BR" altLang="zh-CN" sz="1600" dirty="0">
                <a:solidFill>
                  <a:schemeClr val="bg1"/>
                </a:solidFill>
              </a:rPr>
              <a:t> </a:t>
            </a:r>
            <a:r>
              <a:rPr lang="pt-BR" altLang="zh-CN" sz="1600" dirty="0" err="1">
                <a:solidFill>
                  <a:schemeClr val="bg1"/>
                </a:solidFill>
              </a:rPr>
              <a:t>userPromise</a:t>
            </a:r>
            <a:r>
              <a:rPr lang="pt-BR" altLang="zh-CN" sz="1600" dirty="0">
                <a:solidFill>
                  <a:schemeClr val="bg1"/>
                </a:solidFill>
              </a:rPr>
              <a:t> = </a:t>
            </a:r>
            <a:r>
              <a:rPr lang="pt-BR" altLang="zh-CN" sz="1600" dirty="0" err="1">
                <a:solidFill>
                  <a:schemeClr val="bg1"/>
                </a:solidFill>
              </a:rPr>
              <a:t>databasePromise</a:t>
            </a:r>
            <a:endParaRPr lang="pt-BR" altLang="zh-CN" sz="1600" dirty="0">
              <a:solidFill>
                <a:schemeClr val="bg1"/>
              </a:solidFill>
            </a:endParaRPr>
          </a:p>
          <a:p>
            <a:r>
              <a:rPr lang="pt-BR" altLang="zh-CN" sz="1600" dirty="0">
                <a:solidFill>
                  <a:schemeClr val="bg1"/>
                </a:solidFill>
              </a:rPr>
              <a:t>  .</a:t>
            </a:r>
            <a:r>
              <a:rPr lang="pt-BR" altLang="zh-CN" sz="1600" dirty="0" err="1">
                <a:solidFill>
                  <a:schemeClr val="bg1"/>
                </a:solidFill>
              </a:rPr>
              <a:t>then</a:t>
            </a:r>
            <a:r>
              <a:rPr lang="pt-BR" altLang="zh-CN" sz="1600" dirty="0">
                <a:solidFill>
                  <a:schemeClr val="bg1"/>
                </a:solidFill>
              </a:rPr>
              <a:t>(</a:t>
            </a:r>
            <a:r>
              <a:rPr lang="pt-BR" altLang="zh-CN" sz="1600" dirty="0" err="1">
                <a:solidFill>
                  <a:schemeClr val="bg1"/>
                </a:solidFill>
              </a:rPr>
              <a:t>getCurrentUser</a:t>
            </a:r>
            <a:r>
              <a:rPr lang="pt-BR" altLang="zh-CN" sz="1600" dirty="0">
                <a:solidFill>
                  <a:schemeClr val="bg1"/>
                </a:solidFill>
              </a:rPr>
              <a:t>)</a:t>
            </a:r>
            <a:r>
              <a:rPr lang="pt-BR" altLang="zh-CN" sz="1600" dirty="0" smtClean="0">
                <a:solidFill>
                  <a:schemeClr val="bg1"/>
                </a:solidFill>
              </a:rPr>
              <a:t>;</a:t>
            </a:r>
            <a:endParaRPr lang="pt-BR" altLang="zh-CN" sz="1600" dirty="0">
              <a:solidFill>
                <a:schemeClr val="bg1"/>
              </a:solidFill>
            </a:endParaRPr>
          </a:p>
          <a:p>
            <a:r>
              <a:rPr lang="pt-BR" altLang="zh-CN" sz="1600" dirty="0" err="1">
                <a:solidFill>
                  <a:schemeClr val="bg1"/>
                </a:solidFill>
              </a:rPr>
              <a:t>Promise.all</a:t>
            </a:r>
            <a:r>
              <a:rPr lang="pt-BR" altLang="zh-CN" sz="1600" dirty="0">
                <a:solidFill>
                  <a:schemeClr val="bg1"/>
                </a:solidFill>
              </a:rPr>
              <a:t>([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  </a:t>
            </a:r>
            <a:r>
              <a:rPr lang="pt-BR" altLang="zh-CN" sz="1600" dirty="0" err="1">
                <a:solidFill>
                  <a:schemeClr val="bg1"/>
                </a:solidFill>
              </a:rPr>
              <a:t>booksPromise</a:t>
            </a:r>
            <a:r>
              <a:rPr lang="pt-BR" altLang="zh-CN" sz="1600" dirty="0">
                <a:solidFill>
                  <a:schemeClr val="bg1"/>
                </a:solidFill>
              </a:rPr>
              <a:t>,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  </a:t>
            </a:r>
            <a:r>
              <a:rPr lang="pt-BR" altLang="zh-CN" sz="1600" dirty="0" err="1">
                <a:solidFill>
                  <a:schemeClr val="bg1"/>
                </a:solidFill>
              </a:rPr>
              <a:t>userPromise</a:t>
            </a:r>
            <a:endParaRPr lang="pt-BR" altLang="zh-CN" sz="1600" dirty="0">
              <a:solidFill>
                <a:schemeClr val="bg1"/>
              </a:solidFill>
            </a:endParaRPr>
          </a:p>
          <a:p>
            <a:r>
              <a:rPr lang="pt-BR" altLang="zh-CN" sz="1600" dirty="0">
                <a:solidFill>
                  <a:schemeClr val="bg1"/>
                </a:solidFill>
              </a:rPr>
              <a:t>])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.</a:t>
            </a:r>
            <a:r>
              <a:rPr lang="pt-BR" altLang="zh-CN" sz="1600" dirty="0" err="1">
                <a:solidFill>
                  <a:schemeClr val="bg1"/>
                </a:solidFill>
              </a:rPr>
              <a:t>then</a:t>
            </a:r>
            <a:r>
              <a:rPr lang="pt-BR" altLang="zh-CN" sz="1600" dirty="0">
                <a:solidFill>
                  <a:schemeClr val="bg1"/>
                </a:solidFill>
              </a:rPr>
              <a:t>(([books, </a:t>
            </a:r>
            <a:r>
              <a:rPr lang="pt-BR" altLang="zh-CN" sz="1600" dirty="0" err="1">
                <a:solidFill>
                  <a:schemeClr val="bg1"/>
                </a:solidFill>
              </a:rPr>
              <a:t>user</a:t>
            </a:r>
            <a:r>
              <a:rPr lang="pt-BR" altLang="zh-CN" sz="1600" dirty="0">
                <a:solidFill>
                  <a:schemeClr val="bg1"/>
                </a:solidFill>
              </a:rPr>
              <a:t>]) =&gt; </a:t>
            </a:r>
            <a:r>
              <a:rPr lang="pt-BR" altLang="zh-CN" sz="1600" dirty="0" err="1">
                <a:solidFill>
                  <a:schemeClr val="bg1"/>
                </a:solidFill>
              </a:rPr>
              <a:t>pickTopRecommentations</a:t>
            </a:r>
            <a:r>
              <a:rPr lang="pt-BR" altLang="zh-CN" sz="1600" dirty="0">
                <a:solidFill>
                  <a:schemeClr val="bg1"/>
                </a:solidFill>
              </a:rPr>
              <a:t>(books, </a:t>
            </a:r>
            <a:r>
              <a:rPr lang="pt-BR" altLang="zh-CN" sz="1600" dirty="0" err="1">
                <a:solidFill>
                  <a:schemeClr val="bg1"/>
                </a:solidFill>
              </a:rPr>
              <a:t>user</a:t>
            </a:r>
            <a:r>
              <a:rPr lang="pt-BR" altLang="zh-CN" sz="1600" dirty="0">
                <a:solidFill>
                  <a:schemeClr val="bg1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52142504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Promise.race</a:t>
            </a:r>
            <a:r>
              <a:rPr lang="en-US" altLang="zh-CN" dirty="0"/>
              <a:t>(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TW" sz="1800" b="0" dirty="0" err="1"/>
              <a:t>Promise.race</a:t>
            </a:r>
            <a:r>
              <a:rPr lang="zh-TW" altLang="en-US" sz="1800" b="0" dirty="0"/>
              <a:t>方法同样是将多个</a:t>
            </a:r>
            <a:r>
              <a:rPr lang="en-US" altLang="zh-TW" sz="1800" b="0" dirty="0"/>
              <a:t>Promise</a:t>
            </a:r>
            <a:r>
              <a:rPr lang="zh-TW" altLang="en-US" sz="1800" b="0" dirty="0"/>
              <a:t>实例，包装成一个新的</a:t>
            </a:r>
            <a:r>
              <a:rPr lang="en-US" altLang="zh-TW" sz="1800" b="0" dirty="0"/>
              <a:t>Promise</a:t>
            </a:r>
            <a:r>
              <a:rPr lang="zh-TW" altLang="en-US" sz="1800" b="0" dirty="0"/>
              <a:t>实例。</a:t>
            </a:r>
          </a:p>
          <a:p>
            <a:pPr marL="342900" indent="-342900">
              <a:buFont typeface="Arial"/>
              <a:buChar char="•"/>
            </a:pPr>
            <a:r>
              <a:rPr lang="zh-TW" altLang="en-US" sz="1800" b="0" dirty="0"/>
              <a:t>只要</a:t>
            </a:r>
            <a:r>
              <a:rPr lang="en-US" altLang="zh-TW" sz="1800" b="0" dirty="0"/>
              <a:t>p1</a:t>
            </a:r>
            <a:r>
              <a:rPr lang="zh-TW" altLang="en-US" sz="1800" b="0" dirty="0"/>
              <a:t>、</a:t>
            </a:r>
            <a:r>
              <a:rPr lang="en-US" altLang="zh-TW" sz="1800" b="0" dirty="0"/>
              <a:t>p2</a:t>
            </a:r>
            <a:r>
              <a:rPr lang="zh-TW" altLang="en-US" sz="1800" b="0" dirty="0"/>
              <a:t>、</a:t>
            </a:r>
            <a:r>
              <a:rPr lang="en-US" altLang="zh-TW" sz="1800" b="0" dirty="0"/>
              <a:t>p3</a:t>
            </a:r>
            <a:r>
              <a:rPr lang="zh-TW" altLang="en-US" sz="1800" b="0" dirty="0"/>
              <a:t>之中有一个实例率先改变状态，</a:t>
            </a:r>
            <a:r>
              <a:rPr lang="en-US" altLang="zh-TW" sz="1800" b="0" dirty="0"/>
              <a:t>p</a:t>
            </a:r>
            <a:r>
              <a:rPr lang="zh-TW" altLang="en-US" sz="1800" b="0" dirty="0"/>
              <a:t>的状态就跟着改变。那个率先改变的 </a:t>
            </a:r>
            <a:r>
              <a:rPr lang="en-US" altLang="zh-TW" sz="1800" b="0" dirty="0"/>
              <a:t>Promise </a:t>
            </a:r>
            <a:r>
              <a:rPr lang="zh-TW" altLang="en-US" sz="1800" b="0" dirty="0"/>
              <a:t>实例的返回值，就传递给</a:t>
            </a:r>
            <a:r>
              <a:rPr lang="en-US" altLang="zh-TW" sz="1800" b="0" dirty="0"/>
              <a:t>p</a:t>
            </a:r>
            <a:r>
              <a:rPr lang="zh-TW" altLang="en-US" sz="1800" b="0" dirty="0"/>
              <a:t>的回调函数。</a:t>
            </a:r>
          </a:p>
          <a:p>
            <a:endParaRPr lang="zh-TW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46121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如果指定时间内没有获得结果</a:t>
            </a:r>
            <a:r>
              <a:rPr lang="zh-CN" altLang="en-US" dirty="0"/>
              <a:t>，就将</a:t>
            </a:r>
            <a:r>
              <a:rPr lang="en-US" altLang="zh-CN" dirty="0"/>
              <a:t>Promise</a:t>
            </a:r>
            <a:r>
              <a:rPr lang="zh-CN" altLang="en-US" dirty="0"/>
              <a:t>的状态变为</a:t>
            </a:r>
            <a:r>
              <a:rPr lang="en-US" altLang="zh-CN" dirty="0"/>
              <a:t>reject</a:t>
            </a:r>
            <a:r>
              <a:rPr lang="zh-CN" altLang="en-US" dirty="0"/>
              <a:t>，否则变为</a:t>
            </a:r>
            <a:r>
              <a:rPr lang="en-US" altLang="zh-CN" dirty="0"/>
              <a:t>resolve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606989" y="2786354"/>
            <a:ext cx="7620000" cy="39097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1600" dirty="0" err="1">
                <a:solidFill>
                  <a:schemeClr val="bg1"/>
                </a:solidFill>
              </a:rPr>
              <a:t>const</a:t>
            </a:r>
            <a:r>
              <a:rPr lang="pt-BR" altLang="zh-CN" sz="1600" dirty="0">
                <a:solidFill>
                  <a:schemeClr val="bg1"/>
                </a:solidFill>
              </a:rPr>
              <a:t> </a:t>
            </a:r>
            <a:r>
              <a:rPr lang="pt-BR" altLang="zh-CN" sz="1600" dirty="0" err="1">
                <a:solidFill>
                  <a:schemeClr val="bg1"/>
                </a:solidFill>
              </a:rPr>
              <a:t>p</a:t>
            </a:r>
            <a:r>
              <a:rPr lang="pt-BR" altLang="zh-CN" sz="1600" dirty="0">
                <a:solidFill>
                  <a:schemeClr val="bg1"/>
                </a:solidFill>
              </a:rPr>
              <a:t> = </a:t>
            </a:r>
            <a:r>
              <a:rPr lang="pt-BR" altLang="zh-CN" sz="1600" dirty="0" err="1">
                <a:solidFill>
                  <a:schemeClr val="bg1"/>
                </a:solidFill>
              </a:rPr>
              <a:t>Promise.race</a:t>
            </a:r>
            <a:r>
              <a:rPr lang="pt-BR" altLang="zh-CN" sz="1600" dirty="0">
                <a:solidFill>
                  <a:schemeClr val="bg1"/>
                </a:solidFill>
              </a:rPr>
              <a:t>([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  </a:t>
            </a:r>
            <a:r>
              <a:rPr lang="pt-BR" altLang="zh-CN" sz="1600" dirty="0" err="1">
                <a:solidFill>
                  <a:schemeClr val="bg1"/>
                </a:solidFill>
              </a:rPr>
              <a:t>fetch</a:t>
            </a:r>
            <a:r>
              <a:rPr lang="pt-BR" altLang="zh-CN" sz="1600" dirty="0">
                <a:solidFill>
                  <a:schemeClr val="bg1"/>
                </a:solidFill>
              </a:rPr>
              <a:t>('/</a:t>
            </a:r>
            <a:r>
              <a:rPr lang="pt-BR" altLang="zh-CN" sz="1600" dirty="0" err="1">
                <a:solidFill>
                  <a:schemeClr val="bg1"/>
                </a:solidFill>
              </a:rPr>
              <a:t>resource</a:t>
            </a:r>
            <a:r>
              <a:rPr lang="pt-BR" altLang="zh-CN" sz="1600" dirty="0">
                <a:solidFill>
                  <a:schemeClr val="bg1"/>
                </a:solidFill>
              </a:rPr>
              <a:t>-</a:t>
            </a:r>
            <a:r>
              <a:rPr lang="pt-BR" altLang="zh-CN" sz="1600" dirty="0" err="1">
                <a:solidFill>
                  <a:schemeClr val="bg1"/>
                </a:solidFill>
              </a:rPr>
              <a:t>that</a:t>
            </a:r>
            <a:r>
              <a:rPr lang="pt-BR" altLang="zh-CN" sz="1600" dirty="0">
                <a:solidFill>
                  <a:schemeClr val="bg1"/>
                </a:solidFill>
              </a:rPr>
              <a:t>-</a:t>
            </a:r>
            <a:r>
              <a:rPr lang="pt-BR" altLang="zh-CN" sz="1600" dirty="0" err="1">
                <a:solidFill>
                  <a:schemeClr val="bg1"/>
                </a:solidFill>
              </a:rPr>
              <a:t>may</a:t>
            </a:r>
            <a:r>
              <a:rPr lang="pt-BR" altLang="zh-CN" sz="1600" dirty="0">
                <a:solidFill>
                  <a:schemeClr val="bg1"/>
                </a:solidFill>
              </a:rPr>
              <a:t>-</a:t>
            </a:r>
            <a:r>
              <a:rPr lang="pt-BR" altLang="zh-CN" sz="1600" dirty="0" err="1">
                <a:solidFill>
                  <a:schemeClr val="bg1"/>
                </a:solidFill>
              </a:rPr>
              <a:t>take</a:t>
            </a:r>
            <a:r>
              <a:rPr lang="pt-BR" altLang="zh-CN" sz="1600" dirty="0">
                <a:solidFill>
                  <a:schemeClr val="bg1"/>
                </a:solidFill>
              </a:rPr>
              <a:t>-a-</a:t>
            </a:r>
            <a:r>
              <a:rPr lang="pt-BR" altLang="zh-CN" sz="1600" dirty="0" err="1">
                <a:solidFill>
                  <a:schemeClr val="bg1"/>
                </a:solidFill>
              </a:rPr>
              <a:t>while</a:t>
            </a:r>
            <a:r>
              <a:rPr lang="pt-BR" altLang="zh-CN" sz="1600" dirty="0">
                <a:solidFill>
                  <a:schemeClr val="bg1"/>
                </a:solidFill>
              </a:rPr>
              <a:t>'),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  new </a:t>
            </a:r>
            <a:r>
              <a:rPr lang="pt-BR" altLang="zh-CN" sz="1600" dirty="0" err="1">
                <a:solidFill>
                  <a:schemeClr val="bg1"/>
                </a:solidFill>
              </a:rPr>
              <a:t>Promise</a:t>
            </a:r>
            <a:r>
              <a:rPr lang="pt-BR" altLang="zh-CN" sz="1600" dirty="0">
                <a:solidFill>
                  <a:schemeClr val="bg1"/>
                </a:solidFill>
              </a:rPr>
              <a:t>(</a:t>
            </a:r>
            <a:r>
              <a:rPr lang="pt-BR" altLang="zh-CN" sz="1600" dirty="0" err="1">
                <a:solidFill>
                  <a:schemeClr val="bg1"/>
                </a:solidFill>
              </a:rPr>
              <a:t>function</a:t>
            </a:r>
            <a:r>
              <a:rPr lang="pt-BR" altLang="zh-CN" sz="1600" dirty="0">
                <a:solidFill>
                  <a:schemeClr val="bg1"/>
                </a:solidFill>
              </a:rPr>
              <a:t> (resolve, </a:t>
            </a:r>
            <a:r>
              <a:rPr lang="pt-BR" altLang="zh-CN" sz="1600" dirty="0" err="1">
                <a:solidFill>
                  <a:schemeClr val="bg1"/>
                </a:solidFill>
              </a:rPr>
              <a:t>reject</a:t>
            </a:r>
            <a:r>
              <a:rPr lang="pt-BR" altLang="zh-CN" sz="1600" dirty="0">
                <a:solidFill>
                  <a:schemeClr val="bg1"/>
                </a:solidFill>
              </a:rPr>
              <a:t>) {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    </a:t>
            </a:r>
            <a:r>
              <a:rPr lang="pt-BR" altLang="zh-CN" sz="1600" dirty="0" err="1">
                <a:solidFill>
                  <a:schemeClr val="bg1"/>
                </a:solidFill>
              </a:rPr>
              <a:t>setTimeout</a:t>
            </a:r>
            <a:r>
              <a:rPr lang="pt-BR" altLang="zh-CN" sz="1600" dirty="0">
                <a:solidFill>
                  <a:schemeClr val="bg1"/>
                </a:solidFill>
              </a:rPr>
              <a:t>(() =&gt; </a:t>
            </a:r>
            <a:r>
              <a:rPr lang="pt-BR" altLang="zh-CN" sz="1600" dirty="0" err="1">
                <a:solidFill>
                  <a:schemeClr val="bg1"/>
                </a:solidFill>
              </a:rPr>
              <a:t>reject</a:t>
            </a:r>
            <a:r>
              <a:rPr lang="pt-BR" altLang="zh-CN" sz="1600" dirty="0">
                <a:solidFill>
                  <a:schemeClr val="bg1"/>
                </a:solidFill>
              </a:rPr>
              <a:t>(new </a:t>
            </a:r>
            <a:r>
              <a:rPr lang="pt-BR" altLang="zh-CN" sz="1600" dirty="0" err="1">
                <a:solidFill>
                  <a:schemeClr val="bg1"/>
                </a:solidFill>
              </a:rPr>
              <a:t>Error</a:t>
            </a:r>
            <a:r>
              <a:rPr lang="pt-BR" altLang="zh-CN" sz="1600" dirty="0">
                <a:solidFill>
                  <a:schemeClr val="bg1"/>
                </a:solidFill>
              </a:rPr>
              <a:t>('</a:t>
            </a:r>
            <a:r>
              <a:rPr lang="pt-BR" altLang="zh-CN" sz="1600" dirty="0" err="1">
                <a:solidFill>
                  <a:schemeClr val="bg1"/>
                </a:solidFill>
              </a:rPr>
              <a:t>request</a:t>
            </a:r>
            <a:r>
              <a:rPr lang="pt-BR" altLang="zh-CN" sz="1600" dirty="0">
                <a:solidFill>
                  <a:schemeClr val="bg1"/>
                </a:solidFill>
              </a:rPr>
              <a:t> timeout')), 5000)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  })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]);</a:t>
            </a:r>
          </a:p>
          <a:p>
            <a:r>
              <a:rPr lang="pt-BR" altLang="zh-CN" sz="1600" dirty="0" err="1">
                <a:solidFill>
                  <a:schemeClr val="bg1"/>
                </a:solidFill>
              </a:rPr>
              <a:t>p.then</a:t>
            </a:r>
            <a:r>
              <a:rPr lang="pt-BR" altLang="zh-CN" sz="1600" dirty="0">
                <a:solidFill>
                  <a:schemeClr val="bg1"/>
                </a:solidFill>
              </a:rPr>
              <a:t>(response =&gt; </a:t>
            </a:r>
            <a:r>
              <a:rPr lang="pt-BR" altLang="zh-CN" sz="1600" dirty="0" err="1">
                <a:solidFill>
                  <a:schemeClr val="bg1"/>
                </a:solidFill>
              </a:rPr>
              <a:t>console.log</a:t>
            </a:r>
            <a:r>
              <a:rPr lang="pt-BR" altLang="zh-CN" sz="1600" dirty="0">
                <a:solidFill>
                  <a:schemeClr val="bg1"/>
                </a:solidFill>
              </a:rPr>
              <a:t>(response));</a:t>
            </a:r>
          </a:p>
          <a:p>
            <a:r>
              <a:rPr lang="pt-BR" altLang="zh-CN" sz="1600" dirty="0" err="1">
                <a:solidFill>
                  <a:schemeClr val="bg1"/>
                </a:solidFill>
              </a:rPr>
              <a:t>p.catch</a:t>
            </a:r>
            <a:r>
              <a:rPr lang="pt-BR" altLang="zh-CN" sz="1600" dirty="0">
                <a:solidFill>
                  <a:schemeClr val="bg1"/>
                </a:solidFill>
              </a:rPr>
              <a:t>(</a:t>
            </a:r>
            <a:r>
              <a:rPr lang="pt-BR" altLang="zh-CN" sz="1600" dirty="0" err="1">
                <a:solidFill>
                  <a:schemeClr val="bg1"/>
                </a:solidFill>
              </a:rPr>
              <a:t>error</a:t>
            </a:r>
            <a:r>
              <a:rPr lang="pt-BR" altLang="zh-CN" sz="1600" dirty="0">
                <a:solidFill>
                  <a:schemeClr val="bg1"/>
                </a:solidFill>
              </a:rPr>
              <a:t> =&gt; </a:t>
            </a:r>
            <a:r>
              <a:rPr lang="pt-BR" altLang="zh-CN" sz="1600" dirty="0" err="1">
                <a:solidFill>
                  <a:schemeClr val="bg1"/>
                </a:solidFill>
              </a:rPr>
              <a:t>console.log</a:t>
            </a:r>
            <a:r>
              <a:rPr lang="pt-BR" altLang="zh-CN" sz="1600" dirty="0">
                <a:solidFill>
                  <a:schemeClr val="bg1"/>
                </a:solidFill>
              </a:rPr>
              <a:t>(</a:t>
            </a:r>
            <a:r>
              <a:rPr lang="pt-BR" altLang="zh-CN" sz="1600" dirty="0" err="1">
                <a:solidFill>
                  <a:schemeClr val="bg1"/>
                </a:solidFill>
              </a:rPr>
              <a:t>error</a:t>
            </a:r>
            <a:r>
              <a:rPr lang="pt-BR" altLang="zh-CN" sz="1600" dirty="0">
                <a:solidFill>
                  <a:schemeClr val="bg1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61746121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加载图片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将图片的加载写成一个</a:t>
            </a:r>
            <a:r>
              <a:rPr lang="en-US" altLang="zh-CN" dirty="0"/>
              <a:t>Promise</a:t>
            </a:r>
            <a:r>
              <a:rPr lang="zh-CN" altLang="en-US" dirty="0"/>
              <a:t>，一旦加载完成，</a:t>
            </a:r>
            <a:r>
              <a:rPr lang="en-US" altLang="zh-CN" dirty="0"/>
              <a:t>Promise</a:t>
            </a:r>
            <a:r>
              <a:rPr lang="zh-CN" altLang="en-US" dirty="0" smtClean="0"/>
              <a:t>的状态就发生变化。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606989" y="2786354"/>
            <a:ext cx="7620000" cy="39097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1600" dirty="0" err="1">
                <a:solidFill>
                  <a:schemeClr val="bg1"/>
                </a:solidFill>
              </a:rPr>
              <a:t>const</a:t>
            </a:r>
            <a:r>
              <a:rPr lang="pt-BR" altLang="zh-CN" sz="1600" dirty="0">
                <a:solidFill>
                  <a:schemeClr val="bg1"/>
                </a:solidFill>
              </a:rPr>
              <a:t> </a:t>
            </a:r>
            <a:r>
              <a:rPr lang="pt-BR" altLang="zh-CN" sz="1600" dirty="0" err="1">
                <a:solidFill>
                  <a:schemeClr val="bg1"/>
                </a:solidFill>
              </a:rPr>
              <a:t>preloadImage</a:t>
            </a:r>
            <a:r>
              <a:rPr lang="pt-BR" altLang="zh-CN" sz="1600" dirty="0">
                <a:solidFill>
                  <a:schemeClr val="bg1"/>
                </a:solidFill>
              </a:rPr>
              <a:t> = </a:t>
            </a:r>
            <a:r>
              <a:rPr lang="pt-BR" altLang="zh-CN" sz="1600" dirty="0" err="1">
                <a:solidFill>
                  <a:schemeClr val="bg1"/>
                </a:solidFill>
              </a:rPr>
              <a:t>function</a:t>
            </a:r>
            <a:r>
              <a:rPr lang="pt-BR" altLang="zh-CN" sz="1600" dirty="0">
                <a:solidFill>
                  <a:schemeClr val="bg1"/>
                </a:solidFill>
              </a:rPr>
              <a:t> (path) {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  </a:t>
            </a:r>
            <a:r>
              <a:rPr lang="pt-BR" altLang="zh-CN" sz="1600" dirty="0" err="1">
                <a:solidFill>
                  <a:schemeClr val="bg1"/>
                </a:solidFill>
              </a:rPr>
              <a:t>return</a:t>
            </a:r>
            <a:r>
              <a:rPr lang="pt-BR" altLang="zh-CN" sz="1600" dirty="0">
                <a:solidFill>
                  <a:schemeClr val="bg1"/>
                </a:solidFill>
              </a:rPr>
              <a:t> new </a:t>
            </a:r>
            <a:r>
              <a:rPr lang="pt-BR" altLang="zh-CN" sz="1600" dirty="0" err="1">
                <a:solidFill>
                  <a:schemeClr val="bg1"/>
                </a:solidFill>
              </a:rPr>
              <a:t>Promise</a:t>
            </a:r>
            <a:r>
              <a:rPr lang="pt-BR" altLang="zh-CN" sz="1600" dirty="0">
                <a:solidFill>
                  <a:schemeClr val="bg1"/>
                </a:solidFill>
              </a:rPr>
              <a:t>(</a:t>
            </a:r>
            <a:r>
              <a:rPr lang="pt-BR" altLang="zh-CN" sz="1600" dirty="0" err="1">
                <a:solidFill>
                  <a:schemeClr val="bg1"/>
                </a:solidFill>
              </a:rPr>
              <a:t>function</a:t>
            </a:r>
            <a:r>
              <a:rPr lang="pt-BR" altLang="zh-CN" sz="1600" dirty="0">
                <a:solidFill>
                  <a:schemeClr val="bg1"/>
                </a:solidFill>
              </a:rPr>
              <a:t> (resolve, </a:t>
            </a:r>
            <a:r>
              <a:rPr lang="pt-BR" altLang="zh-CN" sz="1600" dirty="0" err="1">
                <a:solidFill>
                  <a:schemeClr val="bg1"/>
                </a:solidFill>
              </a:rPr>
              <a:t>reject</a:t>
            </a:r>
            <a:r>
              <a:rPr lang="pt-BR" altLang="zh-CN" sz="1600" dirty="0">
                <a:solidFill>
                  <a:schemeClr val="bg1"/>
                </a:solidFill>
              </a:rPr>
              <a:t>) {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    var </a:t>
            </a:r>
            <a:r>
              <a:rPr lang="pt-BR" altLang="zh-CN" sz="1600" dirty="0" err="1">
                <a:solidFill>
                  <a:schemeClr val="bg1"/>
                </a:solidFill>
              </a:rPr>
              <a:t>image</a:t>
            </a:r>
            <a:r>
              <a:rPr lang="pt-BR" altLang="zh-CN" sz="1600" dirty="0">
                <a:solidFill>
                  <a:schemeClr val="bg1"/>
                </a:solidFill>
              </a:rPr>
              <a:t> = new </a:t>
            </a:r>
            <a:r>
              <a:rPr lang="pt-BR" altLang="zh-CN" sz="1600" dirty="0" err="1">
                <a:solidFill>
                  <a:schemeClr val="bg1"/>
                </a:solidFill>
              </a:rPr>
              <a:t>Image</a:t>
            </a:r>
            <a:r>
              <a:rPr lang="pt-BR" altLang="zh-CN" sz="1600" dirty="0">
                <a:solidFill>
                  <a:schemeClr val="bg1"/>
                </a:solidFill>
              </a:rPr>
              <a:t>();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    </a:t>
            </a:r>
            <a:r>
              <a:rPr lang="pt-BR" altLang="zh-CN" sz="1600" dirty="0" err="1">
                <a:solidFill>
                  <a:schemeClr val="bg1"/>
                </a:solidFill>
              </a:rPr>
              <a:t>image.onload</a:t>
            </a:r>
            <a:r>
              <a:rPr lang="pt-BR" altLang="zh-CN" sz="1600" dirty="0">
                <a:solidFill>
                  <a:schemeClr val="bg1"/>
                </a:solidFill>
              </a:rPr>
              <a:t>  = resolve;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    </a:t>
            </a:r>
            <a:r>
              <a:rPr lang="pt-BR" altLang="zh-CN" sz="1600" dirty="0" err="1">
                <a:solidFill>
                  <a:schemeClr val="bg1"/>
                </a:solidFill>
              </a:rPr>
              <a:t>image.onerror</a:t>
            </a:r>
            <a:r>
              <a:rPr lang="pt-BR" altLang="zh-CN" sz="1600" dirty="0">
                <a:solidFill>
                  <a:schemeClr val="bg1"/>
                </a:solidFill>
              </a:rPr>
              <a:t> = </a:t>
            </a:r>
            <a:r>
              <a:rPr lang="pt-BR" altLang="zh-CN" sz="1600" dirty="0" err="1">
                <a:solidFill>
                  <a:schemeClr val="bg1"/>
                </a:solidFill>
              </a:rPr>
              <a:t>reject</a:t>
            </a:r>
            <a:r>
              <a:rPr lang="pt-BR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    </a:t>
            </a:r>
            <a:r>
              <a:rPr lang="pt-BR" altLang="zh-CN" sz="1600" dirty="0" err="1">
                <a:solidFill>
                  <a:schemeClr val="bg1"/>
                </a:solidFill>
              </a:rPr>
              <a:t>image.src</a:t>
            </a:r>
            <a:r>
              <a:rPr lang="pt-BR" altLang="zh-CN" sz="1600" dirty="0">
                <a:solidFill>
                  <a:schemeClr val="bg1"/>
                </a:solidFill>
              </a:rPr>
              <a:t> = path;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  });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1746121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Promise.resolve</a:t>
            </a:r>
            <a:r>
              <a:rPr lang="en-US" altLang="zh-CN" dirty="0"/>
              <a:t>()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有时需要将现有对象转为</a:t>
            </a:r>
            <a:r>
              <a:rPr lang="en-US" altLang="zh-CN" dirty="0"/>
              <a:t>Promise</a:t>
            </a:r>
            <a:r>
              <a:rPr lang="zh-CN" altLang="en-US" dirty="0"/>
              <a:t>对象，</a:t>
            </a:r>
            <a:r>
              <a:rPr lang="en-US" altLang="zh-CN" dirty="0" err="1"/>
              <a:t>Promise.resolve</a:t>
            </a:r>
            <a:r>
              <a:rPr lang="zh-CN" altLang="en-US" dirty="0"/>
              <a:t>方法就起到这个作用。</a:t>
            </a:r>
          </a:p>
          <a:p>
            <a:endParaRPr lang="zh-CN" altLang="en-US" dirty="0"/>
          </a:p>
        </p:txBody>
      </p:sp>
      <p:sp>
        <p:nvSpPr>
          <p:cNvPr id="7" name="内容占位符 8"/>
          <p:cNvSpPr txBox="1">
            <a:spLocks/>
          </p:cNvSpPr>
          <p:nvPr/>
        </p:nvSpPr>
        <p:spPr>
          <a:xfrm>
            <a:off x="606989" y="2786354"/>
            <a:ext cx="7620000" cy="4411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1600" dirty="0">
                <a:solidFill>
                  <a:schemeClr val="bg1"/>
                </a:solidFill>
              </a:rPr>
              <a:t>var </a:t>
            </a:r>
            <a:r>
              <a:rPr lang="pt-BR" altLang="zh-CN" sz="1600" dirty="0" err="1">
                <a:solidFill>
                  <a:schemeClr val="bg1"/>
                </a:solidFill>
              </a:rPr>
              <a:t>jsPromise</a:t>
            </a:r>
            <a:r>
              <a:rPr lang="pt-BR" altLang="zh-CN" sz="1600" dirty="0">
                <a:solidFill>
                  <a:schemeClr val="bg1"/>
                </a:solidFill>
              </a:rPr>
              <a:t> = </a:t>
            </a:r>
            <a:r>
              <a:rPr lang="pt-BR" altLang="zh-CN" sz="1600" dirty="0" err="1">
                <a:solidFill>
                  <a:schemeClr val="bg1"/>
                </a:solidFill>
              </a:rPr>
              <a:t>Promise.resolve</a:t>
            </a:r>
            <a:r>
              <a:rPr lang="pt-BR" altLang="zh-CN" sz="1600" dirty="0">
                <a:solidFill>
                  <a:schemeClr val="bg1"/>
                </a:solidFill>
              </a:rPr>
              <a:t>($.</a:t>
            </a:r>
            <a:r>
              <a:rPr lang="pt-BR" altLang="zh-CN" sz="1600" dirty="0" err="1">
                <a:solidFill>
                  <a:schemeClr val="bg1"/>
                </a:solidFill>
              </a:rPr>
              <a:t>ajax</a:t>
            </a:r>
            <a:r>
              <a:rPr lang="pt-BR" altLang="zh-CN" sz="1600" dirty="0">
                <a:solidFill>
                  <a:schemeClr val="bg1"/>
                </a:solidFill>
              </a:rPr>
              <a:t>('/</a:t>
            </a:r>
            <a:r>
              <a:rPr lang="pt-BR" altLang="zh-CN" sz="1600" dirty="0" err="1">
                <a:solidFill>
                  <a:schemeClr val="bg1"/>
                </a:solidFill>
              </a:rPr>
              <a:t>whatever.json</a:t>
            </a:r>
            <a:r>
              <a:rPr lang="pt-BR" altLang="zh-CN" sz="1600" dirty="0">
                <a:solidFill>
                  <a:schemeClr val="bg1"/>
                </a:solidFill>
              </a:rPr>
              <a:t>'));</a:t>
            </a:r>
          </a:p>
        </p:txBody>
      </p:sp>
      <p:sp>
        <p:nvSpPr>
          <p:cNvPr id="9" name="内容占位符 8"/>
          <p:cNvSpPr txBox="1">
            <a:spLocks/>
          </p:cNvSpPr>
          <p:nvPr/>
        </p:nvSpPr>
        <p:spPr>
          <a:xfrm>
            <a:off x="606989" y="3513138"/>
            <a:ext cx="7620000" cy="1432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1600" dirty="0" err="1">
                <a:solidFill>
                  <a:schemeClr val="bg1"/>
                </a:solidFill>
              </a:rPr>
              <a:t>Promise.resolve</a:t>
            </a:r>
            <a:r>
              <a:rPr lang="pt-BR" altLang="zh-CN" sz="1600" dirty="0">
                <a:solidFill>
                  <a:schemeClr val="bg1"/>
                </a:solidFill>
              </a:rPr>
              <a:t>('</a:t>
            </a:r>
            <a:r>
              <a:rPr lang="pt-BR" altLang="zh-CN" sz="1600" dirty="0" err="1">
                <a:solidFill>
                  <a:schemeClr val="bg1"/>
                </a:solidFill>
              </a:rPr>
              <a:t>foo</a:t>
            </a:r>
            <a:r>
              <a:rPr lang="pt-BR" altLang="zh-CN" sz="1600" dirty="0">
                <a:solidFill>
                  <a:schemeClr val="bg1"/>
                </a:solidFill>
              </a:rPr>
              <a:t>')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// </a:t>
            </a:r>
            <a:r>
              <a:rPr lang="zh-CN" altLang="pt-BR" sz="1600" dirty="0">
                <a:solidFill>
                  <a:schemeClr val="bg1"/>
                </a:solidFill>
              </a:rPr>
              <a:t>等价于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new </a:t>
            </a:r>
            <a:r>
              <a:rPr lang="pt-BR" altLang="zh-CN" sz="1600" dirty="0" err="1">
                <a:solidFill>
                  <a:schemeClr val="bg1"/>
                </a:solidFill>
              </a:rPr>
              <a:t>Promise</a:t>
            </a:r>
            <a:r>
              <a:rPr lang="pt-BR" altLang="zh-CN" sz="1600" dirty="0">
                <a:solidFill>
                  <a:schemeClr val="bg1"/>
                </a:solidFill>
              </a:rPr>
              <a:t>(resolve =&gt; resolve('</a:t>
            </a:r>
            <a:r>
              <a:rPr lang="pt-BR" altLang="zh-CN" sz="1600" dirty="0" err="1">
                <a:solidFill>
                  <a:schemeClr val="bg1"/>
                </a:solidFill>
              </a:rPr>
              <a:t>foo</a:t>
            </a:r>
            <a:r>
              <a:rPr lang="pt-BR" altLang="zh-CN" sz="1600" dirty="0">
                <a:solidFill>
                  <a:schemeClr val="bg1"/>
                </a:solidFill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29106" cy="1371600"/>
          </a:xfrm>
        </p:spPr>
        <p:txBody>
          <a:bodyPr>
            <a:normAutofit/>
          </a:bodyPr>
          <a:lstStyle/>
          <a:p>
            <a:r>
              <a:rPr lang="pt-BR" altLang="zh-CN" dirty="0" err="1"/>
              <a:t>Promise.resolve</a:t>
            </a:r>
            <a:r>
              <a:rPr lang="zh-CN" altLang="pt-BR" dirty="0" smtClean="0"/>
              <a:t>方法的参数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）参数是一个</a:t>
            </a:r>
            <a:r>
              <a:rPr lang="en-US" altLang="zh-CN" sz="1800" dirty="0"/>
              <a:t>Promise</a:t>
            </a:r>
            <a:r>
              <a:rPr lang="zh-CN" altLang="en-US" sz="1800" dirty="0" smtClean="0"/>
              <a:t>实例</a:t>
            </a:r>
            <a:endParaRPr lang="zh-CN" altLang="en-US" sz="1800" dirty="0"/>
          </a:p>
          <a:p>
            <a:r>
              <a:rPr lang="zh-CN" altLang="en-US" sz="1800" dirty="0"/>
              <a:t>如果参数是</a:t>
            </a:r>
            <a:r>
              <a:rPr lang="en-US" altLang="zh-CN" sz="1800" dirty="0"/>
              <a:t>Promise</a:t>
            </a:r>
            <a:r>
              <a:rPr lang="zh-CN" altLang="en-US" sz="1800" dirty="0"/>
              <a:t>实例，那么</a:t>
            </a:r>
            <a:r>
              <a:rPr lang="en-US" altLang="zh-CN" sz="1800" dirty="0" err="1"/>
              <a:t>Promise.resolve</a:t>
            </a:r>
            <a:r>
              <a:rPr lang="zh-CN" altLang="en-US" sz="1800" dirty="0"/>
              <a:t>将不做任何修改、原封不动地返回这个实例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1624630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334601" cy="1371600"/>
          </a:xfrm>
        </p:spPr>
        <p:txBody>
          <a:bodyPr/>
          <a:lstStyle/>
          <a:p>
            <a:r>
              <a:rPr lang="pt-BR" altLang="zh-CN" dirty="0" err="1"/>
              <a:t>Promise.resolve</a:t>
            </a:r>
            <a:r>
              <a:rPr lang="zh-CN" altLang="pt-BR" dirty="0"/>
              <a:t>方法的参数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）参数是一个</a:t>
            </a:r>
            <a:r>
              <a:rPr lang="en-US" altLang="zh-CN" sz="1800" dirty="0" err="1"/>
              <a:t>thenable</a:t>
            </a:r>
            <a:r>
              <a:rPr lang="zh-CN" altLang="en-US" sz="1800" dirty="0"/>
              <a:t>对象</a:t>
            </a:r>
          </a:p>
          <a:p>
            <a:r>
              <a:rPr lang="en-US" altLang="zh-CN" sz="1800" dirty="0" err="1"/>
              <a:t>thenable</a:t>
            </a:r>
            <a:r>
              <a:rPr lang="zh-CN" altLang="en-US" sz="1800" dirty="0"/>
              <a:t>对象指的是具有</a:t>
            </a:r>
            <a:r>
              <a:rPr lang="en-US" altLang="zh-CN" sz="1800" dirty="0"/>
              <a:t>then</a:t>
            </a:r>
            <a:r>
              <a:rPr lang="zh-CN" altLang="en-US" sz="1800" dirty="0"/>
              <a:t>方法的对象，比如下面这个对象。</a:t>
            </a:r>
            <a:r>
              <a:rPr lang="en-US" altLang="zh-TW" sz="1800" dirty="0" err="1"/>
              <a:t>Promise.resolve</a:t>
            </a:r>
            <a:r>
              <a:rPr lang="zh-TW" altLang="en-US" sz="1800" dirty="0"/>
              <a:t>方法会将这个对象转为</a:t>
            </a:r>
            <a:r>
              <a:rPr lang="en-US" altLang="zh-TW" sz="1800" dirty="0"/>
              <a:t>Promise</a:t>
            </a:r>
            <a:r>
              <a:rPr lang="zh-TW" altLang="en-US" sz="1800" dirty="0"/>
              <a:t>对象，然后就立即执行</a:t>
            </a:r>
            <a:r>
              <a:rPr lang="en-US" altLang="zh-TW" sz="1800" dirty="0" err="1"/>
              <a:t>thenable</a:t>
            </a:r>
            <a:r>
              <a:rPr lang="zh-TW" altLang="en-US" sz="1800" dirty="0"/>
              <a:t>对象的</a:t>
            </a:r>
            <a:r>
              <a:rPr lang="en-US" altLang="zh-TW" sz="1800" dirty="0"/>
              <a:t>then</a:t>
            </a:r>
            <a:r>
              <a:rPr lang="zh-TW" altLang="en-US" sz="1800" dirty="0"/>
              <a:t>方法。</a:t>
            </a:r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4" name="内容占位符 8"/>
          <p:cNvSpPr txBox="1">
            <a:spLocks/>
          </p:cNvSpPr>
          <p:nvPr/>
        </p:nvSpPr>
        <p:spPr>
          <a:xfrm>
            <a:off x="606989" y="3591539"/>
            <a:ext cx="7620000" cy="1432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1600" dirty="0" err="1">
                <a:solidFill>
                  <a:schemeClr val="bg1"/>
                </a:solidFill>
              </a:rPr>
              <a:t>Promise.resolve</a:t>
            </a:r>
            <a:r>
              <a:rPr lang="pt-BR" altLang="zh-CN" sz="1600" dirty="0">
                <a:solidFill>
                  <a:schemeClr val="bg1"/>
                </a:solidFill>
              </a:rPr>
              <a:t>('</a:t>
            </a:r>
            <a:r>
              <a:rPr lang="pt-BR" altLang="zh-CN" sz="1600" dirty="0" err="1">
                <a:solidFill>
                  <a:schemeClr val="bg1"/>
                </a:solidFill>
              </a:rPr>
              <a:t>foo</a:t>
            </a:r>
            <a:r>
              <a:rPr lang="pt-BR" altLang="zh-CN" sz="1600" dirty="0">
                <a:solidFill>
                  <a:schemeClr val="bg1"/>
                </a:solidFill>
              </a:rPr>
              <a:t>')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// </a:t>
            </a:r>
            <a:r>
              <a:rPr lang="zh-CN" altLang="pt-BR" sz="1600" dirty="0">
                <a:solidFill>
                  <a:schemeClr val="bg1"/>
                </a:solidFill>
              </a:rPr>
              <a:t>等价于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new </a:t>
            </a:r>
            <a:r>
              <a:rPr lang="pt-BR" altLang="zh-CN" sz="1600" dirty="0" err="1">
                <a:solidFill>
                  <a:schemeClr val="bg1"/>
                </a:solidFill>
              </a:rPr>
              <a:t>Promise</a:t>
            </a:r>
            <a:r>
              <a:rPr lang="pt-BR" altLang="zh-CN" sz="1600" dirty="0">
                <a:solidFill>
                  <a:schemeClr val="bg1"/>
                </a:solidFill>
              </a:rPr>
              <a:t>(resolve =&gt; resolve('</a:t>
            </a:r>
            <a:r>
              <a:rPr lang="pt-BR" altLang="zh-CN" sz="1600" dirty="0" err="1">
                <a:solidFill>
                  <a:schemeClr val="bg1"/>
                </a:solidFill>
              </a:rPr>
              <a:t>foo</a:t>
            </a:r>
            <a:r>
              <a:rPr lang="pt-BR" altLang="zh-CN" sz="1600" dirty="0">
                <a:solidFill>
                  <a:schemeClr val="bg1"/>
                </a:solidFill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401624630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224857" cy="1371600"/>
          </a:xfrm>
        </p:spPr>
        <p:txBody>
          <a:bodyPr/>
          <a:lstStyle/>
          <a:p>
            <a:r>
              <a:rPr lang="pt-BR" altLang="zh-CN" dirty="0" err="1"/>
              <a:t>Promise.resolve</a:t>
            </a:r>
            <a:r>
              <a:rPr lang="zh-CN" altLang="pt-BR" dirty="0"/>
              <a:t>方法的参数</a:t>
            </a:r>
            <a:endParaRPr lang="zh-CN" altLang="en-US" dirty="0"/>
          </a:p>
        </p:txBody>
      </p:sp>
      <p:sp>
        <p:nvSpPr>
          <p:cNvPr id="4" name="内容占位符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FFFFFF"/>
                </a:solidFill>
              </a:rPr>
              <a:t>let </a:t>
            </a:r>
            <a:r>
              <a:rPr lang="en-US" altLang="zh-CN" sz="1600" dirty="0" err="1">
                <a:solidFill>
                  <a:srgbClr val="FFFFFF"/>
                </a:solidFill>
              </a:rPr>
              <a:t>thenable</a:t>
            </a:r>
            <a:r>
              <a:rPr lang="en-US" altLang="zh-CN" sz="1600" dirty="0">
                <a:solidFill>
                  <a:srgbClr val="FFFFFF"/>
                </a:solidFill>
              </a:rPr>
              <a:t> = {</a:t>
            </a:r>
          </a:p>
          <a:p>
            <a:r>
              <a:rPr lang="en-US" altLang="zh-CN" sz="1600" dirty="0">
                <a:solidFill>
                  <a:srgbClr val="FFFFFF"/>
                </a:solidFill>
              </a:rPr>
              <a:t>  then: function(resolve, reject) {</a:t>
            </a:r>
          </a:p>
          <a:p>
            <a:r>
              <a:rPr lang="en-US" altLang="zh-CN" sz="1600" dirty="0">
                <a:solidFill>
                  <a:srgbClr val="FFFFFF"/>
                </a:solidFill>
              </a:rPr>
              <a:t>    resolve(42);</a:t>
            </a:r>
          </a:p>
          <a:p>
            <a:r>
              <a:rPr lang="en-US" altLang="zh-CN" sz="1600" dirty="0">
                <a:solidFill>
                  <a:srgbClr val="FFFFFF"/>
                </a:solidFill>
              </a:rPr>
              <a:t>  }</a:t>
            </a:r>
          </a:p>
          <a:p>
            <a:r>
              <a:rPr lang="en-US" altLang="zh-CN" sz="1600" dirty="0">
                <a:solidFill>
                  <a:srgbClr val="FFFFFF"/>
                </a:solidFill>
              </a:rPr>
              <a:t>};</a:t>
            </a:r>
          </a:p>
          <a:p>
            <a:endParaRPr lang="en-US" altLang="zh-CN" sz="1600" dirty="0">
              <a:solidFill>
                <a:srgbClr val="FFFFFF"/>
              </a:solidFill>
            </a:endParaRPr>
          </a:p>
          <a:p>
            <a:r>
              <a:rPr lang="en-US" altLang="zh-CN" sz="1600" dirty="0">
                <a:solidFill>
                  <a:srgbClr val="FFFFFF"/>
                </a:solidFill>
              </a:rPr>
              <a:t>let p1 = </a:t>
            </a:r>
            <a:r>
              <a:rPr lang="en-US" altLang="zh-CN" sz="1600" dirty="0" err="1">
                <a:solidFill>
                  <a:srgbClr val="FFFFFF"/>
                </a:solidFill>
              </a:rPr>
              <a:t>Promise.resolve</a:t>
            </a:r>
            <a:r>
              <a:rPr lang="en-US" altLang="zh-CN" sz="1600" dirty="0">
                <a:solidFill>
                  <a:srgbClr val="FFFFFF"/>
                </a:solidFill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</a:rPr>
              <a:t>thenable</a:t>
            </a:r>
            <a:r>
              <a:rPr lang="en-US" altLang="zh-CN" sz="1600" dirty="0">
                <a:solidFill>
                  <a:srgbClr val="FFFFFF"/>
                </a:solidFill>
              </a:rPr>
              <a:t>);</a:t>
            </a:r>
          </a:p>
          <a:p>
            <a:r>
              <a:rPr lang="en-US" altLang="zh-CN" sz="1600" dirty="0">
                <a:solidFill>
                  <a:srgbClr val="FFFFFF"/>
                </a:solidFill>
              </a:rPr>
              <a:t>p1.then(function(value) {</a:t>
            </a:r>
          </a:p>
          <a:p>
            <a:r>
              <a:rPr lang="en-US" altLang="zh-CN" sz="1600" dirty="0">
                <a:solidFill>
                  <a:srgbClr val="FFFFFF"/>
                </a:solidFill>
              </a:rPr>
              <a:t>  </a:t>
            </a:r>
            <a:r>
              <a:rPr lang="en-US" altLang="zh-CN" sz="1600" dirty="0" err="1">
                <a:solidFill>
                  <a:srgbClr val="FFFFFF"/>
                </a:solidFill>
              </a:rPr>
              <a:t>console.log</a:t>
            </a:r>
            <a:r>
              <a:rPr lang="en-US" altLang="zh-CN" sz="1600" dirty="0">
                <a:solidFill>
                  <a:srgbClr val="FFFFFF"/>
                </a:solidFill>
              </a:rPr>
              <a:t>(value);  // 42</a:t>
            </a:r>
          </a:p>
          <a:p>
            <a:r>
              <a:rPr lang="en-US" altLang="zh-CN" sz="1600" dirty="0">
                <a:solidFill>
                  <a:srgbClr val="FFFFFF"/>
                </a:solidFill>
              </a:rPr>
              <a:t>});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4630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01560" cy="1371600"/>
          </a:xfrm>
        </p:spPr>
        <p:txBody>
          <a:bodyPr/>
          <a:lstStyle/>
          <a:p>
            <a:r>
              <a:rPr lang="pt-BR" altLang="zh-CN" dirty="0" err="1"/>
              <a:t>Promise.resolve</a:t>
            </a:r>
            <a:r>
              <a:rPr lang="zh-CN" altLang="pt-BR" dirty="0"/>
              <a:t>方法的参数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）参数不是具有</a:t>
            </a:r>
            <a:r>
              <a:rPr lang="en-US" altLang="zh-CN" dirty="0"/>
              <a:t>then</a:t>
            </a:r>
            <a:r>
              <a:rPr lang="zh-CN" altLang="en-US" dirty="0"/>
              <a:t>方法的对象，或根本就不是对象</a:t>
            </a:r>
          </a:p>
          <a:p>
            <a:r>
              <a:rPr lang="zh-CN" altLang="en-US" dirty="0" smtClean="0"/>
              <a:t>如果参数是一个原始值</a:t>
            </a:r>
            <a:r>
              <a:rPr lang="zh-CN" altLang="en-US" dirty="0"/>
              <a:t>，或者是一个不具有</a:t>
            </a:r>
            <a:r>
              <a:rPr lang="en-US" altLang="zh-CN" dirty="0"/>
              <a:t>then</a:t>
            </a:r>
            <a:r>
              <a:rPr lang="zh-CN" altLang="en-US" dirty="0"/>
              <a:t>方法的对象，则</a:t>
            </a:r>
            <a:r>
              <a:rPr lang="en-US" altLang="zh-CN" dirty="0" err="1"/>
              <a:t>Promise.resolve</a:t>
            </a:r>
            <a:r>
              <a:rPr lang="zh-CN" altLang="en-US" dirty="0"/>
              <a:t>方法返回一个新的</a:t>
            </a:r>
            <a:r>
              <a:rPr lang="en-US" altLang="zh-CN" dirty="0"/>
              <a:t>Promise</a:t>
            </a:r>
            <a:r>
              <a:rPr lang="zh-CN" altLang="en-US" dirty="0"/>
              <a:t>对象，状态为</a:t>
            </a:r>
            <a:r>
              <a:rPr lang="en-US" altLang="zh-CN" dirty="0"/>
              <a:t>Resolved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606989" y="3936497"/>
            <a:ext cx="7620000" cy="24232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1600" dirty="0">
                <a:solidFill>
                  <a:schemeClr val="bg1"/>
                </a:solidFill>
              </a:rPr>
              <a:t>var </a:t>
            </a:r>
            <a:r>
              <a:rPr lang="pt-BR" altLang="zh-CN" sz="1600" dirty="0" err="1">
                <a:solidFill>
                  <a:schemeClr val="bg1"/>
                </a:solidFill>
              </a:rPr>
              <a:t>p</a:t>
            </a:r>
            <a:r>
              <a:rPr lang="pt-BR" altLang="zh-CN" sz="1600" dirty="0">
                <a:solidFill>
                  <a:schemeClr val="bg1"/>
                </a:solidFill>
              </a:rPr>
              <a:t> = </a:t>
            </a:r>
            <a:r>
              <a:rPr lang="pt-BR" altLang="zh-CN" sz="1600" dirty="0" err="1">
                <a:solidFill>
                  <a:schemeClr val="bg1"/>
                </a:solidFill>
              </a:rPr>
              <a:t>Promise.resolve</a:t>
            </a:r>
            <a:r>
              <a:rPr lang="pt-BR" altLang="zh-CN" sz="1600" dirty="0">
                <a:solidFill>
                  <a:schemeClr val="bg1"/>
                </a:solidFill>
              </a:rPr>
              <a:t>('</a:t>
            </a:r>
            <a:r>
              <a:rPr lang="pt-BR" altLang="zh-CN" sz="1600" dirty="0" err="1">
                <a:solidFill>
                  <a:schemeClr val="bg1"/>
                </a:solidFill>
              </a:rPr>
              <a:t>Hello</a:t>
            </a:r>
            <a:r>
              <a:rPr lang="pt-BR" altLang="zh-CN" sz="1600" dirty="0">
                <a:solidFill>
                  <a:schemeClr val="bg1"/>
                </a:solidFill>
              </a:rPr>
              <a:t>')</a:t>
            </a:r>
            <a:r>
              <a:rPr lang="pt-BR" altLang="zh-CN" sz="1600" dirty="0" smtClean="0">
                <a:solidFill>
                  <a:schemeClr val="bg1"/>
                </a:solidFill>
              </a:rPr>
              <a:t>;</a:t>
            </a:r>
            <a:endParaRPr lang="pt-BR" altLang="zh-CN" sz="1600" dirty="0">
              <a:solidFill>
                <a:schemeClr val="bg1"/>
              </a:solidFill>
            </a:endParaRPr>
          </a:p>
          <a:p>
            <a:r>
              <a:rPr lang="pt-BR" altLang="zh-CN" sz="1600" dirty="0" err="1">
                <a:solidFill>
                  <a:schemeClr val="bg1"/>
                </a:solidFill>
              </a:rPr>
              <a:t>p.then</a:t>
            </a:r>
            <a:r>
              <a:rPr lang="pt-BR" altLang="zh-CN" sz="1600" dirty="0">
                <a:solidFill>
                  <a:schemeClr val="bg1"/>
                </a:solidFill>
              </a:rPr>
              <a:t>(</a:t>
            </a:r>
            <a:r>
              <a:rPr lang="pt-BR" altLang="zh-CN" sz="1600" dirty="0" err="1">
                <a:solidFill>
                  <a:schemeClr val="bg1"/>
                </a:solidFill>
              </a:rPr>
              <a:t>function</a:t>
            </a:r>
            <a:r>
              <a:rPr lang="pt-BR" altLang="zh-CN" sz="1600" dirty="0">
                <a:solidFill>
                  <a:schemeClr val="bg1"/>
                </a:solidFill>
              </a:rPr>
              <a:t> (</a:t>
            </a:r>
            <a:r>
              <a:rPr lang="pt-BR" altLang="zh-CN" sz="1600" dirty="0" err="1">
                <a:solidFill>
                  <a:schemeClr val="bg1"/>
                </a:solidFill>
              </a:rPr>
              <a:t>s</a:t>
            </a:r>
            <a:r>
              <a:rPr lang="pt-BR" altLang="zh-CN" sz="1600" dirty="0">
                <a:solidFill>
                  <a:schemeClr val="bg1"/>
                </a:solidFill>
              </a:rPr>
              <a:t>){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  </a:t>
            </a:r>
            <a:r>
              <a:rPr lang="pt-BR" altLang="zh-CN" sz="1600" dirty="0" err="1">
                <a:solidFill>
                  <a:schemeClr val="bg1"/>
                </a:solidFill>
              </a:rPr>
              <a:t>console.log</a:t>
            </a:r>
            <a:r>
              <a:rPr lang="pt-BR" altLang="zh-CN" sz="1600" dirty="0">
                <a:solidFill>
                  <a:schemeClr val="bg1"/>
                </a:solidFill>
              </a:rPr>
              <a:t>(</a:t>
            </a:r>
            <a:r>
              <a:rPr lang="pt-BR" altLang="zh-CN" sz="1600" dirty="0" err="1">
                <a:solidFill>
                  <a:schemeClr val="bg1"/>
                </a:solidFill>
              </a:rPr>
              <a:t>s</a:t>
            </a:r>
            <a:r>
              <a:rPr lang="pt-BR" altLang="zh-CN" sz="1600" dirty="0">
                <a:solidFill>
                  <a:schemeClr val="bg1"/>
                </a:solidFill>
              </a:rPr>
              <a:t>)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});</a:t>
            </a:r>
          </a:p>
          <a:p>
            <a:r>
              <a:rPr lang="pt-BR" altLang="zh-CN" sz="1600" dirty="0">
                <a:solidFill>
                  <a:schemeClr val="bg1"/>
                </a:solidFill>
              </a:rPr>
              <a:t>// </a:t>
            </a:r>
            <a:r>
              <a:rPr lang="pt-BR" altLang="zh-CN" sz="1600" dirty="0" err="1">
                <a:solidFill>
                  <a:schemeClr val="bg1"/>
                </a:solidFill>
              </a:rPr>
              <a:t>Hello</a:t>
            </a:r>
            <a:endParaRPr lang="pt-BR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默认值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sz="1800" dirty="0"/>
              <a:t>解构赋值允许指定默认值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342900" indent="-342900">
              <a:buFont typeface="Arial"/>
              <a:buChar char="•"/>
            </a:pPr>
            <a:endParaRPr lang="en-US" altLang="zh-CN" sz="1800" dirty="0" smtClean="0"/>
          </a:p>
          <a:p>
            <a:pPr marL="342900" indent="-342900">
              <a:buFont typeface="Arial"/>
              <a:buChar char="•"/>
            </a:pPr>
            <a:endParaRPr lang="en-US" altLang="zh-CN" sz="1800" dirty="0"/>
          </a:p>
          <a:p>
            <a:pPr marL="342900" indent="-342900">
              <a:buFont typeface="Arial"/>
              <a:buChar char="•"/>
            </a:pPr>
            <a:endParaRPr lang="en-US" altLang="zh-CN" sz="1800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sz="1800" dirty="0"/>
              <a:t>注意，</a:t>
            </a:r>
            <a:r>
              <a:rPr lang="en-US" altLang="zh-CN" sz="1800" dirty="0"/>
              <a:t>ES6 </a:t>
            </a:r>
            <a:r>
              <a:rPr lang="zh-CN" altLang="en-US" sz="1800" dirty="0"/>
              <a:t>内部使用严格相等运算符（</a:t>
            </a:r>
            <a:r>
              <a:rPr lang="en-US" altLang="zh-CN" sz="1800" dirty="0"/>
              <a:t>===</a:t>
            </a:r>
            <a:r>
              <a:rPr lang="zh-CN" altLang="en-US" sz="1800" dirty="0"/>
              <a:t>），判断一个位置是否有值。所以，如果一个数组成员不严格等于</a:t>
            </a:r>
            <a:r>
              <a:rPr lang="en-US" altLang="zh-CN" sz="1800" dirty="0"/>
              <a:t>undefined</a:t>
            </a:r>
            <a:r>
              <a:rPr lang="zh-CN" altLang="en-US" sz="1800" dirty="0"/>
              <a:t>，默认值是不会生效的。</a:t>
            </a:r>
          </a:p>
          <a:p>
            <a:pPr marL="342900" indent="-342900">
              <a:buFont typeface="Arial"/>
              <a:buChar char="•"/>
            </a:pPr>
            <a:endParaRPr lang="en-US" altLang="zh-CN" dirty="0"/>
          </a:p>
          <a:p>
            <a:pPr marL="342900" indent="-342900">
              <a:buFont typeface="Arial"/>
              <a:buChar char="•"/>
            </a:pP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endParaRPr lang="zh-CN" altLang="en-US" dirty="0" smtClean="0"/>
          </a:p>
          <a:p>
            <a:endParaRPr lang="zh-CN" altLang="en-US" dirty="0"/>
          </a:p>
          <a:p>
            <a:endParaRPr kumimoji="1" lang="en-US" altLang="zh-TW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2363495"/>
            <a:ext cx="7817623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s-ES_tradnl" altLang="zh-CN" dirty="0" err="1">
                <a:solidFill>
                  <a:schemeClr val="bg1"/>
                </a:solidFill>
                <a:latin typeface="Calibri"/>
                <a:cs typeface="Calibri"/>
              </a:rPr>
              <a:t>let</a:t>
            </a:r>
            <a:r>
              <a:rPr kumimoji="1" lang="es-ES_tradnl" altLang="zh-CN" dirty="0">
                <a:solidFill>
                  <a:schemeClr val="bg1"/>
                </a:solidFill>
                <a:latin typeface="Calibri"/>
                <a:cs typeface="Calibri"/>
              </a:rPr>
              <a:t> [</a:t>
            </a:r>
            <a:r>
              <a:rPr kumimoji="1" lang="es-ES_tradnl" altLang="zh-CN" dirty="0" err="1">
                <a:solidFill>
                  <a:schemeClr val="bg1"/>
                </a:solidFill>
                <a:latin typeface="Calibri"/>
                <a:cs typeface="Calibri"/>
              </a:rPr>
              <a:t>foo</a:t>
            </a:r>
            <a:r>
              <a:rPr kumimoji="1" lang="es-ES_tradnl" altLang="zh-CN" dirty="0">
                <a:solidFill>
                  <a:schemeClr val="bg1"/>
                </a:solidFill>
                <a:latin typeface="Calibri"/>
                <a:cs typeface="Calibri"/>
              </a:rPr>
              <a:t> = true] = [];</a:t>
            </a:r>
          </a:p>
          <a:p>
            <a:r>
              <a:rPr kumimoji="1" lang="es-ES_tradnl" altLang="zh-CN" dirty="0" err="1">
                <a:solidFill>
                  <a:schemeClr val="bg1"/>
                </a:solidFill>
                <a:latin typeface="Calibri"/>
                <a:cs typeface="Calibri"/>
              </a:rPr>
              <a:t>foo</a:t>
            </a:r>
            <a:r>
              <a:rPr kumimoji="1" lang="es-ES_tradnl" altLang="zh-CN" dirty="0">
                <a:solidFill>
                  <a:schemeClr val="bg1"/>
                </a:solidFill>
                <a:latin typeface="Calibri"/>
                <a:cs typeface="Calibri"/>
              </a:rPr>
              <a:t> // true</a:t>
            </a:r>
          </a:p>
          <a:p>
            <a:endParaRPr kumimoji="1" lang="es-ES_tradnl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s-ES_tradnl" altLang="zh-CN" dirty="0" err="1">
                <a:solidFill>
                  <a:schemeClr val="bg1"/>
                </a:solidFill>
                <a:latin typeface="Calibri"/>
                <a:cs typeface="Calibri"/>
              </a:rPr>
              <a:t>let</a:t>
            </a:r>
            <a:r>
              <a:rPr kumimoji="1" lang="es-ES_tradnl" altLang="zh-CN" dirty="0">
                <a:solidFill>
                  <a:schemeClr val="bg1"/>
                </a:solidFill>
                <a:latin typeface="Calibri"/>
                <a:cs typeface="Calibri"/>
              </a:rPr>
              <a:t> [x, y = 'b'] = ['a']; // x='a', y='b'</a:t>
            </a:r>
          </a:p>
          <a:p>
            <a:r>
              <a:rPr kumimoji="1" lang="es-ES_tradnl" altLang="zh-CN" dirty="0" err="1">
                <a:solidFill>
                  <a:schemeClr val="bg1"/>
                </a:solidFill>
                <a:latin typeface="Calibri"/>
                <a:cs typeface="Calibri"/>
              </a:rPr>
              <a:t>let</a:t>
            </a:r>
            <a:r>
              <a:rPr kumimoji="1" lang="es-ES_tradnl" altLang="zh-CN" dirty="0">
                <a:solidFill>
                  <a:schemeClr val="bg1"/>
                </a:solidFill>
                <a:latin typeface="Calibri"/>
                <a:cs typeface="Calibri"/>
              </a:rPr>
              <a:t> [x, y = 'b'] = ['a', </a:t>
            </a:r>
            <a:r>
              <a:rPr kumimoji="1" lang="es-ES_tradnl" altLang="zh-CN" dirty="0" err="1">
                <a:solidFill>
                  <a:schemeClr val="bg1"/>
                </a:solidFill>
                <a:latin typeface="Calibri"/>
                <a:cs typeface="Calibri"/>
              </a:rPr>
              <a:t>undefined</a:t>
            </a:r>
            <a:r>
              <a:rPr kumimoji="1" lang="es-ES_tradnl" altLang="zh-CN" dirty="0">
                <a:solidFill>
                  <a:schemeClr val="bg1"/>
                </a:solidFill>
                <a:latin typeface="Calibri"/>
                <a:cs typeface="Calibri"/>
              </a:rPr>
              <a:t>]; // x='a', y='b'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7200" y="4874586"/>
            <a:ext cx="7817623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let [x = 1] = [undefined];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x // 1</a:t>
            </a:r>
          </a:p>
          <a:p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let [x = 1] = [null];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x // null</a:t>
            </a:r>
          </a:p>
        </p:txBody>
      </p:sp>
    </p:spTree>
    <p:extLst>
      <p:ext uri="{BB962C8B-B14F-4D97-AF65-F5344CB8AC3E}">
        <p14:creationId xmlns:p14="http://schemas.microsoft.com/office/powerpoint/2010/main" val="365306509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754527" cy="1371600"/>
          </a:xfrm>
        </p:spPr>
        <p:txBody>
          <a:bodyPr/>
          <a:lstStyle/>
          <a:p>
            <a:r>
              <a:rPr lang="pt-BR" altLang="zh-CN" dirty="0" err="1"/>
              <a:t>Promise.resolve</a:t>
            </a:r>
            <a:r>
              <a:rPr lang="zh-CN" altLang="pt-BR" dirty="0"/>
              <a:t>方法的参数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8280"/>
            <a:ext cx="7620000" cy="437356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）不带有任</a:t>
            </a:r>
            <a:r>
              <a:rPr lang="zh-CN" altLang="en-US" dirty="0" smtClean="0"/>
              <a:t>何参数</a:t>
            </a:r>
            <a:endParaRPr lang="en-US" altLang="zh-CN" dirty="0" smtClean="0"/>
          </a:p>
          <a:p>
            <a:r>
              <a:rPr lang="en-US" altLang="zh-CN" dirty="0" err="1"/>
              <a:t>Promise.resolve</a:t>
            </a:r>
            <a:r>
              <a:rPr lang="zh-CN" altLang="en-US" dirty="0"/>
              <a:t>方法允许调用时不带参数，直接返回一个</a:t>
            </a:r>
            <a:r>
              <a:rPr lang="en-US" altLang="zh-CN" dirty="0"/>
              <a:t>Resolved</a:t>
            </a:r>
            <a:r>
              <a:rPr lang="zh-CN" altLang="en-US" dirty="0"/>
              <a:t>状态的</a:t>
            </a:r>
            <a:r>
              <a:rPr lang="en-US" altLang="zh-CN" dirty="0"/>
              <a:t>Promise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所以，如果希望得到一个</a:t>
            </a:r>
            <a:r>
              <a:rPr lang="en-US" altLang="zh-CN" dirty="0"/>
              <a:t>Promise</a:t>
            </a:r>
            <a:r>
              <a:rPr lang="zh-CN" altLang="en-US" dirty="0"/>
              <a:t>对象，比较方便的方法就是直接调用</a:t>
            </a:r>
            <a:r>
              <a:rPr lang="en-US" altLang="zh-CN" dirty="0" err="1"/>
              <a:t>Promise.resolve</a:t>
            </a:r>
            <a:r>
              <a:rPr lang="zh-CN" altLang="en-US" dirty="0"/>
              <a:t>方法。</a:t>
            </a:r>
          </a:p>
          <a:p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606989" y="4574692"/>
            <a:ext cx="7620000" cy="1927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p = </a:t>
            </a:r>
            <a:r>
              <a:rPr lang="en-US" altLang="zh-CN" sz="1600" dirty="0" err="1">
                <a:solidFill>
                  <a:schemeClr val="bg1"/>
                </a:solidFill>
              </a:rPr>
              <a:t>Promise.resolve</a:t>
            </a:r>
            <a:r>
              <a:rPr lang="en-US" altLang="zh-CN" sz="1600" dirty="0">
                <a:solidFill>
                  <a:schemeClr val="bg1"/>
                </a:solidFill>
              </a:rPr>
              <a:t>()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p.then</a:t>
            </a:r>
            <a:r>
              <a:rPr lang="en-US" altLang="zh-CN" sz="1600" dirty="0">
                <a:solidFill>
                  <a:schemeClr val="bg1"/>
                </a:solidFill>
              </a:rPr>
              <a:t>(function ()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// ...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5424965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Promise.reject</a:t>
            </a:r>
            <a:r>
              <a:rPr lang="en-US" altLang="zh-CN" dirty="0"/>
              <a:t>(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TW" dirty="0" err="1"/>
              <a:t>Promise.reject</a:t>
            </a:r>
            <a:r>
              <a:rPr lang="en-US" altLang="zh-TW" dirty="0"/>
              <a:t>(reason)</a:t>
            </a:r>
            <a:r>
              <a:rPr lang="zh-TW" altLang="en-US" dirty="0"/>
              <a:t>方法也会返回一个新的 </a:t>
            </a:r>
            <a:r>
              <a:rPr lang="en-US" altLang="zh-TW" dirty="0"/>
              <a:t>Promise </a:t>
            </a:r>
            <a:r>
              <a:rPr lang="zh-TW" altLang="en-US" dirty="0"/>
              <a:t>实例，该实例的状态为</a:t>
            </a:r>
            <a:r>
              <a:rPr lang="en-US" altLang="zh-TW" dirty="0"/>
              <a:t>rejected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606989" y="2963494"/>
            <a:ext cx="7620000" cy="33311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p = </a:t>
            </a:r>
            <a:r>
              <a:rPr lang="en-US" altLang="zh-CN" sz="1600" dirty="0" err="1">
                <a:solidFill>
                  <a:schemeClr val="bg1"/>
                </a:solidFill>
              </a:rPr>
              <a:t>Promise.reject</a:t>
            </a:r>
            <a:r>
              <a:rPr lang="en-US" altLang="zh-CN" sz="1600" dirty="0">
                <a:solidFill>
                  <a:schemeClr val="bg1"/>
                </a:solidFill>
              </a:rPr>
              <a:t>('</a:t>
            </a:r>
            <a:r>
              <a:rPr lang="zh-CN" altLang="en-US" sz="1600" dirty="0">
                <a:solidFill>
                  <a:schemeClr val="bg1"/>
                </a:solidFill>
              </a:rPr>
              <a:t>出错了</a:t>
            </a:r>
            <a:r>
              <a:rPr lang="en-US" altLang="zh-CN" sz="1600" dirty="0">
                <a:solidFill>
                  <a:schemeClr val="bg1"/>
                </a:solidFill>
              </a:rPr>
              <a:t>');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zh-CN" altLang="en-US" sz="1600" dirty="0">
                <a:solidFill>
                  <a:schemeClr val="bg1"/>
                </a:solidFill>
              </a:rPr>
              <a:t>等同于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p = new Promise((resolve, reject) =&gt; reject('</a:t>
            </a:r>
            <a:r>
              <a:rPr lang="zh-CN" altLang="en-US" sz="1600" dirty="0">
                <a:solidFill>
                  <a:schemeClr val="bg1"/>
                </a:solidFill>
              </a:rPr>
              <a:t>出错了</a:t>
            </a:r>
            <a:r>
              <a:rPr lang="en-US" altLang="zh-CN" sz="1600" dirty="0">
                <a:solidFill>
                  <a:schemeClr val="bg1"/>
                </a:solidFill>
              </a:rPr>
              <a:t>'))</a:t>
            </a: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p.then</a:t>
            </a:r>
            <a:r>
              <a:rPr lang="en-US" altLang="zh-CN" sz="1600" dirty="0">
                <a:solidFill>
                  <a:schemeClr val="bg1"/>
                </a:solidFill>
              </a:rPr>
              <a:t>(null, function (s) 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console.log</a:t>
            </a:r>
            <a:r>
              <a:rPr lang="en-US" altLang="zh-CN" sz="1600" dirty="0">
                <a:solidFill>
                  <a:schemeClr val="bg1"/>
                </a:solidFill>
              </a:rPr>
              <a:t>(s)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});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zh-CN" altLang="en-US" sz="1600" dirty="0">
                <a:solidFill>
                  <a:schemeClr val="bg1"/>
                </a:solidFill>
              </a:rPr>
              <a:t>出错了</a:t>
            </a:r>
          </a:p>
        </p:txBody>
      </p:sp>
    </p:spTree>
    <p:extLst>
      <p:ext uri="{BB962C8B-B14F-4D97-AF65-F5344CB8AC3E}">
        <p14:creationId xmlns:p14="http://schemas.microsoft.com/office/powerpoint/2010/main" val="65424965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Promise.reject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 err="1"/>
              <a:t>Promise.reject</a:t>
            </a:r>
            <a:r>
              <a:rPr lang="en-US" altLang="zh-CN" dirty="0"/>
              <a:t>()</a:t>
            </a:r>
            <a:r>
              <a:rPr lang="zh-CN" altLang="en-US" dirty="0"/>
              <a:t>方法的参数，会原封不动地作为</a:t>
            </a:r>
            <a:r>
              <a:rPr lang="en-US" altLang="zh-CN" dirty="0"/>
              <a:t>reject</a:t>
            </a:r>
            <a:r>
              <a:rPr lang="zh-CN" altLang="en-US" dirty="0"/>
              <a:t>的理由，变成后续方法的参数。这一点与</a:t>
            </a:r>
            <a:r>
              <a:rPr lang="en-US" altLang="zh-CN" dirty="0" err="1"/>
              <a:t>Promise.resolve</a:t>
            </a:r>
            <a:r>
              <a:rPr lang="zh-CN" altLang="en-US" dirty="0"/>
              <a:t>方法不一致。</a:t>
            </a:r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575633" y="2838054"/>
            <a:ext cx="7620000" cy="36902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const</a:t>
            </a:r>
            <a:r>
              <a:rPr lang="en-US" altLang="zh-CN" sz="1600" dirty="0">
                <a:solidFill>
                  <a:srgbClr val="FFFFFF"/>
                </a:solidFill>
              </a:rPr>
              <a:t> </a:t>
            </a:r>
            <a:r>
              <a:rPr lang="en-US" altLang="zh-CN" sz="1600" dirty="0" err="1">
                <a:solidFill>
                  <a:srgbClr val="FFFFFF"/>
                </a:solidFill>
              </a:rPr>
              <a:t>thenable</a:t>
            </a:r>
            <a:r>
              <a:rPr lang="en-US" altLang="zh-CN" sz="1600" dirty="0">
                <a:solidFill>
                  <a:srgbClr val="FFFFFF"/>
                </a:solidFill>
              </a:rPr>
              <a:t> =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then(resolve, reject)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  reject('</a:t>
            </a:r>
            <a:r>
              <a:rPr lang="zh-CN" altLang="en-US" sz="1600" dirty="0">
                <a:solidFill>
                  <a:srgbClr val="FFFFFF"/>
                </a:solidFill>
              </a:rPr>
              <a:t>出错了</a:t>
            </a:r>
            <a:r>
              <a:rPr lang="en-US" altLang="zh-CN" sz="1600" dirty="0">
                <a:solidFill>
                  <a:srgbClr val="FFFFFF"/>
                </a:solidFill>
              </a:rPr>
              <a:t>');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}</a:t>
            </a:r>
            <a:r>
              <a:rPr lang="en-US" altLang="zh-CN" sz="1600" dirty="0" smtClean="0">
                <a:solidFill>
                  <a:srgbClr val="FFFFFF"/>
                </a:solidFill>
              </a:rPr>
              <a:t>;</a:t>
            </a:r>
            <a:endParaRPr lang="en-US" altLang="zh-CN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Promise.reject</a:t>
            </a:r>
            <a:r>
              <a:rPr lang="en-US" altLang="zh-CN" sz="1600" dirty="0">
                <a:solidFill>
                  <a:srgbClr val="FFFFFF"/>
                </a:solidFill>
              </a:rPr>
              <a:t>(</a:t>
            </a:r>
            <a:r>
              <a:rPr lang="en-US" altLang="zh-CN" sz="1600" dirty="0" err="1">
                <a:solidFill>
                  <a:srgbClr val="FFFFFF"/>
                </a:solidFill>
              </a:rPr>
              <a:t>thenable</a:t>
            </a:r>
            <a:r>
              <a:rPr lang="en-US" altLang="zh-CN" sz="16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.catch(e =&gt;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</a:t>
            </a:r>
            <a:r>
              <a:rPr lang="en-US" altLang="zh-CN" sz="1600" dirty="0" err="1">
                <a:solidFill>
                  <a:srgbClr val="FFFFFF"/>
                </a:solidFill>
              </a:rPr>
              <a:t>console.log</a:t>
            </a:r>
            <a:r>
              <a:rPr lang="en-US" altLang="zh-CN" sz="1600" dirty="0">
                <a:solidFill>
                  <a:srgbClr val="FFFFFF"/>
                </a:solidFill>
              </a:rPr>
              <a:t>(e === </a:t>
            </a:r>
            <a:r>
              <a:rPr lang="en-US" altLang="zh-CN" sz="1600" dirty="0" err="1">
                <a:solidFill>
                  <a:srgbClr val="FFFFFF"/>
                </a:solidFill>
              </a:rPr>
              <a:t>thenable</a:t>
            </a:r>
            <a:r>
              <a:rPr lang="en-US" altLang="zh-CN" sz="16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})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// true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4965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Generator </a:t>
            </a:r>
            <a:r>
              <a:rPr lang="zh-CN" altLang="en-US" dirty="0"/>
              <a:t>函数是一个普通函数，但是有两个特征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zh-CN" altLang="en-US" dirty="0" smtClean="0"/>
              <a:t>一</a:t>
            </a:r>
            <a:r>
              <a:rPr lang="zh-CN" altLang="en-US" dirty="0"/>
              <a:t>是，</a:t>
            </a:r>
            <a:r>
              <a:rPr lang="en-US" altLang="zh-CN" dirty="0"/>
              <a:t>function</a:t>
            </a:r>
            <a:r>
              <a:rPr lang="zh-CN" altLang="en-US" dirty="0"/>
              <a:t>关键字与函数名之间有一个星号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lang="zh-CN" altLang="en-US" dirty="0" smtClean="0"/>
              <a:t>二</a:t>
            </a:r>
            <a:r>
              <a:rPr lang="zh-CN" altLang="en-US" dirty="0"/>
              <a:t>是，函数体内部使用</a:t>
            </a:r>
            <a:r>
              <a:rPr lang="en-US" altLang="zh-CN" dirty="0"/>
              <a:t>yield</a:t>
            </a:r>
            <a:r>
              <a:rPr lang="zh-CN" altLang="en-US" dirty="0"/>
              <a:t>表达式，定义不同的内部状态（</a:t>
            </a:r>
            <a:r>
              <a:rPr lang="en-US" altLang="zh-CN" dirty="0"/>
              <a:t>yield</a:t>
            </a:r>
            <a:r>
              <a:rPr lang="zh-CN" altLang="en-US" dirty="0"/>
              <a:t>在英语里的意思就是“产出”）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dirty="0"/>
              <a:t>Generator </a:t>
            </a:r>
            <a:r>
              <a:rPr kumimoji="1" lang="zh-CN" altLang="en-US" dirty="0"/>
              <a:t>函数的调用方法与普通函数一样，也是在函数名后面加上一对圆括号。不同的是，调用 </a:t>
            </a:r>
            <a:r>
              <a:rPr kumimoji="1" lang="en-US" altLang="zh-CN" dirty="0"/>
              <a:t>Generator </a:t>
            </a:r>
            <a:r>
              <a:rPr kumimoji="1" lang="zh-CN" altLang="en-US" dirty="0"/>
              <a:t>函数后，该函数并不执行，</a:t>
            </a:r>
            <a:r>
              <a:rPr kumimoji="1" lang="zh-CN" altLang="en-US" dirty="0">
                <a:solidFill>
                  <a:schemeClr val="tx2"/>
                </a:solidFill>
              </a:rPr>
              <a:t>返回的也不是函数运行结果，而是一个指向内部状态的指针对</a:t>
            </a:r>
            <a:r>
              <a:rPr kumimoji="1" lang="zh-CN" altLang="en-US" dirty="0" smtClean="0">
                <a:solidFill>
                  <a:schemeClr val="tx2"/>
                </a:solidFill>
              </a:rPr>
              <a:t>象。</a:t>
            </a:r>
            <a:endParaRPr kumimoji="1" lang="zh-CN" altLang="en-US" dirty="0">
              <a:solidFill>
                <a:schemeClr val="tx2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29645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Generator</a:t>
            </a:r>
            <a:r>
              <a:rPr lang="zh-CN" altLang="en-US" dirty="0" smtClean="0"/>
              <a:t>函数执行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必须调用遍历器对象的</a:t>
            </a:r>
            <a:r>
              <a:rPr lang="en-US" altLang="zh-CN" dirty="0"/>
              <a:t>next</a:t>
            </a:r>
            <a:r>
              <a:rPr lang="zh-CN" altLang="en-US" dirty="0"/>
              <a:t>方法，使得指针移向下一个状态。也就是说，每次调用</a:t>
            </a:r>
            <a:r>
              <a:rPr lang="en-US" altLang="zh-CN" dirty="0"/>
              <a:t>next</a:t>
            </a:r>
            <a:r>
              <a:rPr lang="zh-CN" altLang="en-US" dirty="0"/>
              <a:t>方法，内部指针就从函数头部或上一次停下来的地方开始执行，直到遇到下一个</a:t>
            </a:r>
            <a:r>
              <a:rPr lang="en-US" altLang="zh-CN" dirty="0"/>
              <a:t>yield</a:t>
            </a:r>
            <a:r>
              <a:rPr lang="zh-CN" altLang="en-US" dirty="0"/>
              <a:t>表达式（或</a:t>
            </a:r>
            <a:r>
              <a:rPr lang="en-US" altLang="zh-CN" dirty="0"/>
              <a:t>return</a:t>
            </a:r>
            <a:r>
              <a:rPr lang="zh-CN" altLang="en-US" dirty="0"/>
              <a:t>语句）为止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换言之</a:t>
            </a:r>
            <a:r>
              <a:rPr lang="zh-CN" altLang="en-US" dirty="0"/>
              <a:t>，</a:t>
            </a:r>
            <a:r>
              <a:rPr lang="en-US" altLang="zh-CN" dirty="0"/>
              <a:t>Generator </a:t>
            </a:r>
            <a:r>
              <a:rPr lang="zh-CN" altLang="en-US" dirty="0"/>
              <a:t>函数是分段执行的，</a:t>
            </a:r>
            <a:r>
              <a:rPr lang="en-US" altLang="zh-CN" dirty="0">
                <a:solidFill>
                  <a:srgbClr val="D1282E"/>
                </a:solidFill>
              </a:rPr>
              <a:t>yield</a:t>
            </a:r>
            <a:r>
              <a:rPr lang="zh-CN" altLang="en-US" dirty="0">
                <a:solidFill>
                  <a:srgbClr val="D1282E"/>
                </a:solidFill>
              </a:rPr>
              <a:t>表达式是暂停执行的标记，而</a:t>
            </a:r>
            <a:r>
              <a:rPr lang="en-US" altLang="zh-CN" dirty="0">
                <a:solidFill>
                  <a:srgbClr val="D1282E"/>
                </a:solidFill>
              </a:rPr>
              <a:t>next</a:t>
            </a:r>
            <a:r>
              <a:rPr lang="zh-CN" altLang="en-US" dirty="0">
                <a:solidFill>
                  <a:srgbClr val="D1282E"/>
                </a:solidFill>
              </a:rPr>
              <a:t>方法可以恢复执行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80309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Generator</a:t>
            </a:r>
            <a:r>
              <a:rPr lang="zh-CN" altLang="en-US" dirty="0"/>
              <a:t>函数执行</a:t>
            </a:r>
            <a:endParaRPr kumimoji="1" lang="zh-CN" altLang="en-US" dirty="0"/>
          </a:p>
        </p:txBody>
      </p:sp>
      <p:sp>
        <p:nvSpPr>
          <p:cNvPr id="4" name="内容占位符 8"/>
          <p:cNvSpPr txBox="1">
            <a:spLocks noGrp="1"/>
          </p:cNvSpPr>
          <p:nvPr>
            <p:ph idx="1"/>
          </p:nvPr>
        </p:nvSpPr>
        <p:spPr>
          <a:xfrm>
            <a:off x="269068" y="1940759"/>
            <a:ext cx="3603316" cy="29454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function* </a:t>
            </a:r>
            <a:r>
              <a:rPr lang="en-US" altLang="zh-CN" sz="1600" dirty="0" err="1">
                <a:solidFill>
                  <a:srgbClr val="FFFFFF"/>
                </a:solidFill>
              </a:rPr>
              <a:t>helloWorldGenerator</a:t>
            </a:r>
            <a:r>
              <a:rPr lang="en-US" altLang="zh-CN" sz="1600" dirty="0">
                <a:solidFill>
                  <a:srgbClr val="FFFFFF"/>
                </a:solidFill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yield 'hello';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yield 'world';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return 'ending';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var</a:t>
            </a:r>
            <a:r>
              <a:rPr lang="en-US" altLang="zh-CN" sz="1600" dirty="0">
                <a:solidFill>
                  <a:srgbClr val="FFFFFF"/>
                </a:solidFill>
              </a:rPr>
              <a:t> </a:t>
            </a:r>
            <a:r>
              <a:rPr lang="en-US" altLang="zh-CN" sz="1600" dirty="0" err="1">
                <a:solidFill>
                  <a:srgbClr val="FFFFFF"/>
                </a:solidFill>
              </a:rPr>
              <a:t>hw</a:t>
            </a:r>
            <a:r>
              <a:rPr lang="en-US" altLang="zh-CN" sz="1600" dirty="0">
                <a:solidFill>
                  <a:srgbClr val="FFFFFF"/>
                </a:solidFill>
              </a:rPr>
              <a:t> = </a:t>
            </a:r>
            <a:r>
              <a:rPr lang="en-US" altLang="zh-CN" sz="1600" dirty="0" err="1">
                <a:solidFill>
                  <a:srgbClr val="FFFFFF"/>
                </a:solidFill>
              </a:rPr>
              <a:t>helloWorldGenerator</a:t>
            </a:r>
            <a:r>
              <a:rPr lang="en-US" altLang="zh-CN" sz="1600" dirty="0">
                <a:solidFill>
                  <a:srgbClr val="FFFFFF"/>
                </a:solidFill>
              </a:rPr>
              <a:t>();</a:t>
            </a:r>
          </a:p>
          <a:p>
            <a:pPr>
              <a:lnSpc>
                <a:spcPct val="100000"/>
              </a:lnSpc>
            </a:pP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4051763" y="1940759"/>
            <a:ext cx="4335790" cy="4062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hw.next</a:t>
            </a:r>
            <a:r>
              <a:rPr lang="en-US" altLang="zh-CN" sz="1600" dirty="0">
                <a:solidFill>
                  <a:srgbClr val="FFFFFF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// { value: 'hello', done: false }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hw.next</a:t>
            </a:r>
            <a:r>
              <a:rPr lang="en-US" altLang="zh-CN" sz="1600" dirty="0">
                <a:solidFill>
                  <a:srgbClr val="FFFFFF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// { value: 'world', done: false }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hw.next</a:t>
            </a:r>
            <a:r>
              <a:rPr lang="en-US" altLang="zh-CN" sz="1600" dirty="0">
                <a:solidFill>
                  <a:srgbClr val="FFFFFF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// { value: 'ending', done: true }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rgbClr val="FFFFFF"/>
                </a:solidFill>
              </a:rPr>
              <a:t>hw.next</a:t>
            </a:r>
            <a:r>
              <a:rPr lang="en-US" altLang="zh-CN" sz="1600" dirty="0">
                <a:solidFill>
                  <a:srgbClr val="FFFFFF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// { value: undefined, done: true }</a:t>
            </a:r>
          </a:p>
        </p:txBody>
      </p:sp>
    </p:spTree>
    <p:extLst>
      <p:ext uri="{BB962C8B-B14F-4D97-AF65-F5344CB8AC3E}">
        <p14:creationId xmlns:p14="http://schemas.microsoft.com/office/powerpoint/2010/main" val="264080309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yield</a:t>
            </a:r>
            <a:r>
              <a:rPr lang="zh-TW" altLang="en-US" dirty="0" smtClean="0"/>
              <a:t>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yield</a:t>
            </a:r>
            <a:r>
              <a:rPr lang="zh-CN" altLang="en-US" dirty="0"/>
              <a:t>表达式后面的表达式，</a:t>
            </a:r>
            <a:r>
              <a:rPr lang="zh-CN" altLang="en-US" dirty="0">
                <a:solidFill>
                  <a:srgbClr val="D1282E"/>
                </a:solidFill>
              </a:rPr>
              <a:t>只有当调用</a:t>
            </a:r>
            <a:r>
              <a:rPr lang="en-US" altLang="zh-CN" dirty="0">
                <a:solidFill>
                  <a:srgbClr val="D1282E"/>
                </a:solidFill>
              </a:rPr>
              <a:t>next</a:t>
            </a:r>
            <a:r>
              <a:rPr lang="zh-CN" altLang="en-US" dirty="0">
                <a:solidFill>
                  <a:srgbClr val="D1282E"/>
                </a:solidFill>
              </a:rPr>
              <a:t>方法、内部指针指向该语句时才会执行</a:t>
            </a:r>
            <a:r>
              <a:rPr lang="zh-CN" altLang="en-US" dirty="0"/>
              <a:t>，因此等于为 </a:t>
            </a:r>
            <a:r>
              <a:rPr lang="en-US" altLang="zh-CN" dirty="0"/>
              <a:t>JavaScript </a:t>
            </a:r>
            <a:r>
              <a:rPr lang="zh-CN" altLang="en-US" dirty="0"/>
              <a:t>提供了手动的“</a:t>
            </a:r>
            <a:r>
              <a:rPr lang="zh-CN" altLang="en-US" dirty="0">
                <a:solidFill>
                  <a:srgbClr val="D1282E"/>
                </a:solidFill>
              </a:rPr>
              <a:t>惰性求值</a:t>
            </a:r>
            <a:r>
              <a:rPr lang="zh-CN" altLang="en-US" dirty="0"/>
              <a:t>”（</a:t>
            </a:r>
            <a:r>
              <a:rPr lang="en-US" altLang="zh-CN" dirty="0"/>
              <a:t>Lazy Evaluation</a:t>
            </a:r>
            <a:r>
              <a:rPr lang="zh-CN" altLang="en-US" dirty="0"/>
              <a:t>）的语法功能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endParaRPr lang="en-US" altLang="zh-CN" dirty="0"/>
          </a:p>
          <a:p>
            <a:pPr marL="342900" indent="-342900">
              <a:buFont typeface="Arial"/>
              <a:buChar char="•"/>
            </a:pP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dirty="0"/>
              <a:t>yield</a:t>
            </a:r>
            <a:r>
              <a:rPr lang="zh-CN" altLang="en-US" dirty="0"/>
              <a:t>后面的表达式</a:t>
            </a:r>
            <a:r>
              <a:rPr lang="en-US" altLang="zh-CN" dirty="0"/>
              <a:t>123 + 456</a:t>
            </a:r>
            <a:r>
              <a:rPr lang="zh-CN" altLang="en-US" dirty="0"/>
              <a:t>，不会立即求值，只会在</a:t>
            </a:r>
            <a:r>
              <a:rPr lang="en-US" altLang="zh-CN" dirty="0"/>
              <a:t>next</a:t>
            </a:r>
            <a:r>
              <a:rPr lang="zh-CN" altLang="en-US" dirty="0"/>
              <a:t>方法将指针移到这一句时，才会求值。</a:t>
            </a:r>
          </a:p>
          <a:p>
            <a:pPr marL="342900" indent="-342900">
              <a:buFont typeface="Arial"/>
              <a:buChar char="•"/>
            </a:pP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953535" y="3375314"/>
            <a:ext cx="6822588" cy="1083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altLang="zh-CN" sz="1600" dirty="0" err="1">
                <a:solidFill>
                  <a:srgbClr val="FFFFFF"/>
                </a:solidFill>
              </a:rPr>
              <a:t>function</a:t>
            </a:r>
            <a:r>
              <a:rPr lang="fr-FR" altLang="zh-CN" sz="1600" dirty="0">
                <a:solidFill>
                  <a:srgbClr val="FFFFFF"/>
                </a:solidFill>
              </a:rPr>
              <a:t>* </a:t>
            </a:r>
            <a:r>
              <a:rPr lang="fr-FR" altLang="zh-CN" sz="1600" dirty="0" err="1">
                <a:solidFill>
                  <a:srgbClr val="FFFFFF"/>
                </a:solidFill>
              </a:rPr>
              <a:t>gen</a:t>
            </a:r>
            <a:r>
              <a:rPr lang="fr-FR" altLang="zh-CN" sz="1600" dirty="0">
                <a:solidFill>
                  <a:srgbClr val="FFFFFF"/>
                </a:solidFill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fr-FR" altLang="zh-CN" sz="1600" dirty="0">
                <a:solidFill>
                  <a:srgbClr val="FFFFFF"/>
                </a:solidFill>
              </a:rPr>
              <a:t>  </a:t>
            </a:r>
            <a:r>
              <a:rPr lang="fr-FR" altLang="zh-CN" sz="1600" dirty="0" err="1">
                <a:solidFill>
                  <a:srgbClr val="FFFFFF"/>
                </a:solidFill>
              </a:rPr>
              <a:t>yield</a:t>
            </a:r>
            <a:r>
              <a:rPr lang="fr-FR" altLang="zh-CN" sz="1600" dirty="0">
                <a:solidFill>
                  <a:srgbClr val="FFFFFF"/>
                </a:solidFill>
              </a:rPr>
              <a:t>  123 + 456;</a:t>
            </a:r>
          </a:p>
          <a:p>
            <a:pPr>
              <a:lnSpc>
                <a:spcPct val="100000"/>
              </a:lnSpc>
            </a:pPr>
            <a:r>
              <a:rPr lang="fr-FR" altLang="zh-CN" sz="1600" dirty="0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080309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暂缓执</a:t>
            </a:r>
            <a:r>
              <a:rPr lang="zh-CN" altLang="en-US"/>
              <a:t>行</a:t>
            </a:r>
            <a:r>
              <a:rPr lang="zh-CN" altLang="en-US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Generator </a:t>
            </a:r>
            <a:r>
              <a:rPr lang="zh-CN" altLang="en-US" dirty="0"/>
              <a:t>函数可以不用</a:t>
            </a:r>
            <a:r>
              <a:rPr lang="en-US" altLang="zh-CN" dirty="0"/>
              <a:t>yield</a:t>
            </a:r>
            <a:r>
              <a:rPr lang="zh-CN" altLang="en-US" dirty="0"/>
              <a:t>表达式，这时就变成了一个单纯的暂缓执行函数。</a:t>
            </a:r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71753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80309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080309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3044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对象的解构赋值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1800" dirty="0" smtClean="0"/>
              <a:t>解构不仅可以用于数组</a:t>
            </a:r>
            <a:r>
              <a:rPr lang="zh-CN" altLang="en-US" sz="1800" dirty="0"/>
              <a:t>，还可以用于对象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342900" indent="-342900">
              <a:buFont typeface="Arial"/>
              <a:buChar char="•"/>
            </a:pPr>
            <a:endParaRPr lang="en-US" altLang="zh-CN" sz="1800" dirty="0"/>
          </a:p>
          <a:p>
            <a:pPr marL="342900" indent="-342900">
              <a:buFont typeface="Arial"/>
              <a:buChar char="•"/>
            </a:pPr>
            <a:endParaRPr lang="en-US" altLang="zh-CN" sz="1800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sz="1800" dirty="0"/>
              <a:t>对象的解构与数组有一个重要的不同。数组的元素是按次序排列的，变量的取值由它的位置决定；而对象的属性没有次序，变量必须与属性同名，才能取到正确的值。</a:t>
            </a:r>
          </a:p>
          <a:p>
            <a:pPr marL="342900" indent="-342900">
              <a:buFont typeface="Arial"/>
              <a:buChar char="•"/>
            </a:pPr>
            <a:endParaRPr lang="zh-CN" altLang="en-US" sz="1800" dirty="0"/>
          </a:p>
          <a:p>
            <a:endParaRPr kumimoji="1"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" y="2363495"/>
            <a:ext cx="7817623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let { foo, bar } = { foo: "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aaa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", bar: "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bbb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" };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foo // "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aaa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"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bar // "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bbb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3284726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304476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304476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1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学习目标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新增特性及语法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ES5</a:t>
            </a:r>
            <a:r>
              <a:rPr kumimoji="1" lang="zh-CN" altLang="en-US" dirty="0" smtClean="0"/>
              <a:t>的区别（面试重点）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zh-CN" sz="1600" dirty="0" smtClean="0"/>
              <a:t>JavaScript</a:t>
            </a:r>
            <a:r>
              <a:rPr kumimoji="1" lang="zh-CN" altLang="en-US" sz="1600" dirty="0" smtClean="0"/>
              <a:t>是唯一一门可以先用后学的语言。</a:t>
            </a:r>
            <a:r>
              <a:rPr kumimoji="1" lang="en-US" altLang="zh-CN" sz="1600" dirty="0" smtClean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sz="1600" dirty="0" smtClean="0"/>
              <a:t>JavaScript</a:t>
            </a:r>
            <a:r>
              <a:rPr kumimoji="1" lang="zh-CN" altLang="en-US" sz="1600" dirty="0" smtClean="0"/>
              <a:t>核心模块：</a:t>
            </a:r>
            <a:r>
              <a:rPr kumimoji="1" lang="en-US" altLang="zh-CN" sz="1600" dirty="0" smtClean="0"/>
              <a:t> ECMAScript5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smtClean="0"/>
              <a:t>DOM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smtClean="0"/>
              <a:t> BOM</a:t>
            </a:r>
            <a:r>
              <a:rPr kumimoji="1" lang="zh-CN" altLang="en-US" sz="1600" dirty="0" smtClean="0"/>
              <a:t>。</a:t>
            </a:r>
            <a:endParaRPr kumimoji="1" lang="en-US" altLang="zh-CN" sz="1600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sz="1600" dirty="0" smtClean="0"/>
              <a:t>世界上没有难懂的知识，只是没有人帮你捅破那层窗户纸。</a:t>
            </a:r>
            <a:endParaRPr kumimoji="1" lang="en-US" altLang="zh-CN" sz="16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60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对象的解构赋值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1800" dirty="0"/>
              <a:t>如果变量名与属性名不一致，必须写成下面这样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342900" indent="-342900">
              <a:buFont typeface="Arial"/>
              <a:buChar char="•"/>
            </a:pPr>
            <a:endParaRPr lang="en-US" altLang="zh-CN" sz="1800" dirty="0" smtClean="0"/>
          </a:p>
          <a:p>
            <a:pPr marL="342900" indent="-342900">
              <a:buFont typeface="Arial"/>
              <a:buChar char="•"/>
            </a:pPr>
            <a:endParaRPr lang="en-US" altLang="zh-CN" sz="1800" dirty="0"/>
          </a:p>
          <a:p>
            <a:pPr marL="342900" indent="-342900">
              <a:buFont typeface="Arial"/>
              <a:buChar char="•"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pPr marL="285750" indent="-285750">
              <a:buFont typeface="Arial"/>
              <a:buChar char="•"/>
            </a:pPr>
            <a:r>
              <a:rPr lang="zh-CN" altLang="en-US" sz="1800" dirty="0"/>
              <a:t>这实际上说明，对象的解构赋值是下面形式的简</a:t>
            </a:r>
            <a:r>
              <a:rPr lang="zh-CN" altLang="en-US" sz="1800" dirty="0" smtClean="0"/>
              <a:t>写。</a:t>
            </a:r>
            <a:endParaRPr lang="zh-CN" altLang="en-US" sz="1800" dirty="0"/>
          </a:p>
          <a:p>
            <a:endParaRPr lang="zh-CN" altLang="en-US" sz="1800" dirty="0"/>
          </a:p>
          <a:p>
            <a:pPr marL="342900" indent="-342900">
              <a:buFont typeface="Arial"/>
              <a:buChar char="•"/>
            </a:pPr>
            <a:endParaRPr lang="zh-CN" altLang="en-US" sz="1800" dirty="0"/>
          </a:p>
          <a:p>
            <a:endParaRPr kumimoji="1"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" y="2363495"/>
            <a:ext cx="7817623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var {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foo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: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baz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} = {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foo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: '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aaa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', bar: '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bbb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' };</a:t>
            </a:r>
          </a:p>
          <a:p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baz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// "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aaa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"</a:t>
            </a:r>
          </a:p>
          <a:p>
            <a:endParaRPr kumimoji="1" lang="nl-NL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let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obj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= { first: '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hello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', last: '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world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' };</a:t>
            </a: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let { first: f, last: l } =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obj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;</a:t>
            </a: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f // '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hello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'</a:t>
            </a: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l // '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world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'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200" y="5076178"/>
            <a:ext cx="7817623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let { foo: foo, bar: bar } = { foo: "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aaa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", bar: "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bbb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" };</a:t>
            </a:r>
          </a:p>
        </p:txBody>
      </p:sp>
    </p:spTree>
    <p:extLst>
      <p:ext uri="{BB962C8B-B14F-4D97-AF65-F5344CB8AC3E}">
        <p14:creationId xmlns:p14="http://schemas.microsoft.com/office/powerpoint/2010/main" val="211940617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98918" cy="1371600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中的模块规范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dirty="0" err="1" smtClean="0"/>
              <a:t>commonjs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dirty="0" err="1" smtClean="0"/>
              <a:t>amd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dirty="0" err="1" smtClean="0"/>
              <a:t>cmd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0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r>
              <a:rPr lang="zh-CN" altLang="en-US" dirty="0"/>
              <a:t>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 err="1"/>
              <a:t>commonjs</a:t>
            </a:r>
            <a:r>
              <a:rPr lang="zh-CN" altLang="en-US" dirty="0"/>
              <a:t>定义的模块分为</a:t>
            </a:r>
            <a:r>
              <a:rPr lang="en-US" altLang="zh-CN" dirty="0"/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zh-CN" altLang="en-US" sz="1800" dirty="0" smtClean="0"/>
              <a:t>模块</a:t>
            </a:r>
            <a:r>
              <a:rPr lang="zh-CN" altLang="en-US" sz="1800" dirty="0"/>
              <a:t>引用</a:t>
            </a:r>
            <a:r>
              <a:rPr lang="en-US" altLang="zh-CN" sz="1800" dirty="0"/>
              <a:t>(require</a:t>
            </a:r>
            <a:r>
              <a:rPr lang="en-US" altLang="zh-CN" sz="1800" dirty="0" smtClean="0"/>
              <a:t>)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require</a:t>
            </a:r>
            <a:r>
              <a:rPr lang="en-US" altLang="zh-CN" sz="1800" dirty="0"/>
              <a:t>()</a:t>
            </a:r>
            <a:r>
              <a:rPr lang="zh-CN" altLang="en-US" sz="1800" dirty="0" smtClean="0"/>
              <a:t>用来引入外部模块</a:t>
            </a:r>
            <a:endParaRPr lang="en-US" altLang="zh-CN" sz="1800" dirty="0"/>
          </a:p>
          <a:p>
            <a:pPr marL="800100" lvl="1" indent="-342900">
              <a:buFont typeface="Arial"/>
              <a:buChar char="•"/>
            </a:pPr>
            <a:r>
              <a:rPr lang="zh-CN" altLang="en-US" sz="1800" dirty="0" smtClean="0"/>
              <a:t>模块定义</a:t>
            </a:r>
            <a:r>
              <a:rPr lang="en-US" altLang="zh-CN" sz="1800" dirty="0"/>
              <a:t>(exports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：</a:t>
            </a:r>
            <a:r>
              <a:rPr lang="en-US" altLang="zh-CN" sz="1800" dirty="0"/>
              <a:t>exports</a:t>
            </a:r>
            <a:r>
              <a:rPr lang="zh-CN" altLang="en-US" sz="1800" dirty="0"/>
              <a:t>对象用于导出当前模块的方法或变量，唯一的导</a:t>
            </a:r>
            <a:r>
              <a:rPr lang="zh-CN" altLang="en-US" sz="1800" dirty="0" smtClean="0"/>
              <a:t>出口</a:t>
            </a:r>
            <a:endParaRPr lang="en-US" altLang="zh-CN" sz="1800" dirty="0" smtClean="0"/>
          </a:p>
          <a:p>
            <a:pPr marL="800100" lvl="1" indent="-342900">
              <a:buFont typeface="Arial"/>
              <a:buChar char="•"/>
            </a:pPr>
            <a:r>
              <a:rPr lang="zh-CN" altLang="en-US" sz="1800" dirty="0" smtClean="0"/>
              <a:t>模块标识</a:t>
            </a:r>
            <a:r>
              <a:rPr lang="en-US" altLang="zh-CN" sz="1800" dirty="0"/>
              <a:t>(module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module</a:t>
            </a:r>
            <a:r>
              <a:rPr lang="zh-CN" altLang="en-US" sz="1800" dirty="0" smtClean="0"/>
              <a:t>对象就代表模块本身</a:t>
            </a:r>
            <a:endParaRPr lang="zh-CN" altLang="en-US" sz="1800" dirty="0"/>
          </a:p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同步加载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66036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amd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异步加载：置前加载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Cmd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异步加载：按需加载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1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</a:t>
            </a:r>
            <a:r>
              <a:rPr lang="zh-CN" altLang="en-US" dirty="0" smtClean="0"/>
              <a:t>串的解构赋值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字符串也可以解构赋值。这是因为此时，字符串被转换成了一个类似数组的对象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endParaRPr lang="en-US" altLang="zh-CN" dirty="0"/>
          </a:p>
          <a:p>
            <a:pPr marL="342900" indent="-342900">
              <a:buFont typeface="Arial"/>
              <a:buChar char="•"/>
            </a:pP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endParaRPr lang="en-US" altLang="zh-CN" dirty="0"/>
          </a:p>
          <a:p>
            <a:pPr marL="342900" indent="-342900">
              <a:buFont typeface="Arial"/>
              <a:buChar char="•"/>
            </a:pPr>
            <a:r>
              <a:rPr lang="zh-CN" altLang="en-US" dirty="0"/>
              <a:t>类似数组的对象都有一个</a:t>
            </a:r>
            <a:r>
              <a:rPr lang="en-US" altLang="zh-CN" dirty="0"/>
              <a:t>length</a:t>
            </a:r>
            <a:r>
              <a:rPr lang="zh-CN" altLang="en-US" dirty="0"/>
              <a:t>属性，因此还可以对这个属性解构赋值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>
              <a:buFont typeface="Arial"/>
              <a:buChar char="•"/>
            </a:pP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endParaRPr lang="en-US" altLang="zh-CN" dirty="0"/>
          </a:p>
          <a:p>
            <a:pPr marL="342900" indent="-342900">
              <a:buFont typeface="Arial"/>
              <a:buChar char="•"/>
            </a:pP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2867437"/>
            <a:ext cx="7817623" cy="17543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const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 [a, b, c, d, e] = 'hello';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a // "h"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b // "e"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c // "l"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d // "l"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e // "o"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1155" y="5644757"/>
            <a:ext cx="781762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let {length : 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len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} = 'hello';</a:t>
            </a: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len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 // 5</a:t>
            </a:r>
          </a:p>
        </p:txBody>
      </p:sp>
    </p:spTree>
    <p:extLst>
      <p:ext uri="{BB962C8B-B14F-4D97-AF65-F5344CB8AC3E}">
        <p14:creationId xmlns:p14="http://schemas.microsoft.com/office/powerpoint/2010/main" val="384131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</a:t>
            </a:r>
            <a:r>
              <a:rPr lang="zh-CN" altLang="en-US" dirty="0" smtClean="0"/>
              <a:t>数的解构赋值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函数的参数也可以使用解构赋值。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2376832"/>
            <a:ext cx="7817623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function add([x, y]){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  return x + y;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add([1, 2]); // 3</a:t>
            </a:r>
          </a:p>
        </p:txBody>
      </p:sp>
    </p:spTree>
    <p:extLst>
      <p:ext uri="{BB962C8B-B14F-4D97-AF65-F5344CB8AC3E}">
        <p14:creationId xmlns:p14="http://schemas.microsoft.com/office/powerpoint/2010/main" val="3841311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变量的解构赋值</a:t>
            </a:r>
            <a:r>
              <a:rPr lang="zh-CN" altLang="en-US" dirty="0" smtClean="0"/>
              <a:t>用途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）交换变</a:t>
            </a:r>
            <a:r>
              <a:rPr lang="zh-CN" altLang="en-US" dirty="0" smtClean="0"/>
              <a:t>量的值：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上面代码交换变量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的值，这样的写法不仅简洁，而且易读，语义非常清晰。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2330666"/>
            <a:ext cx="7817623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let x = 1;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let y = 2;</a:t>
            </a:r>
          </a:p>
          <a:p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[x, y] = [y, x];</a:t>
            </a:r>
          </a:p>
        </p:txBody>
      </p:sp>
    </p:spTree>
    <p:extLst>
      <p:ext uri="{BB962C8B-B14F-4D97-AF65-F5344CB8AC3E}">
        <p14:creationId xmlns:p14="http://schemas.microsoft.com/office/powerpoint/2010/main" val="1736573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变量的解构赋值用途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2</a:t>
            </a:r>
            <a:r>
              <a:rPr lang="zh-CN" altLang="en-US" sz="1600" dirty="0"/>
              <a:t>）从函数返回多个值</a:t>
            </a:r>
          </a:p>
          <a:p>
            <a:r>
              <a:rPr lang="zh-CN" altLang="en-US" sz="1600" dirty="0" smtClean="0"/>
              <a:t>函数只能返回一个值</a:t>
            </a:r>
            <a:r>
              <a:rPr lang="zh-CN" altLang="en-US" sz="1600" dirty="0"/>
              <a:t>，如果要返回多个值，只能将它们放在数组或对象里返回。有了解构赋值，取出这些值就非常方便。</a:t>
            </a:r>
          </a:p>
          <a:p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" y="3079176"/>
            <a:ext cx="7817623" cy="3539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FF"/>
                </a:solidFill>
              </a:rPr>
              <a:t>// </a:t>
            </a:r>
            <a:r>
              <a:rPr lang="zh-CN" altLang="en-US" sz="1400" dirty="0">
                <a:solidFill>
                  <a:srgbClr val="FFFFFF"/>
                </a:solidFill>
              </a:rPr>
              <a:t>返回一个数组</a:t>
            </a:r>
          </a:p>
          <a:p>
            <a:endParaRPr lang="zh-CN" altLang="en-US" sz="1400" dirty="0">
              <a:solidFill>
                <a:srgbClr val="FFFFFF"/>
              </a:solidFill>
            </a:endParaRPr>
          </a:p>
          <a:p>
            <a:r>
              <a:rPr lang="en-US" altLang="zh-CN" sz="1400" dirty="0">
                <a:solidFill>
                  <a:srgbClr val="FFFFFF"/>
                </a:solidFill>
              </a:rPr>
              <a:t>function example() {</a:t>
            </a:r>
          </a:p>
          <a:p>
            <a:r>
              <a:rPr lang="en-US" altLang="zh-CN" sz="1400" dirty="0">
                <a:solidFill>
                  <a:srgbClr val="FFFFFF"/>
                </a:solidFill>
              </a:rPr>
              <a:t>  return [1, 2, 3];</a:t>
            </a:r>
          </a:p>
          <a:p>
            <a:r>
              <a:rPr lang="en-US" altLang="zh-CN" sz="1400" dirty="0">
                <a:solidFill>
                  <a:srgbClr val="FFFFFF"/>
                </a:solidFill>
              </a:rPr>
              <a:t>}</a:t>
            </a:r>
          </a:p>
          <a:p>
            <a:r>
              <a:rPr lang="en-US" altLang="zh-CN" sz="1400" dirty="0">
                <a:solidFill>
                  <a:srgbClr val="FFFFFF"/>
                </a:solidFill>
              </a:rPr>
              <a:t>let [a, b, c] = example();</a:t>
            </a:r>
          </a:p>
          <a:p>
            <a:endParaRPr lang="en-US" altLang="zh-CN" sz="1400" dirty="0">
              <a:solidFill>
                <a:srgbClr val="FFFFFF"/>
              </a:solidFill>
            </a:endParaRPr>
          </a:p>
          <a:p>
            <a:r>
              <a:rPr lang="en-US" altLang="zh-CN" sz="1400" dirty="0">
                <a:solidFill>
                  <a:srgbClr val="FFFFFF"/>
                </a:solidFill>
              </a:rPr>
              <a:t>// </a:t>
            </a:r>
            <a:r>
              <a:rPr lang="zh-CN" altLang="en-US" sz="1400" dirty="0">
                <a:solidFill>
                  <a:srgbClr val="FFFFFF"/>
                </a:solidFill>
              </a:rPr>
              <a:t>返回一个对象</a:t>
            </a:r>
          </a:p>
          <a:p>
            <a:endParaRPr lang="zh-CN" altLang="en-US" sz="1400" dirty="0">
              <a:solidFill>
                <a:srgbClr val="FFFFFF"/>
              </a:solidFill>
            </a:endParaRPr>
          </a:p>
          <a:p>
            <a:r>
              <a:rPr lang="en-US" altLang="zh-CN" sz="1400" dirty="0">
                <a:solidFill>
                  <a:srgbClr val="FFFFFF"/>
                </a:solidFill>
              </a:rPr>
              <a:t>function example() {</a:t>
            </a:r>
          </a:p>
          <a:p>
            <a:r>
              <a:rPr lang="en-US" altLang="zh-CN" sz="1400" dirty="0">
                <a:solidFill>
                  <a:srgbClr val="FFFFFF"/>
                </a:solidFill>
              </a:rPr>
              <a:t>  return {</a:t>
            </a:r>
          </a:p>
          <a:p>
            <a:r>
              <a:rPr lang="en-US" altLang="zh-CN" sz="1400" dirty="0">
                <a:solidFill>
                  <a:srgbClr val="FFFFFF"/>
                </a:solidFill>
              </a:rPr>
              <a:t>    foo: 1,</a:t>
            </a:r>
          </a:p>
          <a:p>
            <a:r>
              <a:rPr lang="en-US" altLang="zh-CN" sz="1400" dirty="0">
                <a:solidFill>
                  <a:srgbClr val="FFFFFF"/>
                </a:solidFill>
              </a:rPr>
              <a:t>    bar: 2</a:t>
            </a:r>
          </a:p>
          <a:p>
            <a:r>
              <a:rPr lang="en-US" altLang="zh-CN" sz="1400" dirty="0">
                <a:solidFill>
                  <a:srgbClr val="FFFFFF"/>
                </a:solidFill>
              </a:rPr>
              <a:t>  };</a:t>
            </a:r>
          </a:p>
          <a:p>
            <a:r>
              <a:rPr lang="en-US" altLang="zh-CN" sz="1400" dirty="0">
                <a:solidFill>
                  <a:srgbClr val="FFFFFF"/>
                </a:solidFill>
              </a:rPr>
              <a:t>}</a:t>
            </a:r>
          </a:p>
          <a:p>
            <a:r>
              <a:rPr lang="en-US" altLang="zh-CN" sz="1400" dirty="0">
                <a:solidFill>
                  <a:srgbClr val="FFFFFF"/>
                </a:solidFill>
              </a:rPr>
              <a:t>let { foo, bar } = example();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73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变量的解构赋值用途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3</a:t>
            </a:r>
            <a:r>
              <a:rPr lang="zh-CN" altLang="en-US" sz="1800" dirty="0"/>
              <a:t>）函数参数的定义</a:t>
            </a:r>
          </a:p>
          <a:p>
            <a:r>
              <a:rPr lang="zh-CN" altLang="en-US" sz="1800" dirty="0" smtClean="0"/>
              <a:t>解构赋值可以方便地将一组参数与变量名对应起</a:t>
            </a:r>
            <a:r>
              <a:rPr lang="zh-CN" altLang="en-US" sz="1800" dirty="0"/>
              <a:t>来。</a:t>
            </a:r>
          </a:p>
          <a:p>
            <a:endParaRPr kumimoji="1"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" y="2888937"/>
            <a:ext cx="7817623" cy="1846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s-ES_tradnl" altLang="zh-CN" sz="1600" dirty="0">
                <a:solidFill>
                  <a:schemeClr val="bg1"/>
                </a:solidFill>
                <a:latin typeface="Calibri"/>
                <a:cs typeface="Calibri"/>
              </a:rPr>
              <a:t>// </a:t>
            </a:r>
            <a:r>
              <a:rPr kumimoji="1" lang="zh-CN" altLang="es-ES_tradnl" sz="1600" dirty="0">
                <a:solidFill>
                  <a:schemeClr val="bg1"/>
                </a:solidFill>
                <a:latin typeface="Calibri"/>
                <a:cs typeface="Calibri"/>
              </a:rPr>
              <a:t>参数是一组有次序的值</a:t>
            </a:r>
          </a:p>
          <a:p>
            <a:r>
              <a:rPr kumimoji="1" lang="es-ES_tradnl" altLang="zh-CN" sz="1600" dirty="0" err="1">
                <a:solidFill>
                  <a:schemeClr val="bg1"/>
                </a:solidFill>
                <a:latin typeface="Calibri"/>
                <a:cs typeface="Calibri"/>
              </a:rPr>
              <a:t>function</a:t>
            </a:r>
            <a:r>
              <a:rPr kumimoji="1" lang="es-ES_tradnl" altLang="zh-CN" sz="1600" dirty="0">
                <a:solidFill>
                  <a:schemeClr val="bg1"/>
                </a:solidFill>
                <a:latin typeface="Calibri"/>
                <a:cs typeface="Calibri"/>
              </a:rPr>
              <a:t> f([x, y, z]) { ... }</a:t>
            </a:r>
          </a:p>
          <a:p>
            <a:r>
              <a:rPr kumimoji="1" lang="es-ES_tradnl" altLang="zh-CN" sz="1600" dirty="0">
                <a:solidFill>
                  <a:schemeClr val="bg1"/>
                </a:solidFill>
                <a:latin typeface="Calibri"/>
                <a:cs typeface="Calibri"/>
              </a:rPr>
              <a:t>f([1, 2, 3]);</a:t>
            </a:r>
          </a:p>
          <a:p>
            <a:endParaRPr kumimoji="1" lang="es-ES_tradnl" altLang="zh-CN" sz="160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s-ES_tradnl" altLang="zh-CN" sz="1600" dirty="0">
                <a:solidFill>
                  <a:schemeClr val="bg1"/>
                </a:solidFill>
                <a:latin typeface="Calibri"/>
                <a:cs typeface="Calibri"/>
              </a:rPr>
              <a:t>// </a:t>
            </a:r>
            <a:r>
              <a:rPr kumimoji="1" lang="zh-CN" altLang="es-ES_tradnl" sz="1600" dirty="0">
                <a:solidFill>
                  <a:schemeClr val="bg1"/>
                </a:solidFill>
                <a:latin typeface="Calibri"/>
                <a:cs typeface="Calibri"/>
              </a:rPr>
              <a:t>参数是一组无次序的值</a:t>
            </a:r>
          </a:p>
          <a:p>
            <a:r>
              <a:rPr kumimoji="1" lang="es-ES_tradnl" altLang="zh-CN" sz="1600" dirty="0" err="1">
                <a:solidFill>
                  <a:schemeClr val="bg1"/>
                </a:solidFill>
                <a:latin typeface="Calibri"/>
                <a:cs typeface="Calibri"/>
              </a:rPr>
              <a:t>function</a:t>
            </a:r>
            <a:r>
              <a:rPr kumimoji="1" lang="es-ES_tradnl" altLang="zh-CN" sz="1600" dirty="0">
                <a:solidFill>
                  <a:schemeClr val="bg1"/>
                </a:solidFill>
                <a:latin typeface="Calibri"/>
                <a:cs typeface="Calibri"/>
              </a:rPr>
              <a:t> f({x, y, z}) { ... }</a:t>
            </a:r>
          </a:p>
          <a:p>
            <a:r>
              <a:rPr kumimoji="1" lang="es-ES_tradnl" altLang="zh-CN" sz="1600" dirty="0">
                <a:solidFill>
                  <a:schemeClr val="bg1"/>
                </a:solidFill>
                <a:latin typeface="Calibri"/>
                <a:cs typeface="Calibri"/>
              </a:rPr>
              <a:t>f({z: 3, y: 2, x: 1});</a:t>
            </a:r>
          </a:p>
        </p:txBody>
      </p:sp>
    </p:spTree>
    <p:extLst>
      <p:ext uri="{BB962C8B-B14F-4D97-AF65-F5344CB8AC3E}">
        <p14:creationId xmlns:p14="http://schemas.microsoft.com/office/powerpoint/2010/main" val="1736573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变量的解构赋值用途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）提取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</a:p>
          <a:p>
            <a:r>
              <a:rPr lang="zh-CN" altLang="en-US" dirty="0" smtClean="0"/>
              <a:t>解构赋值对提</a:t>
            </a:r>
            <a:r>
              <a:rPr lang="zh-CN" altLang="en-US" dirty="0"/>
              <a:t>取</a:t>
            </a:r>
            <a:r>
              <a:rPr lang="en-US" altLang="zh-CN" dirty="0"/>
              <a:t>JSON</a:t>
            </a:r>
            <a:r>
              <a:rPr lang="zh-CN" altLang="en-US" dirty="0"/>
              <a:t>对象中的数据，尤其有用。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" y="2944765"/>
            <a:ext cx="7817623" cy="2862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let 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jsonData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 = {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  id: 42,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  status: "OK",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  data: [867, 5309]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};</a:t>
            </a:r>
          </a:p>
          <a:p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let { id, status, data: number } = 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jsonData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;</a:t>
            </a:r>
          </a:p>
          <a:p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(id, status, number);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// 42, "OK", [867, 5309]</a:t>
            </a:r>
          </a:p>
        </p:txBody>
      </p:sp>
    </p:spTree>
    <p:extLst>
      <p:ext uri="{BB962C8B-B14F-4D97-AF65-F5344CB8AC3E}">
        <p14:creationId xmlns:p14="http://schemas.microsoft.com/office/powerpoint/2010/main" val="2767782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变量的解构赋值用途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）函数参数的默认值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3893" y="2413337"/>
            <a:ext cx="7735040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jQuery.ajax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=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function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(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url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, {</a:t>
            </a: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async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=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beforeSend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=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function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() {},</a:t>
            </a: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 cache =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 complete =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function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() {},</a:t>
            </a: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crossDomain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=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false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global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=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 // ... more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config</a:t>
            </a:r>
            <a:endParaRPr kumimoji="1" lang="nl-NL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}) {</a:t>
            </a: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  // ... do stuff</a:t>
            </a: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89130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变量的解构赋值用途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）输入模块</a:t>
            </a:r>
            <a:r>
              <a:rPr lang="zh-CN" altLang="en-US" dirty="0"/>
              <a:t>的指定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/>
              <a:t>加载模块时，往往需要指定输入哪些方法。解构赋值使得输入语句非常清晰。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3445134"/>
            <a:ext cx="8077200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const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 { </a:t>
            </a:r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SourceMapConsumer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, </a:t>
            </a:r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SourceNode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 } = </a:t>
            </a:r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require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("source-map");</a:t>
            </a:r>
          </a:p>
        </p:txBody>
      </p:sp>
    </p:spTree>
    <p:extLst>
      <p:ext uri="{BB962C8B-B14F-4D97-AF65-F5344CB8AC3E}">
        <p14:creationId xmlns:p14="http://schemas.microsoft.com/office/powerpoint/2010/main" val="2189130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686800" cy="13716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字符串新方法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JavaScript</a:t>
            </a:r>
            <a:r>
              <a:rPr lang="zh-CN" altLang="en-US" dirty="0"/>
              <a:t>只有</a:t>
            </a:r>
            <a:r>
              <a:rPr lang="en-US" altLang="zh-CN" dirty="0" err="1"/>
              <a:t>indexOf</a:t>
            </a:r>
            <a:r>
              <a:rPr lang="zh-CN" altLang="en-US" dirty="0" smtClean="0"/>
              <a:t>方法</a:t>
            </a:r>
            <a:r>
              <a:rPr lang="zh-CN" altLang="en-US" dirty="0"/>
              <a:t>，可以用来确定一个字符串是否包含在另一个字符串中。</a:t>
            </a:r>
            <a:r>
              <a:rPr lang="en-US" altLang="zh-CN" dirty="0"/>
              <a:t>ES6</a:t>
            </a:r>
            <a:r>
              <a:rPr lang="zh-CN" altLang="en-US" dirty="0"/>
              <a:t>又提供了三种新方法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includes</a:t>
            </a:r>
            <a:r>
              <a:rPr lang="en-US" altLang="zh-CN" dirty="0"/>
              <a:t>()</a:t>
            </a:r>
            <a:r>
              <a:rPr lang="zh-CN" altLang="en-US" dirty="0"/>
              <a:t>：返回布尔值，表示是否找到了参数字符串。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err="1"/>
              <a:t>startsWith</a:t>
            </a:r>
            <a:r>
              <a:rPr lang="en-US" altLang="zh-CN" dirty="0"/>
              <a:t>()</a:t>
            </a:r>
            <a:r>
              <a:rPr lang="zh-CN" altLang="en-US" dirty="0"/>
              <a:t>：返回布尔值，表示参数字符串是否在源字符串的头部。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err="1"/>
              <a:t>endsWith</a:t>
            </a:r>
            <a:r>
              <a:rPr lang="en-US" altLang="zh-CN" dirty="0"/>
              <a:t>()</a:t>
            </a:r>
            <a:r>
              <a:rPr lang="zh-CN" altLang="en-US" dirty="0"/>
              <a:t>：返回布尔值，表示参数字符串是否在源字符串的尾部。</a:t>
            </a:r>
          </a:p>
          <a:p>
            <a:pPr marL="342900" indent="-342900">
              <a:buFont typeface="Arial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08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kumimoji="1" lang="zh-CN" altLang="en-US" dirty="0" smtClean="0"/>
              <a:t>什么是作用域？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zh-CN" altLang="en-US" dirty="0" smtClean="0"/>
              <a:t>什么是块级作用域？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zh-CN" altLang="en-US" dirty="0" smtClean="0"/>
              <a:t>什么是声明提升？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dirty="0" err="1" smtClean="0"/>
              <a:t>TypeError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ReferenceError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的区别？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607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lang="zh-CN" altLang="en-US" dirty="0"/>
          </a:p>
          <a:p>
            <a:pPr marL="342900" indent="-342900">
              <a:buFont typeface="Arial"/>
              <a:buChar char="•"/>
            </a:pPr>
            <a:endParaRPr lang="zh-CN" altLang="en-US" dirty="0"/>
          </a:p>
          <a:p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00959" y="2214421"/>
            <a:ext cx="6538349" cy="1631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var s = '</a:t>
            </a:r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Hello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world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!';</a:t>
            </a:r>
          </a:p>
          <a:p>
            <a:endParaRPr kumimoji="1" lang="nl-NL" altLang="zh-CN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s.startsWith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('</a:t>
            </a:r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Hello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') // </a:t>
            </a:r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endParaRPr kumimoji="1" lang="nl-NL" altLang="zh-CN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s.endsWith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('!') // </a:t>
            </a:r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endParaRPr kumimoji="1" lang="nl-NL" altLang="zh-CN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s.includes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('o') // </a:t>
            </a:r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endParaRPr kumimoji="1" lang="nl-NL" altLang="zh-CN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33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这三个</a:t>
            </a:r>
            <a:r>
              <a:rPr lang="zh-CN" altLang="en-US" dirty="0"/>
              <a:t>方法都支持第二个参数，表示开始搜索的位置</a:t>
            </a:r>
            <a:r>
              <a:rPr lang="zh-CN" altLang="en-US" dirty="0" smtClean="0"/>
              <a:t>。</a:t>
            </a:r>
            <a:r>
              <a:rPr lang="zh-CN" altLang="en-US" dirty="0"/>
              <a:t>上面代码表示，使用第二个参数</a:t>
            </a:r>
            <a:r>
              <a:rPr lang="en-US" altLang="zh-CN" dirty="0"/>
              <a:t>n</a:t>
            </a:r>
            <a:r>
              <a:rPr lang="zh-CN" altLang="en-US" dirty="0"/>
              <a:t>时，</a:t>
            </a:r>
            <a:r>
              <a:rPr lang="en-US" altLang="zh-CN" dirty="0" err="1"/>
              <a:t>endsWith</a:t>
            </a:r>
            <a:r>
              <a:rPr lang="zh-CN" altLang="en-US" dirty="0"/>
              <a:t>的行为与其他两个方法有所不同。它针对前</a:t>
            </a:r>
            <a:r>
              <a:rPr lang="en-US" altLang="zh-CN" dirty="0"/>
              <a:t>n</a:t>
            </a:r>
            <a:r>
              <a:rPr lang="zh-CN" altLang="en-US" dirty="0"/>
              <a:t>个字符，而其他两个方法针对从第</a:t>
            </a:r>
            <a:r>
              <a:rPr lang="en-US" altLang="zh-CN" dirty="0"/>
              <a:t>n</a:t>
            </a:r>
            <a:r>
              <a:rPr lang="zh-CN" altLang="en-US" dirty="0"/>
              <a:t>个位置直到字符串结束。</a:t>
            </a:r>
          </a:p>
          <a:p>
            <a:endParaRPr lang="zh-CN" altLang="en-US" dirty="0"/>
          </a:p>
          <a:p>
            <a:pPr marL="342900" indent="-342900">
              <a:buFont typeface="Arial"/>
              <a:buChar char="•"/>
            </a:pPr>
            <a:endParaRPr lang="zh-CN" altLang="en-US" dirty="0"/>
          </a:p>
          <a:p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286000" y="26903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53359" y="3907754"/>
            <a:ext cx="6538349" cy="1631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var s = '</a:t>
            </a:r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Hello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world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!';</a:t>
            </a:r>
          </a:p>
          <a:p>
            <a:endParaRPr kumimoji="1" lang="nl-NL" altLang="zh-CN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s.startsWith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('</a:t>
            </a:r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world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', 6) // </a:t>
            </a:r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endParaRPr kumimoji="1" lang="nl-NL" altLang="zh-CN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s.endsWith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('</a:t>
            </a:r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Hello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', 5) // </a:t>
            </a:r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endParaRPr kumimoji="1" lang="nl-NL" altLang="zh-CN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s.includes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('</a:t>
            </a:r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Hello</a:t>
            </a:r>
            <a:r>
              <a:rPr kumimoji="1" lang="nl-NL" altLang="zh-CN" sz="2000" dirty="0">
                <a:solidFill>
                  <a:schemeClr val="bg1"/>
                </a:solidFill>
                <a:latin typeface="Calibri"/>
                <a:cs typeface="Calibri"/>
              </a:rPr>
              <a:t>', 6) // </a:t>
            </a:r>
            <a:r>
              <a:rPr kumimoji="1" lang="nl-NL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false</a:t>
            </a:r>
            <a:endParaRPr kumimoji="1" lang="nl-NL" altLang="zh-CN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0" y="26903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473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r>
              <a:rPr lang="zh-CN" altLang="en-US" dirty="0"/>
              <a:t>字符</a:t>
            </a:r>
            <a:r>
              <a:rPr lang="zh-CN" altLang="en-US" dirty="0" smtClean="0"/>
              <a:t>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1800" dirty="0" smtClean="0"/>
              <a:t>模板</a:t>
            </a:r>
            <a:r>
              <a:rPr lang="zh-CN" altLang="en-US" sz="1800" dirty="0"/>
              <a:t>字符串</a:t>
            </a:r>
            <a:r>
              <a:rPr lang="en-US" altLang="zh-CN" sz="1800" dirty="0"/>
              <a:t>(template string)</a:t>
            </a:r>
            <a:r>
              <a:rPr lang="zh-CN" altLang="en-US" sz="1800" dirty="0"/>
              <a:t>是增强版的字符串，用反引号（</a:t>
            </a:r>
            <a:r>
              <a:rPr lang="en-US" altLang="zh-CN" sz="1800" dirty="0"/>
              <a:t>`</a:t>
            </a:r>
            <a:r>
              <a:rPr lang="zh-CN" altLang="en-US" sz="1800" dirty="0"/>
              <a:t>）标识。它可以用作普通字符串使用，也可以用来定义多行字符串，或者在字符串中嵌入变量。</a:t>
            </a:r>
          </a:p>
          <a:p>
            <a:pPr marL="342900" indent="-342900">
              <a:buFont typeface="Arial"/>
              <a:buChar char="•"/>
            </a:pPr>
            <a:r>
              <a:rPr lang="zh-CN" altLang="en-US" sz="1800" dirty="0" smtClean="0"/>
              <a:t>在代码</a:t>
            </a:r>
            <a:r>
              <a:rPr lang="zh-CN" altLang="en-US" sz="1800" dirty="0"/>
              <a:t>中的字符串用反引号（</a:t>
            </a:r>
            <a:r>
              <a:rPr lang="en-US" altLang="zh-CN" sz="1800" dirty="0"/>
              <a:t>`</a:t>
            </a:r>
            <a:r>
              <a:rPr lang="zh-CN" altLang="en-US" sz="1800" dirty="0"/>
              <a:t>）表示， 如果需要引入变量则使用</a:t>
            </a:r>
            <a:r>
              <a:rPr lang="en-US" altLang="zh-CN" sz="1800" dirty="0"/>
              <a:t>${</a:t>
            </a:r>
            <a:r>
              <a:rPr lang="zh-CN" altLang="en-US" sz="1800" dirty="0"/>
              <a:t>变量名</a:t>
            </a:r>
            <a:r>
              <a:rPr lang="en-US" altLang="zh-CN" sz="1800" dirty="0"/>
              <a:t>}</a:t>
            </a:r>
            <a:r>
              <a:rPr lang="zh-CN" altLang="en-US" sz="1800" dirty="0"/>
              <a:t>，在</a:t>
            </a:r>
            <a:r>
              <a:rPr lang="en-US" altLang="zh-CN" sz="1800" dirty="0"/>
              <a:t>{}</a:t>
            </a:r>
            <a:r>
              <a:rPr lang="zh-CN" altLang="en-US" sz="1800" dirty="0"/>
              <a:t>中可以进行运算，也可以引用对象属性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53359" y="4184146"/>
            <a:ext cx="653834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ro-RO" altLang="zh-CN" dirty="0">
                <a:solidFill>
                  <a:schemeClr val="bg1"/>
                </a:solidFill>
                <a:latin typeface="Calibri"/>
                <a:cs typeface="Calibri"/>
              </a:rPr>
              <a:t>var name = "jiang";</a:t>
            </a:r>
          </a:p>
          <a:p>
            <a:r>
              <a:rPr kumimoji="1" lang="ro-RO" altLang="zh-CN" dirty="0" smtClean="0">
                <a:solidFill>
                  <a:schemeClr val="bg1"/>
                </a:solidFill>
                <a:latin typeface="Calibri"/>
                <a:cs typeface="Calibri"/>
              </a:rPr>
              <a:t>var </a:t>
            </a:r>
            <a:r>
              <a:rPr kumimoji="1" lang="ro-RO" altLang="zh-CN" dirty="0">
                <a:solidFill>
                  <a:schemeClr val="bg1"/>
                </a:solidFill>
                <a:latin typeface="Calibri"/>
                <a:cs typeface="Calibri"/>
              </a:rPr>
              <a:t>age = 39;</a:t>
            </a:r>
          </a:p>
          <a:p>
            <a:r>
              <a:rPr kumimoji="1" lang="ro-RO" altLang="zh-CN" dirty="0" smtClean="0">
                <a:solidFill>
                  <a:schemeClr val="bg1"/>
                </a:solidFill>
                <a:latin typeface="Calibri"/>
                <a:cs typeface="Calibri"/>
              </a:rPr>
              <a:t>var </a:t>
            </a:r>
            <a:r>
              <a:rPr kumimoji="1" lang="ro-RO" altLang="zh-CN" dirty="0">
                <a:solidFill>
                  <a:schemeClr val="bg1"/>
                </a:solidFill>
                <a:latin typeface="Calibri"/>
                <a:cs typeface="Calibri"/>
              </a:rPr>
              <a:t>str = `</a:t>
            </a:r>
            <a:r>
              <a:rPr kumimoji="1" lang="zh-CN" altLang="ro-RO" dirty="0">
                <a:solidFill>
                  <a:schemeClr val="bg1"/>
                </a:solidFill>
                <a:latin typeface="Calibri"/>
                <a:cs typeface="Calibri"/>
              </a:rPr>
              <a:t>你的名字是</a:t>
            </a:r>
            <a:r>
              <a:rPr kumimoji="1" lang="ro-RO" altLang="zh-CN" dirty="0">
                <a:solidFill>
                  <a:schemeClr val="bg1"/>
                </a:solidFill>
                <a:latin typeface="Calibri"/>
                <a:cs typeface="Calibri"/>
              </a:rPr>
              <a:t>${name}, </a:t>
            </a:r>
            <a:r>
              <a:rPr kumimoji="1" lang="zh-CN" altLang="ro-RO" dirty="0">
                <a:solidFill>
                  <a:schemeClr val="bg1"/>
                </a:solidFill>
                <a:latin typeface="Calibri"/>
                <a:cs typeface="Calibri"/>
              </a:rPr>
              <a:t>你的年龄是</a:t>
            </a:r>
            <a:r>
              <a:rPr kumimoji="1" lang="ro-RO" altLang="zh-CN" dirty="0">
                <a:solidFill>
                  <a:schemeClr val="bg1"/>
                </a:solidFill>
                <a:latin typeface="Calibri"/>
                <a:cs typeface="Calibri"/>
              </a:rPr>
              <a:t>${age}`;</a:t>
            </a:r>
          </a:p>
          <a:p>
            <a:r>
              <a:rPr kumimoji="1" lang="ro-RO" altLang="zh-CN" dirty="0" smtClean="0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ro-RO" altLang="zh-CN" dirty="0">
                <a:solidFill>
                  <a:schemeClr val="bg1"/>
                </a:solidFill>
                <a:latin typeface="Calibri"/>
                <a:cs typeface="Calibri"/>
              </a:rPr>
              <a:t>(str);</a:t>
            </a:r>
            <a:endParaRPr kumimoji="1" lang="nl-NL" altLang="zh-CN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如果使用模板字符串表示多行字符串，所有的空格和缩进都会被保留在输出之中。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endParaRPr lang="en-US" altLang="zh-CN" dirty="0"/>
          </a:p>
          <a:p>
            <a:pPr marL="342900" indent="-342900">
              <a:buFont typeface="Arial"/>
              <a:buChar char="•"/>
            </a:pP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endParaRPr lang="en-US" altLang="zh-CN" dirty="0"/>
          </a:p>
          <a:p>
            <a:pPr marL="342900" indent="-342900">
              <a:buFont typeface="Arial"/>
              <a:buChar char="•"/>
            </a:pP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51759" y="3036230"/>
            <a:ext cx="653834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$('#list').html(`</a:t>
            </a:r>
          </a:p>
          <a:p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&lt;</a:t>
            </a:r>
            <a:r>
              <a:rPr kumimoji="1" lang="en-US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ul</a:t>
            </a:r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&gt;</a:t>
            </a:r>
          </a:p>
          <a:p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  &lt;li&gt;first&lt;/li&gt;</a:t>
            </a:r>
          </a:p>
          <a:p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  &lt;li&gt;second&lt;/li&gt;</a:t>
            </a:r>
          </a:p>
          <a:p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&lt;/</a:t>
            </a:r>
            <a:r>
              <a:rPr kumimoji="1" lang="en-US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ul</a:t>
            </a:r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&gt;</a:t>
            </a:r>
          </a:p>
          <a:p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`);</a:t>
            </a:r>
          </a:p>
        </p:txBody>
      </p:sp>
    </p:spTree>
    <p:extLst>
      <p:ext uri="{BB962C8B-B14F-4D97-AF65-F5344CB8AC3E}">
        <p14:creationId xmlns:p14="http://schemas.microsoft.com/office/powerpoint/2010/main" val="2197633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上面代码中</a:t>
            </a:r>
            <a:r>
              <a:rPr lang="zh-CN" altLang="en-US" dirty="0"/>
              <a:t>，所有模板字符串的空格和换行，都是被保留的，比如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en-US" dirty="0"/>
              <a:t>标签前面会有一个换行。如果你不想要这个换行，可以使用</a:t>
            </a:r>
            <a:r>
              <a:rPr lang="en-US" altLang="zh-CN" dirty="0"/>
              <a:t>trim</a:t>
            </a:r>
            <a:r>
              <a:rPr lang="zh-CN" altLang="en-US" dirty="0"/>
              <a:t>方法消除它。</a:t>
            </a:r>
          </a:p>
          <a:p>
            <a:pPr marL="342900" indent="-342900">
              <a:buFont typeface="Arial"/>
              <a:buChar char="•"/>
            </a:pP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6000" y="25518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51759" y="3442630"/>
            <a:ext cx="653834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$('#list').html(`</a:t>
            </a:r>
          </a:p>
          <a:p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&lt;</a:t>
            </a:r>
            <a:r>
              <a:rPr kumimoji="1" lang="en-US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ul</a:t>
            </a:r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&gt;</a:t>
            </a:r>
          </a:p>
          <a:p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  &lt;li&gt;first&lt;/li&gt;</a:t>
            </a:r>
          </a:p>
          <a:p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  &lt;li&gt;second&lt;/li&gt;</a:t>
            </a:r>
          </a:p>
          <a:p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&lt;/</a:t>
            </a:r>
            <a:r>
              <a:rPr kumimoji="1" lang="en-US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ul</a:t>
            </a:r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&gt;</a:t>
            </a:r>
          </a:p>
          <a:p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`.trim());</a:t>
            </a:r>
          </a:p>
        </p:txBody>
      </p:sp>
    </p:spTree>
    <p:extLst>
      <p:ext uri="{BB962C8B-B14F-4D97-AF65-F5344CB8AC3E}">
        <p14:creationId xmlns:p14="http://schemas.microsoft.com/office/powerpoint/2010/main" val="3717923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String.raw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还为原生的</a:t>
            </a:r>
            <a:r>
              <a:rPr lang="en-US" altLang="zh-CN" dirty="0"/>
              <a:t>String</a:t>
            </a:r>
            <a:r>
              <a:rPr lang="zh-CN" altLang="en-US" dirty="0"/>
              <a:t>对象，提供了一个</a:t>
            </a:r>
            <a:r>
              <a:rPr lang="en-US" altLang="zh-CN" dirty="0"/>
              <a:t>raw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err="1"/>
              <a:t>String.raw</a:t>
            </a:r>
            <a:r>
              <a:rPr lang="zh-CN" altLang="en-US" dirty="0"/>
              <a:t>方法，往往用来充当模板字符串的处理函数，返回一个斜杠都被转义（即斜杠前面再加一个斜杠）的字符串，对应于替换变量后的模板字符串。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51759" y="3882896"/>
            <a:ext cx="6538349" cy="1631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pt-BR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String.raw`Hi</a:t>
            </a:r>
            <a:r>
              <a:rPr kumimoji="1" lang="pt-BR" altLang="zh-CN" sz="2000" dirty="0">
                <a:solidFill>
                  <a:schemeClr val="bg1"/>
                </a:solidFill>
                <a:latin typeface="Calibri"/>
                <a:cs typeface="Calibri"/>
              </a:rPr>
              <a:t>\</a:t>
            </a:r>
            <a:r>
              <a:rPr kumimoji="1" lang="pt-BR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kumimoji="1" lang="pt-BR" altLang="zh-CN" sz="2000" dirty="0">
                <a:solidFill>
                  <a:schemeClr val="bg1"/>
                </a:solidFill>
                <a:latin typeface="Calibri"/>
                <a:cs typeface="Calibri"/>
              </a:rPr>
              <a:t>${2+3}!`;</a:t>
            </a:r>
          </a:p>
          <a:p>
            <a:r>
              <a:rPr kumimoji="1" lang="pt-BR" altLang="zh-CN" sz="2000" dirty="0">
                <a:solidFill>
                  <a:schemeClr val="bg1"/>
                </a:solidFill>
                <a:latin typeface="Calibri"/>
                <a:cs typeface="Calibri"/>
              </a:rPr>
              <a:t>// "</a:t>
            </a:r>
            <a:r>
              <a:rPr kumimoji="1" lang="pt-BR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Hi</a:t>
            </a:r>
            <a:r>
              <a:rPr kumimoji="1" lang="pt-BR" altLang="zh-CN" sz="2000" dirty="0">
                <a:solidFill>
                  <a:schemeClr val="bg1"/>
                </a:solidFill>
                <a:latin typeface="Calibri"/>
                <a:cs typeface="Calibri"/>
              </a:rPr>
              <a:t>\\n5!"</a:t>
            </a:r>
          </a:p>
          <a:p>
            <a:endParaRPr kumimoji="1" lang="pt-BR" altLang="zh-CN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pt-BR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String.raw`Hi</a:t>
            </a:r>
            <a:r>
              <a:rPr kumimoji="1" lang="pt-BR" altLang="zh-CN" sz="2000" dirty="0">
                <a:solidFill>
                  <a:schemeClr val="bg1"/>
                </a:solidFill>
                <a:latin typeface="Calibri"/>
                <a:cs typeface="Calibri"/>
              </a:rPr>
              <a:t>\u000A!`;</a:t>
            </a:r>
          </a:p>
          <a:p>
            <a:r>
              <a:rPr kumimoji="1" lang="pt-BR" altLang="zh-CN" sz="2000" dirty="0">
                <a:solidFill>
                  <a:schemeClr val="bg1"/>
                </a:solidFill>
                <a:latin typeface="Calibri"/>
                <a:cs typeface="Calibri"/>
              </a:rPr>
              <a:t>// '</a:t>
            </a:r>
            <a:r>
              <a:rPr kumimoji="1" lang="pt-BR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Hi</a:t>
            </a:r>
            <a:r>
              <a:rPr kumimoji="1" lang="pt-BR" altLang="zh-CN" sz="2000" dirty="0">
                <a:solidFill>
                  <a:schemeClr val="bg1"/>
                </a:solidFill>
                <a:latin typeface="Calibri"/>
                <a:cs typeface="Calibri"/>
              </a:rPr>
              <a:t>\\u000A!'</a:t>
            </a:r>
          </a:p>
        </p:txBody>
      </p:sp>
    </p:spTree>
    <p:extLst>
      <p:ext uri="{BB962C8B-B14F-4D97-AF65-F5344CB8AC3E}">
        <p14:creationId xmlns:p14="http://schemas.microsoft.com/office/powerpoint/2010/main" val="2197633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Math.trunc</a:t>
            </a:r>
            <a:r>
              <a:rPr lang="en-US" altLang="zh-CN" dirty="0"/>
              <a:t>()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 err="1"/>
              <a:t>Math.trunc</a:t>
            </a:r>
            <a:r>
              <a:rPr lang="zh-CN" altLang="en-US" dirty="0"/>
              <a:t>方法用于去除一个数的小数部分，返回整数部分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endParaRPr lang="en-US" altLang="zh-CN" dirty="0"/>
          </a:p>
          <a:p>
            <a:pPr marL="342900" indent="-342900">
              <a:buFont typeface="Arial"/>
              <a:buChar char="•"/>
            </a:pP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endParaRPr lang="en-US" altLang="zh-CN" dirty="0"/>
          </a:p>
          <a:p>
            <a:pPr marL="342900" indent="-342900">
              <a:buFont typeface="Arial"/>
              <a:buChar char="•"/>
            </a:pP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dirty="0"/>
              <a:t>对于空值和无法截取整数的值，返回</a:t>
            </a:r>
            <a:r>
              <a:rPr lang="en-US" altLang="zh-CN" dirty="0" err="1"/>
              <a:t>NaN</a:t>
            </a:r>
            <a:r>
              <a:rPr lang="zh-CN" altLang="en-US" dirty="0"/>
              <a:t>。</a:t>
            </a:r>
          </a:p>
          <a:p>
            <a:pPr marL="342900" indent="-342900">
              <a:buFont typeface="Arial"/>
              <a:buChar char="•"/>
            </a:pP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9359" y="2612896"/>
            <a:ext cx="653834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is-IS" altLang="zh-CN" sz="2000" dirty="0">
                <a:solidFill>
                  <a:schemeClr val="bg1"/>
                </a:solidFill>
                <a:latin typeface="Calibri"/>
                <a:cs typeface="Calibri"/>
              </a:rPr>
              <a:t>Math.trunc(4.1) // 4</a:t>
            </a:r>
          </a:p>
          <a:p>
            <a:r>
              <a:rPr kumimoji="1" lang="is-IS" altLang="zh-CN" sz="2000" dirty="0">
                <a:solidFill>
                  <a:schemeClr val="bg1"/>
                </a:solidFill>
                <a:latin typeface="Calibri"/>
                <a:cs typeface="Calibri"/>
              </a:rPr>
              <a:t>Math.trunc(4.9) // 4</a:t>
            </a:r>
          </a:p>
          <a:p>
            <a:r>
              <a:rPr kumimoji="1" lang="is-IS" altLang="zh-CN" sz="2000" dirty="0">
                <a:solidFill>
                  <a:schemeClr val="bg1"/>
                </a:solidFill>
                <a:latin typeface="Calibri"/>
                <a:cs typeface="Calibri"/>
              </a:rPr>
              <a:t>Math.trunc(-4.1) // -4</a:t>
            </a:r>
          </a:p>
          <a:p>
            <a:r>
              <a:rPr kumimoji="1" lang="is-IS" altLang="zh-CN" sz="2000" dirty="0">
                <a:solidFill>
                  <a:schemeClr val="bg1"/>
                </a:solidFill>
                <a:latin typeface="Calibri"/>
                <a:cs typeface="Calibri"/>
              </a:rPr>
              <a:t>Math.trunc(-4.9) // -4</a:t>
            </a:r>
          </a:p>
          <a:p>
            <a:r>
              <a:rPr kumimoji="1" lang="is-IS" altLang="zh-CN" sz="2000" dirty="0">
                <a:solidFill>
                  <a:schemeClr val="bg1"/>
                </a:solidFill>
                <a:latin typeface="Calibri"/>
                <a:cs typeface="Calibri"/>
              </a:rPr>
              <a:t>Math.trunc(-0.1234) // -</a:t>
            </a:r>
            <a:r>
              <a:rPr kumimoji="1" lang="is-IS" altLang="zh-CN" sz="2000" dirty="0" smtClean="0">
                <a:solidFill>
                  <a:schemeClr val="bg1"/>
                </a:solidFill>
                <a:latin typeface="Calibri"/>
                <a:cs typeface="Calibri"/>
              </a:rPr>
              <a:t>0</a:t>
            </a:r>
          </a:p>
          <a:p>
            <a:r>
              <a:rPr kumimoji="1" lang="en-US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Math.trunc</a:t>
            </a:r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('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Calibri"/>
                <a:cs typeface="Calibri"/>
              </a:rPr>
              <a:t>123.456’) /</a:t>
            </a:r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Calibri"/>
                <a:cs typeface="Calibri"/>
              </a:rPr>
              <a:t>123</a:t>
            </a:r>
            <a:endParaRPr kumimoji="1" lang="en-US" altLang="zh-CN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9359" y="5393734"/>
            <a:ext cx="6538349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Math.trunc</a:t>
            </a:r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kumimoji="1" lang="en-US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NaN</a:t>
            </a:r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);      // </a:t>
            </a:r>
            <a:r>
              <a:rPr kumimoji="1" lang="en-US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NaN</a:t>
            </a:r>
            <a:endParaRPr kumimoji="1" lang="en-US" altLang="zh-CN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Math.trunc</a:t>
            </a:r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('foo');    // </a:t>
            </a:r>
            <a:r>
              <a:rPr kumimoji="1" lang="en-US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NaN</a:t>
            </a:r>
            <a:endParaRPr kumimoji="1" lang="en-US" altLang="zh-CN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Math.trunc</a:t>
            </a:r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();         // </a:t>
            </a:r>
            <a:r>
              <a:rPr kumimoji="1" lang="en-US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NaN</a:t>
            </a:r>
            <a:endParaRPr kumimoji="1" lang="en-US" altLang="zh-CN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9322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Math.sign</a:t>
            </a:r>
            <a:r>
              <a:rPr lang="en-US" altLang="zh-CN" dirty="0"/>
              <a:t>(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Math.sign</a:t>
            </a:r>
            <a:r>
              <a:rPr lang="zh-CN" altLang="en-US" dirty="0"/>
              <a:t>方法用来判断一个数到底是正数、负数、还是零。对于非数值，会先将其转换为数值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它会返回五种值。</a:t>
            </a:r>
            <a:endParaRPr lang="zh-CN" altLang="en-US" dirty="0"/>
          </a:p>
          <a:p>
            <a:r>
              <a:rPr lang="zh-CN" altLang="en-US" dirty="0"/>
              <a:t>参数为正数，返回</a:t>
            </a:r>
            <a:r>
              <a:rPr lang="en-US" altLang="zh-CN" dirty="0"/>
              <a:t>+1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参数为负数，返回</a:t>
            </a:r>
            <a:r>
              <a:rPr lang="en-US" altLang="zh-CN" dirty="0"/>
              <a:t>-1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参数为</a:t>
            </a:r>
            <a:r>
              <a:rPr lang="en-US" altLang="zh-CN" dirty="0"/>
              <a:t>0</a:t>
            </a:r>
            <a:r>
              <a:rPr lang="zh-CN" altLang="en-US" dirty="0"/>
              <a:t>，返回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参数为</a:t>
            </a:r>
            <a:r>
              <a:rPr lang="en-US" altLang="zh-CN" dirty="0"/>
              <a:t>-0</a:t>
            </a:r>
            <a:r>
              <a:rPr lang="zh-CN" altLang="en-US" dirty="0"/>
              <a:t>，返回</a:t>
            </a:r>
            <a:r>
              <a:rPr lang="en-US" altLang="zh-CN" dirty="0"/>
              <a:t>-0;</a:t>
            </a:r>
          </a:p>
          <a:p>
            <a:r>
              <a:rPr lang="zh-CN" altLang="en-US" dirty="0"/>
              <a:t>其他值，返回</a:t>
            </a:r>
            <a:r>
              <a:rPr lang="en-US" altLang="zh-CN" dirty="0" err="1"/>
              <a:t>NaN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959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Math.sign</a:t>
            </a:r>
            <a:r>
              <a:rPr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57200" y="1752600"/>
            <a:ext cx="7620000" cy="47294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Math.sign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(-5) // -1</a:t>
            </a: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Math.sign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(5) // +1</a:t>
            </a: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Math.sign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(0) // +0</a:t>
            </a: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Math.sign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(-0) // -0</a:t>
            </a: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Math.sign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NaN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) // 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NaN</a:t>
            </a:r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Math.sign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('9'); // +1</a:t>
            </a: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Math.sign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('foo'); // 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NaN</a:t>
            </a:r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Math.sign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();      // </a:t>
            </a:r>
            <a:r>
              <a:rPr kumimoji="1" lang="en-US" altLang="zh-CN" dirty="0" err="1" smtClean="0">
                <a:solidFill>
                  <a:schemeClr val="bg1"/>
                </a:solidFill>
                <a:latin typeface="Calibri"/>
                <a:cs typeface="Calibri"/>
              </a:rPr>
              <a:t>NaN</a:t>
            </a:r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4959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zh-CN" dirty="0"/>
              <a:t>Math.cbrt()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 err="1"/>
              <a:t>Math.cbrt</a:t>
            </a:r>
            <a:r>
              <a:rPr lang="zh-CN" altLang="en-US" dirty="0"/>
              <a:t>方法用于计算一个数的立方根。</a:t>
            </a:r>
          </a:p>
          <a:p>
            <a:pPr marL="342900" indent="-342900">
              <a:buFont typeface="Arial"/>
              <a:buChar char="•"/>
            </a:pP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9359" y="2443563"/>
            <a:ext cx="653834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is-IS" altLang="zh-CN" sz="2000" dirty="0">
                <a:solidFill>
                  <a:schemeClr val="bg1"/>
                </a:solidFill>
                <a:latin typeface="Calibri"/>
                <a:cs typeface="Calibri"/>
              </a:rPr>
              <a:t>Math.cbrt(-1) // -1</a:t>
            </a:r>
          </a:p>
          <a:p>
            <a:r>
              <a:rPr kumimoji="1" lang="is-IS" altLang="zh-CN" sz="2000" dirty="0">
                <a:solidFill>
                  <a:schemeClr val="bg1"/>
                </a:solidFill>
                <a:latin typeface="Calibri"/>
                <a:cs typeface="Calibri"/>
              </a:rPr>
              <a:t>Math.cbrt(0)  // 0</a:t>
            </a:r>
          </a:p>
          <a:p>
            <a:r>
              <a:rPr kumimoji="1" lang="is-IS" altLang="zh-CN" sz="2000" dirty="0">
                <a:solidFill>
                  <a:schemeClr val="bg1"/>
                </a:solidFill>
                <a:latin typeface="Calibri"/>
                <a:cs typeface="Calibri"/>
              </a:rPr>
              <a:t>Math.cbrt(1)  // 1</a:t>
            </a:r>
          </a:p>
          <a:p>
            <a:r>
              <a:rPr kumimoji="1" lang="is-IS" altLang="zh-CN" sz="2000" dirty="0">
                <a:solidFill>
                  <a:schemeClr val="bg1"/>
                </a:solidFill>
                <a:latin typeface="Calibri"/>
                <a:cs typeface="Calibri"/>
              </a:rPr>
              <a:t>Math.cbrt(2)  // </a:t>
            </a:r>
            <a:r>
              <a:rPr kumimoji="1" lang="is-IS" altLang="zh-CN" sz="2000" dirty="0" smtClean="0">
                <a:solidFill>
                  <a:schemeClr val="bg1"/>
                </a:solidFill>
                <a:latin typeface="Calibri"/>
                <a:cs typeface="Calibri"/>
              </a:rPr>
              <a:t>1.2599210498948734</a:t>
            </a:r>
          </a:p>
          <a:p>
            <a:r>
              <a:rPr kumimoji="1" lang="en-US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Math.cbrt</a:t>
            </a:r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('8') // 2</a:t>
            </a:r>
          </a:p>
          <a:p>
            <a:r>
              <a:rPr kumimoji="1" lang="en-US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Math.cbrt</a:t>
            </a:r>
            <a:r>
              <a:rPr kumimoji="1" lang="en-US" altLang="zh-CN" sz="2000" dirty="0">
                <a:solidFill>
                  <a:schemeClr val="bg1"/>
                </a:solidFill>
                <a:latin typeface="Calibri"/>
                <a:cs typeface="Calibri"/>
              </a:rPr>
              <a:t>('hello') // </a:t>
            </a:r>
            <a:r>
              <a:rPr kumimoji="1" lang="en-US" altLang="zh-CN" sz="2000" dirty="0" err="1" smtClean="0">
                <a:solidFill>
                  <a:schemeClr val="bg1"/>
                </a:solidFill>
                <a:latin typeface="Calibri"/>
                <a:cs typeface="Calibri"/>
              </a:rPr>
              <a:t>NaN</a:t>
            </a:r>
            <a:endParaRPr kumimoji="1" lang="en-US" altLang="zh-CN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495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作用域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883202" cy="43735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kumimoji="1" lang="zh-CN" altLang="en-US" dirty="0"/>
              <a:t>在</a:t>
            </a:r>
            <a:r>
              <a:rPr kumimoji="1" lang="en-US" altLang="zh-CN" dirty="0"/>
              <a:t>JS</a:t>
            </a:r>
            <a:r>
              <a:rPr kumimoji="1" lang="zh-CN" altLang="en-US" dirty="0"/>
              <a:t>中，作用域一般指的是</a:t>
            </a:r>
            <a:r>
              <a:rPr kumimoji="1" lang="en-US" altLang="zh-CN" dirty="0"/>
              <a:t> {</a:t>
            </a:r>
            <a:r>
              <a:rPr kumimoji="1" lang="is-IS" altLang="zh-CN" dirty="0"/>
              <a:t>…</a:t>
            </a:r>
            <a:r>
              <a:rPr kumimoji="1" lang="en-US" altLang="zh-CN" dirty="0"/>
              <a:t>} </a:t>
            </a:r>
            <a:r>
              <a:rPr kumimoji="1" lang="zh-CN" altLang="en-US" dirty="0"/>
              <a:t>中间的区域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zh-CN" altLang="en-US" dirty="0" smtClean="0"/>
              <a:t>比如，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／</a:t>
            </a:r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语句，</a:t>
            </a:r>
            <a:r>
              <a:rPr kumimoji="1" lang="en-US" altLang="zh-CN" dirty="0" smtClean="0"/>
              <a:t>switch</a:t>
            </a:r>
            <a:r>
              <a:rPr kumimoji="1" lang="zh-CN" altLang="en-US" dirty="0" smtClean="0"/>
              <a:t>语句，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语句，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等等</a:t>
            </a:r>
            <a:r>
              <a:rPr kumimoji="1" lang="zh-CN" altLang="zh-CN" dirty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937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Math.fround</a:t>
            </a:r>
            <a:r>
              <a:rPr lang="en-US" altLang="zh-CN" dirty="0"/>
              <a:t>(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Math.fround</a:t>
            </a:r>
            <a:r>
              <a:rPr lang="zh-CN" altLang="en-US" dirty="0"/>
              <a:t>方法返回一个数的单精度浮点数形式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对于整数来说，</a:t>
            </a:r>
            <a:r>
              <a:rPr lang="en-US" altLang="zh-CN" dirty="0" err="1"/>
              <a:t>Math.fround</a:t>
            </a:r>
            <a:r>
              <a:rPr lang="zh-CN" altLang="en-US" dirty="0"/>
              <a:t>方法返回结果不会有任何不同，区别主要是那些无法用</a:t>
            </a:r>
            <a:r>
              <a:rPr lang="en-US" altLang="zh-CN" dirty="0"/>
              <a:t>64</a:t>
            </a:r>
            <a:r>
              <a:rPr lang="zh-CN" altLang="en-US" dirty="0"/>
              <a:t>个二进制位精确表示的小数。这时，</a:t>
            </a:r>
            <a:r>
              <a:rPr lang="en-US" altLang="zh-CN" dirty="0" err="1"/>
              <a:t>Math.fround</a:t>
            </a:r>
            <a:r>
              <a:rPr lang="zh-CN" altLang="en-US" dirty="0"/>
              <a:t>方法会返回最接近这个小数的单精度浮点数。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8000" y="3945804"/>
            <a:ext cx="6538349" cy="1631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Math.fround</a:t>
            </a:r>
            <a:r>
              <a:rPr kumimoji="1" lang="de-DE" altLang="zh-CN" sz="2000" dirty="0">
                <a:solidFill>
                  <a:schemeClr val="bg1"/>
                </a:solidFill>
                <a:latin typeface="Calibri"/>
                <a:cs typeface="Calibri"/>
              </a:rPr>
              <a:t>(0)     // 0</a:t>
            </a:r>
          </a:p>
          <a:p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Math.fround</a:t>
            </a:r>
            <a:r>
              <a:rPr kumimoji="1" lang="de-DE" altLang="zh-CN" sz="2000" dirty="0">
                <a:solidFill>
                  <a:schemeClr val="bg1"/>
                </a:solidFill>
                <a:latin typeface="Calibri"/>
                <a:cs typeface="Calibri"/>
              </a:rPr>
              <a:t>(1)     // 1</a:t>
            </a:r>
          </a:p>
          <a:p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Math.fround</a:t>
            </a:r>
            <a:r>
              <a:rPr kumimoji="1" lang="de-DE" altLang="zh-CN" sz="2000" dirty="0">
                <a:solidFill>
                  <a:schemeClr val="bg1"/>
                </a:solidFill>
                <a:latin typeface="Calibri"/>
                <a:cs typeface="Calibri"/>
              </a:rPr>
              <a:t>(1.337) // 1.3370000123977661</a:t>
            </a:r>
          </a:p>
          <a:p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Math.fround</a:t>
            </a:r>
            <a:r>
              <a:rPr kumimoji="1" lang="de-DE" altLang="zh-CN" sz="2000" dirty="0">
                <a:solidFill>
                  <a:schemeClr val="bg1"/>
                </a:solidFill>
                <a:latin typeface="Calibri"/>
                <a:cs typeface="Calibri"/>
              </a:rPr>
              <a:t>(1.5)   // 1.5</a:t>
            </a:r>
          </a:p>
          <a:p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Math.fround</a:t>
            </a:r>
            <a:r>
              <a:rPr kumimoji="1" lang="de-DE" altLang="zh-CN" sz="2000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NaN</a:t>
            </a:r>
            <a:r>
              <a:rPr kumimoji="1" lang="de-DE" altLang="zh-CN" sz="2000" dirty="0">
                <a:solidFill>
                  <a:schemeClr val="bg1"/>
                </a:solidFill>
                <a:latin typeface="Calibri"/>
                <a:cs typeface="Calibri"/>
              </a:rPr>
              <a:t>)   // </a:t>
            </a: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NaN</a:t>
            </a:r>
            <a:endParaRPr kumimoji="1" lang="de-DE" altLang="zh-CN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3955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56400" cy="1371600"/>
          </a:xfrm>
        </p:spPr>
        <p:txBody>
          <a:bodyPr>
            <a:normAutofit/>
          </a:bodyPr>
          <a:lstStyle/>
          <a:p>
            <a:r>
              <a:rPr lang="en-US" altLang="zh-TW" dirty="0"/>
              <a:t>JavaScript</a:t>
            </a:r>
            <a:r>
              <a:rPr lang="zh-TW" altLang="en-US" dirty="0" smtClean="0"/>
              <a:t>浮点数及其运算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JavaScript </a:t>
            </a:r>
            <a:r>
              <a:rPr lang="zh-CN" altLang="en-US" dirty="0"/>
              <a:t>只有一种数字类型 </a:t>
            </a:r>
            <a:r>
              <a:rPr lang="en-US" altLang="zh-CN" dirty="0"/>
              <a:t>Number</a:t>
            </a:r>
            <a:r>
              <a:rPr lang="zh-CN" altLang="en-US" dirty="0"/>
              <a:t>，而且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中浮点数的精度只能做到一定程度上准确，</a:t>
            </a:r>
            <a:r>
              <a:rPr lang="zh-CN" altLang="en-US" dirty="0"/>
              <a:t>因为有些小数以二进制表示位数是无穷的。</a:t>
            </a:r>
          </a:p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比如 </a:t>
            </a:r>
            <a:r>
              <a:rPr lang="en-US" altLang="zh-CN" dirty="0"/>
              <a:t>1.1</a:t>
            </a:r>
            <a:r>
              <a:rPr lang="zh-CN" altLang="en-US" dirty="0"/>
              <a:t>，其程序实际上无法真正的表示 ‘</a:t>
            </a:r>
            <a:r>
              <a:rPr lang="en-US" altLang="zh-CN" dirty="0"/>
              <a:t>1.1'</a:t>
            </a:r>
            <a:r>
              <a:rPr lang="zh-CN" altLang="en-US" dirty="0"/>
              <a:t>，而只能做到一定程度上的准确，这是无法避免的精度丢失：</a:t>
            </a:r>
            <a:r>
              <a:rPr lang="en-US" altLang="zh-CN" dirty="0"/>
              <a:t>1.09999999999999999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56400" cy="1371600"/>
          </a:xfrm>
        </p:spPr>
        <p:txBody>
          <a:bodyPr>
            <a:normAutofit/>
          </a:bodyPr>
          <a:lstStyle/>
          <a:p>
            <a:r>
              <a:rPr lang="en-US" altLang="zh-TW" dirty="0"/>
              <a:t>JavaScript</a:t>
            </a:r>
            <a:r>
              <a:rPr lang="zh-TW" altLang="en-US" dirty="0" smtClean="0"/>
              <a:t>浮点数及其运算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6000" y="26903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86000" y="21363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9" name="内容占位符 8"/>
          <p:cNvSpPr txBox="1">
            <a:spLocks noGrp="1"/>
          </p:cNvSpPr>
          <p:nvPr>
            <p:ph idx="1"/>
          </p:nvPr>
        </p:nvSpPr>
        <p:spPr>
          <a:xfrm>
            <a:off x="457200" y="1752600"/>
            <a:ext cx="7620000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de-DE" altLang="zh-CN" sz="2000" dirty="0">
                <a:solidFill>
                  <a:schemeClr val="bg1"/>
                </a:solidFill>
                <a:latin typeface="Calibri"/>
                <a:cs typeface="Calibri"/>
              </a:rPr>
              <a:t>(1.0-0.9 == 0.1)    //</a:t>
            </a: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false</a:t>
            </a:r>
            <a:endParaRPr kumimoji="1" lang="de-DE" altLang="zh-CN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de-DE" altLang="zh-CN" sz="2000" dirty="0">
                <a:solidFill>
                  <a:schemeClr val="bg1"/>
                </a:solidFill>
                <a:latin typeface="Calibri"/>
                <a:cs typeface="Calibri"/>
              </a:rPr>
              <a:t>(1.0-0.8 == 0.2)    //</a:t>
            </a: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false</a:t>
            </a:r>
            <a:endParaRPr kumimoji="1" lang="de-DE" altLang="zh-CN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de-DE" altLang="zh-CN" sz="2000" dirty="0">
                <a:solidFill>
                  <a:schemeClr val="bg1"/>
                </a:solidFill>
                <a:latin typeface="Calibri"/>
                <a:cs typeface="Calibri"/>
              </a:rPr>
              <a:t>(1.0-0.7 == 0.3)    //</a:t>
            </a: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false</a:t>
            </a:r>
            <a:endParaRPr kumimoji="1" lang="de-DE" altLang="zh-CN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de-DE" altLang="zh-CN" sz="2000" dirty="0">
                <a:solidFill>
                  <a:schemeClr val="bg1"/>
                </a:solidFill>
                <a:latin typeface="Calibri"/>
                <a:cs typeface="Calibri"/>
              </a:rPr>
              <a:t>(1.0-0.6 == 0.4)    //</a:t>
            </a: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endParaRPr kumimoji="1" lang="de-DE" altLang="zh-CN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de-DE" altLang="zh-CN" sz="2000" dirty="0">
                <a:solidFill>
                  <a:schemeClr val="bg1"/>
                </a:solidFill>
                <a:latin typeface="Calibri"/>
                <a:cs typeface="Calibri"/>
              </a:rPr>
              <a:t>(1.0-0.5 == 0.5)    //</a:t>
            </a: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endParaRPr kumimoji="1" lang="de-DE" altLang="zh-CN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de-DE" altLang="zh-CN" sz="2000" dirty="0">
                <a:solidFill>
                  <a:schemeClr val="bg1"/>
                </a:solidFill>
                <a:latin typeface="Calibri"/>
                <a:cs typeface="Calibri"/>
              </a:rPr>
              <a:t>(1.0-0.4 == 0.6)    //</a:t>
            </a: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endParaRPr kumimoji="1" lang="de-DE" altLang="zh-CN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de-DE" altLang="zh-CN" sz="2000" dirty="0">
                <a:solidFill>
                  <a:schemeClr val="bg1"/>
                </a:solidFill>
                <a:latin typeface="Calibri"/>
                <a:cs typeface="Calibri"/>
              </a:rPr>
              <a:t>(1.0-0.3 == 0.7)    //</a:t>
            </a: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endParaRPr kumimoji="1" lang="de-DE" altLang="zh-CN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de-DE" altLang="zh-CN" sz="2000" dirty="0">
                <a:solidFill>
                  <a:schemeClr val="bg1"/>
                </a:solidFill>
                <a:latin typeface="Calibri"/>
                <a:cs typeface="Calibri"/>
              </a:rPr>
              <a:t>(1.0-0.2 == 0.8)    //</a:t>
            </a: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endParaRPr kumimoji="1" lang="de-DE" altLang="zh-CN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de-DE" altLang="zh-CN" sz="2000" dirty="0">
                <a:solidFill>
                  <a:schemeClr val="bg1"/>
                </a:solidFill>
                <a:latin typeface="Calibri"/>
                <a:cs typeface="Calibri"/>
              </a:rPr>
              <a:t>(1.0-0.1 == 0.9)    //</a:t>
            </a:r>
            <a:r>
              <a:rPr kumimoji="1" lang="de-DE" altLang="zh-CN" sz="2000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endParaRPr kumimoji="1" lang="de-DE" altLang="zh-CN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206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739468" cy="1371600"/>
          </a:xfrm>
        </p:spPr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浮点数及其运算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 </a:t>
            </a:r>
            <a:r>
              <a:rPr lang="zh-CN" altLang="de-DE" dirty="0"/>
              <a:t>那如何来避免这类 </a:t>
            </a:r>
            <a:r>
              <a:rPr lang="de-DE" altLang="zh-CN" dirty="0"/>
              <a:t>1.0-0.9 != 0.1 </a:t>
            </a:r>
            <a:r>
              <a:rPr lang="zh-CN" altLang="de-DE" dirty="0"/>
              <a:t>的非</a:t>
            </a:r>
            <a:r>
              <a:rPr lang="de-DE" altLang="zh-CN" dirty="0" err="1"/>
              <a:t>bug</a:t>
            </a:r>
            <a:r>
              <a:rPr lang="zh-CN" altLang="de-DE" dirty="0"/>
              <a:t>型问题发生呢？下面给出一种目前用的比较多的解决方案</a:t>
            </a:r>
            <a:r>
              <a:rPr lang="de-DE" altLang="zh-CN" dirty="0"/>
              <a:t>, </a:t>
            </a:r>
            <a:r>
              <a:rPr lang="zh-CN" altLang="de-DE" dirty="0"/>
              <a:t>在判断浮点运算结果前对计算结果进行精度缩小，因为在精度缩小的过程总会自动四舍五入</a:t>
            </a:r>
            <a:r>
              <a:rPr lang="de-DE" altLang="zh-CN" dirty="0"/>
              <a:t>: </a:t>
            </a:r>
          </a:p>
          <a:p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457200" y="3530600"/>
            <a:ext cx="7620000" cy="21852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de-DE" altLang="zh-CN" dirty="0" smtClean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1.0-0.9).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toFixed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digits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)  // 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toFixed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() </a:t>
            </a:r>
            <a:r>
              <a:rPr kumimoji="1" lang="zh-CN" altLang="de-DE" dirty="0">
                <a:solidFill>
                  <a:schemeClr val="bg1"/>
                </a:solidFill>
                <a:latin typeface="Calibri"/>
                <a:cs typeface="Calibri"/>
              </a:rPr>
              <a:t>精度参数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digits</a:t>
            </a:r>
            <a:r>
              <a:rPr kumimoji="1" lang="zh-CN" altLang="de-DE" dirty="0">
                <a:solidFill>
                  <a:schemeClr val="bg1"/>
                </a:solidFill>
                <a:latin typeface="Calibri"/>
                <a:cs typeface="Calibri"/>
              </a:rPr>
              <a:t>须在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0</a:t>
            </a:r>
            <a:r>
              <a:rPr kumimoji="1" lang="zh-CN" altLang="de-DE" dirty="0">
                <a:solidFill>
                  <a:schemeClr val="bg1"/>
                </a:solidFill>
                <a:latin typeface="Calibri"/>
                <a:cs typeface="Calibri"/>
              </a:rPr>
              <a:t>与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20</a:t>
            </a:r>
            <a:r>
              <a:rPr kumimoji="1" lang="zh-CN" altLang="de-DE" dirty="0">
                <a:solidFill>
                  <a:schemeClr val="bg1"/>
                </a:solidFill>
                <a:latin typeface="Calibri"/>
                <a:cs typeface="Calibri"/>
              </a:rPr>
              <a:t>之间</a:t>
            </a:r>
          </a:p>
          <a:p>
            <a:pPr>
              <a:lnSpc>
                <a:spcPct val="100000"/>
              </a:lnSpc>
            </a:pP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parseFloat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((1.0-0.9).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toFixed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(10)) === 0.1)   //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endParaRPr kumimoji="1" lang="de-DE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parseFloat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((1.0-0.8).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toFixed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(10)) === 0.2)    //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endParaRPr kumimoji="1" lang="de-DE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parseFloat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((1.0-0.7).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toFixed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(10)) === 0.3)    //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endParaRPr kumimoji="1" lang="de-DE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parseFloat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((11.0-11.8).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toFixed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(10)) === -0.8)   //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true</a:t>
            </a:r>
            <a:endParaRPr kumimoji="1" lang="de-DE" altLang="zh-CN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187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</a:t>
            </a:r>
            <a:r>
              <a:rPr lang="zh-CN" altLang="en-US" dirty="0" smtClean="0"/>
              <a:t>数的默认值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ES6 </a:t>
            </a:r>
            <a:r>
              <a:rPr lang="zh-CN" altLang="en-US" dirty="0"/>
              <a:t>之前，不能直接为函数的参数指定默认值，只能采用变通的方法。</a:t>
            </a:r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626532" y="2904067"/>
            <a:ext cx="7620000" cy="3524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function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 log(x, 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) {</a:t>
            </a:r>
          </a:p>
          <a:p>
            <a:pPr>
              <a:lnSpc>
                <a:spcPct val="100000"/>
              </a:lnSpc>
            </a:pP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 = 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 || 'World';</a:t>
            </a:r>
          </a:p>
          <a:p>
            <a:pPr>
              <a:lnSpc>
                <a:spcPct val="100000"/>
              </a:lnSpc>
            </a:pP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(x, 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);</a:t>
            </a:r>
          </a:p>
          <a:p>
            <a:pPr>
              <a:lnSpc>
                <a:spcPct val="100000"/>
              </a:lnSpc>
            </a:pP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}</a:t>
            </a:r>
          </a:p>
          <a:p>
            <a:pPr>
              <a:lnSpc>
                <a:spcPct val="100000"/>
              </a:lnSpc>
            </a:pPr>
            <a:endParaRPr kumimoji="1" lang="de-DE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log('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Hello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') // 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Hello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 World</a:t>
            </a:r>
          </a:p>
          <a:p>
            <a:pPr>
              <a:lnSpc>
                <a:spcPct val="100000"/>
              </a:lnSpc>
            </a:pP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log('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Hello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', 'China') // 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Hello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 China</a:t>
            </a:r>
          </a:p>
          <a:p>
            <a:pPr>
              <a:lnSpc>
                <a:spcPct val="100000"/>
              </a:lnSpc>
            </a:pP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log('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Hello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', '') // </a:t>
            </a:r>
            <a:r>
              <a:rPr kumimoji="1" lang="de-DE" altLang="zh-CN" dirty="0" err="1">
                <a:solidFill>
                  <a:schemeClr val="bg1"/>
                </a:solidFill>
                <a:latin typeface="Calibri"/>
                <a:cs typeface="Calibri"/>
              </a:rPr>
              <a:t>Hello</a:t>
            </a:r>
            <a:r>
              <a:rPr kumimoji="1" lang="de-DE" altLang="zh-CN" dirty="0">
                <a:solidFill>
                  <a:schemeClr val="bg1"/>
                </a:solidFill>
                <a:latin typeface="Calibri"/>
                <a:cs typeface="Calibri"/>
              </a:rPr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函数参数的默认值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上面代码检查函数</a:t>
            </a:r>
            <a:r>
              <a:rPr lang="en-US" altLang="zh-CN" dirty="0"/>
              <a:t>log</a:t>
            </a:r>
            <a:r>
              <a:rPr lang="zh-CN" altLang="en-US" dirty="0"/>
              <a:t>的参数</a:t>
            </a:r>
            <a:r>
              <a:rPr lang="en-US" altLang="zh-CN" dirty="0"/>
              <a:t>y</a:t>
            </a:r>
            <a:r>
              <a:rPr lang="zh-CN" altLang="en-US" dirty="0"/>
              <a:t>有没有赋值，如果没有，则指定默认值为</a:t>
            </a:r>
            <a:r>
              <a:rPr lang="en-US" altLang="zh-CN" dirty="0"/>
              <a:t>World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这种</a:t>
            </a:r>
            <a:r>
              <a:rPr lang="zh-CN" altLang="en-US" dirty="0"/>
              <a:t>写法的缺点在于，如果参数</a:t>
            </a:r>
            <a:r>
              <a:rPr lang="en-US" altLang="zh-CN" dirty="0"/>
              <a:t>y</a:t>
            </a:r>
            <a:r>
              <a:rPr lang="zh-CN" altLang="en-US" dirty="0"/>
              <a:t>赋值了，但是对应的布尔值为</a:t>
            </a:r>
            <a:r>
              <a:rPr lang="en-US" altLang="zh-CN" dirty="0"/>
              <a:t>false</a:t>
            </a:r>
            <a:r>
              <a:rPr lang="zh-CN" altLang="en-US" dirty="0"/>
              <a:t>，则该赋值不起作用。就像上面代码的最后一行，参数</a:t>
            </a:r>
            <a:r>
              <a:rPr lang="en-US" altLang="zh-CN" dirty="0"/>
              <a:t>y</a:t>
            </a:r>
            <a:r>
              <a:rPr lang="zh-CN" altLang="en-US" dirty="0"/>
              <a:t>等于空字符，结果被改为默认值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dirty="0"/>
              <a:t>为了避免这个问题，通常需要先判断一下参数</a:t>
            </a:r>
            <a:r>
              <a:rPr lang="en-US" altLang="zh-CN" dirty="0"/>
              <a:t>y</a:t>
            </a:r>
            <a:r>
              <a:rPr lang="zh-CN" altLang="en-US" dirty="0"/>
              <a:t>是否被赋值，如果没有，再等于默认值。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711200" y="5395167"/>
            <a:ext cx="7620000" cy="1292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if (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typeof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 y === 'undefined') {</a:t>
            </a:r>
          </a:p>
          <a:p>
            <a:pPr>
              <a:lnSpc>
                <a:spcPct val="10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  y = 'World';</a:t>
            </a:r>
          </a:p>
          <a:p>
            <a:pPr>
              <a:lnSpc>
                <a:spcPct val="10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9149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ES6 </a:t>
            </a:r>
            <a:r>
              <a:rPr lang="zh-CN" altLang="en-US" dirty="0" smtClean="0"/>
              <a:t>函数参数设置默认值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457200" y="1841633"/>
            <a:ext cx="7620000" cy="30777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function log(x, y = 'World') {</a:t>
            </a:r>
          </a:p>
          <a:p>
            <a:pPr>
              <a:lnSpc>
                <a:spcPct val="10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(x, y);</a:t>
            </a:r>
          </a:p>
          <a:p>
            <a:pPr>
              <a:lnSpc>
                <a:spcPct val="10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}</a:t>
            </a:r>
          </a:p>
          <a:p>
            <a:pPr>
              <a:lnSpc>
                <a:spcPct val="100000"/>
              </a:lnSpc>
            </a:pPr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log('Hello') // Hello World</a:t>
            </a:r>
          </a:p>
          <a:p>
            <a:pPr>
              <a:lnSpc>
                <a:spcPct val="10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log('Hello', 'China') // Hello China</a:t>
            </a:r>
          </a:p>
          <a:p>
            <a:pPr>
              <a:lnSpc>
                <a:spcPct val="10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log('Hello', '') // Hello</a:t>
            </a:r>
          </a:p>
        </p:txBody>
      </p:sp>
    </p:spTree>
    <p:extLst>
      <p:ext uri="{BB962C8B-B14F-4D97-AF65-F5344CB8AC3E}">
        <p14:creationId xmlns:p14="http://schemas.microsoft.com/office/powerpoint/2010/main" val="2629149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rest </a:t>
            </a:r>
            <a:r>
              <a:rPr lang="ja-JP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ES6 </a:t>
            </a:r>
            <a:r>
              <a:rPr lang="zh-CN" altLang="en-US" dirty="0"/>
              <a:t>引入 </a:t>
            </a:r>
            <a:r>
              <a:rPr lang="en-US" altLang="zh-CN" dirty="0"/>
              <a:t>rest </a:t>
            </a:r>
            <a:r>
              <a:rPr lang="zh-CN" altLang="en-US" dirty="0"/>
              <a:t>参数（形式为</a:t>
            </a:r>
            <a:r>
              <a:rPr lang="en-US" altLang="zh-CN" dirty="0"/>
              <a:t>...</a:t>
            </a:r>
            <a:r>
              <a:rPr lang="zh-CN" altLang="en-US" dirty="0"/>
              <a:t>变量名），用于获取函数的多余参数，这样就不需要使用</a:t>
            </a:r>
            <a:r>
              <a:rPr lang="en-US" altLang="zh-CN" dirty="0"/>
              <a:t>arguments</a:t>
            </a:r>
            <a:r>
              <a:rPr lang="zh-CN" altLang="en-US" dirty="0"/>
              <a:t>对象了。</a:t>
            </a:r>
            <a:r>
              <a:rPr lang="en-US" altLang="zh-CN" dirty="0"/>
              <a:t>rest </a:t>
            </a:r>
            <a:r>
              <a:rPr lang="zh-CN" altLang="en-US" dirty="0"/>
              <a:t>参数搭配的变量是一个数组，该变量将多余的参数放入数组中。</a:t>
            </a:r>
          </a:p>
        </p:txBody>
      </p:sp>
      <p:sp>
        <p:nvSpPr>
          <p:cNvPr id="7" name="内容占位符 8"/>
          <p:cNvSpPr txBox="1">
            <a:spLocks/>
          </p:cNvSpPr>
          <p:nvPr/>
        </p:nvSpPr>
        <p:spPr>
          <a:xfrm>
            <a:off x="690031" y="3293877"/>
            <a:ext cx="7620000" cy="3317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function add(...values)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let sum = 0;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for (</a:t>
            </a: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val</a:t>
            </a:r>
            <a:r>
              <a:rPr lang="en-US" altLang="zh-CN" sz="1600" dirty="0">
                <a:solidFill>
                  <a:schemeClr val="bg1"/>
                </a:solidFill>
              </a:rPr>
              <a:t> of values)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  sum += </a:t>
            </a:r>
            <a:r>
              <a:rPr lang="en-US" altLang="zh-CN" sz="1600" dirty="0" err="1">
                <a:solidFill>
                  <a:schemeClr val="bg1"/>
                </a:solidFill>
              </a:rPr>
              <a:t>val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bg1"/>
                </a:solidFill>
              </a:rPr>
              <a:t>  </a:t>
            </a:r>
            <a:r>
              <a:rPr lang="en-US" altLang="zh-CN" sz="1600" dirty="0">
                <a:solidFill>
                  <a:schemeClr val="bg1"/>
                </a:solidFill>
              </a:rPr>
              <a:t>return sum;</a:t>
            </a: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bg1"/>
                </a:solidFill>
              </a:rPr>
              <a:t>add</a:t>
            </a:r>
            <a:r>
              <a:rPr lang="en-US" altLang="zh-CN" sz="1600" dirty="0">
                <a:solidFill>
                  <a:schemeClr val="bg1"/>
                </a:solidFill>
              </a:rPr>
              <a:t>(2, 5, 3) // 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49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rest </a:t>
            </a:r>
            <a:r>
              <a:rPr lang="ja-JP" altLang="en-US" dirty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rest </a:t>
            </a:r>
            <a:r>
              <a:rPr lang="zh-CN" altLang="en-US" dirty="0"/>
              <a:t>参数中的变量代表一个数组，所以数组特有的方法都可以用于这个变量。下面是一个利用 </a:t>
            </a:r>
            <a:r>
              <a:rPr lang="en-US" altLang="zh-CN" dirty="0"/>
              <a:t>rest </a:t>
            </a:r>
            <a:r>
              <a:rPr lang="zh-CN" altLang="en-US" dirty="0"/>
              <a:t>参数改写数组</a:t>
            </a:r>
            <a:r>
              <a:rPr lang="en-US" altLang="zh-CN" dirty="0"/>
              <a:t>push</a:t>
            </a:r>
            <a:r>
              <a:rPr lang="zh-CN" altLang="en-US" dirty="0"/>
              <a:t>方法的例子。</a:t>
            </a:r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690031" y="3293877"/>
            <a:ext cx="7620000" cy="3317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function push(array, ...items)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items.forEach</a:t>
            </a:r>
            <a:r>
              <a:rPr lang="en-US" altLang="zh-CN" sz="1600" dirty="0">
                <a:solidFill>
                  <a:schemeClr val="bg1"/>
                </a:solidFill>
              </a:rPr>
              <a:t>(function(item)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array.push</a:t>
            </a:r>
            <a:r>
              <a:rPr lang="en-US" altLang="zh-CN" sz="1600" dirty="0">
                <a:solidFill>
                  <a:schemeClr val="bg1"/>
                </a:solidFill>
              </a:rPr>
              <a:t>(item);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console.log</a:t>
            </a:r>
            <a:r>
              <a:rPr lang="en-US" altLang="zh-CN" sz="1600" dirty="0">
                <a:solidFill>
                  <a:schemeClr val="bg1"/>
                </a:solidFill>
              </a:rPr>
              <a:t>(item);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});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a = [];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push(a, 1, 2, 3)</a:t>
            </a:r>
          </a:p>
        </p:txBody>
      </p:sp>
    </p:spTree>
    <p:extLst>
      <p:ext uri="{BB962C8B-B14F-4D97-AF65-F5344CB8AC3E}">
        <p14:creationId xmlns:p14="http://schemas.microsoft.com/office/powerpoint/2010/main" val="2629149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rest </a:t>
            </a:r>
            <a:r>
              <a:rPr lang="ja-JP" altLang="en-US" dirty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rest </a:t>
            </a:r>
            <a:r>
              <a:rPr lang="zh-CN" altLang="en-US" dirty="0"/>
              <a:t>参数之后不能再有其他参数（即只能是最后一个参数），否则会报错。</a:t>
            </a:r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470539" y="2886732"/>
            <a:ext cx="7620000" cy="14557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zh-CN" altLang="en-US" sz="1600" dirty="0">
                <a:solidFill>
                  <a:schemeClr val="bg1"/>
                </a:solidFill>
              </a:rPr>
              <a:t>报错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function f(a, ...b, c)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// ...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914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块级作用域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883202" cy="43735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kumimoji="1" lang="zh-CN" altLang="en-US" dirty="0" smtClean="0"/>
              <a:t>块级作用域是指带有封闭特性的作用域</a:t>
            </a:r>
            <a:r>
              <a:rPr kumimoji="1" lang="zh-CN" altLang="en-US" dirty="0"/>
              <a:t>，在其中声明的变量不会被外部作用域访问到。</a:t>
            </a:r>
            <a:endParaRPr kumimoji="1" lang="en-US" altLang="zh-CN" dirty="0"/>
          </a:p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中最常用的块级作用域：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49825" y="4055958"/>
            <a:ext cx="6538349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nl-NL" altLang="zh-CN" dirty="0" err="1" smtClean="0">
                <a:solidFill>
                  <a:schemeClr val="bg1"/>
                </a:solidFill>
                <a:latin typeface="Calibri"/>
                <a:cs typeface="Calibri"/>
              </a:rPr>
              <a:t>function</a:t>
            </a:r>
            <a:r>
              <a:rPr kumimoji="1" lang="nl-NL" altLang="zh-CN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aaa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(){</a:t>
            </a: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	var i = 10; </a:t>
            </a: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("</a:t>
            </a:r>
            <a:r>
              <a:rPr kumimoji="1" lang="zh-CN" altLang="nl-NL" dirty="0">
                <a:solidFill>
                  <a:schemeClr val="bg1"/>
                </a:solidFill>
                <a:latin typeface="Calibri"/>
                <a:cs typeface="Calibri"/>
              </a:rPr>
              <a:t>内部作用域：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" + i);</a:t>
            </a:r>
          </a:p>
          <a:p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}</a:t>
            </a:r>
          </a:p>
          <a:p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("</a:t>
            </a:r>
            <a:r>
              <a:rPr kumimoji="1" lang="zh-CN" altLang="nl-NL" dirty="0">
                <a:solidFill>
                  <a:schemeClr val="bg1"/>
                </a:solidFill>
                <a:latin typeface="Calibri"/>
                <a:cs typeface="Calibri"/>
              </a:rPr>
              <a:t>外部作用域：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" + i); //</a:t>
            </a:r>
            <a:r>
              <a:rPr kumimoji="1" lang="nl-NL" altLang="zh-CN" dirty="0" err="1" smtClean="0">
                <a:solidFill>
                  <a:schemeClr val="bg1"/>
                </a:solidFill>
                <a:latin typeface="Calibri"/>
                <a:cs typeface="Calibri"/>
              </a:rPr>
              <a:t>ReferenceError</a:t>
            </a:r>
            <a:endParaRPr kumimoji="1" lang="nl-NL" altLang="zh-CN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367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name </a:t>
            </a:r>
            <a:r>
              <a:rPr lang="ja-JP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函数的</a:t>
            </a:r>
            <a:r>
              <a:rPr lang="en-US" altLang="zh-CN" dirty="0"/>
              <a:t>name</a:t>
            </a:r>
            <a:r>
              <a:rPr lang="zh-CN" altLang="en-US" dirty="0"/>
              <a:t>属性，返回该函数的函数名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endParaRPr lang="en-US" altLang="zh-CN" dirty="0"/>
          </a:p>
          <a:p>
            <a:pPr marL="342900" indent="-342900">
              <a:buFont typeface="Arial"/>
              <a:buChar char="•"/>
            </a:pP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如果将一个匿名函数赋值给一个变量</a:t>
            </a:r>
            <a:r>
              <a:rPr lang="zh-CN" altLang="en-US" dirty="0"/>
              <a:t>，</a:t>
            </a:r>
            <a:r>
              <a:rPr lang="en-US" altLang="zh-CN" dirty="0"/>
              <a:t>ES5 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属性，会返回空字符串，而 </a:t>
            </a:r>
            <a:r>
              <a:rPr lang="en-US" altLang="zh-CN" dirty="0"/>
              <a:t>ES6 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属性会返回实际的函数名。</a:t>
            </a:r>
          </a:p>
          <a:p>
            <a:pPr marL="342900" indent="-342900">
              <a:buFont typeface="Arial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642997" y="2416335"/>
            <a:ext cx="7620000" cy="936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function foo() {}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foo.name</a:t>
            </a:r>
            <a:r>
              <a:rPr lang="en-US" altLang="zh-CN" sz="1600" dirty="0">
                <a:solidFill>
                  <a:schemeClr val="bg1"/>
                </a:solidFill>
              </a:rPr>
              <a:t> // "foo"</a:t>
            </a:r>
          </a:p>
        </p:txBody>
      </p:sp>
      <p:sp>
        <p:nvSpPr>
          <p:cNvPr id="9" name="内容占位符 8"/>
          <p:cNvSpPr txBox="1">
            <a:spLocks/>
          </p:cNvSpPr>
          <p:nvPr/>
        </p:nvSpPr>
        <p:spPr>
          <a:xfrm>
            <a:off x="627319" y="4729791"/>
            <a:ext cx="7620000" cy="18281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f = function () {}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ES5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f.name</a:t>
            </a:r>
            <a:r>
              <a:rPr lang="en-US" altLang="zh-CN" sz="1600" dirty="0">
                <a:solidFill>
                  <a:schemeClr val="bg1"/>
                </a:solidFill>
              </a:rPr>
              <a:t> // </a:t>
            </a:r>
            <a:r>
              <a:rPr lang="en-US" altLang="zh-CN" sz="1600" dirty="0" smtClean="0">
                <a:solidFill>
                  <a:schemeClr val="bg1"/>
                </a:solidFill>
              </a:rPr>
              <a:t>””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ES6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f.name</a:t>
            </a:r>
            <a:r>
              <a:rPr lang="en-US" altLang="zh-CN" sz="1600" dirty="0">
                <a:solidFill>
                  <a:schemeClr val="bg1"/>
                </a:solidFill>
              </a:rPr>
              <a:t> // "f"</a:t>
            </a:r>
          </a:p>
        </p:txBody>
      </p:sp>
    </p:spTree>
    <p:extLst>
      <p:ext uri="{BB962C8B-B14F-4D97-AF65-F5344CB8AC3E}">
        <p14:creationId xmlns:p14="http://schemas.microsoft.com/office/powerpoint/2010/main" val="2629149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箭头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ES6 </a:t>
            </a:r>
            <a:r>
              <a:rPr lang="zh-CN" altLang="en-US" dirty="0"/>
              <a:t>允许使用“箭头”（</a:t>
            </a:r>
            <a:r>
              <a:rPr lang="en-US" altLang="zh-CN" dirty="0"/>
              <a:t>=&gt;</a:t>
            </a:r>
            <a:r>
              <a:rPr lang="zh-CN" altLang="en-US" dirty="0"/>
              <a:t>）定义函数。</a:t>
            </a:r>
          </a:p>
          <a:p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642997" y="2559193"/>
            <a:ext cx="7620000" cy="29187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altLang="zh-CN" sz="1600" dirty="0">
                <a:solidFill>
                  <a:schemeClr val="bg1"/>
                </a:solidFill>
              </a:rPr>
              <a:t>var f = v =&gt; v</a:t>
            </a:r>
            <a:r>
              <a:rPr lang="sk-SK" altLang="zh-CN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//</a:t>
            </a:r>
            <a:r>
              <a:rPr lang="zh-CN" altLang="en-US" sz="1600" dirty="0" smtClean="0">
                <a:solidFill>
                  <a:schemeClr val="bg1"/>
                </a:solidFill>
              </a:rPr>
              <a:t>等同于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f = function(v)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return v;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sk-SK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49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如果箭头函数不需要参数或需要多个参数，就使用一个圆括号代表参数部分。</a:t>
            </a:r>
          </a:p>
          <a:p>
            <a:endParaRPr lang="zh-CN" altLang="en-US" dirty="0"/>
          </a:p>
        </p:txBody>
      </p:sp>
      <p:sp>
        <p:nvSpPr>
          <p:cNvPr id="4" name="内容占位符 8"/>
          <p:cNvSpPr txBox="1">
            <a:spLocks/>
          </p:cNvSpPr>
          <p:nvPr/>
        </p:nvSpPr>
        <p:spPr>
          <a:xfrm>
            <a:off x="642997" y="2825752"/>
            <a:ext cx="7620000" cy="1083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f = () =&gt; 5;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zh-CN" altLang="en-US" sz="1600" dirty="0">
                <a:solidFill>
                  <a:schemeClr val="bg1"/>
                </a:solidFill>
              </a:rPr>
              <a:t>等同于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f = function () { return 5 }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7" name="内容占位符 8"/>
          <p:cNvSpPr txBox="1">
            <a:spLocks/>
          </p:cNvSpPr>
          <p:nvPr/>
        </p:nvSpPr>
        <p:spPr>
          <a:xfrm>
            <a:off x="642997" y="4167184"/>
            <a:ext cx="7620000" cy="24232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solidFill>
                  <a:schemeClr val="bg1"/>
                </a:solidFill>
              </a:rPr>
              <a:t>var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sum = (num1, num2) =&gt; num1 + num2;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zh-CN" altLang="en-US" sz="1600" dirty="0">
                <a:solidFill>
                  <a:schemeClr val="bg1"/>
                </a:solidFill>
              </a:rPr>
              <a:t>等同于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sum = function(num1, num2)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return num1 + num2;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5525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箭头函数可以与变量解构结合使用。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642997" y="2391793"/>
            <a:ext cx="7620000" cy="2200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full = ({ first, last }) =&gt; first + ' ' + last;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zh-CN" altLang="en-US" sz="1600" dirty="0">
                <a:solidFill>
                  <a:schemeClr val="bg1"/>
                </a:solidFill>
              </a:rPr>
              <a:t>等同于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function full(person)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return </a:t>
            </a:r>
            <a:r>
              <a:rPr lang="en-US" altLang="zh-CN" sz="1600" dirty="0" err="1">
                <a:solidFill>
                  <a:schemeClr val="bg1"/>
                </a:solidFill>
              </a:rPr>
              <a:t>person.first</a:t>
            </a:r>
            <a:r>
              <a:rPr lang="en-US" altLang="zh-CN" sz="1600" dirty="0">
                <a:solidFill>
                  <a:schemeClr val="bg1"/>
                </a:solidFill>
              </a:rPr>
              <a:t> + ' ' + </a:t>
            </a:r>
            <a:r>
              <a:rPr lang="en-US" altLang="zh-CN" sz="1600" dirty="0" err="1">
                <a:solidFill>
                  <a:schemeClr val="bg1"/>
                </a:solidFill>
              </a:rPr>
              <a:t>person.last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25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</a:p>
        </p:txBody>
      </p:sp>
      <p:sp>
        <p:nvSpPr>
          <p:cNvPr id="4" name="内容占位符 8"/>
          <p:cNvSpPr txBox="1">
            <a:spLocks/>
          </p:cNvSpPr>
          <p:nvPr/>
        </p:nvSpPr>
        <p:spPr>
          <a:xfrm>
            <a:off x="457200" y="1752600"/>
            <a:ext cx="7620000" cy="7109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isEven</a:t>
            </a:r>
            <a:r>
              <a:rPr lang="en-US" altLang="zh-CN" sz="1600" dirty="0">
                <a:solidFill>
                  <a:schemeClr val="bg1"/>
                </a:solidFill>
              </a:rPr>
              <a:t> = n =&gt; n % 2 == 0;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square = n =&gt; n * n;</a:t>
            </a:r>
          </a:p>
        </p:txBody>
      </p:sp>
    </p:spTree>
    <p:extLst>
      <p:ext uri="{BB962C8B-B14F-4D97-AF65-F5344CB8AC3E}">
        <p14:creationId xmlns:p14="http://schemas.microsoft.com/office/powerpoint/2010/main" val="26291492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箭头函数有几个使用注意点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）函数体内的</a:t>
            </a:r>
            <a:r>
              <a:rPr lang="en-US" altLang="zh-CN" dirty="0"/>
              <a:t>this</a:t>
            </a:r>
            <a:r>
              <a:rPr lang="zh-CN" altLang="en-US" dirty="0"/>
              <a:t>对象，就是定义时所在的对象，而不是使用时所在的对象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）不可以当作构造函数，也就是说，不可以使用</a:t>
            </a:r>
            <a:r>
              <a:rPr lang="en-US" altLang="zh-CN" dirty="0"/>
              <a:t>new</a:t>
            </a:r>
            <a:r>
              <a:rPr lang="zh-CN" altLang="en-US" dirty="0"/>
              <a:t>命令，否则会抛出一个错误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）不可以使用</a:t>
            </a:r>
            <a:r>
              <a:rPr lang="en-US" altLang="zh-CN" dirty="0"/>
              <a:t>arguments</a:t>
            </a:r>
            <a:r>
              <a:rPr lang="zh-CN" altLang="en-US" dirty="0"/>
              <a:t>对象，该对象在函数体内不存在。如果要用，可以用 </a:t>
            </a:r>
            <a:r>
              <a:rPr lang="en-US" altLang="zh-CN" dirty="0"/>
              <a:t>rest </a:t>
            </a:r>
            <a:r>
              <a:rPr lang="zh-CN" altLang="en-US" dirty="0"/>
              <a:t>参数代替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）不可以使用</a:t>
            </a:r>
            <a:r>
              <a:rPr lang="en-US" altLang="zh-CN" dirty="0"/>
              <a:t>yield</a:t>
            </a:r>
            <a:r>
              <a:rPr lang="zh-CN" altLang="en-US" dirty="0"/>
              <a:t>命令，因此箭头函数不能用作 </a:t>
            </a:r>
            <a:r>
              <a:rPr lang="en-US" altLang="zh-CN" dirty="0"/>
              <a:t>Generator </a:t>
            </a:r>
            <a:r>
              <a:rPr lang="zh-CN" altLang="en-US" dirty="0"/>
              <a:t>函数。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500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普通函数中的</a:t>
            </a:r>
            <a:r>
              <a:rPr lang="en-US" altLang="zh-CN" dirty="0" smtClean="0"/>
              <a:t>this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this</a:t>
            </a:r>
            <a:r>
              <a:rPr lang="zh-CN" altLang="en-US" dirty="0"/>
              <a:t>总是代表它的直接调用者</a:t>
            </a:r>
            <a:r>
              <a:rPr lang="en-US" altLang="zh-CN" dirty="0"/>
              <a:t>, </a:t>
            </a:r>
            <a:r>
              <a:rPr lang="zh-CN" altLang="en-US" dirty="0"/>
              <a:t>例如 </a:t>
            </a:r>
            <a:r>
              <a:rPr lang="en-US" altLang="zh-CN" dirty="0" err="1"/>
              <a:t>obj.func</a:t>
            </a:r>
            <a:r>
              <a:rPr lang="en-US" altLang="zh-CN" dirty="0"/>
              <a:t> 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</a:t>
            </a:r>
            <a:r>
              <a:rPr lang="en-US" altLang="zh-CN" dirty="0" err="1"/>
              <a:t>func</a:t>
            </a:r>
            <a:r>
              <a:rPr lang="zh-CN" altLang="en-US" dirty="0"/>
              <a:t>中的</a:t>
            </a:r>
            <a:r>
              <a:rPr lang="en-US" altLang="zh-CN" dirty="0"/>
              <a:t>this</a:t>
            </a:r>
            <a:r>
              <a:rPr lang="zh-CN" altLang="en-US" dirty="0"/>
              <a:t>就是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在默认情况</a:t>
            </a:r>
            <a:r>
              <a:rPr lang="en-US" altLang="zh-CN" dirty="0"/>
              <a:t>(</a:t>
            </a:r>
            <a:r>
              <a:rPr lang="zh-CN" altLang="en-US" dirty="0"/>
              <a:t>非严格模式下</a:t>
            </a:r>
            <a:r>
              <a:rPr lang="en-US" altLang="zh-CN" dirty="0"/>
              <a:t>,</a:t>
            </a:r>
            <a:r>
              <a:rPr lang="zh-CN" altLang="en-US" dirty="0"/>
              <a:t>未使用 </a:t>
            </a:r>
            <a:r>
              <a:rPr lang="en-US" altLang="zh-CN" dirty="0" smtClean="0"/>
              <a:t>‘use strict’)</a:t>
            </a:r>
            <a:r>
              <a:rPr lang="en-US" altLang="zh-CN" dirty="0"/>
              <a:t>,</a:t>
            </a:r>
            <a:r>
              <a:rPr lang="zh-CN" altLang="en-US" dirty="0"/>
              <a:t>没找到直接调用者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en-US" altLang="zh-CN" dirty="0"/>
              <a:t>this</a:t>
            </a:r>
            <a:r>
              <a:rPr lang="zh-CN" altLang="en-US" dirty="0"/>
              <a:t>指的是 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在严格模式下</a:t>
            </a:r>
            <a:r>
              <a:rPr lang="en-US" altLang="zh-CN" dirty="0"/>
              <a:t>,</a:t>
            </a:r>
            <a:r>
              <a:rPr lang="zh-CN" altLang="en-US" dirty="0"/>
              <a:t>没有直接调用者的函数中的</a:t>
            </a:r>
            <a:r>
              <a:rPr lang="en-US" altLang="zh-CN" dirty="0"/>
              <a:t>this</a:t>
            </a:r>
            <a:r>
              <a:rPr lang="zh-CN" altLang="en-US" dirty="0"/>
              <a:t>是 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使用</a:t>
            </a:r>
            <a:r>
              <a:rPr lang="en-US" altLang="zh-CN" dirty="0" err="1"/>
              <a:t>call,apply,bind</a:t>
            </a:r>
            <a:r>
              <a:rPr lang="en-US" altLang="zh-CN" dirty="0"/>
              <a:t>(ES5</a:t>
            </a:r>
            <a:r>
              <a:rPr lang="zh-CN" altLang="en-US" dirty="0"/>
              <a:t>新增</a:t>
            </a:r>
            <a:r>
              <a:rPr lang="en-US" altLang="zh-CN" dirty="0"/>
              <a:t>)</a:t>
            </a:r>
            <a:r>
              <a:rPr lang="zh-CN" altLang="en-US" dirty="0"/>
              <a:t>绑定的</a:t>
            </a:r>
            <a:r>
              <a:rPr lang="en-US" altLang="zh-CN" dirty="0"/>
              <a:t>,this</a:t>
            </a:r>
            <a:r>
              <a:rPr lang="zh-CN" altLang="en-US" dirty="0" smtClean="0"/>
              <a:t>指的是绑</a:t>
            </a:r>
            <a:r>
              <a:rPr lang="zh-CN" altLang="en-US" dirty="0"/>
              <a:t>定的对</a:t>
            </a:r>
            <a:r>
              <a:rPr lang="zh-CN" altLang="en-US" dirty="0" smtClean="0"/>
              <a:t>象；</a:t>
            </a:r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8688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当在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中使用一个变量的时候</a:t>
            </a:r>
            <a:r>
              <a:rPr lang="en-US" altLang="zh-CN" dirty="0"/>
              <a:t>,</a:t>
            </a:r>
            <a:r>
              <a:rPr lang="zh-CN" altLang="en-US" dirty="0"/>
              <a:t>首先在本函数内部查找该变量</a:t>
            </a:r>
            <a:r>
              <a:rPr lang="en-US" altLang="zh-CN" dirty="0"/>
              <a:t>,</a:t>
            </a:r>
            <a:r>
              <a:rPr lang="zh-CN" altLang="en-US" dirty="0"/>
              <a:t>如果找不到则找其父级函数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最后</a:t>
            </a:r>
            <a:r>
              <a:rPr lang="zh-CN" altLang="en-US" dirty="0"/>
              <a:t>直到</a:t>
            </a:r>
            <a:r>
              <a:rPr lang="en-US" altLang="zh-CN" dirty="0"/>
              <a:t>window,</a:t>
            </a:r>
            <a:r>
              <a:rPr lang="zh-CN" altLang="en-US" dirty="0"/>
              <a:t>全局变量默认挂载在</a:t>
            </a:r>
            <a:r>
              <a:rPr lang="en-US" altLang="zh-CN" dirty="0"/>
              <a:t>window</a:t>
            </a:r>
            <a:r>
              <a:rPr lang="zh-CN" altLang="en-US" dirty="0"/>
              <a:t>对</a:t>
            </a:r>
            <a:r>
              <a:rPr lang="zh-CN" altLang="en-US" dirty="0" smtClean="0"/>
              <a:t>象下。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2352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全局变量默认挂载在</a:t>
            </a:r>
            <a:r>
              <a:rPr lang="en-US" altLang="zh-CN" dirty="0"/>
              <a:t>window</a:t>
            </a:r>
            <a:r>
              <a:rPr lang="zh-CN" altLang="en-US" dirty="0"/>
              <a:t>对</a:t>
            </a:r>
            <a:r>
              <a:rPr lang="zh-CN" altLang="en-US" dirty="0" smtClean="0"/>
              <a:t>象下；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window</a:t>
            </a:r>
            <a:r>
              <a:rPr lang="zh-CN" altLang="en-US" dirty="0"/>
              <a:t>属性中</a:t>
            </a:r>
            <a:r>
              <a:rPr lang="en-US" altLang="zh-CN" dirty="0"/>
              <a:t>,</a:t>
            </a:r>
            <a:r>
              <a:rPr lang="zh-CN" altLang="en-US" dirty="0"/>
              <a:t>看到</a:t>
            </a:r>
            <a:r>
              <a:rPr lang="en-US" altLang="zh-CN" dirty="0" err="1"/>
              <a:t>aa</a:t>
            </a:r>
            <a:r>
              <a:rPr lang="zh-CN" altLang="en-US" dirty="0"/>
              <a:t>属性了</a:t>
            </a:r>
            <a:r>
              <a:rPr lang="en-US" altLang="zh-CN" dirty="0"/>
              <a:t>;</a:t>
            </a:r>
            <a:r>
              <a:rPr lang="zh-CN" altLang="en-US" dirty="0"/>
              <a:t>此外</a:t>
            </a:r>
            <a:r>
              <a:rPr lang="en-US" altLang="zh-CN" dirty="0"/>
              <a:t>,</a:t>
            </a:r>
            <a:r>
              <a:rPr lang="zh-CN" altLang="en-US" dirty="0"/>
              <a:t>函数也适用于此情况</a:t>
            </a:r>
            <a:r>
              <a:rPr lang="en-US" altLang="zh-CN" dirty="0"/>
              <a:t>,</a:t>
            </a:r>
            <a:r>
              <a:rPr lang="zh-CN" altLang="en-US" dirty="0"/>
              <a:t>全局函数也会挂在在</a:t>
            </a:r>
            <a:r>
              <a:rPr lang="en-US" altLang="zh-CN" dirty="0"/>
              <a:t>window</a:t>
            </a:r>
            <a:r>
              <a:rPr lang="zh-CN" altLang="en-US" dirty="0"/>
              <a:t>对</a:t>
            </a:r>
            <a:r>
              <a:rPr lang="zh-CN" altLang="en-US" dirty="0" smtClean="0"/>
              <a:t>象下。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我们常见</a:t>
            </a:r>
            <a:r>
              <a:rPr lang="zh-CN" altLang="en-US" dirty="0"/>
              <a:t>的</a:t>
            </a:r>
            <a:r>
              <a:rPr lang="en-US" altLang="zh-CN" dirty="0"/>
              <a:t>window</a:t>
            </a:r>
            <a:r>
              <a:rPr lang="zh-CN" altLang="en-US" dirty="0"/>
              <a:t>的属性和方法有</a:t>
            </a:r>
            <a:r>
              <a:rPr lang="en-US" altLang="zh-CN" dirty="0"/>
              <a:t>: alert,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parseInt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setTimeout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setInterval</a:t>
            </a:r>
            <a:r>
              <a:rPr lang="zh-CN" altLang="en-US" dirty="0" smtClean="0"/>
              <a:t>等，</a:t>
            </a:r>
            <a:r>
              <a:rPr lang="en-US" altLang="zh-CN" dirty="0" smtClean="0"/>
              <a:t>window</a:t>
            </a:r>
            <a:r>
              <a:rPr lang="zh-CN" altLang="en-US" dirty="0"/>
              <a:t>的属性默认可以省略</a:t>
            </a:r>
            <a:r>
              <a:rPr lang="en-US" altLang="zh-CN" dirty="0"/>
              <a:t>window</a:t>
            </a:r>
            <a:r>
              <a:rPr lang="zh-CN" altLang="en-US" dirty="0" smtClean="0"/>
              <a:t>前缀。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598299" y="2338481"/>
            <a:ext cx="7620000" cy="7109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</a:rPr>
              <a:t>var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aa</a:t>
            </a:r>
            <a:r>
              <a:rPr lang="en-US" altLang="zh-CN" sz="1600" dirty="0" smtClean="0">
                <a:solidFill>
                  <a:schemeClr val="bg1"/>
                </a:solidFill>
              </a:rPr>
              <a:t> = 2; 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</a:rPr>
              <a:t>console.log</a:t>
            </a:r>
            <a:r>
              <a:rPr lang="en-US" altLang="zh-CN" sz="1600" dirty="0" smtClean="0">
                <a:solidFill>
                  <a:schemeClr val="bg1"/>
                </a:solidFill>
              </a:rPr>
              <a:t>(window);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0387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1800" dirty="0" smtClean="0"/>
              <a:t>在普通</a:t>
            </a:r>
            <a:r>
              <a:rPr lang="zh-CN" altLang="en-US" sz="1800" dirty="0"/>
              <a:t>函数中</a:t>
            </a:r>
            <a:r>
              <a:rPr lang="en-US" altLang="zh-CN" sz="1800" dirty="0"/>
              <a:t>,this</a:t>
            </a:r>
            <a:r>
              <a:rPr lang="zh-CN" altLang="en-US" sz="1800" dirty="0"/>
              <a:t>指向它的直接调用者</a:t>
            </a:r>
            <a:r>
              <a:rPr lang="en-US" altLang="zh-CN" sz="1800" dirty="0"/>
              <a:t>;</a:t>
            </a:r>
            <a:r>
              <a:rPr lang="zh-CN" altLang="en-US" sz="1800" dirty="0"/>
              <a:t>如果找不到直接调用者</a:t>
            </a:r>
            <a:r>
              <a:rPr lang="en-US" altLang="zh-CN" sz="1800" dirty="0"/>
              <a:t>,</a:t>
            </a:r>
            <a:r>
              <a:rPr lang="zh-CN" altLang="en-US" sz="1800" dirty="0"/>
              <a:t>则是</a:t>
            </a:r>
            <a:r>
              <a:rPr lang="en-US" altLang="zh-CN" sz="1800" dirty="0" smtClean="0"/>
              <a:t>window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test</a:t>
            </a:r>
            <a:r>
              <a:rPr lang="en-US" altLang="zh-CN" sz="1800" dirty="0"/>
              <a:t>()</a:t>
            </a:r>
            <a:r>
              <a:rPr lang="zh-CN" altLang="en-US" sz="1800" dirty="0"/>
              <a:t>是一个全局函数</a:t>
            </a:r>
            <a:r>
              <a:rPr lang="en-US" altLang="zh-CN" sz="1800" dirty="0"/>
              <a:t>,</a:t>
            </a:r>
            <a:r>
              <a:rPr lang="zh-CN" altLang="en-US" sz="1800" dirty="0"/>
              <a:t>也就是说是挂在</a:t>
            </a:r>
            <a:r>
              <a:rPr lang="en-US" altLang="zh-CN" sz="1800" dirty="0"/>
              <a:t>window</a:t>
            </a:r>
            <a:r>
              <a:rPr lang="zh-CN" altLang="en-US" sz="1800" dirty="0"/>
              <a:t>对象下的</a:t>
            </a:r>
            <a:r>
              <a:rPr lang="en-US" altLang="zh-CN" sz="1800" dirty="0"/>
              <a:t>,</a:t>
            </a:r>
            <a:r>
              <a:rPr lang="zh-CN" altLang="en-US" sz="1800" dirty="0"/>
              <a:t>所以 </a:t>
            </a:r>
            <a:r>
              <a:rPr lang="en-US" altLang="zh-CN" sz="1800" dirty="0"/>
              <a:t>test()</a:t>
            </a:r>
            <a:r>
              <a:rPr lang="zh-CN" altLang="en-US" sz="1800" dirty="0"/>
              <a:t>等价于 </a:t>
            </a:r>
            <a:r>
              <a:rPr lang="en-US" altLang="zh-CN" sz="1800" dirty="0" err="1"/>
              <a:t>window.test</a:t>
            </a:r>
            <a:r>
              <a:rPr lang="en-US" altLang="zh-CN" sz="1800" dirty="0"/>
              <a:t>() ,</a:t>
            </a:r>
            <a:r>
              <a:rPr lang="zh-CN" altLang="en-US" sz="1800" dirty="0"/>
              <a:t>所以此时的</a:t>
            </a:r>
            <a:r>
              <a:rPr lang="en-US" altLang="zh-CN" sz="1800" dirty="0"/>
              <a:t>this</a:t>
            </a:r>
            <a:r>
              <a:rPr lang="zh-CN" altLang="en-US" sz="1800" dirty="0"/>
              <a:t>是</a:t>
            </a:r>
            <a:r>
              <a:rPr lang="en-US" altLang="zh-CN" sz="1800" dirty="0" smtClean="0"/>
              <a:t>window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598299" y="3743950"/>
            <a:ext cx="7620000" cy="14557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function test()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console.log</a:t>
            </a:r>
            <a:r>
              <a:rPr lang="en-US" altLang="zh-CN" sz="1600" dirty="0">
                <a:solidFill>
                  <a:schemeClr val="bg1"/>
                </a:solidFill>
              </a:rPr>
              <a:t>(this);</a:t>
            </a: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bg1"/>
                </a:solidFill>
              </a:rPr>
              <a:t>test</a:t>
            </a:r>
            <a:r>
              <a:rPr lang="en-US" altLang="zh-CN" sz="1600" dirty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4710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思考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09542"/>
            <a:ext cx="7620000" cy="2816621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中，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语句，和</a:t>
            </a:r>
            <a:r>
              <a:rPr kumimoji="1" lang="en-US" altLang="zh-CN" dirty="0" smtClean="0"/>
              <a:t> if/else</a:t>
            </a:r>
            <a:r>
              <a:rPr kumimoji="1" lang="zh-CN" altLang="en-US" dirty="0" smtClean="0"/>
              <a:t>语句形成的作用域都不是块级作用域。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25948" y="1853139"/>
            <a:ext cx="653834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it-IT" altLang="zh-CN" dirty="0">
                <a:solidFill>
                  <a:schemeClr val="bg1"/>
                </a:solidFill>
                <a:latin typeface="Calibri"/>
                <a:cs typeface="Calibri"/>
              </a:rPr>
              <a:t>for(</a:t>
            </a:r>
            <a:r>
              <a:rPr kumimoji="1" lang="it-IT" altLang="zh-CN" dirty="0" err="1">
                <a:solidFill>
                  <a:schemeClr val="bg1"/>
                </a:solidFill>
                <a:latin typeface="Calibri"/>
                <a:cs typeface="Calibri"/>
              </a:rPr>
              <a:t>var</a:t>
            </a:r>
            <a:r>
              <a:rPr kumimoji="1" lang="it-IT" altLang="zh-CN" dirty="0">
                <a:solidFill>
                  <a:schemeClr val="bg1"/>
                </a:solidFill>
                <a:latin typeface="Calibri"/>
                <a:cs typeface="Calibri"/>
              </a:rPr>
              <a:t> i = 0; i&lt;10; i++){</a:t>
            </a:r>
          </a:p>
          <a:p>
            <a:r>
              <a:rPr kumimoji="1" lang="it-IT" altLang="zh-CN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kumimoji="1" lang="it-IT" altLang="zh-CN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it-IT" altLang="zh-CN" dirty="0">
                <a:solidFill>
                  <a:schemeClr val="bg1"/>
                </a:solidFill>
                <a:latin typeface="Calibri"/>
                <a:cs typeface="Calibri"/>
              </a:rPr>
              <a:t>("</a:t>
            </a:r>
            <a:r>
              <a:rPr kumimoji="1" lang="zh-CN" altLang="it-IT" dirty="0">
                <a:solidFill>
                  <a:schemeClr val="bg1"/>
                </a:solidFill>
                <a:latin typeface="Calibri"/>
                <a:cs typeface="Calibri"/>
              </a:rPr>
              <a:t>内部作用域：</a:t>
            </a:r>
            <a:r>
              <a:rPr kumimoji="1" lang="it-IT" altLang="zh-CN" dirty="0">
                <a:solidFill>
                  <a:schemeClr val="bg1"/>
                </a:solidFill>
                <a:latin typeface="Calibri"/>
                <a:cs typeface="Calibri"/>
              </a:rPr>
              <a:t>" + i);</a:t>
            </a:r>
          </a:p>
          <a:p>
            <a:r>
              <a:rPr kumimoji="1" lang="it-IT" altLang="zh-CN" dirty="0">
                <a:solidFill>
                  <a:schemeClr val="bg1"/>
                </a:solidFill>
                <a:latin typeface="Calibri"/>
                <a:cs typeface="Calibri"/>
              </a:rPr>
              <a:t>}</a:t>
            </a:r>
          </a:p>
          <a:p>
            <a:r>
              <a:rPr kumimoji="1" lang="it-IT" altLang="zh-CN" dirty="0" err="1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it-IT" altLang="zh-CN" dirty="0">
                <a:solidFill>
                  <a:schemeClr val="bg1"/>
                </a:solidFill>
                <a:latin typeface="Calibri"/>
                <a:cs typeface="Calibri"/>
              </a:rPr>
              <a:t>("</a:t>
            </a:r>
            <a:r>
              <a:rPr kumimoji="1" lang="zh-CN" altLang="it-IT" dirty="0">
                <a:solidFill>
                  <a:schemeClr val="bg1"/>
                </a:solidFill>
                <a:latin typeface="Calibri"/>
                <a:cs typeface="Calibri"/>
              </a:rPr>
              <a:t>外部作用域：</a:t>
            </a:r>
            <a:r>
              <a:rPr kumimoji="1" lang="it-IT" altLang="zh-CN" dirty="0">
                <a:solidFill>
                  <a:schemeClr val="bg1"/>
                </a:solidFill>
                <a:latin typeface="Calibri"/>
                <a:cs typeface="Calibri"/>
              </a:rPr>
              <a:t>" + i); //10</a:t>
            </a:r>
            <a:endParaRPr kumimoji="1" lang="nl-NL" altLang="zh-CN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55437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匿名函数</a:t>
            </a:r>
            <a:r>
              <a:rPr lang="zh-CN" altLang="zh-CN" dirty="0"/>
              <a:t>，</a:t>
            </a:r>
            <a:r>
              <a:rPr lang="zh-CN" altLang="en-US" dirty="0" smtClean="0"/>
              <a:t>定时器中的</a:t>
            </a:r>
            <a:r>
              <a:rPr lang="zh-CN" altLang="en-US" dirty="0"/>
              <a:t>函数</a:t>
            </a:r>
            <a:r>
              <a:rPr lang="en-US" altLang="zh-CN" dirty="0"/>
              <a:t>,</a:t>
            </a:r>
            <a:r>
              <a:rPr lang="zh-CN" altLang="en-US" dirty="0"/>
              <a:t>由于没有默认的宿主对象</a:t>
            </a:r>
            <a:r>
              <a:rPr lang="en-US" altLang="zh-CN" dirty="0"/>
              <a:t>,</a:t>
            </a:r>
            <a:r>
              <a:rPr lang="zh-CN" altLang="en-US" dirty="0"/>
              <a:t>所以默认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535587" y="3016058"/>
            <a:ext cx="7620000" cy="29454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obj</a:t>
            </a:r>
            <a:r>
              <a:rPr lang="en-US" altLang="zh-CN" sz="1600" dirty="0">
                <a:solidFill>
                  <a:schemeClr val="bg1"/>
                </a:solidFill>
              </a:rPr>
              <a:t> =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  say: function ()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    </a:t>
            </a:r>
            <a:r>
              <a:rPr lang="en-US" altLang="zh-CN" sz="1600" dirty="0" err="1">
                <a:solidFill>
                  <a:schemeClr val="bg1"/>
                </a:solidFill>
              </a:rPr>
              <a:t>setTimeout</a:t>
            </a:r>
            <a:r>
              <a:rPr lang="en-US" altLang="zh-CN" sz="1600" dirty="0">
                <a:solidFill>
                  <a:schemeClr val="bg1"/>
                </a:solidFill>
              </a:rPr>
              <a:t>(function () {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</a:rPr>
              <a:t>console.log</a:t>
            </a:r>
            <a:r>
              <a:rPr lang="en-US" altLang="zh-CN" sz="1600" dirty="0">
                <a:solidFill>
                  <a:schemeClr val="bg1"/>
                </a:solidFill>
              </a:rPr>
              <a:t>(this)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    });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</a:rPr>
              <a:t>obj.say</a:t>
            </a:r>
            <a:r>
              <a:rPr lang="en-US" altLang="zh-CN" sz="1600" dirty="0">
                <a:solidFill>
                  <a:schemeClr val="bg1"/>
                </a:solidFill>
              </a:rPr>
              <a:t>()</a:t>
            </a:r>
            <a:r>
              <a:rPr lang="en-US" altLang="zh-CN" sz="1600" dirty="0" smtClean="0">
                <a:solidFill>
                  <a:schemeClr val="bg1"/>
                </a:solidFill>
              </a:rPr>
              <a:t>; //window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873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cap="none" dirty="0" err="1" smtClean="0"/>
              <a:t>setTimeout</a:t>
            </a:r>
            <a:r>
              <a:rPr lang="zh-CN" altLang="en-US" dirty="0" smtClean="0"/>
              <a:t>中使用对</a:t>
            </a:r>
            <a:r>
              <a:rPr lang="zh-CN" altLang="en-US" dirty="0"/>
              <a:t>象的</a:t>
            </a:r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利用变量提前把正确的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引用保存起</a:t>
            </a:r>
            <a:r>
              <a:rPr lang="zh-CN" altLang="en-US" dirty="0"/>
              <a:t>来</a:t>
            </a:r>
            <a:r>
              <a:rPr lang="en-US" altLang="zh-CN" dirty="0"/>
              <a:t>, </a:t>
            </a:r>
            <a:r>
              <a:rPr lang="zh-CN" altLang="en-US" dirty="0"/>
              <a:t>我们通常使用</a:t>
            </a:r>
            <a:r>
              <a:rPr lang="en-US" altLang="zh-CN" dirty="0"/>
              <a:t>that = this, </a:t>
            </a:r>
            <a:r>
              <a:rPr lang="zh-CN" altLang="en-US" dirty="0"/>
              <a:t>或者 </a:t>
            </a:r>
            <a:r>
              <a:rPr lang="en-US" altLang="zh-CN" dirty="0"/>
              <a:t>_this = this</a:t>
            </a:r>
            <a:r>
              <a:rPr lang="zh-CN" altLang="en-US" dirty="0"/>
              <a:t>来保存我们需要的</a:t>
            </a:r>
            <a:r>
              <a:rPr lang="en-US" altLang="zh-CN" dirty="0"/>
              <a:t>this</a:t>
            </a:r>
            <a:r>
              <a:rPr lang="zh-CN" altLang="en-US" dirty="0" smtClean="0"/>
              <a:t>指针。</a:t>
            </a:r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676686" y="2890618"/>
            <a:ext cx="7620000" cy="36625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 err="1">
                <a:solidFill>
                  <a:srgbClr val="FFFFFF"/>
                </a:solidFill>
              </a:rPr>
              <a:t>obj</a:t>
            </a:r>
            <a:r>
              <a:rPr lang="en-US" altLang="zh-CN" sz="1400" dirty="0">
                <a:solidFill>
                  <a:srgbClr val="FFFFFF"/>
                </a:solidFill>
              </a:rPr>
              <a:t> =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</a:t>
            </a:r>
            <a:r>
              <a:rPr lang="en-US" altLang="zh-CN" sz="1400" dirty="0" err="1">
                <a:solidFill>
                  <a:srgbClr val="FFFFFF"/>
                </a:solidFill>
              </a:rPr>
              <a:t>func</a:t>
            </a:r>
            <a:r>
              <a:rPr lang="en-US" altLang="zh-CN" sz="1400" dirty="0">
                <a:solidFill>
                  <a:srgbClr val="FFFFFF"/>
                </a:solidFill>
              </a:rPr>
              <a:t>: function() {},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say: function ()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</a:t>
            </a: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that = this;   //</a:t>
            </a:r>
            <a:r>
              <a:rPr lang="zh-CN" altLang="en-US" sz="1400" dirty="0">
                <a:solidFill>
                  <a:srgbClr val="FFFFFF"/>
                </a:solidFill>
              </a:rPr>
              <a:t>此时的</a:t>
            </a:r>
            <a:r>
              <a:rPr lang="en-US" altLang="zh-CN" sz="1400" dirty="0">
                <a:solidFill>
                  <a:srgbClr val="FFFFFF"/>
                </a:solidFill>
              </a:rPr>
              <a:t>this</a:t>
            </a:r>
            <a:r>
              <a:rPr lang="zh-CN" altLang="en-US" sz="1400" dirty="0">
                <a:solidFill>
                  <a:srgbClr val="FFFFFF"/>
                </a:solidFill>
              </a:rPr>
              <a:t>就是</a:t>
            </a:r>
            <a:r>
              <a:rPr lang="en-US" altLang="zh-CN" sz="1400" dirty="0" err="1">
                <a:solidFill>
                  <a:srgbClr val="FFFFFF"/>
                </a:solidFill>
              </a:rPr>
              <a:t>obj</a:t>
            </a:r>
            <a:r>
              <a:rPr lang="zh-CN" altLang="en-US" sz="1400" dirty="0">
                <a:solidFill>
                  <a:srgbClr val="FFFFFF"/>
                </a:solidFill>
              </a:rPr>
              <a:t>对象</a:t>
            </a:r>
          </a:p>
          <a:p>
            <a:pPr>
              <a:lnSpc>
                <a:spcPct val="100000"/>
              </a:lnSpc>
            </a:pPr>
            <a:r>
              <a:rPr lang="zh-CN" altLang="en-US" sz="1400" dirty="0">
                <a:solidFill>
                  <a:srgbClr val="FFFFFF"/>
                </a:solidFill>
              </a:rPr>
              <a:t>      </a:t>
            </a:r>
            <a:r>
              <a:rPr lang="en-US" altLang="zh-CN" sz="1400" dirty="0" err="1">
                <a:solidFill>
                  <a:srgbClr val="FFFFFF"/>
                </a:solidFill>
              </a:rPr>
              <a:t>setTimeout</a:t>
            </a:r>
            <a:r>
              <a:rPr lang="en-US" altLang="zh-CN" sz="1400" dirty="0">
                <a:solidFill>
                  <a:srgbClr val="FFFFFF"/>
                </a:solidFill>
              </a:rPr>
              <a:t>(function ()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  </a:t>
            </a:r>
            <a:r>
              <a:rPr lang="en-US" altLang="zh-CN" sz="1400" dirty="0" err="1">
                <a:solidFill>
                  <a:srgbClr val="FFFFFF"/>
                </a:solidFill>
              </a:rPr>
              <a:t>console.log</a:t>
            </a:r>
            <a:r>
              <a:rPr lang="en-US" altLang="zh-CN" sz="1400" dirty="0">
                <a:solidFill>
                  <a:srgbClr val="FFFFFF"/>
                </a:solidFill>
              </a:rPr>
              <a:t>(this)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  </a:t>
            </a:r>
            <a:r>
              <a:rPr lang="en-US" altLang="zh-CN" sz="1400" dirty="0" err="1">
                <a:solidFill>
                  <a:srgbClr val="FFFFFF"/>
                </a:solidFill>
              </a:rPr>
              <a:t>that.func</a:t>
            </a:r>
            <a:r>
              <a:rPr lang="en-US" altLang="zh-CN" sz="1400" dirty="0">
                <a:solidFill>
                  <a:srgbClr val="FFFFFF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});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</a:t>
            </a:r>
            <a:r>
              <a:rPr lang="en-US" altLang="zh-CN" sz="1400" dirty="0" err="1">
                <a:solidFill>
                  <a:srgbClr val="FFFFFF"/>
                </a:solidFill>
              </a:rPr>
              <a:t>obj.say</a:t>
            </a:r>
            <a:r>
              <a:rPr lang="en-US" altLang="zh-CN" sz="1400" dirty="0">
                <a:solidFill>
                  <a:srgbClr val="FFFFFF"/>
                </a:solidFill>
              </a:rPr>
              <a:t>();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873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360</a:t>
            </a:r>
            <a:r>
              <a:rPr lang="zh-TW" altLang="en-US" dirty="0"/>
              <a:t>面</a:t>
            </a:r>
            <a:r>
              <a:rPr lang="zh-TW" altLang="en-US" dirty="0" smtClean="0"/>
              <a:t>试题</a:t>
            </a:r>
            <a:endParaRPr kumimoji="1" lang="zh-CN" altLang="en-US" dirty="0"/>
          </a:p>
        </p:txBody>
      </p:sp>
      <p:sp>
        <p:nvSpPr>
          <p:cNvPr id="7" name="内容占位符 8"/>
          <p:cNvSpPr txBox="1">
            <a:spLocks noGrp="1"/>
          </p:cNvSpPr>
          <p:nvPr>
            <p:ph idx="1"/>
          </p:nvPr>
        </p:nvSpPr>
        <p:spPr>
          <a:xfrm>
            <a:off x="457200" y="1674200"/>
            <a:ext cx="7620000" cy="50044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window.val = 1;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var obj = {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val: 2,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dbl: function () {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  this.val *= 2;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  val *= 2;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  console.log(val);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  console.log(this.val);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};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// </a:t>
            </a:r>
            <a:r>
              <a:rPr lang="zh-CN" altLang="ro-RO" sz="1400" dirty="0">
                <a:solidFill>
                  <a:srgbClr val="FFFFFF"/>
                </a:solidFill>
              </a:rPr>
              <a:t>说出下面的输出结果</a:t>
            </a:r>
          </a:p>
          <a:p>
            <a:pPr>
              <a:lnSpc>
                <a:spcPct val="100000"/>
              </a:lnSpc>
            </a:pPr>
            <a:r>
              <a:rPr lang="ro-RO" altLang="zh-CN" sz="1400" dirty="0" smtClean="0">
                <a:solidFill>
                  <a:srgbClr val="FFFFFF"/>
                </a:solidFill>
              </a:rPr>
              <a:t> </a:t>
            </a:r>
            <a:r>
              <a:rPr lang="ro-RO" altLang="zh-CN" sz="1400" dirty="0">
                <a:solidFill>
                  <a:srgbClr val="FFFFFF"/>
                </a:solidFill>
              </a:rPr>
              <a:t> </a:t>
            </a:r>
            <a:r>
              <a:rPr lang="ro-RO" altLang="zh-CN" sz="1400" dirty="0" smtClean="0">
                <a:solidFill>
                  <a:srgbClr val="FFFFFF"/>
                </a:solidFill>
              </a:rPr>
              <a:t>obj.dbl</a:t>
            </a:r>
            <a:r>
              <a:rPr lang="ro-RO" altLang="zh-CN" sz="1400" dirty="0">
                <a:solidFill>
                  <a:srgbClr val="FFFFFF"/>
                </a:solidFill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var func = obj.dbl</a:t>
            </a:r>
            <a:r>
              <a:rPr lang="ro-RO" altLang="zh-CN" sz="1400" dirty="0" smtClean="0">
                <a:solidFill>
                  <a:srgbClr val="FFFFFF"/>
                </a:solidFill>
              </a:rPr>
              <a:t>;</a:t>
            </a:r>
            <a:endParaRPr lang="ro-RO" altLang="zh-CN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func()</a:t>
            </a:r>
            <a:r>
              <a:rPr lang="ro-RO" altLang="zh-CN" sz="1400" dirty="0" smtClean="0">
                <a:solidFill>
                  <a:srgbClr val="FFFFFF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400" dirty="0" smtClean="0">
                <a:solidFill>
                  <a:srgbClr val="FFFFFF"/>
                </a:solidFill>
              </a:rPr>
              <a:t>// 2 4 8 8</a:t>
            </a:r>
            <a:endParaRPr lang="ro-RO" alt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32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在严格模式下的</a:t>
            </a:r>
            <a:r>
              <a:rPr lang="en-US" altLang="zh-CN" dirty="0" smtClean="0"/>
              <a:t>this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457200" y="1674200"/>
            <a:ext cx="7620000" cy="16496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function test() {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'use strict';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console.log(this);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test()</a:t>
            </a:r>
            <a:r>
              <a:rPr lang="ro-RO" altLang="zh-CN" sz="1400" dirty="0" smtClean="0">
                <a:solidFill>
                  <a:srgbClr val="FFFFFF"/>
                </a:solidFill>
              </a:rPr>
              <a:t>; //undefined</a:t>
            </a:r>
            <a:endParaRPr lang="ro-RO" alt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744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箭头函数中的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1800" dirty="0"/>
              <a:t>箭头函数可以让</a:t>
            </a:r>
            <a:r>
              <a:rPr lang="en-US" altLang="zh-CN" sz="1800" dirty="0" err="1"/>
              <a:t>setTimeout</a:t>
            </a:r>
            <a:r>
              <a:rPr lang="zh-CN" altLang="en-US" sz="1800" dirty="0"/>
              <a:t>里面的</a:t>
            </a:r>
            <a:r>
              <a:rPr lang="en-US" altLang="zh-CN" sz="1800" dirty="0"/>
              <a:t>this</a:t>
            </a:r>
            <a:r>
              <a:rPr lang="zh-CN" altLang="en-US" sz="1800" dirty="0"/>
              <a:t>，绑定定义时所在的作用域，而不是指向运行时所在的</a:t>
            </a:r>
            <a:r>
              <a:rPr lang="zh-CN" altLang="en-US" sz="1800" dirty="0" smtClean="0"/>
              <a:t>作用域。</a:t>
            </a:r>
            <a:endParaRPr lang="en-US" altLang="zh-CN" sz="1800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sz="1800" dirty="0"/>
              <a:t>Timer</a:t>
            </a:r>
            <a:r>
              <a:rPr lang="zh-CN" altLang="en-US" sz="1800" dirty="0"/>
              <a:t>函数内部设置了两个定时器，分别使用了箭头函数和普通函数。前者的</a:t>
            </a:r>
            <a:r>
              <a:rPr lang="en-US" altLang="zh-CN" sz="1800" dirty="0"/>
              <a:t>this</a:t>
            </a:r>
            <a:r>
              <a:rPr lang="zh-CN" altLang="en-US" sz="1800" dirty="0"/>
              <a:t>绑定定义时所在的作用域（即</a:t>
            </a:r>
            <a:r>
              <a:rPr lang="en-US" altLang="zh-CN" sz="1800" dirty="0"/>
              <a:t>Timer</a:t>
            </a:r>
            <a:r>
              <a:rPr lang="zh-CN" altLang="en-US" sz="1800" dirty="0"/>
              <a:t>函数），后者的</a:t>
            </a:r>
            <a:r>
              <a:rPr lang="en-US" altLang="zh-CN" sz="1800" dirty="0"/>
              <a:t>this</a:t>
            </a:r>
            <a:r>
              <a:rPr lang="zh-CN" altLang="en-US" sz="1800" dirty="0"/>
              <a:t>指向运行时所在的作用域（即全局对象）。所以，</a:t>
            </a:r>
            <a:r>
              <a:rPr lang="en-US" altLang="zh-CN" sz="1800" dirty="0"/>
              <a:t>3100</a:t>
            </a:r>
            <a:r>
              <a:rPr lang="zh-CN" altLang="en-US" sz="1800" dirty="0"/>
              <a:t>毫秒之后，</a:t>
            </a:r>
            <a:r>
              <a:rPr lang="en-US" altLang="zh-CN" sz="1800" dirty="0"/>
              <a:t>timer.s1</a:t>
            </a:r>
            <a:r>
              <a:rPr lang="zh-CN" altLang="en-US" sz="1800" dirty="0"/>
              <a:t>被更新了</a:t>
            </a:r>
            <a:r>
              <a:rPr lang="en-US" altLang="zh-CN" sz="1800" dirty="0"/>
              <a:t>3</a:t>
            </a:r>
            <a:r>
              <a:rPr lang="zh-CN" altLang="en-US" sz="1800" dirty="0"/>
              <a:t>次，而</a:t>
            </a:r>
            <a:r>
              <a:rPr lang="en-US" altLang="zh-CN" sz="1800" dirty="0"/>
              <a:t>timer.s2</a:t>
            </a:r>
            <a:r>
              <a:rPr lang="zh-CN" altLang="en-US" sz="1800" dirty="0"/>
              <a:t>一次都没更新。</a:t>
            </a:r>
          </a:p>
          <a:p>
            <a:pPr marL="342900" indent="-342900">
              <a:buFont typeface="Arial"/>
              <a:buChar char="•"/>
            </a:pPr>
            <a:endParaRPr lang="zh-CN" altLang="en-US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928587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箭头函数中的 </a:t>
            </a:r>
            <a:r>
              <a:rPr lang="en-US" altLang="zh-CN" dirty="0" smtClean="0"/>
              <a:t>this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457200" y="1755289"/>
            <a:ext cx="7620000" cy="2656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 err="1">
                <a:solidFill>
                  <a:srgbClr val="FFFFFF"/>
                </a:solidFill>
              </a:rPr>
              <a:t>obj</a:t>
            </a:r>
            <a:r>
              <a:rPr lang="en-US" altLang="zh-CN" sz="1400" dirty="0">
                <a:solidFill>
                  <a:srgbClr val="FFFFFF"/>
                </a:solidFill>
              </a:rPr>
              <a:t> =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say: function ()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</a:t>
            </a:r>
            <a:r>
              <a:rPr lang="en-US" altLang="zh-CN" sz="1400" dirty="0" err="1">
                <a:solidFill>
                  <a:srgbClr val="FFFFFF"/>
                </a:solidFill>
              </a:rPr>
              <a:t>setTimeout</a:t>
            </a:r>
            <a:r>
              <a:rPr lang="en-US" altLang="zh-CN" sz="1400" dirty="0">
                <a:solidFill>
                  <a:srgbClr val="FFFFFF"/>
                </a:solidFill>
              </a:rPr>
              <a:t>(() =&gt;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  </a:t>
            </a:r>
            <a:r>
              <a:rPr lang="en-US" altLang="zh-CN" sz="1400" dirty="0" err="1">
                <a:solidFill>
                  <a:srgbClr val="FFFFFF"/>
                </a:solidFill>
              </a:rPr>
              <a:t>console.log</a:t>
            </a:r>
            <a:r>
              <a:rPr lang="en-US" altLang="zh-CN" sz="1400" dirty="0">
                <a:solidFill>
                  <a:srgbClr val="FFFFFF"/>
                </a:solidFill>
              </a:rPr>
              <a:t>(this)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});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</a:t>
            </a:r>
            <a:r>
              <a:rPr lang="en-US" altLang="zh-CN" sz="1400" dirty="0" err="1">
                <a:solidFill>
                  <a:srgbClr val="FFFFFF"/>
                </a:solidFill>
              </a:rPr>
              <a:t>obj.say</a:t>
            </a:r>
            <a:r>
              <a:rPr lang="en-US" altLang="zh-CN" sz="1400" dirty="0">
                <a:solidFill>
                  <a:srgbClr val="FFFFFF"/>
                </a:solidFill>
              </a:rPr>
              <a:t>(); // </a:t>
            </a:r>
            <a:r>
              <a:rPr lang="en-US" altLang="zh-CN" sz="1400" dirty="0" err="1">
                <a:solidFill>
                  <a:srgbClr val="FFFFFF"/>
                </a:solidFill>
              </a:rPr>
              <a:t>obj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690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箭头函数中的 </a:t>
            </a:r>
            <a:r>
              <a:rPr lang="en-US" altLang="zh-CN" dirty="0" smtClean="0"/>
              <a:t>this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f1</a:t>
            </a:r>
            <a:r>
              <a:rPr lang="zh-CN" altLang="en-US" dirty="0"/>
              <a:t>定义时所处的函数 中的 </a:t>
            </a:r>
            <a:r>
              <a:rPr lang="en-US" altLang="zh-CN" dirty="0"/>
              <a:t>this</a:t>
            </a:r>
            <a:r>
              <a:rPr lang="zh-CN" altLang="en-US" dirty="0"/>
              <a:t>是指的 </a:t>
            </a:r>
            <a:r>
              <a:rPr lang="en-US" altLang="zh-CN" dirty="0" err="1"/>
              <a:t>obj</a:t>
            </a:r>
            <a:r>
              <a:rPr lang="zh-CN" altLang="en-US" dirty="0"/>
              <a:t>所以不管有多层嵌套</a:t>
            </a:r>
            <a:r>
              <a:rPr lang="en-US" altLang="zh-CN" dirty="0"/>
              <a:t>,</a:t>
            </a:r>
            <a:r>
              <a:rPr lang="zh-CN" altLang="en-US" dirty="0"/>
              <a:t>都是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566944" y="2750223"/>
            <a:ext cx="7620000" cy="39980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var obj = {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say: function () {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  var f1 = () =&gt; {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    console.log(this); // obj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    setTimeout(() =&gt; {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      console.log(this); // obj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    })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  }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  f1();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ro-RO" altLang="zh-CN" sz="1400" dirty="0">
                <a:solidFill>
                  <a:srgbClr val="FFFFFF"/>
                </a:solidFill>
              </a:rPr>
              <a:t>  obj.say(</a:t>
            </a:r>
            <a:r>
              <a:rPr lang="ro-RO" altLang="zh-CN" sz="1400" dirty="0" smtClean="0">
                <a:solidFill>
                  <a:srgbClr val="FFFFFF"/>
                </a:solidFill>
              </a:rPr>
              <a:t>)</a:t>
            </a:r>
            <a:r>
              <a:rPr lang="en-US" altLang="zh-CN" sz="1400" dirty="0">
                <a:solidFill>
                  <a:srgbClr val="FFFFFF"/>
                </a:solidFill>
              </a:rPr>
              <a:t>;</a:t>
            </a:r>
            <a:endParaRPr lang="ro-RO" alt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511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385005" cy="1371600"/>
          </a:xfrm>
        </p:spPr>
        <p:txBody>
          <a:bodyPr>
            <a:normAutofit/>
          </a:bodyPr>
          <a:lstStyle/>
          <a:p>
            <a:r>
              <a:rPr lang="zh-CN" altLang="en-US" dirty="0"/>
              <a:t>复杂情况</a:t>
            </a:r>
            <a:r>
              <a:rPr lang="en-US" altLang="zh-CN" dirty="0"/>
              <a:t>: </a:t>
            </a:r>
            <a:r>
              <a:rPr lang="zh-CN" altLang="en-US" dirty="0" smtClean="0"/>
              <a:t>普通函数和箭头函数混杂嵌套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58520"/>
            <a:ext cx="7620000" cy="4373563"/>
          </a:xfrm>
        </p:spPr>
        <p:txBody>
          <a:bodyPr/>
          <a:lstStyle/>
          <a:p>
            <a:r>
              <a:rPr lang="zh-CN" altLang="en-US" dirty="0" smtClean="0"/>
              <a:t>结果都是</a:t>
            </a:r>
            <a:r>
              <a:rPr lang="en-US" altLang="zh-CN" dirty="0" smtClean="0"/>
              <a:t>window</a:t>
            </a:r>
            <a:r>
              <a:rPr lang="en-US" altLang="zh-CN" dirty="0"/>
              <a:t>,</a:t>
            </a:r>
            <a:r>
              <a:rPr lang="zh-CN" altLang="en-US" dirty="0" smtClean="0"/>
              <a:t>因为箭头</a:t>
            </a:r>
            <a:r>
              <a:rPr lang="zh-CN" altLang="en-US" dirty="0"/>
              <a:t>函数在定义的时候它所处的环境相当于是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。所以在箭头</a:t>
            </a:r>
            <a:r>
              <a:rPr lang="zh-CN" altLang="en-US" dirty="0"/>
              <a:t>函数内部的</a:t>
            </a:r>
            <a:r>
              <a:rPr lang="en-US" altLang="zh-CN" dirty="0"/>
              <a:t>this</a:t>
            </a:r>
            <a:r>
              <a:rPr lang="zh-CN" altLang="en-US" dirty="0"/>
              <a:t>函数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566944" y="2718862"/>
            <a:ext cx="7620000" cy="39980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 err="1">
                <a:solidFill>
                  <a:srgbClr val="FFFFFF"/>
                </a:solidFill>
              </a:rPr>
              <a:t>obj</a:t>
            </a:r>
            <a:r>
              <a:rPr lang="en-US" altLang="zh-CN" sz="1400" dirty="0">
                <a:solidFill>
                  <a:srgbClr val="FFFFFF"/>
                </a:solidFill>
              </a:rPr>
              <a:t> =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say: function ()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 smtClean="0">
                <a:solidFill>
                  <a:srgbClr val="FFFFFF"/>
                </a:solidFill>
              </a:rPr>
              <a:t>      </a:t>
            </a:r>
            <a:r>
              <a:rPr lang="en-US" altLang="zh-CN" sz="1400" dirty="0" err="1" smtClean="0">
                <a:solidFill>
                  <a:srgbClr val="FFFFFF"/>
                </a:solidFill>
              </a:rPr>
              <a:t>var</a:t>
            </a:r>
            <a:r>
              <a:rPr lang="en-US" altLang="zh-CN" sz="1400" dirty="0" smtClean="0">
                <a:solidFill>
                  <a:srgbClr val="FFFFFF"/>
                </a:solidFill>
              </a:rPr>
              <a:t> </a:t>
            </a:r>
            <a:r>
              <a:rPr lang="en-US" altLang="zh-CN" sz="1400" dirty="0">
                <a:solidFill>
                  <a:srgbClr val="FFFFFF"/>
                </a:solidFill>
              </a:rPr>
              <a:t>f1 = function ()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  </a:t>
            </a:r>
            <a:r>
              <a:rPr lang="en-US" altLang="zh-CN" sz="1400" dirty="0" err="1">
                <a:solidFill>
                  <a:srgbClr val="FFFFFF"/>
                </a:solidFill>
              </a:rPr>
              <a:t>console.log</a:t>
            </a:r>
            <a:r>
              <a:rPr lang="en-US" altLang="zh-CN" sz="1400" dirty="0">
                <a:solidFill>
                  <a:srgbClr val="FFFFFF"/>
                </a:solidFill>
              </a:rPr>
              <a:t>(this);    // window, f1</a:t>
            </a:r>
            <a:r>
              <a:rPr lang="zh-CN" altLang="en-US" sz="1400" dirty="0">
                <a:solidFill>
                  <a:srgbClr val="FFFFFF"/>
                </a:solidFill>
              </a:rPr>
              <a:t>调用时</a:t>
            </a:r>
            <a:r>
              <a:rPr lang="en-US" altLang="zh-CN" sz="1400" dirty="0">
                <a:solidFill>
                  <a:srgbClr val="FFFFFF"/>
                </a:solidFill>
              </a:rPr>
              <a:t>,</a:t>
            </a:r>
            <a:r>
              <a:rPr lang="zh-CN" altLang="en-US" sz="1400" dirty="0">
                <a:solidFill>
                  <a:srgbClr val="FFFFFF"/>
                </a:solidFill>
              </a:rPr>
              <a:t>没有宿主对象</a:t>
            </a:r>
            <a:r>
              <a:rPr lang="en-US" altLang="zh-CN" sz="1400" dirty="0">
                <a:solidFill>
                  <a:srgbClr val="FFFFFF"/>
                </a:solidFill>
              </a:rPr>
              <a:t>,</a:t>
            </a:r>
            <a:r>
              <a:rPr lang="zh-CN" altLang="en-US" sz="1400" dirty="0">
                <a:solidFill>
                  <a:srgbClr val="FFFFFF"/>
                </a:solidFill>
              </a:rPr>
              <a:t>默认是</a:t>
            </a:r>
            <a:r>
              <a:rPr lang="en-US" altLang="zh-CN" sz="1400" dirty="0">
                <a:solidFill>
                  <a:srgbClr val="FFFFFF"/>
                </a:solidFill>
              </a:rPr>
              <a:t>window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  </a:t>
            </a:r>
            <a:r>
              <a:rPr lang="en-US" altLang="zh-CN" sz="1400" dirty="0" err="1">
                <a:solidFill>
                  <a:srgbClr val="FFFFFF"/>
                </a:solidFill>
              </a:rPr>
              <a:t>setTimeout</a:t>
            </a:r>
            <a:r>
              <a:rPr lang="en-US" altLang="zh-CN" sz="1400" dirty="0">
                <a:solidFill>
                  <a:srgbClr val="FFFFFF"/>
                </a:solidFill>
              </a:rPr>
              <a:t>(() =&gt;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    </a:t>
            </a:r>
            <a:r>
              <a:rPr lang="en-US" altLang="zh-CN" sz="1400" dirty="0" err="1">
                <a:solidFill>
                  <a:srgbClr val="FFFFFF"/>
                </a:solidFill>
              </a:rPr>
              <a:t>console.log</a:t>
            </a:r>
            <a:r>
              <a:rPr lang="en-US" altLang="zh-CN" sz="1400" dirty="0">
                <a:solidFill>
                  <a:srgbClr val="FFFFFF"/>
                </a:solidFill>
              </a:rPr>
              <a:t>(this); // window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  })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};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f1();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</a:t>
            </a:r>
            <a:r>
              <a:rPr lang="en-US" altLang="zh-CN" sz="1400" dirty="0" err="1">
                <a:solidFill>
                  <a:srgbClr val="FFFFFF"/>
                </a:solidFill>
              </a:rPr>
              <a:t>obj.say</a:t>
            </a:r>
            <a:r>
              <a:rPr lang="en-US" altLang="zh-CN" sz="1400" dirty="0">
                <a:solidFill>
                  <a:srgbClr val="FFFF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71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严格模式</a:t>
            </a:r>
            <a:r>
              <a:rPr lang="zh-CN" altLang="en-US" dirty="0" smtClean="0"/>
              <a:t>下的混杂嵌套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566944" y="1758839"/>
            <a:ext cx="7620000" cy="46689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</a:t>
            </a:r>
            <a:r>
              <a:rPr lang="en-US" altLang="zh-CN" sz="1400" dirty="0" err="1">
                <a:solidFill>
                  <a:srgbClr val="FFFFFF"/>
                </a:solidFill>
              </a:rPr>
              <a:t>obj</a:t>
            </a:r>
            <a:r>
              <a:rPr lang="en-US" altLang="zh-CN" sz="1400" dirty="0">
                <a:solidFill>
                  <a:srgbClr val="FFFFFF"/>
                </a:solidFill>
              </a:rPr>
              <a:t> =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say: function ()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'use strict';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</a:t>
            </a: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f1 = function ()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  </a:t>
            </a:r>
            <a:r>
              <a:rPr lang="en-US" altLang="zh-CN" sz="1400" dirty="0" err="1">
                <a:solidFill>
                  <a:srgbClr val="FFFFFF"/>
                </a:solidFill>
              </a:rPr>
              <a:t>console.log</a:t>
            </a:r>
            <a:r>
              <a:rPr lang="en-US" altLang="zh-CN" sz="1400" dirty="0">
                <a:solidFill>
                  <a:srgbClr val="FFFFFF"/>
                </a:solidFill>
              </a:rPr>
              <a:t>(this); // undefined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  </a:t>
            </a:r>
            <a:r>
              <a:rPr lang="en-US" altLang="zh-CN" sz="1400" dirty="0" err="1">
                <a:solidFill>
                  <a:srgbClr val="FFFFFF"/>
                </a:solidFill>
              </a:rPr>
              <a:t>setTimeout</a:t>
            </a:r>
            <a:r>
              <a:rPr lang="en-US" altLang="zh-CN" sz="1400" dirty="0">
                <a:solidFill>
                  <a:srgbClr val="FFFFFF"/>
                </a:solidFill>
              </a:rPr>
              <a:t>(() =&gt;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    </a:t>
            </a:r>
            <a:r>
              <a:rPr lang="en-US" altLang="zh-CN" sz="1400" dirty="0" err="1">
                <a:solidFill>
                  <a:srgbClr val="FFFFFF"/>
                </a:solidFill>
              </a:rPr>
              <a:t>console.log</a:t>
            </a:r>
            <a:r>
              <a:rPr lang="en-US" altLang="zh-CN" sz="1400" dirty="0">
                <a:solidFill>
                  <a:srgbClr val="FFFFFF"/>
                </a:solidFill>
              </a:rPr>
              <a:t>(this); // undefined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  })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};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f1();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</a:t>
            </a:r>
            <a:r>
              <a:rPr lang="en-US" altLang="zh-CN" sz="1400" dirty="0" err="1">
                <a:solidFill>
                  <a:srgbClr val="FFFFFF"/>
                </a:solidFill>
              </a:rPr>
              <a:t>obj.say</a:t>
            </a:r>
            <a:r>
              <a:rPr lang="en-US" altLang="zh-CN" sz="1400" dirty="0">
                <a:solidFill>
                  <a:srgbClr val="FFFFFF"/>
                </a:solidFill>
              </a:rPr>
              <a:t>(</a:t>
            </a:r>
            <a:r>
              <a:rPr lang="en-US" altLang="zh-CN" sz="1400" dirty="0" smtClean="0">
                <a:solidFill>
                  <a:srgbClr val="FFFFFF"/>
                </a:solidFill>
              </a:rPr>
              <a:t>); </a:t>
            </a:r>
          </a:p>
          <a:p>
            <a:pPr>
              <a:lnSpc>
                <a:spcPct val="100000"/>
              </a:lnSpc>
            </a:pPr>
            <a:r>
              <a:rPr lang="en-US" altLang="zh-CN" sz="1400" dirty="0" smtClean="0">
                <a:solidFill>
                  <a:srgbClr val="FFFFFF"/>
                </a:solidFill>
              </a:rPr>
              <a:t>//</a:t>
            </a:r>
            <a:r>
              <a:rPr lang="zh-CN" altLang="en-US" sz="1400" dirty="0" smtClean="0">
                <a:solidFill>
                  <a:srgbClr val="FFFFFF"/>
                </a:solidFill>
              </a:rPr>
              <a:t>结果都是</a:t>
            </a:r>
            <a:r>
              <a:rPr lang="en-US" altLang="zh-CN" sz="1400" dirty="0" smtClean="0">
                <a:solidFill>
                  <a:srgbClr val="FFFFFF"/>
                </a:solidFill>
              </a:rPr>
              <a:t>undefined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1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箭头</a:t>
            </a:r>
            <a:r>
              <a:rPr lang="zh-CN" altLang="en-US" dirty="0" smtClean="0"/>
              <a:t>函数中的</a:t>
            </a:r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5" name="内容占位符 8"/>
          <p:cNvSpPr txBox="1">
            <a:spLocks noGrp="1"/>
          </p:cNvSpPr>
          <p:nvPr>
            <p:ph idx="1"/>
          </p:nvPr>
        </p:nvSpPr>
        <p:spPr>
          <a:xfrm>
            <a:off x="457200" y="1752600"/>
            <a:ext cx="7620000" cy="47551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s-IS" altLang="zh-CN" sz="1200" dirty="0">
                <a:solidFill>
                  <a:schemeClr val="bg1"/>
                </a:solidFill>
              </a:rPr>
              <a:t>var s2 = 0; </a:t>
            </a:r>
          </a:p>
          <a:p>
            <a:pPr>
              <a:lnSpc>
                <a:spcPct val="100000"/>
              </a:lnSpc>
            </a:pPr>
            <a:r>
              <a:rPr lang="en-US" altLang="zh-CN" sz="1200" dirty="0" err="1">
                <a:solidFill>
                  <a:schemeClr val="bg1"/>
                </a:solidFill>
              </a:rPr>
              <a:t>console.log</a:t>
            </a:r>
            <a:r>
              <a:rPr lang="en-US" altLang="zh-CN" sz="1200" dirty="0">
                <a:solidFill>
                  <a:schemeClr val="bg1"/>
                </a:solidFill>
              </a:rPr>
              <a:t>(window);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function Timer() {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this.s1 = 0;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this.s2 = 0;</a:t>
            </a:r>
          </a:p>
          <a:p>
            <a:pPr>
              <a:lnSpc>
                <a:spcPct val="100000"/>
              </a:lnSpc>
            </a:pPr>
            <a:r>
              <a:rPr lang="zh-TW" altLang="en-US" sz="1200" dirty="0">
                <a:solidFill>
                  <a:schemeClr val="bg1"/>
                </a:solidFill>
              </a:rPr>
              <a:t>  </a:t>
            </a:r>
            <a:r>
              <a:rPr lang="en-US" altLang="zh-TW" sz="1200" dirty="0">
                <a:solidFill>
                  <a:schemeClr val="bg1"/>
                </a:solidFill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</a:rPr>
              <a:t>箭头函数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setInterval</a:t>
            </a:r>
            <a:r>
              <a:rPr lang="en-US" altLang="zh-CN" sz="1200" dirty="0">
                <a:solidFill>
                  <a:schemeClr val="bg1"/>
                </a:solidFill>
              </a:rPr>
              <a:t>(() =&gt; this.s1++, 1000);</a:t>
            </a:r>
          </a:p>
          <a:p>
            <a:pPr>
              <a:lnSpc>
                <a:spcPct val="100000"/>
              </a:lnSpc>
            </a:pPr>
            <a:r>
              <a:rPr lang="bg-BG" altLang="zh-CN" sz="1200" dirty="0">
                <a:solidFill>
                  <a:schemeClr val="bg1"/>
                </a:solidFill>
              </a:rPr>
              <a:t>  // </a:t>
            </a:r>
            <a:r>
              <a:rPr lang="zh-CN" altLang="bg-BG" sz="1200" dirty="0">
                <a:solidFill>
                  <a:schemeClr val="bg1"/>
                </a:solidFill>
              </a:rPr>
              <a:t>普通函数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setInterval</a:t>
            </a:r>
            <a:r>
              <a:rPr lang="en-US" altLang="zh-CN" sz="1200" dirty="0">
                <a:solidFill>
                  <a:schemeClr val="bg1"/>
                </a:solidFill>
              </a:rPr>
              <a:t>(function () {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  this.s2++;</a:t>
            </a:r>
          </a:p>
          <a:p>
            <a:pPr>
              <a:lnSpc>
                <a:spcPct val="100000"/>
              </a:lnSpc>
            </a:pPr>
            <a:r>
              <a:rPr lang="is-IS" altLang="zh-CN" sz="1200" dirty="0">
                <a:solidFill>
                  <a:schemeClr val="bg1"/>
                </a:solidFill>
              </a:rPr>
              <a:t>  }, 1000);</a:t>
            </a:r>
          </a:p>
          <a:p>
            <a:pPr>
              <a:lnSpc>
                <a:spcPct val="100000"/>
              </a:lnSpc>
            </a:pPr>
            <a:r>
              <a:rPr lang="is-IS" altLang="zh-CN" sz="12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1200" dirty="0" err="1">
                <a:solidFill>
                  <a:schemeClr val="bg1"/>
                </a:solidFill>
              </a:rPr>
              <a:t>var</a:t>
            </a:r>
            <a:r>
              <a:rPr lang="en-US" altLang="zh-CN" sz="1200" dirty="0">
                <a:solidFill>
                  <a:schemeClr val="bg1"/>
                </a:solidFill>
              </a:rPr>
              <a:t> timer = new Timer();</a:t>
            </a:r>
          </a:p>
          <a:p>
            <a:pPr>
              <a:lnSpc>
                <a:spcPct val="100000"/>
              </a:lnSpc>
            </a:pPr>
            <a:r>
              <a:rPr lang="en-US" altLang="zh-CN" sz="1200" dirty="0" err="1">
                <a:solidFill>
                  <a:schemeClr val="bg1"/>
                </a:solidFill>
              </a:rPr>
              <a:t>setTimeout</a:t>
            </a:r>
            <a:r>
              <a:rPr lang="en-US" altLang="zh-CN" sz="1200" dirty="0">
                <a:solidFill>
                  <a:schemeClr val="bg1"/>
                </a:solidFill>
              </a:rPr>
              <a:t>(() =&gt; </a:t>
            </a:r>
            <a:r>
              <a:rPr lang="en-US" altLang="zh-CN" sz="1200" dirty="0" err="1">
                <a:solidFill>
                  <a:schemeClr val="bg1"/>
                </a:solidFill>
              </a:rPr>
              <a:t>console.log</a:t>
            </a:r>
            <a:r>
              <a:rPr lang="en-US" altLang="zh-CN" sz="1200" dirty="0">
                <a:solidFill>
                  <a:schemeClr val="bg1"/>
                </a:solidFill>
              </a:rPr>
              <a:t>('timer.s1: ', timer.s1), 3100)</a:t>
            </a:r>
            <a:r>
              <a:rPr lang="en-US" altLang="zh-CN" sz="1200" dirty="0" smtClean="0">
                <a:solidFill>
                  <a:schemeClr val="bg1"/>
                </a:solidFill>
              </a:rPr>
              <a:t>; // 3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 err="1">
                <a:solidFill>
                  <a:schemeClr val="bg1"/>
                </a:solidFill>
              </a:rPr>
              <a:t>setTimeout</a:t>
            </a:r>
            <a:r>
              <a:rPr lang="en-US" altLang="zh-CN" sz="1200" dirty="0">
                <a:solidFill>
                  <a:schemeClr val="bg1"/>
                </a:solidFill>
              </a:rPr>
              <a:t>(() =&gt; </a:t>
            </a:r>
            <a:r>
              <a:rPr lang="en-US" altLang="zh-CN" sz="1200" dirty="0" err="1">
                <a:solidFill>
                  <a:schemeClr val="bg1"/>
                </a:solidFill>
              </a:rPr>
              <a:t>console.log</a:t>
            </a:r>
            <a:r>
              <a:rPr lang="en-US" altLang="zh-CN" sz="1200" dirty="0">
                <a:solidFill>
                  <a:schemeClr val="bg1"/>
                </a:solidFill>
              </a:rPr>
              <a:t>('timer.s2: ', timer.s2), 3100)</a:t>
            </a:r>
            <a:r>
              <a:rPr lang="en-US" altLang="zh-CN" sz="1200" dirty="0" smtClean="0">
                <a:solidFill>
                  <a:schemeClr val="bg1"/>
                </a:solidFill>
              </a:rPr>
              <a:t>; //0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 err="1">
                <a:solidFill>
                  <a:schemeClr val="bg1"/>
                </a:solidFill>
              </a:rPr>
              <a:t>setTimeout</a:t>
            </a:r>
            <a:r>
              <a:rPr lang="en-US" altLang="zh-CN" sz="1200" dirty="0">
                <a:solidFill>
                  <a:schemeClr val="bg1"/>
                </a:solidFill>
              </a:rPr>
              <a:t>(() =&gt; </a:t>
            </a:r>
            <a:r>
              <a:rPr lang="en-US" altLang="zh-CN" sz="1200" dirty="0" err="1">
                <a:solidFill>
                  <a:schemeClr val="bg1"/>
                </a:solidFill>
              </a:rPr>
              <a:t>console.log</a:t>
            </a:r>
            <a:r>
              <a:rPr lang="en-US" altLang="zh-CN" sz="1200" dirty="0">
                <a:solidFill>
                  <a:schemeClr val="bg1"/>
                </a:solidFill>
              </a:rPr>
              <a:t>('window.s2: ', window.s2), 3100)</a:t>
            </a:r>
            <a:r>
              <a:rPr lang="en-US" altLang="zh-CN" sz="1200" dirty="0" smtClean="0">
                <a:solidFill>
                  <a:schemeClr val="bg1"/>
                </a:solidFill>
              </a:rPr>
              <a:t>; //3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5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声明提升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7896" y="3753826"/>
            <a:ext cx="653834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{</a:t>
            </a:r>
            <a:endParaRPr kumimoji="1" lang="nl-NL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nl-NL" altLang="zh-CN" dirty="0" smtClean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kumimoji="1" lang="nl-NL" altLang="zh-CN" dirty="0" err="1" smtClean="0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(bar); //</a:t>
            </a:r>
            <a:r>
              <a:rPr kumimoji="1" lang="nl-NL" altLang="zh-CN" dirty="0" err="1">
                <a:solidFill>
                  <a:schemeClr val="bg1"/>
                </a:solidFill>
                <a:latin typeface="Calibri"/>
                <a:cs typeface="Calibri"/>
              </a:rPr>
              <a:t>ReferenceError</a:t>
            </a:r>
            <a:endParaRPr kumimoji="1" lang="nl-NL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nl-NL" altLang="zh-CN" dirty="0" smtClean="0">
                <a:solidFill>
                  <a:schemeClr val="bg1"/>
                </a:solidFill>
                <a:latin typeface="Calibri"/>
                <a:cs typeface="Calibri"/>
              </a:rPr>
              <a:t>	let 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bar = 2; </a:t>
            </a:r>
          </a:p>
          <a:p>
            <a:r>
              <a:rPr kumimoji="1" lang="nl-NL" altLang="zh-CN" dirty="0" smtClean="0">
                <a:solidFill>
                  <a:schemeClr val="bg1"/>
                </a:solidFill>
                <a:latin typeface="Calibri"/>
                <a:cs typeface="Calibri"/>
              </a:rPr>
              <a:t>}</a:t>
            </a:r>
            <a:endParaRPr kumimoji="1" lang="nl-NL" altLang="zh-CN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7896" y="2047034"/>
            <a:ext cx="653834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{</a:t>
            </a:r>
            <a:endParaRPr kumimoji="1" lang="nl-NL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nl-NL" altLang="zh-CN" dirty="0" smtClean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kumimoji="1" lang="nl-NL" altLang="zh-CN" dirty="0" err="1" smtClean="0">
                <a:solidFill>
                  <a:schemeClr val="bg1"/>
                </a:solidFill>
                <a:latin typeface="Calibri"/>
                <a:cs typeface="Calibri"/>
              </a:rPr>
              <a:t>console.log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(bar); //</a:t>
            </a:r>
            <a:r>
              <a:rPr kumimoji="1" lang="nl-NL" altLang="zh-CN" dirty="0" err="1" smtClean="0">
                <a:solidFill>
                  <a:schemeClr val="bg1"/>
                </a:solidFill>
                <a:latin typeface="Calibri"/>
                <a:cs typeface="Calibri"/>
              </a:rPr>
              <a:t>undefined</a:t>
            </a:r>
            <a:endParaRPr kumimoji="1" lang="nl-NL" altLang="zh-CN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nl-NL" altLang="zh-CN" dirty="0" smtClean="0">
                <a:solidFill>
                  <a:schemeClr val="bg1"/>
                </a:solidFill>
                <a:latin typeface="Calibri"/>
                <a:cs typeface="Calibri"/>
              </a:rPr>
              <a:t>	var bar </a:t>
            </a:r>
            <a:r>
              <a:rPr kumimoji="1" lang="nl-NL" altLang="zh-CN" dirty="0">
                <a:solidFill>
                  <a:schemeClr val="bg1"/>
                </a:solidFill>
                <a:latin typeface="Calibri"/>
                <a:cs typeface="Calibri"/>
              </a:rPr>
              <a:t>= 2; </a:t>
            </a:r>
          </a:p>
          <a:p>
            <a:r>
              <a:rPr kumimoji="1" lang="nl-NL" altLang="zh-CN" dirty="0" smtClean="0">
                <a:solidFill>
                  <a:schemeClr val="bg1"/>
                </a:solidFill>
                <a:latin typeface="Calibri"/>
                <a:cs typeface="Calibri"/>
              </a:rPr>
              <a:t>}</a:t>
            </a:r>
            <a:endParaRPr kumimoji="1" lang="nl-NL" altLang="zh-CN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8662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箭头函数中的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964910" cy="43735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箭头函数可以让</a:t>
            </a:r>
            <a:r>
              <a:rPr lang="en-US" altLang="zh-CN" dirty="0"/>
              <a:t>this</a:t>
            </a:r>
            <a:r>
              <a:rPr lang="zh-CN" altLang="en-US" dirty="0"/>
              <a:t>指向固定化，这种特性很有利于封装回调函数。下面是一个例子，</a:t>
            </a:r>
            <a:r>
              <a:rPr lang="en-US" altLang="zh-CN" dirty="0"/>
              <a:t>DOM </a:t>
            </a:r>
            <a:r>
              <a:rPr lang="zh-CN" altLang="en-US" dirty="0"/>
              <a:t>事件的回调函数封装在一个对象里面。</a:t>
            </a:r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802110" y="2730993"/>
            <a:ext cx="7620000" cy="39980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handler =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id: '123456',</a:t>
            </a:r>
          </a:p>
          <a:p>
            <a:pPr>
              <a:lnSpc>
                <a:spcPct val="100000"/>
              </a:lnSpc>
            </a:pP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</a:t>
            </a:r>
            <a:r>
              <a:rPr lang="en-US" altLang="zh-CN" sz="1400" dirty="0" err="1">
                <a:solidFill>
                  <a:srgbClr val="FFFFFF"/>
                </a:solidFill>
              </a:rPr>
              <a:t>init</a:t>
            </a:r>
            <a:r>
              <a:rPr lang="en-US" altLang="zh-CN" sz="1400" dirty="0">
                <a:solidFill>
                  <a:srgbClr val="FFFFFF"/>
                </a:solidFill>
              </a:rPr>
              <a:t>: function()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</a:t>
            </a:r>
            <a:r>
              <a:rPr lang="en-US" altLang="zh-CN" sz="1400" dirty="0" err="1">
                <a:solidFill>
                  <a:srgbClr val="FFFFFF"/>
                </a:solidFill>
              </a:rPr>
              <a:t>document.addEventListener</a:t>
            </a:r>
            <a:r>
              <a:rPr lang="en-US" altLang="zh-CN" sz="1400" dirty="0">
                <a:solidFill>
                  <a:srgbClr val="FFFFFF"/>
                </a:solidFill>
              </a:rPr>
              <a:t>('click',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  event =&gt; </a:t>
            </a:r>
            <a:r>
              <a:rPr lang="en-US" altLang="zh-CN" sz="1400" dirty="0" err="1">
                <a:solidFill>
                  <a:srgbClr val="FFFFFF"/>
                </a:solidFill>
              </a:rPr>
              <a:t>this.doSomething</a:t>
            </a:r>
            <a:r>
              <a:rPr lang="en-US" altLang="zh-CN" sz="1400" dirty="0">
                <a:solidFill>
                  <a:srgbClr val="FFFFFF"/>
                </a:solidFill>
              </a:rPr>
              <a:t>(</a:t>
            </a:r>
            <a:r>
              <a:rPr lang="en-US" altLang="zh-CN" sz="1400" dirty="0" err="1">
                <a:solidFill>
                  <a:srgbClr val="FFFFFF"/>
                </a:solidFill>
              </a:rPr>
              <a:t>event.type</a:t>
            </a:r>
            <a:r>
              <a:rPr lang="en-US" altLang="zh-CN" sz="1400" dirty="0">
                <a:solidFill>
                  <a:srgbClr val="FFFFFF"/>
                </a:solidFill>
              </a:rPr>
              <a:t>), false);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},</a:t>
            </a:r>
          </a:p>
          <a:p>
            <a:pPr>
              <a:lnSpc>
                <a:spcPct val="100000"/>
              </a:lnSpc>
            </a:pP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</a:t>
            </a:r>
            <a:r>
              <a:rPr lang="en-US" altLang="zh-CN" sz="1400" dirty="0" err="1">
                <a:solidFill>
                  <a:srgbClr val="FFFFFF"/>
                </a:solidFill>
              </a:rPr>
              <a:t>doSomething</a:t>
            </a:r>
            <a:r>
              <a:rPr lang="en-US" altLang="zh-CN" sz="1400" dirty="0">
                <a:solidFill>
                  <a:srgbClr val="FFFFFF"/>
                </a:solidFill>
              </a:rPr>
              <a:t>: function(type)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</a:t>
            </a:r>
            <a:r>
              <a:rPr lang="en-US" altLang="zh-CN" sz="1400" dirty="0" err="1">
                <a:solidFill>
                  <a:srgbClr val="FFFFFF"/>
                </a:solidFill>
              </a:rPr>
              <a:t>console.log</a:t>
            </a:r>
            <a:r>
              <a:rPr lang="en-US" altLang="zh-CN" sz="1400" dirty="0">
                <a:solidFill>
                  <a:srgbClr val="FFFFFF"/>
                </a:solidFill>
              </a:rPr>
              <a:t>('Handling ' + type  + ' for ' + </a:t>
            </a:r>
            <a:r>
              <a:rPr lang="en-US" altLang="zh-CN" sz="1400" dirty="0" err="1">
                <a:solidFill>
                  <a:srgbClr val="FFFFFF"/>
                </a:solidFill>
              </a:rPr>
              <a:t>this.id</a:t>
            </a:r>
            <a:r>
              <a:rPr lang="en-US" altLang="zh-CN" sz="1400" dirty="0">
                <a:solidFill>
                  <a:srgbClr val="FFFFFF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0" y="144384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947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扩展运算</a:t>
            </a:r>
            <a:r>
              <a:rPr lang="zh-CN" altLang="en-US" dirty="0" smtClean="0"/>
              <a:t>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扩展运算符（</a:t>
            </a:r>
            <a:r>
              <a:rPr lang="en-US" altLang="zh-CN" dirty="0"/>
              <a:t>spread</a:t>
            </a:r>
            <a:r>
              <a:rPr lang="zh-CN" altLang="en-US" dirty="0"/>
              <a:t>）是三个点（</a:t>
            </a:r>
            <a:r>
              <a:rPr lang="en-US" altLang="zh-CN" dirty="0"/>
              <a:t>...</a:t>
            </a:r>
            <a:r>
              <a:rPr lang="zh-CN" altLang="en-US" dirty="0"/>
              <a:t>）。它好比 </a:t>
            </a:r>
            <a:r>
              <a:rPr lang="en-US" altLang="zh-CN" dirty="0"/>
              <a:t>rest </a:t>
            </a:r>
            <a:r>
              <a:rPr lang="zh-CN" altLang="en-US" dirty="0"/>
              <a:t>参数的逆运算，将一个数组转为用逗号分隔的参数序列。</a:t>
            </a:r>
          </a:p>
          <a:p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727404" y="2835582"/>
            <a:ext cx="7620000" cy="3644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zh-CN" sz="1800" dirty="0" err="1">
                <a:solidFill>
                  <a:srgbClr val="FFFFFF"/>
                </a:solidFill>
              </a:rPr>
              <a:t>console.log</a:t>
            </a:r>
            <a:r>
              <a:rPr lang="pt-BR" altLang="zh-CN" sz="1800" dirty="0">
                <a:solidFill>
                  <a:srgbClr val="FFFFFF"/>
                </a:solidFill>
              </a:rPr>
              <a:t>(...[1, 2, 3])</a:t>
            </a:r>
          </a:p>
          <a:p>
            <a:pPr>
              <a:lnSpc>
                <a:spcPct val="100000"/>
              </a:lnSpc>
            </a:pPr>
            <a:r>
              <a:rPr lang="pt-BR" altLang="zh-CN" sz="1800" dirty="0">
                <a:solidFill>
                  <a:srgbClr val="FFFFFF"/>
                </a:solidFill>
              </a:rPr>
              <a:t>// 1 2 3</a:t>
            </a:r>
          </a:p>
          <a:p>
            <a:pPr>
              <a:lnSpc>
                <a:spcPct val="100000"/>
              </a:lnSpc>
            </a:pPr>
            <a:endParaRPr lang="pt-BR" altLang="zh-CN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pt-BR" altLang="zh-CN" sz="1800" dirty="0" err="1">
                <a:solidFill>
                  <a:srgbClr val="FFFFFF"/>
                </a:solidFill>
              </a:rPr>
              <a:t>console.log</a:t>
            </a:r>
            <a:r>
              <a:rPr lang="pt-BR" altLang="zh-CN" sz="1800" dirty="0">
                <a:solidFill>
                  <a:srgbClr val="FFFFFF"/>
                </a:solidFill>
              </a:rPr>
              <a:t>(1, ...[2, 3, 4], 5)</a:t>
            </a:r>
          </a:p>
          <a:p>
            <a:pPr>
              <a:lnSpc>
                <a:spcPct val="100000"/>
              </a:lnSpc>
            </a:pPr>
            <a:r>
              <a:rPr lang="pt-BR" altLang="zh-CN" sz="1800" dirty="0">
                <a:solidFill>
                  <a:srgbClr val="FFFFFF"/>
                </a:solidFill>
              </a:rPr>
              <a:t>// 1 2 3 4 5</a:t>
            </a:r>
          </a:p>
          <a:p>
            <a:pPr>
              <a:lnSpc>
                <a:spcPct val="100000"/>
              </a:lnSpc>
            </a:pPr>
            <a:endParaRPr lang="pt-BR" altLang="zh-CN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pt-BR" altLang="zh-CN" sz="1800" dirty="0">
                <a:solidFill>
                  <a:srgbClr val="FFFFFF"/>
                </a:solidFill>
              </a:rPr>
              <a:t>[...</a:t>
            </a:r>
            <a:r>
              <a:rPr lang="pt-BR" altLang="zh-CN" sz="1800" dirty="0" err="1">
                <a:solidFill>
                  <a:srgbClr val="FFFFFF"/>
                </a:solidFill>
              </a:rPr>
              <a:t>document.querySelectorAll</a:t>
            </a:r>
            <a:r>
              <a:rPr lang="pt-BR" altLang="zh-CN" sz="1800" dirty="0">
                <a:solidFill>
                  <a:srgbClr val="FFFFFF"/>
                </a:solidFill>
              </a:rPr>
              <a:t>('</a:t>
            </a:r>
            <a:r>
              <a:rPr lang="pt-BR" altLang="zh-CN" sz="1800" dirty="0" err="1">
                <a:solidFill>
                  <a:srgbClr val="FFFFFF"/>
                </a:solidFill>
              </a:rPr>
              <a:t>div</a:t>
            </a:r>
            <a:r>
              <a:rPr lang="pt-BR" altLang="zh-CN" sz="1800" dirty="0">
                <a:solidFill>
                  <a:srgbClr val="FFFFFF"/>
                </a:solidFill>
              </a:rPr>
              <a:t>')]</a:t>
            </a:r>
          </a:p>
          <a:p>
            <a:pPr>
              <a:lnSpc>
                <a:spcPct val="100000"/>
              </a:lnSpc>
            </a:pPr>
            <a:r>
              <a:rPr lang="pt-BR" altLang="zh-CN" sz="1800" dirty="0">
                <a:solidFill>
                  <a:srgbClr val="FFFFFF"/>
                </a:solidFill>
              </a:rPr>
              <a:t>// [&lt;</a:t>
            </a:r>
            <a:r>
              <a:rPr lang="pt-BR" altLang="zh-CN" sz="1800" dirty="0" err="1">
                <a:solidFill>
                  <a:srgbClr val="FFFFFF"/>
                </a:solidFill>
              </a:rPr>
              <a:t>div</a:t>
            </a:r>
            <a:r>
              <a:rPr lang="pt-BR" altLang="zh-CN" sz="1800" dirty="0">
                <a:solidFill>
                  <a:srgbClr val="FFFFFF"/>
                </a:solidFill>
              </a:rPr>
              <a:t>&gt;, &lt;</a:t>
            </a:r>
            <a:r>
              <a:rPr lang="pt-BR" altLang="zh-CN" sz="1800" dirty="0" err="1">
                <a:solidFill>
                  <a:srgbClr val="FFFFFF"/>
                </a:solidFill>
              </a:rPr>
              <a:t>div</a:t>
            </a:r>
            <a:r>
              <a:rPr lang="pt-BR" altLang="zh-CN" sz="1800" dirty="0">
                <a:solidFill>
                  <a:srgbClr val="FFFFFF"/>
                </a:solidFill>
              </a:rPr>
              <a:t>&gt;, &lt;</a:t>
            </a:r>
            <a:r>
              <a:rPr lang="pt-BR" altLang="zh-CN" sz="1800" dirty="0" err="1">
                <a:solidFill>
                  <a:srgbClr val="FFFFFF"/>
                </a:solidFill>
              </a:rPr>
              <a:t>div</a:t>
            </a:r>
            <a:r>
              <a:rPr lang="pt-BR" altLang="zh-CN" sz="1800" dirty="0">
                <a:solidFill>
                  <a:srgbClr val="FFFFFF"/>
                </a:solidFill>
              </a:rPr>
              <a:t>&gt;</a:t>
            </a:r>
            <a:r>
              <a:rPr lang="pt-BR" altLang="zh-CN" sz="1800" dirty="0" smtClean="0">
                <a:solidFill>
                  <a:srgbClr val="FFFFFF"/>
                </a:solidFill>
              </a:rPr>
              <a:t>]</a:t>
            </a:r>
            <a:endParaRPr lang="en-US" altLang="zh-CN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pt-BR" altLang="zh-C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替代数组的 </a:t>
            </a:r>
            <a:r>
              <a:rPr lang="en-US" altLang="zh-CN" dirty="0"/>
              <a:t>apply 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由于扩展运算符可以展开数组，所以不再需要</a:t>
            </a:r>
            <a:r>
              <a:rPr lang="en-US" altLang="zh-CN" dirty="0"/>
              <a:t>apply</a:t>
            </a:r>
            <a:r>
              <a:rPr lang="zh-CN" altLang="en-US" dirty="0"/>
              <a:t>方法，将数组转为函数的参数了。</a:t>
            </a:r>
          </a:p>
          <a:p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727404" y="2835582"/>
            <a:ext cx="7620000" cy="38595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// ES5 </a:t>
            </a:r>
            <a:r>
              <a:rPr lang="zh-CN" altLang="en-US" sz="1200" dirty="0">
                <a:solidFill>
                  <a:schemeClr val="bg1"/>
                </a:solidFill>
              </a:rPr>
              <a:t>的写法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function f(x, y, z) {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// ...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1200" dirty="0" err="1">
                <a:solidFill>
                  <a:schemeClr val="bg1"/>
                </a:solidFill>
              </a:rPr>
              <a:t>var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args</a:t>
            </a:r>
            <a:r>
              <a:rPr lang="en-US" altLang="zh-CN" sz="1200" dirty="0">
                <a:solidFill>
                  <a:schemeClr val="bg1"/>
                </a:solidFill>
              </a:rPr>
              <a:t> = [0, 1, 2];</a:t>
            </a:r>
          </a:p>
          <a:p>
            <a:pPr>
              <a:lnSpc>
                <a:spcPct val="100000"/>
              </a:lnSpc>
            </a:pPr>
            <a:r>
              <a:rPr lang="en-US" altLang="zh-CN" sz="1200" dirty="0" err="1">
                <a:solidFill>
                  <a:schemeClr val="bg1"/>
                </a:solidFill>
              </a:rPr>
              <a:t>f.apply</a:t>
            </a:r>
            <a:r>
              <a:rPr lang="en-US" altLang="zh-CN" sz="1200" dirty="0">
                <a:solidFill>
                  <a:schemeClr val="bg1"/>
                </a:solidFill>
              </a:rPr>
              <a:t>(null, </a:t>
            </a:r>
            <a:r>
              <a:rPr lang="en-US" altLang="zh-CN" sz="1200" dirty="0" err="1">
                <a:solidFill>
                  <a:schemeClr val="bg1"/>
                </a:solidFill>
              </a:rPr>
              <a:t>args</a:t>
            </a:r>
            <a:r>
              <a:rPr lang="en-US" altLang="zh-CN" sz="1200" dirty="0">
                <a:solidFill>
                  <a:schemeClr val="bg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// ES6</a:t>
            </a:r>
            <a:r>
              <a:rPr lang="zh-CN" altLang="en-US" sz="1200" dirty="0">
                <a:solidFill>
                  <a:schemeClr val="bg1"/>
                </a:solidFill>
              </a:rPr>
              <a:t>的写法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function f(x, y, z) {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// ...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1200" dirty="0" err="1">
                <a:solidFill>
                  <a:schemeClr val="bg1"/>
                </a:solidFill>
              </a:rPr>
              <a:t>var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args</a:t>
            </a:r>
            <a:r>
              <a:rPr lang="en-US" altLang="zh-CN" sz="1200" dirty="0">
                <a:solidFill>
                  <a:schemeClr val="bg1"/>
                </a:solidFill>
              </a:rPr>
              <a:t> = [0, 1, 2];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f(...</a:t>
            </a:r>
            <a:r>
              <a:rPr lang="en-US" altLang="zh-CN" sz="1200" dirty="0" err="1">
                <a:solidFill>
                  <a:schemeClr val="bg1"/>
                </a:solidFill>
              </a:rPr>
              <a:t>args</a:t>
            </a:r>
            <a:r>
              <a:rPr lang="en-US" altLang="zh-CN" sz="1200" dirty="0">
                <a:solidFill>
                  <a:schemeClr val="bg1"/>
                </a:solidFill>
              </a:rPr>
              <a:t>);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Array.from</a:t>
            </a:r>
            <a:r>
              <a:rPr lang="en-US" altLang="zh-CN" cap="none" dirty="0" smtClean="0"/>
              <a:t>() 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err="1"/>
              <a:t>Array.from</a:t>
            </a:r>
            <a:r>
              <a:rPr lang="zh-CN" altLang="en-US" sz="1600" dirty="0"/>
              <a:t>方法用于将两类对象转为真正的数组：类似数组的对象（</a:t>
            </a:r>
            <a:r>
              <a:rPr lang="en-US" altLang="zh-CN" sz="1600" dirty="0"/>
              <a:t>array-like object</a:t>
            </a:r>
            <a:r>
              <a:rPr lang="zh-CN" altLang="en-US" sz="1600" dirty="0"/>
              <a:t>）和可遍历（</a:t>
            </a:r>
            <a:r>
              <a:rPr lang="en-US" altLang="zh-CN" sz="1600" dirty="0" err="1"/>
              <a:t>iterable</a:t>
            </a:r>
            <a:r>
              <a:rPr lang="zh-CN" altLang="en-US" sz="1600" dirty="0"/>
              <a:t>）的对象（包括</a:t>
            </a:r>
            <a:r>
              <a:rPr lang="en-US" altLang="zh-CN" sz="1600" dirty="0"/>
              <a:t>ES6</a:t>
            </a:r>
            <a:r>
              <a:rPr lang="zh-CN" altLang="en-US" sz="1600" dirty="0"/>
              <a:t>新增的数据结构</a:t>
            </a:r>
            <a:r>
              <a:rPr lang="en-US" altLang="zh-CN" sz="1600" dirty="0"/>
              <a:t>Set</a:t>
            </a:r>
            <a:r>
              <a:rPr lang="zh-CN" altLang="en-US" sz="1600" dirty="0"/>
              <a:t>和</a:t>
            </a:r>
            <a:r>
              <a:rPr lang="en-US" altLang="zh-CN" sz="1600" dirty="0"/>
              <a:t>Map</a:t>
            </a:r>
            <a:r>
              <a:rPr lang="zh-CN" altLang="en-US" sz="1600" dirty="0"/>
              <a:t>）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r>
              <a:rPr lang="zh-CN" altLang="en-US" sz="1600" dirty="0"/>
              <a:t>下面是一个类似数组的对象，</a:t>
            </a:r>
            <a:r>
              <a:rPr lang="en-US" altLang="zh-CN" sz="1600" dirty="0" err="1"/>
              <a:t>Array.from</a:t>
            </a:r>
            <a:r>
              <a:rPr lang="zh-CN" altLang="en-US" sz="1600" dirty="0"/>
              <a:t>将它转为真正的数组。</a:t>
            </a:r>
          </a:p>
          <a:p>
            <a:endParaRPr lang="zh-CN" altLang="en-US" sz="1600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637757" y="3134405"/>
            <a:ext cx="7620000" cy="35609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let </a:t>
            </a:r>
            <a:r>
              <a:rPr lang="en-US" altLang="zh-CN" sz="1200" dirty="0" err="1">
                <a:solidFill>
                  <a:schemeClr val="bg1"/>
                </a:solidFill>
              </a:rPr>
              <a:t>arrayLike</a:t>
            </a:r>
            <a:r>
              <a:rPr lang="en-US" altLang="zh-CN" sz="1200" dirty="0">
                <a:solidFill>
                  <a:schemeClr val="bg1"/>
                </a:solidFill>
              </a:rPr>
              <a:t> = {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  '0': 'a',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  '1': 'b',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  '2': 'c',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  length: 3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};</a:t>
            </a:r>
          </a:p>
          <a:p>
            <a:pPr>
              <a:lnSpc>
                <a:spcPct val="10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// ES5</a:t>
            </a:r>
            <a:r>
              <a:rPr lang="zh-CN" altLang="en-US" sz="1200" dirty="0">
                <a:solidFill>
                  <a:schemeClr val="bg1"/>
                </a:solidFill>
              </a:rPr>
              <a:t>的写法</a:t>
            </a:r>
          </a:p>
          <a:p>
            <a:pPr>
              <a:lnSpc>
                <a:spcPct val="100000"/>
              </a:lnSpc>
            </a:pPr>
            <a:r>
              <a:rPr lang="en-US" altLang="zh-CN" sz="1200" dirty="0" err="1">
                <a:solidFill>
                  <a:schemeClr val="bg1"/>
                </a:solidFill>
              </a:rPr>
              <a:t>var</a:t>
            </a:r>
            <a:r>
              <a:rPr lang="en-US" altLang="zh-CN" sz="1200" dirty="0">
                <a:solidFill>
                  <a:schemeClr val="bg1"/>
                </a:solidFill>
              </a:rPr>
              <a:t> arr1 = [].</a:t>
            </a:r>
            <a:r>
              <a:rPr lang="en-US" altLang="zh-CN" sz="1200" dirty="0" err="1">
                <a:solidFill>
                  <a:schemeClr val="bg1"/>
                </a:solidFill>
              </a:rPr>
              <a:t>slice.call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</a:rPr>
              <a:t>arrayLike</a:t>
            </a:r>
            <a:r>
              <a:rPr lang="en-US" altLang="zh-CN" sz="1200" dirty="0">
                <a:solidFill>
                  <a:schemeClr val="bg1"/>
                </a:solidFill>
              </a:rPr>
              <a:t>); // ['a', 'b', 'c']</a:t>
            </a:r>
          </a:p>
          <a:p>
            <a:pPr>
              <a:lnSpc>
                <a:spcPct val="10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// ES6</a:t>
            </a:r>
            <a:r>
              <a:rPr lang="zh-CN" altLang="en-US" sz="1200" dirty="0">
                <a:solidFill>
                  <a:schemeClr val="bg1"/>
                </a:solidFill>
              </a:rPr>
              <a:t>的写法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let arr2 = </a:t>
            </a:r>
            <a:r>
              <a:rPr lang="en-US" altLang="zh-CN" sz="1200" dirty="0" err="1">
                <a:solidFill>
                  <a:schemeClr val="bg1"/>
                </a:solidFill>
              </a:rPr>
              <a:t>Array.from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</a:rPr>
              <a:t>arrayLike</a:t>
            </a:r>
            <a:r>
              <a:rPr lang="en-US" altLang="zh-CN" sz="1200" dirty="0">
                <a:solidFill>
                  <a:schemeClr val="bg1"/>
                </a:solidFill>
              </a:rPr>
              <a:t>); // ['a', 'b', 'c']</a:t>
            </a:r>
          </a:p>
        </p:txBody>
      </p:sp>
      <p:sp>
        <p:nvSpPr>
          <p:cNvPr id="7" name="矩形 6"/>
          <p:cNvSpPr/>
          <p:nvPr/>
        </p:nvSpPr>
        <p:spPr>
          <a:xfrm>
            <a:off x="2286000" y="144384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2271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8" y="152718"/>
            <a:ext cx="7088095" cy="1371600"/>
          </a:xfrm>
        </p:spPr>
        <p:txBody>
          <a:bodyPr>
            <a:normAutofit/>
          </a:bodyPr>
          <a:lstStyle/>
          <a:p>
            <a:r>
              <a:rPr lang="en-US" altLang="zh-CN" cap="none" dirty="0" smtClean="0"/>
              <a:t>[].</a:t>
            </a:r>
            <a:r>
              <a:rPr lang="en-US" altLang="zh-CN" cap="none" dirty="0" err="1" smtClean="0"/>
              <a:t>slice.call</a:t>
            </a:r>
            <a:r>
              <a:rPr lang="en-US" altLang="zh-CN" cap="none" dirty="0"/>
              <a:t>(</a:t>
            </a:r>
            <a:r>
              <a:rPr lang="en-US" altLang="zh-CN" cap="none" dirty="0" smtClean="0"/>
              <a:t>arguments)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1800" dirty="0" smtClean="0"/>
              <a:t>常用在把代表函数所有参数</a:t>
            </a:r>
            <a:r>
              <a:rPr lang="en-US" altLang="zh-CN" sz="1800" dirty="0" smtClean="0"/>
              <a:t>arguments</a:t>
            </a:r>
            <a:r>
              <a:rPr lang="zh-CN" altLang="en-US" sz="1800" dirty="0" smtClean="0"/>
              <a:t>的对象，转化为一个数组。</a:t>
            </a:r>
            <a:r>
              <a:rPr lang="en-US" altLang="zh-CN" sz="18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1800" dirty="0"/>
              <a:t>arguments </a:t>
            </a:r>
            <a:r>
              <a:rPr lang="zh-CN" altLang="en-US" sz="1800" dirty="0"/>
              <a:t>并非数组，</a:t>
            </a:r>
            <a:r>
              <a:rPr lang="zh-CN" altLang="en-US" sz="1800" dirty="0" smtClean="0"/>
              <a:t>只是一个类似数组的对象。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访问单个参</a:t>
            </a:r>
            <a:r>
              <a:rPr lang="zh-CN" altLang="en-US" sz="1800" dirty="0"/>
              <a:t>数的方式与访问数组元素的方式相同。因此在使用</a:t>
            </a:r>
            <a:r>
              <a:rPr lang="en-US" altLang="zh-CN" sz="1800" dirty="0"/>
              <a:t>slice</a:t>
            </a:r>
            <a:r>
              <a:rPr lang="zh-CN" altLang="en-US" sz="1800" dirty="0"/>
              <a:t>方法的时候</a:t>
            </a:r>
            <a:r>
              <a:rPr lang="zh-CN" altLang="en-US" sz="1800" dirty="0" smtClean="0"/>
              <a:t>，不能直接调用，需要用类</a:t>
            </a:r>
            <a:r>
              <a:rPr lang="zh-CN" altLang="en-US" sz="1800" dirty="0"/>
              <a:t>似</a:t>
            </a:r>
            <a:r>
              <a:rPr lang="en-US" altLang="zh-CN" sz="1800" dirty="0"/>
              <a:t>[].</a:t>
            </a:r>
            <a:r>
              <a:rPr lang="en-US" altLang="zh-CN" sz="1800" dirty="0" err="1"/>
              <a:t>slice.call</a:t>
            </a:r>
            <a:r>
              <a:rPr lang="en-US" altLang="zh-CN" sz="1800" dirty="0"/>
              <a:t>(</a:t>
            </a:r>
            <a:r>
              <a:rPr lang="en-US" altLang="zh-CN" sz="1800" dirty="0" smtClean="0"/>
              <a:t>arguments) </a:t>
            </a:r>
            <a:r>
              <a:rPr lang="zh-CN" altLang="en-US" sz="1800" dirty="0"/>
              <a:t>的这种方式去调</a:t>
            </a:r>
            <a:r>
              <a:rPr lang="zh-CN" altLang="en-US" sz="1800" dirty="0" smtClean="0"/>
              <a:t>用。</a:t>
            </a:r>
            <a:endParaRPr lang="en-US" altLang="zh-CN" sz="1800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sz="1800" dirty="0" err="1"/>
              <a:t>Array.of</a:t>
            </a:r>
            <a:r>
              <a:rPr lang="zh-CN" altLang="en-US" sz="1800" dirty="0"/>
              <a:t>方法可以用下面的代码模拟实现。</a:t>
            </a:r>
          </a:p>
          <a:p>
            <a:pPr marL="342900" indent="-342900">
              <a:buFont typeface="Arial"/>
              <a:buChar char="•"/>
            </a:pPr>
            <a:endParaRPr lang="zh-CN" altLang="en-US" sz="1800" dirty="0"/>
          </a:p>
          <a:p>
            <a:pPr marL="342900" indent="-342900">
              <a:buFont typeface="Arial"/>
              <a:buChar char="•"/>
            </a:pP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2346508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577993" y="4431044"/>
            <a:ext cx="7620000" cy="11880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l-NL" altLang="zh-CN" sz="1800" dirty="0" err="1">
                <a:solidFill>
                  <a:schemeClr val="bg1"/>
                </a:solidFill>
              </a:rPr>
              <a:t>function</a:t>
            </a:r>
            <a:r>
              <a:rPr lang="nl-NL" altLang="zh-CN" sz="1800" dirty="0">
                <a:solidFill>
                  <a:schemeClr val="bg1"/>
                </a:solidFill>
              </a:rPr>
              <a:t> </a:t>
            </a:r>
            <a:r>
              <a:rPr lang="nl-NL" altLang="zh-CN" sz="1800" dirty="0" err="1">
                <a:solidFill>
                  <a:schemeClr val="bg1"/>
                </a:solidFill>
              </a:rPr>
              <a:t>ArrayOf</a:t>
            </a:r>
            <a:r>
              <a:rPr lang="nl-NL" altLang="zh-CN" sz="1800" dirty="0">
                <a:solidFill>
                  <a:schemeClr val="bg1"/>
                </a:solidFill>
              </a:rPr>
              <a:t>(){</a:t>
            </a:r>
          </a:p>
          <a:p>
            <a:pPr>
              <a:lnSpc>
                <a:spcPct val="100000"/>
              </a:lnSpc>
            </a:pPr>
            <a:r>
              <a:rPr lang="nl-NL" altLang="zh-CN" sz="1800" dirty="0">
                <a:solidFill>
                  <a:schemeClr val="bg1"/>
                </a:solidFill>
              </a:rPr>
              <a:t>  return [].</a:t>
            </a:r>
            <a:r>
              <a:rPr lang="nl-NL" altLang="zh-CN" sz="1800" dirty="0" err="1">
                <a:solidFill>
                  <a:schemeClr val="bg1"/>
                </a:solidFill>
              </a:rPr>
              <a:t>slice.call</a:t>
            </a:r>
            <a:r>
              <a:rPr lang="nl-NL" altLang="zh-CN" sz="1800" dirty="0">
                <a:solidFill>
                  <a:schemeClr val="bg1"/>
                </a:solidFill>
              </a:rPr>
              <a:t>(</a:t>
            </a:r>
            <a:r>
              <a:rPr lang="nl-NL" altLang="zh-CN" sz="1800" dirty="0" err="1">
                <a:solidFill>
                  <a:schemeClr val="bg1"/>
                </a:solidFill>
              </a:rPr>
              <a:t>arguments</a:t>
            </a:r>
            <a:r>
              <a:rPr lang="nl-NL" altLang="zh-CN" sz="1800" dirty="0">
                <a:solidFill>
                  <a:schemeClr val="bg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nl-NL" altLang="zh-CN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2271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Array.from</a:t>
            </a:r>
            <a:r>
              <a:rPr lang="en-US" altLang="zh-CN" cap="none" dirty="0"/>
              <a:t>()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只要是部署了</a:t>
            </a:r>
            <a:r>
              <a:rPr lang="en-US" altLang="zh-CN" dirty="0"/>
              <a:t>Iterator</a:t>
            </a:r>
            <a:r>
              <a:rPr lang="zh-CN" altLang="en-US" dirty="0"/>
              <a:t>接口的数据结构，</a:t>
            </a:r>
            <a:r>
              <a:rPr lang="en-US" altLang="zh-CN" dirty="0" err="1"/>
              <a:t>Array.from</a:t>
            </a:r>
            <a:r>
              <a:rPr lang="zh-CN" altLang="en-US" dirty="0"/>
              <a:t>都能将其转为数组。</a:t>
            </a:r>
          </a:p>
          <a:p>
            <a:pPr marL="342900" indent="-342900">
              <a:buFont typeface="Arial"/>
              <a:buChar char="•"/>
            </a:pPr>
            <a:r>
              <a:rPr lang="zh-CN" altLang="en-US" dirty="0"/>
              <a:t>字符串和</a:t>
            </a:r>
            <a:r>
              <a:rPr lang="en-US" altLang="zh-CN" dirty="0"/>
              <a:t>Set</a:t>
            </a:r>
            <a:r>
              <a:rPr lang="zh-CN" altLang="en-US" dirty="0"/>
              <a:t>结构都具有</a:t>
            </a:r>
            <a:r>
              <a:rPr lang="en-US" altLang="zh-CN" dirty="0"/>
              <a:t>Iterator</a:t>
            </a:r>
            <a:r>
              <a:rPr lang="zh-CN" altLang="en-US" dirty="0"/>
              <a:t>接口，因此可以被</a:t>
            </a:r>
            <a:r>
              <a:rPr lang="en-US" altLang="zh-CN" dirty="0" err="1"/>
              <a:t>Array.from</a:t>
            </a:r>
            <a:r>
              <a:rPr lang="zh-CN" altLang="en-US" dirty="0"/>
              <a:t>转为真正的数组。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577993" y="3908104"/>
            <a:ext cx="7620000" cy="20067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l-NL" altLang="zh-CN" sz="1800" dirty="0" err="1">
                <a:solidFill>
                  <a:schemeClr val="bg1"/>
                </a:solidFill>
              </a:rPr>
              <a:t>Array.from</a:t>
            </a:r>
            <a:r>
              <a:rPr lang="nl-NL" altLang="zh-CN" sz="1800" dirty="0">
                <a:solidFill>
                  <a:schemeClr val="bg1"/>
                </a:solidFill>
              </a:rPr>
              <a:t>('</a:t>
            </a:r>
            <a:r>
              <a:rPr lang="nl-NL" altLang="zh-CN" sz="1800" dirty="0" err="1">
                <a:solidFill>
                  <a:schemeClr val="bg1"/>
                </a:solidFill>
              </a:rPr>
              <a:t>hello</a:t>
            </a:r>
            <a:r>
              <a:rPr lang="nl-NL" altLang="zh-CN" sz="1800" dirty="0">
                <a:solidFill>
                  <a:schemeClr val="bg1"/>
                </a:solidFill>
              </a:rPr>
              <a:t>')</a:t>
            </a:r>
          </a:p>
          <a:p>
            <a:pPr>
              <a:lnSpc>
                <a:spcPct val="100000"/>
              </a:lnSpc>
            </a:pPr>
            <a:r>
              <a:rPr lang="nl-NL" altLang="zh-CN" sz="1800" dirty="0">
                <a:solidFill>
                  <a:schemeClr val="bg1"/>
                </a:solidFill>
              </a:rPr>
              <a:t>// ['h', 'e', 'l', 'l', 'o']</a:t>
            </a:r>
          </a:p>
          <a:p>
            <a:pPr>
              <a:lnSpc>
                <a:spcPct val="100000"/>
              </a:lnSpc>
            </a:pPr>
            <a:endParaRPr lang="nl-NL" altLang="zh-CN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nl-NL" altLang="zh-CN" sz="1800" dirty="0">
                <a:solidFill>
                  <a:schemeClr val="bg1"/>
                </a:solidFill>
              </a:rPr>
              <a:t>let </a:t>
            </a:r>
            <a:r>
              <a:rPr lang="nl-NL" altLang="zh-CN" sz="1800" dirty="0" err="1">
                <a:solidFill>
                  <a:schemeClr val="bg1"/>
                </a:solidFill>
              </a:rPr>
              <a:t>namesSet</a:t>
            </a:r>
            <a:r>
              <a:rPr lang="nl-NL" altLang="zh-CN" sz="1800" dirty="0">
                <a:solidFill>
                  <a:schemeClr val="bg1"/>
                </a:solidFill>
              </a:rPr>
              <a:t> = new Set(['a', 'b'])</a:t>
            </a:r>
          </a:p>
          <a:p>
            <a:pPr>
              <a:lnSpc>
                <a:spcPct val="100000"/>
              </a:lnSpc>
            </a:pPr>
            <a:r>
              <a:rPr lang="nl-NL" altLang="zh-CN" sz="1800" dirty="0" err="1">
                <a:solidFill>
                  <a:schemeClr val="bg1"/>
                </a:solidFill>
              </a:rPr>
              <a:t>Array.from</a:t>
            </a:r>
            <a:r>
              <a:rPr lang="nl-NL" altLang="zh-CN" sz="1800" dirty="0">
                <a:solidFill>
                  <a:schemeClr val="bg1"/>
                </a:solidFill>
              </a:rPr>
              <a:t>(</a:t>
            </a:r>
            <a:r>
              <a:rPr lang="nl-NL" altLang="zh-CN" sz="1800" dirty="0" err="1">
                <a:solidFill>
                  <a:schemeClr val="bg1"/>
                </a:solidFill>
              </a:rPr>
              <a:t>namesSet</a:t>
            </a:r>
            <a:r>
              <a:rPr lang="nl-NL" altLang="zh-CN" sz="1800" dirty="0">
                <a:solidFill>
                  <a:schemeClr val="bg1"/>
                </a:solidFill>
              </a:rPr>
              <a:t>) // ['a', 'b']</a:t>
            </a:r>
          </a:p>
        </p:txBody>
      </p:sp>
    </p:spTree>
    <p:extLst>
      <p:ext uri="{BB962C8B-B14F-4D97-AF65-F5344CB8AC3E}">
        <p14:creationId xmlns:p14="http://schemas.microsoft.com/office/powerpoint/2010/main" val="23042271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Array.of</a:t>
            </a:r>
            <a:r>
              <a:rPr lang="en-US" altLang="zh-CN" dirty="0"/>
              <a:t>()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 err="1"/>
              <a:t>Array.of</a:t>
            </a:r>
            <a:r>
              <a:rPr lang="zh-CN" altLang="en-US" dirty="0"/>
              <a:t>方法用于将一组值，转换为数组。</a:t>
            </a:r>
          </a:p>
          <a:p>
            <a:pPr marL="342900" indent="-342900">
              <a:buFont typeface="Arial"/>
              <a:buChar char="•"/>
            </a:pPr>
            <a:r>
              <a:rPr lang="zh-CN" altLang="en-US" dirty="0"/>
              <a:t>这个方法的主要目的，是弥补数组构造函数</a:t>
            </a:r>
            <a:r>
              <a:rPr lang="en-US" altLang="zh-CN" dirty="0"/>
              <a:t>Array()</a:t>
            </a:r>
            <a:r>
              <a:rPr lang="zh-CN" altLang="en-US" dirty="0"/>
              <a:t>的不足。因为参数个数的不同，会导致</a:t>
            </a:r>
            <a:r>
              <a:rPr lang="en-US" altLang="zh-CN" dirty="0"/>
              <a:t>Array()</a:t>
            </a:r>
            <a:r>
              <a:rPr lang="zh-CN" altLang="en-US" dirty="0"/>
              <a:t>的行为有差异。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457200" y="5054602"/>
            <a:ext cx="7620000" cy="11880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Array.of</a:t>
            </a:r>
            <a:r>
              <a:rPr lang="en-US" altLang="zh-CN" sz="1800" dirty="0">
                <a:solidFill>
                  <a:schemeClr val="bg1"/>
                </a:solidFill>
              </a:rPr>
              <a:t>(3, 11, 8) // [3,11,8]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Array.of</a:t>
            </a:r>
            <a:r>
              <a:rPr lang="en-US" altLang="zh-CN" sz="1800" dirty="0">
                <a:solidFill>
                  <a:schemeClr val="bg1"/>
                </a:solidFill>
              </a:rPr>
              <a:t>(3) // [3]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>
                <a:solidFill>
                  <a:schemeClr val="bg1"/>
                </a:solidFill>
              </a:rPr>
              <a:t>Array.of</a:t>
            </a:r>
            <a:r>
              <a:rPr lang="en-US" altLang="zh-CN" sz="1800" dirty="0">
                <a:solidFill>
                  <a:schemeClr val="bg1"/>
                </a:solidFill>
              </a:rPr>
              <a:t>(3).length // 1</a:t>
            </a:r>
          </a:p>
        </p:txBody>
      </p:sp>
      <p:sp>
        <p:nvSpPr>
          <p:cNvPr id="9" name="内容占位符 8"/>
          <p:cNvSpPr txBox="1">
            <a:spLocks/>
          </p:cNvSpPr>
          <p:nvPr/>
        </p:nvSpPr>
        <p:spPr>
          <a:xfrm>
            <a:off x="457200" y="3488766"/>
            <a:ext cx="7620000" cy="11880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Array() // []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Array(3) // [, , ,]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Array(3, 11, 8) // [3, 11, 8]</a:t>
            </a:r>
          </a:p>
        </p:txBody>
      </p:sp>
    </p:spTree>
    <p:extLst>
      <p:ext uri="{BB962C8B-B14F-4D97-AF65-F5344CB8AC3E}">
        <p14:creationId xmlns:p14="http://schemas.microsoft.com/office/powerpoint/2010/main" val="23042271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Array.of</a:t>
            </a:r>
            <a:r>
              <a:rPr lang="en-US" altLang="zh-CN" cap="none" dirty="0" smtClean="0"/>
              <a:t>() 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 err="1"/>
              <a:t>Array.of</a:t>
            </a:r>
            <a:r>
              <a:rPr lang="zh-CN" altLang="en-US" dirty="0"/>
              <a:t>基本上可以用来替代</a:t>
            </a:r>
            <a:r>
              <a:rPr lang="en-US" altLang="zh-CN" dirty="0"/>
              <a:t>Array()</a:t>
            </a:r>
            <a:r>
              <a:rPr lang="zh-CN" altLang="en-US" dirty="0"/>
              <a:t>或</a:t>
            </a:r>
            <a:r>
              <a:rPr lang="en-US" altLang="zh-CN" dirty="0"/>
              <a:t>new Array()</a:t>
            </a:r>
            <a:r>
              <a:rPr lang="zh-CN" altLang="en-US" dirty="0"/>
              <a:t>，并且不存在由于参数不同而导致的重载。它的行为非常统一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dirty="0" err="1"/>
              <a:t>Array.of</a:t>
            </a:r>
            <a:r>
              <a:rPr lang="zh-CN" altLang="en-US" dirty="0"/>
              <a:t>总是返回参数值组成的数组。如果没有参数，就返回一个空数组。</a:t>
            </a:r>
          </a:p>
          <a:p>
            <a:pPr marL="342900" indent="-342900">
              <a:buFont typeface="Arial"/>
              <a:buChar char="•"/>
            </a:pP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457200" y="3955581"/>
            <a:ext cx="7620000" cy="15973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zh-CN" sz="1800" dirty="0" err="1">
                <a:solidFill>
                  <a:schemeClr val="bg1"/>
                </a:solidFill>
              </a:rPr>
              <a:t>Array.of</a:t>
            </a:r>
            <a:r>
              <a:rPr lang="pt-BR" altLang="zh-CN" sz="1800" dirty="0">
                <a:solidFill>
                  <a:schemeClr val="bg1"/>
                </a:solidFill>
              </a:rPr>
              <a:t>() // []</a:t>
            </a:r>
          </a:p>
          <a:p>
            <a:pPr>
              <a:lnSpc>
                <a:spcPct val="100000"/>
              </a:lnSpc>
            </a:pPr>
            <a:r>
              <a:rPr lang="pt-BR" altLang="zh-CN" sz="1800" dirty="0" err="1">
                <a:solidFill>
                  <a:schemeClr val="bg1"/>
                </a:solidFill>
              </a:rPr>
              <a:t>Array.of</a:t>
            </a:r>
            <a:r>
              <a:rPr lang="pt-BR" altLang="zh-CN" sz="1800" dirty="0">
                <a:solidFill>
                  <a:schemeClr val="bg1"/>
                </a:solidFill>
              </a:rPr>
              <a:t>(</a:t>
            </a:r>
            <a:r>
              <a:rPr lang="pt-BR" altLang="zh-CN" sz="1800" dirty="0" err="1">
                <a:solidFill>
                  <a:schemeClr val="bg1"/>
                </a:solidFill>
              </a:rPr>
              <a:t>undefined</a:t>
            </a:r>
            <a:r>
              <a:rPr lang="pt-BR" altLang="zh-CN" sz="1800" dirty="0">
                <a:solidFill>
                  <a:schemeClr val="bg1"/>
                </a:solidFill>
              </a:rPr>
              <a:t>) // [</a:t>
            </a:r>
            <a:r>
              <a:rPr lang="pt-BR" altLang="zh-CN" sz="1800" dirty="0" err="1">
                <a:solidFill>
                  <a:schemeClr val="bg1"/>
                </a:solidFill>
              </a:rPr>
              <a:t>undefined</a:t>
            </a:r>
            <a:r>
              <a:rPr lang="pt-BR" altLang="zh-CN" sz="1800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pt-BR" altLang="zh-CN" sz="1800" dirty="0" err="1">
                <a:solidFill>
                  <a:schemeClr val="bg1"/>
                </a:solidFill>
              </a:rPr>
              <a:t>Array.of</a:t>
            </a:r>
            <a:r>
              <a:rPr lang="pt-BR" altLang="zh-CN" sz="1800" dirty="0">
                <a:solidFill>
                  <a:schemeClr val="bg1"/>
                </a:solidFill>
              </a:rPr>
              <a:t>(1) // [1]</a:t>
            </a:r>
          </a:p>
          <a:p>
            <a:pPr>
              <a:lnSpc>
                <a:spcPct val="100000"/>
              </a:lnSpc>
            </a:pPr>
            <a:r>
              <a:rPr lang="pt-BR" altLang="zh-CN" sz="1800" dirty="0" err="1">
                <a:solidFill>
                  <a:schemeClr val="bg1"/>
                </a:solidFill>
              </a:rPr>
              <a:t>Array.of</a:t>
            </a:r>
            <a:r>
              <a:rPr lang="pt-BR" altLang="zh-CN" sz="1800" dirty="0">
                <a:solidFill>
                  <a:schemeClr val="bg1"/>
                </a:solidFill>
              </a:rPr>
              <a:t>(1, 2) // [1, 2]</a:t>
            </a:r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38682" cy="1371600"/>
          </a:xfrm>
        </p:spPr>
        <p:txBody>
          <a:bodyPr>
            <a:normAutofit/>
          </a:bodyPr>
          <a:lstStyle/>
          <a:p>
            <a:r>
              <a:rPr lang="zh-CN" altLang="en-US" dirty="0"/>
              <a:t>数组实例的 </a:t>
            </a:r>
            <a:r>
              <a:rPr lang="en-US" altLang="zh-CN" cap="none" dirty="0" err="1" smtClean="0"/>
              <a:t>copyWithin</a:t>
            </a:r>
            <a:r>
              <a:rPr lang="en-US" altLang="zh-CN" dirty="0" smtClean="0"/>
              <a:t>(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zh-CN" altLang="en-US" dirty="0"/>
              <a:t>数组实例的</a:t>
            </a:r>
            <a:r>
              <a:rPr lang="en-US" altLang="zh-CN" dirty="0" err="1"/>
              <a:t>copyWithin</a:t>
            </a:r>
            <a:r>
              <a:rPr lang="zh-CN" altLang="en-US" dirty="0"/>
              <a:t>方法，在当前数组内部，将指定位置的成员复制到其他位置（会覆盖原有成员），然后返回当前数组。也就是说，使用这个方法，会修改当前数组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zh-CN" altLang="en-US" dirty="0" smtClean="0"/>
              <a:t>它接受三个参数。</a:t>
            </a:r>
            <a:endParaRPr lang="en-US" altLang="zh-CN" dirty="0" smtClean="0"/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zh-CN" dirty="0" smtClean="0"/>
              <a:t>target</a:t>
            </a:r>
            <a:r>
              <a:rPr lang="zh-CN" altLang="en-US" dirty="0"/>
              <a:t>（必需）：从该位置开始替换数据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zh-CN" dirty="0" smtClean="0"/>
              <a:t>start</a:t>
            </a:r>
            <a:r>
              <a:rPr lang="zh-CN" altLang="en-US" dirty="0"/>
              <a:t>（可选）：从该位置开始读取数据，默认为</a:t>
            </a:r>
            <a:r>
              <a:rPr lang="en-US" altLang="zh-CN" dirty="0"/>
              <a:t>0</a:t>
            </a:r>
            <a:r>
              <a:rPr lang="zh-CN" altLang="en-US" dirty="0"/>
              <a:t>。如果为负值，表示倒数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zh-CN" dirty="0" smtClean="0"/>
              <a:t>end</a:t>
            </a:r>
            <a:r>
              <a:rPr lang="zh-CN" altLang="en-US" dirty="0"/>
              <a:t>（可选）：到该位置前停止读取数据，默认等于数组长度。如果为负值，表示倒数。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7" name="内容占位符 8"/>
          <p:cNvSpPr txBox="1">
            <a:spLocks/>
          </p:cNvSpPr>
          <p:nvPr/>
        </p:nvSpPr>
        <p:spPr>
          <a:xfrm>
            <a:off x="576730" y="5599392"/>
            <a:ext cx="7620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zh-CN" sz="1800" dirty="0" err="1">
                <a:solidFill>
                  <a:schemeClr val="bg1"/>
                </a:solidFill>
              </a:rPr>
              <a:t>Array.prototype.copyWithin</a:t>
            </a:r>
            <a:r>
              <a:rPr lang="pt-BR" altLang="zh-CN" sz="1800" dirty="0">
                <a:solidFill>
                  <a:schemeClr val="bg1"/>
                </a:solidFill>
              </a:rPr>
              <a:t>(</a:t>
            </a:r>
            <a:r>
              <a:rPr lang="pt-BR" altLang="zh-CN" sz="1800" dirty="0" err="1">
                <a:solidFill>
                  <a:schemeClr val="bg1"/>
                </a:solidFill>
              </a:rPr>
              <a:t>target</a:t>
            </a:r>
            <a:r>
              <a:rPr lang="pt-BR" altLang="zh-CN" sz="1800" dirty="0">
                <a:solidFill>
                  <a:schemeClr val="bg1"/>
                </a:solidFill>
              </a:rPr>
              <a:t>, start = 0, </a:t>
            </a:r>
            <a:r>
              <a:rPr lang="pt-BR" altLang="zh-CN" sz="1800" dirty="0" err="1">
                <a:solidFill>
                  <a:schemeClr val="bg1"/>
                </a:solidFill>
              </a:rPr>
              <a:t>end</a:t>
            </a:r>
            <a:r>
              <a:rPr lang="pt-BR" altLang="zh-CN" sz="1800" dirty="0">
                <a:solidFill>
                  <a:schemeClr val="bg1"/>
                </a:solidFill>
              </a:rPr>
              <a:t> = </a:t>
            </a:r>
            <a:r>
              <a:rPr lang="pt-BR" altLang="zh-CN" sz="1800" dirty="0" err="1">
                <a:solidFill>
                  <a:schemeClr val="bg1"/>
                </a:solidFill>
              </a:rPr>
              <a:t>this.length</a:t>
            </a:r>
            <a:r>
              <a:rPr lang="pt-BR" altLang="zh-CN" sz="1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6548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数组实例的 </a:t>
            </a:r>
            <a:r>
              <a:rPr lang="en-US" altLang="zh-CN" cap="none" dirty="0" err="1"/>
              <a:t>copyWithin</a:t>
            </a:r>
            <a:r>
              <a:rPr lang="en-US" altLang="zh-CN" dirty="0"/>
              <a:t>() </a:t>
            </a:r>
            <a:endParaRPr lang="zh-CN" altLang="en-US" dirty="0"/>
          </a:p>
        </p:txBody>
      </p:sp>
      <p:sp>
        <p:nvSpPr>
          <p:cNvPr id="4" name="内容占位符 8"/>
          <p:cNvSpPr txBox="1">
            <a:spLocks noGrp="1"/>
          </p:cNvSpPr>
          <p:nvPr>
            <p:ph idx="1"/>
          </p:nvPr>
        </p:nvSpPr>
        <p:spPr>
          <a:xfrm>
            <a:off x="457200" y="1752600"/>
            <a:ext cx="7620000" cy="43334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// </a:t>
            </a:r>
            <a:r>
              <a:rPr lang="zh-CN" altLang="en-US" sz="1400" dirty="0">
                <a:solidFill>
                  <a:schemeClr val="bg1"/>
                </a:solidFill>
              </a:rPr>
              <a:t>将</a:t>
            </a:r>
            <a:r>
              <a:rPr lang="en-US" altLang="zh-CN" sz="1400" dirty="0">
                <a:solidFill>
                  <a:schemeClr val="bg1"/>
                </a:solidFill>
              </a:rPr>
              <a:t>3</a:t>
            </a:r>
            <a:r>
              <a:rPr lang="zh-CN" altLang="en-US" sz="1400" dirty="0">
                <a:solidFill>
                  <a:schemeClr val="bg1"/>
                </a:solidFill>
              </a:rPr>
              <a:t>号位复制到</a:t>
            </a:r>
            <a:r>
              <a:rPr lang="en-US" altLang="zh-CN" sz="1400" dirty="0">
                <a:solidFill>
                  <a:schemeClr val="bg1"/>
                </a:solidFill>
              </a:rPr>
              <a:t>0</a:t>
            </a:r>
            <a:r>
              <a:rPr lang="zh-CN" altLang="en-US" sz="1400" dirty="0">
                <a:solidFill>
                  <a:schemeClr val="bg1"/>
                </a:solidFill>
              </a:rPr>
              <a:t>号位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[1, 2, 3, 4, 5].</a:t>
            </a:r>
            <a:r>
              <a:rPr lang="en-US" altLang="zh-CN" sz="1400" dirty="0" err="1">
                <a:solidFill>
                  <a:schemeClr val="bg1"/>
                </a:solidFill>
              </a:rPr>
              <a:t>copyWithin</a:t>
            </a:r>
            <a:r>
              <a:rPr lang="en-US" altLang="zh-CN" sz="1400" dirty="0">
                <a:solidFill>
                  <a:schemeClr val="bg1"/>
                </a:solidFill>
              </a:rPr>
              <a:t>(0, 3, 4)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// [4, 2, 3, 4, 5]</a:t>
            </a:r>
          </a:p>
          <a:p>
            <a:pPr>
              <a:lnSpc>
                <a:spcPct val="100000"/>
              </a:lnSpc>
            </a:pP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// -2</a:t>
            </a:r>
            <a:r>
              <a:rPr lang="zh-CN" altLang="en-US" sz="1400" dirty="0">
                <a:solidFill>
                  <a:schemeClr val="bg1"/>
                </a:solidFill>
              </a:rPr>
              <a:t>相当于</a:t>
            </a:r>
            <a:r>
              <a:rPr lang="en-US" altLang="zh-CN" sz="1400" dirty="0">
                <a:solidFill>
                  <a:schemeClr val="bg1"/>
                </a:solidFill>
              </a:rPr>
              <a:t>3</a:t>
            </a:r>
            <a:r>
              <a:rPr lang="zh-CN" altLang="en-US" sz="1400" dirty="0">
                <a:solidFill>
                  <a:schemeClr val="bg1"/>
                </a:solidFill>
              </a:rPr>
              <a:t>号位，</a:t>
            </a:r>
            <a:r>
              <a:rPr lang="en-US" altLang="zh-CN" sz="1400" dirty="0">
                <a:solidFill>
                  <a:schemeClr val="bg1"/>
                </a:solidFill>
              </a:rPr>
              <a:t>-1</a:t>
            </a:r>
            <a:r>
              <a:rPr lang="zh-CN" altLang="en-US" sz="1400" dirty="0">
                <a:solidFill>
                  <a:schemeClr val="bg1"/>
                </a:solidFill>
              </a:rPr>
              <a:t>相当于</a:t>
            </a:r>
            <a:r>
              <a:rPr lang="en-US" altLang="zh-CN" sz="1400" dirty="0">
                <a:solidFill>
                  <a:schemeClr val="bg1"/>
                </a:solidFill>
              </a:rPr>
              <a:t>4</a:t>
            </a:r>
            <a:r>
              <a:rPr lang="zh-CN" altLang="en-US" sz="1400" dirty="0">
                <a:solidFill>
                  <a:schemeClr val="bg1"/>
                </a:solidFill>
              </a:rPr>
              <a:t>号位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[1, 2, 3, 4, 5].</a:t>
            </a:r>
            <a:r>
              <a:rPr lang="en-US" altLang="zh-CN" sz="1400" dirty="0" err="1">
                <a:solidFill>
                  <a:schemeClr val="bg1"/>
                </a:solidFill>
              </a:rPr>
              <a:t>copyWithin</a:t>
            </a:r>
            <a:r>
              <a:rPr lang="en-US" altLang="zh-CN" sz="1400" dirty="0">
                <a:solidFill>
                  <a:schemeClr val="bg1"/>
                </a:solidFill>
              </a:rPr>
              <a:t>(0, -2, -1)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// [4, 2, 3, 4, 5]</a:t>
            </a:r>
          </a:p>
          <a:p>
            <a:pPr>
              <a:lnSpc>
                <a:spcPct val="100000"/>
              </a:lnSpc>
            </a:pP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// </a:t>
            </a:r>
            <a:r>
              <a:rPr lang="zh-CN" altLang="en-US" sz="1400" dirty="0">
                <a:solidFill>
                  <a:schemeClr val="bg1"/>
                </a:solidFill>
              </a:rPr>
              <a:t>将</a:t>
            </a:r>
            <a:r>
              <a:rPr lang="en-US" altLang="zh-CN" sz="1400" dirty="0">
                <a:solidFill>
                  <a:schemeClr val="bg1"/>
                </a:solidFill>
              </a:rPr>
              <a:t>3</a:t>
            </a:r>
            <a:r>
              <a:rPr lang="zh-CN" altLang="en-US" sz="1400" dirty="0">
                <a:solidFill>
                  <a:schemeClr val="bg1"/>
                </a:solidFill>
              </a:rPr>
              <a:t>号位复制到</a:t>
            </a:r>
            <a:r>
              <a:rPr lang="en-US" altLang="zh-CN" sz="1400" dirty="0">
                <a:solidFill>
                  <a:schemeClr val="bg1"/>
                </a:solidFill>
              </a:rPr>
              <a:t>0</a:t>
            </a:r>
            <a:r>
              <a:rPr lang="zh-CN" altLang="en-US" sz="1400" dirty="0">
                <a:solidFill>
                  <a:schemeClr val="bg1"/>
                </a:solidFill>
              </a:rPr>
              <a:t>号位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[].</a:t>
            </a:r>
            <a:r>
              <a:rPr lang="en-US" altLang="zh-CN" sz="1400" dirty="0" err="1">
                <a:solidFill>
                  <a:schemeClr val="bg1"/>
                </a:solidFill>
              </a:rPr>
              <a:t>copyWithin.call</a:t>
            </a:r>
            <a:r>
              <a:rPr lang="en-US" altLang="zh-CN" sz="1400" dirty="0">
                <a:solidFill>
                  <a:schemeClr val="bg1"/>
                </a:solidFill>
              </a:rPr>
              <a:t>({length: 5, 3: 1}, 0, 3)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// {0: 1, 3: 1, length: 5}</a:t>
            </a:r>
          </a:p>
          <a:p>
            <a:pPr>
              <a:lnSpc>
                <a:spcPct val="100000"/>
              </a:lnSpc>
            </a:pP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9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kumimoji="1" lang="en-US" altLang="zh-CN" dirty="0" err="1" smtClean="0"/>
              <a:t>var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r>
              <a:rPr kumimoji="1" lang="zh-CN" altLang="en-US" dirty="0" smtClean="0"/>
              <a:t>特点：</a:t>
            </a:r>
            <a:r>
              <a:rPr kumimoji="1" lang="en-US" altLang="zh-CN" dirty="0" smtClean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声明提升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7927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数组实例的 </a:t>
            </a:r>
            <a:r>
              <a:rPr lang="en-US" altLang="zh-CN" cap="none" dirty="0" err="1"/>
              <a:t>copyWithin</a:t>
            </a:r>
            <a:r>
              <a:rPr lang="en-US" altLang="zh-CN" dirty="0"/>
              <a:t>() </a:t>
            </a:r>
            <a:endParaRPr lang="zh-CN" altLang="en-US" dirty="0"/>
          </a:p>
        </p:txBody>
      </p:sp>
      <p:sp>
        <p:nvSpPr>
          <p:cNvPr id="4" name="内容占位符 8"/>
          <p:cNvSpPr txBox="1">
            <a:spLocks noGrp="1"/>
          </p:cNvSpPr>
          <p:nvPr>
            <p:ph idx="1"/>
          </p:nvPr>
        </p:nvSpPr>
        <p:spPr>
          <a:xfrm>
            <a:off x="457200" y="1752600"/>
            <a:ext cx="7620000" cy="3317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bg1"/>
                </a:solidFill>
              </a:rPr>
              <a:t>/</a:t>
            </a:r>
            <a:r>
              <a:rPr lang="en-US" altLang="zh-CN" sz="1600" dirty="0">
                <a:solidFill>
                  <a:schemeClr val="bg1"/>
                </a:solidFill>
              </a:rPr>
              <a:t>/ </a:t>
            </a:r>
            <a:r>
              <a:rPr lang="zh-CN" altLang="en-US" sz="1600" dirty="0">
                <a:solidFill>
                  <a:schemeClr val="bg1"/>
                </a:solidFill>
              </a:rPr>
              <a:t>将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号位到数组结束，复制到</a:t>
            </a:r>
            <a:r>
              <a:rPr lang="en-US" altLang="zh-CN" sz="1600" dirty="0">
                <a:solidFill>
                  <a:schemeClr val="bg1"/>
                </a:solidFill>
              </a:rPr>
              <a:t>0</a:t>
            </a:r>
            <a:r>
              <a:rPr lang="zh-CN" altLang="en-US" sz="1600" dirty="0">
                <a:solidFill>
                  <a:schemeClr val="bg1"/>
                </a:solidFill>
              </a:rPr>
              <a:t>号位</a:t>
            </a:r>
          </a:p>
          <a:p>
            <a:pPr>
              <a:lnSpc>
                <a:spcPct val="100000"/>
              </a:lnSpc>
            </a:pPr>
            <a:r>
              <a:rPr lang="en-US" altLang="zh-CN" sz="1600" dirty="0" err="1">
                <a:solidFill>
                  <a:schemeClr val="bg1"/>
                </a:solidFill>
              </a:rPr>
              <a:t>var</a:t>
            </a:r>
            <a:r>
              <a:rPr lang="en-US" altLang="zh-CN" sz="1600" dirty="0">
                <a:solidFill>
                  <a:schemeClr val="bg1"/>
                </a:solidFill>
              </a:rPr>
              <a:t> i32a = new Int32Array([1, 2, 3, 4, 5]);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i32a.copyWithin(0, 2);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Int32Array [3, 4, 5, 4, 5]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zh-CN" altLang="en-US" sz="1600" dirty="0">
                <a:solidFill>
                  <a:schemeClr val="bg1"/>
                </a:solidFill>
              </a:rPr>
              <a:t>对于没有部署 </a:t>
            </a:r>
            <a:r>
              <a:rPr lang="en-US" altLang="zh-CN" sz="1600" dirty="0" err="1">
                <a:solidFill>
                  <a:schemeClr val="bg1"/>
                </a:solidFill>
              </a:rPr>
              <a:t>TypedArray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的 </a:t>
            </a:r>
            <a:r>
              <a:rPr lang="en-US" altLang="zh-CN" sz="1600" dirty="0" err="1">
                <a:solidFill>
                  <a:schemeClr val="bg1"/>
                </a:solidFill>
              </a:rPr>
              <a:t>copyWithin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方法的平台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zh-CN" altLang="en-US" sz="1600" dirty="0">
                <a:solidFill>
                  <a:schemeClr val="bg1"/>
                </a:solidFill>
              </a:rPr>
              <a:t>需要采用下面的写法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[].</a:t>
            </a:r>
            <a:r>
              <a:rPr lang="en-US" altLang="zh-CN" sz="1600" dirty="0" err="1">
                <a:solidFill>
                  <a:schemeClr val="bg1"/>
                </a:solidFill>
              </a:rPr>
              <a:t>copyWithin.call</a:t>
            </a:r>
            <a:r>
              <a:rPr lang="en-US" altLang="zh-CN" sz="1600" dirty="0">
                <a:solidFill>
                  <a:schemeClr val="bg1"/>
                </a:solidFill>
              </a:rPr>
              <a:t>(new Int32Array([1, 2, 3, 4, 5]), 0, 3, 4);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Int32Array [4, 2, 3, 4, 5]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548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r>
              <a:rPr lang="zh-CN" altLang="nl-NL" sz="3200" dirty="0"/>
              <a:t>数组实例的 </a:t>
            </a:r>
            <a:r>
              <a:rPr lang="nl-NL" altLang="zh-CN" sz="3200" cap="none" dirty="0" err="1" smtClean="0"/>
              <a:t>find</a:t>
            </a:r>
            <a:r>
              <a:rPr lang="nl-NL" altLang="zh-CN" sz="3200" dirty="0" smtClean="0"/>
              <a:t>()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1800" dirty="0"/>
              <a:t>数组实例的</a:t>
            </a:r>
            <a:r>
              <a:rPr lang="en-US" altLang="zh-CN" sz="1800" dirty="0"/>
              <a:t>find</a:t>
            </a:r>
            <a:r>
              <a:rPr lang="zh-CN" altLang="en-US" sz="1800" dirty="0"/>
              <a:t>方法，用于找出第一个符合条件的数组成员。它的参数是一个回调函数，所有数组成员依次执行该回调函数，直到找出第一个返回值为</a:t>
            </a:r>
            <a:r>
              <a:rPr lang="en-US" altLang="zh-CN" sz="1800" dirty="0"/>
              <a:t>true</a:t>
            </a:r>
            <a:r>
              <a:rPr lang="zh-CN" altLang="en-US" sz="1800" dirty="0"/>
              <a:t>的成员，然后返回该成员。如果没有符合条件的成员，则返回</a:t>
            </a:r>
            <a:r>
              <a:rPr lang="en-US" altLang="zh-CN" sz="1800" dirty="0"/>
              <a:t>undefined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sz="1800" dirty="0" smtClean="0"/>
              <a:t>find</a:t>
            </a:r>
            <a:r>
              <a:rPr lang="zh-CN" altLang="en-US" sz="1800" dirty="0"/>
              <a:t>方法的回调函数可以接受三个参数，依次为当前的值、当前的位置和原数组。</a:t>
            </a:r>
          </a:p>
          <a:p>
            <a:pPr marL="342900" indent="-342900">
              <a:buFont typeface="Arial"/>
              <a:buChar char="•"/>
            </a:pPr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7" name="内容占位符 8"/>
          <p:cNvSpPr txBox="1">
            <a:spLocks/>
          </p:cNvSpPr>
          <p:nvPr/>
        </p:nvSpPr>
        <p:spPr>
          <a:xfrm>
            <a:off x="791882" y="4464466"/>
            <a:ext cx="7195671" cy="7109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[1, 4, -5, 10].find((n) =&gt; n &lt; 0)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// -</a:t>
            </a:r>
            <a:r>
              <a:rPr lang="en-US" altLang="zh-CN" sz="1600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791882" y="5197928"/>
            <a:ext cx="7195672" cy="1630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FFFFFF"/>
                </a:solidFill>
              </a:rPr>
              <a:t>[1, 5, 10, 15].find(function(value, index, </a:t>
            </a:r>
            <a:r>
              <a:rPr lang="en-US" altLang="zh-CN" sz="1800" dirty="0" err="1">
                <a:solidFill>
                  <a:srgbClr val="FFFFFF"/>
                </a:solidFill>
              </a:rPr>
              <a:t>arr</a:t>
            </a:r>
            <a:r>
              <a:rPr lang="en-US" altLang="zh-CN" sz="1800" dirty="0">
                <a:solidFill>
                  <a:srgbClr val="FFFFFF"/>
                </a:solidFill>
              </a:rPr>
              <a:t>) {</a:t>
            </a:r>
          </a:p>
          <a:p>
            <a:r>
              <a:rPr lang="en-US" altLang="zh-CN" sz="1800" dirty="0">
                <a:solidFill>
                  <a:srgbClr val="FFFFFF"/>
                </a:solidFill>
              </a:rPr>
              <a:t>  return value &gt; 9;</a:t>
            </a:r>
          </a:p>
          <a:p>
            <a:r>
              <a:rPr lang="en-US" altLang="zh-CN" sz="1800" dirty="0">
                <a:solidFill>
                  <a:srgbClr val="FFFFFF"/>
                </a:solidFill>
              </a:rPr>
              <a:t>}) // 10</a:t>
            </a:r>
            <a:endParaRPr lang="zh-CN" alt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548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nl-NL" dirty="0"/>
              <a:t>数组实例的 </a:t>
            </a:r>
            <a:r>
              <a:rPr lang="en-US" altLang="zh-CN" cap="none" dirty="0" err="1"/>
              <a:t>findIndex</a:t>
            </a:r>
            <a:r>
              <a:rPr lang="en-US" altLang="zh-CN" cap="none" dirty="0"/>
              <a:t> </a:t>
            </a:r>
            <a:r>
              <a:rPr lang="nl-NL" altLang="zh-CN" dirty="0" smtClean="0"/>
              <a:t>(</a:t>
            </a:r>
            <a:r>
              <a:rPr lang="nl-NL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数组实例的</a:t>
            </a:r>
            <a:r>
              <a:rPr lang="en-US" altLang="zh-CN" dirty="0" err="1"/>
              <a:t>findIndex</a:t>
            </a:r>
            <a:r>
              <a:rPr lang="zh-CN" altLang="en-US" dirty="0"/>
              <a:t>方法的用法与</a:t>
            </a:r>
            <a:r>
              <a:rPr lang="en-US" altLang="zh-CN" dirty="0"/>
              <a:t>find</a:t>
            </a:r>
            <a:r>
              <a:rPr lang="zh-CN" altLang="en-US" dirty="0"/>
              <a:t>方法非常类似，返回第一个符合条件的数组成员的位置，如果所有成员都不符合条件，则返回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791882" y="3345222"/>
            <a:ext cx="7195672" cy="1630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FFFFFF"/>
                </a:solidFill>
              </a:rPr>
              <a:t>[1, 5, 10, 15].</a:t>
            </a:r>
            <a:r>
              <a:rPr lang="en-US" altLang="zh-CN" sz="1800" dirty="0" err="1">
                <a:solidFill>
                  <a:srgbClr val="FFFFFF"/>
                </a:solidFill>
              </a:rPr>
              <a:t>findIndex</a:t>
            </a:r>
            <a:r>
              <a:rPr lang="en-US" altLang="zh-CN" sz="1800" dirty="0">
                <a:solidFill>
                  <a:srgbClr val="FFFFFF"/>
                </a:solidFill>
              </a:rPr>
              <a:t>(function(value, index, </a:t>
            </a:r>
            <a:r>
              <a:rPr lang="en-US" altLang="zh-CN" sz="1800" dirty="0" err="1">
                <a:solidFill>
                  <a:srgbClr val="FFFFFF"/>
                </a:solidFill>
              </a:rPr>
              <a:t>arr</a:t>
            </a:r>
            <a:r>
              <a:rPr lang="en-US" altLang="zh-CN" sz="1800" dirty="0">
                <a:solidFill>
                  <a:srgbClr val="FFFFFF"/>
                </a:solidFill>
              </a:rPr>
              <a:t>) {</a:t>
            </a:r>
          </a:p>
          <a:p>
            <a:r>
              <a:rPr lang="en-US" altLang="zh-CN" sz="1800" dirty="0">
                <a:solidFill>
                  <a:srgbClr val="FFFFFF"/>
                </a:solidFill>
              </a:rPr>
              <a:t>  return value &gt; 9;</a:t>
            </a:r>
          </a:p>
          <a:p>
            <a:r>
              <a:rPr lang="en-US" altLang="zh-CN" sz="1800" dirty="0">
                <a:solidFill>
                  <a:srgbClr val="FFFFFF"/>
                </a:solidFill>
              </a:rPr>
              <a:t>}) // 2</a:t>
            </a:r>
          </a:p>
        </p:txBody>
      </p:sp>
    </p:spTree>
    <p:extLst>
      <p:ext uri="{BB962C8B-B14F-4D97-AF65-F5344CB8AC3E}">
        <p14:creationId xmlns:p14="http://schemas.microsoft.com/office/powerpoint/2010/main" val="37526548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nl-NL" dirty="0"/>
              <a:t>数组实例的 </a:t>
            </a:r>
            <a:r>
              <a:rPr lang="en-US" altLang="zh-CN" cap="none" dirty="0" err="1"/>
              <a:t>findIndex</a:t>
            </a:r>
            <a:r>
              <a:rPr lang="en-US" altLang="zh-CN" cap="none" dirty="0"/>
              <a:t> </a:t>
            </a:r>
            <a:r>
              <a:rPr lang="nl-NL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这两个方法都可以发现</a:t>
            </a:r>
            <a:r>
              <a:rPr lang="en-US" altLang="zh-CN" dirty="0" err="1"/>
              <a:t>NaN</a:t>
            </a:r>
            <a:r>
              <a:rPr lang="zh-CN" altLang="en-US" dirty="0"/>
              <a:t>，弥补了数组的</a:t>
            </a:r>
            <a:r>
              <a:rPr lang="en-US" altLang="zh-CN" dirty="0" err="1"/>
              <a:t>IndexOf</a:t>
            </a:r>
            <a:r>
              <a:rPr lang="zh-CN" altLang="en-US" dirty="0"/>
              <a:t>方法的不足。</a:t>
            </a:r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791882" y="2433810"/>
            <a:ext cx="7195672" cy="2128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FFFFFF"/>
                </a:solidFill>
              </a:rPr>
              <a:t>[</a:t>
            </a:r>
            <a:r>
              <a:rPr lang="en-US" altLang="zh-CN" sz="1800" dirty="0" err="1">
                <a:solidFill>
                  <a:srgbClr val="FFFFFF"/>
                </a:solidFill>
              </a:rPr>
              <a:t>NaN</a:t>
            </a:r>
            <a:r>
              <a:rPr lang="en-US" altLang="zh-CN" sz="1800" dirty="0">
                <a:solidFill>
                  <a:srgbClr val="FFFFFF"/>
                </a:solidFill>
              </a:rPr>
              <a:t>].</a:t>
            </a:r>
            <a:r>
              <a:rPr lang="en-US" altLang="zh-CN" sz="1800" dirty="0" err="1">
                <a:solidFill>
                  <a:srgbClr val="FFFFFF"/>
                </a:solidFill>
              </a:rPr>
              <a:t>indexOf</a:t>
            </a:r>
            <a:r>
              <a:rPr lang="en-US" altLang="zh-CN" sz="1800" dirty="0">
                <a:solidFill>
                  <a:srgbClr val="FFFFFF"/>
                </a:solidFill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</a:rPr>
              <a:t>NaN</a:t>
            </a:r>
            <a:r>
              <a:rPr lang="en-US" altLang="zh-CN" sz="1800" dirty="0">
                <a:solidFill>
                  <a:srgbClr val="FFFFFF"/>
                </a:solidFill>
              </a:rPr>
              <a:t>)</a:t>
            </a:r>
          </a:p>
          <a:p>
            <a:r>
              <a:rPr lang="en-US" altLang="zh-CN" sz="1800" dirty="0">
                <a:solidFill>
                  <a:srgbClr val="FFFFFF"/>
                </a:solidFill>
              </a:rPr>
              <a:t>// -</a:t>
            </a:r>
            <a:r>
              <a:rPr lang="en-US" altLang="zh-CN" sz="1800" dirty="0" smtClean="0">
                <a:solidFill>
                  <a:srgbClr val="FFFFFF"/>
                </a:solidFill>
              </a:rPr>
              <a:t>1</a:t>
            </a:r>
            <a:endParaRPr lang="en-US" altLang="zh-CN" sz="1800" dirty="0">
              <a:solidFill>
                <a:srgbClr val="FFFFFF"/>
              </a:solidFill>
            </a:endParaRPr>
          </a:p>
          <a:p>
            <a:r>
              <a:rPr lang="en-US" altLang="zh-CN" sz="1800" dirty="0">
                <a:solidFill>
                  <a:srgbClr val="FFFFFF"/>
                </a:solidFill>
              </a:rPr>
              <a:t>[</a:t>
            </a:r>
            <a:r>
              <a:rPr lang="en-US" altLang="zh-CN" sz="1800" dirty="0" err="1">
                <a:solidFill>
                  <a:srgbClr val="FFFFFF"/>
                </a:solidFill>
              </a:rPr>
              <a:t>NaN</a:t>
            </a:r>
            <a:r>
              <a:rPr lang="en-US" altLang="zh-CN" sz="1800" dirty="0">
                <a:solidFill>
                  <a:srgbClr val="FFFFFF"/>
                </a:solidFill>
              </a:rPr>
              <a:t>].</a:t>
            </a:r>
            <a:r>
              <a:rPr lang="en-US" altLang="zh-CN" sz="1800" dirty="0" err="1">
                <a:solidFill>
                  <a:srgbClr val="FFFFFF"/>
                </a:solidFill>
              </a:rPr>
              <a:t>findIndex</a:t>
            </a:r>
            <a:r>
              <a:rPr lang="en-US" altLang="zh-CN" sz="1800" dirty="0">
                <a:solidFill>
                  <a:srgbClr val="FFFFFF"/>
                </a:solidFill>
              </a:rPr>
              <a:t>(y =&gt; </a:t>
            </a:r>
            <a:r>
              <a:rPr lang="en-US" altLang="zh-CN" sz="1800" dirty="0" err="1">
                <a:solidFill>
                  <a:srgbClr val="FFFFFF"/>
                </a:solidFill>
              </a:rPr>
              <a:t>Object.is</a:t>
            </a:r>
            <a:r>
              <a:rPr lang="en-US" altLang="zh-CN" sz="1800" dirty="0">
                <a:solidFill>
                  <a:srgbClr val="FFFFFF"/>
                </a:solidFill>
              </a:rPr>
              <a:t>(</a:t>
            </a:r>
            <a:r>
              <a:rPr lang="en-US" altLang="zh-CN" sz="1800" dirty="0" err="1">
                <a:solidFill>
                  <a:srgbClr val="FFFFFF"/>
                </a:solidFill>
              </a:rPr>
              <a:t>NaN</a:t>
            </a:r>
            <a:r>
              <a:rPr lang="en-US" altLang="zh-CN" sz="1800" dirty="0">
                <a:solidFill>
                  <a:srgbClr val="FFFFFF"/>
                </a:solidFill>
              </a:rPr>
              <a:t>, y))</a:t>
            </a:r>
          </a:p>
          <a:p>
            <a:r>
              <a:rPr lang="en-US" altLang="zh-CN" sz="1800" dirty="0">
                <a:solidFill>
                  <a:srgbClr val="FFFFFF"/>
                </a:solidFill>
              </a:rPr>
              <a:t>// 0</a:t>
            </a:r>
          </a:p>
        </p:txBody>
      </p:sp>
    </p:spTree>
    <p:extLst>
      <p:ext uri="{BB962C8B-B14F-4D97-AF65-F5344CB8AC3E}">
        <p14:creationId xmlns:p14="http://schemas.microsoft.com/office/powerpoint/2010/main" val="37526548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67388" cy="1371600"/>
          </a:xfrm>
        </p:spPr>
        <p:txBody>
          <a:bodyPr>
            <a:normAutofit/>
          </a:bodyPr>
          <a:lstStyle/>
          <a:p>
            <a:r>
              <a:rPr lang="zh-CN" altLang="en-US" sz="2400" cap="none" dirty="0" smtClean="0"/>
              <a:t>数组实例的 </a:t>
            </a:r>
            <a:r>
              <a:rPr lang="en-US" altLang="zh-CN" sz="2400" cap="none" dirty="0" smtClean="0"/>
              <a:t>entries()</a:t>
            </a:r>
            <a:r>
              <a:rPr lang="zh-CN" altLang="en-US" sz="2400" cap="none" dirty="0" smtClean="0"/>
              <a:t>，</a:t>
            </a:r>
            <a:r>
              <a:rPr lang="en-US" altLang="zh-CN" sz="2400" cap="none" dirty="0" smtClean="0"/>
              <a:t>keys() </a:t>
            </a:r>
            <a:r>
              <a:rPr lang="zh-CN" altLang="en-US" sz="2400" cap="none" dirty="0" smtClean="0"/>
              <a:t>和 </a:t>
            </a:r>
            <a:r>
              <a:rPr lang="en-US" altLang="zh-CN" sz="2400" cap="none" dirty="0" smtClean="0"/>
              <a:t>values()</a:t>
            </a:r>
            <a:endParaRPr lang="zh-CN" altLang="en-US" sz="24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1800" dirty="0"/>
              <a:t>ES6 </a:t>
            </a:r>
            <a:r>
              <a:rPr lang="zh-CN" altLang="en-US" sz="1800" dirty="0"/>
              <a:t>提供三个新的方法</a:t>
            </a:r>
            <a:r>
              <a:rPr lang="en-US" altLang="zh-CN" sz="1800" dirty="0"/>
              <a:t>——entries()</a:t>
            </a:r>
            <a:r>
              <a:rPr lang="zh-CN" altLang="en-US" sz="1800" dirty="0"/>
              <a:t>，</a:t>
            </a:r>
            <a:r>
              <a:rPr lang="en-US" altLang="zh-CN" sz="1800" dirty="0"/>
              <a:t>keys()</a:t>
            </a:r>
            <a:r>
              <a:rPr lang="zh-CN" altLang="en-US" sz="1800" dirty="0"/>
              <a:t>和</a:t>
            </a:r>
            <a:r>
              <a:rPr lang="en-US" altLang="zh-CN" sz="1800" dirty="0"/>
              <a:t>values()——</a:t>
            </a:r>
            <a:r>
              <a:rPr lang="zh-CN" altLang="en-US" sz="1800" dirty="0"/>
              <a:t>用于遍历数组。它们都返回一个遍历器对</a:t>
            </a:r>
            <a:r>
              <a:rPr lang="zh-CN" altLang="en-US" sz="1800" dirty="0" smtClean="0"/>
              <a:t>象，</a:t>
            </a:r>
            <a:r>
              <a:rPr lang="zh-CN" altLang="en-US" sz="1800" dirty="0"/>
              <a:t>可以用</a:t>
            </a:r>
            <a:r>
              <a:rPr lang="en-US" altLang="zh-CN" sz="1800" dirty="0"/>
              <a:t>for...of</a:t>
            </a:r>
            <a:r>
              <a:rPr lang="zh-CN" altLang="en-US" sz="1800" dirty="0"/>
              <a:t>循环进行遍历，唯一的区别是</a:t>
            </a:r>
            <a:r>
              <a:rPr lang="en-US" altLang="zh-CN" sz="1800" dirty="0"/>
              <a:t>keys()</a:t>
            </a:r>
            <a:r>
              <a:rPr lang="zh-CN" altLang="en-US" sz="1800" dirty="0"/>
              <a:t>是对键名的遍历、</a:t>
            </a:r>
            <a:r>
              <a:rPr lang="en-US" altLang="zh-CN" sz="1800" dirty="0"/>
              <a:t>values()</a:t>
            </a:r>
            <a:r>
              <a:rPr lang="zh-CN" altLang="en-US" sz="1800" dirty="0"/>
              <a:t>是对键值的遍历，</a:t>
            </a:r>
            <a:r>
              <a:rPr lang="en-US" altLang="zh-CN" sz="1800" dirty="0"/>
              <a:t>entries()</a:t>
            </a:r>
            <a:r>
              <a:rPr lang="zh-CN" altLang="en-US" sz="1800" dirty="0"/>
              <a:t>是对键值对的遍历。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26548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67388" cy="1371600"/>
          </a:xfrm>
        </p:spPr>
        <p:txBody>
          <a:bodyPr>
            <a:normAutofit/>
          </a:bodyPr>
          <a:lstStyle/>
          <a:p>
            <a:r>
              <a:rPr lang="zh-CN" altLang="en-US" sz="2400" cap="none" dirty="0" smtClean="0"/>
              <a:t>数组实例的 </a:t>
            </a:r>
            <a:r>
              <a:rPr lang="en-US" altLang="zh-CN" sz="2400" cap="none" dirty="0" smtClean="0"/>
              <a:t>entries()</a:t>
            </a:r>
            <a:r>
              <a:rPr lang="zh-CN" altLang="en-US" sz="2400" cap="none" dirty="0" smtClean="0"/>
              <a:t>，</a:t>
            </a:r>
            <a:r>
              <a:rPr lang="en-US" altLang="zh-CN" sz="2400" cap="none" dirty="0" smtClean="0"/>
              <a:t>keys() </a:t>
            </a:r>
            <a:r>
              <a:rPr lang="zh-CN" altLang="en-US" sz="2400" cap="none" dirty="0" smtClean="0"/>
              <a:t>和 </a:t>
            </a:r>
            <a:r>
              <a:rPr lang="en-US" altLang="zh-CN" sz="2400" cap="none" dirty="0" smtClean="0"/>
              <a:t>values()</a:t>
            </a:r>
            <a:endParaRPr lang="zh-CN" altLang="en-US" sz="2400" cap="none" dirty="0"/>
          </a:p>
        </p:txBody>
      </p:sp>
      <p:sp>
        <p:nvSpPr>
          <p:cNvPr id="5" name="内容占位符 8"/>
          <p:cNvSpPr txBox="1">
            <a:spLocks noGrp="1"/>
          </p:cNvSpPr>
          <p:nvPr>
            <p:ph idx="1"/>
          </p:nvPr>
        </p:nvSpPr>
        <p:spPr>
          <a:xfrm>
            <a:off x="457200" y="1752600"/>
            <a:ext cx="7620000" cy="50044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_tradnl" altLang="zh-CN" sz="1400" dirty="0" err="1">
                <a:solidFill>
                  <a:srgbClr val="FFFFFF"/>
                </a:solidFill>
              </a:rPr>
              <a:t>for</a:t>
            </a:r>
            <a:r>
              <a:rPr lang="es-ES_tradnl" altLang="zh-CN" sz="1400" dirty="0">
                <a:solidFill>
                  <a:srgbClr val="FFFFFF"/>
                </a:solidFill>
              </a:rPr>
              <a:t> (</a:t>
            </a:r>
            <a:r>
              <a:rPr lang="es-ES_tradnl" altLang="zh-CN" sz="1400" dirty="0" err="1">
                <a:solidFill>
                  <a:srgbClr val="FFFFFF"/>
                </a:solidFill>
              </a:rPr>
              <a:t>let</a:t>
            </a:r>
            <a:r>
              <a:rPr lang="es-ES_tradnl" altLang="zh-CN" sz="1400" dirty="0">
                <a:solidFill>
                  <a:srgbClr val="FFFFFF"/>
                </a:solidFill>
              </a:rPr>
              <a:t> </a:t>
            </a:r>
            <a:r>
              <a:rPr lang="es-ES_tradnl" altLang="zh-CN" sz="1400" dirty="0" err="1">
                <a:solidFill>
                  <a:srgbClr val="FFFFFF"/>
                </a:solidFill>
              </a:rPr>
              <a:t>index</a:t>
            </a:r>
            <a:r>
              <a:rPr lang="es-ES_tradnl" altLang="zh-CN" sz="1400" dirty="0">
                <a:solidFill>
                  <a:srgbClr val="FFFFFF"/>
                </a:solidFill>
              </a:rPr>
              <a:t> of ['a', 'b'].</a:t>
            </a:r>
            <a:r>
              <a:rPr lang="es-ES_tradnl" altLang="zh-CN" sz="1400" dirty="0" err="1">
                <a:solidFill>
                  <a:srgbClr val="FFFFFF"/>
                </a:solidFill>
              </a:rPr>
              <a:t>keys</a:t>
            </a:r>
            <a:r>
              <a:rPr lang="es-ES_tradnl" altLang="zh-CN" sz="1400" dirty="0">
                <a:solidFill>
                  <a:srgbClr val="FFFFFF"/>
                </a:solidFill>
              </a:rPr>
              <a:t>()) {</a:t>
            </a:r>
          </a:p>
          <a:p>
            <a:pPr>
              <a:lnSpc>
                <a:spcPct val="100000"/>
              </a:lnSpc>
            </a:pPr>
            <a:r>
              <a:rPr lang="es-ES_tradnl" altLang="zh-CN" sz="1400" dirty="0">
                <a:solidFill>
                  <a:srgbClr val="FFFFFF"/>
                </a:solidFill>
              </a:rPr>
              <a:t>  </a:t>
            </a:r>
            <a:r>
              <a:rPr lang="es-ES_tradnl" altLang="zh-CN" sz="1400" dirty="0" err="1">
                <a:solidFill>
                  <a:srgbClr val="FFFFFF"/>
                </a:solidFill>
              </a:rPr>
              <a:t>console.log</a:t>
            </a:r>
            <a:r>
              <a:rPr lang="es-ES_tradnl" altLang="zh-CN" sz="1400" dirty="0">
                <a:solidFill>
                  <a:srgbClr val="FFFFFF"/>
                </a:solidFill>
              </a:rPr>
              <a:t>(</a:t>
            </a:r>
            <a:r>
              <a:rPr lang="es-ES_tradnl" altLang="zh-CN" sz="1400" dirty="0" err="1">
                <a:solidFill>
                  <a:srgbClr val="FFFFFF"/>
                </a:solidFill>
              </a:rPr>
              <a:t>index</a:t>
            </a:r>
            <a:r>
              <a:rPr lang="es-ES_tradnl" altLang="zh-CN" sz="1400" dirty="0">
                <a:solidFill>
                  <a:srgbClr val="FFFFFF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s-ES_tradnl" altLang="zh-CN" sz="1400" dirty="0">
                <a:solidFill>
                  <a:srgbClr val="FFFFFF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s-ES_tradnl" altLang="zh-CN" sz="1400" dirty="0">
                <a:solidFill>
                  <a:srgbClr val="FFFFFF"/>
                </a:solidFill>
              </a:rPr>
              <a:t>// 0</a:t>
            </a:r>
          </a:p>
          <a:p>
            <a:pPr>
              <a:lnSpc>
                <a:spcPct val="100000"/>
              </a:lnSpc>
            </a:pPr>
            <a:r>
              <a:rPr lang="es-ES_tradnl" altLang="zh-CN" sz="1400" dirty="0">
                <a:solidFill>
                  <a:srgbClr val="FFFFFF"/>
                </a:solidFill>
              </a:rPr>
              <a:t>// </a:t>
            </a:r>
            <a:r>
              <a:rPr lang="es-ES_tradnl" altLang="zh-CN" sz="1400" dirty="0" smtClean="0">
                <a:solidFill>
                  <a:srgbClr val="FFFFFF"/>
                </a:solidFill>
              </a:rPr>
              <a:t>1</a:t>
            </a:r>
            <a:endParaRPr lang="es-ES_tradnl" altLang="zh-CN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s-ES_tradnl" altLang="zh-CN" sz="1400" dirty="0" err="1">
                <a:solidFill>
                  <a:srgbClr val="FFFFFF"/>
                </a:solidFill>
              </a:rPr>
              <a:t>for</a:t>
            </a:r>
            <a:r>
              <a:rPr lang="es-ES_tradnl" altLang="zh-CN" sz="1400" dirty="0">
                <a:solidFill>
                  <a:srgbClr val="FFFFFF"/>
                </a:solidFill>
              </a:rPr>
              <a:t> (</a:t>
            </a:r>
            <a:r>
              <a:rPr lang="es-ES_tradnl" altLang="zh-CN" sz="1400" dirty="0" err="1">
                <a:solidFill>
                  <a:srgbClr val="FFFFFF"/>
                </a:solidFill>
              </a:rPr>
              <a:t>let</a:t>
            </a:r>
            <a:r>
              <a:rPr lang="es-ES_tradnl" altLang="zh-CN" sz="1400" dirty="0">
                <a:solidFill>
                  <a:srgbClr val="FFFFFF"/>
                </a:solidFill>
              </a:rPr>
              <a:t> </a:t>
            </a:r>
            <a:r>
              <a:rPr lang="es-ES_tradnl" altLang="zh-CN" sz="1400" dirty="0" err="1">
                <a:solidFill>
                  <a:srgbClr val="FFFFFF"/>
                </a:solidFill>
              </a:rPr>
              <a:t>elem</a:t>
            </a:r>
            <a:r>
              <a:rPr lang="es-ES_tradnl" altLang="zh-CN" sz="1400" dirty="0">
                <a:solidFill>
                  <a:srgbClr val="FFFFFF"/>
                </a:solidFill>
              </a:rPr>
              <a:t> of ['a', 'b'].</a:t>
            </a:r>
            <a:r>
              <a:rPr lang="es-ES_tradnl" altLang="zh-CN" sz="1400" dirty="0" err="1">
                <a:solidFill>
                  <a:srgbClr val="FFFFFF"/>
                </a:solidFill>
              </a:rPr>
              <a:t>values</a:t>
            </a:r>
            <a:r>
              <a:rPr lang="es-ES_tradnl" altLang="zh-CN" sz="1400" dirty="0">
                <a:solidFill>
                  <a:srgbClr val="FFFFFF"/>
                </a:solidFill>
              </a:rPr>
              <a:t>()) {</a:t>
            </a:r>
          </a:p>
          <a:p>
            <a:pPr>
              <a:lnSpc>
                <a:spcPct val="100000"/>
              </a:lnSpc>
            </a:pPr>
            <a:r>
              <a:rPr lang="es-ES_tradnl" altLang="zh-CN" sz="1400" dirty="0">
                <a:solidFill>
                  <a:srgbClr val="FFFFFF"/>
                </a:solidFill>
              </a:rPr>
              <a:t>  </a:t>
            </a:r>
            <a:r>
              <a:rPr lang="es-ES_tradnl" altLang="zh-CN" sz="1400" dirty="0" err="1">
                <a:solidFill>
                  <a:srgbClr val="FFFFFF"/>
                </a:solidFill>
              </a:rPr>
              <a:t>console.log</a:t>
            </a:r>
            <a:r>
              <a:rPr lang="es-ES_tradnl" altLang="zh-CN" sz="1400" dirty="0">
                <a:solidFill>
                  <a:srgbClr val="FFFFFF"/>
                </a:solidFill>
              </a:rPr>
              <a:t>(</a:t>
            </a:r>
            <a:r>
              <a:rPr lang="es-ES_tradnl" altLang="zh-CN" sz="1400" dirty="0" err="1">
                <a:solidFill>
                  <a:srgbClr val="FFFFFF"/>
                </a:solidFill>
              </a:rPr>
              <a:t>elem</a:t>
            </a:r>
            <a:r>
              <a:rPr lang="es-ES_tradnl" altLang="zh-CN" sz="1400" dirty="0">
                <a:solidFill>
                  <a:srgbClr val="FFFFFF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s-ES_tradnl" altLang="zh-CN" sz="1400" dirty="0">
                <a:solidFill>
                  <a:srgbClr val="FFFFFF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s-ES_tradnl" altLang="zh-CN" sz="1400" dirty="0">
                <a:solidFill>
                  <a:srgbClr val="FFFFFF"/>
                </a:solidFill>
              </a:rPr>
              <a:t>// 'a'</a:t>
            </a:r>
          </a:p>
          <a:p>
            <a:pPr>
              <a:lnSpc>
                <a:spcPct val="100000"/>
              </a:lnSpc>
            </a:pPr>
            <a:r>
              <a:rPr lang="es-ES_tradnl" altLang="zh-CN" sz="1400" dirty="0">
                <a:solidFill>
                  <a:srgbClr val="FFFFFF"/>
                </a:solidFill>
              </a:rPr>
              <a:t>// '</a:t>
            </a:r>
            <a:r>
              <a:rPr lang="es-ES_tradnl" altLang="zh-CN" sz="1400" dirty="0" smtClean="0">
                <a:solidFill>
                  <a:srgbClr val="FFFFFF"/>
                </a:solidFill>
              </a:rPr>
              <a:t>b’</a:t>
            </a:r>
            <a:endParaRPr lang="es-ES_tradnl" altLang="zh-CN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s-ES_tradnl" altLang="zh-CN" sz="1400" dirty="0" err="1">
                <a:solidFill>
                  <a:srgbClr val="FFFFFF"/>
                </a:solidFill>
              </a:rPr>
              <a:t>for</a:t>
            </a:r>
            <a:r>
              <a:rPr lang="es-ES_tradnl" altLang="zh-CN" sz="1400" dirty="0">
                <a:solidFill>
                  <a:srgbClr val="FFFFFF"/>
                </a:solidFill>
              </a:rPr>
              <a:t> (</a:t>
            </a:r>
            <a:r>
              <a:rPr lang="es-ES_tradnl" altLang="zh-CN" sz="1400" dirty="0" err="1">
                <a:solidFill>
                  <a:srgbClr val="FFFFFF"/>
                </a:solidFill>
              </a:rPr>
              <a:t>let</a:t>
            </a:r>
            <a:r>
              <a:rPr lang="es-ES_tradnl" altLang="zh-CN" sz="1400" dirty="0">
                <a:solidFill>
                  <a:srgbClr val="FFFFFF"/>
                </a:solidFill>
              </a:rPr>
              <a:t> [</a:t>
            </a:r>
            <a:r>
              <a:rPr lang="es-ES_tradnl" altLang="zh-CN" sz="1400" dirty="0" err="1">
                <a:solidFill>
                  <a:srgbClr val="FFFFFF"/>
                </a:solidFill>
              </a:rPr>
              <a:t>index</a:t>
            </a:r>
            <a:r>
              <a:rPr lang="es-ES_tradnl" altLang="zh-CN" sz="1400" dirty="0">
                <a:solidFill>
                  <a:srgbClr val="FFFFFF"/>
                </a:solidFill>
              </a:rPr>
              <a:t>, </a:t>
            </a:r>
            <a:r>
              <a:rPr lang="es-ES_tradnl" altLang="zh-CN" sz="1400" dirty="0" err="1">
                <a:solidFill>
                  <a:srgbClr val="FFFFFF"/>
                </a:solidFill>
              </a:rPr>
              <a:t>elem</a:t>
            </a:r>
            <a:r>
              <a:rPr lang="es-ES_tradnl" altLang="zh-CN" sz="1400" dirty="0">
                <a:solidFill>
                  <a:srgbClr val="FFFFFF"/>
                </a:solidFill>
              </a:rPr>
              <a:t>] of ['a', 'b'].</a:t>
            </a:r>
            <a:r>
              <a:rPr lang="es-ES_tradnl" altLang="zh-CN" sz="1400" dirty="0" err="1">
                <a:solidFill>
                  <a:srgbClr val="FFFFFF"/>
                </a:solidFill>
              </a:rPr>
              <a:t>entries</a:t>
            </a:r>
            <a:r>
              <a:rPr lang="es-ES_tradnl" altLang="zh-CN" sz="1400" dirty="0">
                <a:solidFill>
                  <a:srgbClr val="FFFFFF"/>
                </a:solidFill>
              </a:rPr>
              <a:t>()) {</a:t>
            </a:r>
          </a:p>
          <a:p>
            <a:pPr>
              <a:lnSpc>
                <a:spcPct val="100000"/>
              </a:lnSpc>
            </a:pPr>
            <a:r>
              <a:rPr lang="es-ES_tradnl" altLang="zh-CN" sz="1400" dirty="0">
                <a:solidFill>
                  <a:srgbClr val="FFFFFF"/>
                </a:solidFill>
              </a:rPr>
              <a:t>  </a:t>
            </a:r>
            <a:r>
              <a:rPr lang="es-ES_tradnl" altLang="zh-CN" sz="1400" dirty="0" err="1">
                <a:solidFill>
                  <a:srgbClr val="FFFFFF"/>
                </a:solidFill>
              </a:rPr>
              <a:t>console.log</a:t>
            </a:r>
            <a:r>
              <a:rPr lang="es-ES_tradnl" altLang="zh-CN" sz="1400" dirty="0">
                <a:solidFill>
                  <a:srgbClr val="FFFFFF"/>
                </a:solidFill>
              </a:rPr>
              <a:t>(</a:t>
            </a:r>
            <a:r>
              <a:rPr lang="es-ES_tradnl" altLang="zh-CN" sz="1400" dirty="0" err="1">
                <a:solidFill>
                  <a:srgbClr val="FFFFFF"/>
                </a:solidFill>
              </a:rPr>
              <a:t>index</a:t>
            </a:r>
            <a:r>
              <a:rPr lang="es-ES_tradnl" altLang="zh-CN" sz="1400" dirty="0">
                <a:solidFill>
                  <a:srgbClr val="FFFFFF"/>
                </a:solidFill>
              </a:rPr>
              <a:t>, </a:t>
            </a:r>
            <a:r>
              <a:rPr lang="es-ES_tradnl" altLang="zh-CN" sz="1400" dirty="0" err="1">
                <a:solidFill>
                  <a:srgbClr val="FFFFFF"/>
                </a:solidFill>
              </a:rPr>
              <a:t>elem</a:t>
            </a:r>
            <a:r>
              <a:rPr lang="es-ES_tradnl" altLang="zh-CN" sz="1400" dirty="0">
                <a:solidFill>
                  <a:srgbClr val="FFFFFF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s-ES_tradnl" altLang="zh-CN" sz="1400" dirty="0">
                <a:solidFill>
                  <a:srgbClr val="FFFFFF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s-ES_tradnl" altLang="zh-CN" sz="1400" dirty="0">
                <a:solidFill>
                  <a:srgbClr val="FFFFFF"/>
                </a:solidFill>
              </a:rPr>
              <a:t>// 0 "a"</a:t>
            </a:r>
          </a:p>
          <a:p>
            <a:pPr>
              <a:lnSpc>
                <a:spcPct val="100000"/>
              </a:lnSpc>
            </a:pPr>
            <a:r>
              <a:rPr lang="es-ES_tradnl" altLang="zh-CN" sz="1400" dirty="0">
                <a:solidFill>
                  <a:srgbClr val="FFFFFF"/>
                </a:solidFill>
              </a:rPr>
              <a:t>// 1 "b"</a:t>
            </a:r>
          </a:p>
        </p:txBody>
      </p:sp>
    </p:spTree>
    <p:extLst>
      <p:ext uri="{BB962C8B-B14F-4D97-AF65-F5344CB8AC3E}">
        <p14:creationId xmlns:p14="http://schemas.microsoft.com/office/powerpoint/2010/main" val="23471096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数组实例的 </a:t>
            </a:r>
            <a:r>
              <a:rPr lang="en-US" altLang="zh-CN" cap="none" dirty="0" smtClean="0"/>
              <a:t>includes</a:t>
            </a:r>
            <a:r>
              <a:rPr lang="en-US" altLang="zh-CN" dirty="0" smtClean="0"/>
              <a:t>(</a:t>
            </a:r>
            <a:r>
              <a:rPr lang="en-US" altLang="zh-CN" dirty="0"/>
              <a:t>)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 err="1"/>
              <a:t>Array.prototype.includes</a:t>
            </a:r>
            <a:r>
              <a:rPr lang="zh-CN" altLang="en-US" dirty="0"/>
              <a:t>方法返回一个布尔值，表示某个数组是否包含给定的值，与字符串的</a:t>
            </a:r>
            <a:r>
              <a:rPr lang="en-US" altLang="zh-CN" dirty="0"/>
              <a:t>includes</a:t>
            </a:r>
            <a:r>
              <a:rPr lang="zh-CN" altLang="en-US" dirty="0"/>
              <a:t>方法类似。</a:t>
            </a:r>
            <a:r>
              <a:rPr lang="en-US" altLang="zh-CN" dirty="0"/>
              <a:t>ES2016 </a:t>
            </a:r>
            <a:r>
              <a:rPr lang="zh-CN" altLang="en-US" dirty="0"/>
              <a:t>引入了该方法。</a:t>
            </a:r>
          </a:p>
          <a:p>
            <a:endParaRPr kumimoji="1"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561788" y="3257932"/>
            <a:ext cx="7620000" cy="15804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FFFFFF"/>
                </a:solidFill>
              </a:rPr>
              <a:t>[1, 2, 3].includes(2)     // true</a:t>
            </a:r>
          </a:p>
          <a:p>
            <a:r>
              <a:rPr lang="en-US" altLang="zh-CN" sz="1800" dirty="0">
                <a:solidFill>
                  <a:srgbClr val="FFFFFF"/>
                </a:solidFill>
              </a:rPr>
              <a:t>[1, 2, 3].includes(4)     // false</a:t>
            </a:r>
          </a:p>
          <a:p>
            <a:r>
              <a:rPr lang="en-US" altLang="zh-CN" sz="1800" dirty="0">
                <a:solidFill>
                  <a:srgbClr val="FFFFFF"/>
                </a:solidFill>
              </a:rPr>
              <a:t>[1, 2, </a:t>
            </a:r>
            <a:r>
              <a:rPr lang="en-US" altLang="zh-CN" sz="1800" dirty="0" err="1">
                <a:solidFill>
                  <a:srgbClr val="FFFFFF"/>
                </a:solidFill>
              </a:rPr>
              <a:t>NaN</a:t>
            </a:r>
            <a:r>
              <a:rPr lang="en-US" altLang="zh-CN" sz="1800" dirty="0">
                <a:solidFill>
                  <a:srgbClr val="FFFFFF"/>
                </a:solidFill>
              </a:rPr>
              <a:t>].includes(</a:t>
            </a:r>
            <a:r>
              <a:rPr lang="en-US" altLang="zh-CN" sz="1800" dirty="0" err="1">
                <a:solidFill>
                  <a:srgbClr val="FFFFFF"/>
                </a:solidFill>
              </a:rPr>
              <a:t>NaN</a:t>
            </a:r>
            <a:r>
              <a:rPr lang="en-US" altLang="zh-CN" sz="1800" dirty="0">
                <a:solidFill>
                  <a:srgbClr val="FFFFFF"/>
                </a:solidFill>
              </a:rPr>
              <a:t>) // true</a:t>
            </a:r>
          </a:p>
        </p:txBody>
      </p:sp>
    </p:spTree>
    <p:extLst>
      <p:ext uri="{BB962C8B-B14F-4D97-AF65-F5344CB8AC3E}">
        <p14:creationId xmlns:p14="http://schemas.microsoft.com/office/powerpoint/2010/main" val="30297667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属性的简洁</a:t>
            </a:r>
            <a:r>
              <a:rPr lang="zh-CN" altLang="en-US" dirty="0" smtClean="0"/>
              <a:t>表示法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ES6 </a:t>
            </a:r>
            <a:r>
              <a:rPr lang="zh-CN" altLang="en-US" dirty="0"/>
              <a:t>允许直接写入变量和函数，作为对象的属性和方法。这样的书写更加简洁。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内容占位符 8"/>
          <p:cNvSpPr txBox="1">
            <a:spLocks/>
          </p:cNvSpPr>
          <p:nvPr/>
        </p:nvSpPr>
        <p:spPr>
          <a:xfrm>
            <a:off x="561788" y="2921169"/>
            <a:ext cx="7620000" cy="24232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srgbClr val="FFFFFF"/>
                </a:solidFill>
              </a:rPr>
              <a:t>var</a:t>
            </a:r>
            <a:r>
              <a:rPr lang="en-US" altLang="zh-CN" sz="1600" dirty="0">
                <a:solidFill>
                  <a:srgbClr val="FFFFFF"/>
                </a:solidFill>
              </a:rPr>
              <a:t> foo = 'bar';</a:t>
            </a:r>
          </a:p>
          <a:p>
            <a:r>
              <a:rPr lang="en-US" altLang="zh-CN" sz="1600" dirty="0" err="1">
                <a:solidFill>
                  <a:srgbClr val="FFFFFF"/>
                </a:solidFill>
              </a:rPr>
              <a:t>var</a:t>
            </a:r>
            <a:r>
              <a:rPr lang="en-US" altLang="zh-CN" sz="1600" dirty="0">
                <a:solidFill>
                  <a:srgbClr val="FFFFFF"/>
                </a:solidFill>
              </a:rPr>
              <a:t> </a:t>
            </a:r>
            <a:r>
              <a:rPr lang="en-US" altLang="zh-CN" sz="1600" dirty="0" err="1">
                <a:solidFill>
                  <a:srgbClr val="FFFFFF"/>
                </a:solidFill>
              </a:rPr>
              <a:t>baz</a:t>
            </a:r>
            <a:r>
              <a:rPr lang="en-US" altLang="zh-CN" sz="1600" dirty="0">
                <a:solidFill>
                  <a:srgbClr val="FFFFFF"/>
                </a:solidFill>
              </a:rPr>
              <a:t> = {foo};</a:t>
            </a:r>
          </a:p>
          <a:p>
            <a:r>
              <a:rPr lang="en-US" altLang="zh-CN" sz="1600" dirty="0" err="1">
                <a:solidFill>
                  <a:srgbClr val="FFFFFF"/>
                </a:solidFill>
              </a:rPr>
              <a:t>baz</a:t>
            </a:r>
            <a:r>
              <a:rPr lang="en-US" altLang="zh-CN" sz="1600" dirty="0">
                <a:solidFill>
                  <a:srgbClr val="FFFFFF"/>
                </a:solidFill>
              </a:rPr>
              <a:t> // {foo: "</a:t>
            </a:r>
            <a:r>
              <a:rPr lang="en-US" altLang="zh-CN" sz="1600" dirty="0" smtClean="0">
                <a:solidFill>
                  <a:srgbClr val="FFFFFF"/>
                </a:solidFill>
              </a:rPr>
              <a:t>bar”}</a:t>
            </a:r>
            <a:endParaRPr lang="en-US" altLang="zh-CN" sz="1600" dirty="0">
              <a:solidFill>
                <a:srgbClr val="FFFFFF"/>
              </a:solidFill>
            </a:endParaRPr>
          </a:p>
          <a:p>
            <a:r>
              <a:rPr lang="en-US" altLang="zh-CN" sz="1600" dirty="0">
                <a:solidFill>
                  <a:srgbClr val="FFFFFF"/>
                </a:solidFill>
              </a:rPr>
              <a:t>// </a:t>
            </a:r>
            <a:r>
              <a:rPr lang="zh-CN" altLang="en-US" sz="1600" dirty="0">
                <a:solidFill>
                  <a:srgbClr val="FFFFFF"/>
                </a:solidFill>
              </a:rPr>
              <a:t>等同于</a:t>
            </a:r>
          </a:p>
          <a:p>
            <a:r>
              <a:rPr lang="en-US" altLang="zh-CN" sz="1600" dirty="0" err="1">
                <a:solidFill>
                  <a:srgbClr val="FFFFFF"/>
                </a:solidFill>
              </a:rPr>
              <a:t>var</a:t>
            </a:r>
            <a:r>
              <a:rPr lang="en-US" altLang="zh-CN" sz="1600" dirty="0">
                <a:solidFill>
                  <a:srgbClr val="FFFFFF"/>
                </a:solidFill>
              </a:rPr>
              <a:t> </a:t>
            </a:r>
            <a:r>
              <a:rPr lang="en-US" altLang="zh-CN" sz="1600" dirty="0" err="1">
                <a:solidFill>
                  <a:srgbClr val="FFFFFF"/>
                </a:solidFill>
              </a:rPr>
              <a:t>baz</a:t>
            </a:r>
            <a:r>
              <a:rPr lang="en-US" altLang="zh-CN" sz="1600" dirty="0">
                <a:solidFill>
                  <a:srgbClr val="FFFFFF"/>
                </a:solidFill>
              </a:rPr>
              <a:t> = {foo: foo};</a:t>
            </a:r>
          </a:p>
        </p:txBody>
      </p:sp>
    </p:spTree>
    <p:extLst>
      <p:ext uri="{BB962C8B-B14F-4D97-AF65-F5344CB8AC3E}">
        <p14:creationId xmlns:p14="http://schemas.microsoft.com/office/powerpoint/2010/main" val="10539592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属性的简洁表示法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/>
              <a:t>ES6 </a:t>
            </a:r>
            <a:r>
              <a:rPr lang="zh-CN" altLang="en-US" dirty="0"/>
              <a:t>允许在对象之中，直接写变量。这时，属性名为变量名</a:t>
            </a:r>
            <a:r>
              <a:rPr lang="en-US" altLang="zh-CN" dirty="0"/>
              <a:t>, </a:t>
            </a:r>
            <a:r>
              <a:rPr lang="zh-CN" altLang="en-US" dirty="0"/>
              <a:t>属性值为变量的值。下面是另一个例子。</a:t>
            </a:r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561788" y="2921169"/>
            <a:ext cx="7620000" cy="33311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function f(x, y) 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return {x, y};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FFFFFF"/>
                </a:solidFill>
              </a:rPr>
              <a:t>}</a:t>
            </a:r>
            <a:endParaRPr lang="en-US" altLang="zh-CN" sz="16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// </a:t>
            </a:r>
            <a:r>
              <a:rPr lang="zh-CN" altLang="en-US" sz="1600" dirty="0" smtClean="0">
                <a:solidFill>
                  <a:srgbClr val="FFFFFF"/>
                </a:solidFill>
              </a:rPr>
              <a:t>等同于</a:t>
            </a:r>
            <a:endParaRPr lang="zh-CN" altLang="en-US" sz="16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function f(x, y) 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return {x: x, y: y};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FFFFFF"/>
                </a:solidFill>
              </a:rPr>
              <a:t>}</a:t>
            </a:r>
            <a:endParaRPr lang="en-US" altLang="zh-CN" sz="16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f(1, 2) // Object {x: 1, y: 2}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316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方法的简洁</a:t>
            </a:r>
            <a:r>
              <a:rPr lang="zh-CN" altLang="en-US" dirty="0"/>
              <a:t>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除了属性简写，方法也可以简写。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546847" y="2413169"/>
            <a:ext cx="7620000" cy="41293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o =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method()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return "Hello!";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</a:t>
            </a:r>
            <a:r>
              <a:rPr lang="en-US" altLang="zh-CN" sz="1400" dirty="0" smtClean="0">
                <a:solidFill>
                  <a:srgbClr val="FFFFFF"/>
                </a:solidFill>
              </a:rPr>
              <a:t>;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// </a:t>
            </a:r>
            <a:r>
              <a:rPr lang="zh-CN" altLang="en-US" sz="1400" dirty="0" smtClean="0">
                <a:solidFill>
                  <a:srgbClr val="FFFFFF"/>
                </a:solidFill>
              </a:rPr>
              <a:t>等同于</a:t>
            </a:r>
            <a:endParaRPr lang="zh-CN" altLang="en-US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o =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method: function()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return "Hello!";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};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3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变量－</a:t>
            </a:r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kumimoji="1" lang="en-US" altLang="zh-CN" dirty="0" smtClean="0"/>
              <a:t>let</a:t>
            </a:r>
          </a:p>
          <a:p>
            <a:pPr marL="342900" indent="-342900">
              <a:buFont typeface="Arial"/>
              <a:buChar char="•"/>
            </a:pPr>
            <a:r>
              <a:rPr kumimoji="1" lang="zh-CN" altLang="en-US" dirty="0" smtClean="0"/>
              <a:t>特点：</a:t>
            </a:r>
            <a:r>
              <a:rPr kumimoji="1" lang="en-US" altLang="zh-CN" dirty="0" smtClean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声明不提升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绑定块级作用域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进作用域重新创建，出作用域销毁回收。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不可重复声明</a:t>
            </a: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endParaRPr kumimoji="1" lang="en-US" altLang="zh-CN" dirty="0" smtClean="0"/>
          </a:p>
          <a:p>
            <a:pPr marL="342900" indent="-342900">
              <a:buFont typeface="Arial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541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对象的简洁</a:t>
            </a:r>
            <a:r>
              <a:rPr lang="zh-CN" altLang="en-US" dirty="0"/>
              <a:t>表示法</a:t>
            </a:r>
          </a:p>
        </p:txBody>
      </p:sp>
      <p:sp>
        <p:nvSpPr>
          <p:cNvPr id="4" name="内容占位符 8"/>
          <p:cNvSpPr txBox="1">
            <a:spLocks noGrp="1"/>
          </p:cNvSpPr>
          <p:nvPr>
            <p:ph idx="1"/>
          </p:nvPr>
        </p:nvSpPr>
        <p:spPr>
          <a:xfrm>
            <a:off x="457200" y="1752600"/>
            <a:ext cx="7620000" cy="37507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birth = '2000/01/01';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Person = </a:t>
            </a:r>
            <a:r>
              <a:rPr lang="en-US" altLang="zh-CN" sz="1400" dirty="0" smtClean="0">
                <a:solidFill>
                  <a:srgbClr val="FFFFFF"/>
                </a:solidFill>
              </a:rPr>
              <a:t>{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name: '</a:t>
            </a:r>
            <a:r>
              <a:rPr lang="zh-CN" altLang="en-US" sz="1400" dirty="0" smtClean="0">
                <a:solidFill>
                  <a:srgbClr val="FFFFFF"/>
                </a:solidFill>
              </a:rPr>
              <a:t>张三</a:t>
            </a:r>
            <a:r>
              <a:rPr lang="en-US" altLang="zh-CN" sz="1400" dirty="0" smtClean="0">
                <a:solidFill>
                  <a:srgbClr val="FFFFFF"/>
                </a:solidFill>
              </a:rPr>
              <a:t>’,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//</a:t>
            </a:r>
            <a:r>
              <a:rPr lang="zh-CN" altLang="en-US" sz="1400" dirty="0">
                <a:solidFill>
                  <a:srgbClr val="FFFFFF"/>
                </a:solidFill>
              </a:rPr>
              <a:t>等同于</a:t>
            </a:r>
            <a:r>
              <a:rPr lang="en-US" altLang="zh-CN" sz="1400" dirty="0">
                <a:solidFill>
                  <a:srgbClr val="FFFFFF"/>
                </a:solidFill>
              </a:rPr>
              <a:t>birth: birth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birth</a:t>
            </a:r>
            <a:r>
              <a:rPr lang="en-US" altLang="zh-CN" sz="1400" dirty="0" smtClean="0">
                <a:solidFill>
                  <a:srgbClr val="FFFFFF"/>
                </a:solidFill>
              </a:rPr>
              <a:t>,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// </a:t>
            </a:r>
            <a:r>
              <a:rPr lang="zh-CN" altLang="en-US" sz="1400" dirty="0">
                <a:solidFill>
                  <a:srgbClr val="FFFFFF"/>
                </a:solidFill>
              </a:rPr>
              <a:t>等同于</a:t>
            </a:r>
            <a:r>
              <a:rPr lang="en-US" altLang="zh-CN" sz="1400" dirty="0">
                <a:solidFill>
                  <a:srgbClr val="FFFFFF"/>
                </a:solidFill>
              </a:rPr>
              <a:t>hello: function ()...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hello() { </a:t>
            </a:r>
            <a:r>
              <a:rPr lang="en-US" altLang="zh-CN" sz="1400" dirty="0" err="1">
                <a:solidFill>
                  <a:srgbClr val="FFFFFF"/>
                </a:solidFill>
              </a:rPr>
              <a:t>console.log</a:t>
            </a:r>
            <a:r>
              <a:rPr lang="en-US" altLang="zh-CN" sz="1400" dirty="0">
                <a:solidFill>
                  <a:srgbClr val="FFFFFF"/>
                </a:solidFill>
              </a:rPr>
              <a:t>('</a:t>
            </a:r>
            <a:r>
              <a:rPr lang="zh-CN" altLang="en-US" sz="1400" dirty="0">
                <a:solidFill>
                  <a:srgbClr val="FFFFFF"/>
                </a:solidFill>
              </a:rPr>
              <a:t>我的名字是</a:t>
            </a:r>
            <a:r>
              <a:rPr lang="en-US" altLang="zh-CN" sz="1400" dirty="0">
                <a:solidFill>
                  <a:srgbClr val="FFFFFF"/>
                </a:solidFill>
              </a:rPr>
              <a:t>', </a:t>
            </a:r>
            <a:r>
              <a:rPr lang="en-US" altLang="zh-CN" sz="1400" dirty="0" err="1">
                <a:solidFill>
                  <a:srgbClr val="FFFFFF"/>
                </a:solidFill>
              </a:rPr>
              <a:t>this.name</a:t>
            </a:r>
            <a:r>
              <a:rPr lang="en-US" altLang="zh-CN" sz="1400" dirty="0">
                <a:solidFill>
                  <a:srgbClr val="FFFFFF"/>
                </a:solidFill>
              </a:rPr>
              <a:t>); </a:t>
            </a:r>
            <a:r>
              <a:rPr lang="en-US" altLang="zh-CN" sz="1400" dirty="0" smtClean="0">
                <a:solidFill>
                  <a:srgbClr val="FFFFFF"/>
                </a:solidFill>
              </a:rPr>
              <a:t>}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};</a:t>
            </a: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7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对象的简洁表示法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8"/>
          <p:cNvSpPr txBox="1">
            <a:spLocks/>
          </p:cNvSpPr>
          <p:nvPr/>
        </p:nvSpPr>
        <p:spPr>
          <a:xfrm>
            <a:off x="457200" y="1752600"/>
            <a:ext cx="7620000" cy="2993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function </a:t>
            </a:r>
            <a:r>
              <a:rPr lang="en-US" altLang="zh-CN" sz="1400" dirty="0" err="1">
                <a:solidFill>
                  <a:srgbClr val="FFFFFF"/>
                </a:solidFill>
              </a:rPr>
              <a:t>getPoint</a:t>
            </a:r>
            <a:r>
              <a:rPr lang="en-US" altLang="zh-CN" sz="1400" dirty="0">
                <a:solidFill>
                  <a:srgbClr val="FFFFFF"/>
                </a:solidFill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</a:t>
            </a: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x = 1;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</a:t>
            </a: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y = 10;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return {x, y};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getPoint</a:t>
            </a:r>
            <a:r>
              <a:rPr lang="en-US" altLang="zh-CN" sz="1400" dirty="0">
                <a:solidFill>
                  <a:srgbClr val="FFFFFF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// {x:1, y:10}</a:t>
            </a:r>
          </a:p>
        </p:txBody>
      </p:sp>
    </p:spTree>
    <p:extLst>
      <p:ext uri="{BB962C8B-B14F-4D97-AF65-F5344CB8AC3E}">
        <p14:creationId xmlns:p14="http://schemas.microsoft.com/office/powerpoint/2010/main" val="43717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Object.is</a:t>
            </a:r>
            <a:r>
              <a:rPr lang="en-US" altLang="zh-CN" dirty="0" smtClean="0"/>
              <a:t>(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1800" dirty="0"/>
              <a:t>ES5</a:t>
            </a:r>
            <a:r>
              <a:rPr lang="zh-CN" altLang="en-US" sz="1800" dirty="0"/>
              <a:t>比较两个值是否相等，只有两个运算符：相等运算符（</a:t>
            </a:r>
            <a:r>
              <a:rPr lang="en-US" altLang="zh-CN" sz="1800" dirty="0"/>
              <a:t>==</a:t>
            </a:r>
            <a:r>
              <a:rPr lang="zh-CN" altLang="en-US" sz="1800" dirty="0"/>
              <a:t>）和严格相等运算符（</a:t>
            </a:r>
            <a:r>
              <a:rPr lang="en-US" altLang="zh-CN" sz="1800" dirty="0"/>
              <a:t>===</a:t>
            </a:r>
            <a:r>
              <a:rPr lang="zh-CN" altLang="en-US" sz="1800" dirty="0"/>
              <a:t>）。它们都有缺点，前者会自动转换数据类型，后者的</a:t>
            </a:r>
            <a:r>
              <a:rPr lang="en-US" altLang="zh-CN" sz="1800" dirty="0" err="1"/>
              <a:t>NaN</a:t>
            </a:r>
            <a:r>
              <a:rPr lang="zh-CN" altLang="en-US" sz="1800" dirty="0"/>
              <a:t>不等于自身，以及</a:t>
            </a:r>
            <a:r>
              <a:rPr lang="en-US" altLang="zh-CN" sz="1800" dirty="0"/>
              <a:t>+0</a:t>
            </a:r>
            <a:r>
              <a:rPr lang="zh-CN" altLang="en-US" sz="1800" dirty="0"/>
              <a:t>等于</a:t>
            </a:r>
            <a:r>
              <a:rPr lang="en-US" altLang="zh-CN" sz="1800" dirty="0"/>
              <a:t>-0</a:t>
            </a:r>
            <a:r>
              <a:rPr lang="zh-CN" altLang="en-US" sz="1800" dirty="0"/>
              <a:t>。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缺乏一种运算，在所有环境中，只要两个值是一样的，它们就应该相等。</a:t>
            </a:r>
          </a:p>
          <a:p>
            <a:endParaRPr lang="zh-CN" altLang="en-US" sz="1800" dirty="0"/>
          </a:p>
        </p:txBody>
      </p:sp>
      <p:sp>
        <p:nvSpPr>
          <p:cNvPr id="7" name="内容占位符 8"/>
          <p:cNvSpPr txBox="1">
            <a:spLocks/>
          </p:cNvSpPr>
          <p:nvPr/>
        </p:nvSpPr>
        <p:spPr>
          <a:xfrm>
            <a:off x="672352" y="3545821"/>
            <a:ext cx="7404847" cy="14793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Object.is</a:t>
            </a:r>
            <a:r>
              <a:rPr lang="en-US" altLang="zh-CN" sz="1400" dirty="0">
                <a:solidFill>
                  <a:srgbClr val="FFFFFF"/>
                </a:solidFill>
              </a:rPr>
              <a:t>('foo', 'foo')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// true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Object.is</a:t>
            </a:r>
            <a:r>
              <a:rPr lang="en-US" altLang="zh-CN" sz="1400" dirty="0">
                <a:solidFill>
                  <a:srgbClr val="FFFFFF"/>
                </a:solidFill>
              </a:rPr>
              <a:t>({}, {})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// false</a:t>
            </a:r>
          </a:p>
        </p:txBody>
      </p:sp>
      <p:sp>
        <p:nvSpPr>
          <p:cNvPr id="9" name="内容占位符 8"/>
          <p:cNvSpPr txBox="1">
            <a:spLocks/>
          </p:cNvSpPr>
          <p:nvPr/>
        </p:nvSpPr>
        <p:spPr>
          <a:xfrm>
            <a:off x="672352" y="5177600"/>
            <a:ext cx="7404847" cy="14793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+0 === -0 //true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NaN</a:t>
            </a:r>
            <a:r>
              <a:rPr lang="en-US" altLang="zh-CN" sz="1400" dirty="0">
                <a:solidFill>
                  <a:srgbClr val="FFFFFF"/>
                </a:solidFill>
              </a:rPr>
              <a:t> === </a:t>
            </a:r>
            <a:r>
              <a:rPr lang="en-US" altLang="zh-CN" sz="1400" dirty="0" err="1">
                <a:solidFill>
                  <a:srgbClr val="FFFFFF"/>
                </a:solidFill>
              </a:rPr>
              <a:t>NaN</a:t>
            </a:r>
            <a:r>
              <a:rPr lang="en-US" altLang="zh-CN" sz="1400" dirty="0">
                <a:solidFill>
                  <a:srgbClr val="FFFFFF"/>
                </a:solidFill>
              </a:rPr>
              <a:t> // </a:t>
            </a:r>
            <a:r>
              <a:rPr lang="en-US" altLang="zh-CN" sz="1400" dirty="0" smtClean="0">
                <a:solidFill>
                  <a:srgbClr val="FFFFFF"/>
                </a:solidFill>
              </a:rPr>
              <a:t>false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Object.is</a:t>
            </a:r>
            <a:r>
              <a:rPr lang="en-US" altLang="zh-CN" sz="1400" dirty="0">
                <a:solidFill>
                  <a:srgbClr val="FFFFFF"/>
                </a:solidFill>
              </a:rPr>
              <a:t>(+0, -0) // false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Object.is</a:t>
            </a:r>
            <a:r>
              <a:rPr lang="en-US" altLang="zh-CN" sz="1400" dirty="0">
                <a:solidFill>
                  <a:srgbClr val="FFFFFF"/>
                </a:solidFill>
              </a:rPr>
              <a:t>(</a:t>
            </a:r>
            <a:r>
              <a:rPr lang="en-US" altLang="zh-CN" sz="1400" dirty="0" err="1">
                <a:solidFill>
                  <a:srgbClr val="FFFFFF"/>
                </a:solidFill>
              </a:rPr>
              <a:t>NaN</a:t>
            </a:r>
            <a:r>
              <a:rPr lang="en-US" altLang="zh-CN" sz="1400" dirty="0">
                <a:solidFill>
                  <a:srgbClr val="FFFFFF"/>
                </a:solidFill>
              </a:rPr>
              <a:t>, </a:t>
            </a:r>
            <a:r>
              <a:rPr lang="en-US" altLang="zh-CN" sz="1400" dirty="0" err="1">
                <a:solidFill>
                  <a:srgbClr val="FFFFFF"/>
                </a:solidFill>
              </a:rPr>
              <a:t>NaN</a:t>
            </a:r>
            <a:r>
              <a:rPr lang="en-US" altLang="zh-CN" sz="1400" dirty="0">
                <a:solidFill>
                  <a:srgbClr val="FFFFFF"/>
                </a:solidFill>
              </a:rPr>
              <a:t>) // true</a:t>
            </a:r>
          </a:p>
        </p:txBody>
      </p:sp>
    </p:spTree>
    <p:extLst>
      <p:ext uri="{BB962C8B-B14F-4D97-AF65-F5344CB8AC3E}">
        <p14:creationId xmlns:p14="http://schemas.microsoft.com/office/powerpoint/2010/main" val="43717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Object.assign</a:t>
            </a:r>
            <a:r>
              <a:rPr lang="en-US" altLang="zh-CN" cap="none" dirty="0" smtClean="0"/>
              <a:t>()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CN" dirty="0" err="1" smtClean="0"/>
              <a:t>Object.assign</a:t>
            </a:r>
            <a:r>
              <a:rPr lang="zh-CN" altLang="en-US" dirty="0" smtClean="0"/>
              <a:t>方法用于对象的合并，将源对象（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）的所有可枚举属性，复制到目标对象（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）。</a:t>
            </a:r>
          </a:p>
          <a:p>
            <a:endParaRPr lang="zh-CN" altLang="en-US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672352" y="2873976"/>
            <a:ext cx="7404847" cy="2615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target = { a: 1 };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source1 = { b: 2 };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var</a:t>
            </a:r>
            <a:r>
              <a:rPr lang="en-US" altLang="zh-CN" sz="1400" dirty="0">
                <a:solidFill>
                  <a:srgbClr val="FFFFFF"/>
                </a:solidFill>
              </a:rPr>
              <a:t> source2 = { c: 3 };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Object.assign</a:t>
            </a:r>
            <a:r>
              <a:rPr lang="en-US" altLang="zh-CN" sz="1400" dirty="0">
                <a:solidFill>
                  <a:srgbClr val="FFFFFF"/>
                </a:solidFill>
              </a:rPr>
              <a:t>(target, source1, source2);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target // {a:1, b:2, c:3}</a:t>
            </a:r>
          </a:p>
        </p:txBody>
      </p:sp>
    </p:spTree>
    <p:extLst>
      <p:ext uri="{BB962C8B-B14F-4D97-AF65-F5344CB8AC3E}">
        <p14:creationId xmlns:p14="http://schemas.microsoft.com/office/powerpoint/2010/main" val="43717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207625" cy="1371600"/>
          </a:xfrm>
        </p:spPr>
        <p:txBody>
          <a:bodyPr>
            <a:normAutofit/>
          </a:bodyPr>
          <a:lstStyle/>
          <a:p>
            <a:r>
              <a:rPr lang="en-US" altLang="zh-TW" cap="none" dirty="0" err="1" smtClean="0"/>
              <a:t>Object.assign</a:t>
            </a:r>
            <a:r>
              <a:rPr lang="zh-TW" altLang="en-US" dirty="0" smtClean="0"/>
              <a:t>方法</a:t>
            </a:r>
            <a:r>
              <a:rPr lang="zh-CN" altLang="en-US" dirty="0" smtClean="0"/>
              <a:t>：</a:t>
            </a:r>
            <a:r>
              <a:rPr lang="zh-TW" altLang="en-US" dirty="0" smtClean="0"/>
              <a:t>浅拷贝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1800" dirty="0" err="1" smtClean="0"/>
              <a:t>Object.assign</a:t>
            </a:r>
            <a:r>
              <a:rPr lang="zh-CN" altLang="en-US" sz="1800" dirty="0" smtClean="0"/>
              <a:t>方法实行的是浅拷贝，而不是深拷贝。也就是说，如果源对象某个属性的值是对象，那么目标对象拷贝得到的是这个对象的引用。</a:t>
            </a:r>
          </a:p>
          <a:p>
            <a:pPr marL="342900" indent="-342900">
              <a:buFont typeface="Arial"/>
              <a:buChar char="•"/>
            </a:pPr>
            <a:r>
              <a:rPr lang="zh-CN" altLang="en-US" sz="1800" dirty="0"/>
              <a:t>源对象</a:t>
            </a:r>
            <a:r>
              <a:rPr lang="en-US" altLang="zh-CN" sz="1800" dirty="0"/>
              <a:t>obj1</a:t>
            </a:r>
            <a:r>
              <a:rPr lang="zh-CN" altLang="en-US" sz="1800" dirty="0"/>
              <a:t>的</a:t>
            </a:r>
            <a:r>
              <a:rPr lang="en-US" altLang="zh-CN" sz="1800" dirty="0"/>
              <a:t>a</a:t>
            </a:r>
            <a:r>
              <a:rPr lang="zh-CN" altLang="en-US" sz="1800" dirty="0"/>
              <a:t>属性的值是一个对象，</a:t>
            </a:r>
            <a:r>
              <a:rPr lang="en-US" altLang="zh-CN" sz="1800" dirty="0" err="1"/>
              <a:t>Object.assign</a:t>
            </a:r>
            <a:r>
              <a:rPr lang="zh-CN" altLang="en-US" sz="1800" dirty="0"/>
              <a:t>拷贝得到的是这个对象的引用。这个对象的任何变化，都会反映到目标对象上面。</a:t>
            </a:r>
          </a:p>
          <a:p>
            <a:endParaRPr kumimoji="1" lang="zh-CN" altLang="en-US" sz="1800" dirty="0"/>
          </a:p>
        </p:txBody>
      </p:sp>
      <p:sp>
        <p:nvSpPr>
          <p:cNvPr id="6" name="内容占位符 8"/>
          <p:cNvSpPr txBox="1">
            <a:spLocks/>
          </p:cNvSpPr>
          <p:nvPr/>
        </p:nvSpPr>
        <p:spPr>
          <a:xfrm>
            <a:off x="672353" y="4236243"/>
            <a:ext cx="7404847" cy="21703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altLang="zh-CN" sz="1400" dirty="0">
                <a:solidFill>
                  <a:srgbClr val="FFFFFF"/>
                </a:solidFill>
              </a:rPr>
              <a:t>var obj1 = {a: {b: 1}};</a:t>
            </a:r>
          </a:p>
          <a:p>
            <a:r>
              <a:rPr lang="hr-HR" altLang="zh-CN" sz="1400" dirty="0">
                <a:solidFill>
                  <a:srgbClr val="FFFFFF"/>
                </a:solidFill>
              </a:rPr>
              <a:t>var obj2 = Object.assign({}, obj1);</a:t>
            </a:r>
          </a:p>
          <a:p>
            <a:endParaRPr lang="hr-HR" altLang="zh-CN" sz="1400" dirty="0">
              <a:solidFill>
                <a:srgbClr val="FFFFFF"/>
              </a:solidFill>
            </a:endParaRPr>
          </a:p>
          <a:p>
            <a:r>
              <a:rPr lang="hr-HR" altLang="zh-CN" sz="1400" dirty="0">
                <a:solidFill>
                  <a:srgbClr val="FFFFFF"/>
                </a:solidFill>
              </a:rPr>
              <a:t>obj1.a.b = 2;</a:t>
            </a:r>
          </a:p>
          <a:p>
            <a:r>
              <a:rPr lang="hr-HR" altLang="zh-CN" sz="1400" dirty="0">
                <a:solidFill>
                  <a:srgbClr val="FFFFFF"/>
                </a:solidFill>
              </a:rPr>
              <a:t>obj2.a.b // 2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096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 smtClean="0"/>
              <a:t>Object.assign</a:t>
            </a:r>
            <a:r>
              <a:rPr lang="zh-TW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对于这种嵌套的对象，一旦遇到同名属性，</a:t>
            </a:r>
            <a:r>
              <a:rPr lang="en-US" altLang="zh-CN" dirty="0" err="1"/>
              <a:t>Object.assign</a:t>
            </a:r>
            <a:r>
              <a:rPr lang="zh-CN" altLang="en-US" dirty="0"/>
              <a:t>的处理方法是替换，而不是添加。</a:t>
            </a:r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672352" y="2814212"/>
            <a:ext cx="7404847" cy="18097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800" dirty="0" err="1">
                <a:solidFill>
                  <a:srgbClr val="FFFFFF"/>
                </a:solidFill>
              </a:rPr>
              <a:t>var</a:t>
            </a:r>
            <a:r>
              <a:rPr lang="en-US" altLang="zh-CN" sz="1800" dirty="0">
                <a:solidFill>
                  <a:srgbClr val="FFFFFF"/>
                </a:solidFill>
              </a:rPr>
              <a:t> target = { a: { b: 'c', d: 'e' } }</a:t>
            </a:r>
          </a:p>
          <a:p>
            <a:pPr>
              <a:lnSpc>
                <a:spcPct val="120000"/>
              </a:lnSpc>
            </a:pPr>
            <a:r>
              <a:rPr lang="en-US" altLang="zh-CN" sz="1800" dirty="0" err="1">
                <a:solidFill>
                  <a:srgbClr val="FFFFFF"/>
                </a:solidFill>
              </a:rPr>
              <a:t>var</a:t>
            </a:r>
            <a:r>
              <a:rPr lang="en-US" altLang="zh-CN" sz="1800" dirty="0">
                <a:solidFill>
                  <a:srgbClr val="FFFFFF"/>
                </a:solidFill>
              </a:rPr>
              <a:t> source = { a: { b: 'hello' } }</a:t>
            </a:r>
          </a:p>
          <a:p>
            <a:pPr>
              <a:lnSpc>
                <a:spcPct val="120000"/>
              </a:lnSpc>
            </a:pPr>
            <a:r>
              <a:rPr lang="en-US" altLang="zh-CN" sz="1800" dirty="0" err="1">
                <a:solidFill>
                  <a:srgbClr val="FFFFFF"/>
                </a:solidFill>
              </a:rPr>
              <a:t>Object.assign</a:t>
            </a:r>
            <a:r>
              <a:rPr lang="en-US" altLang="zh-CN" sz="1800" dirty="0">
                <a:solidFill>
                  <a:srgbClr val="FFFFFF"/>
                </a:solidFill>
              </a:rPr>
              <a:t>(target, source)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rgbClr val="FFFFFF"/>
                </a:solidFill>
              </a:rPr>
              <a:t>// { a: { b: 'hello' } }</a:t>
            </a:r>
          </a:p>
        </p:txBody>
      </p:sp>
    </p:spTree>
    <p:extLst>
      <p:ext uri="{BB962C8B-B14F-4D97-AF65-F5344CB8AC3E}">
        <p14:creationId xmlns:p14="http://schemas.microsoft.com/office/powerpoint/2010/main" val="28425362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385859" cy="1371600"/>
          </a:xfrm>
        </p:spPr>
        <p:txBody>
          <a:bodyPr/>
          <a:lstStyle/>
          <a:p>
            <a:r>
              <a:rPr lang="en-US" altLang="zh-CN" cap="none" dirty="0" err="1"/>
              <a:t>Object.assign</a:t>
            </a:r>
            <a:r>
              <a:rPr lang="zh-CN" altLang="en-US" cap="none" dirty="0" smtClean="0"/>
              <a:t>方法处理数组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Object.assign</a:t>
            </a:r>
            <a:r>
              <a:rPr lang="zh-CN" altLang="en-US" dirty="0"/>
              <a:t>可以用来处理数组，但是会把数组视为对象。</a:t>
            </a:r>
          </a:p>
          <a:p>
            <a:endParaRPr lang="zh-CN" altLang="en-US" dirty="0"/>
          </a:p>
        </p:txBody>
      </p:sp>
      <p:sp>
        <p:nvSpPr>
          <p:cNvPr id="4" name="内容占位符 8"/>
          <p:cNvSpPr txBox="1">
            <a:spLocks/>
          </p:cNvSpPr>
          <p:nvPr/>
        </p:nvSpPr>
        <p:spPr>
          <a:xfrm>
            <a:off x="457200" y="2410800"/>
            <a:ext cx="7404847" cy="8802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altLang="zh-CN" sz="1800" dirty="0" err="1">
                <a:solidFill>
                  <a:srgbClr val="FFFFFF"/>
                </a:solidFill>
              </a:rPr>
              <a:t>Object.assign</a:t>
            </a:r>
            <a:r>
              <a:rPr lang="pt-BR" altLang="zh-CN" sz="1800" dirty="0">
                <a:solidFill>
                  <a:srgbClr val="FFFFFF"/>
                </a:solidFill>
              </a:rPr>
              <a:t>([1, 2, 3], [4, 5])</a:t>
            </a:r>
          </a:p>
          <a:p>
            <a:pPr>
              <a:lnSpc>
                <a:spcPct val="120000"/>
              </a:lnSpc>
            </a:pPr>
            <a:r>
              <a:rPr lang="pt-BR" altLang="zh-CN" sz="1800" dirty="0">
                <a:solidFill>
                  <a:srgbClr val="FFFFFF"/>
                </a:solidFill>
              </a:rPr>
              <a:t>// [4, 5, 3]</a:t>
            </a:r>
          </a:p>
        </p:txBody>
      </p:sp>
    </p:spTree>
    <p:extLst>
      <p:ext uri="{BB962C8B-B14F-4D97-AF65-F5344CB8AC3E}">
        <p14:creationId xmlns:p14="http://schemas.microsoft.com/office/powerpoint/2010/main" val="28425362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490447" cy="1371600"/>
          </a:xfrm>
        </p:spPr>
        <p:txBody>
          <a:bodyPr/>
          <a:lstStyle/>
          <a:p>
            <a:r>
              <a:rPr lang="en-US" altLang="zh-CN" cap="none" dirty="0" err="1" smtClean="0"/>
              <a:t>Object.assign</a:t>
            </a:r>
            <a:r>
              <a:rPr lang="zh-CN" altLang="en-US" cap="none" dirty="0" smtClean="0"/>
              <a:t>方法常见用途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）为对象添加属性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672352" y="2410800"/>
            <a:ext cx="7404847" cy="18579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class Point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constructor(x, y)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</a:t>
            </a:r>
            <a:r>
              <a:rPr lang="en-US" altLang="zh-CN" sz="1400" dirty="0" err="1">
                <a:solidFill>
                  <a:srgbClr val="FFFFFF"/>
                </a:solidFill>
              </a:rPr>
              <a:t>Object.assign</a:t>
            </a:r>
            <a:r>
              <a:rPr lang="en-US" altLang="zh-CN" sz="1400" dirty="0">
                <a:solidFill>
                  <a:srgbClr val="FFFFFF"/>
                </a:solidFill>
              </a:rPr>
              <a:t>(this, {x, y});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5362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490447" cy="1371600"/>
          </a:xfrm>
        </p:spPr>
        <p:txBody>
          <a:bodyPr/>
          <a:lstStyle/>
          <a:p>
            <a:r>
              <a:rPr lang="en-US" altLang="zh-CN" cap="none" dirty="0" err="1" smtClean="0"/>
              <a:t>Object.assign</a:t>
            </a:r>
            <a:r>
              <a:rPr lang="zh-CN" altLang="en-US" cap="none" dirty="0" smtClean="0"/>
              <a:t>方法常见用途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）为对</a:t>
            </a:r>
            <a:r>
              <a:rPr lang="zh-CN" altLang="en-US" dirty="0"/>
              <a:t>象添加方法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457199" y="2410800"/>
            <a:ext cx="4019177" cy="2656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Object.assign</a:t>
            </a:r>
            <a:r>
              <a:rPr lang="en-US" altLang="zh-CN" sz="1400" dirty="0">
                <a:solidFill>
                  <a:srgbClr val="FFFFFF"/>
                </a:solidFill>
              </a:rPr>
              <a:t>(</a:t>
            </a:r>
            <a:r>
              <a:rPr lang="en-US" altLang="zh-CN" sz="1400" dirty="0" err="1">
                <a:solidFill>
                  <a:srgbClr val="FFFFFF"/>
                </a:solidFill>
              </a:rPr>
              <a:t>SomeClass.prototype</a:t>
            </a:r>
            <a:r>
              <a:rPr lang="en-US" altLang="zh-CN" sz="1400" dirty="0">
                <a:solidFill>
                  <a:srgbClr val="FFFFFF"/>
                </a:solidFill>
              </a:rPr>
              <a:t>,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</a:t>
            </a:r>
            <a:r>
              <a:rPr lang="en-US" altLang="zh-CN" sz="1400" dirty="0" err="1">
                <a:solidFill>
                  <a:srgbClr val="FFFFFF"/>
                </a:solidFill>
              </a:rPr>
              <a:t>someMethod</a:t>
            </a:r>
            <a:r>
              <a:rPr lang="en-US" altLang="zh-CN" sz="1400" dirty="0">
                <a:solidFill>
                  <a:srgbClr val="FFFFFF"/>
                </a:solidFill>
              </a:rPr>
              <a:t>(arg1, arg2)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···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},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</a:t>
            </a:r>
            <a:r>
              <a:rPr lang="en-US" altLang="zh-CN" sz="1400" dirty="0" err="1">
                <a:solidFill>
                  <a:srgbClr val="FFFFFF"/>
                </a:solidFill>
              </a:rPr>
              <a:t>anotherMethod</a:t>
            </a:r>
            <a:r>
              <a:rPr lang="en-US" altLang="zh-CN" sz="1400" dirty="0">
                <a:solidFill>
                  <a:srgbClr val="FFFFFF"/>
                </a:solidFill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  ···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})</a:t>
            </a:r>
            <a:r>
              <a:rPr lang="en-US" altLang="zh-CN" sz="1400" dirty="0" smtClean="0">
                <a:solidFill>
                  <a:srgbClr val="FFFFFF"/>
                </a:solidFill>
              </a:rPr>
              <a:t>;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4713942" y="2365977"/>
            <a:ext cx="4019177" cy="27515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 smtClean="0">
                <a:solidFill>
                  <a:srgbClr val="FFFFFF"/>
                </a:solidFill>
              </a:rPr>
              <a:t>/</a:t>
            </a:r>
            <a:r>
              <a:rPr lang="en-US" altLang="zh-CN" sz="1400" dirty="0">
                <a:solidFill>
                  <a:srgbClr val="FFFFFF"/>
                </a:solidFill>
              </a:rPr>
              <a:t>/ </a:t>
            </a:r>
            <a:r>
              <a:rPr lang="zh-CN" altLang="en-US" sz="1400" dirty="0">
                <a:solidFill>
                  <a:srgbClr val="FFFFFF"/>
                </a:solidFill>
              </a:rPr>
              <a:t>等同于下面的写法</a:t>
            </a:r>
          </a:p>
          <a:p>
            <a:pPr>
              <a:lnSpc>
                <a:spcPct val="10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SomeClass.prototype.someMethod</a:t>
            </a:r>
            <a:r>
              <a:rPr lang="en-US" altLang="zh-CN" sz="1400" dirty="0">
                <a:solidFill>
                  <a:srgbClr val="FFFFFF"/>
                </a:solidFill>
              </a:rPr>
              <a:t> = function (arg1, arg2)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···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};</a:t>
            </a:r>
          </a:p>
          <a:p>
            <a:pPr>
              <a:lnSpc>
                <a:spcPct val="100000"/>
              </a:lnSpc>
            </a:pPr>
            <a:r>
              <a:rPr lang="en-US" altLang="zh-CN" sz="1400" dirty="0" err="1">
                <a:solidFill>
                  <a:srgbClr val="FFFFFF"/>
                </a:solidFill>
              </a:rPr>
              <a:t>SomeClass.prototype.anotherMethod</a:t>
            </a:r>
            <a:r>
              <a:rPr lang="en-US" altLang="zh-CN" sz="1400" dirty="0">
                <a:solidFill>
                  <a:srgbClr val="FFFFFF"/>
                </a:solidFill>
              </a:rPr>
              <a:t> = function () {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···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782605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326095" cy="1371600"/>
          </a:xfrm>
        </p:spPr>
        <p:txBody>
          <a:bodyPr/>
          <a:lstStyle/>
          <a:p>
            <a:r>
              <a:rPr lang="en-US" altLang="zh-CN" cap="none" dirty="0" err="1"/>
              <a:t>Object.assign</a:t>
            </a:r>
            <a:r>
              <a:rPr lang="zh-CN" altLang="en-US" cap="none" dirty="0"/>
              <a:t>方法常见用途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）克隆对</a:t>
            </a:r>
            <a:r>
              <a:rPr lang="zh-CN" altLang="en-US" dirty="0" smtClean="0"/>
              <a:t>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sz="1800" dirty="0"/>
              <a:t>采用这种方法克隆，只能克隆原始对象自身的值，不能克隆它继承的值。如果想要保持继承链，可以采用下面的代码。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8"/>
          <p:cNvSpPr txBox="1">
            <a:spLocks/>
          </p:cNvSpPr>
          <p:nvPr/>
        </p:nvSpPr>
        <p:spPr>
          <a:xfrm>
            <a:off x="672352" y="2410800"/>
            <a:ext cx="7404847" cy="11008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function clone(origin)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return </a:t>
            </a:r>
            <a:r>
              <a:rPr lang="en-US" altLang="zh-CN" sz="1400" dirty="0" err="1">
                <a:solidFill>
                  <a:srgbClr val="FFFFFF"/>
                </a:solidFill>
              </a:rPr>
              <a:t>Object.assign</a:t>
            </a:r>
            <a:r>
              <a:rPr lang="en-US" altLang="zh-CN" sz="1400" dirty="0">
                <a:solidFill>
                  <a:srgbClr val="FFFFFF"/>
                </a:solidFill>
              </a:rPr>
              <a:t>({}, origin);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8" name="内容占位符 8"/>
          <p:cNvSpPr txBox="1">
            <a:spLocks/>
          </p:cNvSpPr>
          <p:nvPr/>
        </p:nvSpPr>
        <p:spPr>
          <a:xfrm>
            <a:off x="672352" y="4445788"/>
            <a:ext cx="7404847" cy="14793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function clone(origin)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let </a:t>
            </a:r>
            <a:r>
              <a:rPr lang="en-US" altLang="zh-CN" sz="1400" dirty="0" err="1">
                <a:solidFill>
                  <a:srgbClr val="FFFFFF"/>
                </a:solidFill>
              </a:rPr>
              <a:t>originProto</a:t>
            </a:r>
            <a:r>
              <a:rPr lang="en-US" altLang="zh-CN" sz="1400" dirty="0">
                <a:solidFill>
                  <a:srgbClr val="FFFFFF"/>
                </a:solidFill>
              </a:rPr>
              <a:t> = </a:t>
            </a:r>
            <a:r>
              <a:rPr lang="en-US" altLang="zh-CN" sz="1400" dirty="0" err="1">
                <a:solidFill>
                  <a:srgbClr val="FFFFFF"/>
                </a:solidFill>
              </a:rPr>
              <a:t>Object.getPrototypeOf</a:t>
            </a:r>
            <a:r>
              <a:rPr lang="en-US" altLang="zh-CN" sz="1400" dirty="0">
                <a:solidFill>
                  <a:srgbClr val="FFFFFF"/>
                </a:solidFill>
              </a:rPr>
              <a:t>(origin);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  return </a:t>
            </a:r>
            <a:r>
              <a:rPr lang="en-US" altLang="zh-CN" sz="1400" dirty="0" err="1">
                <a:solidFill>
                  <a:srgbClr val="FFFFFF"/>
                </a:solidFill>
              </a:rPr>
              <a:t>Object.assign</a:t>
            </a:r>
            <a:r>
              <a:rPr lang="en-US" altLang="zh-CN" sz="1400" dirty="0">
                <a:solidFill>
                  <a:srgbClr val="FFFFFF"/>
                </a:solidFill>
              </a:rPr>
              <a:t>(</a:t>
            </a:r>
            <a:r>
              <a:rPr lang="en-US" altLang="zh-CN" sz="1400" dirty="0" err="1">
                <a:solidFill>
                  <a:srgbClr val="FFFFFF"/>
                </a:solidFill>
              </a:rPr>
              <a:t>Object.create</a:t>
            </a:r>
            <a:r>
              <a:rPr lang="en-US" altLang="zh-CN" sz="1400" dirty="0">
                <a:solidFill>
                  <a:srgbClr val="FFFFFF"/>
                </a:solidFill>
              </a:rPr>
              <a:t>(</a:t>
            </a:r>
            <a:r>
              <a:rPr lang="en-US" altLang="zh-CN" sz="1400" dirty="0" err="1">
                <a:solidFill>
                  <a:srgbClr val="FFFFFF"/>
                </a:solidFill>
              </a:rPr>
              <a:t>originProto</a:t>
            </a:r>
            <a:r>
              <a:rPr lang="en-US" altLang="zh-CN" sz="1400" dirty="0">
                <a:solidFill>
                  <a:srgbClr val="FFFFFF"/>
                </a:solidFill>
              </a:rPr>
              <a:t>), origin);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536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基本.thmx</Template>
  <TotalTime>9177</TotalTime>
  <Words>13365</Words>
  <Application>Microsoft Office PowerPoint</Application>
  <PresentationFormat>全屏显示(4:3)</PresentationFormat>
  <Paragraphs>1648</Paragraphs>
  <Slides>203</Slides>
  <Notes>2</Notes>
  <HiddenSlides>5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203</vt:i4>
      </vt:variant>
    </vt:vector>
  </HeadingPairs>
  <TitlesOfParts>
    <vt:vector size="204" baseType="lpstr">
      <vt:lpstr>基本</vt:lpstr>
      <vt:lpstr>不止是ES6 ——  ECMAScript6 入门教程 </vt:lpstr>
      <vt:lpstr>学习目标</vt:lpstr>
      <vt:lpstr>变量</vt:lpstr>
      <vt:lpstr>作用域</vt:lpstr>
      <vt:lpstr>块级作用域</vt:lpstr>
      <vt:lpstr>思考</vt:lpstr>
      <vt:lpstr>声明提升</vt:lpstr>
      <vt:lpstr>变量</vt:lpstr>
      <vt:lpstr>变量－ES6</vt:lpstr>
      <vt:lpstr>案例 </vt:lpstr>
      <vt:lpstr>亮点预告</vt:lpstr>
      <vt:lpstr>常量</vt:lpstr>
      <vt:lpstr>常量</vt:lpstr>
      <vt:lpstr>变量的解构赋值</vt:lpstr>
      <vt:lpstr>数组的解构赋值</vt:lpstr>
      <vt:lpstr>数组的解构赋值</vt:lpstr>
      <vt:lpstr>数组的解构赋值</vt:lpstr>
      <vt:lpstr>默认值 </vt:lpstr>
      <vt:lpstr>对象的解构赋值</vt:lpstr>
      <vt:lpstr>对象的解构赋值</vt:lpstr>
      <vt:lpstr>字符串的解构赋值</vt:lpstr>
      <vt:lpstr>函数参数的解构赋值</vt:lpstr>
      <vt:lpstr>变量的解构赋值用途</vt:lpstr>
      <vt:lpstr>变量的解构赋值用途</vt:lpstr>
      <vt:lpstr>变量的解构赋值用途</vt:lpstr>
      <vt:lpstr>变量的解构赋值用途</vt:lpstr>
      <vt:lpstr>变量的解构赋值用途</vt:lpstr>
      <vt:lpstr>变量的解构赋值用途</vt:lpstr>
      <vt:lpstr>字符串新方法</vt:lpstr>
      <vt:lpstr>字符串新方法</vt:lpstr>
      <vt:lpstr>字符串新方法</vt:lpstr>
      <vt:lpstr>模板字符串</vt:lpstr>
      <vt:lpstr>模板字符串</vt:lpstr>
      <vt:lpstr>模板字符串</vt:lpstr>
      <vt:lpstr>String.raw</vt:lpstr>
      <vt:lpstr>Math.trunc() </vt:lpstr>
      <vt:lpstr>Math.sign()</vt:lpstr>
      <vt:lpstr>Math.sign()</vt:lpstr>
      <vt:lpstr>Math.cbrt() </vt:lpstr>
      <vt:lpstr>Math.fround()</vt:lpstr>
      <vt:lpstr>JavaScript浮点数及其运算</vt:lpstr>
      <vt:lpstr>JavaScript浮点数及其运算</vt:lpstr>
      <vt:lpstr>JavaScript浮点数及其运算</vt:lpstr>
      <vt:lpstr>函数参数的默认值</vt:lpstr>
      <vt:lpstr>函数参数的默认值</vt:lpstr>
      <vt:lpstr>ES6 函数参数设置默认值</vt:lpstr>
      <vt:lpstr>rest 参数</vt:lpstr>
      <vt:lpstr>rest 参数</vt:lpstr>
      <vt:lpstr>rest 参数</vt:lpstr>
      <vt:lpstr>name 属性</vt:lpstr>
      <vt:lpstr>箭头函数</vt:lpstr>
      <vt:lpstr>箭头函数</vt:lpstr>
      <vt:lpstr>箭头函数</vt:lpstr>
      <vt:lpstr>箭头函数</vt:lpstr>
      <vt:lpstr>箭头函数</vt:lpstr>
      <vt:lpstr>普通函数中的this</vt:lpstr>
      <vt:lpstr>作用域链</vt:lpstr>
      <vt:lpstr>作用域链</vt:lpstr>
      <vt:lpstr>案例</vt:lpstr>
      <vt:lpstr>案例</vt:lpstr>
      <vt:lpstr>在setTimeout中使用对象的引用</vt:lpstr>
      <vt:lpstr>360面试题</vt:lpstr>
      <vt:lpstr>在严格模式下的this</vt:lpstr>
      <vt:lpstr>箭头函数中的this</vt:lpstr>
      <vt:lpstr>箭头函数中的 this</vt:lpstr>
      <vt:lpstr>箭头函数中的 this</vt:lpstr>
      <vt:lpstr>复杂情况: 普通函数和箭头函数混杂嵌套</vt:lpstr>
      <vt:lpstr>严格模式下的混杂嵌套</vt:lpstr>
      <vt:lpstr>箭头函数中的this</vt:lpstr>
      <vt:lpstr>箭头函数中的this</vt:lpstr>
      <vt:lpstr>扩展运算符</vt:lpstr>
      <vt:lpstr>替代数组的 apply 方法</vt:lpstr>
      <vt:lpstr>Array.from() </vt:lpstr>
      <vt:lpstr>[].slice.call(arguments)</vt:lpstr>
      <vt:lpstr>Array.from() </vt:lpstr>
      <vt:lpstr>Array.of() </vt:lpstr>
      <vt:lpstr>Array.of() </vt:lpstr>
      <vt:lpstr>数组实例的 copyWithin() </vt:lpstr>
      <vt:lpstr>数组实例的 copyWithin() </vt:lpstr>
      <vt:lpstr>数组实例的 copyWithin() </vt:lpstr>
      <vt:lpstr>数组实例的 find()</vt:lpstr>
      <vt:lpstr>数组实例的 findIndex ()</vt:lpstr>
      <vt:lpstr>数组实例的 findIndex ()</vt:lpstr>
      <vt:lpstr>数组实例的 entries()，keys() 和 values()</vt:lpstr>
      <vt:lpstr>数组实例的 entries()，keys() 和 values()</vt:lpstr>
      <vt:lpstr>数组实例的 includes() </vt:lpstr>
      <vt:lpstr>属性的简洁表示法</vt:lpstr>
      <vt:lpstr>属性的简洁表示法</vt:lpstr>
      <vt:lpstr>方法的简洁表示法</vt:lpstr>
      <vt:lpstr>对象的简洁表示法</vt:lpstr>
      <vt:lpstr>对象的简洁表示法</vt:lpstr>
      <vt:lpstr>Object.is() </vt:lpstr>
      <vt:lpstr>Object.assign()</vt:lpstr>
      <vt:lpstr>Object.assign方法：浅拷贝</vt:lpstr>
      <vt:lpstr>Object.assign方法</vt:lpstr>
      <vt:lpstr>Object.assign方法处理数组</vt:lpstr>
      <vt:lpstr>Object.assign方法常见用途</vt:lpstr>
      <vt:lpstr>Object.assign方法常见用途</vt:lpstr>
      <vt:lpstr>Object.assign方法常见用途</vt:lpstr>
      <vt:lpstr>Object.assign方法常见用途</vt:lpstr>
      <vt:lpstr>Object.assign方法常见用途</vt:lpstr>
      <vt:lpstr>属性的可枚举性</vt:lpstr>
      <vt:lpstr>对象的可枚举性</vt:lpstr>
      <vt:lpstr>属性的遍历 </vt:lpstr>
      <vt:lpstr>属性的遍历 </vt:lpstr>
      <vt:lpstr>属性的遍历 </vt:lpstr>
      <vt:lpstr>Set数据结构</vt:lpstr>
      <vt:lpstr>Set数据结构</vt:lpstr>
      <vt:lpstr>去除数组重复成员</vt:lpstr>
      <vt:lpstr>案例</vt:lpstr>
      <vt:lpstr>Set 实例的属性和方法</vt:lpstr>
      <vt:lpstr>Set遍历操作</vt:lpstr>
      <vt:lpstr>Map</vt:lpstr>
      <vt:lpstr>Map</vt:lpstr>
      <vt:lpstr>Map </vt:lpstr>
      <vt:lpstr>Map键的原理</vt:lpstr>
      <vt:lpstr>Map实例的属性和操作方法</vt:lpstr>
      <vt:lpstr>Map实例的遍历</vt:lpstr>
      <vt:lpstr>Map 转为数组</vt:lpstr>
      <vt:lpstr>数组 转为 Map</vt:lpstr>
      <vt:lpstr>Map 转为对象</vt:lpstr>
      <vt:lpstr>对象转为 Map</vt:lpstr>
      <vt:lpstr>Map 转为 JSON</vt:lpstr>
      <vt:lpstr>Map 转为 JSON</vt:lpstr>
      <vt:lpstr>JSON 转为 Map</vt:lpstr>
      <vt:lpstr>JSON 转为 Map</vt:lpstr>
      <vt:lpstr>Proxy </vt:lpstr>
      <vt:lpstr>Proxy </vt:lpstr>
      <vt:lpstr>get()</vt:lpstr>
      <vt:lpstr>Proxy 支持的拦截操作一览</vt:lpstr>
      <vt:lpstr>get()</vt:lpstr>
      <vt:lpstr>Set()</vt:lpstr>
      <vt:lpstr>Proxy 支持的拦截操作一览</vt:lpstr>
      <vt:lpstr>Proxy 支持的拦截操作一览</vt:lpstr>
      <vt:lpstr>Reflect</vt:lpstr>
      <vt:lpstr>Reflect</vt:lpstr>
      <vt:lpstr>Reflect</vt:lpstr>
      <vt:lpstr>Reflect上获取默认对象行为</vt:lpstr>
      <vt:lpstr>Reflect上获取默认对象行为</vt:lpstr>
      <vt:lpstr>Reflect对象静态方法 </vt:lpstr>
      <vt:lpstr>Reflect对象静态方法 </vt:lpstr>
      <vt:lpstr>Reflect对象静态方法 </vt:lpstr>
      <vt:lpstr>Symbol</vt:lpstr>
      <vt:lpstr>Symbol函数</vt:lpstr>
      <vt:lpstr>Symbol函数</vt:lpstr>
      <vt:lpstr>Symbol 类型转换</vt:lpstr>
      <vt:lpstr>Symbol 类型转换</vt:lpstr>
      <vt:lpstr>作为属性名的 Symbol</vt:lpstr>
      <vt:lpstr>作为属性名的 Symbol</vt:lpstr>
      <vt:lpstr>Symbol</vt:lpstr>
      <vt:lpstr>Symbol属性名的遍历</vt:lpstr>
      <vt:lpstr>Object.getOwnPropertySymbols</vt:lpstr>
      <vt:lpstr>Reflect.ownKeys</vt:lpstr>
      <vt:lpstr>Symbol.for()</vt:lpstr>
      <vt:lpstr>Symbol.for()</vt:lpstr>
      <vt:lpstr>案例</vt:lpstr>
      <vt:lpstr>Symbol.keyFor方法</vt:lpstr>
      <vt:lpstr>Promise</vt:lpstr>
      <vt:lpstr>Promise对象特点</vt:lpstr>
      <vt:lpstr>Promise对象特点</vt:lpstr>
      <vt:lpstr>Promise构造函数</vt:lpstr>
      <vt:lpstr>示例</vt:lpstr>
      <vt:lpstr>resolve函数和reject函数</vt:lpstr>
      <vt:lpstr>resolve函数和reject函数</vt:lpstr>
      <vt:lpstr>resolve函数和reject函数</vt:lpstr>
      <vt:lpstr>Promise.prototype.then()</vt:lpstr>
      <vt:lpstr>Promise.prototype.catch()</vt:lpstr>
      <vt:lpstr>Promise.prototype.catch()</vt:lpstr>
      <vt:lpstr>Promise.all() </vt:lpstr>
      <vt:lpstr>案例</vt:lpstr>
      <vt:lpstr>案例</vt:lpstr>
      <vt:lpstr>Promise.race()</vt:lpstr>
      <vt:lpstr>案例</vt:lpstr>
      <vt:lpstr>加载图片</vt:lpstr>
      <vt:lpstr>Promise.resolve() </vt:lpstr>
      <vt:lpstr>Promise.resolve方法的参数</vt:lpstr>
      <vt:lpstr>Promise.resolve方法的参数</vt:lpstr>
      <vt:lpstr>Promise.resolve方法的参数</vt:lpstr>
      <vt:lpstr>Promise.resolve方法的参数</vt:lpstr>
      <vt:lpstr>Promise.resolve方法的参数</vt:lpstr>
      <vt:lpstr>Promise.reject()</vt:lpstr>
      <vt:lpstr>Promise.reject()</vt:lpstr>
      <vt:lpstr>Generator</vt:lpstr>
      <vt:lpstr>Generator函数执行</vt:lpstr>
      <vt:lpstr>Generator函数执行</vt:lpstr>
      <vt:lpstr>yield表达式</vt:lpstr>
      <vt:lpstr>暂缓执行函数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JavaScript中的模块规范</vt:lpstr>
      <vt:lpstr>commonjs规范</vt:lpstr>
      <vt:lpstr>amd规范</vt:lpstr>
      <vt:lpstr>Cmd规范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 &amp; SASS</dc:title>
  <dc:creator>Alex Jiang</dc:creator>
  <cp:lastModifiedBy>Master</cp:lastModifiedBy>
  <cp:revision>1126</cp:revision>
  <dcterms:created xsi:type="dcterms:W3CDTF">2016-09-19T15:07:49Z</dcterms:created>
  <dcterms:modified xsi:type="dcterms:W3CDTF">2017-10-12T06:58:50Z</dcterms:modified>
</cp:coreProperties>
</file>