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04"/>
  </p:notesMasterIdLst>
  <p:sldIdLst>
    <p:sldId id="256" r:id="rId2"/>
    <p:sldId id="459" r:id="rId3"/>
    <p:sldId id="460" r:id="rId4"/>
    <p:sldId id="462" r:id="rId5"/>
    <p:sldId id="485" r:id="rId6"/>
    <p:sldId id="479" r:id="rId7"/>
    <p:sldId id="478" r:id="rId8"/>
    <p:sldId id="463" r:id="rId9"/>
    <p:sldId id="465" r:id="rId10"/>
    <p:sldId id="466" r:id="rId11"/>
    <p:sldId id="468" r:id="rId12"/>
    <p:sldId id="469" r:id="rId13"/>
    <p:sldId id="476" r:id="rId14"/>
    <p:sldId id="477" r:id="rId15"/>
    <p:sldId id="515" r:id="rId16"/>
    <p:sldId id="516" r:id="rId17"/>
    <p:sldId id="517" r:id="rId18"/>
    <p:sldId id="544" r:id="rId19"/>
    <p:sldId id="545" r:id="rId20"/>
    <p:sldId id="467" r:id="rId21"/>
    <p:sldId id="473" r:id="rId22"/>
    <p:sldId id="509" r:id="rId23"/>
    <p:sldId id="511" r:id="rId24"/>
    <p:sldId id="508" r:id="rId25"/>
    <p:sldId id="510" r:id="rId26"/>
    <p:sldId id="480" r:id="rId27"/>
    <p:sldId id="512" r:id="rId28"/>
    <p:sldId id="514" r:id="rId29"/>
    <p:sldId id="486" r:id="rId30"/>
    <p:sldId id="487" r:id="rId31"/>
    <p:sldId id="506" r:id="rId32"/>
    <p:sldId id="488" r:id="rId33"/>
    <p:sldId id="507" r:id="rId34"/>
    <p:sldId id="489" r:id="rId35"/>
    <p:sldId id="490" r:id="rId36"/>
    <p:sldId id="513" r:id="rId37"/>
    <p:sldId id="491" r:id="rId38"/>
    <p:sldId id="484" r:id="rId39"/>
    <p:sldId id="518" r:id="rId40"/>
    <p:sldId id="519" r:id="rId41"/>
    <p:sldId id="528" r:id="rId42"/>
    <p:sldId id="520" r:id="rId43"/>
    <p:sldId id="522" r:id="rId44"/>
    <p:sldId id="523" r:id="rId45"/>
    <p:sldId id="524" r:id="rId46"/>
    <p:sldId id="525" r:id="rId47"/>
    <p:sldId id="526" r:id="rId48"/>
    <p:sldId id="537" r:id="rId49"/>
    <p:sldId id="527" r:id="rId50"/>
    <p:sldId id="529" r:id="rId51"/>
    <p:sldId id="530" r:id="rId52"/>
    <p:sldId id="536" r:id="rId53"/>
    <p:sldId id="531" r:id="rId54"/>
    <p:sldId id="532" r:id="rId55"/>
    <p:sldId id="535" r:id="rId56"/>
    <p:sldId id="481" r:id="rId57"/>
    <p:sldId id="482" r:id="rId58"/>
    <p:sldId id="483" r:id="rId59"/>
    <p:sldId id="474" r:id="rId60"/>
    <p:sldId id="475" r:id="rId61"/>
    <p:sldId id="470" r:id="rId62"/>
    <p:sldId id="471" r:id="rId63"/>
    <p:sldId id="538" r:id="rId64"/>
    <p:sldId id="543" r:id="rId65"/>
    <p:sldId id="573" r:id="rId66"/>
    <p:sldId id="539" r:id="rId67"/>
    <p:sldId id="540" r:id="rId68"/>
    <p:sldId id="551" r:id="rId69"/>
    <p:sldId id="553" r:id="rId70"/>
    <p:sldId id="554" r:id="rId71"/>
    <p:sldId id="552" r:id="rId72"/>
    <p:sldId id="569" r:id="rId73"/>
    <p:sldId id="574" r:id="rId74"/>
    <p:sldId id="575" r:id="rId75"/>
    <p:sldId id="570" r:id="rId76"/>
    <p:sldId id="571" r:id="rId77"/>
    <p:sldId id="572" r:id="rId78"/>
    <p:sldId id="580" r:id="rId79"/>
    <p:sldId id="581" r:id="rId80"/>
    <p:sldId id="582" r:id="rId81"/>
    <p:sldId id="583" r:id="rId82"/>
    <p:sldId id="561" r:id="rId83"/>
    <p:sldId id="562" r:id="rId84"/>
    <p:sldId id="555" r:id="rId85"/>
    <p:sldId id="556" r:id="rId86"/>
    <p:sldId id="557" r:id="rId87"/>
    <p:sldId id="563" r:id="rId88"/>
    <p:sldId id="565" r:id="rId89"/>
    <p:sldId id="566" r:id="rId90"/>
    <p:sldId id="567" r:id="rId91"/>
    <p:sldId id="558" r:id="rId92"/>
    <p:sldId id="559" r:id="rId93"/>
    <p:sldId id="560" r:id="rId94"/>
    <p:sldId id="576" r:id="rId95"/>
    <p:sldId id="577" r:id="rId96"/>
    <p:sldId id="578" r:id="rId97"/>
    <p:sldId id="579" r:id="rId98"/>
    <p:sldId id="547" r:id="rId99"/>
    <p:sldId id="548" r:id="rId100"/>
    <p:sldId id="549" r:id="rId101"/>
    <p:sldId id="542" r:id="rId102"/>
    <p:sldId id="472"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入门" id="{6D3285AD-0C96-4F67-ACEE-2E3643296A36}">
          <p14:sldIdLst>
            <p14:sldId id="256"/>
          </p14:sldIdLst>
        </p14:section>
        <p14:section name="相关知识简介" id="{5F237789-1304-684C-B611-90CCD038B494}">
          <p14:sldIdLst>
            <p14:sldId id="459"/>
            <p14:sldId id="460"/>
            <p14:sldId id="462"/>
            <p14:sldId id="485"/>
            <p14:sldId id="479"/>
            <p14:sldId id="478"/>
          </p14:sldIdLst>
        </p14:section>
        <p14:section name="环境搭建" id="{96A704DD-F46D-0940-A7FF-58087F7F98EB}">
          <p14:sldIdLst>
            <p14:sldId id="463"/>
            <p14:sldId id="465"/>
          </p14:sldIdLst>
        </p14:section>
        <p14:section name="Vue基本语法" id="{190983B3-DF0B-264C-A705-D9E09513D89B}">
          <p14:sldIdLst>
            <p14:sldId id="466"/>
            <p14:sldId id="468"/>
            <p14:sldId id="469"/>
            <p14:sldId id="476"/>
            <p14:sldId id="477"/>
            <p14:sldId id="515"/>
            <p14:sldId id="516"/>
            <p14:sldId id="517"/>
            <p14:sldId id="544"/>
            <p14:sldId id="545"/>
          </p14:sldIdLst>
        </p14:section>
        <p14:section name="指令" id="{149AE1EF-9183-2B40-9AA0-4F014EA63D1C}">
          <p14:sldIdLst>
            <p14:sldId id="467"/>
            <p14:sldId id="473"/>
            <p14:sldId id="509"/>
            <p14:sldId id="511"/>
            <p14:sldId id="508"/>
            <p14:sldId id="510"/>
            <p14:sldId id="480"/>
            <p14:sldId id="512"/>
            <p14:sldId id="514"/>
            <p14:sldId id="486"/>
            <p14:sldId id="487"/>
            <p14:sldId id="506"/>
            <p14:sldId id="488"/>
            <p14:sldId id="507"/>
            <p14:sldId id="489"/>
            <p14:sldId id="490"/>
            <p14:sldId id="513"/>
            <p14:sldId id="491"/>
          </p14:sldIdLst>
        </p14:section>
        <p14:section name="组件" id="{00A03906-1C69-234A-9555-982D2A705ECE}">
          <p14:sldIdLst>
            <p14:sldId id="484"/>
            <p14:sldId id="518"/>
            <p14:sldId id="519"/>
            <p14:sldId id="528"/>
            <p14:sldId id="520"/>
            <p14:sldId id="522"/>
            <p14:sldId id="523"/>
            <p14:sldId id="524"/>
            <p14:sldId id="525"/>
            <p14:sldId id="526"/>
            <p14:sldId id="537"/>
            <p14:sldId id="527"/>
            <p14:sldId id="529"/>
            <p14:sldId id="530"/>
            <p14:sldId id="536"/>
            <p14:sldId id="531"/>
            <p14:sldId id="532"/>
            <p14:sldId id="535"/>
            <p14:sldId id="481"/>
            <p14:sldId id="482"/>
            <p14:sldId id="483"/>
            <p14:sldId id="474"/>
          </p14:sldIdLst>
        </p14:section>
        <p14:section name="vue-cli" id="{9C627259-BE65-4A6D-9EDF-EB8D1DFD4F75}">
          <p14:sldIdLst>
            <p14:sldId id="475"/>
            <p14:sldId id="470"/>
            <p14:sldId id="471"/>
            <p14:sldId id="538"/>
          </p14:sldIdLst>
        </p14:section>
        <p14:section name="前端路由" id="{6C85FE13-7559-4836-92CD-DFFC639EC9FF}">
          <p14:sldIdLst>
            <p14:sldId id="543"/>
            <p14:sldId id="573"/>
            <p14:sldId id="539"/>
            <p14:sldId id="540"/>
            <p14:sldId id="551"/>
            <p14:sldId id="553"/>
            <p14:sldId id="554"/>
            <p14:sldId id="552"/>
            <p14:sldId id="569"/>
            <p14:sldId id="574"/>
            <p14:sldId id="575"/>
            <p14:sldId id="570"/>
            <p14:sldId id="571"/>
            <p14:sldId id="572"/>
            <p14:sldId id="580"/>
            <p14:sldId id="581"/>
            <p14:sldId id="582"/>
            <p14:sldId id="583"/>
          </p14:sldIdLst>
        </p14:section>
        <p14:section name="router-link" id="{2F5BE98A-8B9B-4843-9AB9-86F4B10B2125}">
          <p14:sldIdLst>
            <p14:sldId id="561"/>
            <p14:sldId id="562"/>
            <p14:sldId id="555"/>
            <p14:sldId id="556"/>
            <p14:sldId id="557"/>
            <p14:sldId id="563"/>
            <p14:sldId id="565"/>
            <p14:sldId id="566"/>
            <p14:sldId id="567"/>
          </p14:sldIdLst>
        </p14:section>
        <p14:section name="router-view" id="{A6A26EB3-E3EE-7C47-9603-04606DEAD07D}">
          <p14:sldIdLst>
            <p14:sldId id="558"/>
            <p14:sldId id="559"/>
            <p14:sldId id="560"/>
            <p14:sldId id="576"/>
            <p14:sldId id="577"/>
            <p14:sldId id="578"/>
            <p14:sldId id="579"/>
          </p14:sldIdLst>
        </p14:section>
        <p14:section name="动画" id="{781EBCCB-D658-AA43-BC8C-6998D2E8F34A}">
          <p14:sldIdLst>
            <p14:sldId id="547"/>
            <p14:sldId id="548"/>
            <p14:sldId id="549"/>
            <p14:sldId id="542"/>
            <p14:sldId id="4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09" autoAdjust="0"/>
    <p:restoredTop sz="94669" autoAdjust="0"/>
  </p:normalViewPr>
  <p:slideViewPr>
    <p:cSldViewPr snapToGrid="0" snapToObjects="1">
      <p:cViewPr>
        <p:scale>
          <a:sx n="94" d="100"/>
          <a:sy n="94" d="100"/>
        </p:scale>
        <p:origin x="-432" y="-296"/>
      </p:cViewPr>
      <p:guideLst>
        <p:guide orient="horz" pos="2160"/>
        <p:guide pos="2880"/>
      </p:guideLst>
    </p:cSldViewPr>
  </p:slideViewPr>
  <p:outlineViewPr>
    <p:cViewPr>
      <p:scale>
        <a:sx n="33" d="100"/>
        <a:sy n="33" d="100"/>
      </p:scale>
      <p:origin x="0" y="7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6590D-53DF-AC4D-B21C-9BF6E0F05DAA}" type="datetimeFigureOut">
              <a:rPr kumimoji="1" lang="zh-CN" altLang="en-US" smtClean="0"/>
              <a:t>17/8/11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48914-DBB9-744B-A57F-18BA3CE462BB}" type="slidenum">
              <a:rPr kumimoji="1" lang="zh-CN" altLang="en-US" smtClean="0"/>
              <a:t>‹#›</a:t>
            </a:fld>
            <a:endParaRPr kumimoji="1" lang="zh-CN" altLang="en-US"/>
          </a:p>
        </p:txBody>
      </p:sp>
    </p:spTree>
    <p:extLst>
      <p:ext uri="{BB962C8B-B14F-4D97-AF65-F5344CB8AC3E}">
        <p14:creationId xmlns:p14="http://schemas.microsoft.com/office/powerpoint/2010/main" val="40759482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2017年8月11日</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2017年8月11日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2017年8月11日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2017年8月11日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51663BA-01FC-4367-B6F3-ABB2645D55F1}" type="datetime4">
              <a:rPr lang="en-US" smtClean="0"/>
              <a:pPr/>
              <a:t>2017年8月11日</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2017年8月11日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2017年8月11日</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2017年8月11日</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2017年8月11日</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EAD5615-7F4F-4584-84D5-CC95918C321F}" type="datetime4">
              <a:rPr lang="en-US" smtClean="0"/>
              <a:pPr/>
              <a:t>2017年8月11日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EA923-9BEE-48CE-9F28-5B525F399BAD}" type="datetime4">
              <a:rPr lang="en-US" smtClean="0"/>
              <a:pPr/>
              <a:t>2017年8月11日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2017年8月11日</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xmlns:p14="http://schemas.microsoft.com/office/powerpoint/2010/main" id="1" dur="indefinite" restart="never" nodeType="tmRoot"/>
      </p:par>
    </p:tnLst>
  </p:timing>
  <p:hf sldNum="0" hdr="0" ftr="0" dt="0"/>
  <p:txStyles>
    <p:titleStyle>
      <a:lvl1pPr algn="l" defTabSz="914400" rtl="0" eaLnBrk="1" latinLnBrk="0" hangingPunct="1">
        <a:spcBef>
          <a:spcPct val="0"/>
        </a:spcBef>
        <a:buNone/>
        <a:defRPr sz="3600" kern="1200" cap="none" spc="-60" baseline="0">
          <a:solidFill>
            <a:schemeClr val="tx2"/>
          </a:solidFill>
          <a:latin typeface="+mj-lt"/>
          <a:ea typeface="+mj-ea"/>
          <a:cs typeface="+mj-cs"/>
        </a:defRPr>
      </a:lvl1pPr>
    </p:titleStyle>
    <p:body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000" dirty="0" err="1" smtClean="0">
                <a:solidFill>
                  <a:schemeClr val="tx2"/>
                </a:solidFill>
              </a:rPr>
              <a:t>Vue</a:t>
            </a:r>
            <a:r>
              <a:rPr kumimoji="1" lang="zh-CN" altLang="en-US" sz="4000" dirty="0" smtClean="0">
                <a:solidFill>
                  <a:schemeClr val="tx2"/>
                </a:solidFill>
              </a:rPr>
              <a:t>入门</a:t>
            </a:r>
            <a:r>
              <a:rPr kumimoji="1" lang="zh-CN" altLang="en-US" sz="4000" dirty="0">
                <a:solidFill>
                  <a:schemeClr val="tx2"/>
                </a:solidFill>
              </a:rPr>
              <a:t>＋实战教程</a:t>
            </a:r>
          </a:p>
        </p:txBody>
      </p:sp>
      <p:sp>
        <p:nvSpPr>
          <p:cNvPr id="3" name="副标题 2"/>
          <p:cNvSpPr>
            <a:spLocks noGrp="1"/>
          </p:cNvSpPr>
          <p:nvPr>
            <p:ph type="subTitle" idx="1"/>
          </p:nvPr>
        </p:nvSpPr>
        <p:spPr>
          <a:xfrm>
            <a:off x="457200" y="4456625"/>
            <a:ext cx="6858000" cy="914400"/>
          </a:xfrm>
        </p:spPr>
        <p:txBody>
          <a:bodyPr/>
          <a:lstStyle/>
          <a:p>
            <a:r>
              <a:rPr kumimoji="1" lang="zh-CN" altLang="en-US" dirty="0" smtClean="0">
                <a:solidFill>
                  <a:schemeClr val="tx1"/>
                </a:solidFill>
              </a:rPr>
              <a:t>主讲：江山</a:t>
            </a:r>
            <a:endParaRPr kumimoji="1" lang="zh-CN" altLang="en-US" dirty="0">
              <a:solidFill>
                <a:schemeClr val="tx1"/>
              </a:solidFill>
            </a:endParaRPr>
          </a:p>
        </p:txBody>
      </p:sp>
    </p:spTree>
    <p:extLst>
      <p:ext uri="{BB962C8B-B14F-4D97-AF65-F5344CB8AC3E}">
        <p14:creationId xmlns:p14="http://schemas.microsoft.com/office/powerpoint/2010/main" val="32609502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新建</a:t>
            </a:r>
            <a:r>
              <a:rPr kumimoji="1" lang="en-US" altLang="zh-CN" dirty="0" err="1" smtClean="0"/>
              <a:t>Vue</a:t>
            </a:r>
            <a:r>
              <a:rPr kumimoji="1" lang="zh-CN" altLang="en-US" dirty="0" smtClean="0"/>
              <a:t>实例</a:t>
            </a:r>
            <a:endParaRPr kumimoji="1" lang="zh-CN" altLang="en-US" dirty="0"/>
          </a:p>
        </p:txBody>
      </p:sp>
      <p:sp>
        <p:nvSpPr>
          <p:cNvPr id="6" name="内容占位符 5"/>
          <p:cNvSpPr txBox="1">
            <a:spLocks noGrp="1"/>
          </p:cNvSpPr>
          <p:nvPr>
            <p:ph idx="1"/>
          </p:nvPr>
        </p:nvSpPr>
        <p:spPr>
          <a:xfrm>
            <a:off x="457200" y="1752600"/>
            <a:ext cx="7620000" cy="406265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a:solidFill>
                  <a:schemeClr val="bg1"/>
                </a:solidFill>
              </a:rPr>
              <a:t>&lt;div id = "demo"&gt;{{message}}&lt;/div&gt;</a:t>
            </a:r>
          </a:p>
          <a:p>
            <a:pPr>
              <a:lnSpc>
                <a:spcPct val="100000"/>
              </a:lnSpc>
            </a:pPr>
            <a:r>
              <a:rPr lang="en-US" altLang="zh-CN" sz="1600" dirty="0" smtClean="0">
                <a:solidFill>
                  <a:schemeClr val="bg1"/>
                </a:solidFill>
              </a:rPr>
              <a:t>&lt;</a:t>
            </a:r>
            <a:r>
              <a:rPr lang="en-US" altLang="zh-CN" sz="1600" dirty="0">
                <a:solidFill>
                  <a:schemeClr val="bg1"/>
                </a:solidFill>
              </a:rPr>
              <a:t>script&gt;</a:t>
            </a:r>
          </a:p>
          <a:p>
            <a:pPr>
              <a:lnSpc>
                <a:spcPct val="100000"/>
              </a:lnSpc>
            </a:pPr>
            <a:r>
              <a:rPr lang="nb-NO" altLang="zh-CN" sz="1600" dirty="0">
                <a:solidFill>
                  <a:schemeClr val="bg1"/>
                </a:solidFill>
              </a:rPr>
              <a:t>	</a:t>
            </a:r>
            <a:r>
              <a:rPr lang="nb-NO" altLang="zh-CN" sz="1600" dirty="0" smtClean="0">
                <a:solidFill>
                  <a:schemeClr val="bg1"/>
                </a:solidFill>
              </a:rPr>
              <a:t>var </a:t>
            </a:r>
            <a:r>
              <a:rPr lang="nb-NO" altLang="zh-CN" sz="1600" dirty="0">
                <a:solidFill>
                  <a:schemeClr val="bg1"/>
                </a:solidFill>
              </a:rPr>
              <a:t>data  = {</a:t>
            </a:r>
          </a:p>
          <a:p>
            <a:pPr>
              <a:lnSpc>
                <a:spcPct val="100000"/>
              </a:lnSpc>
            </a:pPr>
            <a:r>
              <a:rPr lang="nb-NO" altLang="zh-CN" sz="1600" dirty="0">
                <a:solidFill>
                  <a:schemeClr val="bg1"/>
                </a:solidFill>
              </a:rPr>
              <a:t>		</a:t>
            </a:r>
            <a:r>
              <a:rPr lang="nb-NO" altLang="zh-CN" sz="1600" dirty="0" err="1" smtClean="0">
                <a:solidFill>
                  <a:schemeClr val="bg1"/>
                </a:solidFill>
              </a:rPr>
              <a:t>message</a:t>
            </a:r>
            <a:r>
              <a:rPr lang="nb-NO" altLang="zh-CN" sz="1600" dirty="0">
                <a:solidFill>
                  <a:schemeClr val="bg1"/>
                </a:solidFill>
              </a:rPr>
              <a:t>: "</a:t>
            </a:r>
            <a:r>
              <a:rPr lang="nb-NO" altLang="zh-CN" sz="1600" dirty="0" err="1">
                <a:solidFill>
                  <a:schemeClr val="bg1"/>
                </a:solidFill>
              </a:rPr>
              <a:t>Hello</a:t>
            </a:r>
            <a:r>
              <a:rPr lang="nb-NO" altLang="zh-CN" sz="1600" dirty="0">
                <a:solidFill>
                  <a:schemeClr val="bg1"/>
                </a:solidFill>
              </a:rPr>
              <a:t>, </a:t>
            </a:r>
            <a:r>
              <a:rPr lang="nb-NO" altLang="zh-CN" sz="1600" dirty="0" err="1">
                <a:solidFill>
                  <a:schemeClr val="bg1"/>
                </a:solidFill>
              </a:rPr>
              <a:t>Vue</a:t>
            </a:r>
            <a:r>
              <a:rPr lang="nb-NO" altLang="zh-CN" sz="1600" dirty="0">
                <a:solidFill>
                  <a:schemeClr val="bg1"/>
                </a:solidFill>
              </a:rPr>
              <a:t>"</a:t>
            </a:r>
          </a:p>
          <a:p>
            <a:pPr>
              <a:lnSpc>
                <a:spcPct val="100000"/>
              </a:lnSpc>
            </a:pPr>
            <a:r>
              <a:rPr lang="uk-UA" altLang="zh-CN" sz="1600" dirty="0">
                <a:solidFill>
                  <a:schemeClr val="bg1"/>
                </a:solidFill>
              </a:rPr>
              <a:t>	</a:t>
            </a:r>
            <a:r>
              <a:rPr lang="uk-UA" altLang="zh-CN" sz="1600" dirty="0" smtClean="0">
                <a:solidFill>
                  <a:schemeClr val="bg1"/>
                </a:solidFill>
              </a:rPr>
              <a:t>}</a:t>
            </a:r>
            <a:r>
              <a:rPr lang="uk-UA" altLang="zh-CN" sz="1600" dirty="0">
                <a:solidFill>
                  <a:schemeClr val="bg1"/>
                </a:solidFill>
              </a:rPr>
              <a:t>;</a:t>
            </a:r>
          </a:p>
          <a:p>
            <a:pPr>
              <a:lnSpc>
                <a:spcPct val="100000"/>
              </a:lnSpc>
            </a:pPr>
            <a:r>
              <a:rPr lang="en-US" altLang="zh-CN" sz="1600" dirty="0">
                <a:solidFill>
                  <a:schemeClr val="bg1"/>
                </a:solidFill>
              </a:rPr>
              <a:t>	</a:t>
            </a:r>
            <a:r>
              <a:rPr lang="en-US" altLang="zh-CN" sz="1600" dirty="0" err="1" smtClean="0">
                <a:solidFill>
                  <a:schemeClr val="bg1"/>
                </a:solidFill>
              </a:rPr>
              <a:t>var</a:t>
            </a:r>
            <a:r>
              <a:rPr lang="en-US" altLang="zh-CN" sz="1600" dirty="0" smtClean="0">
                <a:solidFill>
                  <a:schemeClr val="bg1"/>
                </a:solidFill>
              </a:rPr>
              <a:t> </a:t>
            </a:r>
            <a:r>
              <a:rPr lang="en-US" altLang="zh-CN" sz="1600" dirty="0" err="1">
                <a:solidFill>
                  <a:schemeClr val="bg1"/>
                </a:solidFill>
              </a:rPr>
              <a:t>vue</a:t>
            </a:r>
            <a:r>
              <a:rPr lang="en-US" altLang="zh-CN" sz="1600" dirty="0">
                <a:solidFill>
                  <a:schemeClr val="bg1"/>
                </a:solidFill>
              </a:rPr>
              <a:t> = new </a:t>
            </a:r>
            <a:r>
              <a:rPr lang="en-US" altLang="zh-CN" sz="1600" dirty="0" err="1">
                <a:solidFill>
                  <a:schemeClr val="bg1"/>
                </a:solidFill>
              </a:rPr>
              <a:t>Vue</a:t>
            </a:r>
            <a:r>
              <a:rPr lang="en-US" altLang="zh-CN" sz="1600" dirty="0">
                <a:solidFill>
                  <a:schemeClr val="bg1"/>
                </a:solidFill>
              </a:rPr>
              <a:t>({</a:t>
            </a:r>
          </a:p>
          <a:p>
            <a:pPr>
              <a:lnSpc>
                <a:spcPct val="100000"/>
              </a:lnSpc>
            </a:pPr>
            <a:r>
              <a:rPr lang="es-ES_tradnl" altLang="zh-CN" sz="1600" dirty="0">
                <a:solidFill>
                  <a:schemeClr val="bg1"/>
                </a:solidFill>
              </a:rPr>
              <a:t>		</a:t>
            </a:r>
            <a:r>
              <a:rPr lang="es-ES_tradnl" altLang="zh-CN" sz="1600" dirty="0" smtClean="0">
                <a:solidFill>
                  <a:schemeClr val="bg1"/>
                </a:solidFill>
              </a:rPr>
              <a:t>el</a:t>
            </a:r>
            <a:r>
              <a:rPr lang="es-ES_tradnl" altLang="zh-CN" sz="1600" dirty="0">
                <a:solidFill>
                  <a:schemeClr val="bg1"/>
                </a:solidFill>
              </a:rPr>
              <a:t>: "#demo",</a:t>
            </a:r>
          </a:p>
          <a:p>
            <a:pPr>
              <a:lnSpc>
                <a:spcPct val="100000"/>
              </a:lnSpc>
            </a:pPr>
            <a:r>
              <a:rPr lang="es-ES_tradnl" altLang="zh-CN" sz="1600" dirty="0">
                <a:solidFill>
                  <a:schemeClr val="bg1"/>
                </a:solidFill>
              </a:rPr>
              <a:t>		</a:t>
            </a:r>
            <a:r>
              <a:rPr lang="es-ES_tradnl" altLang="zh-CN" sz="1600" dirty="0" err="1" smtClean="0">
                <a:solidFill>
                  <a:schemeClr val="bg1"/>
                </a:solidFill>
              </a:rPr>
              <a:t>data:data</a:t>
            </a:r>
            <a:endParaRPr lang="es-ES_tradnl" altLang="zh-CN" sz="1600" dirty="0">
              <a:solidFill>
                <a:schemeClr val="bg1"/>
              </a:solidFill>
            </a:endParaRPr>
          </a:p>
          <a:p>
            <a:pPr>
              <a:lnSpc>
                <a:spcPct val="100000"/>
              </a:lnSpc>
            </a:pPr>
            <a:r>
              <a:rPr lang="es-ES_tradnl" altLang="zh-CN" sz="1600" dirty="0">
                <a:solidFill>
                  <a:schemeClr val="bg1"/>
                </a:solidFill>
              </a:rPr>
              <a:t>				</a:t>
            </a:r>
          </a:p>
          <a:p>
            <a:pPr>
              <a:lnSpc>
                <a:spcPct val="100000"/>
              </a:lnSpc>
            </a:pPr>
            <a:r>
              <a:rPr lang="it-IT" altLang="zh-CN" sz="1600" dirty="0">
                <a:solidFill>
                  <a:schemeClr val="bg1"/>
                </a:solidFill>
              </a:rPr>
              <a:t>	</a:t>
            </a:r>
            <a:r>
              <a:rPr lang="it-IT" altLang="zh-CN" sz="1600" dirty="0" smtClean="0">
                <a:solidFill>
                  <a:schemeClr val="bg1"/>
                </a:solidFill>
              </a:rPr>
              <a:t>}</a:t>
            </a:r>
            <a:r>
              <a:rPr lang="it-IT" altLang="zh-CN" sz="1600" dirty="0">
                <a:solidFill>
                  <a:schemeClr val="bg1"/>
                </a:solidFill>
              </a:rPr>
              <a:t>);</a:t>
            </a:r>
          </a:p>
          <a:p>
            <a:pPr>
              <a:lnSpc>
                <a:spcPct val="100000"/>
              </a:lnSpc>
            </a:pPr>
            <a:r>
              <a:rPr lang="en-US" altLang="zh-CN" sz="1600" dirty="0" smtClean="0">
                <a:solidFill>
                  <a:schemeClr val="bg1"/>
                </a:solidFill>
              </a:rPr>
              <a:t>&lt;</a:t>
            </a:r>
            <a:r>
              <a:rPr lang="en-US" altLang="zh-CN" sz="1600" dirty="0">
                <a:solidFill>
                  <a:schemeClr val="bg1"/>
                </a:solidFill>
              </a:rPr>
              <a:t>/script&gt;</a:t>
            </a:r>
            <a:endParaRPr lang="zh-CN" altLang="en-US" sz="1600" dirty="0">
              <a:solidFill>
                <a:schemeClr val="bg1"/>
              </a:solidFill>
            </a:endParaRPr>
          </a:p>
        </p:txBody>
      </p:sp>
    </p:spTree>
    <p:extLst>
      <p:ext uri="{BB962C8B-B14F-4D97-AF65-F5344CB8AC3E}">
        <p14:creationId xmlns:p14="http://schemas.microsoft.com/office/powerpoint/2010/main" val="750812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过渡模式</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smtClean="0"/>
              <a:t>in-out : </a:t>
            </a:r>
            <a:r>
              <a:rPr lang="zh-CN" altLang="en-US" dirty="0" smtClean="0"/>
              <a:t>进入</a:t>
            </a:r>
            <a:r>
              <a:rPr lang="zh-CN" altLang="en-US" smtClean="0"/>
              <a:t>的元素先运动</a:t>
            </a:r>
            <a:endParaRPr lang="en-US" altLang="zh-CN" dirty="0" smtClean="0"/>
          </a:p>
          <a:p>
            <a:pPr marL="342900" indent="-342900">
              <a:buFont typeface="Arial"/>
              <a:buChar char="•"/>
            </a:pPr>
            <a:r>
              <a:rPr lang="en-US" altLang="zh-CN" dirty="0" smtClean="0"/>
              <a:t>out-in</a:t>
            </a:r>
            <a:r>
              <a:rPr lang="zh-CN" altLang="en-US" dirty="0" smtClean="0"/>
              <a:t>：</a:t>
            </a:r>
            <a:r>
              <a:rPr lang="en-US" altLang="zh-CN" dirty="0" smtClean="0"/>
              <a:t> </a:t>
            </a:r>
            <a:r>
              <a:rPr lang="zh-CN" altLang="en-US" dirty="0" smtClean="0"/>
              <a:t>离开的元素先运动</a:t>
            </a:r>
            <a:endParaRPr lang="zh-CN" altLang="en-US" dirty="0"/>
          </a:p>
        </p:txBody>
      </p:sp>
    </p:spTree>
    <p:extLst>
      <p:ext uri="{BB962C8B-B14F-4D97-AF65-F5344CB8AC3E}">
        <p14:creationId xmlns:p14="http://schemas.microsoft.com/office/powerpoint/2010/main" val="19138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2393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085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新建</a:t>
            </a:r>
            <a:r>
              <a:rPr kumimoji="1" lang="en-US" altLang="zh-CN" dirty="0" err="1"/>
              <a:t>Vue</a:t>
            </a:r>
            <a:r>
              <a:rPr kumimoji="1" lang="zh-CN" altLang="en-US" dirty="0"/>
              <a:t>实例</a:t>
            </a:r>
          </a:p>
        </p:txBody>
      </p:sp>
      <p:sp>
        <p:nvSpPr>
          <p:cNvPr id="3" name="内容占位符 2"/>
          <p:cNvSpPr>
            <a:spLocks noGrp="1"/>
          </p:cNvSpPr>
          <p:nvPr>
            <p:ph idx="1"/>
          </p:nvPr>
        </p:nvSpPr>
        <p:spPr/>
        <p:txBody>
          <a:bodyPr>
            <a:normAutofit/>
          </a:bodyPr>
          <a:lstStyle/>
          <a:p>
            <a:pPr marL="342900" indent="-342900">
              <a:buFont typeface="Arial"/>
              <a:buChar char="•"/>
            </a:pPr>
            <a:r>
              <a:rPr kumimoji="1" lang="en-US" altLang="zh-CN" dirty="0" err="1" smtClean="0"/>
              <a:t>Vue</a:t>
            </a:r>
            <a:r>
              <a:rPr kumimoji="1" lang="zh-CN" altLang="en-US" dirty="0" smtClean="0"/>
              <a:t>实例：</a:t>
            </a:r>
            <a:r>
              <a:rPr kumimoji="1" lang="en-US" altLang="zh-CN" dirty="0" smtClean="0"/>
              <a:t> </a:t>
            </a:r>
            <a:r>
              <a:rPr kumimoji="1" lang="zh-CN" altLang="en-US" dirty="0" smtClean="0"/>
              <a:t>每一个应用都是通过</a:t>
            </a:r>
            <a:r>
              <a:rPr kumimoji="1" lang="en-US" altLang="zh-CN" dirty="0" err="1" smtClean="0"/>
              <a:t>Vue</a:t>
            </a:r>
            <a:r>
              <a:rPr kumimoji="1" lang="zh-CN" altLang="en-US" dirty="0" smtClean="0"/>
              <a:t>这个构造函数创建根实例（</a:t>
            </a:r>
            <a:r>
              <a:rPr kumimoji="1" lang="en-US" altLang="zh-CN" dirty="0" smtClean="0"/>
              <a:t>root instance</a:t>
            </a:r>
            <a:r>
              <a:rPr kumimoji="1" lang="zh-CN" altLang="en-US" dirty="0" smtClean="0"/>
              <a:t>）</a:t>
            </a:r>
            <a:r>
              <a:rPr kumimoji="1" lang="en-US" altLang="zh-CN" dirty="0" smtClean="0"/>
              <a:t>;</a:t>
            </a:r>
          </a:p>
          <a:p>
            <a:pPr marL="342900" indent="-342900">
              <a:buFont typeface="Arial"/>
              <a:buChar char="•"/>
            </a:pPr>
            <a:r>
              <a:rPr lang="zh-CN" altLang="en-US" dirty="0"/>
              <a:t>在实例化 </a:t>
            </a:r>
            <a:r>
              <a:rPr lang="en-US" altLang="zh-CN" dirty="0" err="1"/>
              <a:t>Vue</a:t>
            </a:r>
            <a:r>
              <a:rPr lang="en-US" altLang="zh-CN" dirty="0"/>
              <a:t> </a:t>
            </a:r>
            <a:r>
              <a:rPr lang="zh-CN" altLang="en-US" dirty="0"/>
              <a:t>时，需要传入一个选项对象，它可以包含数据、模板、挂载元素、方法、生命周期钩子等选项。</a:t>
            </a:r>
          </a:p>
          <a:p>
            <a:pPr marL="342900" indent="-342900">
              <a:buFont typeface="Arial"/>
              <a:buChar char="•"/>
            </a:pPr>
            <a:endParaRPr kumimoji="1" lang="en-US" altLang="zh-CN" dirty="0" smtClean="0"/>
          </a:p>
          <a:p>
            <a:pPr marL="342900" indent="-342900">
              <a:buFont typeface="Arial"/>
              <a:buChar char="•"/>
            </a:pPr>
            <a:endParaRPr kumimoji="1" lang="zh-CN" altLang="en-US" dirty="0"/>
          </a:p>
        </p:txBody>
      </p:sp>
      <p:sp>
        <p:nvSpPr>
          <p:cNvPr id="5" name="内容占位符 5"/>
          <p:cNvSpPr txBox="1">
            <a:spLocks/>
          </p:cNvSpPr>
          <p:nvPr/>
        </p:nvSpPr>
        <p:spPr>
          <a:xfrm>
            <a:off x="741083" y="4023585"/>
            <a:ext cx="7117976" cy="1083374"/>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err="1">
                <a:solidFill>
                  <a:schemeClr val="bg1"/>
                </a:solidFill>
              </a:rPr>
              <a:t>var</a:t>
            </a:r>
            <a:r>
              <a:rPr lang="en-US" altLang="zh-CN" sz="1600" dirty="0">
                <a:solidFill>
                  <a:schemeClr val="bg1"/>
                </a:solidFill>
              </a:rPr>
              <a:t> </a:t>
            </a:r>
            <a:r>
              <a:rPr lang="en-US" altLang="zh-CN" sz="1600" dirty="0" err="1">
                <a:solidFill>
                  <a:schemeClr val="bg1"/>
                </a:solidFill>
              </a:rPr>
              <a:t>vm</a:t>
            </a:r>
            <a:r>
              <a:rPr lang="en-US" altLang="zh-CN" sz="1600" dirty="0">
                <a:solidFill>
                  <a:schemeClr val="bg1"/>
                </a:solidFill>
              </a:rPr>
              <a:t> = new </a:t>
            </a:r>
            <a:r>
              <a:rPr lang="en-US" altLang="zh-CN" sz="1600" dirty="0" err="1">
                <a:solidFill>
                  <a:schemeClr val="bg1"/>
                </a:solidFill>
              </a:rPr>
              <a:t>Vue</a:t>
            </a:r>
            <a:r>
              <a:rPr lang="en-US" altLang="zh-CN" sz="1600" dirty="0">
                <a:solidFill>
                  <a:schemeClr val="bg1"/>
                </a:solidFill>
              </a:rPr>
              <a:t>({</a:t>
            </a:r>
          </a:p>
          <a:p>
            <a:pPr>
              <a:lnSpc>
                <a:spcPct val="100000"/>
              </a:lnSpc>
            </a:pPr>
            <a:r>
              <a:rPr lang="en-US" altLang="zh-CN" sz="1600" dirty="0">
                <a:solidFill>
                  <a:schemeClr val="bg1"/>
                </a:solidFill>
              </a:rPr>
              <a:t>  // </a:t>
            </a:r>
            <a:r>
              <a:rPr lang="zh-CN" altLang="en-US" sz="1600" dirty="0">
                <a:solidFill>
                  <a:schemeClr val="bg1"/>
                </a:solidFill>
              </a:rPr>
              <a:t>选项</a:t>
            </a:r>
          </a:p>
          <a:p>
            <a:pPr>
              <a:lnSpc>
                <a:spcPct val="100000"/>
              </a:lnSpc>
            </a:pPr>
            <a:r>
              <a:rPr lang="en-US" altLang="zh-CN" sz="1600" dirty="0">
                <a:solidFill>
                  <a:schemeClr val="bg1"/>
                </a:solidFill>
              </a:rPr>
              <a:t>})</a:t>
            </a:r>
          </a:p>
        </p:txBody>
      </p:sp>
    </p:spTree>
    <p:extLst>
      <p:ext uri="{BB962C8B-B14F-4D97-AF65-F5344CB8AC3E}">
        <p14:creationId xmlns:p14="http://schemas.microsoft.com/office/powerpoint/2010/main" val="22906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is-IS" altLang="zh-CN" dirty="0"/>
              <a:t>el:</a:t>
            </a:r>
          </a:p>
          <a:p>
            <a:pPr marL="800100" lvl="1" indent="-342900">
              <a:buFont typeface="Arial"/>
              <a:buChar char="•"/>
            </a:pPr>
            <a:r>
              <a:rPr lang="zh-CN" altLang="en-US" dirty="0"/>
              <a:t>提供一个在页面上已存在的 </a:t>
            </a:r>
            <a:r>
              <a:rPr lang="en-US" altLang="zh-CN" dirty="0"/>
              <a:t>DOM </a:t>
            </a:r>
            <a:r>
              <a:rPr lang="zh-CN" altLang="en-US" dirty="0"/>
              <a:t>元素作为 </a:t>
            </a:r>
            <a:r>
              <a:rPr lang="en-US" altLang="zh-CN" dirty="0" err="1"/>
              <a:t>Vue</a:t>
            </a:r>
            <a:r>
              <a:rPr lang="en-US" altLang="zh-CN" dirty="0"/>
              <a:t> </a:t>
            </a:r>
            <a:r>
              <a:rPr lang="zh-CN" altLang="en-US" dirty="0"/>
              <a:t>实例的挂载目标。可以是 </a:t>
            </a:r>
            <a:r>
              <a:rPr lang="en-US" altLang="zh-CN" dirty="0"/>
              <a:t>CSS </a:t>
            </a:r>
            <a:r>
              <a:rPr lang="zh-CN" altLang="en-US" dirty="0"/>
              <a:t>选择器，也可以是一个 </a:t>
            </a:r>
            <a:r>
              <a:rPr lang="en-US" altLang="zh-CN" dirty="0" err="1"/>
              <a:t>HTMLElement</a:t>
            </a:r>
            <a:r>
              <a:rPr lang="en-US" altLang="zh-CN" dirty="0"/>
              <a:t> </a:t>
            </a:r>
            <a:r>
              <a:rPr lang="zh-CN" altLang="en-US" dirty="0"/>
              <a:t>实例。</a:t>
            </a:r>
          </a:p>
          <a:p>
            <a:endParaRPr kumimoji="1" lang="zh-CN" altLang="en-US" dirty="0"/>
          </a:p>
        </p:txBody>
      </p:sp>
    </p:spTree>
    <p:extLst>
      <p:ext uri="{BB962C8B-B14F-4D97-AF65-F5344CB8AC3E}">
        <p14:creationId xmlns:p14="http://schemas.microsoft.com/office/powerpoint/2010/main" val="22906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kumimoji="1" lang="is-IS" altLang="zh-CN" dirty="0" smtClean="0"/>
              <a:t>data</a:t>
            </a:r>
            <a:r>
              <a:rPr kumimoji="1" lang="is-IS" altLang="zh-CN" dirty="0"/>
              <a:t>: </a:t>
            </a:r>
            <a:endParaRPr kumimoji="1" lang="is-IS" altLang="zh-CN" dirty="0" smtClean="0"/>
          </a:p>
          <a:p>
            <a:pPr marL="800100" lvl="1" indent="-342900">
              <a:buFont typeface="Arial"/>
              <a:buChar char="•"/>
            </a:pPr>
            <a:r>
              <a:rPr kumimoji="1" lang="zh-CN" altLang="en-US" sz="1800" dirty="0" smtClean="0"/>
              <a:t>每个</a:t>
            </a:r>
            <a:r>
              <a:rPr kumimoji="1" lang="en-US" altLang="zh-CN" sz="1800" dirty="0" err="1"/>
              <a:t>Vue</a:t>
            </a:r>
            <a:r>
              <a:rPr kumimoji="1" lang="zh-CN" altLang="en-US" sz="1800" dirty="0"/>
              <a:t>实例都会代理</a:t>
            </a:r>
            <a:r>
              <a:rPr kumimoji="1" lang="en-US" altLang="zh-CN" sz="1800" dirty="0"/>
              <a:t>data</a:t>
            </a:r>
            <a:r>
              <a:rPr kumimoji="1" lang="zh-CN" altLang="en-US" sz="1800" dirty="0"/>
              <a:t>对象里的所有属性，这些被代理的属性是响应的。新添加的属性不具备响应功能，改变后不会更新视图。</a:t>
            </a:r>
            <a:endParaRPr kumimoji="1" lang="is-IS" altLang="zh-CN" sz="1800" dirty="0"/>
          </a:p>
          <a:p>
            <a:endParaRPr kumimoji="1" lang="zh-CN" altLang="en-US" sz="1800" dirty="0"/>
          </a:p>
        </p:txBody>
      </p:sp>
    </p:spTree>
    <p:extLst>
      <p:ext uri="{BB962C8B-B14F-4D97-AF65-F5344CB8AC3E}">
        <p14:creationId xmlns:p14="http://schemas.microsoft.com/office/powerpoint/2010/main" val="117486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is-IS" altLang="zh-CN" dirty="0" smtClean="0"/>
              <a:t>methods</a:t>
            </a:r>
            <a:r>
              <a:rPr kumimoji="1" lang="is-IS" altLang="zh-CN" dirty="0"/>
              <a:t>: {}</a:t>
            </a:r>
          </a:p>
          <a:p>
            <a:r>
              <a:rPr lang="en-US" altLang="zh-CN" dirty="0"/>
              <a:t>methods </a:t>
            </a:r>
            <a:r>
              <a:rPr lang="zh-CN" altLang="en-US" dirty="0"/>
              <a:t>将被混入到 </a:t>
            </a:r>
            <a:r>
              <a:rPr lang="en-US" altLang="zh-CN" dirty="0" err="1"/>
              <a:t>Vue</a:t>
            </a:r>
            <a:r>
              <a:rPr lang="en-US" altLang="zh-CN" dirty="0"/>
              <a:t> </a:t>
            </a:r>
            <a:r>
              <a:rPr lang="zh-CN" altLang="en-US" dirty="0"/>
              <a:t>实例中。可以直接通过 </a:t>
            </a:r>
            <a:r>
              <a:rPr lang="en-US" altLang="zh-CN" dirty="0"/>
              <a:t>VM </a:t>
            </a:r>
            <a:r>
              <a:rPr lang="zh-CN" altLang="en-US" dirty="0"/>
              <a:t>实例访问这些方法，或者在指令表达式中使用。</a:t>
            </a:r>
          </a:p>
          <a:p>
            <a:endParaRPr kumimoji="1" lang="zh-CN" altLang="en-US" dirty="0"/>
          </a:p>
        </p:txBody>
      </p:sp>
    </p:spTree>
    <p:extLst>
      <p:ext uri="{BB962C8B-B14F-4D97-AF65-F5344CB8AC3E}">
        <p14:creationId xmlns:p14="http://schemas.microsoft.com/office/powerpoint/2010/main" val="399649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smtClean="0"/>
              <a:t>computed</a:t>
            </a:r>
            <a:r>
              <a:rPr kumimoji="1" lang="is-IS" altLang="zh-CN" dirty="0" smtClean="0"/>
              <a:t>: </a:t>
            </a:r>
            <a:r>
              <a:rPr kumimoji="1" lang="is-IS" altLang="zh-CN" dirty="0"/>
              <a:t>{}</a:t>
            </a:r>
          </a:p>
          <a:p>
            <a:pPr marL="800100" lvl="1" indent="-342900">
              <a:buFont typeface="Arial"/>
              <a:buChar char="•"/>
            </a:pPr>
            <a:r>
              <a:rPr lang="zh-CN" altLang="en-US" dirty="0"/>
              <a:t>计算属性的结果会被缓存，除非依赖的响应式属性变化才会重新计算。</a:t>
            </a:r>
          </a:p>
          <a:p>
            <a:endParaRPr kumimoji="1" lang="zh-CN" altLang="en-US" dirty="0"/>
          </a:p>
        </p:txBody>
      </p:sp>
      <p:sp>
        <p:nvSpPr>
          <p:cNvPr id="4" name="内容占位符 5"/>
          <p:cNvSpPr txBox="1">
            <a:spLocks/>
          </p:cNvSpPr>
          <p:nvPr/>
        </p:nvSpPr>
        <p:spPr>
          <a:xfrm>
            <a:off x="457200" y="3554399"/>
            <a:ext cx="3723341" cy="194822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a:solidFill>
                  <a:schemeClr val="bg1"/>
                </a:solidFill>
              </a:rPr>
              <a:t>&lt;div id="example"&gt;</a:t>
            </a:r>
          </a:p>
          <a:p>
            <a:pPr>
              <a:lnSpc>
                <a:spcPct val="100000"/>
              </a:lnSpc>
            </a:pPr>
            <a:r>
              <a:rPr lang="en-US" altLang="zh-CN" sz="1600" dirty="0">
                <a:solidFill>
                  <a:schemeClr val="bg1"/>
                </a:solidFill>
              </a:rPr>
              <a:t>  &lt;p&gt;Original message: "{{ message }}"&lt;/p&gt;</a:t>
            </a:r>
          </a:p>
          <a:p>
            <a:pPr>
              <a:lnSpc>
                <a:spcPct val="100000"/>
              </a:lnSpc>
            </a:pPr>
            <a:r>
              <a:rPr lang="en-US" altLang="zh-CN" sz="1600" dirty="0">
                <a:solidFill>
                  <a:schemeClr val="bg1"/>
                </a:solidFill>
              </a:rPr>
              <a:t>  &lt;p&gt;Computed reversed message: "{{ </a:t>
            </a:r>
            <a:r>
              <a:rPr lang="en-US" altLang="zh-CN" sz="1600" dirty="0" err="1">
                <a:solidFill>
                  <a:schemeClr val="bg1"/>
                </a:solidFill>
              </a:rPr>
              <a:t>reversedMessage</a:t>
            </a:r>
            <a:r>
              <a:rPr lang="en-US" altLang="zh-CN" sz="1600" dirty="0">
                <a:solidFill>
                  <a:schemeClr val="bg1"/>
                </a:solidFill>
              </a:rPr>
              <a:t> }}"&lt;/p&gt;</a:t>
            </a:r>
          </a:p>
          <a:p>
            <a:pPr>
              <a:lnSpc>
                <a:spcPct val="100000"/>
              </a:lnSpc>
            </a:pPr>
            <a:r>
              <a:rPr lang="en-US" altLang="zh-CN" sz="1600" dirty="0">
                <a:solidFill>
                  <a:schemeClr val="bg1"/>
                </a:solidFill>
              </a:rPr>
              <a:t>&lt;/div&gt;</a:t>
            </a:r>
          </a:p>
        </p:txBody>
      </p:sp>
      <p:sp>
        <p:nvSpPr>
          <p:cNvPr id="5" name="内容占位符 5"/>
          <p:cNvSpPr txBox="1">
            <a:spLocks/>
          </p:cNvSpPr>
          <p:nvPr/>
        </p:nvSpPr>
        <p:spPr>
          <a:xfrm>
            <a:off x="4560049" y="2936593"/>
            <a:ext cx="3723341" cy="385951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200" dirty="0" err="1">
                <a:solidFill>
                  <a:schemeClr val="bg1"/>
                </a:solidFill>
              </a:rPr>
              <a:t>var</a:t>
            </a:r>
            <a:r>
              <a:rPr lang="en-US" altLang="zh-CN" sz="1200" dirty="0">
                <a:solidFill>
                  <a:schemeClr val="bg1"/>
                </a:solidFill>
              </a:rPr>
              <a:t> </a:t>
            </a:r>
            <a:r>
              <a:rPr lang="en-US" altLang="zh-CN" sz="1200" dirty="0" err="1">
                <a:solidFill>
                  <a:schemeClr val="bg1"/>
                </a:solidFill>
              </a:rPr>
              <a:t>vm</a:t>
            </a:r>
            <a:r>
              <a:rPr lang="en-US" altLang="zh-CN" sz="1200" dirty="0">
                <a:solidFill>
                  <a:schemeClr val="bg1"/>
                </a:solidFill>
              </a:rPr>
              <a:t> = new </a:t>
            </a:r>
            <a:r>
              <a:rPr lang="en-US" altLang="zh-CN" sz="1200" dirty="0" err="1">
                <a:solidFill>
                  <a:schemeClr val="bg1"/>
                </a:solidFill>
              </a:rPr>
              <a:t>Vue</a:t>
            </a:r>
            <a:r>
              <a:rPr lang="en-US" altLang="zh-CN" sz="1200" dirty="0">
                <a:solidFill>
                  <a:schemeClr val="bg1"/>
                </a:solidFill>
              </a:rPr>
              <a:t>({</a:t>
            </a:r>
          </a:p>
          <a:p>
            <a:pPr>
              <a:lnSpc>
                <a:spcPct val="100000"/>
              </a:lnSpc>
            </a:pPr>
            <a:r>
              <a:rPr lang="en-US" altLang="zh-CN" sz="1200" dirty="0">
                <a:solidFill>
                  <a:schemeClr val="bg1"/>
                </a:solidFill>
              </a:rPr>
              <a:t>  el: '#example',</a:t>
            </a:r>
          </a:p>
          <a:p>
            <a:pPr>
              <a:lnSpc>
                <a:spcPct val="100000"/>
              </a:lnSpc>
            </a:pPr>
            <a:r>
              <a:rPr lang="en-US" altLang="zh-CN" sz="1200" dirty="0">
                <a:solidFill>
                  <a:schemeClr val="bg1"/>
                </a:solidFill>
              </a:rPr>
              <a:t>  data: {</a:t>
            </a:r>
          </a:p>
          <a:p>
            <a:pPr>
              <a:lnSpc>
                <a:spcPct val="100000"/>
              </a:lnSpc>
            </a:pPr>
            <a:r>
              <a:rPr lang="en-US" altLang="zh-CN" sz="1200" dirty="0">
                <a:solidFill>
                  <a:schemeClr val="bg1"/>
                </a:solidFill>
              </a:rPr>
              <a:t>    message: 'Hello'</a:t>
            </a:r>
          </a:p>
          <a:p>
            <a:pPr>
              <a:lnSpc>
                <a:spcPct val="100000"/>
              </a:lnSpc>
            </a:pPr>
            <a:r>
              <a:rPr lang="en-US" altLang="zh-CN" sz="1200" dirty="0">
                <a:solidFill>
                  <a:schemeClr val="bg1"/>
                </a:solidFill>
              </a:rPr>
              <a:t>  },</a:t>
            </a:r>
          </a:p>
          <a:p>
            <a:pPr>
              <a:lnSpc>
                <a:spcPct val="100000"/>
              </a:lnSpc>
            </a:pPr>
            <a:r>
              <a:rPr lang="en-US" altLang="zh-CN" sz="1200" dirty="0">
                <a:solidFill>
                  <a:schemeClr val="bg1"/>
                </a:solidFill>
              </a:rPr>
              <a:t>  computed: {</a:t>
            </a:r>
          </a:p>
          <a:p>
            <a:pPr>
              <a:lnSpc>
                <a:spcPct val="100000"/>
              </a:lnSpc>
            </a:pPr>
            <a:r>
              <a:rPr lang="en-US" altLang="zh-CN" sz="1200" dirty="0">
                <a:solidFill>
                  <a:schemeClr val="bg1"/>
                </a:solidFill>
              </a:rPr>
              <a:t>    // a computed getter</a:t>
            </a:r>
          </a:p>
          <a:p>
            <a:pPr>
              <a:lnSpc>
                <a:spcPct val="100000"/>
              </a:lnSpc>
            </a:pPr>
            <a:r>
              <a:rPr lang="en-US" altLang="zh-CN" sz="1200" dirty="0">
                <a:solidFill>
                  <a:schemeClr val="bg1"/>
                </a:solidFill>
              </a:rPr>
              <a:t>    </a:t>
            </a:r>
            <a:r>
              <a:rPr lang="en-US" altLang="zh-CN" sz="1200" dirty="0" err="1">
                <a:solidFill>
                  <a:schemeClr val="bg1"/>
                </a:solidFill>
              </a:rPr>
              <a:t>reversedMessage</a:t>
            </a:r>
            <a:r>
              <a:rPr lang="en-US" altLang="zh-CN" sz="1200" dirty="0">
                <a:solidFill>
                  <a:schemeClr val="bg1"/>
                </a:solidFill>
              </a:rPr>
              <a:t>: function () {</a:t>
            </a:r>
          </a:p>
          <a:p>
            <a:pPr>
              <a:lnSpc>
                <a:spcPct val="100000"/>
              </a:lnSpc>
            </a:pPr>
            <a:r>
              <a:rPr lang="en-US" altLang="zh-CN" sz="1200" dirty="0">
                <a:solidFill>
                  <a:schemeClr val="bg1"/>
                </a:solidFill>
              </a:rPr>
              <a:t>      // `this` points to the </a:t>
            </a:r>
            <a:r>
              <a:rPr lang="en-US" altLang="zh-CN" sz="1200" dirty="0" err="1">
                <a:solidFill>
                  <a:schemeClr val="bg1"/>
                </a:solidFill>
              </a:rPr>
              <a:t>vm</a:t>
            </a:r>
            <a:r>
              <a:rPr lang="en-US" altLang="zh-CN" sz="1200" dirty="0">
                <a:solidFill>
                  <a:schemeClr val="bg1"/>
                </a:solidFill>
              </a:rPr>
              <a:t> instance</a:t>
            </a:r>
          </a:p>
          <a:p>
            <a:pPr>
              <a:lnSpc>
                <a:spcPct val="100000"/>
              </a:lnSpc>
            </a:pPr>
            <a:r>
              <a:rPr lang="en-US" altLang="zh-CN" sz="1200" dirty="0">
                <a:solidFill>
                  <a:schemeClr val="bg1"/>
                </a:solidFill>
              </a:rPr>
              <a:t>      return </a:t>
            </a:r>
            <a:r>
              <a:rPr lang="en-US" altLang="zh-CN" sz="1200" dirty="0" err="1">
                <a:solidFill>
                  <a:schemeClr val="bg1"/>
                </a:solidFill>
              </a:rPr>
              <a:t>this.message.split</a:t>
            </a:r>
            <a:r>
              <a:rPr lang="en-US" altLang="zh-CN" sz="1200" dirty="0">
                <a:solidFill>
                  <a:schemeClr val="bg1"/>
                </a:solidFill>
              </a:rPr>
              <a:t>('').reverse().join('')</a:t>
            </a:r>
          </a:p>
          <a:p>
            <a:pPr>
              <a:lnSpc>
                <a:spcPct val="100000"/>
              </a:lnSpc>
            </a:pPr>
            <a:r>
              <a:rPr lang="en-US" altLang="zh-CN" sz="1200" dirty="0">
                <a:solidFill>
                  <a:schemeClr val="bg1"/>
                </a:solidFill>
              </a:rPr>
              <a:t>    }</a:t>
            </a:r>
          </a:p>
          <a:p>
            <a:pPr>
              <a:lnSpc>
                <a:spcPct val="100000"/>
              </a:lnSpc>
            </a:pPr>
            <a:r>
              <a:rPr lang="en-US" altLang="zh-CN" sz="1200" dirty="0">
                <a:solidFill>
                  <a:schemeClr val="bg1"/>
                </a:solidFill>
              </a:rPr>
              <a:t>  }</a:t>
            </a:r>
          </a:p>
          <a:p>
            <a:pPr>
              <a:lnSpc>
                <a:spcPct val="100000"/>
              </a:lnSpc>
            </a:pPr>
            <a:r>
              <a:rPr lang="en-US" altLang="zh-CN" sz="1200" dirty="0">
                <a:solidFill>
                  <a:schemeClr val="bg1"/>
                </a:solidFill>
              </a:rPr>
              <a:t>})</a:t>
            </a:r>
          </a:p>
        </p:txBody>
      </p:sp>
    </p:spTree>
    <p:extLst>
      <p:ext uri="{BB962C8B-B14F-4D97-AF65-F5344CB8AC3E}">
        <p14:creationId xmlns:p14="http://schemas.microsoft.com/office/powerpoint/2010/main" val="10873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smtClean="0"/>
              <a:t>watch</a:t>
            </a:r>
            <a:r>
              <a:rPr kumimoji="1" lang="is-IS" altLang="zh-CN" dirty="0" smtClean="0"/>
              <a:t>: </a:t>
            </a:r>
            <a:r>
              <a:rPr kumimoji="1" lang="is-IS" altLang="zh-CN" dirty="0"/>
              <a:t>{}</a:t>
            </a:r>
          </a:p>
          <a:p>
            <a:r>
              <a:rPr lang="zh-CN" altLang="en-US" dirty="0"/>
              <a:t>一个对象，键是需要观察的表达式，值是对应回调函数。值也可以是方法名，或者包含选项的对象。</a:t>
            </a:r>
          </a:p>
          <a:p>
            <a:endParaRPr kumimoji="1" lang="zh-CN" altLang="en-US" dirty="0"/>
          </a:p>
        </p:txBody>
      </p:sp>
    </p:spTree>
    <p:extLst>
      <p:ext uri="{BB962C8B-B14F-4D97-AF65-F5344CB8AC3E}">
        <p14:creationId xmlns:p14="http://schemas.microsoft.com/office/powerpoint/2010/main" val="308709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实例选项参数</a:t>
            </a:r>
            <a:endParaRPr kumimoji="1" lang="zh-CN" altLang="en-US" dirty="0"/>
          </a:p>
        </p:txBody>
      </p:sp>
      <p:sp>
        <p:nvSpPr>
          <p:cNvPr id="6" name="内容占位符 5"/>
          <p:cNvSpPr txBox="1">
            <a:spLocks noGrp="1"/>
          </p:cNvSpPr>
          <p:nvPr>
            <p:ph idx="1"/>
          </p:nvPr>
        </p:nvSpPr>
        <p:spPr>
          <a:xfrm>
            <a:off x="457200" y="1752600"/>
            <a:ext cx="7620000" cy="500444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400" dirty="0" err="1">
                <a:solidFill>
                  <a:srgbClr val="FFFFFF"/>
                </a:solidFill>
              </a:rPr>
              <a:t>var</a:t>
            </a:r>
            <a:r>
              <a:rPr lang="en-US" altLang="zh-CN" sz="1400" dirty="0">
                <a:solidFill>
                  <a:srgbClr val="FFFFFF"/>
                </a:solidFill>
              </a:rPr>
              <a:t> </a:t>
            </a:r>
            <a:r>
              <a:rPr lang="en-US" altLang="zh-CN" sz="1400" dirty="0" err="1">
                <a:solidFill>
                  <a:srgbClr val="FFFFFF"/>
                </a:solidFill>
              </a:rPr>
              <a:t>vm</a:t>
            </a:r>
            <a:r>
              <a:rPr lang="en-US" altLang="zh-CN" sz="1400" dirty="0">
                <a:solidFill>
                  <a:srgbClr val="FFFFFF"/>
                </a:solidFill>
              </a:rPr>
              <a:t> = new </a:t>
            </a:r>
            <a:r>
              <a:rPr lang="en-US" altLang="zh-CN" sz="1400" dirty="0" err="1">
                <a:solidFill>
                  <a:srgbClr val="FFFFFF"/>
                </a:solidFill>
              </a:rPr>
              <a:t>Vue</a:t>
            </a:r>
            <a:r>
              <a:rPr lang="en-US" altLang="zh-CN" sz="1400" dirty="0">
                <a:solidFill>
                  <a:srgbClr val="FFFFFF"/>
                </a:solidFill>
              </a:rPr>
              <a:t>({</a:t>
            </a:r>
          </a:p>
          <a:p>
            <a:pPr>
              <a:lnSpc>
                <a:spcPct val="100000"/>
              </a:lnSpc>
            </a:pPr>
            <a:r>
              <a:rPr lang="en-US" altLang="zh-CN" sz="1400" dirty="0">
                <a:solidFill>
                  <a:srgbClr val="FFFFFF"/>
                </a:solidFill>
              </a:rPr>
              <a:t>  data: </a:t>
            </a:r>
            <a:r>
              <a:rPr lang="en-US" altLang="zh-CN" sz="1400" dirty="0" smtClean="0">
                <a:solidFill>
                  <a:srgbClr val="FFFFFF"/>
                </a:solidFill>
              </a:rPr>
              <a:t>{ a</a:t>
            </a:r>
            <a:r>
              <a:rPr lang="en-US" altLang="zh-CN" sz="1400" dirty="0">
                <a:solidFill>
                  <a:srgbClr val="FFFFFF"/>
                </a:solidFill>
              </a:rPr>
              <a:t>: 1</a:t>
            </a:r>
            <a:r>
              <a:rPr lang="en-US" altLang="zh-CN" sz="1400" dirty="0" smtClean="0">
                <a:solidFill>
                  <a:srgbClr val="FFFFFF"/>
                </a:solidFill>
              </a:rPr>
              <a:t>,  b</a:t>
            </a:r>
            <a:r>
              <a:rPr lang="en-US" altLang="zh-CN" sz="1400" dirty="0">
                <a:solidFill>
                  <a:srgbClr val="FFFFFF"/>
                </a:solidFill>
              </a:rPr>
              <a:t>: 2</a:t>
            </a:r>
            <a:r>
              <a:rPr lang="en-US" altLang="zh-CN" sz="1400" dirty="0" smtClean="0">
                <a:solidFill>
                  <a:srgbClr val="FFFFFF"/>
                </a:solidFill>
              </a:rPr>
              <a:t>,  c</a:t>
            </a:r>
            <a:r>
              <a:rPr lang="en-US" altLang="zh-CN" sz="1400" dirty="0">
                <a:solidFill>
                  <a:srgbClr val="FFFFFF"/>
                </a:solidFill>
              </a:rPr>
              <a:t>: </a:t>
            </a:r>
            <a:r>
              <a:rPr lang="en-US" altLang="zh-CN" sz="1400" dirty="0" smtClean="0">
                <a:solidFill>
                  <a:srgbClr val="FFFFFF"/>
                </a:solidFill>
              </a:rPr>
              <a:t>3 }</a:t>
            </a:r>
            <a:r>
              <a:rPr lang="en-US" altLang="zh-CN" sz="1400" dirty="0">
                <a:solidFill>
                  <a:srgbClr val="FFFFFF"/>
                </a:solidFill>
              </a:rPr>
              <a:t>,</a:t>
            </a:r>
          </a:p>
          <a:p>
            <a:pPr>
              <a:lnSpc>
                <a:spcPct val="100000"/>
              </a:lnSpc>
            </a:pPr>
            <a:r>
              <a:rPr lang="en-US" altLang="zh-CN" sz="1400" dirty="0">
                <a:solidFill>
                  <a:srgbClr val="FFFFFF"/>
                </a:solidFill>
              </a:rPr>
              <a:t>  watch: {</a:t>
            </a:r>
          </a:p>
          <a:p>
            <a:pPr>
              <a:lnSpc>
                <a:spcPct val="100000"/>
              </a:lnSpc>
            </a:pPr>
            <a:r>
              <a:rPr lang="en-US" altLang="zh-CN" sz="1400" dirty="0">
                <a:solidFill>
                  <a:srgbClr val="FFFFFF"/>
                </a:solidFill>
              </a:rPr>
              <a:t>    a: function (</a:t>
            </a:r>
            <a:r>
              <a:rPr lang="en-US" altLang="zh-CN" sz="1400" dirty="0" err="1">
                <a:solidFill>
                  <a:srgbClr val="FFFFFF"/>
                </a:solidFill>
              </a:rPr>
              <a:t>val</a:t>
            </a:r>
            <a:r>
              <a:rPr lang="en-US" altLang="zh-CN" sz="1400" dirty="0">
                <a:solidFill>
                  <a:srgbClr val="FFFFFF"/>
                </a:solidFill>
              </a:rPr>
              <a:t>, </a:t>
            </a:r>
            <a:r>
              <a:rPr lang="en-US" altLang="zh-CN" sz="1400" dirty="0" err="1">
                <a:solidFill>
                  <a:srgbClr val="FFFFFF"/>
                </a:solidFill>
              </a:rPr>
              <a:t>oldVal</a:t>
            </a:r>
            <a:r>
              <a:rPr lang="en-US" altLang="zh-CN" sz="1400" dirty="0">
                <a:solidFill>
                  <a:srgbClr val="FFFFFF"/>
                </a:solidFill>
              </a:rPr>
              <a:t>) {</a:t>
            </a:r>
          </a:p>
          <a:p>
            <a:pPr>
              <a:lnSpc>
                <a:spcPct val="100000"/>
              </a:lnSpc>
            </a:pPr>
            <a:r>
              <a:rPr lang="en-US" altLang="zh-CN" sz="1400" dirty="0">
                <a:solidFill>
                  <a:srgbClr val="FFFFFF"/>
                </a:solidFill>
              </a:rPr>
              <a:t>      </a:t>
            </a:r>
            <a:r>
              <a:rPr lang="en-US" altLang="zh-CN" sz="1400" dirty="0" err="1">
                <a:solidFill>
                  <a:srgbClr val="FFFFFF"/>
                </a:solidFill>
              </a:rPr>
              <a:t>console.log</a:t>
            </a:r>
            <a:r>
              <a:rPr lang="en-US" altLang="zh-CN" sz="1400" dirty="0">
                <a:solidFill>
                  <a:srgbClr val="FFFFFF"/>
                </a:solidFill>
              </a:rPr>
              <a:t>('new: %s, old: %s', </a:t>
            </a:r>
            <a:r>
              <a:rPr lang="en-US" altLang="zh-CN" sz="1400" dirty="0" err="1">
                <a:solidFill>
                  <a:srgbClr val="FFFFFF"/>
                </a:solidFill>
              </a:rPr>
              <a:t>val</a:t>
            </a:r>
            <a:r>
              <a:rPr lang="en-US" altLang="zh-CN" sz="1400" dirty="0">
                <a:solidFill>
                  <a:srgbClr val="FFFFFF"/>
                </a:solidFill>
              </a:rPr>
              <a:t>, </a:t>
            </a:r>
            <a:r>
              <a:rPr lang="en-US" altLang="zh-CN" sz="1400" dirty="0" err="1">
                <a:solidFill>
                  <a:srgbClr val="FFFFFF"/>
                </a:solidFill>
              </a:rPr>
              <a:t>oldVal</a:t>
            </a:r>
            <a:r>
              <a:rPr lang="en-US" altLang="zh-CN" sz="1400" dirty="0">
                <a:solidFill>
                  <a:srgbClr val="FFFFFF"/>
                </a:solidFill>
              </a:rPr>
              <a:t>)</a:t>
            </a:r>
          </a:p>
          <a:p>
            <a:pPr>
              <a:lnSpc>
                <a:spcPct val="100000"/>
              </a:lnSpc>
            </a:pPr>
            <a:r>
              <a:rPr lang="en-US" altLang="zh-CN" sz="1400" dirty="0">
                <a:solidFill>
                  <a:srgbClr val="FFFFFF"/>
                </a:solidFill>
              </a:rPr>
              <a:t>    }</a:t>
            </a:r>
            <a:r>
              <a:rPr lang="en-US" altLang="zh-CN" sz="1400" dirty="0" smtClean="0">
                <a:solidFill>
                  <a:srgbClr val="FFFFFF"/>
                </a:solidFill>
              </a:rPr>
              <a:t>, </a:t>
            </a:r>
            <a:r>
              <a:rPr lang="en-US" altLang="zh-CN" sz="1400" dirty="0">
                <a:solidFill>
                  <a:srgbClr val="FFFFFF"/>
                </a:solidFill>
              </a:rPr>
              <a:t>// </a:t>
            </a:r>
            <a:r>
              <a:rPr lang="zh-CN" altLang="en-US" sz="1400" dirty="0">
                <a:solidFill>
                  <a:srgbClr val="FFFFFF"/>
                </a:solidFill>
              </a:rPr>
              <a:t>方法名</a:t>
            </a:r>
          </a:p>
          <a:p>
            <a:pPr>
              <a:lnSpc>
                <a:spcPct val="100000"/>
              </a:lnSpc>
            </a:pPr>
            <a:r>
              <a:rPr lang="zh-CN" altLang="en-US" sz="1400" dirty="0">
                <a:solidFill>
                  <a:srgbClr val="FFFFFF"/>
                </a:solidFill>
              </a:rPr>
              <a:t>    </a:t>
            </a:r>
            <a:r>
              <a:rPr lang="en-US" altLang="zh-CN" sz="1400" dirty="0">
                <a:solidFill>
                  <a:srgbClr val="FFFFFF"/>
                </a:solidFill>
              </a:rPr>
              <a:t>b: '</a:t>
            </a:r>
            <a:r>
              <a:rPr lang="en-US" altLang="zh-CN" sz="1400" dirty="0" err="1">
                <a:solidFill>
                  <a:srgbClr val="FFFFFF"/>
                </a:solidFill>
              </a:rPr>
              <a:t>someMethod</a:t>
            </a:r>
            <a:r>
              <a:rPr lang="en-US" altLang="zh-CN" sz="1400" dirty="0">
                <a:solidFill>
                  <a:srgbClr val="FFFFFF"/>
                </a:solidFill>
              </a:rPr>
              <a:t>',</a:t>
            </a:r>
          </a:p>
          <a:p>
            <a:pPr>
              <a:lnSpc>
                <a:spcPct val="100000"/>
              </a:lnSpc>
            </a:pPr>
            <a:r>
              <a:rPr lang="en-US" altLang="zh-CN" sz="1400" dirty="0">
                <a:solidFill>
                  <a:srgbClr val="FFFFFF"/>
                </a:solidFill>
              </a:rPr>
              <a:t>    // </a:t>
            </a:r>
            <a:r>
              <a:rPr lang="zh-CN" altLang="en-US" sz="1400" dirty="0">
                <a:solidFill>
                  <a:srgbClr val="FFFFFF"/>
                </a:solidFill>
              </a:rPr>
              <a:t>深度 </a:t>
            </a:r>
            <a:r>
              <a:rPr lang="en-US" altLang="zh-CN" sz="1400" dirty="0">
                <a:solidFill>
                  <a:srgbClr val="FFFFFF"/>
                </a:solidFill>
              </a:rPr>
              <a:t>watcher</a:t>
            </a:r>
          </a:p>
          <a:p>
            <a:pPr>
              <a:lnSpc>
                <a:spcPct val="100000"/>
              </a:lnSpc>
            </a:pPr>
            <a:r>
              <a:rPr lang="en-US" altLang="zh-CN" sz="1400" dirty="0">
                <a:solidFill>
                  <a:srgbClr val="FFFFFF"/>
                </a:solidFill>
              </a:rPr>
              <a:t>    c: {</a:t>
            </a:r>
          </a:p>
          <a:p>
            <a:pPr>
              <a:lnSpc>
                <a:spcPct val="100000"/>
              </a:lnSpc>
            </a:pPr>
            <a:r>
              <a:rPr lang="en-US" altLang="zh-CN" sz="1400" dirty="0">
                <a:solidFill>
                  <a:srgbClr val="FFFFFF"/>
                </a:solidFill>
              </a:rPr>
              <a:t>      handler: function (</a:t>
            </a:r>
            <a:r>
              <a:rPr lang="en-US" altLang="zh-CN" sz="1400" dirty="0" err="1">
                <a:solidFill>
                  <a:srgbClr val="FFFFFF"/>
                </a:solidFill>
              </a:rPr>
              <a:t>val</a:t>
            </a:r>
            <a:r>
              <a:rPr lang="en-US" altLang="zh-CN" sz="1400" dirty="0">
                <a:solidFill>
                  <a:srgbClr val="FFFFFF"/>
                </a:solidFill>
              </a:rPr>
              <a:t>, </a:t>
            </a:r>
            <a:r>
              <a:rPr lang="en-US" altLang="zh-CN" sz="1400" dirty="0" err="1">
                <a:solidFill>
                  <a:srgbClr val="FFFFFF"/>
                </a:solidFill>
              </a:rPr>
              <a:t>oldVal</a:t>
            </a:r>
            <a:r>
              <a:rPr lang="en-US" altLang="zh-CN" sz="1400" dirty="0">
                <a:solidFill>
                  <a:srgbClr val="FFFFFF"/>
                </a:solidFill>
              </a:rPr>
              <a:t>) { /* ... */ },</a:t>
            </a:r>
          </a:p>
          <a:p>
            <a:pPr>
              <a:lnSpc>
                <a:spcPct val="100000"/>
              </a:lnSpc>
            </a:pPr>
            <a:r>
              <a:rPr lang="en-US" altLang="zh-CN" sz="1400" dirty="0">
                <a:solidFill>
                  <a:srgbClr val="FFFFFF"/>
                </a:solidFill>
              </a:rPr>
              <a:t>      deep: true</a:t>
            </a:r>
          </a:p>
          <a:p>
            <a:pPr>
              <a:lnSpc>
                <a:spcPct val="100000"/>
              </a:lnSpc>
            </a:pPr>
            <a:r>
              <a:rPr lang="en-US" altLang="zh-CN" sz="1400" dirty="0">
                <a:solidFill>
                  <a:srgbClr val="FFFFFF"/>
                </a:solidFill>
              </a:rPr>
              <a:t>    }</a:t>
            </a:r>
          </a:p>
          <a:p>
            <a:pPr>
              <a:lnSpc>
                <a:spcPct val="100000"/>
              </a:lnSpc>
            </a:pPr>
            <a:r>
              <a:rPr lang="en-US" altLang="zh-CN" sz="1400" dirty="0">
                <a:solidFill>
                  <a:srgbClr val="FFFFFF"/>
                </a:solidFill>
              </a:rPr>
              <a:t>  </a:t>
            </a:r>
            <a:r>
              <a:rPr lang="en-US" altLang="zh-CN" sz="1400" dirty="0" smtClean="0">
                <a:solidFill>
                  <a:srgbClr val="FFFFFF"/>
                </a:solidFill>
              </a:rPr>
              <a:t>}</a:t>
            </a:r>
          </a:p>
          <a:p>
            <a:pPr>
              <a:lnSpc>
                <a:spcPct val="100000"/>
              </a:lnSpc>
            </a:pPr>
            <a:r>
              <a:rPr lang="en-US" altLang="zh-CN" sz="1400" dirty="0" smtClean="0">
                <a:solidFill>
                  <a:srgbClr val="FFFFFF"/>
                </a:solidFill>
              </a:rPr>
              <a:t>});</a:t>
            </a:r>
          </a:p>
          <a:p>
            <a:pPr>
              <a:lnSpc>
                <a:spcPct val="100000"/>
              </a:lnSpc>
            </a:pPr>
            <a:r>
              <a:rPr lang="en-US" altLang="zh-CN" sz="1400" dirty="0" err="1" smtClean="0">
                <a:solidFill>
                  <a:srgbClr val="FFFFFF"/>
                </a:solidFill>
              </a:rPr>
              <a:t>vm.a</a:t>
            </a:r>
            <a:r>
              <a:rPr lang="en-US" altLang="zh-CN" sz="1400" dirty="0" smtClean="0">
                <a:solidFill>
                  <a:srgbClr val="FFFFFF"/>
                </a:solidFill>
              </a:rPr>
              <a:t> = 2 // -&gt; new: 2, old: 1</a:t>
            </a:r>
            <a:endParaRPr lang="zh-CN" altLang="en-US" sz="1400" dirty="0">
              <a:solidFill>
                <a:srgbClr val="FFFFFF"/>
              </a:solidFill>
            </a:endParaRPr>
          </a:p>
        </p:txBody>
      </p:sp>
    </p:spTree>
    <p:extLst>
      <p:ext uri="{BB962C8B-B14F-4D97-AF65-F5344CB8AC3E}">
        <p14:creationId xmlns:p14="http://schemas.microsoft.com/office/powerpoint/2010/main" val="16777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template</a:t>
            </a:r>
            <a:endParaRPr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lang="zh-CN" altLang="en-US" b="0" dirty="0"/>
              <a:t>一个字符串模板作为 </a:t>
            </a:r>
            <a:r>
              <a:rPr lang="en-US" altLang="zh-CN" b="0" dirty="0" err="1"/>
              <a:t>Vue</a:t>
            </a:r>
            <a:r>
              <a:rPr lang="en-US" altLang="zh-CN" b="0" dirty="0"/>
              <a:t> </a:t>
            </a:r>
            <a:r>
              <a:rPr lang="zh-CN" altLang="en-US" b="0" dirty="0"/>
              <a:t>实例的标识使用。模板将会 </a:t>
            </a:r>
            <a:r>
              <a:rPr lang="zh-CN" altLang="en-US" dirty="0"/>
              <a:t>替换</a:t>
            </a:r>
            <a:r>
              <a:rPr lang="zh-CN" altLang="en-US" b="0" dirty="0"/>
              <a:t> 挂载的元素。挂载元素的内容都将被忽略，除非模板的内容有分发 </a:t>
            </a:r>
            <a:r>
              <a:rPr lang="en-US" altLang="zh-CN" b="0" dirty="0"/>
              <a:t>slot</a:t>
            </a:r>
            <a:r>
              <a:rPr lang="zh-CN" altLang="en-US" b="0" dirty="0"/>
              <a:t>。</a:t>
            </a:r>
            <a:endParaRPr lang="zh-CN" altLang="en-US" dirty="0"/>
          </a:p>
        </p:txBody>
      </p:sp>
    </p:spTree>
    <p:extLst>
      <p:ext uri="{BB962C8B-B14F-4D97-AF65-F5344CB8AC3E}">
        <p14:creationId xmlns:p14="http://schemas.microsoft.com/office/powerpoint/2010/main" val="168045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6429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Vue.js</a:t>
            </a:r>
            <a:r>
              <a:rPr kumimoji="1" lang="zh-CN" altLang="en-US" dirty="0" smtClean="0"/>
              <a:t>是什么</a:t>
            </a:r>
            <a:endParaRPr kumimoji="1" lang="zh-CN" altLang="en-US" dirty="0"/>
          </a:p>
        </p:txBody>
      </p:sp>
      <p:sp>
        <p:nvSpPr>
          <p:cNvPr id="3" name="内容占位符 2"/>
          <p:cNvSpPr>
            <a:spLocks noGrp="1"/>
          </p:cNvSpPr>
          <p:nvPr>
            <p:ph idx="1"/>
          </p:nvPr>
        </p:nvSpPr>
        <p:spPr/>
        <p:txBody>
          <a:bodyPr>
            <a:normAutofit/>
          </a:bodyPr>
          <a:lstStyle/>
          <a:p>
            <a:pPr marL="285750" indent="-285750">
              <a:buFont typeface="Arial"/>
              <a:buChar char="•"/>
            </a:pPr>
            <a:r>
              <a:rPr lang="en-US" altLang="zh-CN" sz="1600" dirty="0" err="1"/>
              <a:t>Vue.js</a:t>
            </a:r>
            <a:r>
              <a:rPr lang="zh-CN" altLang="en-US" sz="1600" dirty="0"/>
              <a:t>（读音 </a:t>
            </a:r>
            <a:r>
              <a:rPr lang="en-US" altLang="zh-CN" sz="1600" dirty="0"/>
              <a:t>/</a:t>
            </a:r>
            <a:r>
              <a:rPr lang="en-US" altLang="zh-CN" sz="1600" dirty="0" err="1"/>
              <a:t>vju</a:t>
            </a:r>
            <a:r>
              <a:rPr lang="en-US" altLang="zh-CN" sz="1600" dirty="0"/>
              <a:t>ː/</a:t>
            </a:r>
            <a:r>
              <a:rPr lang="zh-CN" altLang="en-US" sz="1600" dirty="0"/>
              <a:t>，类似于 </a:t>
            </a:r>
            <a:r>
              <a:rPr lang="en-US" altLang="zh-CN" sz="1600" dirty="0"/>
              <a:t>view</a:t>
            </a:r>
            <a:r>
              <a:rPr lang="zh-CN" altLang="en-US" sz="1600" dirty="0"/>
              <a:t>） 是一套构建用户界面的</a:t>
            </a:r>
            <a:r>
              <a:rPr lang="zh-CN" altLang="en-US" sz="1600" dirty="0">
                <a:solidFill>
                  <a:srgbClr val="FF0000"/>
                </a:solidFill>
              </a:rPr>
              <a:t>渐进式</a:t>
            </a:r>
            <a:r>
              <a:rPr lang="zh-CN" altLang="en-US" sz="1600" dirty="0"/>
              <a:t>框架</a:t>
            </a:r>
            <a:r>
              <a:rPr lang="zh-CN" altLang="en-US" sz="1600" dirty="0" smtClean="0"/>
              <a:t>。</a:t>
            </a:r>
            <a:endParaRPr lang="en-US" altLang="zh-CN" sz="1600" dirty="0" smtClean="0"/>
          </a:p>
          <a:p>
            <a:pPr marL="285750" indent="-285750">
              <a:buFont typeface="Arial"/>
              <a:buChar char="•"/>
            </a:pPr>
            <a:r>
              <a:rPr lang="en-US" altLang="zh-CN" sz="1600" dirty="0" err="1" smtClean="0"/>
              <a:t>Vue</a:t>
            </a:r>
            <a:r>
              <a:rPr lang="en-US" altLang="zh-CN" sz="1600" dirty="0" smtClean="0"/>
              <a:t> </a:t>
            </a:r>
            <a:r>
              <a:rPr lang="zh-CN" altLang="en-US" sz="1600" dirty="0"/>
              <a:t>采用自底向上增量开发的设计</a:t>
            </a:r>
            <a:r>
              <a:rPr lang="zh-CN" altLang="en-US" sz="1600" dirty="0" smtClean="0"/>
              <a:t>。</a:t>
            </a:r>
            <a:endParaRPr lang="en-US" altLang="zh-CN" sz="1600" dirty="0" smtClean="0"/>
          </a:p>
          <a:p>
            <a:pPr marL="285750" indent="-285750">
              <a:buFont typeface="Arial"/>
              <a:buChar char="•"/>
            </a:pPr>
            <a:r>
              <a:rPr lang="en-US" altLang="zh-CN" sz="1600" dirty="0" err="1" smtClean="0"/>
              <a:t>Vue</a:t>
            </a:r>
            <a:r>
              <a:rPr lang="en-US" altLang="zh-CN" sz="1600" dirty="0" smtClean="0"/>
              <a:t> </a:t>
            </a:r>
            <a:r>
              <a:rPr lang="zh-CN" altLang="en-US" sz="1600" dirty="0" smtClean="0"/>
              <a:t>的核心库只关注视图层</a:t>
            </a:r>
            <a:r>
              <a:rPr lang="en-US" altLang="zh-CN" sz="1600" dirty="0" smtClean="0"/>
              <a:t>(View)</a:t>
            </a:r>
            <a:r>
              <a:rPr lang="zh-CN" altLang="en-US" sz="1600" dirty="0" smtClean="0"/>
              <a:t>，</a:t>
            </a:r>
            <a:r>
              <a:rPr lang="zh-CN" altLang="en-US" sz="1600" dirty="0"/>
              <a:t>它不仅易于上手，还便于与第三方库或既有项目整合。另一方面，当与单文件组件和 </a:t>
            </a:r>
            <a:r>
              <a:rPr lang="en-US" altLang="zh-CN" sz="1600" dirty="0" err="1"/>
              <a:t>Vue</a:t>
            </a:r>
            <a:r>
              <a:rPr lang="en-US" altLang="zh-CN" sz="1600" dirty="0"/>
              <a:t> </a:t>
            </a:r>
            <a:r>
              <a:rPr lang="zh-CN" altLang="en-US" sz="1600" dirty="0"/>
              <a:t>生态系统支持的库结合使用时，</a:t>
            </a:r>
            <a:r>
              <a:rPr lang="en-US" altLang="zh-CN" sz="1600" dirty="0" err="1"/>
              <a:t>Vue</a:t>
            </a:r>
            <a:r>
              <a:rPr lang="en-US" altLang="zh-CN" sz="1600" dirty="0"/>
              <a:t> </a:t>
            </a:r>
            <a:r>
              <a:rPr lang="zh-CN" altLang="en-US" sz="1600" dirty="0"/>
              <a:t>也完全能够为复杂的单页应用程序提供驱动。</a:t>
            </a:r>
          </a:p>
          <a:p>
            <a:endParaRPr kumimoji="1" lang="zh-CN" altLang="en-US" sz="1600" dirty="0"/>
          </a:p>
        </p:txBody>
      </p:sp>
      <p:pic>
        <p:nvPicPr>
          <p:cNvPr id="6" name="图片 5" descr="vu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9515" y="4093699"/>
            <a:ext cx="8242300" cy="2247900"/>
          </a:xfrm>
          <a:prstGeom prst="rect">
            <a:avLst/>
          </a:prstGeom>
        </p:spPr>
      </p:pic>
    </p:spTree>
    <p:extLst>
      <p:ext uri="{BB962C8B-B14F-4D97-AF65-F5344CB8AC3E}">
        <p14:creationId xmlns:p14="http://schemas.microsoft.com/office/powerpoint/2010/main" val="34991732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指令</a:t>
            </a:r>
          </a:p>
        </p:txBody>
      </p:sp>
      <p:sp>
        <p:nvSpPr>
          <p:cNvPr id="3" name="内容占位符 2"/>
          <p:cNvSpPr>
            <a:spLocks noGrp="1"/>
          </p:cNvSpPr>
          <p:nvPr>
            <p:ph idx="1"/>
          </p:nvPr>
        </p:nvSpPr>
        <p:spPr/>
        <p:txBody>
          <a:bodyPr>
            <a:normAutofit/>
          </a:bodyPr>
          <a:lstStyle/>
          <a:p>
            <a:pPr marL="342900" indent="-342900">
              <a:buFont typeface="Arial"/>
              <a:buChar char="•"/>
            </a:pPr>
            <a:r>
              <a:rPr kumimoji="1" lang="zh-CN" altLang="en-US" sz="2400" dirty="0" smtClean="0"/>
              <a:t>指令一般指一种特殊的自定义行间属性</a:t>
            </a:r>
            <a:endParaRPr kumimoji="1" lang="en-US" altLang="zh-CN" sz="2400" dirty="0" smtClean="0"/>
          </a:p>
          <a:p>
            <a:pPr marL="342900" indent="-342900">
              <a:buFont typeface="Arial"/>
              <a:buChar char="•"/>
            </a:pPr>
            <a:r>
              <a:rPr kumimoji="1" lang="zh-CN" altLang="en-US" sz="2400" dirty="0" smtClean="0"/>
              <a:t>指令的指责就是当表达式的值改变时可以相应地将某些行为应用到</a:t>
            </a:r>
            <a:r>
              <a:rPr kumimoji="1" lang="en-US" altLang="zh-CN" sz="2400" dirty="0" smtClean="0"/>
              <a:t>DOM</a:t>
            </a:r>
            <a:r>
              <a:rPr kumimoji="1" lang="zh-CN" altLang="en-US" sz="2400" dirty="0" smtClean="0"/>
              <a:t>上。</a:t>
            </a:r>
            <a:r>
              <a:rPr kumimoji="1" lang="en-US" altLang="zh-CN" sz="2400" dirty="0" smtClean="0"/>
              <a:t> </a:t>
            </a:r>
          </a:p>
          <a:p>
            <a:pPr marL="342900" indent="-342900">
              <a:buFont typeface="Arial"/>
              <a:buChar char="•"/>
            </a:pPr>
            <a:r>
              <a:rPr kumimoji="1" lang="zh-CN" altLang="en-US" sz="2400" dirty="0" smtClean="0"/>
              <a:t>在</a:t>
            </a:r>
            <a:r>
              <a:rPr kumimoji="1" lang="en-US" altLang="zh-CN" sz="2400" dirty="0" err="1" smtClean="0"/>
              <a:t>Vue</a:t>
            </a:r>
            <a:r>
              <a:rPr kumimoji="1" lang="zh-CN" altLang="en-US" sz="2400" dirty="0" smtClean="0"/>
              <a:t>中，指令以</a:t>
            </a:r>
            <a:r>
              <a:rPr kumimoji="1" lang="en-US" altLang="zh-CN" sz="2400" dirty="0" smtClean="0"/>
              <a:t> v- </a:t>
            </a:r>
            <a:r>
              <a:rPr kumimoji="1" lang="zh-CN" altLang="en-US" sz="2400" dirty="0" smtClean="0"/>
              <a:t>开头。🈯</a:t>
            </a:r>
            <a:endParaRPr kumimoji="1" lang="en-US" altLang="zh-CN" sz="2400" dirty="0" smtClean="0"/>
          </a:p>
        </p:txBody>
      </p:sp>
    </p:spTree>
    <p:extLst>
      <p:ext uri="{BB962C8B-B14F-4D97-AF65-F5344CB8AC3E}">
        <p14:creationId xmlns:p14="http://schemas.microsoft.com/office/powerpoint/2010/main" val="22906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v-model</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a:t>在表单控件或者组件上创建双向绑定</a:t>
            </a:r>
          </a:p>
        </p:txBody>
      </p:sp>
    </p:spTree>
    <p:extLst>
      <p:ext uri="{BB962C8B-B14F-4D97-AF65-F5344CB8AC3E}">
        <p14:creationId xmlns:p14="http://schemas.microsoft.com/office/powerpoint/2010/main" val="3557370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条件渲染：</a:t>
            </a:r>
            <a:r>
              <a:rPr kumimoji="1" lang="en-US" altLang="zh-CN" dirty="0" smtClean="0"/>
              <a:t> v-if</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CN" altLang="en-US" dirty="0"/>
              <a:t>在 </a:t>
            </a:r>
            <a:r>
              <a:rPr lang="en-US" altLang="zh-CN" dirty="0" err="1"/>
              <a:t>Vue.js</a:t>
            </a:r>
            <a:r>
              <a:rPr lang="en-US" altLang="zh-CN" dirty="0"/>
              <a:t> </a:t>
            </a:r>
            <a:r>
              <a:rPr lang="zh-CN" altLang="en-US" dirty="0"/>
              <a:t>，我们使用 </a:t>
            </a:r>
            <a:r>
              <a:rPr lang="en-US" altLang="zh-CN" dirty="0"/>
              <a:t>v-if </a:t>
            </a:r>
            <a:r>
              <a:rPr lang="zh-CN" altLang="en-US" dirty="0" smtClean="0"/>
              <a:t>指令实现条件渲染。</a:t>
            </a:r>
            <a:endParaRPr lang="en-US" altLang="zh-CN" dirty="0" smtClean="0"/>
          </a:p>
          <a:p>
            <a:pPr marL="342900" indent="-342900">
              <a:buFont typeface="Arial"/>
              <a:buChar char="•"/>
            </a:pPr>
            <a:endParaRPr lang="en-US" altLang="zh-CN" dirty="0"/>
          </a:p>
          <a:p>
            <a:pPr marL="342900" indent="-342900">
              <a:buFont typeface="Arial"/>
              <a:buChar char="•"/>
            </a:pPr>
            <a:r>
              <a:rPr lang="zh-CN" altLang="en-US" dirty="0"/>
              <a:t>也可以用 </a:t>
            </a:r>
            <a:r>
              <a:rPr lang="en-US" altLang="zh-CN" dirty="0"/>
              <a:t>v-else </a:t>
            </a:r>
            <a:r>
              <a:rPr lang="zh-CN" altLang="en-US" dirty="0"/>
              <a:t>添加一个 “</a:t>
            </a:r>
            <a:r>
              <a:rPr lang="en-US" altLang="zh-CN" dirty="0"/>
              <a:t>else” </a:t>
            </a:r>
            <a:r>
              <a:rPr lang="zh-CN" altLang="en-US" dirty="0" smtClean="0"/>
              <a:t>块。</a:t>
            </a:r>
            <a:endParaRPr lang="zh-CN" altLang="en-US" dirty="0"/>
          </a:p>
          <a:p>
            <a:pPr marL="342900" indent="-342900">
              <a:buFont typeface="Arial"/>
              <a:buChar char="•"/>
            </a:pPr>
            <a:endParaRPr lang="zh-CN" altLang="en-US" dirty="0"/>
          </a:p>
          <a:p>
            <a:pPr marL="342900" indent="-342900">
              <a:buFont typeface="Arial"/>
              <a:buChar char="•"/>
            </a:pPr>
            <a:endParaRPr lang="en-US" altLang="zh-TW" dirty="0" smtClean="0"/>
          </a:p>
          <a:p>
            <a:pPr marL="342900" indent="-342900">
              <a:buFont typeface="Arial"/>
              <a:buChar char="•"/>
            </a:pPr>
            <a:endParaRPr lang="zh-CN" altLang="en-US" dirty="0"/>
          </a:p>
          <a:p>
            <a:endParaRPr kumimoji="1" lang="en-US" altLang="zh-CN" dirty="0" smtClean="0"/>
          </a:p>
          <a:p>
            <a:endParaRPr kumimoji="1" lang="zh-CN" altLang="en-US" dirty="0"/>
          </a:p>
        </p:txBody>
      </p:sp>
      <p:sp>
        <p:nvSpPr>
          <p:cNvPr id="6" name="内容占位符 5"/>
          <p:cNvSpPr txBox="1">
            <a:spLocks/>
          </p:cNvSpPr>
          <p:nvPr/>
        </p:nvSpPr>
        <p:spPr>
          <a:xfrm>
            <a:off x="609600" y="2416143"/>
            <a:ext cx="7620000" cy="40011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a:solidFill>
                  <a:schemeClr val="bg1"/>
                </a:solidFill>
              </a:rPr>
              <a:t>&lt;h1 v-if="ok"&gt;Yes&lt;/h1&gt;</a:t>
            </a:r>
          </a:p>
        </p:txBody>
      </p:sp>
      <p:sp>
        <p:nvSpPr>
          <p:cNvPr id="9" name="内容占位符 5"/>
          <p:cNvSpPr txBox="1">
            <a:spLocks/>
          </p:cNvSpPr>
          <p:nvPr/>
        </p:nvSpPr>
        <p:spPr>
          <a:xfrm>
            <a:off x="609600" y="3554399"/>
            <a:ext cx="7620000" cy="84638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a:solidFill>
                  <a:schemeClr val="bg1"/>
                </a:solidFill>
              </a:rPr>
              <a:t>&lt;h1 v-if="ok"&gt;Yes&lt;/h1&gt;</a:t>
            </a:r>
          </a:p>
          <a:p>
            <a:pPr>
              <a:lnSpc>
                <a:spcPct val="100000"/>
              </a:lnSpc>
            </a:pPr>
            <a:r>
              <a:rPr lang="en-US" altLang="zh-CN" dirty="0">
                <a:solidFill>
                  <a:schemeClr val="bg1"/>
                </a:solidFill>
              </a:rPr>
              <a:t>&lt;h1 v-else&gt;No&lt;/h1&gt;</a:t>
            </a:r>
          </a:p>
        </p:txBody>
      </p:sp>
    </p:spTree>
    <p:extLst>
      <p:ext uri="{BB962C8B-B14F-4D97-AF65-F5344CB8AC3E}">
        <p14:creationId xmlns:p14="http://schemas.microsoft.com/office/powerpoint/2010/main" val="3811690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条件渲染：</a:t>
            </a:r>
            <a:r>
              <a:rPr kumimoji="1" lang="en-US" altLang="zh-CN" dirty="0" smtClean="0"/>
              <a:t> v-if</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TW" altLang="en-US" dirty="0" smtClean="0"/>
              <a:t>在 </a:t>
            </a:r>
            <a:r>
              <a:rPr lang="en-US" altLang="zh-TW" dirty="0"/>
              <a:t>&lt;template&gt; </a:t>
            </a:r>
            <a:r>
              <a:rPr lang="zh-TW" altLang="en-US" dirty="0"/>
              <a:t>中配合 </a:t>
            </a:r>
            <a:r>
              <a:rPr lang="en-US" altLang="zh-TW" dirty="0"/>
              <a:t>v-if </a:t>
            </a:r>
            <a:r>
              <a:rPr lang="zh-TW" altLang="en-US" dirty="0" smtClean="0"/>
              <a:t>条件渲染一整组</a:t>
            </a:r>
            <a:r>
              <a:rPr lang="zh-CN" altLang="en-US" dirty="0" smtClean="0"/>
              <a:t>：</a:t>
            </a:r>
            <a:r>
              <a:rPr lang="zh-CN" altLang="en-US" dirty="0"/>
              <a:t> </a:t>
            </a:r>
            <a:r>
              <a:rPr lang="en-US" altLang="zh-CN" dirty="0"/>
              <a:t>v-if </a:t>
            </a:r>
            <a:r>
              <a:rPr lang="zh-CN" altLang="en-US" dirty="0"/>
              <a:t>是一个指令，需要将它添加到一个元素上。但是如果我们想切换多个元素呢？此时我们可以把一个 </a:t>
            </a:r>
            <a:r>
              <a:rPr lang="en-US" altLang="zh-CN" dirty="0"/>
              <a:t>&lt;template&gt; </a:t>
            </a:r>
            <a:r>
              <a:rPr lang="zh-CN" altLang="en-US" dirty="0"/>
              <a:t>元素当做包装元素，并在上面使用 </a:t>
            </a:r>
            <a:r>
              <a:rPr lang="en-US" altLang="zh-CN" dirty="0"/>
              <a:t>v-if</a:t>
            </a:r>
            <a:r>
              <a:rPr lang="zh-CN" altLang="en-US" dirty="0"/>
              <a:t>。最终的渲染结果不会包含 </a:t>
            </a:r>
            <a:r>
              <a:rPr lang="en-US" altLang="zh-CN" dirty="0"/>
              <a:t>&lt;template&gt; </a:t>
            </a:r>
            <a:r>
              <a:rPr lang="zh-CN" altLang="en-US" dirty="0"/>
              <a:t>元素。</a:t>
            </a:r>
          </a:p>
          <a:p>
            <a:pPr marL="342900" indent="-342900">
              <a:buFont typeface="Arial"/>
              <a:buChar char="•"/>
            </a:pPr>
            <a:endParaRPr lang="en-US" altLang="zh-TW" dirty="0" smtClean="0"/>
          </a:p>
          <a:p>
            <a:pPr marL="342900" indent="-342900">
              <a:buFont typeface="Arial"/>
              <a:buChar char="•"/>
            </a:pPr>
            <a:endParaRPr lang="zh-CN" altLang="en-US" dirty="0"/>
          </a:p>
          <a:p>
            <a:endParaRPr kumimoji="1" lang="en-US" altLang="zh-CN" dirty="0" smtClean="0"/>
          </a:p>
          <a:p>
            <a:endParaRPr kumimoji="1" lang="zh-CN" altLang="en-US" dirty="0"/>
          </a:p>
        </p:txBody>
      </p:sp>
      <p:sp>
        <p:nvSpPr>
          <p:cNvPr id="9" name="内容占位符 5"/>
          <p:cNvSpPr txBox="1">
            <a:spLocks/>
          </p:cNvSpPr>
          <p:nvPr/>
        </p:nvSpPr>
        <p:spPr>
          <a:xfrm>
            <a:off x="677332" y="3740540"/>
            <a:ext cx="7620000" cy="2006703"/>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&lt;template v-if="ok"&gt;</a:t>
            </a:r>
          </a:p>
          <a:p>
            <a:pPr>
              <a:lnSpc>
                <a:spcPct val="100000"/>
              </a:lnSpc>
            </a:pPr>
            <a:r>
              <a:rPr lang="en-US" altLang="zh-CN" sz="1800" dirty="0">
                <a:solidFill>
                  <a:schemeClr val="bg1"/>
                </a:solidFill>
              </a:rPr>
              <a:t>  &lt;h1&gt;Title&lt;/h1&gt;</a:t>
            </a:r>
          </a:p>
          <a:p>
            <a:pPr>
              <a:lnSpc>
                <a:spcPct val="100000"/>
              </a:lnSpc>
            </a:pPr>
            <a:r>
              <a:rPr lang="en-US" altLang="zh-CN" sz="1800" dirty="0">
                <a:solidFill>
                  <a:schemeClr val="bg1"/>
                </a:solidFill>
              </a:rPr>
              <a:t>  &lt;p&gt;Paragraph 1&lt;/p&gt;</a:t>
            </a:r>
          </a:p>
          <a:p>
            <a:pPr>
              <a:lnSpc>
                <a:spcPct val="100000"/>
              </a:lnSpc>
            </a:pPr>
            <a:r>
              <a:rPr lang="en-US" altLang="zh-CN" sz="1800" dirty="0">
                <a:solidFill>
                  <a:schemeClr val="bg1"/>
                </a:solidFill>
              </a:rPr>
              <a:t>  &lt;p&gt;Paragraph 2&lt;/p&gt;</a:t>
            </a:r>
          </a:p>
          <a:p>
            <a:pPr>
              <a:lnSpc>
                <a:spcPct val="100000"/>
              </a:lnSpc>
            </a:pPr>
            <a:r>
              <a:rPr lang="en-US" altLang="zh-CN" sz="1800" dirty="0">
                <a:solidFill>
                  <a:schemeClr val="bg1"/>
                </a:solidFill>
              </a:rPr>
              <a:t>&lt;/template&gt;</a:t>
            </a:r>
          </a:p>
        </p:txBody>
      </p:sp>
      <p:sp>
        <p:nvSpPr>
          <p:cNvPr id="10" name="矩形 9"/>
          <p:cNvSpPr/>
          <p:nvPr/>
        </p:nvSpPr>
        <p:spPr>
          <a:xfrm>
            <a:off x="2350497" y="3244334"/>
            <a:ext cx="184666"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45848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条件渲染：</a:t>
            </a:r>
            <a:r>
              <a:rPr kumimoji="1" lang="en-US" altLang="zh-CN" dirty="0" smtClean="0"/>
              <a:t> v-show</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smtClean="0"/>
              <a:t>带</a:t>
            </a:r>
            <a:r>
              <a:rPr lang="zh-CN" altLang="en-US" dirty="0"/>
              <a:t>有 </a:t>
            </a:r>
            <a:r>
              <a:rPr lang="en-US" altLang="zh-CN" dirty="0"/>
              <a:t>v-show </a:t>
            </a:r>
            <a:r>
              <a:rPr lang="zh-CN" altLang="en-US" dirty="0"/>
              <a:t>的元素始终会被渲染并保留在 </a:t>
            </a:r>
            <a:r>
              <a:rPr lang="en-US" altLang="zh-CN" dirty="0"/>
              <a:t>DOM </a:t>
            </a:r>
            <a:r>
              <a:rPr lang="zh-CN" altLang="en-US" dirty="0"/>
              <a:t>中</a:t>
            </a:r>
            <a:r>
              <a:rPr lang="zh-CN" altLang="en-US" dirty="0" smtClean="0"/>
              <a:t>。</a:t>
            </a:r>
            <a:endParaRPr lang="en-US" altLang="zh-CN" dirty="0" smtClean="0"/>
          </a:p>
          <a:p>
            <a:pPr marL="342900" indent="-342900">
              <a:buFont typeface="Arial"/>
              <a:buChar char="•"/>
            </a:pPr>
            <a:r>
              <a:rPr lang="en-US" altLang="zh-CN" dirty="0" smtClean="0"/>
              <a:t>v</a:t>
            </a:r>
            <a:r>
              <a:rPr lang="en-US" altLang="zh-CN" dirty="0"/>
              <a:t>-show </a:t>
            </a:r>
            <a:r>
              <a:rPr lang="zh-CN" altLang="en-US" dirty="0"/>
              <a:t>是简单地切换元素的 </a:t>
            </a:r>
            <a:r>
              <a:rPr lang="en-US" altLang="zh-CN" dirty="0"/>
              <a:t>CSS </a:t>
            </a:r>
            <a:r>
              <a:rPr lang="zh-CN" altLang="en-US" dirty="0"/>
              <a:t>属性 </a:t>
            </a:r>
            <a:r>
              <a:rPr lang="en-US" altLang="zh-CN" dirty="0"/>
              <a:t>display </a:t>
            </a:r>
            <a:r>
              <a:rPr lang="zh-CN" altLang="en-US" dirty="0"/>
              <a:t>。</a:t>
            </a:r>
          </a:p>
          <a:p>
            <a:endParaRPr kumimoji="1" lang="zh-CN" altLang="en-US" dirty="0"/>
          </a:p>
        </p:txBody>
      </p:sp>
      <p:sp>
        <p:nvSpPr>
          <p:cNvPr id="5" name="内容占位符 5"/>
          <p:cNvSpPr txBox="1">
            <a:spLocks/>
          </p:cNvSpPr>
          <p:nvPr/>
        </p:nvSpPr>
        <p:spPr>
          <a:xfrm>
            <a:off x="609600" y="3062755"/>
            <a:ext cx="7620000" cy="40011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a:solidFill>
                  <a:schemeClr val="bg1"/>
                </a:solidFill>
              </a:rPr>
              <a:t>&lt;h1 v</a:t>
            </a:r>
            <a:r>
              <a:rPr lang="en-US" altLang="zh-CN" dirty="0" smtClean="0">
                <a:solidFill>
                  <a:schemeClr val="bg1"/>
                </a:solidFill>
              </a:rPr>
              <a:t>-show=”ok"</a:t>
            </a:r>
            <a:r>
              <a:rPr lang="en-US" altLang="zh-CN" dirty="0">
                <a:solidFill>
                  <a:schemeClr val="bg1"/>
                </a:solidFill>
              </a:rPr>
              <a:t>&gt;Yes&lt;/h1&gt;</a:t>
            </a:r>
          </a:p>
        </p:txBody>
      </p:sp>
    </p:spTree>
    <p:extLst>
      <p:ext uri="{BB962C8B-B14F-4D97-AF65-F5344CB8AC3E}">
        <p14:creationId xmlns:p14="http://schemas.microsoft.com/office/powerpoint/2010/main" val="95392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v-if </a:t>
            </a:r>
            <a:r>
              <a:rPr lang="en-US" altLang="zh-CN" dirty="0" err="1"/>
              <a:t>vs</a:t>
            </a:r>
            <a:r>
              <a:rPr lang="en-US" altLang="zh-CN" dirty="0"/>
              <a:t> v-</a:t>
            </a:r>
            <a:r>
              <a:rPr lang="en-US" altLang="zh-CN" dirty="0" smtClean="0"/>
              <a:t>show</a:t>
            </a:r>
            <a:endParaRPr kumimoji="1" lang="zh-CN" altLang="en-US" dirty="0"/>
          </a:p>
        </p:txBody>
      </p:sp>
      <p:sp>
        <p:nvSpPr>
          <p:cNvPr id="3" name="内容占位符 2"/>
          <p:cNvSpPr>
            <a:spLocks noGrp="1"/>
          </p:cNvSpPr>
          <p:nvPr>
            <p:ph idx="1"/>
          </p:nvPr>
        </p:nvSpPr>
        <p:spPr/>
        <p:txBody>
          <a:bodyPr>
            <a:normAutofit fontScale="92500" lnSpcReduction="10000"/>
          </a:bodyPr>
          <a:lstStyle/>
          <a:p>
            <a:pPr marL="342900" indent="-342900">
              <a:buFont typeface="Arial"/>
              <a:buChar char="•"/>
            </a:pPr>
            <a:r>
              <a:rPr lang="en-US" altLang="zh-CN" dirty="0"/>
              <a:t>v-if </a:t>
            </a:r>
            <a:r>
              <a:rPr lang="zh-CN" altLang="en-US" dirty="0"/>
              <a:t>是“真正的”条件渲染，因为它会确保在切换过程中条件块内的事件监听器和子组件适当地被销毁和重建</a:t>
            </a:r>
            <a:r>
              <a:rPr lang="zh-CN" altLang="en-US" dirty="0" smtClean="0"/>
              <a:t>。</a:t>
            </a:r>
            <a:endParaRPr lang="en-US" altLang="zh-CN" dirty="0" smtClean="0"/>
          </a:p>
          <a:p>
            <a:pPr marL="342900" indent="-342900">
              <a:buFont typeface="Arial"/>
              <a:buChar char="•"/>
            </a:pPr>
            <a:r>
              <a:rPr lang="en-US" altLang="zh-CN" dirty="0" smtClean="0"/>
              <a:t>v</a:t>
            </a:r>
            <a:r>
              <a:rPr lang="en-US" altLang="zh-CN" dirty="0"/>
              <a:t>-if </a:t>
            </a:r>
            <a:r>
              <a:rPr lang="zh-CN" altLang="en-US" dirty="0"/>
              <a:t>也是惰性的：如果在初始渲染时条件为假，则什么也不做</a:t>
            </a:r>
            <a:r>
              <a:rPr lang="en-US" altLang="zh-CN" dirty="0"/>
              <a:t>——</a:t>
            </a:r>
            <a:r>
              <a:rPr lang="zh-CN" altLang="en-US" dirty="0"/>
              <a:t>直到条件第一次变为真时，才会开始渲染条件块。</a:t>
            </a:r>
          </a:p>
          <a:p>
            <a:pPr marL="342900" indent="-342900">
              <a:buFont typeface="Arial"/>
              <a:buChar char="•"/>
            </a:pPr>
            <a:r>
              <a:rPr lang="en-US" altLang="zh-CN" dirty="0" smtClean="0"/>
              <a:t>v</a:t>
            </a:r>
            <a:r>
              <a:rPr lang="en-US" altLang="zh-CN" dirty="0"/>
              <a:t>-show </a:t>
            </a:r>
            <a:r>
              <a:rPr lang="zh-CN" altLang="en-US" dirty="0"/>
              <a:t>就简单得多</a:t>
            </a:r>
            <a:r>
              <a:rPr lang="en-US" altLang="zh-CN" dirty="0"/>
              <a:t>——</a:t>
            </a:r>
            <a:r>
              <a:rPr lang="zh-CN" altLang="en-US" dirty="0"/>
              <a:t>不管初始条件是什么，元素总是会被渲染，并且只是简单地基于 </a:t>
            </a:r>
            <a:r>
              <a:rPr lang="en-US" altLang="zh-CN" dirty="0"/>
              <a:t>CSS </a:t>
            </a:r>
            <a:r>
              <a:rPr lang="zh-CN" altLang="en-US" dirty="0"/>
              <a:t>进行切换</a:t>
            </a:r>
            <a:r>
              <a:rPr lang="zh-CN" altLang="en-US" dirty="0" smtClean="0"/>
              <a:t>。</a:t>
            </a:r>
            <a:endParaRPr lang="en-US" altLang="zh-CN" dirty="0" smtClean="0"/>
          </a:p>
          <a:p>
            <a:pPr marL="342900" indent="-342900">
              <a:buFont typeface="Arial"/>
              <a:buChar char="•"/>
            </a:pPr>
            <a:r>
              <a:rPr lang="zh-CN" altLang="en-US" dirty="0" smtClean="0"/>
              <a:t>一般来说</a:t>
            </a:r>
            <a:r>
              <a:rPr lang="zh-CN" altLang="en-US" dirty="0"/>
              <a:t>， </a:t>
            </a:r>
            <a:r>
              <a:rPr lang="en-US" altLang="zh-CN" dirty="0"/>
              <a:t>v-if </a:t>
            </a:r>
            <a:r>
              <a:rPr lang="zh-CN" altLang="en-US" dirty="0"/>
              <a:t>有更高的切换开销，而 </a:t>
            </a:r>
            <a:r>
              <a:rPr lang="en-US" altLang="zh-CN" dirty="0"/>
              <a:t>v-show </a:t>
            </a:r>
            <a:r>
              <a:rPr lang="zh-CN" altLang="en-US" dirty="0"/>
              <a:t>有更高的初始渲染开销。因此，如果需要非常频繁地切换，则使用 </a:t>
            </a:r>
            <a:r>
              <a:rPr lang="en-US" altLang="zh-CN" dirty="0"/>
              <a:t>v-show </a:t>
            </a:r>
            <a:r>
              <a:rPr lang="zh-CN" altLang="en-US" dirty="0"/>
              <a:t>较好；如果在运行时条件不太可能改变，则使用 </a:t>
            </a:r>
            <a:r>
              <a:rPr lang="en-US" altLang="zh-CN" dirty="0"/>
              <a:t>v-if </a:t>
            </a:r>
            <a:r>
              <a:rPr lang="zh-CN" altLang="en-US" dirty="0"/>
              <a:t>较好。</a:t>
            </a:r>
          </a:p>
          <a:p>
            <a:endParaRPr kumimoji="1" lang="zh-CN" altLang="en-US" dirty="0"/>
          </a:p>
        </p:txBody>
      </p:sp>
    </p:spTree>
    <p:extLst>
      <p:ext uri="{BB962C8B-B14F-4D97-AF65-F5344CB8AC3E}">
        <p14:creationId xmlns:p14="http://schemas.microsoft.com/office/powerpoint/2010/main" val="56217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列表渲染：</a:t>
            </a:r>
            <a:r>
              <a:rPr kumimoji="1" lang="en-US" altLang="zh-CN" dirty="0" smtClean="0"/>
              <a:t> v-for</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我们可以用</a:t>
            </a:r>
            <a:r>
              <a:rPr kumimoji="1" lang="en-US" altLang="zh-CN" dirty="0" smtClean="0"/>
              <a:t>v-for</a:t>
            </a:r>
            <a:r>
              <a:rPr kumimoji="1" lang="zh-CN" altLang="en-US" dirty="0" smtClean="0"/>
              <a:t>指令基于源数据重复渲染元素，我们也可以使用</a:t>
            </a:r>
            <a:r>
              <a:rPr kumimoji="1" lang="en-US" altLang="zh-CN" dirty="0" smtClean="0"/>
              <a:t>$index</a:t>
            </a:r>
            <a:r>
              <a:rPr kumimoji="1" lang="zh-CN" altLang="en-US" dirty="0" smtClean="0"/>
              <a:t>来呈现对应的数组索引。</a:t>
            </a:r>
            <a:endParaRPr kumimoji="1" lang="zh-CN" altLang="en-US" dirty="0"/>
          </a:p>
        </p:txBody>
      </p:sp>
      <p:sp>
        <p:nvSpPr>
          <p:cNvPr id="4" name="内容占位符 5"/>
          <p:cNvSpPr txBox="1">
            <a:spLocks/>
          </p:cNvSpPr>
          <p:nvPr/>
        </p:nvSpPr>
        <p:spPr>
          <a:xfrm>
            <a:off x="457200" y="3005667"/>
            <a:ext cx="3640667" cy="1828193"/>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a:solidFill>
                  <a:schemeClr val="bg1"/>
                </a:solidFill>
              </a:rPr>
              <a:t>&lt;</a:t>
            </a:r>
            <a:r>
              <a:rPr lang="en-US" altLang="zh-CN" sz="1600" dirty="0" err="1">
                <a:solidFill>
                  <a:schemeClr val="bg1"/>
                </a:solidFill>
              </a:rPr>
              <a:t>ul</a:t>
            </a:r>
            <a:r>
              <a:rPr lang="en-US" altLang="zh-CN" sz="1600" dirty="0">
                <a:solidFill>
                  <a:schemeClr val="bg1"/>
                </a:solidFill>
              </a:rPr>
              <a:t> id="example-1"&gt;</a:t>
            </a:r>
          </a:p>
          <a:p>
            <a:pPr>
              <a:lnSpc>
                <a:spcPct val="100000"/>
              </a:lnSpc>
            </a:pPr>
            <a:r>
              <a:rPr lang="en-US" altLang="zh-CN" sz="1600" dirty="0">
                <a:solidFill>
                  <a:schemeClr val="bg1"/>
                </a:solidFill>
              </a:rPr>
              <a:t>  &lt;li v-for="item in items"&gt;</a:t>
            </a:r>
          </a:p>
          <a:p>
            <a:pPr>
              <a:lnSpc>
                <a:spcPct val="100000"/>
              </a:lnSpc>
            </a:pPr>
            <a:r>
              <a:rPr lang="en-US" altLang="zh-CN" sz="1600" dirty="0">
                <a:solidFill>
                  <a:schemeClr val="bg1"/>
                </a:solidFill>
              </a:rPr>
              <a:t>    {{ </a:t>
            </a:r>
            <a:r>
              <a:rPr lang="en-US" altLang="zh-CN" sz="1600" dirty="0" err="1">
                <a:solidFill>
                  <a:schemeClr val="bg1"/>
                </a:solidFill>
              </a:rPr>
              <a:t>item.message</a:t>
            </a:r>
            <a:r>
              <a:rPr lang="en-US" altLang="zh-CN" sz="1600" dirty="0">
                <a:solidFill>
                  <a:schemeClr val="bg1"/>
                </a:solidFill>
              </a:rPr>
              <a:t> }}</a:t>
            </a:r>
          </a:p>
          <a:p>
            <a:pPr>
              <a:lnSpc>
                <a:spcPct val="100000"/>
              </a:lnSpc>
            </a:pPr>
            <a:r>
              <a:rPr lang="en-US" altLang="zh-CN" sz="1600" dirty="0">
                <a:solidFill>
                  <a:schemeClr val="bg1"/>
                </a:solidFill>
              </a:rPr>
              <a:t>  &lt;/li&gt;</a:t>
            </a:r>
          </a:p>
          <a:p>
            <a:pPr>
              <a:lnSpc>
                <a:spcPct val="100000"/>
              </a:lnSpc>
            </a:pPr>
            <a:r>
              <a:rPr lang="en-US" altLang="zh-CN" sz="1600" dirty="0">
                <a:solidFill>
                  <a:schemeClr val="bg1"/>
                </a:solidFill>
              </a:rPr>
              <a:t>&lt;/</a:t>
            </a:r>
            <a:r>
              <a:rPr lang="en-US" altLang="zh-CN" sz="1600" dirty="0" err="1">
                <a:solidFill>
                  <a:schemeClr val="bg1"/>
                </a:solidFill>
              </a:rPr>
              <a:t>ul</a:t>
            </a:r>
            <a:r>
              <a:rPr lang="en-US" altLang="zh-CN" sz="1600" dirty="0">
                <a:solidFill>
                  <a:schemeClr val="bg1"/>
                </a:solidFill>
              </a:rPr>
              <a:t>&gt;</a:t>
            </a:r>
          </a:p>
        </p:txBody>
      </p:sp>
      <p:sp>
        <p:nvSpPr>
          <p:cNvPr id="6" name="内容占位符 5"/>
          <p:cNvSpPr txBox="1">
            <a:spLocks/>
          </p:cNvSpPr>
          <p:nvPr/>
        </p:nvSpPr>
        <p:spPr>
          <a:xfrm>
            <a:off x="4267200" y="2878060"/>
            <a:ext cx="4419600" cy="3752823"/>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a:solidFill>
                  <a:schemeClr val="bg1"/>
                </a:solidFill>
              </a:rPr>
              <a:t>var</a:t>
            </a:r>
            <a:r>
              <a:rPr lang="en-US" altLang="zh-CN" sz="1600" dirty="0">
                <a:solidFill>
                  <a:schemeClr val="bg1"/>
                </a:solidFill>
              </a:rPr>
              <a:t> example1 = new </a:t>
            </a:r>
            <a:r>
              <a:rPr lang="en-US" altLang="zh-CN" sz="1600" dirty="0" err="1">
                <a:solidFill>
                  <a:schemeClr val="bg1"/>
                </a:solidFill>
              </a:rPr>
              <a:t>Vue</a:t>
            </a:r>
            <a:r>
              <a:rPr lang="en-US" altLang="zh-CN" sz="1600" dirty="0">
                <a:solidFill>
                  <a:schemeClr val="bg1"/>
                </a:solidFill>
              </a:rPr>
              <a:t>({</a:t>
            </a:r>
          </a:p>
          <a:p>
            <a:pPr>
              <a:lnSpc>
                <a:spcPct val="120000"/>
              </a:lnSpc>
            </a:pPr>
            <a:r>
              <a:rPr lang="en-US" altLang="zh-CN" sz="1600" dirty="0">
                <a:solidFill>
                  <a:schemeClr val="bg1"/>
                </a:solidFill>
              </a:rPr>
              <a:t>  el: '#example-1',</a:t>
            </a:r>
          </a:p>
          <a:p>
            <a:pPr>
              <a:lnSpc>
                <a:spcPct val="120000"/>
              </a:lnSpc>
            </a:pPr>
            <a:r>
              <a:rPr lang="en-US" altLang="zh-CN" sz="1600" dirty="0">
                <a:solidFill>
                  <a:schemeClr val="bg1"/>
                </a:solidFill>
              </a:rPr>
              <a:t>  data: {</a:t>
            </a:r>
          </a:p>
          <a:p>
            <a:pPr>
              <a:lnSpc>
                <a:spcPct val="120000"/>
              </a:lnSpc>
            </a:pPr>
            <a:r>
              <a:rPr lang="en-US" altLang="zh-CN" sz="1600" dirty="0">
                <a:solidFill>
                  <a:schemeClr val="bg1"/>
                </a:solidFill>
              </a:rPr>
              <a:t>    items: [</a:t>
            </a:r>
          </a:p>
          <a:p>
            <a:pPr>
              <a:lnSpc>
                <a:spcPct val="120000"/>
              </a:lnSpc>
            </a:pPr>
            <a:r>
              <a:rPr lang="en-US" altLang="zh-CN" sz="1600" dirty="0">
                <a:solidFill>
                  <a:schemeClr val="bg1"/>
                </a:solidFill>
              </a:rPr>
              <a:t>      {message: 'Foo' },</a:t>
            </a:r>
          </a:p>
          <a:p>
            <a:pPr>
              <a:lnSpc>
                <a:spcPct val="120000"/>
              </a:lnSpc>
            </a:pPr>
            <a:r>
              <a:rPr lang="en-US" altLang="zh-CN" sz="1600" dirty="0">
                <a:solidFill>
                  <a:schemeClr val="bg1"/>
                </a:solidFill>
              </a:rPr>
              <a:t>      {message: 'Bar' }</a:t>
            </a:r>
          </a:p>
          <a:p>
            <a:pPr>
              <a:lnSpc>
                <a:spcPct val="120000"/>
              </a:lnSpc>
            </a:pPr>
            <a:r>
              <a:rPr lang="en-US" altLang="zh-CN" sz="1600" dirty="0">
                <a:solidFill>
                  <a:schemeClr val="bg1"/>
                </a:solidFill>
              </a:rPr>
              <a:t>    ]</a:t>
            </a:r>
          </a:p>
          <a:p>
            <a:pPr>
              <a:lnSpc>
                <a:spcPct val="120000"/>
              </a:lnSpc>
            </a:pPr>
            <a:r>
              <a:rPr lang="en-US" altLang="zh-CN" sz="1600" dirty="0">
                <a:solidFill>
                  <a:schemeClr val="bg1"/>
                </a:solidFill>
              </a:rPr>
              <a:t>  }</a:t>
            </a:r>
          </a:p>
          <a:p>
            <a:pPr>
              <a:lnSpc>
                <a:spcPct val="120000"/>
              </a:lnSpc>
            </a:pPr>
            <a:r>
              <a:rPr lang="en-US" altLang="zh-CN" sz="1600" dirty="0">
                <a:solidFill>
                  <a:schemeClr val="bg1"/>
                </a:solidFill>
              </a:rPr>
              <a:t>}</a:t>
            </a:r>
            <a:r>
              <a:rPr lang="en-US" altLang="zh-CN" sz="1600" dirty="0" smtClean="0">
                <a:solidFill>
                  <a:schemeClr val="bg1"/>
                </a:solidFill>
              </a:rPr>
              <a:t>);</a:t>
            </a:r>
            <a:endParaRPr lang="zh-CN" altLang="en-US" sz="1600" dirty="0">
              <a:solidFill>
                <a:schemeClr val="bg1"/>
              </a:solidFill>
            </a:endParaRPr>
          </a:p>
        </p:txBody>
      </p:sp>
    </p:spTree>
    <p:extLst>
      <p:ext uri="{BB962C8B-B14F-4D97-AF65-F5344CB8AC3E}">
        <p14:creationId xmlns:p14="http://schemas.microsoft.com/office/powerpoint/2010/main" val="370821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列表渲染：</a:t>
            </a:r>
            <a:r>
              <a:rPr kumimoji="1" lang="en-US" altLang="zh-CN" dirty="0"/>
              <a:t> v-for</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a:t>v-for </a:t>
            </a:r>
            <a:r>
              <a:rPr lang="zh-CN" altLang="en-US" dirty="0"/>
              <a:t>还支持一个可选的第二个参数为当前项的索引。</a:t>
            </a:r>
          </a:p>
          <a:p>
            <a:endParaRPr kumimoji="1" lang="zh-CN" altLang="en-US" dirty="0"/>
          </a:p>
        </p:txBody>
      </p:sp>
      <p:sp>
        <p:nvSpPr>
          <p:cNvPr id="5" name="内容占位符 5"/>
          <p:cNvSpPr txBox="1">
            <a:spLocks/>
          </p:cNvSpPr>
          <p:nvPr/>
        </p:nvSpPr>
        <p:spPr>
          <a:xfrm>
            <a:off x="711200" y="2561070"/>
            <a:ext cx="7366000" cy="2006703"/>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a:t>
            </a:r>
            <a:r>
              <a:rPr lang="en-US" altLang="zh-CN" sz="1800" dirty="0" err="1">
                <a:solidFill>
                  <a:schemeClr val="bg1"/>
                </a:solidFill>
              </a:rPr>
              <a:t>ul</a:t>
            </a:r>
            <a:r>
              <a:rPr lang="en-US" altLang="zh-CN" sz="1800" dirty="0">
                <a:solidFill>
                  <a:schemeClr val="bg1"/>
                </a:solidFill>
              </a:rPr>
              <a:t> id="example-2"&gt;</a:t>
            </a:r>
          </a:p>
          <a:p>
            <a:pPr>
              <a:lnSpc>
                <a:spcPct val="100000"/>
              </a:lnSpc>
            </a:pPr>
            <a:r>
              <a:rPr lang="en-US" altLang="zh-CN" sz="1800" dirty="0">
                <a:solidFill>
                  <a:schemeClr val="bg1"/>
                </a:solidFill>
              </a:rPr>
              <a:t>  &lt;li v-for="(item, index) in items"&gt;</a:t>
            </a:r>
          </a:p>
          <a:p>
            <a:pPr>
              <a:lnSpc>
                <a:spcPct val="100000"/>
              </a:lnSpc>
            </a:pPr>
            <a:r>
              <a:rPr lang="en-US" altLang="zh-CN" sz="1800" dirty="0">
                <a:solidFill>
                  <a:schemeClr val="bg1"/>
                </a:solidFill>
              </a:rPr>
              <a:t>    {{ </a:t>
            </a:r>
            <a:r>
              <a:rPr lang="en-US" altLang="zh-CN" sz="1800" dirty="0" err="1">
                <a:solidFill>
                  <a:schemeClr val="bg1"/>
                </a:solidFill>
              </a:rPr>
              <a:t>parentMessage</a:t>
            </a:r>
            <a:r>
              <a:rPr lang="en-US" altLang="zh-CN" sz="1800" dirty="0">
                <a:solidFill>
                  <a:schemeClr val="bg1"/>
                </a:solidFill>
              </a:rPr>
              <a:t> }} - {{ index }} - {{ </a:t>
            </a:r>
            <a:r>
              <a:rPr lang="en-US" altLang="zh-CN" sz="1800" dirty="0" err="1">
                <a:solidFill>
                  <a:schemeClr val="bg1"/>
                </a:solidFill>
              </a:rPr>
              <a:t>item.message</a:t>
            </a:r>
            <a:r>
              <a:rPr lang="en-US" altLang="zh-CN" sz="1800" dirty="0">
                <a:solidFill>
                  <a:schemeClr val="bg1"/>
                </a:solidFill>
              </a:rPr>
              <a:t> }}</a:t>
            </a:r>
          </a:p>
          <a:p>
            <a:pPr>
              <a:lnSpc>
                <a:spcPct val="100000"/>
              </a:lnSpc>
            </a:pPr>
            <a:r>
              <a:rPr lang="en-US" altLang="zh-CN" sz="1800" dirty="0">
                <a:solidFill>
                  <a:schemeClr val="bg1"/>
                </a:solidFill>
              </a:rPr>
              <a:t>  &lt;/li&gt;</a:t>
            </a:r>
          </a:p>
          <a:p>
            <a:pPr>
              <a:lnSpc>
                <a:spcPct val="100000"/>
              </a:lnSpc>
            </a:pPr>
            <a:r>
              <a:rPr lang="en-US" altLang="zh-CN" sz="1800" dirty="0">
                <a:solidFill>
                  <a:schemeClr val="bg1"/>
                </a:solidFill>
              </a:rPr>
              <a:t>&lt;/</a:t>
            </a:r>
            <a:r>
              <a:rPr lang="en-US" altLang="zh-CN" sz="1800" dirty="0" err="1">
                <a:solidFill>
                  <a:schemeClr val="bg1"/>
                </a:solidFill>
              </a:rPr>
              <a:t>ul</a:t>
            </a:r>
            <a:r>
              <a:rPr lang="en-US" altLang="zh-CN" sz="1800" dirty="0">
                <a:solidFill>
                  <a:schemeClr val="bg1"/>
                </a:solidFill>
              </a:rPr>
              <a:t>&gt;</a:t>
            </a:r>
          </a:p>
        </p:txBody>
      </p:sp>
    </p:spTree>
    <p:extLst>
      <p:ext uri="{BB962C8B-B14F-4D97-AF65-F5344CB8AC3E}">
        <p14:creationId xmlns:p14="http://schemas.microsoft.com/office/powerpoint/2010/main" val="269323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数组</a:t>
            </a:r>
            <a:r>
              <a:rPr lang="zh-CN" altLang="en-US" dirty="0" smtClean="0"/>
              <a:t>更新检测</a:t>
            </a:r>
            <a:endParaRPr kumimoji="1" lang="zh-CN" altLang="en-US" dirty="0"/>
          </a:p>
        </p:txBody>
      </p:sp>
      <p:sp>
        <p:nvSpPr>
          <p:cNvPr id="3" name="内容占位符 2"/>
          <p:cNvSpPr>
            <a:spLocks noGrp="1"/>
          </p:cNvSpPr>
          <p:nvPr>
            <p:ph idx="1"/>
          </p:nvPr>
        </p:nvSpPr>
        <p:spPr/>
        <p:txBody>
          <a:bodyPr>
            <a:normAutofit fontScale="92500" lnSpcReduction="10000"/>
          </a:bodyPr>
          <a:lstStyle/>
          <a:p>
            <a:pPr marL="342900" indent="-342900">
              <a:buFont typeface="Arial"/>
              <a:buChar char="•"/>
            </a:pPr>
            <a:r>
              <a:rPr lang="en-US" altLang="zh-TW" dirty="0" err="1"/>
              <a:t>Vue</a:t>
            </a:r>
            <a:r>
              <a:rPr lang="en-US" altLang="zh-TW" dirty="0"/>
              <a:t> </a:t>
            </a:r>
            <a:r>
              <a:rPr lang="zh-TW" altLang="en-US" dirty="0"/>
              <a:t>包含一组观察数组的变异方法，所以它们也将会触发视图更新。这些方法如下：</a:t>
            </a:r>
          </a:p>
          <a:p>
            <a:pPr marL="800100" lvl="1" indent="-342900">
              <a:buFont typeface="Arial"/>
              <a:buChar char="•"/>
            </a:pPr>
            <a:r>
              <a:rPr lang="en-US" altLang="zh-TW" dirty="0"/>
              <a:t>push()</a:t>
            </a:r>
          </a:p>
          <a:p>
            <a:pPr marL="800100" lvl="1" indent="-342900">
              <a:buFont typeface="Arial"/>
              <a:buChar char="•"/>
            </a:pPr>
            <a:r>
              <a:rPr lang="en-US" altLang="zh-TW" dirty="0"/>
              <a:t>pop()</a:t>
            </a:r>
          </a:p>
          <a:p>
            <a:pPr marL="800100" lvl="1" indent="-342900">
              <a:buFont typeface="Arial"/>
              <a:buChar char="•"/>
            </a:pPr>
            <a:r>
              <a:rPr lang="en-US" altLang="zh-TW" dirty="0"/>
              <a:t>shift()</a:t>
            </a:r>
          </a:p>
          <a:p>
            <a:pPr marL="800100" lvl="1" indent="-342900">
              <a:buFont typeface="Arial"/>
              <a:buChar char="•"/>
            </a:pPr>
            <a:r>
              <a:rPr lang="en-US" altLang="zh-TW" dirty="0" err="1"/>
              <a:t>unshift</a:t>
            </a:r>
            <a:r>
              <a:rPr lang="en-US" altLang="zh-TW" dirty="0"/>
              <a:t>()</a:t>
            </a:r>
          </a:p>
          <a:p>
            <a:pPr marL="800100" lvl="1" indent="-342900">
              <a:buFont typeface="Arial"/>
              <a:buChar char="•"/>
            </a:pPr>
            <a:r>
              <a:rPr lang="en-US" altLang="zh-TW" dirty="0"/>
              <a:t>splice()</a:t>
            </a:r>
          </a:p>
          <a:p>
            <a:pPr marL="800100" lvl="1" indent="-342900">
              <a:buFont typeface="Arial"/>
              <a:buChar char="•"/>
            </a:pPr>
            <a:r>
              <a:rPr lang="en-US" altLang="zh-TW" dirty="0"/>
              <a:t>sort()</a:t>
            </a:r>
          </a:p>
          <a:p>
            <a:pPr marL="800100" lvl="1" indent="-342900">
              <a:buFont typeface="Arial"/>
              <a:buChar char="•"/>
            </a:pPr>
            <a:r>
              <a:rPr lang="en-US" altLang="zh-TW" dirty="0"/>
              <a:t>reverse()</a:t>
            </a:r>
            <a:endParaRPr lang="zh-CN" altLang="en-US" dirty="0"/>
          </a:p>
          <a:p>
            <a:pPr marL="342900" indent="-342900">
              <a:buFont typeface="Arial"/>
              <a:buChar char="•"/>
            </a:pPr>
            <a:endParaRPr kumimoji="1" lang="zh-CN" altLang="en-US" dirty="0"/>
          </a:p>
        </p:txBody>
      </p:sp>
    </p:spTree>
    <p:extLst>
      <p:ext uri="{BB962C8B-B14F-4D97-AF65-F5344CB8AC3E}">
        <p14:creationId xmlns:p14="http://schemas.microsoft.com/office/powerpoint/2010/main" val="223988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事件：</a:t>
            </a:r>
            <a:r>
              <a:rPr kumimoji="1" lang="en-US" altLang="zh-CN" dirty="0" smtClean="0"/>
              <a:t>v-on </a:t>
            </a:r>
            <a:r>
              <a:rPr kumimoji="1" lang="zh-CN" altLang="en-US" dirty="0" smtClean="0"/>
              <a:t>缩写</a:t>
            </a:r>
            <a:r>
              <a:rPr kumimoji="1" lang="en-US" altLang="zh-CN" dirty="0" smtClean="0"/>
              <a:t> @</a:t>
            </a:r>
            <a:endParaRPr kumimoji="1" lang="zh-CN" altLang="en-US" dirty="0"/>
          </a:p>
        </p:txBody>
      </p:sp>
      <p:sp>
        <p:nvSpPr>
          <p:cNvPr id="5" name="内容占位符 5"/>
          <p:cNvSpPr txBox="1">
            <a:spLocks noGrp="1"/>
          </p:cNvSpPr>
          <p:nvPr>
            <p:ph idx="1"/>
          </p:nvPr>
        </p:nvSpPr>
        <p:spPr>
          <a:xfrm>
            <a:off x="457200" y="1752600"/>
            <a:ext cx="7620000" cy="3921074"/>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 </a:t>
            </a:r>
            <a:r>
              <a:rPr lang="zh-CN" altLang="en-US" sz="1800" dirty="0">
                <a:solidFill>
                  <a:schemeClr val="bg1"/>
                </a:solidFill>
              </a:rPr>
              <a:t>方法处理器 </a:t>
            </a:r>
            <a:r>
              <a:rPr lang="en-US" altLang="zh-CN" sz="1800" dirty="0">
                <a:solidFill>
                  <a:schemeClr val="bg1"/>
                </a:solidFill>
              </a:rPr>
              <a:t>--&gt;</a:t>
            </a:r>
          </a:p>
          <a:p>
            <a:pPr>
              <a:lnSpc>
                <a:spcPct val="100000"/>
              </a:lnSpc>
            </a:pPr>
            <a:r>
              <a:rPr lang="en-US" altLang="zh-CN" sz="1800" dirty="0">
                <a:solidFill>
                  <a:schemeClr val="bg1"/>
                </a:solidFill>
              </a:rPr>
              <a:t>&lt;button </a:t>
            </a:r>
            <a:r>
              <a:rPr lang="en-US" altLang="zh-CN" sz="1800" dirty="0" err="1">
                <a:solidFill>
                  <a:schemeClr val="bg1"/>
                </a:solidFill>
              </a:rPr>
              <a:t>v-on:click</a:t>
            </a:r>
            <a:r>
              <a:rPr lang="en-US" altLang="zh-CN" sz="1800" dirty="0">
                <a:solidFill>
                  <a:schemeClr val="bg1"/>
                </a:solidFill>
              </a:rPr>
              <a:t>="</a:t>
            </a:r>
            <a:r>
              <a:rPr lang="en-US" altLang="zh-CN" sz="1800" dirty="0" err="1">
                <a:solidFill>
                  <a:schemeClr val="bg1"/>
                </a:solidFill>
              </a:rPr>
              <a:t>doThis</a:t>
            </a:r>
            <a:r>
              <a:rPr lang="en-US" altLang="zh-CN" sz="1800" dirty="0">
                <a:solidFill>
                  <a:schemeClr val="bg1"/>
                </a:solidFill>
              </a:rPr>
              <a:t>"&gt;&lt;/button&gt;</a:t>
            </a:r>
          </a:p>
          <a:p>
            <a:pPr>
              <a:lnSpc>
                <a:spcPct val="100000"/>
              </a:lnSpc>
            </a:pPr>
            <a:r>
              <a:rPr lang="en-US" altLang="zh-CN" sz="1800" dirty="0">
                <a:solidFill>
                  <a:schemeClr val="bg1"/>
                </a:solidFill>
              </a:rPr>
              <a:t>&lt;!-- </a:t>
            </a:r>
            <a:r>
              <a:rPr lang="zh-CN" altLang="en-US" sz="1800" dirty="0">
                <a:solidFill>
                  <a:schemeClr val="bg1"/>
                </a:solidFill>
              </a:rPr>
              <a:t>对象语法 </a:t>
            </a:r>
            <a:r>
              <a:rPr lang="en-US" altLang="zh-CN" sz="1800" dirty="0">
                <a:solidFill>
                  <a:schemeClr val="bg1"/>
                </a:solidFill>
              </a:rPr>
              <a:t>(2.4.0+) --&gt;</a:t>
            </a:r>
          </a:p>
          <a:p>
            <a:pPr>
              <a:lnSpc>
                <a:spcPct val="100000"/>
              </a:lnSpc>
            </a:pPr>
            <a:r>
              <a:rPr lang="en-US" altLang="zh-CN" sz="1800" dirty="0">
                <a:solidFill>
                  <a:schemeClr val="bg1"/>
                </a:solidFill>
              </a:rPr>
              <a:t>&lt;button v-on="{ </a:t>
            </a:r>
            <a:r>
              <a:rPr lang="en-US" altLang="zh-CN" sz="1800" dirty="0" err="1">
                <a:solidFill>
                  <a:schemeClr val="bg1"/>
                </a:solidFill>
              </a:rPr>
              <a:t>mousedown</a:t>
            </a:r>
            <a:r>
              <a:rPr lang="en-US" altLang="zh-CN" sz="1800" dirty="0">
                <a:solidFill>
                  <a:schemeClr val="bg1"/>
                </a:solidFill>
              </a:rPr>
              <a:t>: </a:t>
            </a:r>
            <a:r>
              <a:rPr lang="en-US" altLang="zh-CN" sz="1800" dirty="0" err="1">
                <a:solidFill>
                  <a:schemeClr val="bg1"/>
                </a:solidFill>
              </a:rPr>
              <a:t>doThis</a:t>
            </a:r>
            <a:r>
              <a:rPr lang="en-US" altLang="zh-CN" sz="1800" dirty="0">
                <a:solidFill>
                  <a:schemeClr val="bg1"/>
                </a:solidFill>
              </a:rPr>
              <a:t>, </a:t>
            </a:r>
            <a:r>
              <a:rPr lang="en-US" altLang="zh-CN" sz="1800" dirty="0" err="1">
                <a:solidFill>
                  <a:schemeClr val="bg1"/>
                </a:solidFill>
              </a:rPr>
              <a:t>mouseup</a:t>
            </a:r>
            <a:r>
              <a:rPr lang="en-US" altLang="zh-CN" sz="1800" dirty="0">
                <a:solidFill>
                  <a:schemeClr val="bg1"/>
                </a:solidFill>
              </a:rPr>
              <a:t>: </a:t>
            </a:r>
            <a:r>
              <a:rPr lang="en-US" altLang="zh-CN" sz="1800" dirty="0" err="1">
                <a:solidFill>
                  <a:schemeClr val="bg1"/>
                </a:solidFill>
              </a:rPr>
              <a:t>doThat</a:t>
            </a:r>
            <a:r>
              <a:rPr lang="en-US" altLang="zh-CN" sz="1800" dirty="0">
                <a:solidFill>
                  <a:schemeClr val="bg1"/>
                </a:solidFill>
              </a:rPr>
              <a:t> }"&gt;&lt;/button&gt;</a:t>
            </a:r>
          </a:p>
          <a:p>
            <a:pPr>
              <a:lnSpc>
                <a:spcPct val="100000"/>
              </a:lnSpc>
            </a:pPr>
            <a:r>
              <a:rPr lang="en-US" altLang="zh-CN" sz="1800" dirty="0">
                <a:solidFill>
                  <a:schemeClr val="bg1"/>
                </a:solidFill>
              </a:rPr>
              <a:t>&lt;!-- </a:t>
            </a:r>
            <a:r>
              <a:rPr lang="zh-CN" altLang="en-US" sz="1800" dirty="0">
                <a:solidFill>
                  <a:schemeClr val="bg1"/>
                </a:solidFill>
              </a:rPr>
              <a:t>内联语句 </a:t>
            </a:r>
            <a:r>
              <a:rPr lang="en-US" altLang="zh-CN" sz="1800" dirty="0">
                <a:solidFill>
                  <a:schemeClr val="bg1"/>
                </a:solidFill>
              </a:rPr>
              <a:t>--&gt;</a:t>
            </a:r>
          </a:p>
          <a:p>
            <a:pPr>
              <a:lnSpc>
                <a:spcPct val="100000"/>
              </a:lnSpc>
            </a:pPr>
            <a:r>
              <a:rPr lang="en-US" altLang="zh-CN" sz="1800" dirty="0">
                <a:solidFill>
                  <a:schemeClr val="bg1"/>
                </a:solidFill>
              </a:rPr>
              <a:t>&lt;button </a:t>
            </a:r>
            <a:r>
              <a:rPr lang="en-US" altLang="zh-CN" sz="1800" dirty="0" err="1">
                <a:solidFill>
                  <a:schemeClr val="bg1"/>
                </a:solidFill>
              </a:rPr>
              <a:t>v-on:click</a:t>
            </a:r>
            <a:r>
              <a:rPr lang="en-US" altLang="zh-CN" sz="1800" dirty="0">
                <a:solidFill>
                  <a:schemeClr val="bg1"/>
                </a:solidFill>
              </a:rPr>
              <a:t>="</a:t>
            </a:r>
            <a:r>
              <a:rPr lang="en-US" altLang="zh-CN" sz="1800" dirty="0" err="1">
                <a:solidFill>
                  <a:schemeClr val="bg1"/>
                </a:solidFill>
              </a:rPr>
              <a:t>doThat</a:t>
            </a:r>
            <a:r>
              <a:rPr lang="en-US" altLang="zh-CN" sz="1800" dirty="0">
                <a:solidFill>
                  <a:schemeClr val="bg1"/>
                </a:solidFill>
              </a:rPr>
              <a:t>('hello', </a:t>
            </a:r>
            <a:r>
              <a:rPr lang="en-US" altLang="zh-CN" sz="1800" dirty="0">
                <a:solidFill>
                  <a:schemeClr val="tx2">
                    <a:lumMod val="60000"/>
                    <a:lumOff val="40000"/>
                  </a:schemeClr>
                </a:solidFill>
              </a:rPr>
              <a:t>$event</a:t>
            </a:r>
            <a:r>
              <a:rPr lang="en-US" altLang="zh-CN" sz="1800" dirty="0">
                <a:solidFill>
                  <a:schemeClr val="bg1"/>
                </a:solidFill>
              </a:rPr>
              <a:t>)"&gt;&lt;/button&gt;</a:t>
            </a:r>
          </a:p>
          <a:p>
            <a:pPr>
              <a:lnSpc>
                <a:spcPct val="100000"/>
              </a:lnSpc>
            </a:pPr>
            <a:r>
              <a:rPr lang="en-US" altLang="zh-CN" sz="1800" dirty="0">
                <a:solidFill>
                  <a:schemeClr val="bg1"/>
                </a:solidFill>
              </a:rPr>
              <a:t>&lt;!-- </a:t>
            </a:r>
            <a:r>
              <a:rPr lang="zh-CN" altLang="en-US" sz="1800" dirty="0">
                <a:solidFill>
                  <a:schemeClr val="bg1"/>
                </a:solidFill>
              </a:rPr>
              <a:t>缩写 </a:t>
            </a:r>
            <a:r>
              <a:rPr lang="en-US" altLang="zh-CN" sz="1800" dirty="0">
                <a:solidFill>
                  <a:schemeClr val="bg1"/>
                </a:solidFill>
              </a:rPr>
              <a:t>--&gt;</a:t>
            </a:r>
          </a:p>
          <a:p>
            <a:pPr>
              <a:lnSpc>
                <a:spcPct val="100000"/>
              </a:lnSpc>
            </a:pPr>
            <a:r>
              <a:rPr lang="en-US" altLang="zh-CN" sz="1800" dirty="0">
                <a:solidFill>
                  <a:schemeClr val="bg1"/>
                </a:solidFill>
              </a:rPr>
              <a:t>&lt;button @click="</a:t>
            </a:r>
            <a:r>
              <a:rPr lang="en-US" altLang="zh-CN" sz="1800" dirty="0" err="1">
                <a:solidFill>
                  <a:schemeClr val="bg1"/>
                </a:solidFill>
              </a:rPr>
              <a:t>doThis</a:t>
            </a:r>
            <a:r>
              <a:rPr lang="en-US" altLang="zh-CN" sz="1800" dirty="0">
                <a:solidFill>
                  <a:schemeClr val="bg1"/>
                </a:solidFill>
              </a:rPr>
              <a:t>"&gt;&lt;/button&gt;</a:t>
            </a:r>
          </a:p>
          <a:p>
            <a:pPr>
              <a:lnSpc>
                <a:spcPct val="100000"/>
              </a:lnSpc>
            </a:pPr>
            <a:endParaRPr lang="zh-CN" altLang="en-US" sz="1800" dirty="0">
              <a:solidFill>
                <a:schemeClr val="bg1"/>
              </a:solidFill>
            </a:endParaRPr>
          </a:p>
        </p:txBody>
      </p:sp>
    </p:spTree>
    <p:extLst>
      <p:ext uri="{BB962C8B-B14F-4D97-AF65-F5344CB8AC3E}">
        <p14:creationId xmlns:p14="http://schemas.microsoft.com/office/powerpoint/2010/main" val="290036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数据驱动视图（</a:t>
            </a:r>
            <a:r>
              <a:rPr kumimoji="1" lang="en-US" altLang="zh-CN" dirty="0" smtClean="0"/>
              <a:t>MVVM</a:t>
            </a:r>
            <a:r>
              <a:rPr kumimoji="1" lang="zh-CN" altLang="en-US" dirty="0" smtClean="0"/>
              <a:t>思想）</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en-US" altLang="zh-CN" dirty="0" smtClean="0"/>
              <a:t>JS</a:t>
            </a:r>
            <a:r>
              <a:rPr kumimoji="1" lang="zh-CN" altLang="en-US" dirty="0" smtClean="0"/>
              <a:t>原生</a:t>
            </a:r>
            <a:r>
              <a:rPr kumimoji="1" lang="en-US" altLang="zh-CN" dirty="0" smtClean="0"/>
              <a:t>DOM</a:t>
            </a:r>
            <a:r>
              <a:rPr kumimoji="1" lang="zh-CN" altLang="en-US" dirty="0" smtClean="0"/>
              <a:t>：</a:t>
            </a:r>
            <a:r>
              <a:rPr kumimoji="1" lang="en-US" altLang="zh-CN" dirty="0" smtClean="0"/>
              <a:t> </a:t>
            </a:r>
            <a:r>
              <a:rPr kumimoji="1" lang="zh-CN" altLang="en-US" dirty="0" smtClean="0"/>
              <a:t>直接操作视图</a:t>
            </a:r>
            <a:r>
              <a:rPr kumimoji="1" lang="en-US" altLang="zh-CN" dirty="0" smtClean="0"/>
              <a:t>DOM</a:t>
            </a:r>
          </a:p>
          <a:p>
            <a:pPr marL="342900" indent="-342900">
              <a:buFont typeface="Arial"/>
              <a:buChar char="•"/>
            </a:pPr>
            <a:endParaRPr kumimoji="1" lang="en-US" altLang="zh-CN" b="1" dirty="0"/>
          </a:p>
          <a:p>
            <a:endParaRPr kumimoji="1" lang="en-US" altLang="zh-CN" dirty="0"/>
          </a:p>
          <a:p>
            <a:pPr marL="342900" indent="-342900">
              <a:buFont typeface="Arial"/>
              <a:buChar char="•"/>
            </a:pPr>
            <a:r>
              <a:rPr kumimoji="1" lang="zh-CN" altLang="en-US" dirty="0" smtClean="0"/>
              <a:t>数据驱动视图：</a:t>
            </a:r>
            <a:r>
              <a:rPr kumimoji="1" lang="en-US" altLang="zh-CN" dirty="0" smtClean="0"/>
              <a:t> </a:t>
            </a:r>
            <a:r>
              <a:rPr kumimoji="1" lang="en-US" altLang="zh-CN" dirty="0" err="1" smtClean="0"/>
              <a:t>Vue</a:t>
            </a:r>
            <a:r>
              <a:rPr kumimoji="1" lang="zh-CN" altLang="en-US" dirty="0" smtClean="0"/>
              <a:t>，</a:t>
            </a:r>
            <a:r>
              <a:rPr kumimoji="1" lang="en-US" altLang="zh-CN" dirty="0" smtClean="0"/>
              <a:t> Angular</a:t>
            </a:r>
            <a:r>
              <a:rPr kumimoji="1" lang="zh-CN" altLang="en-US" dirty="0" smtClean="0"/>
              <a:t>，</a:t>
            </a:r>
            <a:r>
              <a:rPr kumimoji="1" lang="en-US" altLang="zh-CN" dirty="0" smtClean="0"/>
              <a:t> React</a:t>
            </a:r>
            <a:r>
              <a:rPr kumimoji="1" lang="zh-CN" altLang="en-US" dirty="0" smtClean="0"/>
              <a:t>，微信小程序</a:t>
            </a:r>
            <a:endParaRPr kumimoji="1" lang="en-US" altLang="zh-CN" b="1" dirty="0"/>
          </a:p>
          <a:p>
            <a:pPr marL="800100" lvl="1" indent="-342900">
              <a:buFont typeface="Arial"/>
              <a:buChar char="•"/>
            </a:pPr>
            <a:endParaRPr kumimoji="1" lang="en-US" altLang="zh-CN" dirty="0" smtClean="0"/>
          </a:p>
        </p:txBody>
      </p:sp>
      <p:sp>
        <p:nvSpPr>
          <p:cNvPr id="4" name="内容占位符 5"/>
          <p:cNvSpPr txBox="1">
            <a:spLocks/>
          </p:cNvSpPr>
          <p:nvPr/>
        </p:nvSpPr>
        <p:spPr>
          <a:xfrm>
            <a:off x="457200" y="2414045"/>
            <a:ext cx="7620000" cy="40011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err="1">
                <a:solidFill>
                  <a:srgbClr val="FFFFFF"/>
                </a:solidFill>
              </a:rPr>
              <a:t>document.getElementById</a:t>
            </a:r>
            <a:r>
              <a:rPr lang="en-US" altLang="zh-CN" dirty="0">
                <a:solidFill>
                  <a:srgbClr val="FFFFFF"/>
                </a:solidFill>
              </a:rPr>
              <a:t>(‘div1’).</a:t>
            </a:r>
            <a:r>
              <a:rPr lang="en-US" altLang="zh-CN" dirty="0" err="1">
                <a:solidFill>
                  <a:srgbClr val="FFFFFF"/>
                </a:solidFill>
              </a:rPr>
              <a:t>innerHTML</a:t>
            </a:r>
            <a:r>
              <a:rPr lang="en-US" altLang="zh-CN" dirty="0">
                <a:solidFill>
                  <a:srgbClr val="FFFFFF"/>
                </a:solidFill>
              </a:rPr>
              <a:t> = ‘Hello world’;</a:t>
            </a:r>
          </a:p>
        </p:txBody>
      </p:sp>
      <p:sp>
        <p:nvSpPr>
          <p:cNvPr id="5" name="内容占位符 5"/>
          <p:cNvSpPr txBox="1">
            <a:spLocks/>
          </p:cNvSpPr>
          <p:nvPr/>
        </p:nvSpPr>
        <p:spPr>
          <a:xfrm>
            <a:off x="474364" y="4128104"/>
            <a:ext cx="7620000" cy="84638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smtClean="0">
                <a:solidFill>
                  <a:srgbClr val="FFFFFF"/>
                </a:solidFill>
              </a:rPr>
              <a:t>{{message}}</a:t>
            </a:r>
          </a:p>
          <a:p>
            <a:pPr>
              <a:lnSpc>
                <a:spcPct val="100000"/>
              </a:lnSpc>
            </a:pPr>
            <a:r>
              <a:rPr lang="en-US" altLang="zh-CN" dirty="0" err="1" smtClean="0">
                <a:solidFill>
                  <a:srgbClr val="FFFFFF"/>
                </a:solidFill>
              </a:rPr>
              <a:t>var</a:t>
            </a:r>
            <a:r>
              <a:rPr lang="en-US" altLang="zh-CN" dirty="0" smtClean="0">
                <a:solidFill>
                  <a:srgbClr val="FFFFFF"/>
                </a:solidFill>
              </a:rPr>
              <a:t> message = “Hello world”;</a:t>
            </a:r>
            <a:endParaRPr lang="en-US" altLang="zh-CN" dirty="0">
              <a:solidFill>
                <a:srgbClr val="FFFFFF"/>
              </a:solidFill>
            </a:endParaRPr>
          </a:p>
        </p:txBody>
      </p:sp>
      <p:sp>
        <p:nvSpPr>
          <p:cNvPr id="6" name="内容占位符 5"/>
          <p:cNvSpPr txBox="1">
            <a:spLocks/>
          </p:cNvSpPr>
          <p:nvPr/>
        </p:nvSpPr>
        <p:spPr>
          <a:xfrm>
            <a:off x="474364" y="3015725"/>
            <a:ext cx="7620000" cy="40011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err="1">
                <a:solidFill>
                  <a:srgbClr val="FFFFFF"/>
                </a:solidFill>
              </a:rPr>
              <a:t>document.getElementById</a:t>
            </a:r>
            <a:r>
              <a:rPr lang="en-US" altLang="zh-CN" dirty="0">
                <a:solidFill>
                  <a:srgbClr val="FFFFFF"/>
                </a:solidFill>
              </a:rPr>
              <a:t>(‘div1’)</a:t>
            </a:r>
            <a:r>
              <a:rPr lang="en-US" altLang="zh-CN" dirty="0" smtClean="0">
                <a:solidFill>
                  <a:srgbClr val="FFFFFF"/>
                </a:solidFill>
              </a:rPr>
              <a:t>.</a:t>
            </a:r>
            <a:r>
              <a:rPr lang="en-US" altLang="zh-CN" dirty="0" err="1" smtClean="0">
                <a:solidFill>
                  <a:srgbClr val="FFFFFF"/>
                </a:solidFill>
              </a:rPr>
              <a:t>style.display</a:t>
            </a:r>
            <a:r>
              <a:rPr lang="en-US" altLang="zh-CN" dirty="0" smtClean="0">
                <a:solidFill>
                  <a:srgbClr val="FFFFFF"/>
                </a:solidFill>
              </a:rPr>
              <a:t>= ‘none’</a:t>
            </a:r>
            <a:r>
              <a:rPr lang="en-US" altLang="zh-CN" dirty="0">
                <a:solidFill>
                  <a:srgbClr val="FFFFFF"/>
                </a:solidFill>
              </a:rPr>
              <a:t>;</a:t>
            </a:r>
          </a:p>
        </p:txBody>
      </p:sp>
      <p:sp>
        <p:nvSpPr>
          <p:cNvPr id="7" name="内容占位符 5"/>
          <p:cNvSpPr txBox="1">
            <a:spLocks/>
          </p:cNvSpPr>
          <p:nvPr/>
        </p:nvSpPr>
        <p:spPr>
          <a:xfrm>
            <a:off x="457200" y="5187470"/>
            <a:ext cx="7620000" cy="84638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dirty="0" smtClean="0">
                <a:solidFill>
                  <a:srgbClr val="FFFFFF"/>
                </a:solidFill>
              </a:rPr>
              <a:t>&lt;div v-show = “</a:t>
            </a:r>
            <a:r>
              <a:rPr lang="en-US" altLang="zh-CN" dirty="0" err="1" smtClean="0">
                <a:solidFill>
                  <a:srgbClr val="FFFFFF"/>
                </a:solidFill>
              </a:rPr>
              <a:t>showOrNot</a:t>
            </a:r>
            <a:r>
              <a:rPr lang="en-US" altLang="zh-CN" dirty="0" smtClean="0">
                <a:solidFill>
                  <a:srgbClr val="FFFFFF"/>
                </a:solidFill>
              </a:rPr>
              <a:t>”&gt;&lt;/div&gt;</a:t>
            </a:r>
          </a:p>
          <a:p>
            <a:pPr>
              <a:lnSpc>
                <a:spcPct val="100000"/>
              </a:lnSpc>
            </a:pPr>
            <a:r>
              <a:rPr lang="en-US" altLang="zh-CN" dirty="0" err="1" smtClean="0">
                <a:solidFill>
                  <a:srgbClr val="FFFFFF"/>
                </a:solidFill>
              </a:rPr>
              <a:t>var</a:t>
            </a:r>
            <a:r>
              <a:rPr lang="en-US" altLang="zh-CN" dirty="0" smtClean="0">
                <a:solidFill>
                  <a:srgbClr val="FFFFFF"/>
                </a:solidFill>
              </a:rPr>
              <a:t> </a:t>
            </a:r>
            <a:r>
              <a:rPr lang="en-US" altLang="zh-CN" dirty="0" err="1">
                <a:solidFill>
                  <a:srgbClr val="FFFFFF"/>
                </a:solidFill>
              </a:rPr>
              <a:t>showOrNot</a:t>
            </a:r>
            <a:r>
              <a:rPr lang="en-US" altLang="zh-CN" dirty="0" smtClean="0">
                <a:solidFill>
                  <a:srgbClr val="FFFFFF"/>
                </a:solidFill>
              </a:rPr>
              <a:t>= “false”;</a:t>
            </a:r>
            <a:endParaRPr lang="en-US" altLang="zh-CN" dirty="0">
              <a:solidFill>
                <a:srgbClr val="FFFFFF"/>
              </a:solidFill>
            </a:endParaRPr>
          </a:p>
        </p:txBody>
      </p:sp>
    </p:spTree>
    <p:extLst>
      <p:ext uri="{BB962C8B-B14F-4D97-AF65-F5344CB8AC3E}">
        <p14:creationId xmlns:p14="http://schemas.microsoft.com/office/powerpoint/2010/main" val="52875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事件修饰</a:t>
            </a:r>
            <a:r>
              <a:rPr lang="zh-CN" altLang="en-US" dirty="0" smtClean="0"/>
              <a:t>符</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a:t>.stop</a:t>
            </a:r>
          </a:p>
          <a:p>
            <a:pPr marL="342900" indent="-342900">
              <a:buFont typeface="Arial"/>
              <a:buChar char="•"/>
            </a:pPr>
            <a:r>
              <a:rPr lang="en-US" altLang="zh-CN" dirty="0"/>
              <a:t>.prevent</a:t>
            </a:r>
          </a:p>
          <a:p>
            <a:pPr marL="342900" indent="-342900">
              <a:buFont typeface="Arial"/>
              <a:buChar char="•"/>
            </a:pPr>
            <a:r>
              <a:rPr lang="en-US" altLang="zh-CN" dirty="0"/>
              <a:t>.capture</a:t>
            </a:r>
          </a:p>
          <a:p>
            <a:pPr marL="342900" indent="-342900">
              <a:buFont typeface="Arial"/>
              <a:buChar char="•"/>
            </a:pPr>
            <a:r>
              <a:rPr lang="en-US" altLang="zh-CN" dirty="0"/>
              <a:t>.self</a:t>
            </a:r>
          </a:p>
          <a:p>
            <a:pPr marL="342900" indent="-342900">
              <a:buFont typeface="Arial"/>
              <a:buChar char="•"/>
            </a:pPr>
            <a:r>
              <a:rPr lang="en-US" altLang="zh-CN" dirty="0"/>
              <a:t>.once</a:t>
            </a:r>
            <a:endParaRPr lang="zh-CN" altLang="en-US" dirty="0"/>
          </a:p>
          <a:p>
            <a:endParaRPr kumimoji="1" lang="zh-CN" altLang="en-US" dirty="0"/>
          </a:p>
        </p:txBody>
      </p:sp>
    </p:spTree>
    <p:extLst>
      <p:ext uri="{BB962C8B-B14F-4D97-AF65-F5344CB8AC3E}">
        <p14:creationId xmlns:p14="http://schemas.microsoft.com/office/powerpoint/2010/main" val="290036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事件修饰符</a:t>
            </a:r>
            <a:endParaRPr kumimoji="1" lang="zh-CN" altLang="en-US" dirty="0"/>
          </a:p>
        </p:txBody>
      </p:sp>
      <p:sp>
        <p:nvSpPr>
          <p:cNvPr id="4" name="矩形 3"/>
          <p:cNvSpPr/>
          <p:nvPr/>
        </p:nvSpPr>
        <p:spPr>
          <a:xfrm>
            <a:off x="3370389" y="3244334"/>
            <a:ext cx="184666" cy="369332"/>
          </a:xfrm>
          <a:prstGeom prst="rect">
            <a:avLst/>
          </a:prstGeom>
        </p:spPr>
        <p:txBody>
          <a:bodyPr wrap="none">
            <a:spAutoFit/>
          </a:bodyPr>
          <a:lstStyle/>
          <a:p>
            <a:endParaRPr lang="zh-CN" altLang="en-US" dirty="0"/>
          </a:p>
        </p:txBody>
      </p:sp>
      <p:sp>
        <p:nvSpPr>
          <p:cNvPr id="5" name="内容占位符 5"/>
          <p:cNvSpPr txBox="1">
            <a:spLocks noGrp="1"/>
          </p:cNvSpPr>
          <p:nvPr>
            <p:ph idx="1"/>
          </p:nvPr>
        </p:nvSpPr>
        <p:spPr>
          <a:xfrm>
            <a:off x="457200" y="1752600"/>
            <a:ext cx="7620000" cy="2945421"/>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a:solidFill>
                  <a:schemeClr val="bg1"/>
                </a:solidFill>
              </a:rPr>
              <a:t>&lt;!-- </a:t>
            </a:r>
            <a:r>
              <a:rPr lang="zh-CN" altLang="en-US" sz="1600" dirty="0">
                <a:solidFill>
                  <a:schemeClr val="bg1"/>
                </a:solidFill>
              </a:rPr>
              <a:t>停止冒泡 </a:t>
            </a:r>
            <a:r>
              <a:rPr lang="en-US" altLang="zh-CN" sz="1600" dirty="0">
                <a:solidFill>
                  <a:schemeClr val="bg1"/>
                </a:solidFill>
              </a:rPr>
              <a:t>--&gt;</a:t>
            </a:r>
          </a:p>
          <a:p>
            <a:pPr>
              <a:lnSpc>
                <a:spcPct val="100000"/>
              </a:lnSpc>
            </a:pPr>
            <a:r>
              <a:rPr lang="en-US" altLang="zh-CN" sz="1600" dirty="0">
                <a:solidFill>
                  <a:schemeClr val="bg1"/>
                </a:solidFill>
              </a:rPr>
              <a:t>&lt;button @</a:t>
            </a:r>
            <a:r>
              <a:rPr lang="en-US" altLang="zh-CN" sz="1600" dirty="0" err="1">
                <a:solidFill>
                  <a:schemeClr val="bg1"/>
                </a:solidFill>
              </a:rPr>
              <a:t>click.stop</a:t>
            </a:r>
            <a:r>
              <a:rPr lang="en-US" altLang="zh-CN" sz="1600" dirty="0">
                <a:solidFill>
                  <a:schemeClr val="bg1"/>
                </a:solidFill>
              </a:rPr>
              <a:t>="</a:t>
            </a:r>
            <a:r>
              <a:rPr lang="en-US" altLang="zh-CN" sz="1600" dirty="0" err="1">
                <a:solidFill>
                  <a:schemeClr val="bg1"/>
                </a:solidFill>
              </a:rPr>
              <a:t>doThis</a:t>
            </a:r>
            <a:r>
              <a:rPr lang="en-US" altLang="zh-CN" sz="1600" dirty="0">
                <a:solidFill>
                  <a:schemeClr val="bg1"/>
                </a:solidFill>
              </a:rPr>
              <a:t>"&gt;&lt;/button&gt;</a:t>
            </a:r>
          </a:p>
          <a:p>
            <a:pPr>
              <a:lnSpc>
                <a:spcPct val="100000"/>
              </a:lnSpc>
            </a:pPr>
            <a:r>
              <a:rPr lang="en-US" altLang="zh-CN" sz="1600" dirty="0">
                <a:solidFill>
                  <a:schemeClr val="bg1"/>
                </a:solidFill>
              </a:rPr>
              <a:t>&lt;!-- </a:t>
            </a:r>
            <a:r>
              <a:rPr lang="zh-CN" altLang="en-US" sz="1600" dirty="0">
                <a:solidFill>
                  <a:schemeClr val="bg1"/>
                </a:solidFill>
              </a:rPr>
              <a:t>阻止默认行为 </a:t>
            </a:r>
            <a:r>
              <a:rPr lang="en-US" altLang="zh-CN" sz="1600" dirty="0">
                <a:solidFill>
                  <a:schemeClr val="bg1"/>
                </a:solidFill>
              </a:rPr>
              <a:t>--&gt;</a:t>
            </a:r>
          </a:p>
          <a:p>
            <a:pPr>
              <a:lnSpc>
                <a:spcPct val="100000"/>
              </a:lnSpc>
            </a:pPr>
            <a:r>
              <a:rPr lang="en-US" altLang="zh-CN" sz="1600" dirty="0">
                <a:solidFill>
                  <a:schemeClr val="bg1"/>
                </a:solidFill>
              </a:rPr>
              <a:t>&lt;button @</a:t>
            </a:r>
            <a:r>
              <a:rPr lang="en-US" altLang="zh-CN" sz="1600" dirty="0" err="1">
                <a:solidFill>
                  <a:schemeClr val="bg1"/>
                </a:solidFill>
              </a:rPr>
              <a:t>click.prevent</a:t>
            </a:r>
            <a:r>
              <a:rPr lang="en-US" altLang="zh-CN" sz="1600" dirty="0">
                <a:solidFill>
                  <a:schemeClr val="bg1"/>
                </a:solidFill>
              </a:rPr>
              <a:t>="</a:t>
            </a:r>
            <a:r>
              <a:rPr lang="en-US" altLang="zh-CN" sz="1600" dirty="0" err="1">
                <a:solidFill>
                  <a:schemeClr val="bg1"/>
                </a:solidFill>
              </a:rPr>
              <a:t>doThis</a:t>
            </a:r>
            <a:r>
              <a:rPr lang="en-US" altLang="zh-CN" sz="1600" dirty="0">
                <a:solidFill>
                  <a:schemeClr val="bg1"/>
                </a:solidFill>
              </a:rPr>
              <a:t>"&gt;&lt;/button&gt;</a:t>
            </a:r>
          </a:p>
          <a:p>
            <a:pPr>
              <a:lnSpc>
                <a:spcPct val="100000"/>
              </a:lnSpc>
            </a:pPr>
            <a:r>
              <a:rPr lang="en-US" altLang="zh-CN" sz="1600" dirty="0">
                <a:solidFill>
                  <a:schemeClr val="bg1"/>
                </a:solidFill>
              </a:rPr>
              <a:t>&lt;!-- </a:t>
            </a:r>
            <a:r>
              <a:rPr lang="zh-CN" altLang="en-US" sz="1600" dirty="0">
                <a:solidFill>
                  <a:schemeClr val="bg1"/>
                </a:solidFill>
              </a:rPr>
              <a:t>阻止默认行为，没有表达式 </a:t>
            </a:r>
            <a:r>
              <a:rPr lang="en-US" altLang="zh-CN" sz="1600" dirty="0">
                <a:solidFill>
                  <a:schemeClr val="bg1"/>
                </a:solidFill>
              </a:rPr>
              <a:t>--&gt;</a:t>
            </a:r>
          </a:p>
          <a:p>
            <a:pPr>
              <a:lnSpc>
                <a:spcPct val="100000"/>
              </a:lnSpc>
            </a:pPr>
            <a:r>
              <a:rPr lang="en-US" altLang="zh-CN" sz="1600" dirty="0">
                <a:solidFill>
                  <a:schemeClr val="bg1"/>
                </a:solidFill>
              </a:rPr>
              <a:t>&lt;form @</a:t>
            </a:r>
            <a:r>
              <a:rPr lang="en-US" altLang="zh-CN" sz="1600" dirty="0" err="1">
                <a:solidFill>
                  <a:schemeClr val="bg1"/>
                </a:solidFill>
              </a:rPr>
              <a:t>submit.prevent</a:t>
            </a:r>
            <a:r>
              <a:rPr lang="en-US" altLang="zh-CN" sz="1600" dirty="0">
                <a:solidFill>
                  <a:schemeClr val="bg1"/>
                </a:solidFill>
              </a:rPr>
              <a:t>&gt;&lt;/form&gt;</a:t>
            </a:r>
          </a:p>
          <a:p>
            <a:pPr>
              <a:lnSpc>
                <a:spcPct val="100000"/>
              </a:lnSpc>
            </a:pPr>
            <a:r>
              <a:rPr lang="en-US" altLang="zh-CN" sz="1600" dirty="0">
                <a:solidFill>
                  <a:schemeClr val="bg1"/>
                </a:solidFill>
              </a:rPr>
              <a:t>&lt;!--  </a:t>
            </a:r>
            <a:r>
              <a:rPr lang="zh-CN" altLang="en-US" sz="1600" dirty="0">
                <a:solidFill>
                  <a:schemeClr val="bg1"/>
                </a:solidFill>
              </a:rPr>
              <a:t>串联修饰符 </a:t>
            </a:r>
            <a:r>
              <a:rPr lang="en-US" altLang="zh-CN" sz="1600" dirty="0">
                <a:solidFill>
                  <a:schemeClr val="bg1"/>
                </a:solidFill>
              </a:rPr>
              <a:t>--&gt;</a:t>
            </a:r>
          </a:p>
          <a:p>
            <a:pPr>
              <a:lnSpc>
                <a:spcPct val="100000"/>
              </a:lnSpc>
            </a:pPr>
            <a:r>
              <a:rPr lang="en-US" altLang="zh-CN" sz="1600" dirty="0">
                <a:solidFill>
                  <a:schemeClr val="bg1"/>
                </a:solidFill>
              </a:rPr>
              <a:t>&lt;button @</a:t>
            </a:r>
            <a:r>
              <a:rPr lang="en-US" altLang="zh-CN" sz="1600" dirty="0" err="1">
                <a:solidFill>
                  <a:schemeClr val="bg1"/>
                </a:solidFill>
              </a:rPr>
              <a:t>click.stop.prevent</a:t>
            </a:r>
            <a:r>
              <a:rPr lang="en-US" altLang="zh-CN" sz="1600" dirty="0">
                <a:solidFill>
                  <a:schemeClr val="bg1"/>
                </a:solidFill>
              </a:rPr>
              <a:t>="</a:t>
            </a:r>
            <a:r>
              <a:rPr lang="en-US" altLang="zh-CN" sz="1600" dirty="0" err="1">
                <a:solidFill>
                  <a:schemeClr val="bg1"/>
                </a:solidFill>
              </a:rPr>
              <a:t>doThis</a:t>
            </a:r>
            <a:r>
              <a:rPr lang="en-US" altLang="zh-CN" sz="1600" dirty="0">
                <a:solidFill>
                  <a:schemeClr val="bg1"/>
                </a:solidFill>
              </a:rPr>
              <a:t>"&gt;&lt;/button</a:t>
            </a:r>
            <a:r>
              <a:rPr lang="en-US" altLang="zh-CN" sz="1600" dirty="0" smtClean="0">
                <a:solidFill>
                  <a:schemeClr val="bg1"/>
                </a:solidFill>
              </a:rPr>
              <a:t>&gt;</a:t>
            </a:r>
            <a:endParaRPr lang="en-US" altLang="zh-CN" sz="1600" dirty="0">
              <a:solidFill>
                <a:schemeClr val="bg1"/>
              </a:solidFill>
            </a:endParaRPr>
          </a:p>
        </p:txBody>
      </p:sp>
      <p:sp>
        <p:nvSpPr>
          <p:cNvPr id="6" name="矩形 5"/>
          <p:cNvSpPr/>
          <p:nvPr/>
        </p:nvSpPr>
        <p:spPr>
          <a:xfrm>
            <a:off x="2286000" y="1997839"/>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603895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键值修饰</a:t>
            </a:r>
            <a:r>
              <a:rPr lang="zh-CN" altLang="en-US" dirty="0" smtClean="0"/>
              <a:t>符</a:t>
            </a:r>
            <a:endParaRPr kumimoji="1" lang="zh-CN" altLang="en-US" dirty="0"/>
          </a:p>
        </p:txBody>
      </p:sp>
      <p:sp>
        <p:nvSpPr>
          <p:cNvPr id="3" name="内容占位符 2"/>
          <p:cNvSpPr>
            <a:spLocks noGrp="1"/>
          </p:cNvSpPr>
          <p:nvPr>
            <p:ph idx="1"/>
          </p:nvPr>
        </p:nvSpPr>
        <p:spPr/>
        <p:txBody>
          <a:bodyPr>
            <a:noAutofit/>
          </a:bodyPr>
          <a:lstStyle/>
          <a:p>
            <a:pPr marL="342900" indent="-342900">
              <a:lnSpc>
                <a:spcPct val="100000"/>
              </a:lnSpc>
              <a:buFont typeface="Arial"/>
              <a:buChar char="•"/>
            </a:pPr>
            <a:r>
              <a:rPr lang="en-US" altLang="zh-CN" sz="1400" dirty="0" smtClean="0"/>
              <a:t>.</a:t>
            </a:r>
            <a:r>
              <a:rPr lang="en-US" altLang="zh-CN" sz="1400" dirty="0"/>
              <a:t>enter</a:t>
            </a:r>
          </a:p>
          <a:p>
            <a:pPr marL="342900" indent="-342900">
              <a:lnSpc>
                <a:spcPct val="100000"/>
              </a:lnSpc>
              <a:buFont typeface="Arial"/>
              <a:buChar char="•"/>
            </a:pPr>
            <a:r>
              <a:rPr lang="en-US" altLang="zh-CN" sz="1400" dirty="0"/>
              <a:t>.tab</a:t>
            </a:r>
          </a:p>
          <a:p>
            <a:pPr marL="342900" indent="-342900">
              <a:lnSpc>
                <a:spcPct val="100000"/>
              </a:lnSpc>
              <a:buFont typeface="Arial"/>
              <a:buChar char="•"/>
            </a:pPr>
            <a:r>
              <a:rPr lang="en-US" altLang="zh-CN" sz="1400" dirty="0"/>
              <a:t>.delete (</a:t>
            </a:r>
            <a:r>
              <a:rPr lang="zh-CN" altLang="en-US" sz="1400" dirty="0"/>
              <a:t>捕获 “删除” 和 “退格” 键</a:t>
            </a:r>
            <a:r>
              <a:rPr lang="en-US" altLang="zh-CN" sz="1400" dirty="0"/>
              <a:t>)</a:t>
            </a:r>
          </a:p>
          <a:p>
            <a:pPr marL="342900" indent="-342900">
              <a:lnSpc>
                <a:spcPct val="100000"/>
              </a:lnSpc>
              <a:buFont typeface="Arial"/>
              <a:buChar char="•"/>
            </a:pPr>
            <a:r>
              <a:rPr lang="en-US" altLang="zh-CN" sz="1400" dirty="0"/>
              <a:t>.esc</a:t>
            </a:r>
          </a:p>
          <a:p>
            <a:pPr marL="342900" indent="-342900">
              <a:lnSpc>
                <a:spcPct val="100000"/>
              </a:lnSpc>
              <a:buFont typeface="Arial"/>
              <a:buChar char="•"/>
            </a:pPr>
            <a:r>
              <a:rPr lang="en-US" altLang="zh-CN" sz="1400" dirty="0"/>
              <a:t>.space</a:t>
            </a:r>
          </a:p>
          <a:p>
            <a:pPr marL="342900" indent="-342900">
              <a:lnSpc>
                <a:spcPct val="100000"/>
              </a:lnSpc>
              <a:buFont typeface="Arial"/>
              <a:buChar char="•"/>
            </a:pPr>
            <a:r>
              <a:rPr lang="en-US" altLang="zh-CN" sz="1400" dirty="0"/>
              <a:t>.up</a:t>
            </a:r>
          </a:p>
          <a:p>
            <a:pPr marL="342900" indent="-342900">
              <a:lnSpc>
                <a:spcPct val="100000"/>
              </a:lnSpc>
              <a:buFont typeface="Arial"/>
              <a:buChar char="•"/>
            </a:pPr>
            <a:r>
              <a:rPr lang="en-US" altLang="zh-CN" sz="1400" dirty="0"/>
              <a:t>.down</a:t>
            </a:r>
          </a:p>
          <a:p>
            <a:pPr marL="342900" indent="-342900">
              <a:lnSpc>
                <a:spcPct val="100000"/>
              </a:lnSpc>
              <a:buFont typeface="Arial"/>
              <a:buChar char="•"/>
            </a:pPr>
            <a:r>
              <a:rPr lang="en-US" altLang="zh-CN" sz="1400" dirty="0"/>
              <a:t>.left</a:t>
            </a:r>
          </a:p>
          <a:p>
            <a:pPr marL="342900" indent="-342900">
              <a:lnSpc>
                <a:spcPct val="100000"/>
              </a:lnSpc>
              <a:buFont typeface="Arial"/>
              <a:buChar char="•"/>
            </a:pPr>
            <a:r>
              <a:rPr lang="en-US" altLang="zh-CN" sz="1400" dirty="0"/>
              <a:t>.</a:t>
            </a:r>
            <a:r>
              <a:rPr lang="en-US" altLang="zh-CN" sz="1400" dirty="0" smtClean="0"/>
              <a:t>right</a:t>
            </a:r>
          </a:p>
          <a:p>
            <a:pPr marL="342900" indent="-342900">
              <a:lnSpc>
                <a:spcPct val="100000"/>
              </a:lnSpc>
              <a:buFont typeface="Arial"/>
              <a:buChar char="•"/>
            </a:pPr>
            <a:r>
              <a:rPr lang="zh-CN" altLang="en-US" sz="1400" dirty="0" smtClean="0"/>
              <a:t>通过</a:t>
            </a:r>
            <a:r>
              <a:rPr lang="en-US" altLang="zh-CN" sz="1400" dirty="0" err="1" smtClean="0"/>
              <a:t>keyCodes</a:t>
            </a:r>
            <a:r>
              <a:rPr lang="en-US" altLang="zh-CN" sz="1400" dirty="0" smtClean="0"/>
              <a:t> </a:t>
            </a:r>
            <a:r>
              <a:rPr lang="zh-CN" altLang="en-US" sz="1400" dirty="0" smtClean="0"/>
              <a:t>对象自定义键值修饰符别名</a:t>
            </a:r>
            <a:endParaRPr lang="en-US" altLang="zh-CN" sz="1400" dirty="0" smtClean="0"/>
          </a:p>
          <a:p>
            <a:pPr marL="285750" indent="-285750">
              <a:lnSpc>
                <a:spcPct val="100000"/>
              </a:lnSpc>
              <a:buFont typeface="Arial"/>
              <a:buChar char="•"/>
            </a:pPr>
            <a:r>
              <a:rPr lang="en-US" altLang="zh-CN" sz="1400" dirty="0"/>
              <a:t>ctrl</a:t>
            </a:r>
          </a:p>
          <a:p>
            <a:pPr marL="285750" indent="-285750">
              <a:lnSpc>
                <a:spcPct val="100000"/>
              </a:lnSpc>
              <a:buFont typeface="Arial"/>
              <a:buChar char="•"/>
            </a:pPr>
            <a:r>
              <a:rPr lang="en-US" altLang="zh-CN" sz="1400" dirty="0"/>
              <a:t>.alt</a:t>
            </a:r>
          </a:p>
          <a:p>
            <a:pPr marL="285750" indent="-285750">
              <a:lnSpc>
                <a:spcPct val="100000"/>
              </a:lnSpc>
              <a:buFont typeface="Arial"/>
              <a:buChar char="•"/>
            </a:pPr>
            <a:r>
              <a:rPr lang="en-US" altLang="zh-CN" sz="1400" dirty="0"/>
              <a:t>.shift</a:t>
            </a:r>
          </a:p>
          <a:p>
            <a:pPr marL="285750" indent="-285750">
              <a:lnSpc>
                <a:spcPct val="100000"/>
              </a:lnSpc>
              <a:buFont typeface="Arial"/>
              <a:buChar char="•"/>
            </a:pPr>
            <a:r>
              <a:rPr lang="en-US" altLang="zh-CN" sz="1400" dirty="0"/>
              <a:t>.</a:t>
            </a:r>
            <a:r>
              <a:rPr lang="en-US" altLang="zh-CN" sz="1400" dirty="0" smtClean="0"/>
              <a:t>meta</a:t>
            </a:r>
            <a:endParaRPr lang="zh-CN" altLang="en-US" sz="1400" dirty="0"/>
          </a:p>
        </p:txBody>
      </p:sp>
    </p:spTree>
    <p:extLst>
      <p:ext uri="{BB962C8B-B14F-4D97-AF65-F5344CB8AC3E}">
        <p14:creationId xmlns:p14="http://schemas.microsoft.com/office/powerpoint/2010/main" val="2900367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键值修饰</a:t>
            </a:r>
            <a:r>
              <a:rPr lang="zh-CN" altLang="en-US" dirty="0" smtClean="0"/>
              <a:t>符</a:t>
            </a:r>
            <a:endParaRPr kumimoji="1" lang="zh-CN" altLang="en-US" dirty="0"/>
          </a:p>
        </p:txBody>
      </p:sp>
      <p:sp>
        <p:nvSpPr>
          <p:cNvPr id="4" name="矩形 3"/>
          <p:cNvSpPr/>
          <p:nvPr/>
        </p:nvSpPr>
        <p:spPr>
          <a:xfrm>
            <a:off x="3370389" y="3244334"/>
            <a:ext cx="184666" cy="369332"/>
          </a:xfrm>
          <a:prstGeom prst="rect">
            <a:avLst/>
          </a:prstGeom>
        </p:spPr>
        <p:txBody>
          <a:bodyPr wrap="none">
            <a:spAutoFit/>
          </a:bodyPr>
          <a:lstStyle/>
          <a:p>
            <a:endParaRPr lang="zh-CN" altLang="en-US" dirty="0"/>
          </a:p>
        </p:txBody>
      </p:sp>
      <p:sp>
        <p:nvSpPr>
          <p:cNvPr id="5" name="内容占位符 5"/>
          <p:cNvSpPr txBox="1">
            <a:spLocks noGrp="1"/>
          </p:cNvSpPr>
          <p:nvPr>
            <p:ph idx="1"/>
          </p:nvPr>
        </p:nvSpPr>
        <p:spPr>
          <a:xfrm>
            <a:off x="614178" y="1750123"/>
            <a:ext cx="7620000" cy="2200602"/>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600" dirty="0" smtClean="0">
                <a:solidFill>
                  <a:schemeClr val="bg1"/>
                </a:solidFill>
              </a:rPr>
              <a:t>&lt;</a:t>
            </a:r>
            <a:r>
              <a:rPr lang="en-US" altLang="zh-CN" sz="1600" dirty="0">
                <a:solidFill>
                  <a:schemeClr val="bg1"/>
                </a:solidFill>
              </a:rPr>
              <a:t>!-- </a:t>
            </a:r>
            <a:r>
              <a:rPr lang="zh-CN" altLang="en-US" sz="1600" dirty="0">
                <a:solidFill>
                  <a:schemeClr val="bg1"/>
                </a:solidFill>
              </a:rPr>
              <a:t>键修饰符，键别名 </a:t>
            </a:r>
            <a:r>
              <a:rPr lang="en-US" altLang="zh-CN" sz="1600" dirty="0">
                <a:solidFill>
                  <a:schemeClr val="bg1"/>
                </a:solidFill>
              </a:rPr>
              <a:t>--&gt;</a:t>
            </a:r>
          </a:p>
          <a:p>
            <a:pPr>
              <a:lnSpc>
                <a:spcPct val="100000"/>
              </a:lnSpc>
            </a:pPr>
            <a:r>
              <a:rPr lang="en-US" altLang="zh-CN" sz="1600" dirty="0">
                <a:solidFill>
                  <a:schemeClr val="bg1"/>
                </a:solidFill>
              </a:rPr>
              <a:t>&lt;input @</a:t>
            </a:r>
            <a:r>
              <a:rPr lang="en-US" altLang="zh-CN" sz="1600" dirty="0" err="1">
                <a:solidFill>
                  <a:schemeClr val="bg1"/>
                </a:solidFill>
              </a:rPr>
              <a:t>keyup.enter</a:t>
            </a:r>
            <a:r>
              <a:rPr lang="en-US" altLang="zh-CN" sz="1600" dirty="0">
                <a:solidFill>
                  <a:schemeClr val="bg1"/>
                </a:solidFill>
              </a:rPr>
              <a:t>="</a:t>
            </a:r>
            <a:r>
              <a:rPr lang="en-US" altLang="zh-CN" sz="1600" dirty="0" err="1">
                <a:solidFill>
                  <a:schemeClr val="bg1"/>
                </a:solidFill>
              </a:rPr>
              <a:t>onEnter</a:t>
            </a:r>
            <a:r>
              <a:rPr lang="en-US" altLang="zh-CN" sz="1600" dirty="0">
                <a:solidFill>
                  <a:schemeClr val="bg1"/>
                </a:solidFill>
              </a:rPr>
              <a:t>"&gt;</a:t>
            </a:r>
          </a:p>
          <a:p>
            <a:pPr>
              <a:lnSpc>
                <a:spcPct val="100000"/>
              </a:lnSpc>
            </a:pPr>
            <a:r>
              <a:rPr lang="en-US" altLang="zh-CN" sz="1600" dirty="0">
                <a:solidFill>
                  <a:schemeClr val="bg1"/>
                </a:solidFill>
              </a:rPr>
              <a:t>&lt;!-- </a:t>
            </a:r>
            <a:r>
              <a:rPr lang="zh-CN" altLang="en-US" sz="1600" dirty="0">
                <a:solidFill>
                  <a:schemeClr val="bg1"/>
                </a:solidFill>
              </a:rPr>
              <a:t>键修饰符，键代码 </a:t>
            </a:r>
            <a:r>
              <a:rPr lang="en-US" altLang="zh-CN" sz="1600" dirty="0">
                <a:solidFill>
                  <a:schemeClr val="bg1"/>
                </a:solidFill>
              </a:rPr>
              <a:t>--&gt;</a:t>
            </a:r>
          </a:p>
          <a:p>
            <a:pPr>
              <a:lnSpc>
                <a:spcPct val="100000"/>
              </a:lnSpc>
            </a:pPr>
            <a:r>
              <a:rPr lang="en-US" altLang="zh-CN" sz="1600" dirty="0">
                <a:solidFill>
                  <a:schemeClr val="bg1"/>
                </a:solidFill>
              </a:rPr>
              <a:t>&lt;input @keyup.13="</a:t>
            </a:r>
            <a:r>
              <a:rPr lang="en-US" altLang="zh-CN" sz="1600" dirty="0" err="1">
                <a:solidFill>
                  <a:schemeClr val="bg1"/>
                </a:solidFill>
              </a:rPr>
              <a:t>onEnter</a:t>
            </a:r>
            <a:r>
              <a:rPr lang="en-US" altLang="zh-CN" sz="1600" dirty="0">
                <a:solidFill>
                  <a:schemeClr val="bg1"/>
                </a:solidFill>
              </a:rPr>
              <a:t>"&gt;</a:t>
            </a:r>
          </a:p>
          <a:p>
            <a:pPr>
              <a:lnSpc>
                <a:spcPct val="100000"/>
              </a:lnSpc>
            </a:pPr>
            <a:r>
              <a:rPr lang="en-US" altLang="zh-CN" sz="1600" dirty="0">
                <a:solidFill>
                  <a:schemeClr val="bg1"/>
                </a:solidFill>
              </a:rPr>
              <a:t>&lt;!-- </a:t>
            </a:r>
            <a:r>
              <a:rPr lang="zh-CN" altLang="en-US" sz="1600" dirty="0">
                <a:solidFill>
                  <a:schemeClr val="bg1"/>
                </a:solidFill>
              </a:rPr>
              <a:t>点击回调只会触发一次 </a:t>
            </a:r>
            <a:r>
              <a:rPr lang="en-US" altLang="zh-CN" sz="1600" dirty="0">
                <a:solidFill>
                  <a:schemeClr val="bg1"/>
                </a:solidFill>
              </a:rPr>
              <a:t>--&gt;</a:t>
            </a:r>
          </a:p>
          <a:p>
            <a:pPr>
              <a:lnSpc>
                <a:spcPct val="100000"/>
              </a:lnSpc>
            </a:pPr>
            <a:r>
              <a:rPr lang="en-US" altLang="zh-CN" sz="1600" dirty="0">
                <a:solidFill>
                  <a:schemeClr val="bg1"/>
                </a:solidFill>
              </a:rPr>
              <a:t>&lt;button </a:t>
            </a:r>
            <a:r>
              <a:rPr lang="en-US" altLang="zh-CN" sz="1600" dirty="0" err="1">
                <a:solidFill>
                  <a:schemeClr val="bg1"/>
                </a:solidFill>
              </a:rPr>
              <a:t>v-on:click.once</a:t>
            </a:r>
            <a:r>
              <a:rPr lang="en-US" altLang="zh-CN" sz="1600" dirty="0">
                <a:solidFill>
                  <a:schemeClr val="bg1"/>
                </a:solidFill>
              </a:rPr>
              <a:t>="</a:t>
            </a:r>
            <a:r>
              <a:rPr lang="en-US" altLang="zh-CN" sz="1600" dirty="0" err="1">
                <a:solidFill>
                  <a:schemeClr val="bg1"/>
                </a:solidFill>
              </a:rPr>
              <a:t>doThis</a:t>
            </a:r>
            <a:r>
              <a:rPr lang="en-US" altLang="zh-CN" sz="1600" dirty="0">
                <a:solidFill>
                  <a:schemeClr val="bg1"/>
                </a:solidFill>
              </a:rPr>
              <a:t>"&gt;&lt;/button&gt;</a:t>
            </a:r>
          </a:p>
        </p:txBody>
      </p:sp>
      <p:sp>
        <p:nvSpPr>
          <p:cNvPr id="6" name="矩形 5"/>
          <p:cNvSpPr/>
          <p:nvPr/>
        </p:nvSpPr>
        <p:spPr>
          <a:xfrm>
            <a:off x="2286000" y="1997839"/>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528171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v-bind  </a:t>
            </a:r>
            <a:r>
              <a:rPr kumimoji="1" lang="zh-CN" altLang="en-US" dirty="0" smtClean="0"/>
              <a:t>缩写：</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CN" altLang="en-US" dirty="0"/>
              <a:t>动态地绑定一个或多个特性，或一个组件 </a:t>
            </a:r>
            <a:r>
              <a:rPr lang="en-US" altLang="zh-CN" dirty="0"/>
              <a:t>prop </a:t>
            </a:r>
            <a:r>
              <a:rPr lang="zh-CN" altLang="en-US" dirty="0"/>
              <a:t>到表达式</a:t>
            </a:r>
            <a:r>
              <a:rPr lang="zh-CN" altLang="en-US" dirty="0" smtClean="0"/>
              <a:t>。</a:t>
            </a:r>
            <a:endParaRPr lang="zh-CN" altLang="en-US" dirty="0"/>
          </a:p>
          <a:p>
            <a:pPr marL="342900" indent="-342900">
              <a:buFont typeface="Arial"/>
              <a:buChar char="•"/>
            </a:pPr>
            <a:r>
              <a:rPr lang="zh-CN" altLang="en-US" dirty="0"/>
              <a:t>在绑定 </a:t>
            </a:r>
            <a:r>
              <a:rPr lang="en-US" altLang="zh-CN" dirty="0"/>
              <a:t>class </a:t>
            </a:r>
            <a:r>
              <a:rPr lang="zh-CN" altLang="en-US" dirty="0"/>
              <a:t>或 </a:t>
            </a:r>
            <a:r>
              <a:rPr lang="en-US" altLang="zh-CN" dirty="0"/>
              <a:t>style </a:t>
            </a:r>
            <a:r>
              <a:rPr lang="zh-CN" altLang="en-US" dirty="0"/>
              <a:t>特性时，支持其它类型的值，如数组或对象</a:t>
            </a:r>
            <a:r>
              <a:rPr lang="zh-CN" altLang="en-US" dirty="0" smtClean="0"/>
              <a:t>。</a:t>
            </a:r>
            <a:endParaRPr lang="en-US" altLang="zh-CN" dirty="0" smtClean="0"/>
          </a:p>
          <a:p>
            <a:pPr marL="342900" indent="-342900">
              <a:buFont typeface="Arial"/>
              <a:buChar char="•"/>
            </a:pPr>
            <a:r>
              <a:rPr lang="zh-CN" altLang="en-US" dirty="0" smtClean="0"/>
              <a:t>在绑</a:t>
            </a:r>
            <a:r>
              <a:rPr lang="zh-CN" altLang="en-US" dirty="0"/>
              <a:t>定 </a:t>
            </a:r>
            <a:r>
              <a:rPr lang="en-US" altLang="zh-CN" dirty="0"/>
              <a:t>prop </a:t>
            </a:r>
            <a:r>
              <a:rPr lang="zh-CN" altLang="en-US" dirty="0"/>
              <a:t>时，</a:t>
            </a:r>
            <a:r>
              <a:rPr lang="en-US" altLang="zh-CN" dirty="0"/>
              <a:t>prop </a:t>
            </a:r>
            <a:r>
              <a:rPr lang="zh-CN" altLang="en-US" dirty="0"/>
              <a:t>必须在子组件中声明。可以用修饰符指定不同的绑定类型</a:t>
            </a:r>
            <a:r>
              <a:rPr lang="zh-CN" altLang="en-US" dirty="0" smtClean="0"/>
              <a:t>。</a:t>
            </a:r>
            <a:endParaRPr lang="en-US" altLang="zh-CN" dirty="0" smtClean="0"/>
          </a:p>
        </p:txBody>
      </p:sp>
    </p:spTree>
    <p:extLst>
      <p:ext uri="{BB962C8B-B14F-4D97-AF65-F5344CB8AC3E}">
        <p14:creationId xmlns:p14="http://schemas.microsoft.com/office/powerpoint/2010/main" val="2900367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v-bind </a:t>
            </a:r>
            <a:r>
              <a:rPr kumimoji="1" lang="zh-CN" altLang="en-US" dirty="0" smtClean="0"/>
              <a:t>示例</a:t>
            </a:r>
            <a:endParaRPr kumimoji="1" lang="zh-CN" altLang="en-US" dirty="0"/>
          </a:p>
        </p:txBody>
      </p:sp>
      <p:sp>
        <p:nvSpPr>
          <p:cNvPr id="4" name="内容占位符 5"/>
          <p:cNvSpPr txBox="1">
            <a:spLocks noGrp="1"/>
          </p:cNvSpPr>
          <p:nvPr>
            <p:ph idx="1"/>
          </p:nvPr>
        </p:nvSpPr>
        <p:spPr>
          <a:xfrm>
            <a:off x="457200" y="1752600"/>
            <a:ext cx="7620000" cy="3644075"/>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 </a:t>
            </a:r>
            <a:r>
              <a:rPr lang="zh-CN" altLang="en-US" sz="1800" dirty="0">
                <a:solidFill>
                  <a:schemeClr val="bg1"/>
                </a:solidFill>
              </a:rPr>
              <a:t>绑定一个属性 </a:t>
            </a:r>
            <a:r>
              <a:rPr lang="en-US" altLang="zh-CN" sz="1800" dirty="0">
                <a:solidFill>
                  <a:schemeClr val="bg1"/>
                </a:solidFill>
              </a:rPr>
              <a:t>--&gt;</a:t>
            </a:r>
          </a:p>
          <a:p>
            <a:pPr>
              <a:lnSpc>
                <a:spcPct val="100000"/>
              </a:lnSpc>
            </a:pPr>
            <a:r>
              <a:rPr lang="en-US" altLang="zh-CN" sz="1800" dirty="0">
                <a:solidFill>
                  <a:schemeClr val="bg1"/>
                </a:solidFill>
              </a:rPr>
              <a:t>&lt;</a:t>
            </a:r>
            <a:r>
              <a:rPr lang="en-US" altLang="zh-CN" sz="1800" dirty="0" err="1">
                <a:solidFill>
                  <a:schemeClr val="bg1"/>
                </a:solidFill>
              </a:rPr>
              <a:t>img</a:t>
            </a:r>
            <a:r>
              <a:rPr lang="en-US" altLang="zh-CN" sz="1800" dirty="0">
                <a:solidFill>
                  <a:schemeClr val="bg1"/>
                </a:solidFill>
              </a:rPr>
              <a:t> </a:t>
            </a:r>
            <a:r>
              <a:rPr lang="en-US" altLang="zh-CN" sz="1800" dirty="0" err="1">
                <a:solidFill>
                  <a:schemeClr val="bg1"/>
                </a:solidFill>
              </a:rPr>
              <a:t>v-bind:src</a:t>
            </a:r>
            <a:r>
              <a:rPr lang="en-US" altLang="zh-CN" sz="1800" dirty="0">
                <a:solidFill>
                  <a:schemeClr val="bg1"/>
                </a:solidFill>
              </a:rPr>
              <a:t>="</a:t>
            </a:r>
            <a:r>
              <a:rPr lang="en-US" altLang="zh-CN" sz="1800" dirty="0" err="1">
                <a:solidFill>
                  <a:schemeClr val="bg1"/>
                </a:solidFill>
              </a:rPr>
              <a:t>imageSrc</a:t>
            </a:r>
            <a:r>
              <a:rPr lang="en-US" altLang="zh-CN" sz="1800" dirty="0">
                <a:solidFill>
                  <a:schemeClr val="bg1"/>
                </a:solidFill>
              </a:rPr>
              <a:t>"&gt;</a:t>
            </a:r>
          </a:p>
          <a:p>
            <a:pPr>
              <a:lnSpc>
                <a:spcPct val="100000"/>
              </a:lnSpc>
            </a:pPr>
            <a:r>
              <a:rPr lang="en-US" altLang="zh-CN" sz="1800" dirty="0">
                <a:solidFill>
                  <a:schemeClr val="bg1"/>
                </a:solidFill>
              </a:rPr>
              <a:t>&lt;!-- </a:t>
            </a:r>
            <a:r>
              <a:rPr lang="zh-CN" altLang="en-US" sz="1800" dirty="0">
                <a:solidFill>
                  <a:schemeClr val="bg1"/>
                </a:solidFill>
              </a:rPr>
              <a:t>缩写 </a:t>
            </a:r>
            <a:r>
              <a:rPr lang="en-US" altLang="zh-CN" sz="1800" dirty="0">
                <a:solidFill>
                  <a:schemeClr val="bg1"/>
                </a:solidFill>
              </a:rPr>
              <a:t>--&gt;</a:t>
            </a:r>
          </a:p>
          <a:p>
            <a:pPr>
              <a:lnSpc>
                <a:spcPct val="100000"/>
              </a:lnSpc>
            </a:pPr>
            <a:r>
              <a:rPr lang="en-US" altLang="zh-CN" sz="1800" dirty="0">
                <a:solidFill>
                  <a:schemeClr val="bg1"/>
                </a:solidFill>
              </a:rPr>
              <a:t>&lt;</a:t>
            </a:r>
            <a:r>
              <a:rPr lang="en-US" altLang="zh-CN" sz="1800" dirty="0" err="1">
                <a:solidFill>
                  <a:schemeClr val="bg1"/>
                </a:solidFill>
              </a:rPr>
              <a:t>img</a:t>
            </a:r>
            <a:r>
              <a:rPr lang="en-US" altLang="zh-CN" sz="1800" dirty="0">
                <a:solidFill>
                  <a:schemeClr val="bg1"/>
                </a:solidFill>
              </a:rPr>
              <a:t> :</a:t>
            </a:r>
            <a:r>
              <a:rPr lang="en-US" altLang="zh-CN" sz="1800" dirty="0" err="1">
                <a:solidFill>
                  <a:schemeClr val="bg1"/>
                </a:solidFill>
              </a:rPr>
              <a:t>src</a:t>
            </a:r>
            <a:r>
              <a:rPr lang="en-US" altLang="zh-CN" sz="1800" dirty="0">
                <a:solidFill>
                  <a:schemeClr val="bg1"/>
                </a:solidFill>
              </a:rPr>
              <a:t>="</a:t>
            </a:r>
            <a:r>
              <a:rPr lang="en-US" altLang="zh-CN" sz="1800" dirty="0" err="1">
                <a:solidFill>
                  <a:schemeClr val="bg1"/>
                </a:solidFill>
              </a:rPr>
              <a:t>imageSrc</a:t>
            </a:r>
            <a:r>
              <a:rPr lang="en-US" altLang="zh-CN" sz="1800" dirty="0">
                <a:solidFill>
                  <a:schemeClr val="bg1"/>
                </a:solidFill>
              </a:rPr>
              <a:t>"&gt;</a:t>
            </a:r>
          </a:p>
          <a:p>
            <a:pPr>
              <a:lnSpc>
                <a:spcPct val="100000"/>
              </a:lnSpc>
            </a:pPr>
            <a:r>
              <a:rPr lang="en-US" altLang="zh-CN" sz="1800" dirty="0">
                <a:solidFill>
                  <a:schemeClr val="bg1"/>
                </a:solidFill>
              </a:rPr>
              <a:t>&lt;!-- </a:t>
            </a:r>
            <a:r>
              <a:rPr lang="zh-CN" altLang="en-US" sz="1800" dirty="0">
                <a:solidFill>
                  <a:schemeClr val="bg1"/>
                </a:solidFill>
              </a:rPr>
              <a:t>内联字符串拼接 </a:t>
            </a:r>
            <a:r>
              <a:rPr lang="en-US" altLang="zh-CN" sz="1800" dirty="0">
                <a:solidFill>
                  <a:schemeClr val="bg1"/>
                </a:solidFill>
              </a:rPr>
              <a:t>--&gt;</a:t>
            </a:r>
          </a:p>
          <a:p>
            <a:pPr>
              <a:lnSpc>
                <a:spcPct val="100000"/>
              </a:lnSpc>
            </a:pPr>
            <a:r>
              <a:rPr lang="en-US" altLang="zh-CN" sz="1800" dirty="0">
                <a:solidFill>
                  <a:schemeClr val="bg1"/>
                </a:solidFill>
              </a:rPr>
              <a:t>&lt;</a:t>
            </a:r>
            <a:r>
              <a:rPr lang="en-US" altLang="zh-CN" sz="1800" dirty="0" err="1">
                <a:solidFill>
                  <a:schemeClr val="bg1"/>
                </a:solidFill>
              </a:rPr>
              <a:t>img</a:t>
            </a:r>
            <a:r>
              <a:rPr lang="en-US" altLang="zh-CN" sz="1800" dirty="0">
                <a:solidFill>
                  <a:schemeClr val="bg1"/>
                </a:solidFill>
              </a:rPr>
              <a:t> :</a:t>
            </a:r>
            <a:r>
              <a:rPr lang="en-US" altLang="zh-CN" sz="1800" dirty="0" err="1">
                <a:solidFill>
                  <a:schemeClr val="bg1"/>
                </a:solidFill>
              </a:rPr>
              <a:t>src</a:t>
            </a:r>
            <a:r>
              <a:rPr lang="en-US" altLang="zh-CN" sz="1800" dirty="0">
                <a:solidFill>
                  <a:schemeClr val="bg1"/>
                </a:solidFill>
              </a:rPr>
              <a:t>="'/path/to/images/' + </a:t>
            </a:r>
            <a:r>
              <a:rPr lang="en-US" altLang="zh-CN" sz="1800" dirty="0" err="1">
                <a:solidFill>
                  <a:schemeClr val="bg1"/>
                </a:solidFill>
              </a:rPr>
              <a:t>fileName</a:t>
            </a:r>
            <a:r>
              <a:rPr lang="en-US" altLang="zh-CN" sz="1800" dirty="0">
                <a:solidFill>
                  <a:schemeClr val="bg1"/>
                </a:solidFill>
              </a:rPr>
              <a:t>"</a:t>
            </a:r>
            <a:r>
              <a:rPr lang="en-US" altLang="zh-CN" sz="1800" dirty="0" smtClean="0">
                <a:solidFill>
                  <a:schemeClr val="bg1"/>
                </a:solidFill>
              </a:rPr>
              <a:t>&gt;</a:t>
            </a:r>
          </a:p>
          <a:p>
            <a:pPr>
              <a:lnSpc>
                <a:spcPct val="100000"/>
              </a:lnSpc>
            </a:pPr>
            <a:r>
              <a:rPr lang="en-US" altLang="zh-CN" sz="1800" dirty="0">
                <a:solidFill>
                  <a:schemeClr val="bg1"/>
                </a:solidFill>
              </a:rPr>
              <a:t>&lt;!-- </a:t>
            </a:r>
            <a:r>
              <a:rPr lang="zh-CN" altLang="en-US" sz="1800" dirty="0">
                <a:solidFill>
                  <a:schemeClr val="bg1"/>
                </a:solidFill>
              </a:rPr>
              <a:t>绑定一个有属性的对象 </a:t>
            </a:r>
            <a:r>
              <a:rPr lang="en-US" altLang="zh-CN" sz="1800" dirty="0">
                <a:solidFill>
                  <a:schemeClr val="bg1"/>
                </a:solidFill>
              </a:rPr>
              <a:t>--&gt;</a:t>
            </a:r>
          </a:p>
          <a:p>
            <a:pPr>
              <a:lnSpc>
                <a:spcPct val="100000"/>
              </a:lnSpc>
            </a:pPr>
            <a:r>
              <a:rPr lang="en-US" altLang="zh-CN" sz="1800" dirty="0">
                <a:solidFill>
                  <a:schemeClr val="bg1"/>
                </a:solidFill>
              </a:rPr>
              <a:t>&lt;div v-bind="{ id: </a:t>
            </a:r>
            <a:r>
              <a:rPr lang="en-US" altLang="zh-CN" sz="1800" dirty="0" err="1">
                <a:solidFill>
                  <a:schemeClr val="bg1"/>
                </a:solidFill>
              </a:rPr>
              <a:t>someProp</a:t>
            </a:r>
            <a:r>
              <a:rPr lang="en-US" altLang="zh-CN" sz="1800" dirty="0">
                <a:solidFill>
                  <a:schemeClr val="bg1"/>
                </a:solidFill>
              </a:rPr>
              <a:t>, 'other-</a:t>
            </a:r>
            <a:r>
              <a:rPr lang="en-US" altLang="zh-CN" sz="1800" dirty="0" err="1">
                <a:solidFill>
                  <a:schemeClr val="bg1"/>
                </a:solidFill>
              </a:rPr>
              <a:t>attr</a:t>
            </a:r>
            <a:r>
              <a:rPr lang="en-US" altLang="zh-CN" sz="1800" dirty="0">
                <a:solidFill>
                  <a:schemeClr val="bg1"/>
                </a:solidFill>
              </a:rPr>
              <a:t>': </a:t>
            </a:r>
            <a:r>
              <a:rPr lang="en-US" altLang="zh-CN" sz="1800" dirty="0" err="1">
                <a:solidFill>
                  <a:schemeClr val="bg1"/>
                </a:solidFill>
              </a:rPr>
              <a:t>otherProp</a:t>
            </a:r>
            <a:r>
              <a:rPr lang="en-US" altLang="zh-CN" sz="1800" dirty="0">
                <a:solidFill>
                  <a:schemeClr val="bg1"/>
                </a:solidFill>
              </a:rPr>
              <a:t> }"&gt;&lt;/div&gt;</a:t>
            </a:r>
          </a:p>
          <a:p>
            <a:pPr>
              <a:lnSpc>
                <a:spcPct val="100000"/>
              </a:lnSpc>
            </a:pPr>
            <a:endParaRPr lang="en-US" altLang="zh-CN" sz="1800" dirty="0">
              <a:solidFill>
                <a:schemeClr val="bg1"/>
              </a:solidFill>
            </a:endParaRPr>
          </a:p>
        </p:txBody>
      </p:sp>
    </p:spTree>
    <p:extLst>
      <p:ext uri="{BB962C8B-B14F-4D97-AF65-F5344CB8AC3E}">
        <p14:creationId xmlns:p14="http://schemas.microsoft.com/office/powerpoint/2010/main" val="2900367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v-bind </a:t>
            </a:r>
            <a:r>
              <a:rPr kumimoji="1" lang="zh-CN" altLang="en-US" dirty="0" smtClean="0"/>
              <a:t>示例</a:t>
            </a:r>
            <a:endParaRPr kumimoji="1" lang="zh-CN" altLang="en-US" dirty="0"/>
          </a:p>
        </p:txBody>
      </p:sp>
      <p:sp>
        <p:nvSpPr>
          <p:cNvPr id="4" name="内容占位符 5"/>
          <p:cNvSpPr txBox="1">
            <a:spLocks noGrp="1"/>
          </p:cNvSpPr>
          <p:nvPr>
            <p:ph idx="1"/>
          </p:nvPr>
        </p:nvSpPr>
        <p:spPr>
          <a:xfrm>
            <a:off x="457200" y="1752600"/>
            <a:ext cx="7620000" cy="2825389"/>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 class </a:t>
            </a:r>
            <a:r>
              <a:rPr lang="zh-CN" altLang="en-US" sz="1800" dirty="0">
                <a:solidFill>
                  <a:schemeClr val="bg1"/>
                </a:solidFill>
              </a:rPr>
              <a:t>绑定 </a:t>
            </a:r>
            <a:r>
              <a:rPr lang="en-US" altLang="zh-CN" sz="1800" dirty="0">
                <a:solidFill>
                  <a:schemeClr val="bg1"/>
                </a:solidFill>
              </a:rPr>
              <a:t>--&gt;</a:t>
            </a:r>
          </a:p>
          <a:p>
            <a:pPr>
              <a:lnSpc>
                <a:spcPct val="100000"/>
              </a:lnSpc>
            </a:pPr>
            <a:r>
              <a:rPr lang="en-US" altLang="zh-CN" sz="1800" dirty="0">
                <a:solidFill>
                  <a:schemeClr val="bg1"/>
                </a:solidFill>
              </a:rPr>
              <a:t>&lt;div :class="{ red: </a:t>
            </a:r>
            <a:r>
              <a:rPr lang="en-US" altLang="zh-CN" sz="1800" dirty="0" err="1">
                <a:solidFill>
                  <a:schemeClr val="bg1"/>
                </a:solidFill>
              </a:rPr>
              <a:t>isRed</a:t>
            </a:r>
            <a:r>
              <a:rPr lang="en-US" altLang="zh-CN" sz="1800" dirty="0">
                <a:solidFill>
                  <a:schemeClr val="bg1"/>
                </a:solidFill>
              </a:rPr>
              <a:t> }"&gt;&lt;/div&gt;</a:t>
            </a:r>
          </a:p>
          <a:p>
            <a:pPr>
              <a:lnSpc>
                <a:spcPct val="100000"/>
              </a:lnSpc>
            </a:pPr>
            <a:r>
              <a:rPr lang="en-US" altLang="zh-CN" sz="1800" dirty="0">
                <a:solidFill>
                  <a:schemeClr val="bg1"/>
                </a:solidFill>
              </a:rPr>
              <a:t>&lt;div :class="[</a:t>
            </a:r>
            <a:r>
              <a:rPr lang="en-US" altLang="zh-CN" sz="1800" dirty="0" err="1">
                <a:solidFill>
                  <a:schemeClr val="bg1"/>
                </a:solidFill>
              </a:rPr>
              <a:t>classA</a:t>
            </a:r>
            <a:r>
              <a:rPr lang="en-US" altLang="zh-CN" sz="1800" dirty="0">
                <a:solidFill>
                  <a:schemeClr val="bg1"/>
                </a:solidFill>
              </a:rPr>
              <a:t>, </a:t>
            </a:r>
            <a:r>
              <a:rPr lang="en-US" altLang="zh-CN" sz="1800" dirty="0" err="1">
                <a:solidFill>
                  <a:schemeClr val="bg1"/>
                </a:solidFill>
              </a:rPr>
              <a:t>classB</a:t>
            </a:r>
            <a:r>
              <a:rPr lang="en-US" altLang="zh-CN" sz="1800" dirty="0">
                <a:solidFill>
                  <a:schemeClr val="bg1"/>
                </a:solidFill>
              </a:rPr>
              <a:t>]"&gt;&lt;/div&gt;</a:t>
            </a:r>
          </a:p>
          <a:p>
            <a:pPr>
              <a:lnSpc>
                <a:spcPct val="100000"/>
              </a:lnSpc>
            </a:pPr>
            <a:r>
              <a:rPr lang="en-US" altLang="zh-CN" sz="1800" dirty="0">
                <a:solidFill>
                  <a:schemeClr val="bg1"/>
                </a:solidFill>
              </a:rPr>
              <a:t>&lt;div :class="[</a:t>
            </a:r>
            <a:r>
              <a:rPr lang="en-US" altLang="zh-CN" sz="1800" dirty="0" err="1">
                <a:solidFill>
                  <a:schemeClr val="bg1"/>
                </a:solidFill>
              </a:rPr>
              <a:t>classA</a:t>
            </a:r>
            <a:r>
              <a:rPr lang="en-US" altLang="zh-CN" sz="1800" dirty="0">
                <a:solidFill>
                  <a:schemeClr val="bg1"/>
                </a:solidFill>
              </a:rPr>
              <a:t>, { </a:t>
            </a:r>
            <a:r>
              <a:rPr lang="en-US" altLang="zh-CN" sz="1800" dirty="0" err="1">
                <a:solidFill>
                  <a:schemeClr val="bg1"/>
                </a:solidFill>
              </a:rPr>
              <a:t>classB</a:t>
            </a:r>
            <a:r>
              <a:rPr lang="en-US" altLang="zh-CN" sz="1800" dirty="0">
                <a:solidFill>
                  <a:schemeClr val="bg1"/>
                </a:solidFill>
              </a:rPr>
              <a:t>: </a:t>
            </a:r>
            <a:r>
              <a:rPr lang="en-US" altLang="zh-CN" sz="1800" dirty="0" err="1">
                <a:solidFill>
                  <a:schemeClr val="bg1"/>
                </a:solidFill>
              </a:rPr>
              <a:t>isB</a:t>
            </a:r>
            <a:r>
              <a:rPr lang="en-US" altLang="zh-CN" sz="1800" dirty="0">
                <a:solidFill>
                  <a:schemeClr val="bg1"/>
                </a:solidFill>
              </a:rPr>
              <a:t>, </a:t>
            </a:r>
            <a:r>
              <a:rPr lang="en-US" altLang="zh-CN" sz="1800" dirty="0" err="1">
                <a:solidFill>
                  <a:schemeClr val="bg1"/>
                </a:solidFill>
              </a:rPr>
              <a:t>classC</a:t>
            </a:r>
            <a:r>
              <a:rPr lang="en-US" altLang="zh-CN" sz="1800" dirty="0">
                <a:solidFill>
                  <a:schemeClr val="bg1"/>
                </a:solidFill>
              </a:rPr>
              <a:t>: </a:t>
            </a:r>
            <a:r>
              <a:rPr lang="en-US" altLang="zh-CN" sz="1800" dirty="0" err="1">
                <a:solidFill>
                  <a:schemeClr val="bg1"/>
                </a:solidFill>
              </a:rPr>
              <a:t>isC</a:t>
            </a:r>
            <a:r>
              <a:rPr lang="en-US" altLang="zh-CN" sz="1800" dirty="0">
                <a:solidFill>
                  <a:schemeClr val="bg1"/>
                </a:solidFill>
              </a:rPr>
              <a:t> }]"&gt;</a:t>
            </a:r>
          </a:p>
          <a:p>
            <a:pPr>
              <a:lnSpc>
                <a:spcPct val="100000"/>
              </a:lnSpc>
            </a:pPr>
            <a:r>
              <a:rPr lang="en-US" altLang="zh-CN" sz="1800" dirty="0">
                <a:solidFill>
                  <a:schemeClr val="bg1"/>
                </a:solidFill>
              </a:rPr>
              <a:t>&lt;!-- style </a:t>
            </a:r>
            <a:r>
              <a:rPr lang="zh-CN" altLang="en-US" sz="1800" dirty="0">
                <a:solidFill>
                  <a:schemeClr val="bg1"/>
                </a:solidFill>
              </a:rPr>
              <a:t>绑定 </a:t>
            </a:r>
            <a:r>
              <a:rPr lang="en-US" altLang="zh-CN" sz="1800" dirty="0">
                <a:solidFill>
                  <a:schemeClr val="bg1"/>
                </a:solidFill>
              </a:rPr>
              <a:t>--&gt;</a:t>
            </a:r>
          </a:p>
          <a:p>
            <a:pPr>
              <a:lnSpc>
                <a:spcPct val="100000"/>
              </a:lnSpc>
            </a:pPr>
            <a:r>
              <a:rPr lang="en-US" altLang="zh-CN" sz="1800" dirty="0">
                <a:solidFill>
                  <a:schemeClr val="bg1"/>
                </a:solidFill>
              </a:rPr>
              <a:t>&lt;div :style="{ </a:t>
            </a:r>
            <a:r>
              <a:rPr lang="en-US" altLang="zh-CN" sz="1800" dirty="0" err="1">
                <a:solidFill>
                  <a:schemeClr val="bg1"/>
                </a:solidFill>
              </a:rPr>
              <a:t>fontSize</a:t>
            </a:r>
            <a:r>
              <a:rPr lang="en-US" altLang="zh-CN" sz="1800" dirty="0">
                <a:solidFill>
                  <a:schemeClr val="bg1"/>
                </a:solidFill>
              </a:rPr>
              <a:t>: size + '</a:t>
            </a:r>
            <a:r>
              <a:rPr lang="en-US" altLang="zh-CN" sz="1800" dirty="0" err="1">
                <a:solidFill>
                  <a:schemeClr val="bg1"/>
                </a:solidFill>
              </a:rPr>
              <a:t>px</a:t>
            </a:r>
            <a:r>
              <a:rPr lang="en-US" altLang="zh-CN" sz="1800" dirty="0">
                <a:solidFill>
                  <a:schemeClr val="bg1"/>
                </a:solidFill>
              </a:rPr>
              <a:t>' }"&gt;&lt;/div&gt;</a:t>
            </a:r>
          </a:p>
          <a:p>
            <a:pPr>
              <a:lnSpc>
                <a:spcPct val="100000"/>
              </a:lnSpc>
            </a:pPr>
            <a:r>
              <a:rPr lang="en-US" altLang="zh-CN" sz="1800" dirty="0">
                <a:solidFill>
                  <a:schemeClr val="bg1"/>
                </a:solidFill>
              </a:rPr>
              <a:t>&lt;div :style="[</a:t>
            </a:r>
            <a:r>
              <a:rPr lang="en-US" altLang="zh-CN" sz="1800" dirty="0" err="1">
                <a:solidFill>
                  <a:schemeClr val="bg1"/>
                </a:solidFill>
              </a:rPr>
              <a:t>styleObjectA</a:t>
            </a:r>
            <a:r>
              <a:rPr lang="en-US" altLang="zh-CN" sz="1800" dirty="0">
                <a:solidFill>
                  <a:schemeClr val="bg1"/>
                </a:solidFill>
              </a:rPr>
              <a:t>, </a:t>
            </a:r>
            <a:r>
              <a:rPr lang="en-US" altLang="zh-CN" sz="1800" dirty="0" err="1">
                <a:solidFill>
                  <a:schemeClr val="bg1"/>
                </a:solidFill>
              </a:rPr>
              <a:t>styleObjectB</a:t>
            </a:r>
            <a:r>
              <a:rPr lang="en-US" altLang="zh-CN" sz="1800" dirty="0">
                <a:solidFill>
                  <a:schemeClr val="bg1"/>
                </a:solidFill>
              </a:rPr>
              <a:t>]"&gt;&lt;/div&gt;</a:t>
            </a:r>
          </a:p>
        </p:txBody>
      </p:sp>
      <p:sp>
        <p:nvSpPr>
          <p:cNvPr id="5" name="矩形 4"/>
          <p:cNvSpPr/>
          <p:nvPr/>
        </p:nvSpPr>
        <p:spPr>
          <a:xfrm>
            <a:off x="2286000" y="2551837"/>
            <a:ext cx="4572000" cy="369332"/>
          </a:xfrm>
          <a:prstGeom prst="rect">
            <a:avLst/>
          </a:prstGeom>
        </p:spPr>
        <p:txBody>
          <a:bodyPr>
            <a:spAutoFit/>
          </a:bodyPr>
          <a:lstStyle/>
          <a:p>
            <a:endParaRPr lang="en-US" altLang="zh-CN" dirty="0"/>
          </a:p>
        </p:txBody>
      </p:sp>
      <p:sp>
        <p:nvSpPr>
          <p:cNvPr id="6" name="矩形 5"/>
          <p:cNvSpPr/>
          <p:nvPr/>
        </p:nvSpPr>
        <p:spPr>
          <a:xfrm>
            <a:off x="2286000" y="2967335"/>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35426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900367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en-US" altLang="zh-CN" dirty="0" smtClean="0"/>
              <a:t>Web</a:t>
            </a:r>
            <a:r>
              <a:rPr kumimoji="1" lang="zh-CN" altLang="en-US" dirty="0" smtClean="0"/>
              <a:t>中的组件是页面组成的一部分（比如鼠标，键盘</a:t>
            </a:r>
            <a:r>
              <a:rPr kumimoji="1" lang="is-IS" altLang="zh-CN" dirty="0" smtClean="0"/>
              <a:t>….</a:t>
            </a:r>
            <a:r>
              <a:rPr kumimoji="1" lang="zh-CN" altLang="en-US" dirty="0" smtClean="0"/>
              <a:t>），具有独立的逻辑和功能。同时能根据规定的接口规则进行相互融合，变成一个完整的应用。</a:t>
            </a:r>
            <a:endParaRPr kumimoji="1" lang="en-US" altLang="zh-CN" dirty="0" smtClean="0"/>
          </a:p>
          <a:p>
            <a:pPr marL="342900" indent="-342900">
              <a:buFont typeface="Arial"/>
              <a:buChar char="•"/>
            </a:pPr>
            <a:r>
              <a:rPr kumimoji="1" lang="zh-CN" altLang="en-US" dirty="0" smtClean="0"/>
              <a:t>页面由各种类似组件的部分组成，</a:t>
            </a:r>
            <a:r>
              <a:rPr kumimoji="1" lang="en-US" altLang="zh-CN" dirty="0" smtClean="0"/>
              <a:t> </a:t>
            </a:r>
            <a:r>
              <a:rPr kumimoji="1" lang="zh-CN" altLang="en-US" dirty="0" smtClean="0"/>
              <a:t>比如导航、列表、弹窗、下拉菜单等。页面只是这些组件的容器。</a:t>
            </a:r>
            <a:endParaRPr kumimoji="1" lang="en-US" altLang="zh-CN" dirty="0" smtClean="0"/>
          </a:p>
          <a:p>
            <a:pPr marL="342900" indent="-342900">
              <a:buFont typeface="Arial"/>
              <a:buChar char="•"/>
            </a:pPr>
            <a:r>
              <a:rPr kumimoji="1" lang="zh-CN" altLang="en-US" dirty="0" smtClean="0"/>
              <a:t>组件自由组合形成功能完整的界面，当不需要或者想要替换某个组件时，</a:t>
            </a:r>
            <a:r>
              <a:rPr kumimoji="1" lang="en-US" altLang="zh-CN" dirty="0" smtClean="0"/>
              <a:t> </a:t>
            </a:r>
            <a:r>
              <a:rPr kumimoji="1" lang="zh-CN" altLang="en-US" dirty="0" smtClean="0"/>
              <a:t>可以随时进行替换删除，而不影响整个应用。</a:t>
            </a:r>
            <a:endParaRPr kumimoji="1" lang="zh-CN" altLang="en-US" dirty="0"/>
          </a:p>
        </p:txBody>
      </p:sp>
    </p:spTree>
    <p:extLst>
      <p:ext uri="{BB962C8B-B14F-4D97-AF65-F5344CB8AC3E}">
        <p14:creationId xmlns:p14="http://schemas.microsoft.com/office/powerpoint/2010/main" val="3708212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使用组件的好处</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提高开发效率</a:t>
            </a:r>
            <a:endParaRPr kumimoji="1" lang="en-US" altLang="zh-CN" dirty="0" smtClean="0"/>
          </a:p>
          <a:p>
            <a:pPr marL="342900" indent="-342900">
              <a:buFont typeface="Arial"/>
              <a:buChar char="•"/>
            </a:pPr>
            <a:r>
              <a:rPr kumimoji="1" lang="zh-CN" altLang="en-US" dirty="0" smtClean="0"/>
              <a:t>方便重复使用</a:t>
            </a:r>
            <a:endParaRPr kumimoji="1" lang="en-US" altLang="zh-CN" dirty="0" smtClean="0"/>
          </a:p>
          <a:p>
            <a:pPr marL="342900" indent="-342900">
              <a:buFont typeface="Arial"/>
              <a:buChar char="•"/>
            </a:pPr>
            <a:r>
              <a:rPr kumimoji="1" lang="zh-CN" altLang="en-US" dirty="0" smtClean="0"/>
              <a:t>简化调试步骤</a:t>
            </a:r>
            <a:endParaRPr kumimoji="1" lang="en-US" altLang="zh-CN" dirty="0" smtClean="0"/>
          </a:p>
          <a:p>
            <a:pPr marL="342900" indent="-342900">
              <a:buFont typeface="Arial"/>
              <a:buChar char="•"/>
            </a:pPr>
            <a:r>
              <a:rPr kumimoji="1" lang="zh-CN" altLang="en-US" dirty="0" smtClean="0"/>
              <a:t>提升整个项目的可维护性</a:t>
            </a:r>
            <a:endParaRPr kumimoji="1" lang="en-US" altLang="zh-CN" dirty="0" smtClean="0"/>
          </a:p>
          <a:p>
            <a:pPr marL="342900" indent="-342900">
              <a:buFont typeface="Arial"/>
              <a:buChar char="•"/>
            </a:pPr>
            <a:r>
              <a:rPr kumimoji="1" lang="zh-CN" altLang="en-US" dirty="0" smtClean="0"/>
              <a:t>便于协同开发</a:t>
            </a:r>
            <a:endParaRPr kumimoji="1" lang="zh-CN" altLang="en-US" dirty="0"/>
          </a:p>
        </p:txBody>
      </p:sp>
    </p:spTree>
    <p:extLst>
      <p:ext uri="{BB962C8B-B14F-4D97-AF65-F5344CB8AC3E}">
        <p14:creationId xmlns:p14="http://schemas.microsoft.com/office/powerpoint/2010/main" val="114985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声明式渲染</a:t>
            </a:r>
            <a:r>
              <a:rPr kumimoji="1" lang="en-US" altLang="zh-CN" dirty="0" smtClean="0"/>
              <a:t> VS </a:t>
            </a:r>
            <a:r>
              <a:rPr kumimoji="1" lang="zh-CN" altLang="en-US" dirty="0" smtClean="0"/>
              <a:t>命令式渲染</a:t>
            </a:r>
            <a:r>
              <a:rPr kumimoji="1" lang="en-US" altLang="zh-CN" dirty="0" smtClean="0"/>
              <a:t> </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kumimoji="1" lang="zh-CN" altLang="en-US" sz="2400" dirty="0" smtClean="0"/>
              <a:t>声明式渲染：</a:t>
            </a:r>
            <a:r>
              <a:rPr kumimoji="1" lang="en-US" altLang="zh-CN" sz="2400" dirty="0" smtClean="0"/>
              <a:t> </a:t>
            </a:r>
            <a:r>
              <a:rPr kumimoji="1" lang="zh-CN" altLang="en-US" sz="2400" dirty="0" smtClean="0"/>
              <a:t>只需要声明在哪里</a:t>
            </a:r>
            <a:r>
              <a:rPr kumimoji="1" lang="en-US" altLang="zh-CN" sz="2400" dirty="0" smtClean="0"/>
              <a:t>(where) , </a:t>
            </a:r>
            <a:r>
              <a:rPr kumimoji="1" lang="zh-CN" altLang="en-US" sz="2400" dirty="0" smtClean="0"/>
              <a:t>做什么（</a:t>
            </a:r>
            <a:r>
              <a:rPr kumimoji="1" lang="en-US" altLang="zh-CN" sz="2400" dirty="0" smtClean="0"/>
              <a:t>what</a:t>
            </a:r>
            <a:r>
              <a:rPr kumimoji="1" lang="zh-CN" altLang="en-US" sz="2400" dirty="0" smtClean="0"/>
              <a:t>），无需关系如何实现（</a:t>
            </a:r>
            <a:r>
              <a:rPr kumimoji="1" lang="en-US" altLang="zh-CN" sz="2400" dirty="0" smtClean="0"/>
              <a:t>how</a:t>
            </a:r>
            <a:r>
              <a:rPr kumimoji="1" lang="zh-CN" altLang="en-US" sz="2400" dirty="0" smtClean="0"/>
              <a:t>）</a:t>
            </a:r>
            <a:endParaRPr kumimoji="1" lang="en-US" altLang="zh-CN" sz="2400" dirty="0" smtClean="0"/>
          </a:p>
          <a:p>
            <a:pPr marL="342900" indent="-342900">
              <a:buFont typeface="Arial"/>
              <a:buChar char="•"/>
            </a:pPr>
            <a:r>
              <a:rPr kumimoji="1" lang="zh-CN" altLang="en-US" sz="2400" dirty="0" smtClean="0"/>
              <a:t>命令式渲染：</a:t>
            </a:r>
            <a:r>
              <a:rPr kumimoji="1" lang="en-US" altLang="zh-CN" sz="2400" dirty="0" smtClean="0"/>
              <a:t> </a:t>
            </a:r>
            <a:r>
              <a:rPr kumimoji="1" lang="zh-CN" altLang="en-US" sz="2400" dirty="0" smtClean="0"/>
              <a:t>需要以具体代码表达在哪里（</a:t>
            </a:r>
            <a:r>
              <a:rPr kumimoji="1" lang="en-US" altLang="zh-CN" sz="2400" dirty="0" smtClean="0"/>
              <a:t>where</a:t>
            </a:r>
            <a:r>
              <a:rPr kumimoji="1" lang="zh-CN" altLang="en-US" sz="2400" dirty="0" smtClean="0"/>
              <a:t>），做什么（</a:t>
            </a:r>
            <a:r>
              <a:rPr kumimoji="1" lang="en-US" altLang="zh-CN" sz="2400" dirty="0" smtClean="0"/>
              <a:t>what</a:t>
            </a:r>
            <a:r>
              <a:rPr kumimoji="1" lang="zh-CN" altLang="en-US" sz="2400" dirty="0" smtClean="0"/>
              <a:t>），</a:t>
            </a:r>
            <a:r>
              <a:rPr kumimoji="1" lang="en-US" altLang="zh-CN" sz="2400" dirty="0" smtClean="0"/>
              <a:t> </a:t>
            </a:r>
            <a:r>
              <a:rPr kumimoji="1" lang="zh-CN" altLang="en-US" sz="2400" dirty="0" smtClean="0"/>
              <a:t>如何实现（</a:t>
            </a:r>
            <a:r>
              <a:rPr kumimoji="1" lang="en-US" altLang="zh-CN" sz="2400" dirty="0" smtClean="0"/>
              <a:t>how</a:t>
            </a:r>
            <a:r>
              <a:rPr kumimoji="1" lang="zh-CN" altLang="en-US" sz="2400" dirty="0" smtClean="0"/>
              <a:t>）</a:t>
            </a:r>
            <a:endParaRPr kumimoji="1" lang="zh-CN" altLang="en-US" sz="2400" dirty="0"/>
          </a:p>
        </p:txBody>
      </p:sp>
    </p:spTree>
    <p:extLst>
      <p:ext uri="{BB962C8B-B14F-4D97-AF65-F5344CB8AC3E}">
        <p14:creationId xmlns:p14="http://schemas.microsoft.com/office/powerpoint/2010/main" val="528752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注册组件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全局注册</a:t>
            </a:r>
            <a:endParaRPr kumimoji="1" lang="zh-CN" altLang="en-US" dirty="0"/>
          </a:p>
        </p:txBody>
      </p:sp>
      <p:sp>
        <p:nvSpPr>
          <p:cNvPr id="4" name="内容占位符 5"/>
          <p:cNvSpPr txBox="1">
            <a:spLocks/>
          </p:cNvSpPr>
          <p:nvPr/>
        </p:nvSpPr>
        <p:spPr>
          <a:xfrm>
            <a:off x="423334" y="2502681"/>
            <a:ext cx="4199468" cy="3511731"/>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 </a:t>
            </a:r>
            <a:r>
              <a:rPr lang="zh-CN" altLang="en-US" sz="1800" dirty="0">
                <a:solidFill>
                  <a:schemeClr val="bg1"/>
                </a:solidFill>
              </a:rPr>
              <a:t>注册</a:t>
            </a:r>
          </a:p>
          <a:p>
            <a:pPr>
              <a:lnSpc>
                <a:spcPct val="100000"/>
              </a:lnSpc>
            </a:pPr>
            <a:r>
              <a:rPr lang="en-US" altLang="zh-CN" sz="1800" dirty="0" err="1">
                <a:solidFill>
                  <a:schemeClr val="bg1"/>
                </a:solidFill>
              </a:rPr>
              <a:t>Vue.component</a:t>
            </a:r>
            <a:r>
              <a:rPr lang="en-US" altLang="zh-CN" sz="1800" dirty="0">
                <a:solidFill>
                  <a:schemeClr val="bg1"/>
                </a:solidFill>
              </a:rPr>
              <a:t>('my-component', {</a:t>
            </a:r>
          </a:p>
          <a:p>
            <a:pPr>
              <a:lnSpc>
                <a:spcPct val="100000"/>
              </a:lnSpc>
            </a:pPr>
            <a:r>
              <a:rPr lang="en-US" altLang="zh-CN" sz="1800" dirty="0">
                <a:solidFill>
                  <a:schemeClr val="bg1"/>
                </a:solidFill>
              </a:rPr>
              <a:t>  template: '&lt;div&gt;A custom component!&lt;/div&gt;'</a:t>
            </a:r>
          </a:p>
          <a:p>
            <a:pPr>
              <a:lnSpc>
                <a:spcPct val="100000"/>
              </a:lnSpc>
            </a:pPr>
            <a:r>
              <a:rPr lang="en-US" altLang="zh-CN" sz="1800" dirty="0">
                <a:solidFill>
                  <a:schemeClr val="bg1"/>
                </a:solidFill>
              </a:rPr>
              <a:t>})</a:t>
            </a:r>
          </a:p>
          <a:p>
            <a:pPr>
              <a:lnSpc>
                <a:spcPct val="100000"/>
              </a:lnSpc>
            </a:pPr>
            <a:r>
              <a:rPr lang="en-US" altLang="zh-CN" sz="1800" dirty="0">
                <a:solidFill>
                  <a:schemeClr val="bg1"/>
                </a:solidFill>
              </a:rPr>
              <a:t>// </a:t>
            </a:r>
            <a:r>
              <a:rPr lang="zh-CN" altLang="en-US" sz="1800" dirty="0">
                <a:solidFill>
                  <a:schemeClr val="bg1"/>
                </a:solidFill>
              </a:rPr>
              <a:t>创建根实例</a:t>
            </a:r>
          </a:p>
          <a:p>
            <a:pPr>
              <a:lnSpc>
                <a:spcPct val="100000"/>
              </a:lnSpc>
            </a:pPr>
            <a:r>
              <a:rPr lang="en-US" altLang="zh-CN" sz="1800" dirty="0">
                <a:solidFill>
                  <a:schemeClr val="bg1"/>
                </a:solidFill>
              </a:rPr>
              <a:t>new </a:t>
            </a:r>
            <a:r>
              <a:rPr lang="en-US" altLang="zh-CN" sz="1800" dirty="0" err="1">
                <a:solidFill>
                  <a:schemeClr val="bg1"/>
                </a:solidFill>
              </a:rPr>
              <a:t>Vue</a:t>
            </a:r>
            <a:r>
              <a:rPr lang="en-US" altLang="zh-CN" sz="1800" dirty="0">
                <a:solidFill>
                  <a:schemeClr val="bg1"/>
                </a:solidFill>
              </a:rPr>
              <a:t>({</a:t>
            </a:r>
          </a:p>
          <a:p>
            <a:pPr>
              <a:lnSpc>
                <a:spcPct val="100000"/>
              </a:lnSpc>
            </a:pPr>
            <a:r>
              <a:rPr lang="en-US" altLang="zh-CN" sz="1800" dirty="0">
                <a:solidFill>
                  <a:schemeClr val="bg1"/>
                </a:solidFill>
              </a:rPr>
              <a:t>  el: '#example'</a:t>
            </a:r>
          </a:p>
          <a:p>
            <a:pPr>
              <a:lnSpc>
                <a:spcPct val="100000"/>
              </a:lnSpc>
            </a:pPr>
            <a:r>
              <a:rPr lang="en-US" altLang="zh-CN" sz="1800" dirty="0">
                <a:solidFill>
                  <a:schemeClr val="bg1"/>
                </a:solidFill>
              </a:rPr>
              <a:t>}</a:t>
            </a:r>
            <a:r>
              <a:rPr lang="en-US" altLang="zh-CN" sz="1800" dirty="0" smtClean="0">
                <a:solidFill>
                  <a:schemeClr val="bg1"/>
                </a:solidFill>
              </a:rPr>
              <a:t>);</a:t>
            </a:r>
            <a:endParaRPr lang="en-US" altLang="zh-CN" sz="1800" dirty="0">
              <a:solidFill>
                <a:schemeClr val="bg1"/>
              </a:solidFill>
            </a:endParaRPr>
          </a:p>
        </p:txBody>
      </p:sp>
      <p:sp>
        <p:nvSpPr>
          <p:cNvPr id="6" name="内容占位符 5"/>
          <p:cNvSpPr txBox="1">
            <a:spLocks/>
          </p:cNvSpPr>
          <p:nvPr/>
        </p:nvSpPr>
        <p:spPr>
          <a:xfrm>
            <a:off x="4724398" y="2504407"/>
            <a:ext cx="4199468" cy="118801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&lt;div id="example"&gt;</a:t>
            </a:r>
          </a:p>
          <a:p>
            <a:pPr>
              <a:lnSpc>
                <a:spcPct val="100000"/>
              </a:lnSpc>
            </a:pPr>
            <a:r>
              <a:rPr lang="en-US" altLang="zh-CN" sz="1800" dirty="0">
                <a:solidFill>
                  <a:schemeClr val="bg1"/>
                </a:solidFill>
              </a:rPr>
              <a:t>  &lt;my-component&gt;&lt;/my-component&gt;</a:t>
            </a:r>
          </a:p>
          <a:p>
            <a:pPr>
              <a:lnSpc>
                <a:spcPct val="100000"/>
              </a:lnSpc>
            </a:pPr>
            <a:r>
              <a:rPr lang="en-US" altLang="zh-CN" sz="1800" dirty="0">
                <a:solidFill>
                  <a:schemeClr val="bg1"/>
                </a:solidFill>
              </a:rPr>
              <a:t>&lt;/div&gt;</a:t>
            </a:r>
          </a:p>
        </p:txBody>
      </p:sp>
    </p:spTree>
    <p:extLst>
      <p:ext uri="{BB962C8B-B14F-4D97-AF65-F5344CB8AC3E}">
        <p14:creationId xmlns:p14="http://schemas.microsoft.com/office/powerpoint/2010/main" val="1149850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注册组件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局部注册：</a:t>
            </a:r>
            <a:r>
              <a:rPr lang="zh-CN" altLang="en-US" dirty="0" smtClean="0"/>
              <a:t>通过使用组件实例选项注册</a:t>
            </a:r>
            <a:r>
              <a:rPr lang="zh-CN" altLang="en-US" dirty="0"/>
              <a:t>，可以使组件仅在另一个实例</a:t>
            </a:r>
            <a:r>
              <a:rPr lang="en-US" altLang="zh-CN" dirty="0"/>
              <a:t>/</a:t>
            </a:r>
            <a:r>
              <a:rPr lang="zh-CN" altLang="en-US" dirty="0"/>
              <a:t>组件的</a:t>
            </a:r>
            <a:r>
              <a:rPr lang="zh-CN" altLang="en-US" dirty="0" smtClean="0"/>
              <a:t>作用域中可用。</a:t>
            </a:r>
            <a:endParaRPr lang="zh-CN" altLang="en-US" dirty="0"/>
          </a:p>
          <a:p>
            <a:pPr marL="342900" indent="-342900">
              <a:buFont typeface="Arial"/>
              <a:buChar char="•"/>
            </a:pPr>
            <a:endParaRPr kumimoji="1" lang="zh-CN" altLang="en-US" dirty="0"/>
          </a:p>
        </p:txBody>
      </p:sp>
      <p:sp>
        <p:nvSpPr>
          <p:cNvPr id="4" name="内容占位符 5"/>
          <p:cNvSpPr txBox="1">
            <a:spLocks/>
          </p:cNvSpPr>
          <p:nvPr/>
        </p:nvSpPr>
        <p:spPr>
          <a:xfrm>
            <a:off x="423333" y="2967335"/>
            <a:ext cx="7883089" cy="3331169"/>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a:solidFill>
                  <a:srgbClr val="FFFFFF"/>
                </a:solidFill>
              </a:rPr>
              <a:t>new </a:t>
            </a:r>
            <a:r>
              <a:rPr lang="en-US" altLang="zh-CN" sz="1600" dirty="0" err="1">
                <a:solidFill>
                  <a:srgbClr val="FFFFFF"/>
                </a:solidFill>
              </a:rPr>
              <a:t>Vue</a:t>
            </a:r>
            <a:r>
              <a:rPr lang="en-US" altLang="zh-CN" sz="1600" dirty="0">
                <a:solidFill>
                  <a:srgbClr val="FFFFFF"/>
                </a:solidFill>
              </a:rPr>
              <a:t>({</a:t>
            </a:r>
          </a:p>
          <a:p>
            <a:pPr>
              <a:lnSpc>
                <a:spcPct val="120000"/>
              </a:lnSpc>
            </a:pPr>
            <a:r>
              <a:rPr lang="de-DE" altLang="zh-CN" sz="1600" dirty="0" smtClean="0">
                <a:solidFill>
                  <a:srgbClr val="FFFFFF"/>
                </a:solidFill>
              </a:rPr>
              <a:t>	</a:t>
            </a:r>
            <a:r>
              <a:rPr lang="de-DE" altLang="zh-CN" sz="1600" dirty="0" err="1" smtClean="0">
                <a:solidFill>
                  <a:srgbClr val="FFFFFF"/>
                </a:solidFill>
              </a:rPr>
              <a:t>el</a:t>
            </a:r>
            <a:r>
              <a:rPr lang="de-DE" altLang="zh-CN" sz="1600" dirty="0">
                <a:solidFill>
                  <a:srgbClr val="FFFFFF"/>
                </a:solidFill>
              </a:rPr>
              <a:t>: "#</a:t>
            </a:r>
            <a:r>
              <a:rPr lang="de-DE" altLang="zh-CN" sz="1600" dirty="0" err="1">
                <a:solidFill>
                  <a:srgbClr val="FFFFFF"/>
                </a:solidFill>
              </a:rPr>
              <a:t>app</a:t>
            </a:r>
            <a:r>
              <a:rPr lang="de-DE" altLang="zh-CN" sz="1600" dirty="0">
                <a:solidFill>
                  <a:srgbClr val="FFFFFF"/>
                </a:solidFill>
              </a:rPr>
              <a:t>",</a:t>
            </a:r>
          </a:p>
          <a:p>
            <a:pPr>
              <a:lnSpc>
                <a:spcPct val="120000"/>
              </a:lnSpc>
            </a:pPr>
            <a:r>
              <a:rPr lang="de-DE" altLang="zh-CN" sz="1600" dirty="0" smtClean="0">
                <a:solidFill>
                  <a:srgbClr val="FFFFFF"/>
                </a:solidFill>
              </a:rPr>
              <a:t>	</a:t>
            </a:r>
            <a:r>
              <a:rPr lang="de-DE" altLang="zh-CN" sz="1600" dirty="0" err="1" smtClean="0">
                <a:solidFill>
                  <a:srgbClr val="FFFFFF"/>
                </a:solidFill>
              </a:rPr>
              <a:t>components</a:t>
            </a:r>
            <a:r>
              <a:rPr lang="de-DE" altLang="zh-CN" sz="1600" dirty="0">
                <a:solidFill>
                  <a:srgbClr val="FFFFFF"/>
                </a:solidFill>
              </a:rPr>
              <a:t>:{</a:t>
            </a:r>
          </a:p>
          <a:p>
            <a:pPr>
              <a:lnSpc>
                <a:spcPct val="120000"/>
              </a:lnSpc>
            </a:pPr>
            <a:r>
              <a:rPr lang="pt-BR" altLang="zh-CN" sz="1600" dirty="0" smtClean="0">
                <a:solidFill>
                  <a:srgbClr val="FFFFFF"/>
                </a:solidFill>
              </a:rPr>
              <a:t>		"</a:t>
            </a:r>
            <a:r>
              <a:rPr lang="pt-BR" altLang="zh-CN" sz="1600" dirty="0">
                <a:solidFill>
                  <a:srgbClr val="FFFFFF"/>
                </a:solidFill>
              </a:rPr>
              <a:t>c1":{</a:t>
            </a:r>
          </a:p>
          <a:p>
            <a:pPr>
              <a:lnSpc>
                <a:spcPct val="120000"/>
              </a:lnSpc>
            </a:pPr>
            <a:r>
              <a:rPr lang="zh-TW" altLang="en-US" sz="1600" dirty="0">
                <a:solidFill>
                  <a:srgbClr val="FFFFFF"/>
                </a:solidFill>
              </a:rPr>
              <a:t>	</a:t>
            </a:r>
            <a:r>
              <a:rPr lang="en-US" altLang="zh-TW" sz="1600" dirty="0" smtClean="0">
                <a:solidFill>
                  <a:srgbClr val="FFFFFF"/>
                </a:solidFill>
              </a:rPr>
              <a:t>		template</a:t>
            </a:r>
            <a:r>
              <a:rPr lang="en-US" altLang="zh-TW" sz="1600" dirty="0">
                <a:solidFill>
                  <a:srgbClr val="FFFFFF"/>
                </a:solidFill>
              </a:rPr>
              <a:t>:`&lt;p&gt;</a:t>
            </a:r>
            <a:r>
              <a:rPr lang="zh-TW" altLang="en-US" sz="1600" dirty="0">
                <a:solidFill>
                  <a:srgbClr val="FFFFFF"/>
                </a:solidFill>
              </a:rPr>
              <a:t>我是一个模板</a:t>
            </a:r>
            <a:r>
              <a:rPr lang="en-US" altLang="zh-TW" sz="1600" dirty="0">
                <a:solidFill>
                  <a:srgbClr val="FFFFFF"/>
                </a:solidFill>
              </a:rPr>
              <a:t>&lt;/p&gt;`</a:t>
            </a:r>
          </a:p>
          <a:p>
            <a:pPr>
              <a:lnSpc>
                <a:spcPct val="120000"/>
              </a:lnSpc>
            </a:pPr>
            <a:r>
              <a:rPr lang="en-US" altLang="zh-CN" sz="1600" dirty="0">
                <a:solidFill>
                  <a:srgbClr val="FFFFFF"/>
                </a:solidFill>
              </a:rPr>
              <a:t>	</a:t>
            </a:r>
            <a:r>
              <a:rPr lang="en-US" altLang="zh-CN" sz="1600" dirty="0" smtClean="0">
                <a:solidFill>
                  <a:srgbClr val="FFFFFF"/>
                </a:solidFill>
              </a:rPr>
              <a:t>	}</a:t>
            </a:r>
            <a:endParaRPr lang="en-US" altLang="zh-CN" sz="1600" dirty="0">
              <a:solidFill>
                <a:srgbClr val="FFFFFF"/>
              </a:solidFill>
            </a:endParaRPr>
          </a:p>
          <a:p>
            <a:pPr>
              <a:lnSpc>
                <a:spcPct val="120000"/>
              </a:lnSpc>
            </a:pPr>
            <a:r>
              <a:rPr lang="en-US" altLang="zh-CN" sz="1600" dirty="0" smtClean="0">
                <a:solidFill>
                  <a:srgbClr val="FFFFFF"/>
                </a:solidFill>
              </a:rPr>
              <a:t>	}</a:t>
            </a:r>
            <a:endParaRPr lang="en-US" altLang="zh-CN" sz="1600" dirty="0">
              <a:solidFill>
                <a:srgbClr val="FFFFFF"/>
              </a:solidFill>
            </a:endParaRPr>
          </a:p>
          <a:p>
            <a:pPr>
              <a:lnSpc>
                <a:spcPct val="120000"/>
              </a:lnSpc>
            </a:pPr>
            <a:r>
              <a:rPr lang="it-IT" altLang="zh-CN" sz="1600" dirty="0" smtClean="0">
                <a:solidFill>
                  <a:srgbClr val="FFFFFF"/>
                </a:solidFill>
              </a:rPr>
              <a:t>}</a:t>
            </a:r>
            <a:r>
              <a:rPr lang="it-IT" altLang="zh-CN" sz="1600" dirty="0">
                <a:solidFill>
                  <a:srgbClr val="FFFFFF"/>
                </a:solidFill>
              </a:rPr>
              <a:t>);</a:t>
            </a:r>
            <a:endParaRPr lang="zh-CN" altLang="en-US" sz="1600" dirty="0">
              <a:solidFill>
                <a:srgbClr val="FFFFFF"/>
              </a:solidFill>
            </a:endParaRPr>
          </a:p>
        </p:txBody>
      </p:sp>
    </p:spTree>
    <p:extLst>
      <p:ext uri="{BB962C8B-B14F-4D97-AF65-F5344CB8AC3E}">
        <p14:creationId xmlns:p14="http://schemas.microsoft.com/office/powerpoint/2010/main" val="1690986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在线组建库</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en-US" altLang="zh-CN" dirty="0" err="1" smtClean="0"/>
              <a:t>element.eleme.io</a:t>
            </a:r>
            <a:endParaRPr kumimoji="1" lang="zh-CN" altLang="en-US" dirty="0"/>
          </a:p>
        </p:txBody>
      </p:sp>
    </p:spTree>
    <p:extLst>
      <p:ext uri="{BB962C8B-B14F-4D97-AF65-F5344CB8AC3E}">
        <p14:creationId xmlns:p14="http://schemas.microsoft.com/office/powerpoint/2010/main" val="1149850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Prop </a:t>
            </a:r>
            <a:r>
              <a:rPr lang="zh-CN" altLang="en-US" dirty="0"/>
              <a:t>传递数据</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a:t>可以在组件上使用自定义属性，组件实例的作用域是孤立的。这意味着不能 </a:t>
            </a:r>
            <a:r>
              <a:rPr kumimoji="1" lang="en-US" altLang="zh-CN" dirty="0"/>
              <a:t>(</a:t>
            </a:r>
            <a:r>
              <a:rPr kumimoji="1" lang="zh-CN" altLang="en-US" dirty="0"/>
              <a:t>也不应该</a:t>
            </a:r>
            <a:r>
              <a:rPr kumimoji="1" lang="en-US" altLang="zh-CN" dirty="0"/>
              <a:t>) </a:t>
            </a:r>
            <a:r>
              <a:rPr kumimoji="1" lang="zh-CN" altLang="en-US" dirty="0"/>
              <a:t>在子组件的模板内直接引用父组件的数据。</a:t>
            </a:r>
          </a:p>
          <a:p>
            <a:pPr marL="342900" indent="-342900">
              <a:buFont typeface="Arial"/>
              <a:buChar char="•"/>
            </a:pPr>
            <a:r>
              <a:rPr kumimoji="1" lang="zh-CN" altLang="en-US" dirty="0"/>
              <a:t>要让子组件使用父组件的数据，需要通过子组件的 </a:t>
            </a:r>
            <a:r>
              <a:rPr kumimoji="1" lang="en-US" altLang="zh-CN" dirty="0"/>
              <a:t>props </a:t>
            </a:r>
            <a:r>
              <a:rPr kumimoji="1" lang="zh-CN" altLang="en-US" dirty="0"/>
              <a:t>选项。</a:t>
            </a:r>
          </a:p>
          <a:p>
            <a:endParaRPr kumimoji="1" lang="zh-CN" altLang="en-US" dirty="0"/>
          </a:p>
        </p:txBody>
      </p:sp>
    </p:spTree>
    <p:extLst>
      <p:ext uri="{BB962C8B-B14F-4D97-AF65-F5344CB8AC3E}">
        <p14:creationId xmlns:p14="http://schemas.microsoft.com/office/powerpoint/2010/main" val="1149850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a:t>
            </a:r>
            <a:r>
              <a:rPr kumimoji="1" lang="zh-CN" altLang="en-US" dirty="0" smtClean="0"/>
              <a:t>必须是函数</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kumimoji="1" lang="zh-CN" altLang="en-US" sz="1800" dirty="0"/>
              <a:t>通过 </a:t>
            </a:r>
            <a:r>
              <a:rPr kumimoji="1" lang="en-US" altLang="zh-CN" sz="1800" dirty="0" err="1"/>
              <a:t>Vue</a:t>
            </a:r>
            <a:r>
              <a:rPr kumimoji="1" lang="en-US" altLang="zh-CN" sz="1800" dirty="0"/>
              <a:t> </a:t>
            </a:r>
            <a:r>
              <a:rPr kumimoji="1" lang="zh-CN" altLang="en-US" sz="1800" dirty="0"/>
              <a:t>构造器传入的各种选项大多数都可以在组件里用。</a:t>
            </a:r>
            <a:r>
              <a:rPr kumimoji="1" lang="en-US" altLang="zh-CN" sz="1800" dirty="0"/>
              <a:t>data </a:t>
            </a:r>
            <a:r>
              <a:rPr kumimoji="1" lang="zh-CN" altLang="en-US" sz="1800" dirty="0"/>
              <a:t>是一个例外，它必须是</a:t>
            </a:r>
            <a:r>
              <a:rPr kumimoji="1" lang="zh-CN" altLang="en-US" sz="1800" dirty="0" smtClean="0"/>
              <a:t>函数。</a:t>
            </a:r>
            <a:endParaRPr kumimoji="1" lang="en-US" altLang="zh-CN" sz="1800" dirty="0" smtClean="0"/>
          </a:p>
          <a:p>
            <a:pPr marL="342900" indent="-342900">
              <a:buFont typeface="Arial"/>
              <a:buChar char="•"/>
            </a:pPr>
            <a:r>
              <a:rPr kumimoji="1" lang="zh-CN" altLang="en-US" sz="1800" dirty="0" smtClean="0">
                <a:solidFill>
                  <a:schemeClr val="bg1">
                    <a:lumMod val="65000"/>
                  </a:schemeClr>
                </a:solidFill>
              </a:rPr>
              <a:t>原理（面试）：</a:t>
            </a:r>
            <a:r>
              <a:rPr kumimoji="1" lang="en-US" altLang="zh-CN" sz="1800" dirty="0" smtClean="0">
                <a:solidFill>
                  <a:schemeClr val="bg1">
                    <a:lumMod val="65000"/>
                  </a:schemeClr>
                </a:solidFill>
              </a:rPr>
              <a:t> </a:t>
            </a:r>
            <a:r>
              <a:rPr kumimoji="1" lang="zh-CN" altLang="en-US" sz="1800" dirty="0" smtClean="0">
                <a:solidFill>
                  <a:schemeClr val="bg1">
                    <a:lumMod val="65000"/>
                  </a:schemeClr>
                </a:solidFill>
              </a:rPr>
              <a:t>每个组件应是相互独立的，</a:t>
            </a:r>
            <a:r>
              <a:rPr kumimoji="1" lang="en-US" altLang="zh-CN" sz="1800" dirty="0" smtClean="0">
                <a:solidFill>
                  <a:schemeClr val="bg1">
                    <a:lumMod val="65000"/>
                  </a:schemeClr>
                </a:solidFill>
              </a:rPr>
              <a:t> </a:t>
            </a:r>
            <a:r>
              <a:rPr kumimoji="1" lang="zh-CN" altLang="en-US" sz="1800" dirty="0" smtClean="0">
                <a:solidFill>
                  <a:schemeClr val="bg1">
                    <a:lumMod val="65000"/>
                  </a:schemeClr>
                </a:solidFill>
              </a:rPr>
              <a:t>如果不同组件共用一个对象，在更改一个组件数据的时候，会影响其他组件；</a:t>
            </a:r>
            <a:r>
              <a:rPr kumimoji="1" lang="en-US" altLang="zh-CN" sz="1800" dirty="0" smtClean="0">
                <a:solidFill>
                  <a:schemeClr val="bg1">
                    <a:lumMod val="65000"/>
                  </a:schemeClr>
                </a:solidFill>
              </a:rPr>
              <a:t> </a:t>
            </a:r>
            <a:r>
              <a:rPr kumimoji="1" lang="zh-CN" altLang="en-US" sz="1800" dirty="0" smtClean="0">
                <a:solidFill>
                  <a:schemeClr val="bg1">
                    <a:lumMod val="65000"/>
                  </a:schemeClr>
                </a:solidFill>
              </a:rPr>
              <a:t>如果是函数的话，每个组件都有自己的独立的数据，相互之间不会互相影响。</a:t>
            </a:r>
            <a:r>
              <a:rPr kumimoji="1" lang="en-US" altLang="zh-CN" sz="1800" dirty="0" smtClean="0">
                <a:solidFill>
                  <a:schemeClr val="bg1">
                    <a:lumMod val="65000"/>
                  </a:schemeClr>
                </a:solidFill>
              </a:rPr>
              <a:t> </a:t>
            </a:r>
            <a:endParaRPr kumimoji="1" lang="zh-CN" altLang="en-US" sz="1800" dirty="0">
              <a:solidFill>
                <a:schemeClr val="bg1">
                  <a:lumMod val="65000"/>
                </a:schemeClr>
              </a:solidFill>
            </a:endParaRPr>
          </a:p>
        </p:txBody>
      </p:sp>
      <p:sp>
        <p:nvSpPr>
          <p:cNvPr id="5" name="内容占位符 5"/>
          <p:cNvSpPr txBox="1">
            <a:spLocks/>
          </p:cNvSpPr>
          <p:nvPr/>
        </p:nvSpPr>
        <p:spPr>
          <a:xfrm>
            <a:off x="841254" y="4119460"/>
            <a:ext cx="6749853" cy="2006703"/>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data: function () {</a:t>
            </a:r>
          </a:p>
          <a:p>
            <a:pPr>
              <a:lnSpc>
                <a:spcPct val="100000"/>
              </a:lnSpc>
            </a:pPr>
            <a:r>
              <a:rPr lang="en-US" altLang="zh-CN" sz="1800" dirty="0">
                <a:solidFill>
                  <a:schemeClr val="bg1"/>
                </a:solidFill>
              </a:rPr>
              <a:t>  return {</a:t>
            </a:r>
          </a:p>
          <a:p>
            <a:pPr>
              <a:lnSpc>
                <a:spcPct val="100000"/>
              </a:lnSpc>
            </a:pPr>
            <a:r>
              <a:rPr lang="en-US" altLang="zh-CN" sz="1800" dirty="0">
                <a:solidFill>
                  <a:schemeClr val="bg1"/>
                </a:solidFill>
              </a:rPr>
              <a:t>    counter: 0</a:t>
            </a:r>
          </a:p>
          <a:p>
            <a:pPr>
              <a:lnSpc>
                <a:spcPct val="100000"/>
              </a:lnSpc>
            </a:pPr>
            <a:r>
              <a:rPr lang="en-US" altLang="zh-CN" sz="1800" dirty="0">
                <a:solidFill>
                  <a:schemeClr val="bg1"/>
                </a:solidFill>
              </a:rPr>
              <a:t>  }</a:t>
            </a:r>
          </a:p>
          <a:p>
            <a:pPr>
              <a:lnSpc>
                <a:spcPct val="100000"/>
              </a:lnSpc>
            </a:pPr>
            <a:r>
              <a:rPr lang="en-US" altLang="zh-CN" sz="1800" dirty="0">
                <a:solidFill>
                  <a:schemeClr val="bg1"/>
                </a:solidFill>
              </a:rPr>
              <a:t>}</a:t>
            </a:r>
          </a:p>
        </p:txBody>
      </p:sp>
    </p:spTree>
    <p:extLst>
      <p:ext uri="{BB962C8B-B14F-4D97-AF65-F5344CB8AC3E}">
        <p14:creationId xmlns:p14="http://schemas.microsoft.com/office/powerpoint/2010/main" val="1149850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DOM </a:t>
            </a:r>
            <a:r>
              <a:rPr lang="zh-CN" altLang="en-US" dirty="0"/>
              <a:t>模版解析说</a:t>
            </a:r>
            <a:r>
              <a:rPr lang="zh-CN" altLang="en-US" dirty="0" smtClean="0"/>
              <a:t>明</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CN" altLang="en-US" sz="1600" dirty="0" smtClean="0"/>
              <a:t>当使用 </a:t>
            </a:r>
            <a:r>
              <a:rPr lang="en-US" altLang="zh-CN" sz="1600" dirty="0" smtClean="0"/>
              <a:t>DOM </a:t>
            </a:r>
            <a:r>
              <a:rPr lang="zh-CN" altLang="en-US" sz="1600" dirty="0" smtClean="0"/>
              <a:t>作为模版时 </a:t>
            </a:r>
            <a:r>
              <a:rPr lang="en-US" altLang="zh-CN" sz="1600" dirty="0" smtClean="0"/>
              <a:t>(</a:t>
            </a:r>
            <a:r>
              <a:rPr lang="zh-CN" altLang="en-US" sz="1600" dirty="0" smtClean="0"/>
              <a:t>例如，将 </a:t>
            </a:r>
            <a:r>
              <a:rPr lang="en-US" altLang="zh-CN" sz="1600" dirty="0" smtClean="0"/>
              <a:t>el </a:t>
            </a:r>
            <a:r>
              <a:rPr lang="zh-CN" altLang="en-US" sz="1600" dirty="0" smtClean="0"/>
              <a:t>选项挂载到一个已存在的元素上</a:t>
            </a:r>
            <a:r>
              <a:rPr lang="en-US" altLang="zh-CN" sz="1600" dirty="0" smtClean="0"/>
              <a:t>), </a:t>
            </a:r>
            <a:r>
              <a:rPr lang="zh-CN" altLang="en-US" sz="1600" dirty="0" smtClean="0"/>
              <a:t>你会受到 </a:t>
            </a:r>
            <a:r>
              <a:rPr lang="en-US" altLang="zh-CN" sz="1600" dirty="0" smtClean="0"/>
              <a:t>HTML </a:t>
            </a:r>
            <a:r>
              <a:rPr lang="zh-CN" altLang="en-US" sz="1600" dirty="0" smtClean="0"/>
              <a:t>的一些限制，因为 </a:t>
            </a:r>
            <a:r>
              <a:rPr lang="en-US" altLang="zh-CN" sz="1600" dirty="0" err="1" smtClean="0"/>
              <a:t>Vue</a:t>
            </a:r>
            <a:r>
              <a:rPr lang="en-US" altLang="zh-CN" sz="1600" dirty="0" smtClean="0"/>
              <a:t> </a:t>
            </a:r>
            <a:r>
              <a:rPr lang="zh-CN" altLang="en-US" sz="1600" dirty="0" smtClean="0"/>
              <a:t>只有在浏览器解析和标准化 </a:t>
            </a:r>
            <a:r>
              <a:rPr lang="en-US" altLang="zh-CN" sz="1600" dirty="0" smtClean="0"/>
              <a:t>HTML </a:t>
            </a:r>
            <a:r>
              <a:rPr lang="zh-CN" altLang="en-US" sz="1600" dirty="0" smtClean="0"/>
              <a:t>后才能获取模版内容。尤其像这些元素 </a:t>
            </a:r>
            <a:r>
              <a:rPr lang="en-US" altLang="zh-CN" sz="1600" dirty="0" smtClean="0"/>
              <a:t>&lt;</a:t>
            </a:r>
            <a:r>
              <a:rPr lang="en-US" altLang="zh-CN" sz="1600" dirty="0" err="1" smtClean="0"/>
              <a:t>ul</a:t>
            </a:r>
            <a:r>
              <a:rPr lang="en-US" altLang="zh-CN" sz="1600" dirty="0" smtClean="0"/>
              <a:t>&gt;</a:t>
            </a:r>
            <a:r>
              <a:rPr lang="zh-CN" altLang="en-US" sz="1600" dirty="0" smtClean="0"/>
              <a:t>，</a:t>
            </a:r>
            <a:r>
              <a:rPr lang="en-US" altLang="zh-CN" sz="1600" dirty="0" smtClean="0"/>
              <a:t>&lt;</a:t>
            </a:r>
            <a:r>
              <a:rPr lang="en-US" altLang="zh-CN" sz="1600" dirty="0" err="1" smtClean="0"/>
              <a:t>ol</a:t>
            </a:r>
            <a:r>
              <a:rPr lang="en-US" altLang="zh-CN" sz="1600" dirty="0" smtClean="0"/>
              <a:t>&gt;</a:t>
            </a:r>
            <a:r>
              <a:rPr lang="zh-CN" altLang="en-US" sz="1600" dirty="0" smtClean="0"/>
              <a:t>，</a:t>
            </a:r>
            <a:r>
              <a:rPr lang="en-US" altLang="zh-CN" sz="1600" dirty="0" smtClean="0"/>
              <a:t>&lt;table&gt;</a:t>
            </a:r>
            <a:r>
              <a:rPr lang="zh-CN" altLang="en-US" sz="1600" dirty="0" smtClean="0"/>
              <a:t>，</a:t>
            </a:r>
            <a:r>
              <a:rPr lang="en-US" altLang="zh-CN" sz="1600" dirty="0" smtClean="0"/>
              <a:t>&lt;select&gt; </a:t>
            </a:r>
            <a:r>
              <a:rPr lang="zh-CN" altLang="en-US" sz="1600" dirty="0" smtClean="0"/>
              <a:t>限制了能被它包裹的元素，而一些像 </a:t>
            </a:r>
            <a:r>
              <a:rPr lang="en-US" altLang="zh-CN" sz="1600" dirty="0" smtClean="0"/>
              <a:t>&lt;option&gt; </a:t>
            </a:r>
            <a:r>
              <a:rPr lang="zh-CN" altLang="en-US" sz="1600" dirty="0" smtClean="0"/>
              <a:t>这样的元素只能出现在某些其它元素内部。</a:t>
            </a:r>
            <a:endParaRPr lang="en-US" altLang="zh-CN" sz="1600" dirty="0" smtClean="0"/>
          </a:p>
          <a:p>
            <a:pPr marL="342900" indent="-342900">
              <a:buFont typeface="Arial"/>
              <a:buChar char="•"/>
            </a:pPr>
            <a:r>
              <a:rPr lang="zh-CN" altLang="en-US" sz="1600" dirty="0" smtClean="0"/>
              <a:t>自定义组</a:t>
            </a:r>
            <a:r>
              <a:rPr lang="zh-CN" altLang="en-US" sz="1600" dirty="0"/>
              <a:t>件 </a:t>
            </a:r>
            <a:r>
              <a:rPr lang="en-US" altLang="zh-CN" sz="1600" dirty="0"/>
              <a:t>&lt;my-row&gt; </a:t>
            </a:r>
            <a:r>
              <a:rPr lang="zh-CN" altLang="en-US" sz="1600" dirty="0"/>
              <a:t>被认为是无效的内容，因此在渲染的时候会导致错误。变通的方案是使用特殊的 </a:t>
            </a:r>
            <a:r>
              <a:rPr lang="en-US" altLang="zh-CN" sz="1600" dirty="0"/>
              <a:t>is </a:t>
            </a:r>
            <a:r>
              <a:rPr lang="zh-CN" altLang="en-US" sz="1600" dirty="0" smtClean="0"/>
              <a:t>属性。</a:t>
            </a:r>
            <a:endParaRPr lang="zh-CN" altLang="en-US" sz="1600" dirty="0"/>
          </a:p>
          <a:p>
            <a:endParaRPr kumimoji="1" lang="zh-CN" altLang="en-US" sz="1600" dirty="0"/>
          </a:p>
        </p:txBody>
      </p:sp>
      <p:sp>
        <p:nvSpPr>
          <p:cNvPr id="4" name="矩形 3"/>
          <p:cNvSpPr/>
          <p:nvPr/>
        </p:nvSpPr>
        <p:spPr>
          <a:xfrm>
            <a:off x="3485836" y="3244334"/>
            <a:ext cx="184666" cy="369332"/>
          </a:xfrm>
          <a:prstGeom prst="rect">
            <a:avLst/>
          </a:prstGeom>
        </p:spPr>
        <p:txBody>
          <a:bodyPr wrap="none">
            <a:spAutoFit/>
          </a:bodyPr>
          <a:lstStyle/>
          <a:p>
            <a:endParaRPr lang="zh-CN" altLang="en-US" dirty="0"/>
          </a:p>
        </p:txBody>
      </p:sp>
      <p:sp>
        <p:nvSpPr>
          <p:cNvPr id="5" name="矩形 4"/>
          <p:cNvSpPr/>
          <p:nvPr/>
        </p:nvSpPr>
        <p:spPr>
          <a:xfrm>
            <a:off x="2286000" y="2274838"/>
            <a:ext cx="4572000" cy="369332"/>
          </a:xfrm>
          <a:prstGeom prst="rect">
            <a:avLst/>
          </a:prstGeom>
        </p:spPr>
        <p:txBody>
          <a:bodyPr>
            <a:spAutoFit/>
          </a:bodyPr>
          <a:lstStyle/>
          <a:p>
            <a:endParaRPr lang="zh-CN" altLang="en-US" dirty="0"/>
          </a:p>
        </p:txBody>
      </p:sp>
      <p:grpSp>
        <p:nvGrpSpPr>
          <p:cNvPr id="11" name="组 10"/>
          <p:cNvGrpSpPr/>
          <p:nvPr/>
        </p:nvGrpSpPr>
        <p:grpSpPr>
          <a:xfrm>
            <a:off x="672029" y="4423411"/>
            <a:ext cx="7663103" cy="1614464"/>
            <a:chOff x="336648" y="3863080"/>
            <a:chExt cx="7663103" cy="1614464"/>
          </a:xfrm>
        </p:grpSpPr>
        <p:sp>
          <p:nvSpPr>
            <p:cNvPr id="6" name="内容占位符 5"/>
            <p:cNvSpPr txBox="1">
              <a:spLocks/>
            </p:cNvSpPr>
            <p:nvPr/>
          </p:nvSpPr>
          <p:spPr>
            <a:xfrm>
              <a:off x="336648" y="4289526"/>
              <a:ext cx="3502702" cy="118801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&lt;table&gt;</a:t>
              </a:r>
            </a:p>
            <a:p>
              <a:pPr>
                <a:lnSpc>
                  <a:spcPct val="100000"/>
                </a:lnSpc>
              </a:pPr>
              <a:r>
                <a:rPr lang="en-US" altLang="zh-CN" sz="1800" dirty="0">
                  <a:solidFill>
                    <a:schemeClr val="bg1"/>
                  </a:solidFill>
                </a:rPr>
                <a:t>  &lt;my-row&gt;...&lt;/my-row&gt;</a:t>
              </a:r>
            </a:p>
            <a:p>
              <a:pPr>
                <a:lnSpc>
                  <a:spcPct val="100000"/>
                </a:lnSpc>
              </a:pPr>
              <a:r>
                <a:rPr lang="en-US" altLang="zh-CN" sz="1800" dirty="0">
                  <a:solidFill>
                    <a:schemeClr val="bg1"/>
                  </a:solidFill>
                </a:rPr>
                <a:t>&lt;/table&gt;</a:t>
              </a:r>
            </a:p>
          </p:txBody>
        </p:sp>
        <p:sp>
          <p:nvSpPr>
            <p:cNvPr id="7" name="文本框 6"/>
            <p:cNvSpPr txBox="1"/>
            <p:nvPr/>
          </p:nvSpPr>
          <p:spPr>
            <a:xfrm>
              <a:off x="336648" y="3863080"/>
              <a:ext cx="1338828" cy="369332"/>
            </a:xfrm>
            <a:prstGeom prst="rect">
              <a:avLst/>
            </a:prstGeom>
            <a:noFill/>
          </p:spPr>
          <p:txBody>
            <a:bodyPr wrap="none" rtlCol="0">
              <a:spAutoFit/>
            </a:bodyPr>
            <a:lstStyle/>
            <a:p>
              <a:r>
                <a:rPr kumimoji="1" lang="zh-CN" altLang="en-US" dirty="0" smtClean="0"/>
                <a:t>错误方式：</a:t>
              </a:r>
              <a:r>
                <a:rPr kumimoji="1" lang="en-US" altLang="zh-CN" dirty="0" smtClean="0"/>
                <a:t> </a:t>
              </a:r>
              <a:endParaRPr kumimoji="1" lang="zh-CN" altLang="en-US" dirty="0"/>
            </a:p>
          </p:txBody>
        </p:sp>
        <p:sp>
          <p:nvSpPr>
            <p:cNvPr id="8" name="内容占位符 5"/>
            <p:cNvSpPr txBox="1">
              <a:spLocks/>
            </p:cNvSpPr>
            <p:nvPr/>
          </p:nvSpPr>
          <p:spPr>
            <a:xfrm>
              <a:off x="4497049" y="4261610"/>
              <a:ext cx="3502702" cy="118801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chemeClr val="bg1"/>
                  </a:solidFill>
                </a:rPr>
                <a:t>&lt;table&gt;</a:t>
              </a:r>
            </a:p>
            <a:p>
              <a:pPr>
                <a:lnSpc>
                  <a:spcPct val="100000"/>
                </a:lnSpc>
              </a:pPr>
              <a:r>
                <a:rPr lang="en-US" altLang="zh-CN" sz="1800" dirty="0">
                  <a:solidFill>
                    <a:schemeClr val="bg1"/>
                  </a:solidFill>
                </a:rPr>
                <a:t>  &lt;</a:t>
              </a:r>
              <a:r>
                <a:rPr lang="en-US" altLang="zh-CN" sz="1800" dirty="0" err="1">
                  <a:solidFill>
                    <a:schemeClr val="bg1"/>
                  </a:solidFill>
                </a:rPr>
                <a:t>tr</a:t>
              </a:r>
              <a:r>
                <a:rPr lang="en-US" altLang="zh-CN" sz="1800" dirty="0">
                  <a:solidFill>
                    <a:schemeClr val="bg1"/>
                  </a:solidFill>
                </a:rPr>
                <a:t> is="my-row"&gt;&lt;/</a:t>
              </a:r>
              <a:r>
                <a:rPr lang="en-US" altLang="zh-CN" sz="1800" dirty="0" err="1">
                  <a:solidFill>
                    <a:schemeClr val="bg1"/>
                  </a:solidFill>
                </a:rPr>
                <a:t>tr</a:t>
              </a:r>
              <a:r>
                <a:rPr lang="en-US" altLang="zh-CN" sz="1800" dirty="0">
                  <a:solidFill>
                    <a:schemeClr val="bg1"/>
                  </a:solidFill>
                </a:rPr>
                <a:t>&gt;</a:t>
              </a:r>
            </a:p>
            <a:p>
              <a:pPr>
                <a:lnSpc>
                  <a:spcPct val="100000"/>
                </a:lnSpc>
              </a:pPr>
              <a:r>
                <a:rPr lang="en-US" altLang="zh-CN" sz="1800" dirty="0">
                  <a:solidFill>
                    <a:schemeClr val="bg1"/>
                  </a:solidFill>
                </a:rPr>
                <a:t>&lt;/table&gt;</a:t>
              </a:r>
            </a:p>
          </p:txBody>
        </p:sp>
        <p:sp>
          <p:nvSpPr>
            <p:cNvPr id="9" name="文本框 8"/>
            <p:cNvSpPr txBox="1"/>
            <p:nvPr/>
          </p:nvSpPr>
          <p:spPr>
            <a:xfrm>
              <a:off x="4503581" y="3920194"/>
              <a:ext cx="1338828" cy="369332"/>
            </a:xfrm>
            <a:prstGeom prst="rect">
              <a:avLst/>
            </a:prstGeom>
            <a:noFill/>
          </p:spPr>
          <p:txBody>
            <a:bodyPr wrap="none" rtlCol="0">
              <a:spAutoFit/>
            </a:bodyPr>
            <a:lstStyle/>
            <a:p>
              <a:r>
                <a:rPr kumimoji="1" lang="zh-CN" altLang="en-US" dirty="0" smtClean="0"/>
                <a:t>正确方式：</a:t>
              </a:r>
              <a:r>
                <a:rPr kumimoji="1" lang="en-US" altLang="zh-CN" dirty="0" smtClean="0"/>
                <a:t> </a:t>
              </a:r>
              <a:endParaRPr kumimoji="1" lang="zh-CN" altLang="en-US" dirty="0"/>
            </a:p>
          </p:txBody>
        </p:sp>
      </p:grpSp>
      <p:sp>
        <p:nvSpPr>
          <p:cNvPr id="10" name="矩形 9"/>
          <p:cNvSpPr/>
          <p:nvPr/>
        </p:nvSpPr>
        <p:spPr>
          <a:xfrm>
            <a:off x="2286000" y="2967335"/>
            <a:ext cx="4572000" cy="369332"/>
          </a:xfrm>
          <a:prstGeom prst="rect">
            <a:avLst/>
          </a:prstGeom>
        </p:spPr>
        <p:txBody>
          <a:bodyPr>
            <a:spAutoFit/>
          </a:bodyPr>
          <a:lstStyle/>
          <a:p>
            <a:endParaRPr lang="zh-CN" altLang="en-US" dirty="0"/>
          </a:p>
        </p:txBody>
      </p:sp>
      <p:sp>
        <p:nvSpPr>
          <p:cNvPr id="12" name="矩形 11"/>
          <p:cNvSpPr/>
          <p:nvPr/>
        </p:nvSpPr>
        <p:spPr>
          <a:xfrm>
            <a:off x="2286000" y="2967335"/>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149850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v-on</a:t>
            </a:r>
            <a:r>
              <a:rPr lang="zh-CN" altLang="en-US" dirty="0" smtClean="0"/>
              <a:t>绑定自定义事件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sz="1800" dirty="0"/>
              <a:t>父组件是使用 </a:t>
            </a:r>
            <a:r>
              <a:rPr lang="en-US" altLang="zh-CN" sz="1800" dirty="0"/>
              <a:t>props </a:t>
            </a:r>
            <a:r>
              <a:rPr lang="zh-CN" altLang="en-US" sz="1800" dirty="0"/>
              <a:t>传递数据给子组件，但如果子组件要把数据传递回去，应该怎样做？那就是自定义事件</a:t>
            </a:r>
            <a:r>
              <a:rPr lang="zh-CN" altLang="en-US" sz="1800" dirty="0" smtClean="0"/>
              <a:t>！</a:t>
            </a:r>
            <a:endParaRPr lang="en-US" altLang="zh-CN" sz="1800" dirty="0" smtClean="0"/>
          </a:p>
          <a:p>
            <a:pPr marL="342900" indent="-342900">
              <a:buFont typeface="Arial"/>
              <a:buChar char="•"/>
            </a:pPr>
            <a:r>
              <a:rPr lang="zh-CN" altLang="en-US" sz="1800" dirty="0"/>
              <a:t>每个 </a:t>
            </a:r>
            <a:r>
              <a:rPr lang="en-US" altLang="zh-CN" sz="1800" dirty="0" err="1"/>
              <a:t>Vue</a:t>
            </a:r>
            <a:r>
              <a:rPr lang="en-US" altLang="zh-CN" sz="1800" dirty="0"/>
              <a:t> </a:t>
            </a:r>
            <a:r>
              <a:rPr lang="zh-CN" altLang="en-US" sz="1800" dirty="0"/>
              <a:t>实例都实现了事件接口 </a:t>
            </a:r>
            <a:r>
              <a:rPr lang="en-US" altLang="zh-CN" sz="1800" dirty="0"/>
              <a:t>(Events interface)</a:t>
            </a:r>
            <a:r>
              <a:rPr lang="zh-CN" altLang="en-US" sz="1800" dirty="0"/>
              <a:t>，即：</a:t>
            </a:r>
          </a:p>
          <a:p>
            <a:pPr marL="800100" lvl="1" indent="-342900">
              <a:buFont typeface="Arial"/>
              <a:buChar char="•"/>
            </a:pPr>
            <a:r>
              <a:rPr lang="zh-CN" altLang="en-US" sz="1800" dirty="0" smtClean="0"/>
              <a:t>父组件使用 </a:t>
            </a:r>
            <a:r>
              <a:rPr lang="en-US" altLang="zh-CN" sz="1800" dirty="0"/>
              <a:t>$on(</a:t>
            </a:r>
            <a:r>
              <a:rPr lang="en-US" altLang="zh-CN" sz="1800" dirty="0" err="1"/>
              <a:t>eventName</a:t>
            </a:r>
            <a:r>
              <a:rPr lang="en-US" altLang="zh-CN" sz="1800" dirty="0"/>
              <a:t>) </a:t>
            </a:r>
            <a:r>
              <a:rPr lang="zh-CN" altLang="en-US" sz="1800" dirty="0"/>
              <a:t>监听事件</a:t>
            </a:r>
          </a:p>
          <a:p>
            <a:pPr marL="800100" lvl="1" indent="-342900">
              <a:buFont typeface="Arial"/>
              <a:buChar char="•"/>
            </a:pPr>
            <a:r>
              <a:rPr lang="zh-CN" altLang="en-US" sz="1800" dirty="0" smtClean="0"/>
              <a:t>子组件使用 </a:t>
            </a:r>
            <a:r>
              <a:rPr lang="en-US" altLang="zh-CN" sz="1800" dirty="0"/>
              <a:t>$emit(</a:t>
            </a:r>
            <a:r>
              <a:rPr lang="en-US" altLang="zh-CN" sz="1800" dirty="0" err="1"/>
              <a:t>eventName</a:t>
            </a:r>
            <a:r>
              <a:rPr lang="en-US" altLang="zh-CN" sz="1800" dirty="0"/>
              <a:t>) </a:t>
            </a:r>
            <a:r>
              <a:rPr lang="zh-CN" altLang="en-US" sz="1800" dirty="0"/>
              <a:t>触发事件</a:t>
            </a:r>
          </a:p>
          <a:p>
            <a:pPr marL="342900" indent="-342900">
              <a:buFont typeface="Arial"/>
              <a:buChar char="•"/>
            </a:pPr>
            <a:endParaRPr lang="zh-CN" altLang="en-US" dirty="0"/>
          </a:p>
          <a:p>
            <a:endParaRPr kumimoji="1" lang="zh-CN" altLang="en-US" dirty="0"/>
          </a:p>
        </p:txBody>
      </p:sp>
    </p:spTree>
    <p:extLst>
      <p:ext uri="{BB962C8B-B14F-4D97-AF65-F5344CB8AC3E}">
        <p14:creationId xmlns:p14="http://schemas.microsoft.com/office/powerpoint/2010/main" val="1149850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单向数据流</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en-US" altLang="zh-CN" sz="1800" dirty="0"/>
              <a:t>prop </a:t>
            </a:r>
            <a:r>
              <a:rPr lang="zh-CN" altLang="en-US" sz="1800" dirty="0"/>
              <a:t>是单向绑定的：当父组件的属性变化时，将传导给子组件，但是不会反过来。这是为了防止子组件无意修改了父组</a:t>
            </a:r>
            <a:r>
              <a:rPr lang="zh-CN" altLang="en-US" sz="1800" dirty="0" smtClean="0"/>
              <a:t>件的状态。</a:t>
            </a:r>
            <a:endParaRPr lang="zh-CN" altLang="en-US" sz="1800" dirty="0"/>
          </a:p>
          <a:p>
            <a:pPr marL="342900" indent="-342900">
              <a:buFont typeface="Arial"/>
              <a:buChar char="•"/>
            </a:pPr>
            <a:r>
              <a:rPr lang="zh-CN" altLang="en-US" sz="1800" dirty="0" smtClean="0"/>
              <a:t>每次父组</a:t>
            </a:r>
            <a:r>
              <a:rPr lang="zh-CN" altLang="en-US" sz="1800" dirty="0"/>
              <a:t>件更新时，子组件的所有 </a:t>
            </a:r>
            <a:r>
              <a:rPr lang="en-US" altLang="zh-CN" sz="1800" dirty="0"/>
              <a:t>prop </a:t>
            </a:r>
            <a:r>
              <a:rPr lang="zh-CN" altLang="en-US" sz="1800" dirty="0"/>
              <a:t>都会更新为最新值。这意味着你不应该在子组件内部改变 </a:t>
            </a:r>
            <a:r>
              <a:rPr lang="en-US" altLang="zh-CN" sz="1800" dirty="0"/>
              <a:t>prop</a:t>
            </a:r>
            <a:r>
              <a:rPr lang="zh-CN" altLang="en-US" sz="1800" dirty="0"/>
              <a:t>。如果你这么做了，</a:t>
            </a:r>
            <a:r>
              <a:rPr lang="en-US" altLang="zh-CN" sz="1800" dirty="0" err="1"/>
              <a:t>Vue</a:t>
            </a:r>
            <a:r>
              <a:rPr lang="en-US" altLang="zh-CN" sz="1800" dirty="0"/>
              <a:t> </a:t>
            </a:r>
            <a:r>
              <a:rPr lang="zh-CN" altLang="en-US" sz="1800" dirty="0"/>
              <a:t>会在控制台给出警告</a:t>
            </a:r>
            <a:r>
              <a:rPr lang="zh-CN" altLang="en-US" sz="1800" dirty="0" smtClean="0"/>
              <a:t>。</a:t>
            </a:r>
            <a:endParaRPr lang="en-US" altLang="zh-CN" sz="1800" dirty="0" smtClean="0"/>
          </a:p>
          <a:p>
            <a:pPr marL="342900" indent="-342900">
              <a:buFont typeface="Arial"/>
              <a:buChar char="•"/>
            </a:pPr>
            <a:r>
              <a:rPr lang="zh-CN" altLang="en-US" sz="1800" dirty="0" smtClean="0"/>
              <a:t>正确</a:t>
            </a:r>
            <a:r>
              <a:rPr lang="zh-CN" altLang="en-US" sz="1800" dirty="0"/>
              <a:t>的应对方式</a:t>
            </a:r>
            <a:r>
              <a:rPr lang="zh-CN" altLang="en-US" sz="1800" dirty="0" smtClean="0"/>
              <a:t>是：</a:t>
            </a:r>
            <a:endParaRPr lang="zh-CN" altLang="en-US" sz="1800" dirty="0"/>
          </a:p>
          <a:p>
            <a:pPr marL="800100" lvl="1" indent="-342900">
              <a:buFont typeface="Arial"/>
              <a:buChar char="•"/>
            </a:pPr>
            <a:r>
              <a:rPr lang="zh-CN" altLang="en-US" sz="1800" dirty="0"/>
              <a:t>定义一个局部变量，并用 </a:t>
            </a:r>
            <a:r>
              <a:rPr lang="en-US" altLang="zh-CN" sz="1800" dirty="0"/>
              <a:t>prop </a:t>
            </a:r>
            <a:r>
              <a:rPr lang="zh-CN" altLang="en-US" sz="1800" dirty="0" smtClean="0"/>
              <a:t>的值初始化它。</a:t>
            </a:r>
            <a:endParaRPr lang="zh-CN" altLang="en-US" sz="1800" dirty="0"/>
          </a:p>
          <a:p>
            <a:pPr marL="800100" lvl="1" indent="-342900">
              <a:buFont typeface="Arial"/>
              <a:buChar char="•"/>
            </a:pPr>
            <a:r>
              <a:rPr lang="zh-CN" altLang="en-US" sz="1800" dirty="0"/>
              <a:t>定义一个计算属性，处理 </a:t>
            </a:r>
            <a:r>
              <a:rPr lang="en-US" altLang="zh-CN" sz="1800" dirty="0"/>
              <a:t>prop </a:t>
            </a:r>
            <a:r>
              <a:rPr lang="zh-CN" altLang="en-US" sz="1800" dirty="0"/>
              <a:t>的值并返回。</a:t>
            </a:r>
          </a:p>
          <a:p>
            <a:pPr marL="342900" indent="-342900">
              <a:buFont typeface="Arial"/>
              <a:buChar char="•"/>
            </a:pPr>
            <a:endParaRPr lang="zh-CN" altLang="en-US" sz="1800" dirty="0"/>
          </a:p>
          <a:p>
            <a:endParaRPr kumimoji="1" lang="zh-CN" altLang="en-US" sz="1800" dirty="0"/>
          </a:p>
        </p:txBody>
      </p:sp>
    </p:spTree>
    <p:extLst>
      <p:ext uri="{BB962C8B-B14F-4D97-AF65-F5344CB8AC3E}">
        <p14:creationId xmlns:p14="http://schemas.microsoft.com/office/powerpoint/2010/main" val="1149850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组件通信</a:t>
            </a:r>
            <a:endParaRPr kumimoji="1" lang="zh-CN" altLang="en-US" dirty="0"/>
          </a:p>
        </p:txBody>
      </p:sp>
      <p:pic>
        <p:nvPicPr>
          <p:cNvPr id="6" name="内容占位符 5"/>
          <p:cNvPicPr>
            <a:picLocks noGrp="1" noChangeAspect="1"/>
          </p:cNvPicPr>
          <p:nvPr>
            <p:ph idx="1"/>
          </p:nvPr>
        </p:nvPicPr>
        <p:blipFill rotWithShape="1">
          <a:blip r:embed="rId2"/>
          <a:srcRect l="-21219" r="-21219"/>
          <a:stretch/>
        </p:blipFill>
        <p:spPr>
          <a:xfrm>
            <a:off x="1568824" y="3271859"/>
            <a:ext cx="5492376" cy="3153128"/>
          </a:xfrm>
        </p:spPr>
      </p:pic>
      <p:sp>
        <p:nvSpPr>
          <p:cNvPr id="10" name="内容占位符 2"/>
          <p:cNvSpPr txBox="1">
            <a:spLocks/>
          </p:cNvSpPr>
          <p:nvPr/>
        </p:nvSpPr>
        <p:spPr>
          <a:xfrm>
            <a:off x="609600" y="1905000"/>
            <a:ext cx="7620000" cy="437356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kumimoji="1" lang="zh-CN" altLang="en-US" sz="1800" dirty="0"/>
          </a:p>
        </p:txBody>
      </p:sp>
      <p:sp>
        <p:nvSpPr>
          <p:cNvPr id="13" name="内容占位符 2"/>
          <p:cNvSpPr txBox="1">
            <a:spLocks/>
          </p:cNvSpPr>
          <p:nvPr/>
        </p:nvSpPr>
        <p:spPr>
          <a:xfrm>
            <a:off x="457200" y="1752600"/>
            <a:ext cx="7620000" cy="437356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Arial"/>
              <a:buChar char="•"/>
            </a:pPr>
            <a:r>
              <a:rPr lang="zh-TW" altLang="en-US" sz="1800" dirty="0"/>
              <a:t>在 </a:t>
            </a:r>
            <a:r>
              <a:rPr lang="en-US" altLang="zh-TW" sz="1800" dirty="0" err="1"/>
              <a:t>Vue</a:t>
            </a:r>
            <a:r>
              <a:rPr lang="en-US" altLang="zh-TW" sz="1800" dirty="0"/>
              <a:t> </a:t>
            </a:r>
            <a:r>
              <a:rPr lang="zh-TW" altLang="en-US" sz="1800" dirty="0"/>
              <a:t>中，父子组件的关系可以总结为 </a:t>
            </a:r>
            <a:r>
              <a:rPr lang="en-US" altLang="zh-TW" sz="1800" dirty="0"/>
              <a:t>props down, events up</a:t>
            </a:r>
            <a:r>
              <a:rPr lang="zh-TW" altLang="en-US" sz="1800" dirty="0"/>
              <a:t>。父组件通过 </a:t>
            </a:r>
            <a:r>
              <a:rPr lang="en-US" altLang="zh-TW" sz="1800" dirty="0"/>
              <a:t>props </a:t>
            </a:r>
            <a:r>
              <a:rPr lang="zh-TW" altLang="en-US" sz="1800" dirty="0"/>
              <a:t>向下传递数据给子组件，子组件通过 </a:t>
            </a:r>
            <a:r>
              <a:rPr lang="en-US" altLang="zh-TW" sz="1800" dirty="0"/>
              <a:t>events </a:t>
            </a:r>
            <a:r>
              <a:rPr lang="zh-TW" altLang="en-US" sz="1800" dirty="0"/>
              <a:t>给父组件发送消息。</a:t>
            </a:r>
          </a:p>
        </p:txBody>
      </p:sp>
    </p:spTree>
    <p:extLst>
      <p:ext uri="{BB962C8B-B14F-4D97-AF65-F5344CB8AC3E}">
        <p14:creationId xmlns:p14="http://schemas.microsoft.com/office/powerpoint/2010/main" val="2863555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Prop </a:t>
            </a:r>
            <a:r>
              <a:rPr lang="zh-TW" altLang="en-US" dirty="0" smtClean="0"/>
              <a:t>验证</a:t>
            </a:r>
            <a:endParaRPr kumimoji="1" lang="zh-CN" altLang="en-US" dirty="0"/>
          </a:p>
        </p:txBody>
      </p:sp>
      <p:sp>
        <p:nvSpPr>
          <p:cNvPr id="3" name="内容占位符 2"/>
          <p:cNvSpPr>
            <a:spLocks noGrp="1"/>
          </p:cNvSpPr>
          <p:nvPr>
            <p:ph idx="1"/>
          </p:nvPr>
        </p:nvSpPr>
        <p:spPr/>
        <p:txBody>
          <a:bodyPr>
            <a:normAutofit fontScale="85000" lnSpcReduction="10000"/>
          </a:bodyPr>
          <a:lstStyle/>
          <a:p>
            <a:pPr marL="342900" indent="-342900">
              <a:buFont typeface="Arial"/>
              <a:buChar char="•"/>
            </a:pPr>
            <a:r>
              <a:rPr lang="zh-CN" altLang="en-US" sz="1800" dirty="0"/>
              <a:t>我们可以为组件的 </a:t>
            </a:r>
            <a:r>
              <a:rPr lang="en-US" altLang="zh-CN" sz="1800" dirty="0"/>
              <a:t>props </a:t>
            </a:r>
            <a:r>
              <a:rPr lang="zh-CN" altLang="en-US" sz="1800" dirty="0"/>
              <a:t>指定验证规格。如果传入的数据不符合规格，</a:t>
            </a:r>
            <a:r>
              <a:rPr lang="en-US" altLang="zh-CN" sz="1800" dirty="0" err="1"/>
              <a:t>Vue</a:t>
            </a:r>
            <a:r>
              <a:rPr lang="en-US" altLang="zh-CN" sz="1800" dirty="0"/>
              <a:t> </a:t>
            </a:r>
            <a:r>
              <a:rPr lang="zh-CN" altLang="en-US" sz="1800" dirty="0"/>
              <a:t>会发出警告。当组件给其他人使用时，这很有用。</a:t>
            </a:r>
          </a:p>
          <a:p>
            <a:pPr marL="342900" indent="-342900">
              <a:buFont typeface="Arial"/>
              <a:buChar char="•"/>
            </a:pPr>
            <a:r>
              <a:rPr lang="zh-CN" altLang="en-US" sz="1800" dirty="0"/>
              <a:t>要指定验证规格，需要用对象的形式，</a:t>
            </a:r>
            <a:r>
              <a:rPr lang="zh-CN" altLang="en-US" sz="1800" dirty="0" smtClean="0"/>
              <a:t>而不能用字符串数组</a:t>
            </a:r>
            <a:r>
              <a:rPr lang="zh-CN" altLang="en-US" sz="1800" dirty="0"/>
              <a:t>。</a:t>
            </a:r>
          </a:p>
          <a:p>
            <a:pPr marL="285750" indent="-285750">
              <a:buFont typeface="Arial"/>
              <a:buChar char="•"/>
            </a:pPr>
            <a:r>
              <a:rPr lang="en-US" altLang="zh-CN" sz="1800" dirty="0"/>
              <a:t>type </a:t>
            </a:r>
            <a:r>
              <a:rPr lang="zh-CN" altLang="en-US" sz="1800" dirty="0"/>
              <a:t>可以是下面原生构造器：</a:t>
            </a:r>
          </a:p>
          <a:p>
            <a:pPr marL="742950" lvl="1" indent="-285750">
              <a:buFont typeface="Arial"/>
              <a:buChar char="•"/>
            </a:pPr>
            <a:r>
              <a:rPr lang="en-US" altLang="zh-CN" sz="1800" dirty="0"/>
              <a:t>String</a:t>
            </a:r>
          </a:p>
          <a:p>
            <a:pPr marL="742950" lvl="1" indent="-285750">
              <a:buFont typeface="Arial"/>
              <a:buChar char="•"/>
            </a:pPr>
            <a:r>
              <a:rPr lang="en-US" altLang="zh-CN" sz="1800" dirty="0"/>
              <a:t>Number</a:t>
            </a:r>
          </a:p>
          <a:p>
            <a:pPr marL="742950" lvl="1" indent="-285750">
              <a:buFont typeface="Arial"/>
              <a:buChar char="•"/>
            </a:pPr>
            <a:r>
              <a:rPr lang="en-US" altLang="zh-CN" sz="1800" dirty="0"/>
              <a:t>Boolean</a:t>
            </a:r>
          </a:p>
          <a:p>
            <a:pPr marL="742950" lvl="1" indent="-285750">
              <a:buFont typeface="Arial"/>
              <a:buChar char="•"/>
            </a:pPr>
            <a:r>
              <a:rPr lang="en-US" altLang="zh-CN" sz="1800" dirty="0"/>
              <a:t>Function</a:t>
            </a:r>
          </a:p>
          <a:p>
            <a:pPr marL="742950" lvl="1" indent="-285750">
              <a:buFont typeface="Arial"/>
              <a:buChar char="•"/>
            </a:pPr>
            <a:r>
              <a:rPr lang="en-US" altLang="zh-CN" sz="1800" dirty="0"/>
              <a:t>Object</a:t>
            </a:r>
          </a:p>
          <a:p>
            <a:pPr marL="742950" lvl="1" indent="-285750">
              <a:buFont typeface="Arial"/>
              <a:buChar char="•"/>
            </a:pPr>
            <a:r>
              <a:rPr lang="en-US" altLang="zh-CN" sz="1800" dirty="0"/>
              <a:t>Array</a:t>
            </a:r>
          </a:p>
          <a:p>
            <a:pPr marL="742950" lvl="1" indent="-285750">
              <a:buFont typeface="Arial"/>
              <a:buChar char="•"/>
            </a:pPr>
            <a:r>
              <a:rPr lang="en-US" altLang="zh-CN" sz="1800" dirty="0"/>
              <a:t>Symbol</a:t>
            </a:r>
            <a:endParaRPr lang="zh-CN" altLang="en-US" sz="1800" dirty="0"/>
          </a:p>
          <a:p>
            <a:endParaRPr kumimoji="1" lang="zh-CN" altLang="en-US" sz="1800" dirty="0"/>
          </a:p>
        </p:txBody>
      </p:sp>
    </p:spTree>
    <p:extLst>
      <p:ext uri="{BB962C8B-B14F-4D97-AF65-F5344CB8AC3E}">
        <p14:creationId xmlns:p14="http://schemas.microsoft.com/office/powerpoint/2010/main" val="114985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Vue</a:t>
            </a:r>
            <a:r>
              <a:rPr kumimoji="1" lang="zh-CN" altLang="en-US" dirty="0" smtClean="0"/>
              <a:t>核心要点</a:t>
            </a:r>
            <a:endParaRPr kumimoji="1" lang="zh-CN" altLang="en-US" dirty="0"/>
          </a:p>
        </p:txBody>
      </p:sp>
      <p:sp>
        <p:nvSpPr>
          <p:cNvPr id="3" name="内容占位符 2"/>
          <p:cNvSpPr>
            <a:spLocks noGrp="1"/>
          </p:cNvSpPr>
          <p:nvPr>
            <p:ph idx="1"/>
          </p:nvPr>
        </p:nvSpPr>
        <p:spPr/>
        <p:txBody>
          <a:bodyPr>
            <a:noAutofit/>
          </a:bodyPr>
          <a:lstStyle/>
          <a:p>
            <a:pPr marL="342900" indent="-342900">
              <a:buFont typeface="Arial"/>
              <a:buChar char="•"/>
            </a:pPr>
            <a:r>
              <a:rPr kumimoji="1" lang="zh-CN" altLang="en-US" dirty="0" smtClean="0"/>
              <a:t>响应的数据绑定</a:t>
            </a:r>
            <a:endParaRPr kumimoji="1" lang="en-US" altLang="zh-CN" dirty="0" smtClean="0"/>
          </a:p>
          <a:p>
            <a:pPr marL="800100" lvl="1" indent="-342900">
              <a:buFont typeface="Arial"/>
              <a:buChar char="•"/>
            </a:pPr>
            <a:r>
              <a:rPr kumimoji="1" lang="zh-CN" altLang="en-US" dirty="0" smtClean="0"/>
              <a:t>数据改变</a:t>
            </a:r>
            <a:r>
              <a:rPr kumimoji="1" lang="en-US" altLang="zh-CN" dirty="0" smtClean="0"/>
              <a:t> -&gt; </a:t>
            </a:r>
            <a:r>
              <a:rPr kumimoji="1" lang="zh-CN" altLang="en-US" dirty="0" smtClean="0"/>
              <a:t>自动更新视图</a:t>
            </a:r>
            <a:endParaRPr kumimoji="1" lang="en-US" altLang="zh-CN" dirty="0" smtClean="0"/>
          </a:p>
          <a:p>
            <a:pPr marL="800100" lvl="1" indent="-342900">
              <a:buFont typeface="Arial"/>
              <a:buChar char="•"/>
            </a:pPr>
            <a:r>
              <a:rPr kumimoji="1" lang="en-US" altLang="zh-CN" dirty="0" smtClean="0">
                <a:solidFill>
                  <a:srgbClr val="FF0000"/>
                </a:solidFill>
              </a:rPr>
              <a:t>*</a:t>
            </a:r>
            <a:r>
              <a:rPr kumimoji="1" lang="zh-CN" altLang="en-US" dirty="0" smtClean="0"/>
              <a:t>原理：利用</a:t>
            </a:r>
            <a:r>
              <a:rPr kumimoji="1" lang="en-US" altLang="zh-CN" dirty="0" err="1" smtClean="0"/>
              <a:t>Object.defineProperty</a:t>
            </a:r>
            <a:r>
              <a:rPr kumimoji="1" lang="zh-CN" altLang="en-US" dirty="0" smtClean="0"/>
              <a:t>中的</a:t>
            </a:r>
            <a:r>
              <a:rPr kumimoji="1" lang="en-US" altLang="zh-CN" dirty="0" smtClean="0"/>
              <a:t>setter/getter</a:t>
            </a:r>
            <a:r>
              <a:rPr kumimoji="1" lang="zh-CN" altLang="en-US" dirty="0" smtClean="0"/>
              <a:t>代理（</a:t>
            </a:r>
            <a:r>
              <a:rPr kumimoji="1" lang="en-US" altLang="zh-CN" dirty="0" smtClean="0"/>
              <a:t>Proxy</a:t>
            </a:r>
            <a:r>
              <a:rPr kumimoji="1" lang="zh-CN" altLang="en-US" dirty="0" smtClean="0"/>
              <a:t>）控制数据，监控对数据的操作</a:t>
            </a:r>
            <a:r>
              <a:rPr kumimoji="1" lang="en-US" altLang="zh-CN" dirty="0" smtClean="0"/>
              <a:t> </a:t>
            </a:r>
          </a:p>
          <a:p>
            <a:pPr marL="800100" lvl="1" indent="-342900">
              <a:buFont typeface="Arial"/>
              <a:buChar char="•"/>
            </a:pPr>
            <a:r>
              <a:rPr kumimoji="1" lang="zh-CN" altLang="en-US" dirty="0" smtClean="0"/>
              <a:t>对比</a:t>
            </a:r>
            <a:r>
              <a:rPr kumimoji="1" lang="en-US" altLang="zh-CN" dirty="0" err="1" smtClean="0"/>
              <a:t>AngularJS</a:t>
            </a:r>
            <a:r>
              <a:rPr kumimoji="1" lang="zh-CN" altLang="en-US" dirty="0" smtClean="0"/>
              <a:t>：</a:t>
            </a:r>
            <a:r>
              <a:rPr kumimoji="1" lang="en-US" altLang="zh-CN" dirty="0" smtClean="0"/>
              <a:t> </a:t>
            </a:r>
            <a:r>
              <a:rPr kumimoji="1" lang="zh-CN" altLang="en-US" dirty="0" smtClean="0"/>
              <a:t>脏数据检查，</a:t>
            </a:r>
            <a:r>
              <a:rPr kumimoji="1" lang="en-US" altLang="zh-CN" dirty="0" smtClean="0"/>
              <a:t>$digest </a:t>
            </a:r>
            <a:r>
              <a:rPr kumimoji="1" lang="zh-CN" altLang="en-US" dirty="0" smtClean="0"/>
              <a:t>，缺点：</a:t>
            </a:r>
            <a:r>
              <a:rPr kumimoji="1" lang="en-US" altLang="zh-CN" dirty="0" smtClean="0"/>
              <a:t> </a:t>
            </a:r>
            <a:r>
              <a:rPr kumimoji="1" lang="zh-CN" altLang="en-US" dirty="0" smtClean="0"/>
              <a:t>效率较低</a:t>
            </a:r>
            <a:endParaRPr kumimoji="1" lang="en-US" altLang="zh-CN" dirty="0" smtClean="0"/>
          </a:p>
          <a:p>
            <a:pPr marL="800100" lvl="1" indent="-342900">
              <a:buFont typeface="Arial"/>
              <a:buChar char="•"/>
            </a:pPr>
            <a:r>
              <a:rPr kumimoji="1" lang="en-US" altLang="zh-CN" dirty="0" smtClean="0"/>
              <a:t>Angular2 </a:t>
            </a:r>
            <a:r>
              <a:rPr kumimoji="1" lang="zh-CN" altLang="en-US" dirty="0" smtClean="0"/>
              <a:t>：</a:t>
            </a:r>
            <a:r>
              <a:rPr kumimoji="1" lang="en-US" altLang="zh-CN" dirty="0" smtClean="0"/>
              <a:t> </a:t>
            </a:r>
            <a:r>
              <a:rPr kumimoji="1" lang="zh-CN" altLang="en-US" dirty="0" smtClean="0"/>
              <a:t>？？？</a:t>
            </a:r>
            <a:endParaRPr kumimoji="1" lang="en-US" altLang="zh-CN" dirty="0" smtClean="0"/>
          </a:p>
          <a:p>
            <a:pPr marL="800100" lvl="1" indent="-342900">
              <a:buFont typeface="Arial"/>
              <a:buChar char="•"/>
            </a:pPr>
            <a:r>
              <a:rPr kumimoji="1" lang="en-US" altLang="zh-CN" dirty="0" smtClean="0"/>
              <a:t>React </a:t>
            </a:r>
            <a:r>
              <a:rPr kumimoji="1" lang="zh-CN" altLang="en-US" dirty="0" smtClean="0"/>
              <a:t>：</a:t>
            </a:r>
            <a:r>
              <a:rPr kumimoji="1" lang="en-US" altLang="zh-CN" dirty="0" smtClean="0"/>
              <a:t> </a:t>
            </a:r>
            <a:r>
              <a:rPr kumimoji="1" lang="zh-CN" altLang="en-US" dirty="0" smtClean="0"/>
              <a:t>？？？</a:t>
            </a:r>
            <a:endParaRPr kumimoji="1" lang="en-US" altLang="zh-CN" dirty="0" smtClean="0"/>
          </a:p>
        </p:txBody>
      </p:sp>
    </p:spTree>
    <p:extLst>
      <p:ext uri="{BB962C8B-B14F-4D97-AF65-F5344CB8AC3E}">
        <p14:creationId xmlns:p14="http://schemas.microsoft.com/office/powerpoint/2010/main" val="4229829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p:cNvSpPr txBox="1">
            <a:spLocks noGrp="1"/>
          </p:cNvSpPr>
          <p:nvPr>
            <p:ph idx="1"/>
          </p:nvPr>
        </p:nvSpPr>
        <p:spPr>
          <a:xfrm>
            <a:off x="531030" y="103376"/>
            <a:ext cx="7620000" cy="6671055"/>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80000"/>
              </a:lnSpc>
            </a:pPr>
            <a:r>
              <a:rPr lang="en-US" altLang="zh-CN" sz="900" dirty="0" err="1">
                <a:solidFill>
                  <a:schemeClr val="bg1"/>
                </a:solidFill>
              </a:rPr>
              <a:t>Vue.component</a:t>
            </a:r>
            <a:r>
              <a:rPr lang="en-US" altLang="zh-CN" sz="900" dirty="0">
                <a:solidFill>
                  <a:schemeClr val="bg1"/>
                </a:solidFill>
              </a:rPr>
              <a:t>('example', {</a:t>
            </a:r>
          </a:p>
          <a:p>
            <a:pPr>
              <a:lnSpc>
                <a:spcPct val="80000"/>
              </a:lnSpc>
            </a:pPr>
            <a:r>
              <a:rPr lang="en-US" altLang="zh-CN" sz="900" dirty="0">
                <a:solidFill>
                  <a:schemeClr val="bg1"/>
                </a:solidFill>
              </a:rPr>
              <a:t>  props: {</a:t>
            </a:r>
          </a:p>
          <a:p>
            <a:pPr>
              <a:lnSpc>
                <a:spcPct val="80000"/>
              </a:lnSpc>
            </a:pPr>
            <a:r>
              <a:rPr lang="en-US" altLang="zh-CN" sz="900" dirty="0">
                <a:solidFill>
                  <a:schemeClr val="bg1"/>
                </a:solidFill>
              </a:rPr>
              <a:t>    // </a:t>
            </a:r>
            <a:r>
              <a:rPr lang="zh-CN" altLang="en-US" sz="900" dirty="0">
                <a:solidFill>
                  <a:schemeClr val="bg1"/>
                </a:solidFill>
              </a:rPr>
              <a:t>基础类型检测 </a:t>
            </a:r>
            <a:r>
              <a:rPr lang="en-US" altLang="zh-CN" sz="900" dirty="0">
                <a:solidFill>
                  <a:schemeClr val="bg1"/>
                </a:solidFill>
              </a:rPr>
              <a:t>(`null` </a:t>
            </a:r>
            <a:r>
              <a:rPr lang="zh-CN" altLang="en-US" sz="900" dirty="0">
                <a:solidFill>
                  <a:schemeClr val="bg1"/>
                </a:solidFill>
              </a:rPr>
              <a:t>意思是任何类型都可以</a:t>
            </a:r>
            <a:r>
              <a:rPr lang="en-US" altLang="zh-CN" sz="900" dirty="0">
                <a:solidFill>
                  <a:schemeClr val="bg1"/>
                </a:solidFill>
              </a:rPr>
              <a:t>)</a:t>
            </a:r>
          </a:p>
          <a:p>
            <a:pPr>
              <a:lnSpc>
                <a:spcPct val="80000"/>
              </a:lnSpc>
            </a:pPr>
            <a:r>
              <a:rPr lang="en-US" altLang="zh-CN" sz="900" dirty="0">
                <a:solidFill>
                  <a:schemeClr val="bg1"/>
                </a:solidFill>
              </a:rPr>
              <a:t>    </a:t>
            </a:r>
            <a:r>
              <a:rPr lang="en-US" altLang="zh-CN" sz="900" dirty="0" err="1">
                <a:solidFill>
                  <a:schemeClr val="bg1"/>
                </a:solidFill>
              </a:rPr>
              <a:t>propA</a:t>
            </a:r>
            <a:r>
              <a:rPr lang="en-US" altLang="zh-CN" sz="900" dirty="0">
                <a:solidFill>
                  <a:schemeClr val="bg1"/>
                </a:solidFill>
              </a:rPr>
              <a:t>: Number,</a:t>
            </a:r>
          </a:p>
          <a:p>
            <a:pPr>
              <a:lnSpc>
                <a:spcPct val="80000"/>
              </a:lnSpc>
            </a:pPr>
            <a:r>
              <a:rPr lang="en-US" altLang="zh-CN" sz="900" dirty="0">
                <a:solidFill>
                  <a:schemeClr val="bg1"/>
                </a:solidFill>
              </a:rPr>
              <a:t>    // </a:t>
            </a:r>
            <a:r>
              <a:rPr lang="zh-CN" altLang="en-US" sz="900" dirty="0">
                <a:solidFill>
                  <a:schemeClr val="bg1"/>
                </a:solidFill>
              </a:rPr>
              <a:t>多种类型</a:t>
            </a:r>
          </a:p>
          <a:p>
            <a:pPr>
              <a:lnSpc>
                <a:spcPct val="80000"/>
              </a:lnSpc>
            </a:pPr>
            <a:r>
              <a:rPr lang="zh-CN" altLang="en-US" sz="900" dirty="0">
                <a:solidFill>
                  <a:schemeClr val="bg1"/>
                </a:solidFill>
              </a:rPr>
              <a:t>    </a:t>
            </a:r>
            <a:r>
              <a:rPr lang="en-US" altLang="zh-CN" sz="900" dirty="0" err="1">
                <a:solidFill>
                  <a:schemeClr val="bg1"/>
                </a:solidFill>
              </a:rPr>
              <a:t>propB</a:t>
            </a:r>
            <a:r>
              <a:rPr lang="en-US" altLang="zh-CN" sz="900" dirty="0">
                <a:solidFill>
                  <a:schemeClr val="bg1"/>
                </a:solidFill>
              </a:rPr>
              <a:t>: [String, Number],</a:t>
            </a:r>
          </a:p>
          <a:p>
            <a:pPr>
              <a:lnSpc>
                <a:spcPct val="80000"/>
              </a:lnSpc>
            </a:pPr>
            <a:r>
              <a:rPr lang="en-US" altLang="zh-CN" sz="900" dirty="0">
                <a:solidFill>
                  <a:schemeClr val="bg1"/>
                </a:solidFill>
              </a:rPr>
              <a:t>    // </a:t>
            </a:r>
            <a:r>
              <a:rPr lang="zh-CN" altLang="en-US" sz="900" dirty="0">
                <a:solidFill>
                  <a:schemeClr val="bg1"/>
                </a:solidFill>
              </a:rPr>
              <a:t>必传且是字符串</a:t>
            </a:r>
          </a:p>
          <a:p>
            <a:pPr>
              <a:lnSpc>
                <a:spcPct val="80000"/>
              </a:lnSpc>
            </a:pPr>
            <a:r>
              <a:rPr lang="zh-CN" altLang="en-US" sz="900" dirty="0">
                <a:solidFill>
                  <a:schemeClr val="bg1"/>
                </a:solidFill>
              </a:rPr>
              <a:t>   </a:t>
            </a:r>
            <a:r>
              <a:rPr lang="en-US" altLang="zh-CN" sz="900" dirty="0" err="1" smtClean="0">
                <a:solidFill>
                  <a:schemeClr val="bg1"/>
                </a:solidFill>
              </a:rPr>
              <a:t>propC</a:t>
            </a:r>
            <a:r>
              <a:rPr lang="en-US" altLang="zh-CN" sz="900" dirty="0">
                <a:solidFill>
                  <a:schemeClr val="bg1"/>
                </a:solidFill>
              </a:rPr>
              <a:t>: {</a:t>
            </a:r>
          </a:p>
          <a:p>
            <a:pPr>
              <a:lnSpc>
                <a:spcPct val="80000"/>
              </a:lnSpc>
            </a:pPr>
            <a:r>
              <a:rPr lang="en-US" altLang="zh-CN" sz="900" dirty="0">
                <a:solidFill>
                  <a:schemeClr val="bg1"/>
                </a:solidFill>
              </a:rPr>
              <a:t>      type: String,</a:t>
            </a:r>
          </a:p>
          <a:p>
            <a:pPr>
              <a:lnSpc>
                <a:spcPct val="80000"/>
              </a:lnSpc>
            </a:pPr>
            <a:r>
              <a:rPr lang="en-US" altLang="zh-CN" sz="900" dirty="0">
                <a:solidFill>
                  <a:schemeClr val="bg1"/>
                </a:solidFill>
              </a:rPr>
              <a:t>      required: true</a:t>
            </a: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    // </a:t>
            </a:r>
            <a:r>
              <a:rPr lang="zh-CN" altLang="en-US" sz="900" dirty="0">
                <a:solidFill>
                  <a:schemeClr val="bg1"/>
                </a:solidFill>
              </a:rPr>
              <a:t>数字，有默认值</a:t>
            </a:r>
          </a:p>
          <a:p>
            <a:pPr>
              <a:lnSpc>
                <a:spcPct val="80000"/>
              </a:lnSpc>
            </a:pPr>
            <a:r>
              <a:rPr lang="zh-CN" altLang="en-US" sz="900" dirty="0">
                <a:solidFill>
                  <a:schemeClr val="bg1"/>
                </a:solidFill>
              </a:rPr>
              <a:t>   </a:t>
            </a:r>
            <a:r>
              <a:rPr lang="en-US" altLang="zh-CN" sz="900" dirty="0" err="1" smtClean="0">
                <a:solidFill>
                  <a:schemeClr val="bg1"/>
                </a:solidFill>
              </a:rPr>
              <a:t>propD</a:t>
            </a:r>
            <a:r>
              <a:rPr lang="en-US" altLang="zh-CN" sz="900" dirty="0">
                <a:solidFill>
                  <a:schemeClr val="bg1"/>
                </a:solidFill>
              </a:rPr>
              <a:t>: {</a:t>
            </a:r>
          </a:p>
          <a:p>
            <a:pPr>
              <a:lnSpc>
                <a:spcPct val="80000"/>
              </a:lnSpc>
            </a:pPr>
            <a:r>
              <a:rPr lang="en-US" altLang="zh-CN" sz="900" dirty="0">
                <a:solidFill>
                  <a:schemeClr val="bg1"/>
                </a:solidFill>
              </a:rPr>
              <a:t>      type: Number,</a:t>
            </a:r>
          </a:p>
          <a:p>
            <a:pPr>
              <a:lnSpc>
                <a:spcPct val="80000"/>
              </a:lnSpc>
            </a:pPr>
            <a:r>
              <a:rPr lang="en-US" altLang="zh-CN" sz="900" dirty="0">
                <a:solidFill>
                  <a:schemeClr val="bg1"/>
                </a:solidFill>
              </a:rPr>
              <a:t>      default: 100</a:t>
            </a: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    // </a:t>
            </a:r>
            <a:r>
              <a:rPr lang="zh-CN" altLang="en-US" sz="900" dirty="0">
                <a:solidFill>
                  <a:schemeClr val="bg1"/>
                </a:solidFill>
              </a:rPr>
              <a:t>数组</a:t>
            </a:r>
            <a:r>
              <a:rPr lang="en-US" altLang="zh-CN" sz="900" dirty="0">
                <a:solidFill>
                  <a:schemeClr val="bg1"/>
                </a:solidFill>
              </a:rPr>
              <a:t>/</a:t>
            </a:r>
            <a:r>
              <a:rPr lang="zh-CN" altLang="en-US" sz="900" dirty="0">
                <a:solidFill>
                  <a:schemeClr val="bg1"/>
                </a:solidFill>
              </a:rPr>
              <a:t>对象的默认值应当由一个工厂函数返回</a:t>
            </a:r>
          </a:p>
          <a:p>
            <a:pPr>
              <a:lnSpc>
                <a:spcPct val="80000"/>
              </a:lnSpc>
            </a:pPr>
            <a:r>
              <a:rPr lang="zh-CN" altLang="en-US" sz="900" dirty="0">
                <a:solidFill>
                  <a:schemeClr val="bg1"/>
                </a:solidFill>
              </a:rPr>
              <a:t>    </a:t>
            </a:r>
            <a:r>
              <a:rPr lang="en-US" altLang="zh-CN" sz="900" dirty="0" err="1">
                <a:solidFill>
                  <a:schemeClr val="bg1"/>
                </a:solidFill>
              </a:rPr>
              <a:t>propE</a:t>
            </a:r>
            <a:r>
              <a:rPr lang="en-US" altLang="zh-CN" sz="900" dirty="0">
                <a:solidFill>
                  <a:schemeClr val="bg1"/>
                </a:solidFill>
              </a:rPr>
              <a:t>: {</a:t>
            </a:r>
          </a:p>
          <a:p>
            <a:pPr>
              <a:lnSpc>
                <a:spcPct val="80000"/>
              </a:lnSpc>
            </a:pPr>
            <a:r>
              <a:rPr lang="en-US" altLang="zh-CN" sz="900" dirty="0">
                <a:solidFill>
                  <a:schemeClr val="bg1"/>
                </a:solidFill>
              </a:rPr>
              <a:t>      type: Object,</a:t>
            </a:r>
          </a:p>
          <a:p>
            <a:pPr>
              <a:lnSpc>
                <a:spcPct val="80000"/>
              </a:lnSpc>
            </a:pPr>
            <a:r>
              <a:rPr lang="en-US" altLang="zh-CN" sz="900" dirty="0" smtClean="0">
                <a:solidFill>
                  <a:schemeClr val="bg1"/>
                </a:solidFill>
              </a:rPr>
              <a:t>      default: </a:t>
            </a:r>
            <a:r>
              <a:rPr lang="en-US" altLang="zh-CN" sz="900" dirty="0">
                <a:solidFill>
                  <a:schemeClr val="bg1"/>
                </a:solidFill>
              </a:rPr>
              <a:t>function () {</a:t>
            </a:r>
          </a:p>
          <a:p>
            <a:pPr>
              <a:lnSpc>
                <a:spcPct val="80000"/>
              </a:lnSpc>
            </a:pPr>
            <a:r>
              <a:rPr lang="en-US" altLang="zh-CN" sz="900" dirty="0">
                <a:solidFill>
                  <a:schemeClr val="bg1"/>
                </a:solidFill>
              </a:rPr>
              <a:t>        </a:t>
            </a:r>
            <a:r>
              <a:rPr lang="en-US" altLang="zh-CN" sz="900" dirty="0" smtClean="0">
                <a:solidFill>
                  <a:schemeClr val="bg1"/>
                </a:solidFill>
              </a:rPr>
              <a:t>return </a:t>
            </a:r>
            <a:r>
              <a:rPr lang="en-US" altLang="zh-CN" sz="900" dirty="0">
                <a:solidFill>
                  <a:schemeClr val="bg1"/>
                </a:solidFill>
              </a:rPr>
              <a:t>{ message: 'hello' }</a:t>
            </a:r>
          </a:p>
          <a:p>
            <a:pPr>
              <a:lnSpc>
                <a:spcPct val="80000"/>
              </a:lnSpc>
            </a:pPr>
            <a:r>
              <a:rPr lang="en-US" altLang="zh-CN" sz="900" dirty="0">
                <a:solidFill>
                  <a:schemeClr val="bg1"/>
                </a:solidFill>
              </a:rPr>
              <a:t>      </a:t>
            </a:r>
            <a:r>
              <a:rPr lang="en-US" altLang="zh-CN" sz="900" dirty="0" smtClean="0">
                <a:solidFill>
                  <a:schemeClr val="bg1"/>
                </a:solidFill>
              </a:rPr>
              <a:t>}</a:t>
            </a:r>
            <a:endParaRPr lang="en-US" altLang="zh-CN" sz="900" dirty="0">
              <a:solidFill>
                <a:schemeClr val="bg1"/>
              </a:solidFill>
            </a:endParaRP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    // </a:t>
            </a:r>
            <a:r>
              <a:rPr lang="zh-CN" altLang="en-US" sz="900" dirty="0">
                <a:solidFill>
                  <a:schemeClr val="bg1"/>
                </a:solidFill>
              </a:rPr>
              <a:t>自定义验证函数</a:t>
            </a:r>
          </a:p>
          <a:p>
            <a:pPr>
              <a:lnSpc>
                <a:spcPct val="80000"/>
              </a:lnSpc>
            </a:pPr>
            <a:r>
              <a:rPr lang="zh-CN" altLang="en-US" sz="900" dirty="0">
                <a:solidFill>
                  <a:schemeClr val="bg1"/>
                </a:solidFill>
              </a:rPr>
              <a:t>    </a:t>
            </a:r>
            <a:r>
              <a:rPr lang="en-US" altLang="zh-CN" sz="900" dirty="0" err="1">
                <a:solidFill>
                  <a:schemeClr val="bg1"/>
                </a:solidFill>
              </a:rPr>
              <a:t>propF</a:t>
            </a:r>
            <a:r>
              <a:rPr lang="en-US" altLang="zh-CN" sz="900" dirty="0">
                <a:solidFill>
                  <a:schemeClr val="bg1"/>
                </a:solidFill>
              </a:rPr>
              <a:t>: {</a:t>
            </a:r>
          </a:p>
          <a:p>
            <a:pPr>
              <a:lnSpc>
                <a:spcPct val="80000"/>
              </a:lnSpc>
            </a:pPr>
            <a:r>
              <a:rPr lang="en-US" altLang="zh-CN" sz="900" dirty="0">
                <a:solidFill>
                  <a:schemeClr val="bg1"/>
                </a:solidFill>
              </a:rPr>
              <a:t>      validator: function (value) {</a:t>
            </a:r>
          </a:p>
          <a:p>
            <a:pPr>
              <a:lnSpc>
                <a:spcPct val="80000"/>
              </a:lnSpc>
            </a:pPr>
            <a:r>
              <a:rPr lang="en-US" altLang="zh-CN" sz="900" dirty="0">
                <a:solidFill>
                  <a:schemeClr val="bg1"/>
                </a:solidFill>
              </a:rPr>
              <a:t>        return value &gt; 10</a:t>
            </a: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  }</a:t>
            </a:r>
          </a:p>
          <a:p>
            <a:pPr>
              <a:lnSpc>
                <a:spcPct val="80000"/>
              </a:lnSpc>
            </a:pPr>
            <a:r>
              <a:rPr lang="en-US" altLang="zh-CN" sz="900" dirty="0">
                <a:solidFill>
                  <a:schemeClr val="bg1"/>
                </a:solidFill>
              </a:rPr>
              <a:t>})</a:t>
            </a:r>
            <a:endParaRPr lang="zh-CN" altLang="en-US" sz="900" dirty="0">
              <a:solidFill>
                <a:schemeClr val="bg1"/>
              </a:solidFill>
            </a:endParaRPr>
          </a:p>
        </p:txBody>
      </p:sp>
    </p:spTree>
    <p:extLst>
      <p:ext uri="{BB962C8B-B14F-4D97-AF65-F5344CB8AC3E}">
        <p14:creationId xmlns:p14="http://schemas.microsoft.com/office/powerpoint/2010/main" val="2160473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a:t>
            </a:r>
            <a:r>
              <a:rPr kumimoji="1" lang="en-US" altLang="zh-CN" dirty="0" smtClean="0"/>
              <a:t>slot</a:t>
            </a:r>
            <a:r>
              <a:rPr kumimoji="1" lang="zh-CN" altLang="en-US" dirty="0" smtClean="0"/>
              <a:t>分发内容</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TW" altLang="en-US" sz="1800" dirty="0"/>
              <a:t>单个 </a:t>
            </a:r>
            <a:r>
              <a:rPr lang="en-US" altLang="zh-TW" sz="1800" dirty="0"/>
              <a:t>Slot</a:t>
            </a:r>
            <a:endParaRPr lang="zh-CN" altLang="en-US" sz="1800" dirty="0"/>
          </a:p>
          <a:p>
            <a:pPr marL="800100" lvl="1" indent="-342900">
              <a:buFont typeface="Arial"/>
              <a:buChar char="•"/>
            </a:pPr>
            <a:r>
              <a:rPr lang="zh-CN" altLang="en-US" sz="1800" dirty="0"/>
              <a:t>除非子组件模板包含至少一个 </a:t>
            </a:r>
            <a:r>
              <a:rPr lang="en-US" altLang="zh-CN" sz="1800" dirty="0"/>
              <a:t>&lt;slot&gt; </a:t>
            </a:r>
            <a:r>
              <a:rPr lang="zh-CN" altLang="en-US" sz="1800" dirty="0"/>
              <a:t>插口，否则父组件的内容将会被丢弃。</a:t>
            </a:r>
          </a:p>
          <a:p>
            <a:pPr marL="800100" lvl="1" indent="-342900">
              <a:buFont typeface="Arial"/>
              <a:buChar char="•"/>
            </a:pPr>
            <a:r>
              <a:rPr kumimoji="1" lang="zh-CN" altLang="en-US" sz="1800" dirty="0" smtClean="0"/>
              <a:t>当子组件模板</a:t>
            </a:r>
            <a:r>
              <a:rPr kumimoji="1" lang="zh-CN" altLang="en-US" sz="1800" dirty="0"/>
              <a:t>只有一个没有属性的 </a:t>
            </a:r>
            <a:r>
              <a:rPr kumimoji="1" lang="en-US" altLang="zh-CN" sz="1800" dirty="0"/>
              <a:t>slot </a:t>
            </a:r>
            <a:r>
              <a:rPr kumimoji="1" lang="zh-CN" altLang="en-US" sz="1800" dirty="0"/>
              <a:t>时，父组件整个内容片段将插入到 </a:t>
            </a:r>
            <a:r>
              <a:rPr kumimoji="1" lang="en-US" altLang="zh-CN" sz="1800" dirty="0"/>
              <a:t>slot </a:t>
            </a:r>
            <a:r>
              <a:rPr kumimoji="1" lang="zh-CN" altLang="en-US" sz="1800" dirty="0"/>
              <a:t>所在的 </a:t>
            </a:r>
            <a:r>
              <a:rPr kumimoji="1" lang="en-US" altLang="zh-CN" sz="1800" dirty="0"/>
              <a:t>DOM </a:t>
            </a:r>
            <a:r>
              <a:rPr kumimoji="1" lang="zh-CN" altLang="en-US" sz="1800" dirty="0"/>
              <a:t>位置，并替换掉 </a:t>
            </a:r>
            <a:r>
              <a:rPr kumimoji="1" lang="en-US" altLang="zh-CN" sz="1800" dirty="0"/>
              <a:t>slot </a:t>
            </a:r>
            <a:r>
              <a:rPr kumimoji="1" lang="zh-CN" altLang="en-US" sz="1800" dirty="0"/>
              <a:t>标签本身。</a:t>
            </a:r>
          </a:p>
          <a:p>
            <a:endParaRPr kumimoji="1" lang="zh-CN" altLang="en-US" dirty="0"/>
          </a:p>
        </p:txBody>
      </p:sp>
    </p:spTree>
    <p:extLst>
      <p:ext uri="{BB962C8B-B14F-4D97-AF65-F5344CB8AC3E}">
        <p14:creationId xmlns:p14="http://schemas.microsoft.com/office/powerpoint/2010/main" val="2160473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a:t>
            </a:r>
            <a:r>
              <a:rPr kumimoji="1" lang="en-US" altLang="zh-CN" dirty="0" smtClean="0"/>
              <a:t>slot</a:t>
            </a:r>
            <a:r>
              <a:rPr kumimoji="1" lang="zh-CN" altLang="en-US" dirty="0" smtClean="0"/>
              <a:t>分发内容</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CN" altLang="hr-HR" sz="1800" dirty="0" smtClean="0"/>
              <a:t>具名 </a:t>
            </a:r>
            <a:r>
              <a:rPr lang="hr-HR" altLang="zh-CN" sz="1800" dirty="0"/>
              <a:t>Slot</a:t>
            </a:r>
            <a:endParaRPr lang="zh-CN" altLang="en-US" sz="1800" dirty="0"/>
          </a:p>
          <a:p>
            <a:pPr marL="800100" lvl="1" indent="-342900">
              <a:buFont typeface="Arial"/>
              <a:buChar char="•"/>
            </a:pPr>
            <a:r>
              <a:rPr kumimoji="1" lang="en-US" altLang="zh-CN" sz="1600" dirty="0"/>
              <a:t>&lt;slot&gt; </a:t>
            </a:r>
            <a:r>
              <a:rPr kumimoji="1" lang="zh-CN" altLang="en-US" sz="1600" dirty="0"/>
              <a:t>元素可以用一个特殊的属性 </a:t>
            </a:r>
            <a:r>
              <a:rPr kumimoji="1" lang="en-US" altLang="zh-CN" sz="1600" dirty="0"/>
              <a:t>name </a:t>
            </a:r>
            <a:r>
              <a:rPr kumimoji="1" lang="zh-CN" altLang="en-US" sz="1600" dirty="0"/>
              <a:t>来配置如何分发内容。多个 </a:t>
            </a:r>
            <a:r>
              <a:rPr kumimoji="1" lang="en-US" altLang="zh-CN" sz="1600" dirty="0"/>
              <a:t>slot </a:t>
            </a:r>
            <a:r>
              <a:rPr kumimoji="1" lang="zh-CN" altLang="en-US" sz="1600" dirty="0"/>
              <a:t>可以有不同的名字。具名 </a:t>
            </a:r>
            <a:r>
              <a:rPr kumimoji="1" lang="en-US" altLang="zh-CN" sz="1600" dirty="0"/>
              <a:t>slot </a:t>
            </a:r>
            <a:r>
              <a:rPr kumimoji="1" lang="zh-CN" altLang="en-US" sz="1600" dirty="0"/>
              <a:t>将匹配内容片段中有对应 </a:t>
            </a:r>
            <a:r>
              <a:rPr kumimoji="1" lang="en-US" altLang="zh-CN" sz="1600" dirty="0"/>
              <a:t>slot </a:t>
            </a:r>
            <a:r>
              <a:rPr kumimoji="1" lang="zh-CN" altLang="en-US" sz="1600" dirty="0"/>
              <a:t>特性的元素。</a:t>
            </a:r>
          </a:p>
          <a:p>
            <a:endParaRPr kumimoji="1" lang="zh-CN" altLang="en-US" sz="1800" dirty="0"/>
          </a:p>
        </p:txBody>
      </p:sp>
      <p:sp>
        <p:nvSpPr>
          <p:cNvPr id="6" name="矩形 5"/>
          <p:cNvSpPr/>
          <p:nvPr/>
        </p:nvSpPr>
        <p:spPr>
          <a:xfrm>
            <a:off x="2286000" y="3105835"/>
            <a:ext cx="4572000" cy="369332"/>
          </a:xfrm>
          <a:prstGeom prst="rect">
            <a:avLst/>
          </a:prstGeom>
        </p:spPr>
        <p:txBody>
          <a:bodyPr>
            <a:spAutoFit/>
          </a:bodyPr>
          <a:lstStyle/>
          <a:p>
            <a:endParaRPr lang="zh-CN" altLang="en-US" dirty="0"/>
          </a:p>
        </p:txBody>
      </p:sp>
      <p:sp>
        <p:nvSpPr>
          <p:cNvPr id="7" name="矩形 6"/>
          <p:cNvSpPr/>
          <p:nvPr/>
        </p:nvSpPr>
        <p:spPr>
          <a:xfrm>
            <a:off x="3992247" y="3244334"/>
            <a:ext cx="184666" cy="369332"/>
          </a:xfrm>
          <a:prstGeom prst="rect">
            <a:avLst/>
          </a:prstGeom>
        </p:spPr>
        <p:txBody>
          <a:bodyPr wrap="none">
            <a:spAutoFit/>
          </a:bodyPr>
          <a:lstStyle/>
          <a:p>
            <a:endParaRPr lang="zh-CN" altLang="en-US" dirty="0"/>
          </a:p>
        </p:txBody>
      </p:sp>
      <p:sp>
        <p:nvSpPr>
          <p:cNvPr id="8" name="矩形 7"/>
          <p:cNvSpPr/>
          <p:nvPr/>
        </p:nvSpPr>
        <p:spPr>
          <a:xfrm>
            <a:off x="2286000" y="2828836"/>
            <a:ext cx="4572000" cy="369332"/>
          </a:xfrm>
          <a:prstGeom prst="rect">
            <a:avLst/>
          </a:prstGeom>
        </p:spPr>
        <p:txBody>
          <a:bodyPr>
            <a:spAutoFit/>
          </a:bodyPr>
          <a:lstStyle/>
          <a:p>
            <a:endParaRPr lang="zh-CN" altLang="en-US" dirty="0"/>
          </a:p>
        </p:txBody>
      </p:sp>
      <p:sp>
        <p:nvSpPr>
          <p:cNvPr id="9" name="内容占位符 5"/>
          <p:cNvSpPr txBox="1">
            <a:spLocks/>
          </p:cNvSpPr>
          <p:nvPr/>
        </p:nvSpPr>
        <p:spPr>
          <a:xfrm>
            <a:off x="409923" y="3105835"/>
            <a:ext cx="3582324" cy="3662541"/>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400" dirty="0">
                <a:solidFill>
                  <a:srgbClr val="FFFFFF"/>
                </a:solidFill>
              </a:rPr>
              <a:t>&lt;div class="container"&gt;</a:t>
            </a:r>
          </a:p>
          <a:p>
            <a:pPr>
              <a:lnSpc>
                <a:spcPct val="100000"/>
              </a:lnSpc>
            </a:pPr>
            <a:r>
              <a:rPr lang="en-US" altLang="zh-CN" sz="1400" dirty="0">
                <a:solidFill>
                  <a:srgbClr val="FFFFFF"/>
                </a:solidFill>
              </a:rPr>
              <a:t>  &lt;header&gt;</a:t>
            </a:r>
          </a:p>
          <a:p>
            <a:pPr>
              <a:lnSpc>
                <a:spcPct val="100000"/>
              </a:lnSpc>
            </a:pPr>
            <a:r>
              <a:rPr lang="en-US" altLang="zh-CN" sz="1400" dirty="0">
                <a:solidFill>
                  <a:srgbClr val="FFFFFF"/>
                </a:solidFill>
              </a:rPr>
              <a:t>    &lt;slot name="header"&gt;&lt;/slot&gt;</a:t>
            </a:r>
          </a:p>
          <a:p>
            <a:pPr>
              <a:lnSpc>
                <a:spcPct val="100000"/>
              </a:lnSpc>
            </a:pPr>
            <a:r>
              <a:rPr lang="en-US" altLang="zh-CN" sz="1400" dirty="0">
                <a:solidFill>
                  <a:srgbClr val="FFFFFF"/>
                </a:solidFill>
              </a:rPr>
              <a:t>  &lt;/header&gt;</a:t>
            </a:r>
          </a:p>
          <a:p>
            <a:pPr>
              <a:lnSpc>
                <a:spcPct val="100000"/>
              </a:lnSpc>
            </a:pPr>
            <a:r>
              <a:rPr lang="en-US" altLang="zh-CN" sz="1400" dirty="0">
                <a:solidFill>
                  <a:srgbClr val="FFFFFF"/>
                </a:solidFill>
              </a:rPr>
              <a:t>  &lt;main&gt;</a:t>
            </a:r>
          </a:p>
          <a:p>
            <a:pPr>
              <a:lnSpc>
                <a:spcPct val="100000"/>
              </a:lnSpc>
            </a:pPr>
            <a:r>
              <a:rPr lang="en-US" altLang="zh-CN" sz="1400" dirty="0">
                <a:solidFill>
                  <a:srgbClr val="FFFFFF"/>
                </a:solidFill>
              </a:rPr>
              <a:t>    &lt;slot&gt;&lt;/slot&gt;</a:t>
            </a:r>
          </a:p>
          <a:p>
            <a:pPr>
              <a:lnSpc>
                <a:spcPct val="100000"/>
              </a:lnSpc>
            </a:pPr>
            <a:r>
              <a:rPr lang="en-US" altLang="zh-CN" sz="1400" dirty="0">
                <a:solidFill>
                  <a:srgbClr val="FFFFFF"/>
                </a:solidFill>
              </a:rPr>
              <a:t>  &lt;/main&gt;</a:t>
            </a:r>
          </a:p>
          <a:p>
            <a:pPr>
              <a:lnSpc>
                <a:spcPct val="100000"/>
              </a:lnSpc>
            </a:pPr>
            <a:r>
              <a:rPr lang="en-US" altLang="zh-CN" sz="1400" dirty="0">
                <a:solidFill>
                  <a:srgbClr val="FFFFFF"/>
                </a:solidFill>
              </a:rPr>
              <a:t>  &lt;footer&gt;</a:t>
            </a:r>
          </a:p>
          <a:p>
            <a:pPr>
              <a:lnSpc>
                <a:spcPct val="100000"/>
              </a:lnSpc>
            </a:pPr>
            <a:r>
              <a:rPr lang="en-US" altLang="zh-CN" sz="1400" dirty="0">
                <a:solidFill>
                  <a:srgbClr val="FFFFFF"/>
                </a:solidFill>
              </a:rPr>
              <a:t>    &lt;slot name="footer"&gt;&lt;/slot&gt;</a:t>
            </a:r>
          </a:p>
          <a:p>
            <a:pPr>
              <a:lnSpc>
                <a:spcPct val="100000"/>
              </a:lnSpc>
            </a:pPr>
            <a:r>
              <a:rPr lang="en-US" altLang="zh-CN" sz="1400" dirty="0">
                <a:solidFill>
                  <a:srgbClr val="FFFFFF"/>
                </a:solidFill>
              </a:rPr>
              <a:t>  &lt;/footer&gt;</a:t>
            </a:r>
          </a:p>
          <a:p>
            <a:pPr>
              <a:lnSpc>
                <a:spcPct val="100000"/>
              </a:lnSpc>
            </a:pPr>
            <a:r>
              <a:rPr lang="en-US" altLang="zh-CN" sz="1400" dirty="0">
                <a:solidFill>
                  <a:srgbClr val="FFFFFF"/>
                </a:solidFill>
              </a:rPr>
              <a:t>&lt;/div&gt;</a:t>
            </a:r>
            <a:endParaRPr lang="zh-CN" altLang="en-US" sz="1400" dirty="0">
              <a:solidFill>
                <a:srgbClr val="FFFFFF"/>
              </a:solidFill>
            </a:endParaRPr>
          </a:p>
        </p:txBody>
      </p:sp>
      <p:sp>
        <p:nvSpPr>
          <p:cNvPr id="10" name="内容占位符 5"/>
          <p:cNvSpPr txBox="1">
            <a:spLocks/>
          </p:cNvSpPr>
          <p:nvPr/>
        </p:nvSpPr>
        <p:spPr>
          <a:xfrm>
            <a:off x="4209784" y="3458296"/>
            <a:ext cx="3582324" cy="241604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TW" sz="1400" dirty="0">
                <a:solidFill>
                  <a:srgbClr val="FFFFFF"/>
                </a:solidFill>
              </a:rPr>
              <a:t>&lt;app-layout&gt;</a:t>
            </a:r>
          </a:p>
          <a:p>
            <a:pPr>
              <a:lnSpc>
                <a:spcPct val="100000"/>
              </a:lnSpc>
            </a:pPr>
            <a:r>
              <a:rPr lang="en-US" altLang="zh-TW" sz="1400" dirty="0">
                <a:solidFill>
                  <a:srgbClr val="FFFFFF"/>
                </a:solidFill>
              </a:rPr>
              <a:t>  &lt;h1 slot="header"&gt;</a:t>
            </a:r>
            <a:r>
              <a:rPr lang="zh-TW" altLang="en-US" sz="1400" dirty="0">
                <a:solidFill>
                  <a:srgbClr val="FFFFFF"/>
                </a:solidFill>
              </a:rPr>
              <a:t>这里可能是一个页面标题</a:t>
            </a:r>
            <a:r>
              <a:rPr lang="en-US" altLang="zh-TW" sz="1400" dirty="0">
                <a:solidFill>
                  <a:srgbClr val="FFFFFF"/>
                </a:solidFill>
              </a:rPr>
              <a:t>&lt;/h1&gt;</a:t>
            </a:r>
          </a:p>
          <a:p>
            <a:pPr>
              <a:lnSpc>
                <a:spcPct val="100000"/>
              </a:lnSpc>
            </a:pPr>
            <a:r>
              <a:rPr lang="en-US" altLang="zh-TW" sz="1400" dirty="0">
                <a:solidFill>
                  <a:srgbClr val="FFFFFF"/>
                </a:solidFill>
              </a:rPr>
              <a:t>  &lt;p&gt;</a:t>
            </a:r>
            <a:r>
              <a:rPr lang="zh-TW" altLang="en-US" sz="1400" dirty="0">
                <a:solidFill>
                  <a:srgbClr val="FFFFFF"/>
                </a:solidFill>
              </a:rPr>
              <a:t>主要内容的一个段落。</a:t>
            </a:r>
            <a:r>
              <a:rPr lang="en-US" altLang="zh-TW" sz="1400" dirty="0">
                <a:solidFill>
                  <a:srgbClr val="FFFFFF"/>
                </a:solidFill>
              </a:rPr>
              <a:t>&lt;/p&gt;</a:t>
            </a:r>
          </a:p>
          <a:p>
            <a:pPr>
              <a:lnSpc>
                <a:spcPct val="100000"/>
              </a:lnSpc>
            </a:pPr>
            <a:r>
              <a:rPr lang="en-US" altLang="zh-TW" sz="1400" dirty="0">
                <a:solidFill>
                  <a:srgbClr val="FFFFFF"/>
                </a:solidFill>
              </a:rPr>
              <a:t>  &lt;p&gt;</a:t>
            </a:r>
            <a:r>
              <a:rPr lang="zh-TW" altLang="en-US" sz="1400" dirty="0">
                <a:solidFill>
                  <a:srgbClr val="FFFFFF"/>
                </a:solidFill>
              </a:rPr>
              <a:t>另一个主要段落。</a:t>
            </a:r>
            <a:r>
              <a:rPr lang="en-US" altLang="zh-TW" sz="1400" dirty="0">
                <a:solidFill>
                  <a:srgbClr val="FFFFFF"/>
                </a:solidFill>
              </a:rPr>
              <a:t>&lt;/p&gt;</a:t>
            </a:r>
          </a:p>
          <a:p>
            <a:pPr>
              <a:lnSpc>
                <a:spcPct val="100000"/>
              </a:lnSpc>
            </a:pPr>
            <a:r>
              <a:rPr lang="en-US" altLang="zh-TW" sz="1400" dirty="0">
                <a:solidFill>
                  <a:srgbClr val="FFFFFF"/>
                </a:solidFill>
              </a:rPr>
              <a:t>  &lt;p slot="footer"&gt;</a:t>
            </a:r>
            <a:r>
              <a:rPr lang="zh-TW" altLang="en-US" sz="1400" dirty="0">
                <a:solidFill>
                  <a:srgbClr val="FFFFFF"/>
                </a:solidFill>
              </a:rPr>
              <a:t>这里有一些联系信息</a:t>
            </a:r>
            <a:r>
              <a:rPr lang="en-US" altLang="zh-TW" sz="1400" dirty="0">
                <a:solidFill>
                  <a:srgbClr val="FFFFFF"/>
                </a:solidFill>
              </a:rPr>
              <a:t>&lt;/p&gt;</a:t>
            </a:r>
          </a:p>
          <a:p>
            <a:pPr>
              <a:lnSpc>
                <a:spcPct val="100000"/>
              </a:lnSpc>
            </a:pPr>
            <a:r>
              <a:rPr lang="en-US" altLang="zh-TW" sz="1400" dirty="0">
                <a:solidFill>
                  <a:srgbClr val="FFFFFF"/>
                </a:solidFill>
              </a:rPr>
              <a:t>&lt;/app-layout&gt;</a:t>
            </a:r>
          </a:p>
        </p:txBody>
      </p:sp>
    </p:spTree>
    <p:extLst>
      <p:ext uri="{BB962C8B-B14F-4D97-AF65-F5344CB8AC3E}">
        <p14:creationId xmlns:p14="http://schemas.microsoft.com/office/powerpoint/2010/main" val="2366010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封装组件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en-US" altLang="zh-CN" dirty="0" err="1" smtClean="0"/>
              <a:t>Vue</a:t>
            </a:r>
            <a:r>
              <a:rPr kumimoji="1" lang="zh-CN" altLang="en-US" dirty="0" smtClean="0"/>
              <a:t>组件的</a:t>
            </a:r>
            <a:r>
              <a:rPr kumimoji="1" lang="en-US" altLang="zh-CN" dirty="0" smtClean="0"/>
              <a:t>API</a:t>
            </a:r>
            <a:r>
              <a:rPr kumimoji="1" lang="zh-CN" altLang="en-US" dirty="0" smtClean="0"/>
              <a:t>来自：</a:t>
            </a:r>
            <a:endParaRPr kumimoji="1" lang="en-US" altLang="zh-CN" dirty="0" smtClean="0"/>
          </a:p>
          <a:p>
            <a:pPr marL="800100" lvl="1" indent="-342900">
              <a:buFont typeface="Arial"/>
              <a:buChar char="•"/>
            </a:pPr>
            <a:r>
              <a:rPr kumimoji="1" lang="en-US" altLang="zh-CN" dirty="0" smtClean="0"/>
              <a:t>props</a:t>
            </a:r>
            <a:r>
              <a:rPr kumimoji="1" lang="zh-CN" altLang="en-US" dirty="0" smtClean="0"/>
              <a:t>参数：</a:t>
            </a:r>
            <a:r>
              <a:rPr kumimoji="1" lang="en-US" altLang="zh-CN" dirty="0" smtClean="0"/>
              <a:t> </a:t>
            </a:r>
            <a:r>
              <a:rPr kumimoji="1" lang="zh-CN" altLang="en-US" dirty="0" smtClean="0"/>
              <a:t>传递数据</a:t>
            </a:r>
            <a:endParaRPr kumimoji="1" lang="en-US" altLang="zh-CN" dirty="0" smtClean="0"/>
          </a:p>
          <a:p>
            <a:pPr marL="800100" lvl="1" indent="-342900">
              <a:buFont typeface="Arial"/>
              <a:buChar char="•"/>
            </a:pPr>
            <a:r>
              <a:rPr kumimoji="1" lang="en-US" altLang="zh-CN" dirty="0" smtClean="0"/>
              <a:t>slot</a:t>
            </a:r>
            <a:r>
              <a:rPr kumimoji="1" lang="zh-CN" altLang="en-US" dirty="0" smtClean="0"/>
              <a:t>定制模板：</a:t>
            </a:r>
            <a:r>
              <a:rPr kumimoji="1" lang="en-US" altLang="zh-CN" dirty="0" smtClean="0"/>
              <a:t> </a:t>
            </a:r>
            <a:r>
              <a:rPr kumimoji="1" lang="zh-CN" altLang="en-US" dirty="0" smtClean="0"/>
              <a:t>外部模板混合子组件模板</a:t>
            </a:r>
            <a:endParaRPr kumimoji="1" lang="en-US" altLang="zh-CN" dirty="0" smtClean="0"/>
          </a:p>
          <a:p>
            <a:pPr marL="800100" lvl="1" indent="-342900">
              <a:buFont typeface="Arial"/>
              <a:buChar char="•"/>
            </a:pPr>
            <a:r>
              <a:rPr kumimoji="1" lang="en-US" altLang="zh-CN" dirty="0" smtClean="0"/>
              <a:t>event</a:t>
            </a:r>
            <a:r>
              <a:rPr kumimoji="1" lang="zh-CN" altLang="en-US" dirty="0" smtClean="0"/>
              <a:t>自定义事件：</a:t>
            </a:r>
            <a:r>
              <a:rPr kumimoji="1" lang="en-US" altLang="zh-CN" dirty="0" smtClean="0"/>
              <a:t> </a:t>
            </a:r>
            <a:r>
              <a:rPr kumimoji="1" lang="zh-CN" altLang="en-US" dirty="0" smtClean="0"/>
              <a:t>监控子组件交互状态</a:t>
            </a:r>
            <a:endParaRPr kumimoji="1" lang="zh-CN" altLang="en-US" dirty="0"/>
          </a:p>
        </p:txBody>
      </p:sp>
    </p:spTree>
    <p:extLst>
      <p:ext uri="{BB962C8B-B14F-4D97-AF65-F5344CB8AC3E}">
        <p14:creationId xmlns:p14="http://schemas.microsoft.com/office/powerpoint/2010/main" val="2160473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动态组件</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多个组件可以使用同一个挂载点，动态地在它们之间切换。</a:t>
            </a:r>
            <a:endParaRPr kumimoji="1" lang="en-US" altLang="zh-CN" dirty="0" smtClean="0"/>
          </a:p>
          <a:p>
            <a:pPr marL="342900" indent="-342900">
              <a:buFont typeface="Arial"/>
              <a:buChar char="•"/>
            </a:pPr>
            <a:r>
              <a:rPr kumimoji="1" lang="zh-CN" altLang="en-US" dirty="0" smtClean="0"/>
              <a:t>使用保留的</a:t>
            </a:r>
            <a:r>
              <a:rPr kumimoji="1" lang="en-US" altLang="zh-CN" dirty="0" smtClean="0"/>
              <a:t>&lt;component&gt;</a:t>
            </a:r>
            <a:r>
              <a:rPr kumimoji="1" lang="zh-CN" altLang="en-US" dirty="0" smtClean="0"/>
              <a:t>元素，使用</a:t>
            </a:r>
            <a:r>
              <a:rPr kumimoji="1" lang="en-US" altLang="zh-CN" dirty="0" smtClean="0"/>
              <a:t>is</a:t>
            </a:r>
            <a:r>
              <a:rPr kumimoji="1" lang="zh-CN" altLang="en-US" dirty="0" smtClean="0"/>
              <a:t>特性进行动态绑定。</a:t>
            </a:r>
            <a:endParaRPr kumimoji="1" lang="en-US" altLang="zh-CN" dirty="0" smtClean="0"/>
          </a:p>
          <a:p>
            <a:pPr marL="342900" indent="-342900">
              <a:buFont typeface="Arial"/>
              <a:buChar char="•"/>
            </a:pPr>
            <a:r>
              <a:rPr kumimoji="1" lang="zh-CN" altLang="en-US" dirty="0" smtClean="0"/>
              <a:t>可以使用</a:t>
            </a:r>
            <a:r>
              <a:rPr kumimoji="1" lang="en-US" altLang="zh-CN" dirty="0" smtClean="0"/>
              <a:t>keep-alive</a:t>
            </a:r>
            <a:r>
              <a:rPr kumimoji="1" lang="zh-CN" altLang="en-US" dirty="0" smtClean="0"/>
              <a:t>把切换出去的组件保存在内存中，这样可以保留它的状态，避免重新渲</a:t>
            </a:r>
            <a:r>
              <a:rPr kumimoji="1" lang="zh-CN" altLang="en-US" smtClean="0"/>
              <a:t>染。</a:t>
            </a:r>
            <a:endParaRPr kumimoji="1" lang="en-US" altLang="zh-CN" smtClean="0"/>
          </a:p>
        </p:txBody>
      </p:sp>
    </p:spTree>
    <p:extLst>
      <p:ext uri="{BB962C8B-B14F-4D97-AF65-F5344CB8AC3E}">
        <p14:creationId xmlns:p14="http://schemas.microsoft.com/office/powerpoint/2010/main" val="2160473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60473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HTML </a:t>
            </a:r>
            <a:r>
              <a:rPr kumimoji="1" lang="zh-CN" altLang="en-US" dirty="0" smtClean="0"/>
              <a:t>模版</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基于</a:t>
            </a:r>
            <a:r>
              <a:rPr kumimoji="1" lang="en-US" altLang="zh-CN" dirty="0" smtClean="0"/>
              <a:t>DOM</a:t>
            </a:r>
            <a:r>
              <a:rPr kumimoji="1" lang="zh-CN" altLang="en-US" dirty="0" smtClean="0"/>
              <a:t>的模板，</a:t>
            </a:r>
            <a:r>
              <a:rPr kumimoji="1" lang="en-US" altLang="zh-CN" dirty="0" smtClean="0"/>
              <a:t> </a:t>
            </a:r>
            <a:r>
              <a:rPr kumimoji="1" lang="zh-CN" altLang="en-US" dirty="0" smtClean="0"/>
              <a:t>模板都是可解析的有效的</a:t>
            </a:r>
            <a:r>
              <a:rPr kumimoji="1" lang="en-US" altLang="zh-CN" dirty="0" smtClean="0"/>
              <a:t>HTML</a:t>
            </a:r>
            <a:r>
              <a:rPr kumimoji="1" lang="zh-CN" altLang="en-US" dirty="0" smtClean="0"/>
              <a:t>。</a:t>
            </a:r>
            <a:endParaRPr kumimoji="1" lang="en-US" altLang="zh-CN" dirty="0" smtClean="0"/>
          </a:p>
          <a:p>
            <a:pPr marL="800100" lvl="1" indent="-342900">
              <a:buFont typeface="Arial"/>
              <a:buChar char="•"/>
            </a:pPr>
            <a:r>
              <a:rPr kumimoji="1" lang="zh-CN" altLang="en-US" dirty="0" smtClean="0"/>
              <a:t>插值</a:t>
            </a:r>
            <a:endParaRPr kumimoji="1" lang="en-US" altLang="zh-CN" dirty="0" smtClean="0"/>
          </a:p>
          <a:p>
            <a:pPr marL="1485900" lvl="2" indent="-342900">
              <a:buFont typeface="Arial"/>
              <a:buChar char="•"/>
            </a:pPr>
            <a:r>
              <a:rPr kumimoji="1" lang="zh-CN" altLang="en-US" dirty="0" smtClean="0"/>
              <a:t>文本插值</a:t>
            </a:r>
            <a:r>
              <a:rPr kumimoji="1" lang="en-US" altLang="zh-CN" dirty="0" smtClean="0"/>
              <a:t> {{message}} </a:t>
            </a:r>
          </a:p>
          <a:p>
            <a:pPr marL="1485900" lvl="2" indent="-342900">
              <a:buFont typeface="Arial"/>
              <a:buChar char="•"/>
            </a:pPr>
            <a:r>
              <a:rPr kumimoji="1" lang="en-US" altLang="zh-CN" dirty="0" smtClean="0"/>
              <a:t>HTML </a:t>
            </a:r>
            <a:r>
              <a:rPr kumimoji="1" lang="zh-CN" altLang="en-US" dirty="0" smtClean="0"/>
              <a:t>插值</a:t>
            </a:r>
            <a:r>
              <a:rPr kumimoji="1" lang="zh-CN" altLang="zh-CN" dirty="0" smtClean="0"/>
              <a:t>：</a:t>
            </a:r>
            <a:r>
              <a:rPr kumimoji="1" lang="en-US" altLang="zh-CN" dirty="0" smtClean="0"/>
              <a:t> </a:t>
            </a:r>
            <a:r>
              <a:rPr kumimoji="1" lang="zh-CN" altLang="en-US" dirty="0" smtClean="0"/>
              <a:t>利用</a:t>
            </a:r>
            <a:r>
              <a:rPr kumimoji="1" lang="en-US" altLang="zh-CN" dirty="0" smtClean="0"/>
              <a:t>v-html </a:t>
            </a:r>
            <a:r>
              <a:rPr kumimoji="1" lang="zh-CN" altLang="en-US" dirty="0" smtClean="0"/>
              <a:t>指令（</a:t>
            </a:r>
            <a:r>
              <a:rPr kumimoji="1" lang="zh-CN" altLang="en-US" dirty="0">
                <a:solidFill>
                  <a:schemeClr val="bg2"/>
                </a:solidFill>
              </a:rPr>
              <a:t>插入可信赖的</a:t>
            </a:r>
            <a:r>
              <a:rPr kumimoji="1" lang="en-US" altLang="zh-CN" dirty="0">
                <a:solidFill>
                  <a:schemeClr val="bg2"/>
                </a:solidFill>
              </a:rPr>
              <a:t>HTML</a:t>
            </a:r>
            <a:r>
              <a:rPr kumimoji="1" lang="zh-CN" altLang="en-US" dirty="0">
                <a:solidFill>
                  <a:schemeClr val="bg2"/>
                </a:solidFill>
              </a:rPr>
              <a:t>结构，防止</a:t>
            </a:r>
            <a:r>
              <a:rPr kumimoji="1" lang="en-US" altLang="zh-CN" dirty="0">
                <a:solidFill>
                  <a:schemeClr val="bg2"/>
                </a:solidFill>
              </a:rPr>
              <a:t>HTML</a:t>
            </a:r>
            <a:r>
              <a:rPr kumimoji="1" lang="zh-CN" altLang="en-US" dirty="0">
                <a:solidFill>
                  <a:schemeClr val="bg2"/>
                </a:solidFill>
              </a:rPr>
              <a:t>注入</a:t>
            </a:r>
            <a:r>
              <a:rPr kumimoji="1" lang="en-US" altLang="zh-CN" dirty="0">
                <a:solidFill>
                  <a:schemeClr val="bg2"/>
                </a:solidFill>
              </a:rPr>
              <a:t> </a:t>
            </a:r>
            <a:r>
              <a:rPr kumimoji="1" lang="zh-CN" altLang="en-US" dirty="0" smtClean="0"/>
              <a:t>）。</a:t>
            </a:r>
            <a:r>
              <a:rPr kumimoji="1" lang="en-US" altLang="zh-CN" dirty="0" smtClean="0"/>
              <a:t> </a:t>
            </a:r>
            <a:endParaRPr kumimoji="1" lang="zh-CN" altLang="en-US" dirty="0"/>
          </a:p>
        </p:txBody>
      </p:sp>
    </p:spTree>
    <p:extLst>
      <p:ext uri="{BB962C8B-B14F-4D97-AF65-F5344CB8AC3E}">
        <p14:creationId xmlns:p14="http://schemas.microsoft.com/office/powerpoint/2010/main" val="3708212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字符串模板</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en-US" altLang="zh-CN" dirty="0" smtClean="0"/>
              <a:t>template</a:t>
            </a:r>
            <a:r>
              <a:rPr kumimoji="1" lang="zh-CN" altLang="en-US" dirty="0" smtClean="0"/>
              <a:t>选项对象的属性</a:t>
            </a:r>
            <a:endParaRPr kumimoji="1" lang="en-US" altLang="zh-CN" dirty="0" smtClean="0"/>
          </a:p>
          <a:p>
            <a:pPr marL="342900" indent="-342900">
              <a:buFont typeface="Arial"/>
              <a:buChar char="•"/>
            </a:pPr>
            <a:r>
              <a:rPr kumimoji="1" lang="zh-CN" altLang="en-US" dirty="0" smtClean="0"/>
              <a:t>模版将会替换挂载的元素，挂载元素的内容都将被忽略</a:t>
            </a:r>
            <a:endParaRPr kumimoji="1" lang="en-US" altLang="zh-CN" dirty="0" smtClean="0"/>
          </a:p>
          <a:p>
            <a:pPr marL="342900" indent="-342900">
              <a:buFont typeface="Arial"/>
              <a:buChar char="•"/>
            </a:pPr>
            <a:r>
              <a:rPr kumimoji="1" lang="zh-CN" altLang="en-US" dirty="0" smtClean="0"/>
              <a:t>根节点只能有一个</a:t>
            </a:r>
            <a:endParaRPr kumimoji="1" lang="en-US" altLang="zh-CN" dirty="0" smtClean="0"/>
          </a:p>
          <a:p>
            <a:pPr marL="342900" indent="-342900">
              <a:buFont typeface="Arial"/>
              <a:buChar char="•"/>
            </a:pPr>
            <a:r>
              <a:rPr kumimoji="1" lang="zh-CN" altLang="en-US" dirty="0" smtClean="0"/>
              <a:t>将</a:t>
            </a:r>
            <a:r>
              <a:rPr kumimoji="1" lang="en-US" altLang="zh-CN" dirty="0" smtClean="0"/>
              <a:t>html</a:t>
            </a:r>
            <a:r>
              <a:rPr kumimoji="1" lang="zh-CN" altLang="en-US" dirty="0" smtClean="0"/>
              <a:t>结构写在一对</a:t>
            </a:r>
            <a:r>
              <a:rPr kumimoji="1" lang="en-US" altLang="zh-CN" dirty="0" smtClean="0"/>
              <a:t>script </a:t>
            </a:r>
            <a:r>
              <a:rPr kumimoji="1" lang="zh-CN" altLang="en-US" dirty="0" smtClean="0"/>
              <a:t>标签中，设置</a:t>
            </a:r>
            <a:r>
              <a:rPr kumimoji="1" lang="en-US" altLang="zh-CN" dirty="0" smtClean="0"/>
              <a:t>type </a:t>
            </a:r>
            <a:r>
              <a:rPr kumimoji="1" lang="en-US" altLang="zh-CN" dirty="0"/>
              <a:t> </a:t>
            </a:r>
            <a:r>
              <a:rPr kumimoji="1" lang="en-US" altLang="zh-CN" dirty="0" smtClean="0"/>
              <a:t>= “x-template”</a:t>
            </a:r>
            <a:endParaRPr kumimoji="1" lang="zh-CN" altLang="en-US" dirty="0"/>
          </a:p>
        </p:txBody>
      </p:sp>
    </p:spTree>
    <p:extLst>
      <p:ext uri="{BB962C8B-B14F-4D97-AF65-F5344CB8AC3E}">
        <p14:creationId xmlns:p14="http://schemas.microsoft.com/office/powerpoint/2010/main" val="3708212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render</a:t>
            </a:r>
            <a:r>
              <a:rPr kumimoji="1" lang="zh-CN" altLang="en-US" dirty="0" smtClean="0"/>
              <a:t>函数</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708212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5573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Vue</a:t>
            </a:r>
            <a:r>
              <a:rPr kumimoji="1" lang="zh-CN" altLang="en-US" dirty="0"/>
              <a:t>核心要点</a:t>
            </a:r>
          </a:p>
        </p:txBody>
      </p:sp>
      <p:sp>
        <p:nvSpPr>
          <p:cNvPr id="3" name="内容占位符 2"/>
          <p:cNvSpPr>
            <a:spLocks noGrp="1"/>
          </p:cNvSpPr>
          <p:nvPr>
            <p:ph idx="1"/>
          </p:nvPr>
        </p:nvSpPr>
        <p:spPr/>
        <p:txBody>
          <a:bodyPr/>
          <a:lstStyle/>
          <a:p>
            <a:pPr marL="342900" indent="-342900">
              <a:buFont typeface="Arial"/>
              <a:buChar char="•"/>
            </a:pPr>
            <a:r>
              <a:rPr kumimoji="1" lang="zh-CN" altLang="en-US" dirty="0"/>
              <a:t>组合的视图组件</a:t>
            </a:r>
          </a:p>
          <a:p>
            <a:pPr marL="800100" lvl="1" indent="-342900">
              <a:buFont typeface="Arial"/>
              <a:buChar char="•"/>
            </a:pPr>
            <a:r>
              <a:rPr kumimoji="1" lang="zh-CN" altLang="en-US" dirty="0"/>
              <a:t>把</a:t>
            </a:r>
            <a:r>
              <a:rPr kumimoji="1" lang="en-US" altLang="zh-CN" dirty="0"/>
              <a:t>UI</a:t>
            </a:r>
            <a:r>
              <a:rPr kumimoji="1" lang="zh-CN" altLang="en-US" dirty="0"/>
              <a:t>页面映射为组件树</a:t>
            </a:r>
          </a:p>
          <a:p>
            <a:pPr marL="800100" lvl="1" indent="-342900">
              <a:buFont typeface="Arial"/>
              <a:buChar char="•"/>
            </a:pPr>
            <a:r>
              <a:rPr kumimoji="1" lang="zh-CN" altLang="en-US" dirty="0"/>
              <a:t>划分组件可</a:t>
            </a:r>
            <a:r>
              <a:rPr kumimoji="1" lang="zh-CN" altLang="en-US" dirty="0" smtClean="0"/>
              <a:t>重用、可扩展、可维护、</a:t>
            </a:r>
            <a:r>
              <a:rPr kumimoji="1" lang="zh-CN" altLang="en-US" dirty="0"/>
              <a:t>可测试</a:t>
            </a:r>
          </a:p>
          <a:p>
            <a:endParaRPr kumimoji="1" lang="zh-CN" altLang="en-US" dirty="0"/>
          </a:p>
        </p:txBody>
      </p:sp>
    </p:spTree>
    <p:extLst>
      <p:ext uri="{BB962C8B-B14F-4D97-AF65-F5344CB8AC3E}">
        <p14:creationId xmlns:p14="http://schemas.microsoft.com/office/powerpoint/2010/main" val="31286520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v</a:t>
            </a:r>
            <a:r>
              <a:rPr kumimoji="1" lang="en-US" altLang="zh-CN" dirty="0" err="1" smtClean="0"/>
              <a:t>ue</a:t>
            </a:r>
            <a:r>
              <a:rPr kumimoji="1" lang="en-US" altLang="zh-CN" dirty="0" smtClean="0"/>
              <a:t>-cli</a:t>
            </a:r>
            <a:endParaRPr kumimoji="1"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kumimoji="1" lang="zh-CN" altLang="en-US" dirty="0" smtClean="0"/>
              <a:t>在使用</a:t>
            </a:r>
            <a:r>
              <a:rPr kumimoji="1" lang="en-US" altLang="zh-CN" dirty="0" smtClean="0"/>
              <a:t>vue.js</a:t>
            </a:r>
            <a:r>
              <a:rPr kumimoji="1" lang="zh-CN" altLang="en-US" dirty="0" smtClean="0"/>
              <a:t>开发大型应用时， 我们需要考虑代码目录结构、项目构建和部署、热加载、代码单元测试等事情。</a:t>
            </a:r>
            <a:endParaRPr kumimoji="1" lang="en-US" altLang="zh-CN" dirty="0" smtClean="0"/>
          </a:p>
          <a:p>
            <a:pPr marL="342900" indent="-342900">
              <a:buFont typeface="Arial" pitchFamily="34" charset="0"/>
              <a:buChar char="•"/>
            </a:pPr>
            <a:r>
              <a:rPr kumimoji="1" lang="zh-CN" altLang="en-US" dirty="0" smtClean="0"/>
              <a:t>如果每个项目都要手动完成这些工作，那无疑是效率低下的。 在</a:t>
            </a:r>
            <a:r>
              <a:rPr kumimoji="1" lang="en-US" altLang="zh-CN" dirty="0" err="1" smtClean="0"/>
              <a:t>vue</a:t>
            </a:r>
            <a:r>
              <a:rPr kumimoji="1" lang="zh-CN" altLang="en-US" dirty="0" smtClean="0"/>
              <a:t>生态中，我们可以使用</a:t>
            </a:r>
            <a:r>
              <a:rPr kumimoji="1" lang="en-US" altLang="zh-CN" dirty="0" err="1" smtClean="0"/>
              <a:t>vue</a:t>
            </a:r>
            <a:r>
              <a:rPr kumimoji="1" lang="en-US" altLang="zh-CN" dirty="0" smtClean="0"/>
              <a:t>-cli</a:t>
            </a:r>
            <a:r>
              <a:rPr kumimoji="1" lang="zh-CN" altLang="en-US" dirty="0" smtClean="0"/>
              <a:t>脚手架工具来快速构建项目。 </a:t>
            </a:r>
            <a:endParaRPr kumimoji="1" lang="zh-CN" altLang="en-US" dirty="0"/>
          </a:p>
        </p:txBody>
      </p:sp>
    </p:spTree>
    <p:extLst>
      <p:ext uri="{BB962C8B-B14F-4D97-AF65-F5344CB8AC3E}">
        <p14:creationId xmlns:p14="http://schemas.microsoft.com/office/powerpoint/2010/main" val="3557370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vue</a:t>
            </a:r>
            <a:r>
              <a:rPr lang="en-US" altLang="zh-CN" dirty="0" smtClean="0"/>
              <a:t>-cli</a:t>
            </a:r>
            <a:r>
              <a:rPr lang="zh-CN" altLang="en-US" dirty="0" smtClean="0"/>
              <a:t>安装</a:t>
            </a:r>
            <a:endParaRPr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lang="zh-CN" altLang="en-US" dirty="0" smtClean="0"/>
              <a:t>安装</a:t>
            </a:r>
            <a:endParaRPr lang="en-US" altLang="zh-CN" dirty="0" smtClean="0"/>
          </a:p>
          <a:p>
            <a:pPr marL="285750" indent="-285750">
              <a:buFont typeface="Arial" pitchFamily="34" charset="0"/>
              <a:buChar char="•"/>
            </a:pPr>
            <a:endParaRPr lang="en-US" altLang="zh-CN" sz="1800" dirty="0" smtClean="0"/>
          </a:p>
          <a:p>
            <a:pPr marL="285750" indent="-285750">
              <a:buFont typeface="Arial" pitchFamily="34" charset="0"/>
              <a:buChar char="•"/>
            </a:pPr>
            <a:r>
              <a:rPr lang="zh-CN" altLang="en-US" sz="1800" dirty="0" smtClean="0"/>
              <a:t>安装完成后，执行命令，如果能显示</a:t>
            </a:r>
            <a:r>
              <a:rPr lang="en-US" altLang="zh-CN" sz="1800" dirty="0" err="1" smtClean="0"/>
              <a:t>vue</a:t>
            </a:r>
            <a:r>
              <a:rPr lang="en-US" altLang="zh-CN" sz="1800" dirty="0" smtClean="0"/>
              <a:t>-cli</a:t>
            </a:r>
            <a:r>
              <a:rPr lang="zh-CN" altLang="en-US" sz="1800" dirty="0" smtClean="0"/>
              <a:t>的版本号，则表示安装成功。</a:t>
            </a:r>
            <a:endParaRPr lang="zh-CN" altLang="en-US" sz="1800" dirty="0"/>
          </a:p>
        </p:txBody>
      </p:sp>
      <p:sp>
        <p:nvSpPr>
          <p:cNvPr id="4" name="内容占位符 5"/>
          <p:cNvSpPr txBox="1">
            <a:spLocks/>
          </p:cNvSpPr>
          <p:nvPr/>
        </p:nvSpPr>
        <p:spPr>
          <a:xfrm>
            <a:off x="457200" y="2442560"/>
            <a:ext cx="7883089" cy="360612"/>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smtClean="0">
                <a:solidFill>
                  <a:srgbClr val="FFFFFF"/>
                </a:solidFill>
              </a:rPr>
              <a:t>npm</a:t>
            </a:r>
            <a:r>
              <a:rPr lang="en-US" altLang="zh-CN" sz="1600" dirty="0" smtClean="0">
                <a:solidFill>
                  <a:srgbClr val="FFFFFF"/>
                </a:solidFill>
              </a:rPr>
              <a:t> install –g </a:t>
            </a:r>
            <a:r>
              <a:rPr lang="en-US" altLang="zh-CN" sz="1600" dirty="0" err="1" smtClean="0">
                <a:solidFill>
                  <a:srgbClr val="FFFFFF"/>
                </a:solidFill>
              </a:rPr>
              <a:t>vue</a:t>
            </a:r>
            <a:r>
              <a:rPr lang="en-US" altLang="zh-CN" sz="1600" dirty="0" smtClean="0">
                <a:solidFill>
                  <a:srgbClr val="FFFFFF"/>
                </a:solidFill>
              </a:rPr>
              <a:t>-cli</a:t>
            </a:r>
            <a:endParaRPr lang="zh-CN" altLang="en-US" sz="1600" dirty="0">
              <a:solidFill>
                <a:srgbClr val="FFFFFF"/>
              </a:solidFill>
            </a:endParaRPr>
          </a:p>
        </p:txBody>
      </p:sp>
      <p:sp>
        <p:nvSpPr>
          <p:cNvPr id="5" name="内容占位符 5"/>
          <p:cNvSpPr txBox="1">
            <a:spLocks/>
          </p:cNvSpPr>
          <p:nvPr/>
        </p:nvSpPr>
        <p:spPr>
          <a:xfrm>
            <a:off x="457196" y="3791583"/>
            <a:ext cx="7883089" cy="360612"/>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smtClean="0">
                <a:solidFill>
                  <a:srgbClr val="FFFFFF"/>
                </a:solidFill>
              </a:rPr>
              <a:t>vue</a:t>
            </a:r>
            <a:r>
              <a:rPr lang="en-US" altLang="zh-CN" sz="1600" dirty="0" smtClean="0">
                <a:solidFill>
                  <a:srgbClr val="FFFFFF"/>
                </a:solidFill>
              </a:rPr>
              <a:t> -V</a:t>
            </a:r>
            <a:endParaRPr lang="zh-CN" altLang="en-US" sz="1600" dirty="0">
              <a:solidFill>
                <a:srgbClr val="FFFFFF"/>
              </a:solidFill>
            </a:endParaRPr>
          </a:p>
        </p:txBody>
      </p:sp>
    </p:spTree>
    <p:extLst>
      <p:ext uri="{BB962C8B-B14F-4D97-AF65-F5344CB8AC3E}">
        <p14:creationId xmlns:p14="http://schemas.microsoft.com/office/powerpoint/2010/main" val="90854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vue</a:t>
            </a:r>
            <a:r>
              <a:rPr lang="en-US" altLang="zh-CN" dirty="0" smtClean="0"/>
              <a:t>-cli</a:t>
            </a:r>
            <a:r>
              <a:rPr lang="zh-CN" altLang="en-US" dirty="0" smtClean="0"/>
              <a:t>快速生成项目</a:t>
            </a:r>
            <a:endParaRPr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lang="zh-CN" altLang="en-US" dirty="0" smtClean="0"/>
              <a:t>我们可以使用</a:t>
            </a:r>
            <a:r>
              <a:rPr lang="en-US" altLang="zh-CN" dirty="0" err="1" smtClean="0"/>
              <a:t>vue</a:t>
            </a:r>
            <a:r>
              <a:rPr lang="en-US" altLang="zh-CN" dirty="0" smtClean="0"/>
              <a:t>-cli</a:t>
            </a:r>
            <a:r>
              <a:rPr lang="zh-CN" altLang="en-US" dirty="0" smtClean="0"/>
              <a:t>来快速生成一个基于</a:t>
            </a:r>
            <a:r>
              <a:rPr lang="en-US" altLang="zh-CN" dirty="0" err="1" smtClean="0"/>
              <a:t>webpack</a:t>
            </a:r>
            <a:r>
              <a:rPr lang="zh-CN" altLang="en-US" dirty="0" smtClean="0"/>
              <a:t>构建的项目。</a:t>
            </a:r>
            <a:endParaRPr lang="en-US" altLang="zh-CN" dirty="0" smtClean="0"/>
          </a:p>
          <a:p>
            <a:pPr marL="342900" indent="-342900">
              <a:buFont typeface="Arial" pitchFamily="34" charset="0"/>
              <a:buChar char="•"/>
            </a:pPr>
            <a:endParaRPr lang="en-US" altLang="zh-CN" dirty="0"/>
          </a:p>
          <a:p>
            <a:pPr marL="342900" indent="-342900">
              <a:buFont typeface="Arial" pitchFamily="34" charset="0"/>
              <a:buChar char="•"/>
            </a:pPr>
            <a:r>
              <a:rPr lang="zh-CN" altLang="en-US" dirty="0" smtClean="0"/>
              <a:t>项目初始化完成后，会在当前目录下 生产</a:t>
            </a:r>
            <a:r>
              <a:rPr lang="en-US" altLang="zh-CN" dirty="0" smtClean="0"/>
              <a:t>my-project</a:t>
            </a:r>
            <a:r>
              <a:rPr lang="zh-CN" altLang="en-US" dirty="0" smtClean="0"/>
              <a:t>目录，进入</a:t>
            </a:r>
            <a:r>
              <a:rPr lang="en-US" altLang="zh-CN" dirty="0"/>
              <a:t>my-project</a:t>
            </a:r>
            <a:r>
              <a:rPr lang="zh-CN" altLang="en-US" dirty="0" smtClean="0"/>
              <a:t>目录，安装项目的依赖，执行： </a:t>
            </a:r>
            <a:endParaRPr lang="en-US" altLang="zh-CN" dirty="0" smtClean="0"/>
          </a:p>
          <a:p>
            <a:pPr marL="342900" indent="-342900">
              <a:buFont typeface="Arial" pitchFamily="34" charset="0"/>
              <a:buChar char="•"/>
            </a:pPr>
            <a:endParaRPr lang="en-US" altLang="zh-CN" dirty="0"/>
          </a:p>
          <a:p>
            <a:pPr marL="342900" indent="-342900">
              <a:buFont typeface="Arial" pitchFamily="34" charset="0"/>
              <a:buChar char="•"/>
            </a:pPr>
            <a:r>
              <a:rPr lang="zh-CN" altLang="en-US" dirty="0" smtClean="0"/>
              <a:t>启动项目后，执行如下命令：</a:t>
            </a:r>
            <a:endParaRPr lang="zh-CN" altLang="en-US" dirty="0"/>
          </a:p>
        </p:txBody>
      </p:sp>
      <p:sp>
        <p:nvSpPr>
          <p:cNvPr id="4" name="内容占位符 5"/>
          <p:cNvSpPr txBox="1">
            <a:spLocks/>
          </p:cNvSpPr>
          <p:nvPr/>
        </p:nvSpPr>
        <p:spPr>
          <a:xfrm>
            <a:off x="557557" y="2388407"/>
            <a:ext cx="7649741" cy="38779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smtClean="0">
                <a:solidFill>
                  <a:srgbClr val="FFFFFF"/>
                </a:solidFill>
              </a:rPr>
              <a:t>vue</a:t>
            </a:r>
            <a:r>
              <a:rPr lang="en-US" altLang="zh-CN" sz="1600" dirty="0" smtClean="0">
                <a:solidFill>
                  <a:srgbClr val="FFFFFF"/>
                </a:solidFill>
              </a:rPr>
              <a:t>  </a:t>
            </a:r>
            <a:r>
              <a:rPr lang="en-US" altLang="zh-CN" sz="1600" dirty="0" err="1" smtClean="0">
                <a:solidFill>
                  <a:srgbClr val="FFFFFF"/>
                </a:solidFill>
              </a:rPr>
              <a:t>init</a:t>
            </a:r>
            <a:r>
              <a:rPr lang="en-US" altLang="zh-CN" sz="1600" dirty="0" smtClean="0">
                <a:solidFill>
                  <a:srgbClr val="FFFFFF"/>
                </a:solidFill>
              </a:rPr>
              <a:t>  </a:t>
            </a:r>
            <a:r>
              <a:rPr lang="en-US" altLang="zh-CN" sz="1600" dirty="0" err="1" smtClean="0">
                <a:solidFill>
                  <a:srgbClr val="FFFFFF"/>
                </a:solidFill>
              </a:rPr>
              <a:t>webpack</a:t>
            </a:r>
            <a:r>
              <a:rPr lang="en-US" altLang="zh-CN" sz="1600" dirty="0" smtClean="0">
                <a:solidFill>
                  <a:srgbClr val="FFFFFF"/>
                </a:solidFill>
              </a:rPr>
              <a:t>  my-project</a:t>
            </a:r>
            <a:endParaRPr lang="zh-CN" altLang="en-US" sz="1600" dirty="0">
              <a:solidFill>
                <a:srgbClr val="FFFFFF"/>
              </a:solidFill>
            </a:endParaRPr>
          </a:p>
        </p:txBody>
      </p:sp>
      <p:sp>
        <p:nvSpPr>
          <p:cNvPr id="5" name="内容占位符 5"/>
          <p:cNvSpPr txBox="1">
            <a:spLocks/>
          </p:cNvSpPr>
          <p:nvPr/>
        </p:nvSpPr>
        <p:spPr>
          <a:xfrm>
            <a:off x="557557" y="4039824"/>
            <a:ext cx="7649741" cy="360612"/>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smtClean="0">
                <a:solidFill>
                  <a:srgbClr val="FFFFFF"/>
                </a:solidFill>
              </a:rPr>
              <a:t>npm</a:t>
            </a:r>
            <a:r>
              <a:rPr lang="en-US" altLang="zh-CN" sz="1600" dirty="0" smtClean="0">
                <a:solidFill>
                  <a:srgbClr val="FFFFFF"/>
                </a:solidFill>
              </a:rPr>
              <a:t>  install</a:t>
            </a:r>
            <a:endParaRPr lang="zh-CN" altLang="en-US" sz="1600" dirty="0">
              <a:solidFill>
                <a:srgbClr val="FFFFFF"/>
              </a:solidFill>
            </a:endParaRPr>
          </a:p>
        </p:txBody>
      </p:sp>
      <p:sp>
        <p:nvSpPr>
          <p:cNvPr id="6" name="内容占位符 5"/>
          <p:cNvSpPr txBox="1">
            <a:spLocks/>
          </p:cNvSpPr>
          <p:nvPr/>
        </p:nvSpPr>
        <p:spPr>
          <a:xfrm>
            <a:off x="557556" y="5271515"/>
            <a:ext cx="7649741" cy="360612"/>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err="1" smtClean="0">
                <a:solidFill>
                  <a:srgbClr val="FFFFFF"/>
                </a:solidFill>
              </a:rPr>
              <a:t>npm</a:t>
            </a:r>
            <a:r>
              <a:rPr lang="en-US" altLang="zh-CN" sz="1600" dirty="0" smtClean="0">
                <a:solidFill>
                  <a:srgbClr val="FFFFFF"/>
                </a:solidFill>
              </a:rPr>
              <a:t>  run </a:t>
            </a:r>
            <a:r>
              <a:rPr lang="en-US" altLang="zh-CN" sz="1600" dirty="0" err="1" smtClean="0">
                <a:solidFill>
                  <a:srgbClr val="FFFFFF"/>
                </a:solidFill>
              </a:rPr>
              <a:t>dev</a:t>
            </a:r>
            <a:endParaRPr lang="zh-CN" altLang="en-US" sz="1600" dirty="0">
              <a:solidFill>
                <a:srgbClr val="FFFFFF"/>
              </a:solidFill>
            </a:endParaRPr>
          </a:p>
        </p:txBody>
      </p:sp>
    </p:spTree>
    <p:extLst>
      <p:ext uri="{BB962C8B-B14F-4D97-AF65-F5344CB8AC3E}">
        <p14:creationId xmlns:p14="http://schemas.microsoft.com/office/powerpoint/2010/main" val="908543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2393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a:t>
            </a:r>
            <a:r>
              <a:rPr lang="zh-CN" altLang="en-US" dirty="0" smtClean="0"/>
              <a:t>路由</a:t>
            </a:r>
            <a:endParaRPr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lang="zh-CN" altLang="en-US" dirty="0" smtClean="0"/>
              <a:t>前端路由</a:t>
            </a:r>
            <a:endParaRPr lang="en-US" altLang="zh-CN" dirty="0" smtClean="0"/>
          </a:p>
          <a:p>
            <a:pPr marL="800100" lvl="1" indent="-342900"/>
            <a:r>
              <a:rPr lang="zh-CN" altLang="en-US" dirty="0" smtClean="0"/>
              <a:t>在</a:t>
            </a:r>
            <a:r>
              <a:rPr lang="en-US" altLang="zh-CN" dirty="0" smtClean="0"/>
              <a:t>Web</a:t>
            </a:r>
            <a:r>
              <a:rPr lang="zh-CN" altLang="en-US" dirty="0" smtClean="0"/>
              <a:t>开发中，路由是指根据</a:t>
            </a:r>
            <a:r>
              <a:rPr lang="en-US" altLang="zh-CN" dirty="0" err="1" smtClean="0"/>
              <a:t>url</a:t>
            </a:r>
            <a:r>
              <a:rPr lang="zh-CN" altLang="en-US" dirty="0" smtClean="0"/>
              <a:t>分配到对应的处理程序。</a:t>
            </a:r>
            <a:endParaRPr lang="en-US" altLang="zh-CN" dirty="0" smtClean="0"/>
          </a:p>
          <a:p>
            <a:pPr marL="800100" lvl="1" indent="-342900"/>
            <a:endParaRPr lang="zh-CN" altLang="en-US" dirty="0"/>
          </a:p>
        </p:txBody>
      </p:sp>
    </p:spTree>
    <p:extLst>
      <p:ext uri="{BB962C8B-B14F-4D97-AF65-F5344CB8AC3E}">
        <p14:creationId xmlns:p14="http://schemas.microsoft.com/office/powerpoint/2010/main" val="1893895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Router </a:t>
            </a:r>
            <a:r>
              <a:rPr lang="zh-TW" altLang="en-US" dirty="0"/>
              <a:t>构造</a:t>
            </a:r>
            <a:r>
              <a:rPr lang="zh-TW" altLang="en-US" dirty="0" smtClean="0"/>
              <a:t>配置</a:t>
            </a:r>
            <a:r>
              <a:rPr lang="en-US" altLang="zh-CN" dirty="0" smtClean="0"/>
              <a:t>routes</a:t>
            </a:r>
            <a:endParaRPr kumimoji="1" lang="zh-CN" altLang="en-US" dirty="0"/>
          </a:p>
        </p:txBody>
      </p:sp>
      <p:sp>
        <p:nvSpPr>
          <p:cNvPr id="4" name="内容占位符 5"/>
          <p:cNvSpPr txBox="1">
            <a:spLocks noGrp="1"/>
          </p:cNvSpPr>
          <p:nvPr>
            <p:ph idx="1"/>
          </p:nvPr>
        </p:nvSpPr>
        <p:spPr>
          <a:xfrm>
            <a:off x="457200" y="1752600"/>
            <a:ext cx="7620000" cy="4891596"/>
          </a:xfrm>
          <a:prstGeom prst="rect">
            <a:avLst/>
          </a:prstGeom>
          <a:solidFill>
            <a:schemeClr val="bg1">
              <a:lumMod val="50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a:solidFill>
                  <a:srgbClr val="FFFFFF"/>
                </a:solidFill>
              </a:rPr>
              <a:t>declare type </a:t>
            </a:r>
            <a:r>
              <a:rPr lang="en-US" altLang="zh-CN" sz="1600" dirty="0" err="1">
                <a:solidFill>
                  <a:srgbClr val="FFFFFF"/>
                </a:solidFill>
              </a:rPr>
              <a:t>RouteConfig</a:t>
            </a:r>
            <a:r>
              <a:rPr lang="en-US" altLang="zh-CN" sz="1600" dirty="0">
                <a:solidFill>
                  <a:srgbClr val="FFFFFF"/>
                </a:solidFill>
              </a:rPr>
              <a:t> = {</a:t>
            </a:r>
          </a:p>
          <a:p>
            <a:pPr>
              <a:lnSpc>
                <a:spcPct val="120000"/>
              </a:lnSpc>
            </a:pPr>
            <a:r>
              <a:rPr lang="en-US" altLang="zh-CN" sz="1600" dirty="0">
                <a:solidFill>
                  <a:srgbClr val="FFFFFF"/>
                </a:solidFill>
              </a:rPr>
              <a:t>  </a:t>
            </a:r>
            <a:r>
              <a:rPr lang="en-US" altLang="zh-CN" sz="1600" dirty="0">
                <a:solidFill>
                  <a:srgbClr val="FF0000"/>
                </a:solidFill>
              </a:rPr>
              <a:t>path</a:t>
            </a:r>
            <a:r>
              <a:rPr lang="en-US" altLang="zh-CN" sz="1600" dirty="0">
                <a:solidFill>
                  <a:srgbClr val="FFFFFF"/>
                </a:solidFill>
              </a:rPr>
              <a:t>: string;</a:t>
            </a:r>
          </a:p>
          <a:p>
            <a:pPr>
              <a:lnSpc>
                <a:spcPct val="120000"/>
              </a:lnSpc>
            </a:pPr>
            <a:r>
              <a:rPr lang="en-US" altLang="zh-CN" sz="1600" dirty="0">
                <a:solidFill>
                  <a:srgbClr val="FFFFFF"/>
                </a:solidFill>
              </a:rPr>
              <a:t>  </a:t>
            </a:r>
            <a:r>
              <a:rPr lang="en-US" altLang="zh-CN" sz="1600" dirty="0">
                <a:solidFill>
                  <a:srgbClr val="FF0000"/>
                </a:solidFill>
              </a:rPr>
              <a:t>component</a:t>
            </a:r>
            <a:r>
              <a:rPr lang="en-US" altLang="zh-CN" sz="1600" dirty="0">
                <a:solidFill>
                  <a:srgbClr val="FFFFFF"/>
                </a:solidFill>
              </a:rPr>
              <a:t>?: Component;</a:t>
            </a:r>
          </a:p>
          <a:p>
            <a:pPr>
              <a:lnSpc>
                <a:spcPct val="120000"/>
              </a:lnSpc>
            </a:pPr>
            <a:r>
              <a:rPr lang="en-US" altLang="zh-CN" sz="1600" dirty="0">
                <a:solidFill>
                  <a:srgbClr val="FFFFFF"/>
                </a:solidFill>
              </a:rPr>
              <a:t>  </a:t>
            </a:r>
            <a:r>
              <a:rPr lang="en-US" altLang="zh-CN" sz="1600" dirty="0">
                <a:solidFill>
                  <a:srgbClr val="FF0000"/>
                </a:solidFill>
              </a:rPr>
              <a:t>name</a:t>
            </a:r>
            <a:r>
              <a:rPr lang="en-US" altLang="zh-CN" sz="1600" dirty="0">
                <a:solidFill>
                  <a:srgbClr val="FFFFFF"/>
                </a:solidFill>
              </a:rPr>
              <a:t>?: string; // for named routes (</a:t>
            </a:r>
            <a:r>
              <a:rPr lang="zh-CN" altLang="en-US" sz="1600" dirty="0">
                <a:solidFill>
                  <a:srgbClr val="FFFFFF"/>
                </a:solidFill>
              </a:rPr>
              <a:t>命名路由</a:t>
            </a:r>
            <a:r>
              <a:rPr lang="en-US" altLang="zh-CN" sz="1600" dirty="0">
                <a:solidFill>
                  <a:srgbClr val="FFFFFF"/>
                </a:solidFill>
              </a:rPr>
              <a:t>)</a:t>
            </a:r>
          </a:p>
          <a:p>
            <a:pPr>
              <a:lnSpc>
                <a:spcPct val="120000"/>
              </a:lnSpc>
            </a:pPr>
            <a:r>
              <a:rPr lang="en-US" altLang="zh-CN" sz="1600" dirty="0">
                <a:solidFill>
                  <a:srgbClr val="FFFFFF"/>
                </a:solidFill>
              </a:rPr>
              <a:t>  </a:t>
            </a:r>
            <a:r>
              <a:rPr lang="en-US" altLang="zh-CN" sz="1600" dirty="0">
                <a:solidFill>
                  <a:srgbClr val="FF0000"/>
                </a:solidFill>
              </a:rPr>
              <a:t>components</a:t>
            </a:r>
            <a:r>
              <a:rPr lang="en-US" altLang="zh-CN" sz="1600" dirty="0">
                <a:solidFill>
                  <a:srgbClr val="FFFFFF"/>
                </a:solidFill>
              </a:rPr>
              <a:t>?: { [name: string]: Component }; // for named views (</a:t>
            </a:r>
            <a:r>
              <a:rPr lang="zh-CN" altLang="en-US" sz="1600" dirty="0">
                <a:solidFill>
                  <a:srgbClr val="FFFFFF"/>
                </a:solidFill>
              </a:rPr>
              <a:t>命名视图组件</a:t>
            </a:r>
            <a:r>
              <a:rPr lang="en-US" altLang="zh-CN" sz="1600" dirty="0">
                <a:solidFill>
                  <a:srgbClr val="FFFFFF"/>
                </a:solidFill>
              </a:rPr>
              <a:t>)</a:t>
            </a:r>
          </a:p>
          <a:p>
            <a:pPr>
              <a:lnSpc>
                <a:spcPct val="120000"/>
              </a:lnSpc>
            </a:pPr>
            <a:r>
              <a:rPr lang="en-US" altLang="zh-CN" sz="1600" dirty="0">
                <a:solidFill>
                  <a:srgbClr val="FFFFFF"/>
                </a:solidFill>
              </a:rPr>
              <a:t>  </a:t>
            </a:r>
            <a:r>
              <a:rPr lang="en-US" altLang="zh-CN" sz="1600" dirty="0">
                <a:solidFill>
                  <a:srgbClr val="FF0000"/>
                </a:solidFill>
              </a:rPr>
              <a:t>redirect</a:t>
            </a:r>
            <a:r>
              <a:rPr lang="en-US" altLang="zh-CN" sz="1600" dirty="0">
                <a:solidFill>
                  <a:srgbClr val="FFFFFF"/>
                </a:solidFill>
              </a:rPr>
              <a:t>?: string | Location | Function;</a:t>
            </a:r>
          </a:p>
          <a:p>
            <a:pPr>
              <a:lnSpc>
                <a:spcPct val="120000"/>
              </a:lnSpc>
            </a:pPr>
            <a:r>
              <a:rPr lang="en-US" altLang="zh-CN" sz="1600" dirty="0">
                <a:solidFill>
                  <a:srgbClr val="FFFFFF"/>
                </a:solidFill>
              </a:rPr>
              <a:t>  </a:t>
            </a:r>
            <a:r>
              <a:rPr lang="en-US" altLang="zh-CN" sz="1600" dirty="0">
                <a:solidFill>
                  <a:srgbClr val="FF0000"/>
                </a:solidFill>
              </a:rPr>
              <a:t>alias</a:t>
            </a:r>
            <a:r>
              <a:rPr lang="en-US" altLang="zh-CN" sz="1600" dirty="0">
                <a:solidFill>
                  <a:srgbClr val="FFFFFF"/>
                </a:solidFill>
              </a:rPr>
              <a:t>?: string | Array&lt;string&gt;;</a:t>
            </a:r>
          </a:p>
          <a:p>
            <a:pPr>
              <a:lnSpc>
                <a:spcPct val="120000"/>
              </a:lnSpc>
            </a:pPr>
            <a:r>
              <a:rPr lang="en-US" altLang="zh-CN" sz="1600" dirty="0">
                <a:solidFill>
                  <a:srgbClr val="FFFFFF"/>
                </a:solidFill>
              </a:rPr>
              <a:t>  </a:t>
            </a:r>
            <a:r>
              <a:rPr lang="en-US" altLang="zh-CN" sz="1600" dirty="0">
                <a:solidFill>
                  <a:srgbClr val="FF0000"/>
                </a:solidFill>
              </a:rPr>
              <a:t>children</a:t>
            </a:r>
            <a:r>
              <a:rPr lang="en-US" altLang="zh-CN" sz="1600" dirty="0">
                <a:solidFill>
                  <a:srgbClr val="FFFFFF"/>
                </a:solidFill>
              </a:rPr>
              <a:t>?: Array&lt;</a:t>
            </a:r>
            <a:r>
              <a:rPr lang="en-US" altLang="zh-CN" sz="1600" dirty="0" err="1">
                <a:solidFill>
                  <a:srgbClr val="FFFFFF"/>
                </a:solidFill>
              </a:rPr>
              <a:t>RouteConfig</a:t>
            </a:r>
            <a:r>
              <a:rPr lang="en-US" altLang="zh-CN" sz="1600" dirty="0">
                <a:solidFill>
                  <a:srgbClr val="FFFFFF"/>
                </a:solidFill>
              </a:rPr>
              <a:t>&gt;; // for nested routes</a:t>
            </a:r>
          </a:p>
          <a:p>
            <a:pPr>
              <a:lnSpc>
                <a:spcPct val="120000"/>
              </a:lnSpc>
            </a:pPr>
            <a:r>
              <a:rPr lang="en-US" altLang="zh-CN" sz="1600" dirty="0">
                <a:solidFill>
                  <a:srgbClr val="FFFFFF"/>
                </a:solidFill>
              </a:rPr>
              <a:t>  </a:t>
            </a:r>
            <a:r>
              <a:rPr lang="en-US" altLang="zh-CN" sz="1600" dirty="0" err="1">
                <a:solidFill>
                  <a:srgbClr val="FFFFFF"/>
                </a:solidFill>
              </a:rPr>
              <a:t>beforeEnter</a:t>
            </a:r>
            <a:r>
              <a:rPr lang="en-US" altLang="zh-CN" sz="1600" dirty="0">
                <a:solidFill>
                  <a:srgbClr val="FFFFFF"/>
                </a:solidFill>
              </a:rPr>
              <a:t>?: (to: Route, from: Route, next: Function) =&gt; void;</a:t>
            </a:r>
          </a:p>
          <a:p>
            <a:pPr>
              <a:lnSpc>
                <a:spcPct val="120000"/>
              </a:lnSpc>
            </a:pPr>
            <a:r>
              <a:rPr lang="en-US" altLang="zh-CN" sz="1600" dirty="0">
                <a:solidFill>
                  <a:srgbClr val="FFFFFF"/>
                </a:solidFill>
              </a:rPr>
              <a:t>  meta?: any;</a:t>
            </a:r>
          </a:p>
          <a:p>
            <a:pPr>
              <a:lnSpc>
                <a:spcPct val="120000"/>
              </a:lnSpc>
            </a:pPr>
            <a:r>
              <a:rPr lang="en-US" altLang="zh-CN" sz="1600" dirty="0">
                <a:solidFill>
                  <a:srgbClr val="FFFFFF"/>
                </a:solidFill>
              </a:rPr>
              <a:t>}</a:t>
            </a:r>
          </a:p>
        </p:txBody>
      </p:sp>
    </p:spTree>
    <p:extLst>
      <p:ext uri="{BB962C8B-B14F-4D97-AF65-F5344CB8AC3E}">
        <p14:creationId xmlns:p14="http://schemas.microsoft.com/office/powerpoint/2010/main" val="4056574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vue</a:t>
            </a:r>
            <a:r>
              <a:rPr lang="en-US" altLang="zh-CN" dirty="0" smtClean="0"/>
              <a:t>-router</a:t>
            </a:r>
            <a:endParaRPr lang="zh-CN" altLang="en-US" dirty="0"/>
          </a:p>
        </p:txBody>
      </p:sp>
      <p:sp>
        <p:nvSpPr>
          <p:cNvPr id="3" name="内容占位符 2"/>
          <p:cNvSpPr>
            <a:spLocks noGrp="1"/>
          </p:cNvSpPr>
          <p:nvPr>
            <p:ph idx="1"/>
          </p:nvPr>
        </p:nvSpPr>
        <p:spPr/>
        <p:txBody>
          <a:bodyPr/>
          <a:lstStyle/>
          <a:p>
            <a:pPr marL="342900" indent="-342900">
              <a:buFont typeface="Arial" pitchFamily="34" charset="0"/>
              <a:buChar char="•"/>
            </a:pPr>
            <a:r>
              <a:rPr lang="zh-CN" altLang="en-US" dirty="0" smtClean="0"/>
              <a:t>作用： 通过管理</a:t>
            </a:r>
            <a:r>
              <a:rPr lang="en-US" altLang="zh-CN" dirty="0" err="1" smtClean="0"/>
              <a:t>url</a:t>
            </a:r>
            <a:r>
              <a:rPr lang="zh-CN" altLang="en-US" dirty="0" smtClean="0"/>
              <a:t>，实现</a:t>
            </a:r>
            <a:r>
              <a:rPr lang="en-US" altLang="zh-CN" dirty="0" err="1" smtClean="0"/>
              <a:t>url</a:t>
            </a:r>
            <a:r>
              <a:rPr lang="zh-CN" altLang="en-US" dirty="0" smtClean="0"/>
              <a:t>和组件的对应和通过</a:t>
            </a:r>
            <a:r>
              <a:rPr lang="en-US" altLang="zh-CN" dirty="0" err="1" smtClean="0"/>
              <a:t>url</a:t>
            </a:r>
            <a:r>
              <a:rPr lang="zh-CN" altLang="en-US" dirty="0" smtClean="0"/>
              <a:t>进行组件之间的切换</a:t>
            </a:r>
            <a:r>
              <a:rPr lang="zh-CN" altLang="zh-CN" dirty="0"/>
              <a:t>。</a:t>
            </a:r>
            <a:endParaRPr lang="zh-CN" altLang="en-US" dirty="0"/>
          </a:p>
        </p:txBody>
      </p:sp>
    </p:spTree>
    <p:extLst>
      <p:ext uri="{BB962C8B-B14F-4D97-AF65-F5344CB8AC3E}">
        <p14:creationId xmlns:p14="http://schemas.microsoft.com/office/powerpoint/2010/main" val="4212393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vue</a:t>
            </a:r>
            <a:r>
              <a:rPr lang="en-US" altLang="zh-CN" dirty="0"/>
              <a:t>-router</a:t>
            </a:r>
            <a:endParaRPr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en-US" altLang="zh-CN" sz="1800" dirty="0"/>
              <a:t>import </a:t>
            </a:r>
            <a:r>
              <a:rPr lang="en-US" altLang="zh-CN" sz="1800" dirty="0" err="1"/>
              <a:t>Vue</a:t>
            </a:r>
            <a:r>
              <a:rPr lang="en-US" altLang="zh-CN" sz="1800" dirty="0"/>
              <a:t> from '</a:t>
            </a:r>
            <a:r>
              <a:rPr lang="en-US" altLang="zh-CN" sz="1800" dirty="0" err="1" smtClean="0"/>
              <a:t>vue</a:t>
            </a:r>
            <a:r>
              <a:rPr lang="en-US" altLang="zh-CN" sz="1800" dirty="0" smtClean="0"/>
              <a:t>’</a:t>
            </a:r>
          </a:p>
          <a:p>
            <a:pPr marL="800100" lvl="1" indent="-342900">
              <a:buFont typeface="Arial"/>
              <a:buChar char="•"/>
            </a:pPr>
            <a:r>
              <a:rPr lang="zh-CN" altLang="en-US" sz="1800" dirty="0" smtClean="0"/>
              <a:t>相当于引入</a:t>
            </a:r>
            <a:r>
              <a:rPr lang="en-US" altLang="zh-CN" sz="1800" dirty="0" err="1" smtClean="0"/>
              <a:t>vue</a:t>
            </a:r>
            <a:r>
              <a:rPr lang="zh-CN" altLang="en-US" sz="1800" dirty="0" smtClean="0"/>
              <a:t>文件</a:t>
            </a:r>
            <a:endParaRPr lang="en-US" altLang="zh-CN" sz="1800" dirty="0"/>
          </a:p>
          <a:p>
            <a:pPr marL="342900" indent="-342900">
              <a:buFont typeface="Arial"/>
              <a:buChar char="•"/>
            </a:pPr>
            <a:r>
              <a:rPr lang="en-US" altLang="zh-CN" sz="1800" dirty="0"/>
              <a:t>import Router from '</a:t>
            </a:r>
            <a:r>
              <a:rPr lang="en-US" altLang="zh-CN" sz="1800" dirty="0" err="1"/>
              <a:t>vue</a:t>
            </a:r>
            <a:r>
              <a:rPr lang="en-US" altLang="zh-CN" sz="1800" dirty="0"/>
              <a:t>-</a:t>
            </a:r>
            <a:r>
              <a:rPr lang="en-US" altLang="zh-CN" sz="1800" dirty="0" smtClean="0"/>
              <a:t>router’</a:t>
            </a:r>
          </a:p>
          <a:p>
            <a:pPr marL="800100" lvl="1" indent="-342900">
              <a:buFont typeface="Arial"/>
              <a:buChar char="•"/>
            </a:pPr>
            <a:r>
              <a:rPr lang="zh-CN" altLang="en-US" sz="1800" dirty="0"/>
              <a:t>相当于引入</a:t>
            </a:r>
            <a:r>
              <a:rPr lang="en-US" altLang="zh-CN" sz="1800" dirty="0"/>
              <a:t> </a:t>
            </a:r>
            <a:r>
              <a:rPr lang="en-US" altLang="zh-CN" sz="1800" dirty="0" err="1"/>
              <a:t>vue</a:t>
            </a:r>
            <a:r>
              <a:rPr lang="en-US" altLang="zh-CN" sz="1800" dirty="0"/>
              <a:t>-router </a:t>
            </a:r>
            <a:r>
              <a:rPr lang="zh-CN" altLang="en-US" sz="1800" dirty="0"/>
              <a:t>文</a:t>
            </a:r>
            <a:r>
              <a:rPr lang="zh-CN" altLang="en-US" sz="1800" dirty="0" smtClean="0"/>
              <a:t>件</a:t>
            </a:r>
            <a:endParaRPr lang="en-US" altLang="zh-CN" sz="1800" dirty="0" smtClean="0"/>
          </a:p>
          <a:p>
            <a:pPr marL="342900" indent="-342900">
              <a:buFont typeface="Arial"/>
              <a:buChar char="•"/>
            </a:pPr>
            <a:r>
              <a:rPr lang="en-US" altLang="zh-CN" sz="1800" dirty="0"/>
              <a:t>import Hello from '@/components/</a:t>
            </a:r>
            <a:r>
              <a:rPr lang="en-US" altLang="zh-CN" sz="1800" dirty="0" smtClean="0"/>
              <a:t>Hello’</a:t>
            </a:r>
          </a:p>
          <a:p>
            <a:pPr marL="800100" lvl="1" indent="-342900">
              <a:buFont typeface="Arial"/>
              <a:buChar char="•"/>
            </a:pPr>
            <a:r>
              <a:rPr lang="en-US" altLang="zh-CN" sz="1800" dirty="0"/>
              <a:t>@ </a:t>
            </a:r>
            <a:r>
              <a:rPr lang="zh-CN" altLang="en-US" sz="1800" dirty="0"/>
              <a:t>代表</a:t>
            </a:r>
            <a:r>
              <a:rPr lang="en-US" altLang="zh-CN" sz="1800" dirty="0"/>
              <a:t> </a:t>
            </a:r>
            <a:r>
              <a:rPr lang="en-US" altLang="zh-CN" sz="1800" dirty="0" err="1"/>
              <a:t>src</a:t>
            </a:r>
            <a:r>
              <a:rPr lang="zh-CN" altLang="en-US" sz="1800" dirty="0" smtClean="0"/>
              <a:t>文件夹（</a:t>
            </a:r>
            <a:r>
              <a:rPr lang="en-US" altLang="zh-CN" sz="1800" dirty="0" err="1" smtClean="0"/>
              <a:t>webpack.base.conf.js</a:t>
            </a:r>
            <a:r>
              <a:rPr lang="zh-CN" altLang="en-US" sz="1800" dirty="0" smtClean="0"/>
              <a:t>）</a:t>
            </a:r>
            <a:endParaRPr lang="en-US" altLang="zh-CN" sz="1800" dirty="0" smtClean="0"/>
          </a:p>
          <a:p>
            <a:pPr marL="342900" indent="-342900">
              <a:buFont typeface="Arial"/>
              <a:buChar char="•"/>
            </a:pPr>
            <a:r>
              <a:rPr lang="en-US" altLang="zh-CN" sz="1800" dirty="0" err="1"/>
              <a:t>Vue.use</a:t>
            </a:r>
            <a:r>
              <a:rPr lang="en-US" altLang="zh-CN" sz="1800" dirty="0"/>
              <a:t>(Router)</a:t>
            </a:r>
          </a:p>
          <a:p>
            <a:pPr marL="800100" lvl="1" indent="-342900">
              <a:buFont typeface="Arial"/>
              <a:buChar char="•"/>
            </a:pPr>
            <a:r>
              <a:rPr lang="zh-CN" altLang="en-US" sz="1800" dirty="0" smtClean="0"/>
              <a:t>在</a:t>
            </a:r>
            <a:r>
              <a:rPr lang="en-US" altLang="zh-CN" sz="1800" dirty="0" err="1" smtClean="0"/>
              <a:t>vue</a:t>
            </a:r>
            <a:r>
              <a:rPr lang="zh-CN" altLang="en-US" sz="1800" dirty="0" smtClean="0"/>
              <a:t>中引入</a:t>
            </a:r>
            <a:r>
              <a:rPr lang="en-US" altLang="zh-CN" sz="1800" dirty="0" err="1" smtClean="0"/>
              <a:t>vue</a:t>
            </a:r>
            <a:r>
              <a:rPr lang="en-US" altLang="zh-CN" sz="1800" dirty="0" smtClean="0"/>
              <a:t>-router , </a:t>
            </a:r>
            <a:r>
              <a:rPr lang="zh-CN" altLang="en-US" sz="1800" dirty="0" smtClean="0"/>
              <a:t>可以开始使用</a:t>
            </a:r>
            <a:r>
              <a:rPr lang="en-US" altLang="zh-CN" sz="1800" dirty="0" err="1" smtClean="0"/>
              <a:t>vue</a:t>
            </a:r>
            <a:r>
              <a:rPr lang="en-US" altLang="zh-CN" sz="1800" dirty="0" smtClean="0"/>
              <a:t>-router</a:t>
            </a:r>
            <a:r>
              <a:rPr lang="zh-CN" altLang="en-US" sz="1800" dirty="0" smtClean="0"/>
              <a:t>的。</a:t>
            </a:r>
            <a:endParaRPr lang="en-US" altLang="zh-CN" sz="1800" dirty="0" smtClean="0"/>
          </a:p>
          <a:p>
            <a:pPr marL="800100" lvl="1" indent="-342900">
              <a:buFont typeface="Arial"/>
              <a:buChar char="•"/>
            </a:pPr>
            <a:endParaRPr lang="en-US" altLang="zh-CN" sz="1800" dirty="0" smtClean="0"/>
          </a:p>
          <a:p>
            <a:pPr marL="342900" indent="-342900">
              <a:buFont typeface="Arial"/>
              <a:buChar char="•"/>
            </a:pPr>
            <a:endParaRPr lang="en-US" altLang="zh-CN" sz="1800" dirty="0" smtClean="0"/>
          </a:p>
          <a:p>
            <a:pPr marL="342900" indent="-342900">
              <a:buFont typeface="Arial"/>
              <a:buChar char="•"/>
            </a:pPr>
            <a:endParaRPr lang="en-US" altLang="zh-CN" sz="1800" dirty="0"/>
          </a:p>
          <a:p>
            <a:pPr marL="800100" lvl="1" indent="-342900">
              <a:buFont typeface="Arial"/>
              <a:buChar char="•"/>
            </a:pPr>
            <a:endParaRPr lang="zh-CN" altLang="en-US" sz="1800" dirty="0"/>
          </a:p>
        </p:txBody>
      </p:sp>
    </p:spTree>
    <p:extLst>
      <p:ext uri="{BB962C8B-B14F-4D97-AF65-F5344CB8AC3E}">
        <p14:creationId xmlns:p14="http://schemas.microsoft.com/office/powerpoint/2010/main" val="4212393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声明组件</a:t>
            </a:r>
            <a:endParaRPr lang="zh-CN" altLang="en-US" dirty="0"/>
          </a:p>
        </p:txBody>
      </p:sp>
      <p:sp>
        <p:nvSpPr>
          <p:cNvPr id="4" name="内容占位符 5"/>
          <p:cNvSpPr txBox="1">
            <a:spLocks noGrp="1"/>
          </p:cNvSpPr>
          <p:nvPr>
            <p:ph idx="1"/>
          </p:nvPr>
        </p:nvSpPr>
        <p:spPr>
          <a:xfrm>
            <a:off x="457200" y="1752600"/>
            <a:ext cx="7620000" cy="2487861"/>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CN" sz="1600" dirty="0">
                <a:solidFill>
                  <a:srgbClr val="FFFFFF"/>
                </a:solidFill>
              </a:rPr>
              <a:t>new </a:t>
            </a:r>
            <a:r>
              <a:rPr lang="en-US" altLang="zh-CN" sz="1600" dirty="0" err="1">
                <a:solidFill>
                  <a:srgbClr val="FFFFFF"/>
                </a:solidFill>
              </a:rPr>
              <a:t>Vue</a:t>
            </a:r>
            <a:r>
              <a:rPr lang="en-US" altLang="zh-CN" sz="1600" dirty="0">
                <a:solidFill>
                  <a:srgbClr val="FFFFFF"/>
                </a:solidFill>
              </a:rPr>
              <a:t>({</a:t>
            </a:r>
          </a:p>
          <a:p>
            <a:pPr>
              <a:lnSpc>
                <a:spcPct val="120000"/>
              </a:lnSpc>
            </a:pPr>
            <a:r>
              <a:rPr lang="en-US" altLang="zh-CN" sz="1600" dirty="0">
                <a:solidFill>
                  <a:srgbClr val="FFFFFF"/>
                </a:solidFill>
              </a:rPr>
              <a:t>  el: '#app',</a:t>
            </a:r>
          </a:p>
          <a:p>
            <a:pPr>
              <a:lnSpc>
                <a:spcPct val="120000"/>
              </a:lnSpc>
            </a:pPr>
            <a:r>
              <a:rPr lang="en-US" altLang="zh-CN" sz="1600" dirty="0">
                <a:solidFill>
                  <a:srgbClr val="FFFFFF"/>
                </a:solidFill>
              </a:rPr>
              <a:t>  router,</a:t>
            </a:r>
          </a:p>
          <a:p>
            <a:pPr>
              <a:lnSpc>
                <a:spcPct val="120000"/>
              </a:lnSpc>
            </a:pPr>
            <a:r>
              <a:rPr lang="en-US" altLang="zh-CN" sz="1600" dirty="0">
                <a:solidFill>
                  <a:srgbClr val="FFFFFF"/>
                </a:solidFill>
              </a:rPr>
              <a:t>  template: '&lt;App/&gt;',</a:t>
            </a:r>
          </a:p>
          <a:p>
            <a:pPr>
              <a:lnSpc>
                <a:spcPct val="120000"/>
              </a:lnSpc>
            </a:pPr>
            <a:r>
              <a:rPr lang="en-US" altLang="zh-CN" sz="1600" dirty="0">
                <a:solidFill>
                  <a:srgbClr val="FFFFFF"/>
                </a:solidFill>
              </a:rPr>
              <a:t>  components: { App }</a:t>
            </a:r>
          </a:p>
          <a:p>
            <a:pPr>
              <a:lnSpc>
                <a:spcPct val="120000"/>
              </a:lnSpc>
            </a:pPr>
            <a:r>
              <a:rPr lang="en-US" altLang="zh-CN" sz="1600" dirty="0">
                <a:solidFill>
                  <a:srgbClr val="FFFFFF"/>
                </a:solidFill>
              </a:rPr>
              <a:t>})</a:t>
            </a:r>
          </a:p>
        </p:txBody>
      </p:sp>
    </p:spTree>
    <p:extLst>
      <p:ext uri="{BB962C8B-B14F-4D97-AF65-F5344CB8AC3E}">
        <p14:creationId xmlns:p14="http://schemas.microsoft.com/office/powerpoint/2010/main" val="4052291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p:cNvSpPr txBox="1">
            <a:spLocks noGrp="1"/>
          </p:cNvSpPr>
          <p:nvPr>
            <p:ph idx="1"/>
          </p:nvPr>
        </p:nvSpPr>
        <p:spPr>
          <a:xfrm>
            <a:off x="631624" y="495489"/>
            <a:ext cx="7620000" cy="594932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200" dirty="0">
                <a:solidFill>
                  <a:schemeClr val="bg1"/>
                </a:solidFill>
              </a:rPr>
              <a:t>import </a:t>
            </a:r>
            <a:r>
              <a:rPr lang="en-US" altLang="zh-CN" sz="1200" dirty="0" err="1">
                <a:solidFill>
                  <a:schemeClr val="bg1"/>
                </a:solidFill>
              </a:rPr>
              <a:t>Vue</a:t>
            </a:r>
            <a:r>
              <a:rPr lang="en-US" altLang="zh-CN" sz="1200" dirty="0">
                <a:solidFill>
                  <a:schemeClr val="bg1"/>
                </a:solidFill>
              </a:rPr>
              <a:t> from '</a:t>
            </a:r>
            <a:r>
              <a:rPr lang="en-US" altLang="zh-CN" sz="1200" dirty="0" err="1">
                <a:solidFill>
                  <a:schemeClr val="bg1"/>
                </a:solidFill>
              </a:rPr>
              <a:t>vue</a:t>
            </a:r>
            <a:r>
              <a:rPr lang="en-US" altLang="zh-CN" sz="1200" dirty="0">
                <a:solidFill>
                  <a:schemeClr val="bg1"/>
                </a:solidFill>
              </a:rPr>
              <a:t>'</a:t>
            </a:r>
          </a:p>
          <a:p>
            <a:pPr>
              <a:lnSpc>
                <a:spcPct val="100000"/>
              </a:lnSpc>
            </a:pPr>
            <a:r>
              <a:rPr lang="en-US" altLang="zh-CN" sz="1200" dirty="0">
                <a:solidFill>
                  <a:schemeClr val="bg1"/>
                </a:solidFill>
              </a:rPr>
              <a:t>import Router from '</a:t>
            </a:r>
            <a:r>
              <a:rPr lang="en-US" altLang="zh-CN" sz="1200" dirty="0" err="1">
                <a:solidFill>
                  <a:schemeClr val="bg1"/>
                </a:solidFill>
              </a:rPr>
              <a:t>vue</a:t>
            </a:r>
            <a:r>
              <a:rPr lang="en-US" altLang="zh-CN" sz="1200" dirty="0">
                <a:solidFill>
                  <a:schemeClr val="bg1"/>
                </a:solidFill>
              </a:rPr>
              <a:t>-</a:t>
            </a:r>
            <a:r>
              <a:rPr lang="en-US" altLang="zh-CN" sz="1200" dirty="0" smtClean="0">
                <a:solidFill>
                  <a:schemeClr val="bg1"/>
                </a:solidFill>
              </a:rPr>
              <a:t>router’</a:t>
            </a:r>
            <a:endParaRPr lang="en-US" altLang="zh-CN" sz="1200" dirty="0">
              <a:solidFill>
                <a:schemeClr val="bg1"/>
              </a:solidFill>
            </a:endParaRPr>
          </a:p>
          <a:p>
            <a:pPr>
              <a:lnSpc>
                <a:spcPct val="100000"/>
              </a:lnSpc>
            </a:pPr>
            <a:r>
              <a:rPr lang="en-US" altLang="zh-CN" sz="1200" dirty="0">
                <a:solidFill>
                  <a:schemeClr val="bg1"/>
                </a:solidFill>
              </a:rPr>
              <a:t>import Hello from '@/components/Hello'</a:t>
            </a:r>
          </a:p>
          <a:p>
            <a:pPr>
              <a:lnSpc>
                <a:spcPct val="100000"/>
              </a:lnSpc>
            </a:pPr>
            <a:r>
              <a:rPr lang="en-US" altLang="zh-CN" sz="1200" dirty="0">
                <a:solidFill>
                  <a:schemeClr val="bg1"/>
                </a:solidFill>
              </a:rPr>
              <a:t>import about from '@/components/</a:t>
            </a:r>
            <a:r>
              <a:rPr lang="en-US" altLang="zh-CN" sz="1200" dirty="0" smtClean="0">
                <a:solidFill>
                  <a:schemeClr val="bg1"/>
                </a:solidFill>
              </a:rPr>
              <a:t>about’</a:t>
            </a:r>
          </a:p>
          <a:p>
            <a:pPr>
              <a:lnSpc>
                <a:spcPct val="100000"/>
              </a:lnSpc>
            </a:pPr>
            <a:endParaRPr lang="en-US" altLang="zh-CN" sz="1200" dirty="0">
              <a:solidFill>
                <a:schemeClr val="bg1"/>
              </a:solidFill>
            </a:endParaRPr>
          </a:p>
          <a:p>
            <a:pPr>
              <a:lnSpc>
                <a:spcPct val="100000"/>
              </a:lnSpc>
            </a:pPr>
            <a:r>
              <a:rPr lang="en-US" altLang="zh-CN" sz="1200" dirty="0" err="1">
                <a:solidFill>
                  <a:schemeClr val="bg1"/>
                </a:solidFill>
              </a:rPr>
              <a:t>Vue.use</a:t>
            </a:r>
            <a:r>
              <a:rPr lang="en-US" altLang="zh-CN" sz="1200" dirty="0">
                <a:solidFill>
                  <a:schemeClr val="bg1"/>
                </a:solidFill>
              </a:rPr>
              <a:t>(Router</a:t>
            </a:r>
            <a:r>
              <a:rPr lang="en-US" altLang="zh-CN" sz="1200" dirty="0" smtClean="0">
                <a:solidFill>
                  <a:schemeClr val="bg1"/>
                </a:solidFill>
              </a:rPr>
              <a:t>)</a:t>
            </a:r>
          </a:p>
          <a:p>
            <a:pPr>
              <a:lnSpc>
                <a:spcPct val="100000"/>
              </a:lnSpc>
            </a:pPr>
            <a:endParaRPr lang="en-US" altLang="zh-CN" sz="1200" dirty="0" smtClean="0">
              <a:solidFill>
                <a:schemeClr val="bg1"/>
              </a:solidFill>
            </a:endParaRPr>
          </a:p>
          <a:p>
            <a:pPr>
              <a:lnSpc>
                <a:spcPct val="100000"/>
              </a:lnSpc>
            </a:pPr>
            <a:r>
              <a:rPr lang="en-US" altLang="zh-CN" sz="1200" dirty="0" smtClean="0">
                <a:solidFill>
                  <a:schemeClr val="bg1"/>
                </a:solidFill>
              </a:rPr>
              <a:t>export </a:t>
            </a:r>
            <a:r>
              <a:rPr lang="en-US" altLang="zh-CN" sz="1200" dirty="0">
                <a:solidFill>
                  <a:schemeClr val="bg1"/>
                </a:solidFill>
              </a:rPr>
              <a:t>default new Router({</a:t>
            </a:r>
          </a:p>
          <a:p>
            <a:pPr>
              <a:lnSpc>
                <a:spcPct val="100000"/>
              </a:lnSpc>
            </a:pPr>
            <a:r>
              <a:rPr lang="en-US" altLang="zh-CN" sz="1200" dirty="0">
                <a:solidFill>
                  <a:schemeClr val="bg1"/>
                </a:solidFill>
              </a:rPr>
              <a:t>  </a:t>
            </a:r>
            <a:r>
              <a:rPr lang="en-US" altLang="zh-CN" sz="1200" dirty="0" err="1">
                <a:solidFill>
                  <a:schemeClr val="bg1"/>
                </a:solidFill>
              </a:rPr>
              <a:t>mode:'history</a:t>
            </a:r>
            <a:r>
              <a:rPr lang="en-US" altLang="zh-CN" sz="1200" dirty="0">
                <a:solidFill>
                  <a:schemeClr val="bg1"/>
                </a:solidFill>
              </a:rPr>
              <a:t>',</a:t>
            </a:r>
          </a:p>
          <a:p>
            <a:pPr>
              <a:lnSpc>
                <a:spcPct val="100000"/>
              </a:lnSpc>
            </a:pPr>
            <a:r>
              <a:rPr lang="en-US" altLang="zh-CN" sz="1200" dirty="0">
                <a:solidFill>
                  <a:schemeClr val="bg1"/>
                </a:solidFill>
              </a:rPr>
              <a:t>  routes: [</a:t>
            </a:r>
          </a:p>
          <a:p>
            <a:pPr>
              <a:lnSpc>
                <a:spcPct val="100000"/>
              </a:lnSpc>
            </a:pPr>
            <a:r>
              <a:rPr lang="de-DE" altLang="zh-CN" sz="1200" dirty="0">
                <a:solidFill>
                  <a:schemeClr val="bg1"/>
                </a:solidFill>
              </a:rPr>
              <a:t>    {</a:t>
            </a:r>
          </a:p>
          <a:p>
            <a:pPr>
              <a:lnSpc>
                <a:spcPct val="100000"/>
              </a:lnSpc>
            </a:pPr>
            <a:r>
              <a:rPr lang="en-US" altLang="zh-CN" sz="1200" dirty="0">
                <a:solidFill>
                  <a:schemeClr val="bg1"/>
                </a:solidFill>
              </a:rPr>
              <a:t>      path: '/',</a:t>
            </a:r>
          </a:p>
          <a:p>
            <a:pPr>
              <a:lnSpc>
                <a:spcPct val="100000"/>
              </a:lnSpc>
            </a:pPr>
            <a:r>
              <a:rPr lang="nl-NL" altLang="zh-CN" sz="1200" dirty="0">
                <a:solidFill>
                  <a:schemeClr val="bg1"/>
                </a:solidFill>
              </a:rPr>
              <a:t>      name: '</a:t>
            </a:r>
            <a:r>
              <a:rPr lang="nl-NL" altLang="zh-CN" sz="1200" dirty="0" err="1">
                <a:solidFill>
                  <a:schemeClr val="bg1"/>
                </a:solidFill>
              </a:rPr>
              <a:t>Hello</a:t>
            </a:r>
            <a:r>
              <a:rPr lang="nl-NL" altLang="zh-CN" sz="1200" dirty="0">
                <a:solidFill>
                  <a:schemeClr val="bg1"/>
                </a:solidFill>
              </a:rPr>
              <a:t>',</a:t>
            </a:r>
          </a:p>
          <a:p>
            <a:pPr>
              <a:lnSpc>
                <a:spcPct val="100000"/>
              </a:lnSpc>
            </a:pPr>
            <a:r>
              <a:rPr lang="nl-NL" altLang="zh-CN" sz="1200" dirty="0">
                <a:solidFill>
                  <a:schemeClr val="bg1"/>
                </a:solidFill>
              </a:rPr>
              <a:t>      component: </a:t>
            </a:r>
            <a:r>
              <a:rPr lang="nl-NL" altLang="zh-CN" sz="1200" dirty="0" err="1">
                <a:solidFill>
                  <a:schemeClr val="bg1"/>
                </a:solidFill>
              </a:rPr>
              <a:t>Hello</a:t>
            </a:r>
            <a:endParaRPr lang="nl-NL" altLang="zh-CN" sz="1200" dirty="0">
              <a:solidFill>
                <a:schemeClr val="bg1"/>
              </a:solidFill>
            </a:endParaRPr>
          </a:p>
          <a:p>
            <a:pPr>
              <a:lnSpc>
                <a:spcPct val="100000"/>
              </a:lnSpc>
            </a:pPr>
            <a:r>
              <a:rPr lang="de-DE" altLang="zh-CN" sz="1200" dirty="0">
                <a:solidFill>
                  <a:schemeClr val="bg1"/>
                </a:solidFill>
              </a:rPr>
              <a:t>    },</a:t>
            </a:r>
          </a:p>
          <a:p>
            <a:pPr>
              <a:lnSpc>
                <a:spcPct val="100000"/>
              </a:lnSpc>
            </a:pPr>
            <a:r>
              <a:rPr lang="de-DE" altLang="zh-CN" sz="1200" dirty="0">
                <a:solidFill>
                  <a:schemeClr val="bg1"/>
                </a:solidFill>
              </a:rPr>
              <a:t>    {</a:t>
            </a:r>
          </a:p>
          <a:p>
            <a:pPr>
              <a:lnSpc>
                <a:spcPct val="100000"/>
              </a:lnSpc>
            </a:pPr>
            <a:r>
              <a:rPr lang="en-US" altLang="zh-CN" sz="1200" dirty="0">
                <a:solidFill>
                  <a:schemeClr val="bg1"/>
                </a:solidFill>
              </a:rPr>
              <a:t>      path: '/about',</a:t>
            </a:r>
          </a:p>
          <a:p>
            <a:pPr>
              <a:lnSpc>
                <a:spcPct val="100000"/>
              </a:lnSpc>
            </a:pPr>
            <a:r>
              <a:rPr lang="en-US" altLang="zh-CN" sz="1200" dirty="0">
                <a:solidFill>
                  <a:schemeClr val="bg1"/>
                </a:solidFill>
              </a:rPr>
              <a:t>      component: about</a:t>
            </a:r>
          </a:p>
          <a:p>
            <a:pPr>
              <a:lnSpc>
                <a:spcPct val="100000"/>
              </a:lnSpc>
            </a:pPr>
            <a:r>
              <a:rPr lang="de-DE" altLang="zh-CN" sz="1200" dirty="0">
                <a:solidFill>
                  <a:schemeClr val="bg1"/>
                </a:solidFill>
              </a:rPr>
              <a:t>    }]</a:t>
            </a:r>
          </a:p>
          <a:p>
            <a:pPr>
              <a:lnSpc>
                <a:spcPct val="100000"/>
              </a:lnSpc>
            </a:pPr>
            <a:r>
              <a:rPr lang="is-IS" altLang="zh-CN" sz="1200" dirty="0">
                <a:solidFill>
                  <a:schemeClr val="bg1"/>
                </a:solidFill>
              </a:rPr>
              <a:t>})</a:t>
            </a:r>
            <a:endParaRPr lang="en-US" altLang="zh-CN" sz="1200" dirty="0">
              <a:solidFill>
                <a:schemeClr val="bg1"/>
              </a:solidFill>
            </a:endParaRPr>
          </a:p>
        </p:txBody>
      </p:sp>
    </p:spTree>
    <p:extLst>
      <p:ext uri="{BB962C8B-B14F-4D97-AF65-F5344CB8AC3E}">
        <p14:creationId xmlns:p14="http://schemas.microsoft.com/office/powerpoint/2010/main" val="405229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128652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关闭烦人的</a:t>
            </a:r>
            <a:r>
              <a:rPr lang="en-US" altLang="zh-CN" dirty="0" err="1" smtClean="0"/>
              <a:t>eslint</a:t>
            </a:r>
            <a:r>
              <a:rPr lang="zh-CN" altLang="en-US" dirty="0" smtClean="0"/>
              <a:t>配置</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en-US" altLang="zh-CN" dirty="0" err="1" smtClean="0"/>
              <a:t>webpack.base.conf.js</a:t>
            </a:r>
            <a:endParaRPr lang="en-US" altLang="zh-CN" dirty="0" smtClean="0"/>
          </a:p>
          <a:p>
            <a:pPr marL="800100" lvl="1" indent="-342900">
              <a:buFont typeface="Arial"/>
              <a:buChar char="•"/>
            </a:pPr>
            <a:r>
              <a:rPr lang="zh-CN" altLang="en-US" dirty="0" smtClean="0"/>
              <a:t>删除</a:t>
            </a:r>
            <a:r>
              <a:rPr lang="en-US" altLang="zh-CN" dirty="0" err="1" smtClean="0"/>
              <a:t>eslint</a:t>
            </a:r>
            <a:r>
              <a:rPr lang="zh-CN" altLang="en-US" dirty="0" smtClean="0"/>
              <a:t>的配置</a:t>
            </a:r>
            <a:endParaRPr lang="zh-CN" altLang="en-US" dirty="0"/>
          </a:p>
        </p:txBody>
      </p:sp>
    </p:spTree>
    <p:extLst>
      <p:ext uri="{BB962C8B-B14F-4D97-AF65-F5344CB8AC3E}">
        <p14:creationId xmlns:p14="http://schemas.microsoft.com/office/powerpoint/2010/main" val="4052291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和</a:t>
            </a:r>
            <a:r>
              <a:rPr lang="en-US" altLang="zh-CN" dirty="0" smtClean="0"/>
              <a:t>history</a:t>
            </a:r>
            <a:r>
              <a:rPr lang="zh-CN" altLang="en-US" dirty="0" smtClean="0"/>
              <a:t>模式</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smtClean="0"/>
              <a:t>在配置路由时设置：</a:t>
            </a:r>
            <a:endParaRPr lang="en-US" altLang="zh-CN" dirty="0" smtClean="0"/>
          </a:p>
          <a:p>
            <a:pPr marL="800100" lvl="1" indent="-342900">
              <a:buFont typeface="Arial"/>
              <a:buChar char="•"/>
            </a:pPr>
            <a:r>
              <a:rPr lang="en-US" altLang="zh-CN" dirty="0" err="1"/>
              <a:t>mode:'</a:t>
            </a:r>
            <a:r>
              <a:rPr lang="en-US" altLang="zh-CN" dirty="0" err="1" smtClean="0"/>
              <a:t>history</a:t>
            </a:r>
            <a:r>
              <a:rPr lang="en-US" altLang="zh-CN" dirty="0" smtClean="0"/>
              <a:t>’</a:t>
            </a:r>
            <a:endParaRPr lang="zh-CN" altLang="en-US" dirty="0"/>
          </a:p>
        </p:txBody>
      </p:sp>
    </p:spTree>
    <p:extLst>
      <p:ext uri="{BB962C8B-B14F-4D97-AF65-F5344CB8AC3E}">
        <p14:creationId xmlns:p14="http://schemas.microsoft.com/office/powerpoint/2010/main" val="40522919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scrollBehavior</a:t>
            </a:r>
            <a:endParaRPr kumimoji="1" lang="zh-CN" altLang="en-US" dirty="0"/>
          </a:p>
        </p:txBody>
      </p:sp>
      <p:sp>
        <p:nvSpPr>
          <p:cNvPr id="4" name="内容占位符 5"/>
          <p:cNvSpPr txBox="1">
            <a:spLocks noGrp="1"/>
          </p:cNvSpPr>
          <p:nvPr>
            <p:ph idx="1"/>
          </p:nvPr>
        </p:nvSpPr>
        <p:spPr>
          <a:xfrm>
            <a:off x="525960" y="1929012"/>
            <a:ext cx="7620000" cy="293618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rgbClr val="FFFFFF"/>
                </a:solidFill>
              </a:rPr>
              <a:t> </a:t>
            </a:r>
            <a:r>
              <a:rPr lang="en-US" altLang="zh-CN" sz="1800" dirty="0" err="1">
                <a:solidFill>
                  <a:srgbClr val="FFFFFF"/>
                </a:solidFill>
              </a:rPr>
              <a:t>scrollBehavior</a:t>
            </a:r>
            <a:r>
              <a:rPr lang="en-US" altLang="zh-CN" sz="1800" dirty="0">
                <a:solidFill>
                  <a:srgbClr val="FFFFFF"/>
                </a:solidFill>
              </a:rPr>
              <a:t> (to, from, </a:t>
            </a:r>
            <a:r>
              <a:rPr lang="en-US" altLang="zh-CN" sz="1800" dirty="0" err="1">
                <a:solidFill>
                  <a:srgbClr val="FFFFFF"/>
                </a:solidFill>
              </a:rPr>
              <a:t>savedPosition</a:t>
            </a:r>
            <a:r>
              <a:rPr lang="en-US" altLang="zh-CN" sz="1800" dirty="0">
                <a:solidFill>
                  <a:srgbClr val="FFFFFF"/>
                </a:solidFill>
              </a:rPr>
              <a:t>) </a:t>
            </a:r>
            <a:r>
              <a:rPr lang="en-US" altLang="zh-CN" sz="1800" dirty="0" smtClean="0">
                <a:solidFill>
                  <a:srgbClr val="FFFFFF"/>
                </a:solidFill>
              </a:rPr>
              <a:t>{</a:t>
            </a:r>
          </a:p>
          <a:p>
            <a:pPr>
              <a:lnSpc>
                <a:spcPct val="100000"/>
              </a:lnSpc>
            </a:pPr>
            <a:r>
              <a:rPr lang="en-US" altLang="zh-CN" sz="1800" dirty="0" smtClean="0">
                <a:solidFill>
                  <a:srgbClr val="FFFFFF"/>
                </a:solidFill>
              </a:rPr>
              <a:t>	if</a:t>
            </a:r>
            <a:r>
              <a:rPr lang="en-US" altLang="zh-CN" sz="1800" dirty="0">
                <a:solidFill>
                  <a:srgbClr val="FFFFFF"/>
                </a:solidFill>
              </a:rPr>
              <a:t>(</a:t>
            </a:r>
            <a:r>
              <a:rPr lang="en-US" altLang="zh-CN" sz="1800" dirty="0" err="1">
                <a:solidFill>
                  <a:srgbClr val="FFFFFF"/>
                </a:solidFill>
              </a:rPr>
              <a:t>savedPosition</a:t>
            </a:r>
            <a:r>
              <a:rPr lang="en-US" altLang="zh-CN" sz="1800" dirty="0">
                <a:solidFill>
                  <a:srgbClr val="FFFFFF"/>
                </a:solidFill>
              </a:rPr>
              <a:t>){</a:t>
            </a:r>
          </a:p>
          <a:p>
            <a:pPr>
              <a:lnSpc>
                <a:spcPct val="100000"/>
              </a:lnSpc>
            </a:pPr>
            <a:r>
              <a:rPr lang="en-US" altLang="zh-CN" sz="1800" dirty="0">
                <a:solidFill>
                  <a:srgbClr val="FFFFFF"/>
                </a:solidFill>
              </a:rPr>
              <a:t>    		return </a:t>
            </a:r>
            <a:r>
              <a:rPr lang="en-US" altLang="zh-CN" sz="1800" dirty="0" err="1">
                <a:solidFill>
                  <a:srgbClr val="FFFFFF"/>
                </a:solidFill>
              </a:rPr>
              <a:t>savedPosition</a:t>
            </a:r>
            <a:r>
              <a:rPr lang="en-US" altLang="zh-CN" sz="1800" dirty="0">
                <a:solidFill>
                  <a:srgbClr val="FFFFFF"/>
                </a:solidFill>
              </a:rPr>
              <a:t>; //</a:t>
            </a:r>
            <a:r>
              <a:rPr lang="zh-CN" altLang="en-US" sz="1800" dirty="0">
                <a:solidFill>
                  <a:srgbClr val="FFFFFF"/>
                </a:solidFill>
              </a:rPr>
              <a:t>记录滚动条的滚动位置</a:t>
            </a:r>
          </a:p>
          <a:p>
            <a:pPr>
              <a:lnSpc>
                <a:spcPct val="100000"/>
              </a:lnSpc>
            </a:pPr>
            <a:r>
              <a:rPr lang="zh-CN" altLang="en-US" sz="1800" dirty="0">
                <a:solidFill>
                  <a:srgbClr val="FFFFFF"/>
                </a:solidFill>
              </a:rPr>
              <a:t>    </a:t>
            </a:r>
            <a:r>
              <a:rPr lang="en-US" altLang="zh-CN" sz="1800" dirty="0" smtClean="0">
                <a:solidFill>
                  <a:srgbClr val="FFFFFF"/>
                </a:solidFill>
              </a:rPr>
              <a:t>	}</a:t>
            </a:r>
            <a:r>
              <a:rPr lang="en-US" altLang="zh-CN" sz="1800" dirty="0">
                <a:solidFill>
                  <a:srgbClr val="FFFFFF"/>
                </a:solidFill>
              </a:rPr>
              <a:t>else{</a:t>
            </a:r>
          </a:p>
          <a:p>
            <a:pPr>
              <a:lnSpc>
                <a:spcPct val="100000"/>
              </a:lnSpc>
            </a:pPr>
            <a:r>
              <a:rPr lang="en-US" altLang="zh-CN" sz="1800" dirty="0">
                <a:solidFill>
                  <a:srgbClr val="FFFFFF"/>
                </a:solidFill>
              </a:rPr>
              <a:t>    		return </a:t>
            </a:r>
            <a:r>
              <a:rPr lang="en-US" altLang="zh-CN" sz="1800" dirty="0" smtClean="0">
                <a:solidFill>
                  <a:srgbClr val="FFFFFF"/>
                </a:solidFill>
              </a:rPr>
              <a:t>{ x</a:t>
            </a:r>
            <a:r>
              <a:rPr lang="en-US" altLang="zh-CN" sz="1800" dirty="0">
                <a:solidFill>
                  <a:srgbClr val="FFFFFF"/>
                </a:solidFill>
              </a:rPr>
              <a:t>:0</a:t>
            </a:r>
            <a:r>
              <a:rPr lang="en-US" altLang="zh-CN" sz="1800" dirty="0" smtClean="0">
                <a:solidFill>
                  <a:srgbClr val="FFFFFF"/>
                </a:solidFill>
              </a:rPr>
              <a:t>, y</a:t>
            </a:r>
            <a:r>
              <a:rPr lang="en-US" altLang="zh-CN" sz="1800" dirty="0">
                <a:solidFill>
                  <a:srgbClr val="FFFFFF"/>
                </a:solidFill>
              </a:rPr>
              <a:t>:</a:t>
            </a:r>
            <a:r>
              <a:rPr lang="en-US" altLang="zh-CN" sz="1800" dirty="0" smtClean="0">
                <a:solidFill>
                  <a:srgbClr val="FFFFFF"/>
                </a:solidFill>
              </a:rPr>
              <a:t>0 }</a:t>
            </a:r>
            <a:r>
              <a:rPr lang="en-US" altLang="zh-CN" sz="1800" dirty="0">
                <a:solidFill>
                  <a:srgbClr val="FFFFFF"/>
                </a:solidFill>
              </a:rPr>
              <a:t>;</a:t>
            </a:r>
          </a:p>
          <a:p>
            <a:pPr>
              <a:lnSpc>
                <a:spcPct val="100000"/>
              </a:lnSpc>
            </a:pPr>
            <a:r>
              <a:rPr lang="en-US" altLang="zh-CN" sz="1800" dirty="0">
                <a:solidFill>
                  <a:srgbClr val="FFFFFF"/>
                </a:solidFill>
              </a:rPr>
              <a:t>    }</a:t>
            </a:r>
          </a:p>
          <a:p>
            <a:pPr>
              <a:lnSpc>
                <a:spcPct val="100000"/>
              </a:lnSpc>
            </a:pPr>
            <a:r>
              <a:rPr lang="en-US" altLang="zh-CN" sz="1800" dirty="0" smtClean="0">
                <a:solidFill>
                  <a:srgbClr val="FFFFFF"/>
                </a:solidFill>
              </a:rPr>
              <a:t>}</a:t>
            </a:r>
            <a:endParaRPr lang="en-US" altLang="zh-CN" sz="1800" dirty="0">
              <a:solidFill>
                <a:srgbClr val="FFFFFF"/>
              </a:solidFill>
            </a:endParaRPr>
          </a:p>
        </p:txBody>
      </p:sp>
    </p:spTree>
    <p:extLst>
      <p:ext uri="{BB962C8B-B14F-4D97-AF65-F5344CB8AC3E}">
        <p14:creationId xmlns:p14="http://schemas.microsoft.com/office/powerpoint/2010/main" val="397128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scrollBehavior</a:t>
            </a:r>
            <a:endParaRPr kumimoji="1" lang="zh-CN" altLang="en-US" dirty="0"/>
          </a:p>
        </p:txBody>
      </p:sp>
      <p:sp>
        <p:nvSpPr>
          <p:cNvPr id="5" name="内容占位符 5"/>
          <p:cNvSpPr txBox="1">
            <a:spLocks/>
          </p:cNvSpPr>
          <p:nvPr/>
        </p:nvSpPr>
        <p:spPr>
          <a:xfrm>
            <a:off x="549331" y="1859588"/>
            <a:ext cx="7620000" cy="2416046"/>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smtClean="0">
                <a:solidFill>
                  <a:srgbClr val="FFFFFF"/>
                </a:solidFill>
              </a:rPr>
              <a:t>//</a:t>
            </a:r>
            <a:r>
              <a:rPr lang="zh-CN" altLang="en-US" sz="1800" dirty="0" smtClean="0">
                <a:solidFill>
                  <a:srgbClr val="FFFFFF"/>
                </a:solidFill>
              </a:rPr>
              <a:t>记录</a:t>
            </a:r>
            <a:r>
              <a:rPr lang="en-US" altLang="zh-CN" sz="1800" dirty="0">
                <a:solidFill>
                  <a:srgbClr val="FFFFFF"/>
                </a:solidFill>
              </a:rPr>
              <a:t>hash</a:t>
            </a:r>
            <a:r>
              <a:rPr lang="zh-CN" altLang="en-US" sz="1800" dirty="0">
                <a:solidFill>
                  <a:srgbClr val="FFFFFF"/>
                </a:solidFill>
              </a:rPr>
              <a:t>值</a:t>
            </a:r>
          </a:p>
          <a:p>
            <a:pPr>
              <a:lnSpc>
                <a:spcPct val="100000"/>
              </a:lnSpc>
            </a:pPr>
            <a:r>
              <a:rPr lang="en-US" altLang="zh-CN" sz="1800" dirty="0" smtClean="0">
                <a:solidFill>
                  <a:srgbClr val="FFFFFF"/>
                </a:solidFill>
              </a:rPr>
              <a:t>if</a:t>
            </a:r>
            <a:r>
              <a:rPr lang="en-US" altLang="zh-CN" sz="1800" dirty="0">
                <a:solidFill>
                  <a:srgbClr val="FFFFFF"/>
                </a:solidFill>
              </a:rPr>
              <a:t>(</a:t>
            </a:r>
            <a:r>
              <a:rPr lang="en-US" altLang="zh-CN" sz="1800" dirty="0" err="1">
                <a:solidFill>
                  <a:srgbClr val="FFFFFF"/>
                </a:solidFill>
              </a:rPr>
              <a:t>to.hash</a:t>
            </a:r>
            <a:r>
              <a:rPr lang="en-US" altLang="zh-CN" sz="1800" dirty="0">
                <a:solidFill>
                  <a:srgbClr val="FFFFFF"/>
                </a:solidFill>
              </a:rPr>
              <a:t>){</a:t>
            </a:r>
          </a:p>
          <a:p>
            <a:pPr>
              <a:lnSpc>
                <a:spcPct val="100000"/>
              </a:lnSpc>
            </a:pPr>
            <a:r>
              <a:rPr lang="en-US" altLang="zh-CN" sz="1800" dirty="0">
                <a:solidFill>
                  <a:srgbClr val="FFFFFF"/>
                </a:solidFill>
              </a:rPr>
              <a:t>	</a:t>
            </a:r>
            <a:r>
              <a:rPr lang="en-US" altLang="zh-CN" sz="1800" dirty="0" smtClean="0">
                <a:solidFill>
                  <a:srgbClr val="FFFFFF"/>
                </a:solidFill>
              </a:rPr>
              <a:t>return </a:t>
            </a:r>
            <a:r>
              <a:rPr lang="en-US" altLang="zh-CN" sz="1800" dirty="0">
                <a:solidFill>
                  <a:srgbClr val="FFFFFF"/>
                </a:solidFill>
              </a:rPr>
              <a:t>{</a:t>
            </a:r>
          </a:p>
          <a:p>
            <a:pPr>
              <a:lnSpc>
                <a:spcPct val="100000"/>
              </a:lnSpc>
            </a:pPr>
            <a:r>
              <a:rPr lang="en-US" altLang="zh-CN" sz="1800" dirty="0">
                <a:solidFill>
                  <a:srgbClr val="FFFFFF"/>
                </a:solidFill>
              </a:rPr>
              <a:t>		</a:t>
            </a:r>
            <a:r>
              <a:rPr lang="en-US" altLang="zh-CN" sz="1800" dirty="0" smtClean="0">
                <a:solidFill>
                  <a:srgbClr val="FFFFFF"/>
                </a:solidFill>
              </a:rPr>
              <a:t>selector</a:t>
            </a:r>
            <a:r>
              <a:rPr lang="en-US" altLang="zh-CN" sz="1800" dirty="0">
                <a:solidFill>
                  <a:srgbClr val="FFFFFF"/>
                </a:solidFill>
              </a:rPr>
              <a:t>: </a:t>
            </a:r>
            <a:r>
              <a:rPr lang="en-US" altLang="zh-CN" sz="1800" dirty="0" err="1">
                <a:solidFill>
                  <a:srgbClr val="FFFFFF"/>
                </a:solidFill>
              </a:rPr>
              <a:t>to.hash</a:t>
            </a:r>
            <a:endParaRPr lang="en-US" altLang="zh-CN" sz="1800" dirty="0">
              <a:solidFill>
                <a:srgbClr val="FFFFFF"/>
              </a:solidFill>
            </a:endParaRPr>
          </a:p>
          <a:p>
            <a:pPr>
              <a:lnSpc>
                <a:spcPct val="100000"/>
              </a:lnSpc>
            </a:pPr>
            <a:r>
              <a:rPr lang="en-US" altLang="zh-CN" sz="1800" dirty="0">
                <a:solidFill>
                  <a:srgbClr val="FFFFFF"/>
                </a:solidFill>
              </a:rPr>
              <a:t>	</a:t>
            </a:r>
            <a:r>
              <a:rPr lang="en-US" altLang="zh-CN" sz="1800" dirty="0" smtClean="0">
                <a:solidFill>
                  <a:srgbClr val="FFFFFF"/>
                </a:solidFill>
              </a:rPr>
              <a:t>}</a:t>
            </a:r>
            <a:endParaRPr lang="en-US" altLang="zh-CN" sz="1800" dirty="0">
              <a:solidFill>
                <a:srgbClr val="FFFFFF"/>
              </a:solidFill>
            </a:endParaRPr>
          </a:p>
          <a:p>
            <a:pPr>
              <a:lnSpc>
                <a:spcPct val="100000"/>
              </a:lnSpc>
            </a:pPr>
            <a:r>
              <a:rPr lang="en-US" altLang="zh-CN" sz="1800" dirty="0" smtClean="0">
                <a:solidFill>
                  <a:srgbClr val="FFFFFF"/>
                </a:solidFill>
              </a:rPr>
              <a:t>}</a:t>
            </a:r>
            <a:endParaRPr lang="en-US" altLang="zh-CN" sz="1800" dirty="0">
              <a:solidFill>
                <a:srgbClr val="FFFFFF"/>
              </a:solidFill>
            </a:endParaRPr>
          </a:p>
        </p:txBody>
      </p:sp>
    </p:spTree>
    <p:extLst>
      <p:ext uri="{BB962C8B-B14F-4D97-AF65-F5344CB8AC3E}">
        <p14:creationId xmlns:p14="http://schemas.microsoft.com/office/powerpoint/2010/main" val="6373982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动态路径</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匹配到的所有路由，全都映射到同一个组件</a:t>
            </a:r>
            <a:endParaRPr kumimoji="1" lang="en-US" altLang="zh-CN" dirty="0" smtClean="0"/>
          </a:p>
          <a:p>
            <a:pPr marL="342900" indent="-342900">
              <a:buFont typeface="Arial"/>
              <a:buChar char="•"/>
            </a:pPr>
            <a:r>
              <a:rPr kumimoji="1" lang="zh-CN" altLang="en-US" dirty="0" smtClean="0"/>
              <a:t>路径：</a:t>
            </a:r>
            <a:r>
              <a:rPr kumimoji="1" lang="en-US" altLang="zh-CN" dirty="0" smtClean="0"/>
              <a:t> /user/:</a:t>
            </a:r>
            <a:r>
              <a:rPr kumimoji="1" lang="en-US" altLang="zh-CN" dirty="0" err="1" smtClean="0"/>
              <a:t>userId</a:t>
            </a:r>
            <a:r>
              <a:rPr kumimoji="1" lang="en-US" altLang="zh-CN" dirty="0" smtClean="0"/>
              <a:t>      </a:t>
            </a:r>
            <a:r>
              <a:rPr kumimoji="1" lang="en-US" altLang="zh-CN" dirty="0" err="1" smtClean="0"/>
              <a:t>userId</a:t>
            </a:r>
            <a:r>
              <a:rPr kumimoji="1" lang="zh-CN" altLang="en-US" dirty="0" smtClean="0"/>
              <a:t>为动态路径参数</a:t>
            </a:r>
            <a:endParaRPr kumimoji="1" lang="en-US" altLang="zh-CN" dirty="0"/>
          </a:p>
          <a:p>
            <a:pPr marL="342900" indent="-342900">
              <a:buFont typeface="Arial"/>
              <a:buChar char="•"/>
            </a:pPr>
            <a:r>
              <a:rPr kumimoji="1" lang="zh-CN" altLang="en-US" dirty="0" smtClean="0"/>
              <a:t>获取参数：</a:t>
            </a:r>
            <a:r>
              <a:rPr kumimoji="1" lang="en-US" altLang="zh-CN" dirty="0" smtClean="0"/>
              <a:t> </a:t>
            </a:r>
            <a:r>
              <a:rPr kumimoji="1" lang="zh-CN" altLang="en-US" dirty="0" smtClean="0"/>
              <a:t>路由信息对象的</a:t>
            </a:r>
            <a:r>
              <a:rPr kumimoji="1" lang="en-US" altLang="zh-CN" smtClean="0"/>
              <a:t>params</a:t>
            </a:r>
            <a:endParaRPr kumimoji="1" lang="zh-CN" altLang="en-US" dirty="0"/>
          </a:p>
        </p:txBody>
      </p:sp>
    </p:spTree>
    <p:extLst>
      <p:ext uri="{BB962C8B-B14F-4D97-AF65-F5344CB8AC3E}">
        <p14:creationId xmlns:p14="http://schemas.microsoft.com/office/powerpoint/2010/main" val="3620666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对组件注入</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通过在</a:t>
            </a:r>
            <a:r>
              <a:rPr kumimoji="1" lang="en-US" altLang="zh-CN" dirty="0" err="1" smtClean="0"/>
              <a:t>Vue</a:t>
            </a:r>
            <a:r>
              <a:rPr kumimoji="1" lang="zh-CN" altLang="en-US" dirty="0" smtClean="0"/>
              <a:t>根实例的</a:t>
            </a:r>
            <a:r>
              <a:rPr kumimoji="1" lang="en-US" altLang="zh-CN" dirty="0" smtClean="0"/>
              <a:t>router</a:t>
            </a:r>
            <a:r>
              <a:rPr kumimoji="1" lang="zh-CN" altLang="en-US" dirty="0" smtClean="0"/>
              <a:t>配置传入</a:t>
            </a:r>
            <a:r>
              <a:rPr kumimoji="1" lang="en-US" altLang="zh-CN" dirty="0" smtClean="0"/>
              <a:t>router</a:t>
            </a:r>
            <a:r>
              <a:rPr kumimoji="1" lang="zh-CN" altLang="en-US" dirty="0" smtClean="0"/>
              <a:t>实例</a:t>
            </a:r>
            <a:endParaRPr kumimoji="1" lang="en-US" altLang="zh-CN" dirty="0" smtClean="0"/>
          </a:p>
          <a:p>
            <a:pPr marL="800100" lvl="1" indent="-342900">
              <a:buFont typeface="Arial"/>
              <a:buChar char="•"/>
            </a:pPr>
            <a:r>
              <a:rPr kumimoji="1" lang="en-US" altLang="zh-CN" dirty="0" smtClean="0"/>
              <a:t>$router  : router</a:t>
            </a:r>
            <a:r>
              <a:rPr kumimoji="1" lang="zh-CN" altLang="en-US" dirty="0" smtClean="0"/>
              <a:t>实例对象</a:t>
            </a:r>
            <a:endParaRPr kumimoji="1" lang="en-US" altLang="zh-CN" dirty="0" smtClean="0"/>
          </a:p>
          <a:p>
            <a:pPr marL="800100" lvl="1" indent="-342900">
              <a:buFont typeface="Arial"/>
              <a:buChar char="•"/>
            </a:pPr>
            <a:r>
              <a:rPr kumimoji="1" lang="en-US" altLang="zh-CN" dirty="0" smtClean="0"/>
              <a:t>$router : </a:t>
            </a:r>
            <a:r>
              <a:rPr kumimoji="1" lang="zh-CN" altLang="en-US" dirty="0" smtClean="0"/>
              <a:t>当前激活的路由信息对象，</a:t>
            </a:r>
            <a:r>
              <a:rPr kumimoji="1" lang="en-US" altLang="zh-CN" dirty="0" smtClean="0"/>
              <a:t> </a:t>
            </a:r>
            <a:r>
              <a:rPr kumimoji="1" lang="zh-CN" altLang="en-US" dirty="0" smtClean="0"/>
              <a:t>每个组件实例都会有。</a:t>
            </a:r>
            <a:endParaRPr kumimoji="1" lang="en-US" altLang="zh-CN" dirty="0" smtClean="0"/>
          </a:p>
          <a:p>
            <a:pPr marL="800100" lvl="1" indent="-342900">
              <a:buFont typeface="Arial"/>
              <a:buChar char="•"/>
            </a:pPr>
            <a:r>
              <a:rPr kumimoji="1" lang="en-US" altLang="zh-CN" dirty="0" err="1" smtClean="0"/>
              <a:t>beforeRouteEnter</a:t>
            </a:r>
            <a:r>
              <a:rPr kumimoji="1" lang="en-US" altLang="zh-CN" dirty="0" smtClean="0"/>
              <a:t>() : </a:t>
            </a:r>
            <a:r>
              <a:rPr kumimoji="1" lang="zh-CN" altLang="en-US" dirty="0" smtClean="0"/>
              <a:t>进入组件前钩子函数</a:t>
            </a:r>
            <a:endParaRPr kumimoji="1" lang="en-US" altLang="zh-CN" dirty="0" smtClean="0"/>
          </a:p>
          <a:p>
            <a:pPr marL="800100" lvl="1" indent="-342900">
              <a:buFont typeface="Arial"/>
              <a:buChar char="•"/>
            </a:pPr>
            <a:r>
              <a:rPr kumimoji="1" lang="en-US" altLang="zh-CN" dirty="0" err="1" smtClean="0"/>
              <a:t>beforeRouteLeave</a:t>
            </a:r>
            <a:r>
              <a:rPr kumimoji="1" lang="en-US" altLang="zh-CN" dirty="0" smtClean="0"/>
              <a:t>() :  </a:t>
            </a:r>
            <a:r>
              <a:rPr kumimoji="1" lang="zh-CN" altLang="en-US" dirty="0" smtClean="0"/>
              <a:t>离开组件前的钩子函数</a:t>
            </a:r>
            <a:endParaRPr kumimoji="1" lang="zh-CN" altLang="en-US" dirty="0"/>
          </a:p>
        </p:txBody>
      </p:sp>
    </p:spTree>
    <p:extLst>
      <p:ext uri="{BB962C8B-B14F-4D97-AF65-F5344CB8AC3E}">
        <p14:creationId xmlns:p14="http://schemas.microsoft.com/office/powerpoint/2010/main" val="704498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路由信息对象</a:t>
            </a:r>
            <a:r>
              <a:rPr kumimoji="1" lang="en-US" altLang="zh-CN" dirty="0" smtClean="0"/>
              <a:t> </a:t>
            </a:r>
            <a:r>
              <a:rPr lang="en-US" altLang="zh-CN" dirty="0"/>
              <a:t>$route </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en-US" altLang="zh-TW" dirty="0"/>
              <a:t>$</a:t>
            </a:r>
            <a:r>
              <a:rPr lang="en-US" altLang="zh-TW" dirty="0" err="1" smtClean="0"/>
              <a:t>route.path</a:t>
            </a:r>
            <a:endParaRPr lang="en-US" altLang="zh-TW" dirty="0"/>
          </a:p>
          <a:p>
            <a:pPr marL="800100" lvl="1" indent="-342900">
              <a:buFont typeface="Arial"/>
              <a:buChar char="•"/>
            </a:pPr>
            <a:r>
              <a:rPr lang="zh-TW" altLang="en-US" dirty="0"/>
              <a:t>类型</a:t>
            </a:r>
            <a:r>
              <a:rPr lang="en-US" altLang="zh-TW" dirty="0"/>
              <a:t>: </a:t>
            </a:r>
            <a:r>
              <a:rPr lang="en-US" altLang="zh-TW" dirty="0" smtClean="0"/>
              <a:t>string</a:t>
            </a:r>
          </a:p>
          <a:p>
            <a:pPr marL="800100" lvl="1" indent="-342900">
              <a:buFont typeface="Arial"/>
              <a:buChar char="•"/>
            </a:pPr>
            <a:r>
              <a:rPr lang="zh-TW" altLang="en-US" dirty="0" smtClean="0"/>
              <a:t>字</a:t>
            </a:r>
            <a:r>
              <a:rPr lang="zh-TW" altLang="en-US" dirty="0"/>
              <a:t>符串，对应当前路由的路径，总是解析为绝对路径，如 </a:t>
            </a:r>
            <a:r>
              <a:rPr lang="en-US" altLang="zh-TW" dirty="0" smtClean="0"/>
              <a:t>“/</a:t>
            </a:r>
            <a:r>
              <a:rPr lang="en-US" altLang="zh-TW" dirty="0"/>
              <a:t>foo/</a:t>
            </a:r>
            <a:r>
              <a:rPr lang="en-US" altLang="zh-TW" dirty="0" smtClean="0"/>
              <a:t>bar”</a:t>
            </a:r>
            <a:r>
              <a:rPr lang="zh-TW" altLang="en-US" dirty="0" smtClean="0"/>
              <a:t>。</a:t>
            </a:r>
            <a:endParaRPr lang="zh-TW" altLang="en-US" dirty="0"/>
          </a:p>
          <a:p>
            <a:pPr marL="342900" indent="-342900">
              <a:buFont typeface="Arial"/>
              <a:buChar char="•"/>
            </a:pPr>
            <a:r>
              <a:rPr lang="en-US" altLang="zh-TW" dirty="0"/>
              <a:t>$</a:t>
            </a:r>
            <a:r>
              <a:rPr lang="en-US" altLang="zh-TW" dirty="0" err="1" smtClean="0"/>
              <a:t>route.params</a:t>
            </a:r>
            <a:endParaRPr lang="en-US" altLang="zh-TW" dirty="0"/>
          </a:p>
          <a:p>
            <a:pPr marL="800100" lvl="1" indent="-342900">
              <a:buFont typeface="Arial"/>
              <a:buChar char="•"/>
            </a:pPr>
            <a:r>
              <a:rPr lang="zh-TW" altLang="en-US" dirty="0"/>
              <a:t>类型</a:t>
            </a:r>
            <a:r>
              <a:rPr lang="en-US" altLang="zh-TW" dirty="0"/>
              <a:t>: Object</a:t>
            </a:r>
          </a:p>
          <a:p>
            <a:pPr marL="800100" lvl="1" indent="-342900">
              <a:buFont typeface="Arial"/>
              <a:buChar char="•"/>
            </a:pPr>
            <a:r>
              <a:rPr lang="zh-TW" altLang="en-US" dirty="0"/>
              <a:t>一个 </a:t>
            </a:r>
            <a:r>
              <a:rPr lang="en-US" altLang="zh-TW" dirty="0"/>
              <a:t>key/value </a:t>
            </a:r>
            <a:r>
              <a:rPr lang="zh-TW" altLang="en-US" dirty="0"/>
              <a:t>对象，包含了 动态片段 和 全匹配片段，如果没有</a:t>
            </a:r>
            <a:r>
              <a:rPr lang="zh-TW" altLang="en-US" dirty="0">
                <a:solidFill>
                  <a:srgbClr val="FF0000"/>
                </a:solidFill>
              </a:rPr>
              <a:t>路由参数</a:t>
            </a:r>
            <a:r>
              <a:rPr lang="zh-TW" altLang="en-US" dirty="0"/>
              <a:t>，就是一个空对象。</a:t>
            </a:r>
          </a:p>
          <a:p>
            <a:endParaRPr lang="zh-TW" altLang="en-US" dirty="0"/>
          </a:p>
        </p:txBody>
      </p:sp>
      <p:sp>
        <p:nvSpPr>
          <p:cNvPr id="4" name="矩形 3"/>
          <p:cNvSpPr/>
          <p:nvPr/>
        </p:nvSpPr>
        <p:spPr>
          <a:xfrm>
            <a:off x="4152410" y="3244334"/>
            <a:ext cx="184666" cy="369332"/>
          </a:xfrm>
          <a:prstGeom prst="rect">
            <a:avLst/>
          </a:prstGeom>
        </p:spPr>
        <p:txBody>
          <a:bodyPr wrap="none">
            <a:spAutoFit/>
          </a:bodyPr>
          <a:lstStyle/>
          <a:p>
            <a:endParaRPr lang="zh-CN" altLang="en-US" dirty="0"/>
          </a:p>
        </p:txBody>
      </p:sp>
      <p:sp>
        <p:nvSpPr>
          <p:cNvPr id="5" name="矩形 4"/>
          <p:cNvSpPr/>
          <p:nvPr/>
        </p:nvSpPr>
        <p:spPr>
          <a:xfrm>
            <a:off x="2286000" y="-5065628"/>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704498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路由信息对象</a:t>
            </a:r>
            <a:r>
              <a:rPr kumimoji="1" lang="en-US" altLang="zh-CN" dirty="0"/>
              <a:t> </a:t>
            </a:r>
            <a:r>
              <a:rPr lang="en-US" altLang="zh-CN" dirty="0"/>
              <a:t>$route </a:t>
            </a:r>
            <a:endParaRPr kumimoji="1" lang="zh-CN" altLang="en-US" dirty="0"/>
          </a:p>
        </p:txBody>
      </p:sp>
      <p:sp>
        <p:nvSpPr>
          <p:cNvPr id="3" name="内容占位符 2"/>
          <p:cNvSpPr>
            <a:spLocks noGrp="1"/>
          </p:cNvSpPr>
          <p:nvPr>
            <p:ph idx="1"/>
          </p:nvPr>
        </p:nvSpPr>
        <p:spPr/>
        <p:txBody>
          <a:bodyPr>
            <a:normAutofit fontScale="92500"/>
          </a:bodyPr>
          <a:lstStyle/>
          <a:p>
            <a:pPr marL="342900" indent="-342900">
              <a:buFont typeface="Arial"/>
              <a:buChar char="•"/>
            </a:pPr>
            <a:r>
              <a:rPr lang="en-US" altLang="zh-TW" dirty="0"/>
              <a:t>$</a:t>
            </a:r>
            <a:r>
              <a:rPr lang="en-US" altLang="zh-TW" dirty="0" err="1" smtClean="0"/>
              <a:t>route.query</a:t>
            </a:r>
            <a:endParaRPr lang="en-US" altLang="zh-TW" dirty="0"/>
          </a:p>
          <a:p>
            <a:pPr marL="800100" lvl="1" indent="-342900">
              <a:buFont typeface="Arial"/>
              <a:buChar char="•"/>
            </a:pPr>
            <a:r>
              <a:rPr lang="zh-TW" altLang="en-US" dirty="0"/>
              <a:t>类型</a:t>
            </a:r>
            <a:r>
              <a:rPr lang="en-US" altLang="zh-TW" dirty="0"/>
              <a:t>: </a:t>
            </a:r>
            <a:r>
              <a:rPr lang="en-US" altLang="zh-TW" dirty="0" smtClean="0"/>
              <a:t>Object</a:t>
            </a:r>
            <a:endParaRPr lang="en-US" altLang="zh-TW" dirty="0"/>
          </a:p>
          <a:p>
            <a:pPr marL="800100" lvl="1" indent="-342900">
              <a:buFont typeface="Arial"/>
              <a:buChar char="•"/>
            </a:pPr>
            <a:r>
              <a:rPr lang="zh-TW" altLang="en-US" dirty="0"/>
              <a:t>一个 </a:t>
            </a:r>
            <a:r>
              <a:rPr lang="en-US" altLang="zh-TW" dirty="0"/>
              <a:t>key/value </a:t>
            </a:r>
            <a:r>
              <a:rPr lang="zh-TW" altLang="en-US" dirty="0"/>
              <a:t>对象，</a:t>
            </a:r>
            <a:r>
              <a:rPr lang="zh-TW" altLang="en-US" dirty="0">
                <a:solidFill>
                  <a:srgbClr val="FF0000"/>
                </a:solidFill>
              </a:rPr>
              <a:t>表示 </a:t>
            </a:r>
            <a:r>
              <a:rPr lang="en-US" altLang="zh-TW" dirty="0">
                <a:solidFill>
                  <a:srgbClr val="FF0000"/>
                </a:solidFill>
              </a:rPr>
              <a:t>URL </a:t>
            </a:r>
            <a:r>
              <a:rPr lang="zh-TW" altLang="en-US" dirty="0">
                <a:solidFill>
                  <a:srgbClr val="FF0000"/>
                </a:solidFill>
              </a:rPr>
              <a:t>查询参数</a:t>
            </a:r>
            <a:r>
              <a:rPr lang="zh-TW" altLang="en-US" dirty="0"/>
              <a:t>。例如，对于路径 </a:t>
            </a:r>
            <a:r>
              <a:rPr lang="en-US" altLang="zh-TW" dirty="0"/>
              <a:t>/</a:t>
            </a:r>
            <a:r>
              <a:rPr lang="en-US" altLang="zh-TW" dirty="0" err="1"/>
              <a:t>foo?user</a:t>
            </a:r>
            <a:r>
              <a:rPr lang="en-US" altLang="zh-TW" dirty="0"/>
              <a:t>=1</a:t>
            </a:r>
            <a:r>
              <a:rPr lang="zh-TW" altLang="en-US" dirty="0"/>
              <a:t>，则有 </a:t>
            </a:r>
            <a:r>
              <a:rPr lang="en-US" altLang="zh-TW" dirty="0"/>
              <a:t>$</a:t>
            </a:r>
            <a:r>
              <a:rPr lang="en-US" altLang="zh-TW" dirty="0" err="1"/>
              <a:t>route.query.user</a:t>
            </a:r>
            <a:r>
              <a:rPr lang="en-US" altLang="zh-TW" dirty="0"/>
              <a:t> == 1</a:t>
            </a:r>
            <a:r>
              <a:rPr lang="zh-TW" altLang="en-US" dirty="0"/>
              <a:t>，如果没有查询参数，则是个空对象</a:t>
            </a:r>
            <a:r>
              <a:rPr lang="zh-TW" altLang="en-US" dirty="0" smtClean="0"/>
              <a:t>。</a:t>
            </a:r>
            <a:endParaRPr lang="zh-TW" altLang="en-US" dirty="0"/>
          </a:p>
          <a:p>
            <a:pPr marL="342900" indent="-342900">
              <a:buFont typeface="Arial"/>
              <a:buChar char="•"/>
            </a:pPr>
            <a:r>
              <a:rPr lang="en-US" altLang="zh-TW" dirty="0"/>
              <a:t>$</a:t>
            </a:r>
            <a:r>
              <a:rPr lang="en-US" altLang="zh-TW" dirty="0" err="1" smtClean="0"/>
              <a:t>route.hash</a:t>
            </a:r>
            <a:endParaRPr lang="en-US" altLang="zh-TW" dirty="0"/>
          </a:p>
          <a:p>
            <a:pPr marL="800100" lvl="1" indent="-342900">
              <a:buFont typeface="Arial"/>
              <a:buChar char="•"/>
            </a:pPr>
            <a:r>
              <a:rPr lang="zh-TW" altLang="en-US" dirty="0"/>
              <a:t>类型</a:t>
            </a:r>
            <a:r>
              <a:rPr lang="en-US" altLang="zh-TW" dirty="0"/>
              <a:t>: </a:t>
            </a:r>
            <a:r>
              <a:rPr lang="en-US" altLang="zh-TW" dirty="0" smtClean="0"/>
              <a:t>string</a:t>
            </a:r>
            <a:endParaRPr lang="en-US" altLang="zh-TW" dirty="0"/>
          </a:p>
          <a:p>
            <a:pPr marL="800100" lvl="1" indent="-342900">
              <a:buFont typeface="Arial"/>
              <a:buChar char="•"/>
            </a:pPr>
            <a:r>
              <a:rPr lang="zh-TW" altLang="en-US" dirty="0"/>
              <a:t>当前路由的 </a:t>
            </a:r>
            <a:r>
              <a:rPr lang="en-US" altLang="zh-TW" dirty="0"/>
              <a:t>hash </a:t>
            </a:r>
            <a:r>
              <a:rPr lang="zh-TW" altLang="en-US" dirty="0"/>
              <a:t>值 </a:t>
            </a:r>
            <a:r>
              <a:rPr lang="en-US" altLang="zh-TW" dirty="0"/>
              <a:t>(</a:t>
            </a:r>
            <a:r>
              <a:rPr lang="zh-TW" altLang="en-US" dirty="0"/>
              <a:t>带 </a:t>
            </a:r>
            <a:r>
              <a:rPr lang="en-US" altLang="zh-TW" dirty="0"/>
              <a:t>#) </a:t>
            </a:r>
            <a:r>
              <a:rPr lang="zh-TW" altLang="en-US" dirty="0"/>
              <a:t>，如果没有 </a:t>
            </a:r>
            <a:r>
              <a:rPr lang="en-US" altLang="zh-TW" dirty="0"/>
              <a:t>hash </a:t>
            </a:r>
            <a:r>
              <a:rPr lang="zh-TW" altLang="en-US" dirty="0"/>
              <a:t>值，则为空字符串</a:t>
            </a:r>
            <a:r>
              <a:rPr lang="zh-TW" altLang="en-US" dirty="0" smtClean="0"/>
              <a:t>。</a:t>
            </a:r>
            <a:endParaRPr lang="zh-TW" altLang="en-US" dirty="0"/>
          </a:p>
        </p:txBody>
      </p:sp>
    </p:spTree>
    <p:extLst>
      <p:ext uri="{BB962C8B-B14F-4D97-AF65-F5344CB8AC3E}">
        <p14:creationId xmlns:p14="http://schemas.microsoft.com/office/powerpoint/2010/main" val="704498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路由信息对象</a:t>
            </a:r>
            <a:r>
              <a:rPr kumimoji="1" lang="en-US" altLang="zh-CN" dirty="0"/>
              <a:t> </a:t>
            </a:r>
            <a:r>
              <a:rPr lang="en-US" altLang="zh-CN" dirty="0"/>
              <a:t>$route </a:t>
            </a:r>
            <a:endParaRPr kumimoji="1"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en-US" altLang="zh-TW" dirty="0" smtClean="0"/>
              <a:t>$</a:t>
            </a:r>
            <a:r>
              <a:rPr lang="en-US" altLang="zh-TW" dirty="0" err="1" smtClean="0"/>
              <a:t>route.fullPath</a:t>
            </a:r>
            <a:endParaRPr lang="en-US" altLang="zh-TW" dirty="0"/>
          </a:p>
          <a:p>
            <a:pPr marL="800100" lvl="1" indent="-342900">
              <a:buFont typeface="Arial"/>
              <a:buChar char="•"/>
            </a:pPr>
            <a:r>
              <a:rPr lang="zh-TW" altLang="en-US" dirty="0"/>
              <a:t>类型</a:t>
            </a:r>
            <a:r>
              <a:rPr lang="en-US" altLang="zh-TW" dirty="0"/>
              <a:t>: </a:t>
            </a:r>
            <a:r>
              <a:rPr lang="en-US" altLang="zh-TW" dirty="0" smtClean="0"/>
              <a:t>string</a:t>
            </a:r>
            <a:endParaRPr lang="en-US" altLang="zh-TW" dirty="0"/>
          </a:p>
          <a:p>
            <a:pPr marL="800100" lvl="1" indent="-342900">
              <a:buFont typeface="Arial"/>
              <a:buChar char="•"/>
            </a:pPr>
            <a:r>
              <a:rPr lang="zh-TW" altLang="en-US" dirty="0"/>
              <a:t>完成解析后的 </a:t>
            </a:r>
            <a:r>
              <a:rPr lang="en-US" altLang="zh-TW" dirty="0"/>
              <a:t>URL</a:t>
            </a:r>
            <a:r>
              <a:rPr lang="zh-TW" altLang="en-US" dirty="0"/>
              <a:t>，包含查询参数和 </a:t>
            </a:r>
            <a:r>
              <a:rPr lang="en-US" altLang="zh-TW" dirty="0"/>
              <a:t>hash </a:t>
            </a:r>
            <a:r>
              <a:rPr lang="zh-TW" altLang="en-US" dirty="0"/>
              <a:t>的完整路径</a:t>
            </a:r>
            <a:r>
              <a:rPr lang="zh-TW" altLang="en-US" dirty="0" smtClean="0"/>
              <a:t>。</a:t>
            </a:r>
            <a:endParaRPr lang="zh-TW" altLang="en-US" dirty="0"/>
          </a:p>
          <a:p>
            <a:pPr marL="342900" indent="-342900">
              <a:buFont typeface="Arial"/>
              <a:buChar char="•"/>
            </a:pPr>
            <a:r>
              <a:rPr lang="en-US" altLang="zh-TW" dirty="0"/>
              <a:t>$</a:t>
            </a:r>
            <a:r>
              <a:rPr lang="en-US" altLang="zh-TW" dirty="0" err="1" smtClean="0"/>
              <a:t>route.name</a:t>
            </a:r>
            <a:endParaRPr lang="en-US" altLang="zh-TW" dirty="0"/>
          </a:p>
          <a:p>
            <a:pPr marL="800100" lvl="1" indent="-342900">
              <a:buFont typeface="Arial"/>
              <a:buChar char="•"/>
            </a:pPr>
            <a:r>
              <a:rPr lang="zh-TW" altLang="en-US" dirty="0"/>
              <a:t>当前路由的名称，如果有的话。</a:t>
            </a:r>
            <a:endParaRPr lang="zh-CN" altLang="en-US" dirty="0"/>
          </a:p>
          <a:p>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13596617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路由信息对象</a:t>
            </a:r>
            <a:r>
              <a:rPr kumimoji="1" lang="en-US" altLang="zh-CN" dirty="0"/>
              <a:t> </a:t>
            </a:r>
            <a:r>
              <a:rPr lang="en-US" altLang="zh-CN" dirty="0"/>
              <a:t>$route </a:t>
            </a:r>
            <a:endParaRPr kumimoji="1" lang="zh-CN" altLang="en-US" dirty="0"/>
          </a:p>
        </p:txBody>
      </p:sp>
      <p:sp>
        <p:nvSpPr>
          <p:cNvPr id="3" name="内容占位符 2"/>
          <p:cNvSpPr>
            <a:spLocks noGrp="1"/>
          </p:cNvSpPr>
          <p:nvPr>
            <p:ph idx="1"/>
          </p:nvPr>
        </p:nvSpPr>
        <p:spPr/>
        <p:txBody>
          <a:bodyPr>
            <a:normAutofit/>
          </a:bodyPr>
          <a:lstStyle/>
          <a:p>
            <a:pPr marL="285750" indent="-285750">
              <a:buFont typeface="Arial"/>
              <a:buChar char="•"/>
            </a:pPr>
            <a:r>
              <a:rPr lang="en-US" altLang="zh-TW" sz="1200" dirty="0"/>
              <a:t>$</a:t>
            </a:r>
            <a:r>
              <a:rPr lang="en-US" altLang="zh-TW" sz="1200" dirty="0" err="1"/>
              <a:t>route.matched</a:t>
            </a:r>
            <a:endParaRPr lang="en-US" altLang="zh-TW" sz="1200" dirty="0"/>
          </a:p>
          <a:p>
            <a:pPr marL="742950" lvl="1" indent="-285750">
              <a:buFont typeface="Arial"/>
              <a:buChar char="•"/>
            </a:pPr>
            <a:r>
              <a:rPr lang="zh-TW" altLang="en-US" sz="1200" dirty="0"/>
              <a:t>类型</a:t>
            </a:r>
            <a:r>
              <a:rPr lang="en-US" altLang="zh-TW" sz="1200" dirty="0"/>
              <a:t>: Array&lt;</a:t>
            </a:r>
            <a:r>
              <a:rPr lang="en-US" altLang="zh-TW" sz="1200" dirty="0" err="1"/>
              <a:t>RouteRecord</a:t>
            </a:r>
            <a:r>
              <a:rPr lang="en-US" altLang="zh-TW" sz="1200" dirty="0"/>
              <a:t>&gt;</a:t>
            </a:r>
          </a:p>
          <a:p>
            <a:pPr marL="742950" lvl="1" indent="-285750">
              <a:buFont typeface="Arial"/>
              <a:buChar char="•"/>
            </a:pPr>
            <a:r>
              <a:rPr lang="zh-TW" altLang="en-US" sz="1200" dirty="0"/>
              <a:t>一个数组，包含当前路由的所有嵌套路径片段的 路由记录 。路由记录就是 </a:t>
            </a:r>
            <a:r>
              <a:rPr lang="en-US" altLang="zh-TW" sz="1200" dirty="0"/>
              <a:t>routes </a:t>
            </a:r>
            <a:r>
              <a:rPr lang="zh-TW" altLang="en-US" sz="1200" dirty="0"/>
              <a:t>配置数组中的对象副本（还有在 </a:t>
            </a:r>
            <a:r>
              <a:rPr lang="en-US" altLang="zh-TW" sz="1200" dirty="0"/>
              <a:t>children </a:t>
            </a:r>
            <a:r>
              <a:rPr lang="zh-TW" altLang="en-US" sz="1200" dirty="0"/>
              <a:t>数组）。</a:t>
            </a:r>
          </a:p>
          <a:p>
            <a:pPr marL="742950" lvl="1" indent="-285750">
              <a:buFont typeface="Arial"/>
              <a:buChar char="•"/>
            </a:pPr>
            <a:r>
              <a:rPr lang="zh-TW" altLang="en-US" sz="1200" dirty="0"/>
              <a:t>当 </a:t>
            </a:r>
            <a:r>
              <a:rPr lang="en-US" altLang="zh-TW" sz="1200" dirty="0"/>
              <a:t>URL </a:t>
            </a:r>
            <a:r>
              <a:rPr lang="zh-TW" altLang="en-US" sz="1200" dirty="0"/>
              <a:t>为 </a:t>
            </a:r>
            <a:r>
              <a:rPr lang="en-US" altLang="zh-TW" sz="1200" dirty="0"/>
              <a:t>/foo/bar</a:t>
            </a:r>
            <a:r>
              <a:rPr lang="zh-TW" altLang="en-US" sz="1200" dirty="0"/>
              <a:t>，</a:t>
            </a:r>
            <a:r>
              <a:rPr lang="en-US" altLang="zh-TW" sz="1200" dirty="0"/>
              <a:t>$</a:t>
            </a:r>
            <a:r>
              <a:rPr lang="en-US" altLang="zh-TW" sz="1200" dirty="0" err="1"/>
              <a:t>route.matched</a:t>
            </a:r>
            <a:r>
              <a:rPr lang="en-US" altLang="zh-TW" sz="1200" dirty="0"/>
              <a:t> </a:t>
            </a:r>
            <a:r>
              <a:rPr lang="zh-TW" altLang="en-US" sz="1200" dirty="0"/>
              <a:t>将会是一个包含从上到下的所有对象（副本</a:t>
            </a:r>
            <a:r>
              <a:rPr lang="zh-TW" altLang="en-US" sz="1200" dirty="0" smtClean="0"/>
              <a:t>）</a:t>
            </a:r>
            <a:r>
              <a:rPr lang="zh-CN" altLang="en-US" sz="1200" dirty="0" smtClean="0"/>
              <a:t>。</a:t>
            </a:r>
            <a:endParaRPr kumimoji="1" lang="zh-CN" altLang="en-US" sz="1200" dirty="0"/>
          </a:p>
        </p:txBody>
      </p:sp>
      <p:sp>
        <p:nvSpPr>
          <p:cNvPr id="4" name="内容占位符 5"/>
          <p:cNvSpPr txBox="1">
            <a:spLocks/>
          </p:cNvSpPr>
          <p:nvPr/>
        </p:nvSpPr>
        <p:spPr>
          <a:xfrm>
            <a:off x="657424" y="3433450"/>
            <a:ext cx="7620000" cy="3262431"/>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200" dirty="0" err="1">
                <a:solidFill>
                  <a:srgbClr val="FFFFFF"/>
                </a:solidFill>
              </a:rPr>
              <a:t>const</a:t>
            </a:r>
            <a:r>
              <a:rPr lang="en-US" altLang="zh-CN" sz="1200" dirty="0">
                <a:solidFill>
                  <a:srgbClr val="FFFFFF"/>
                </a:solidFill>
              </a:rPr>
              <a:t> router = new </a:t>
            </a:r>
            <a:r>
              <a:rPr lang="en-US" altLang="zh-CN" sz="1200" dirty="0" err="1">
                <a:solidFill>
                  <a:srgbClr val="FFFFFF"/>
                </a:solidFill>
              </a:rPr>
              <a:t>VueRouter</a:t>
            </a:r>
            <a:r>
              <a:rPr lang="en-US" altLang="zh-CN" sz="1200" dirty="0">
                <a:solidFill>
                  <a:srgbClr val="FFFFFF"/>
                </a:solidFill>
              </a:rPr>
              <a:t>({</a:t>
            </a:r>
          </a:p>
          <a:p>
            <a:pPr>
              <a:lnSpc>
                <a:spcPct val="100000"/>
              </a:lnSpc>
            </a:pPr>
            <a:r>
              <a:rPr lang="en-US" altLang="zh-CN" sz="1200" dirty="0">
                <a:solidFill>
                  <a:srgbClr val="FFFFFF"/>
                </a:solidFill>
              </a:rPr>
              <a:t>  routes: [</a:t>
            </a:r>
          </a:p>
          <a:p>
            <a:pPr>
              <a:lnSpc>
                <a:spcPct val="100000"/>
              </a:lnSpc>
            </a:pPr>
            <a:r>
              <a:rPr lang="en-US" altLang="zh-CN" sz="1200" dirty="0">
                <a:solidFill>
                  <a:srgbClr val="FFFFFF"/>
                </a:solidFill>
              </a:rPr>
              <a:t>    // </a:t>
            </a:r>
            <a:r>
              <a:rPr lang="zh-CN" altLang="en-US" sz="1200" dirty="0">
                <a:solidFill>
                  <a:srgbClr val="FFFFFF"/>
                </a:solidFill>
              </a:rPr>
              <a:t>下面的对象就是 </a:t>
            </a:r>
            <a:r>
              <a:rPr lang="en-US" altLang="zh-CN" sz="1200" dirty="0">
                <a:solidFill>
                  <a:srgbClr val="FFFFFF"/>
                </a:solidFill>
              </a:rPr>
              <a:t>route record</a:t>
            </a:r>
          </a:p>
          <a:p>
            <a:pPr>
              <a:lnSpc>
                <a:spcPct val="100000"/>
              </a:lnSpc>
            </a:pPr>
            <a:r>
              <a:rPr lang="en-US" altLang="zh-CN" sz="1200" dirty="0">
                <a:solidFill>
                  <a:srgbClr val="FFFFFF"/>
                </a:solidFill>
              </a:rPr>
              <a:t>    { path: '/foo', component: Foo,</a:t>
            </a:r>
          </a:p>
          <a:p>
            <a:pPr>
              <a:lnSpc>
                <a:spcPct val="100000"/>
              </a:lnSpc>
            </a:pPr>
            <a:r>
              <a:rPr lang="en-US" altLang="zh-CN" sz="1200" dirty="0">
                <a:solidFill>
                  <a:srgbClr val="FFFFFF"/>
                </a:solidFill>
              </a:rPr>
              <a:t>      children: [</a:t>
            </a:r>
          </a:p>
          <a:p>
            <a:pPr>
              <a:lnSpc>
                <a:spcPct val="100000"/>
              </a:lnSpc>
            </a:pPr>
            <a:r>
              <a:rPr lang="en-US" altLang="zh-CN" sz="1200" dirty="0">
                <a:solidFill>
                  <a:srgbClr val="FFFFFF"/>
                </a:solidFill>
              </a:rPr>
              <a:t>        // </a:t>
            </a:r>
            <a:r>
              <a:rPr lang="zh-CN" altLang="en-US" sz="1200" dirty="0">
                <a:solidFill>
                  <a:srgbClr val="FFFFFF"/>
                </a:solidFill>
              </a:rPr>
              <a:t>这也是个 </a:t>
            </a:r>
            <a:r>
              <a:rPr lang="en-US" altLang="zh-CN" sz="1200" dirty="0">
                <a:solidFill>
                  <a:srgbClr val="FFFFFF"/>
                </a:solidFill>
              </a:rPr>
              <a:t>route record</a:t>
            </a:r>
          </a:p>
          <a:p>
            <a:pPr>
              <a:lnSpc>
                <a:spcPct val="100000"/>
              </a:lnSpc>
            </a:pPr>
            <a:r>
              <a:rPr lang="en-US" altLang="zh-CN" sz="1200" dirty="0">
                <a:solidFill>
                  <a:srgbClr val="FFFFFF"/>
                </a:solidFill>
              </a:rPr>
              <a:t>        { path: 'bar', component: Bar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a:t>
            </a:r>
          </a:p>
        </p:txBody>
      </p:sp>
    </p:spTree>
    <p:extLst>
      <p:ext uri="{BB962C8B-B14F-4D97-AF65-F5344CB8AC3E}">
        <p14:creationId xmlns:p14="http://schemas.microsoft.com/office/powerpoint/2010/main" val="217620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下载安装</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kumimoji="1" lang="zh-CN" altLang="en-US" dirty="0" smtClean="0"/>
              <a:t>开发版本：</a:t>
            </a:r>
            <a:r>
              <a:rPr kumimoji="1" lang="en-US" altLang="zh-CN" dirty="0" smtClean="0"/>
              <a:t> </a:t>
            </a:r>
            <a:r>
              <a:rPr kumimoji="1" lang="zh-CN" altLang="en-US" dirty="0" smtClean="0"/>
              <a:t>带完整的警告和调试模式。</a:t>
            </a:r>
            <a:endParaRPr kumimoji="1" lang="en-US" altLang="zh-CN" dirty="0" smtClean="0"/>
          </a:p>
          <a:p>
            <a:pPr marL="342900" indent="-342900">
              <a:buFont typeface="Arial"/>
              <a:buChar char="•"/>
            </a:pPr>
            <a:r>
              <a:rPr kumimoji="1" lang="zh-CN" altLang="en-US" dirty="0" smtClean="0"/>
              <a:t>生产版本：压缩版，删除了警告</a:t>
            </a:r>
            <a:endParaRPr kumimoji="1" lang="en-US" altLang="zh-CN" dirty="0" smtClean="0"/>
          </a:p>
          <a:p>
            <a:pPr marL="342900" indent="-342900">
              <a:buFont typeface="Arial"/>
              <a:buChar char="•"/>
            </a:pPr>
            <a:r>
              <a:rPr kumimoji="1" lang="en-US" altLang="zh-CN" dirty="0" smtClean="0"/>
              <a:t>CDN</a:t>
            </a:r>
            <a:r>
              <a:rPr kumimoji="1" lang="zh-CN" altLang="en-US" dirty="0" smtClean="0"/>
              <a:t>：</a:t>
            </a:r>
            <a:r>
              <a:rPr kumimoji="1" lang="en-US" altLang="zh-CN" dirty="0" smtClean="0"/>
              <a:t> </a:t>
            </a:r>
            <a:r>
              <a:rPr kumimoji="1" lang="zh-CN" altLang="en-US" dirty="0" smtClean="0"/>
              <a:t>内容分发网络</a:t>
            </a:r>
            <a:endParaRPr kumimoji="1" lang="en-US" altLang="zh-CN" dirty="0" smtClean="0"/>
          </a:p>
          <a:p>
            <a:pPr marL="342900" indent="-342900">
              <a:buFont typeface="Arial"/>
              <a:buChar char="•"/>
            </a:pPr>
            <a:r>
              <a:rPr kumimoji="1" lang="en-US" altLang="zh-CN" dirty="0" smtClean="0"/>
              <a:t>NPM</a:t>
            </a:r>
            <a:r>
              <a:rPr kumimoji="1" lang="zh-CN" altLang="en-US" dirty="0" smtClean="0"/>
              <a:t>：</a:t>
            </a:r>
            <a:r>
              <a:rPr kumimoji="1" lang="en-US" altLang="zh-CN" dirty="0" smtClean="0"/>
              <a:t> </a:t>
            </a:r>
            <a:r>
              <a:rPr kumimoji="1" lang="en-US" altLang="zh-CN" dirty="0" err="1" smtClean="0"/>
              <a:t>npm</a:t>
            </a:r>
            <a:r>
              <a:rPr kumimoji="1" lang="en-US" altLang="zh-CN" dirty="0" smtClean="0"/>
              <a:t> install </a:t>
            </a:r>
            <a:r>
              <a:rPr kumimoji="1" lang="en-US" altLang="zh-CN" dirty="0" err="1" smtClean="0"/>
              <a:t>vue</a:t>
            </a:r>
            <a:endParaRPr kumimoji="1" lang="zh-CN" altLang="en-US" dirty="0"/>
          </a:p>
        </p:txBody>
      </p:sp>
    </p:spTree>
    <p:extLst>
      <p:ext uri="{BB962C8B-B14F-4D97-AF65-F5344CB8AC3E}">
        <p14:creationId xmlns:p14="http://schemas.microsoft.com/office/powerpoint/2010/main" val="7773744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76208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762083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to</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a:t>类型</a:t>
            </a:r>
            <a:r>
              <a:rPr lang="en-US" altLang="zh-CN" dirty="0"/>
              <a:t>: string | </a:t>
            </a:r>
            <a:r>
              <a:rPr lang="en-US" altLang="zh-CN" dirty="0" smtClean="0"/>
              <a:t>Location</a:t>
            </a:r>
            <a:endParaRPr lang="en-US" altLang="zh-CN" dirty="0"/>
          </a:p>
          <a:p>
            <a:pPr marL="342900" indent="-342900">
              <a:buFont typeface="Arial"/>
              <a:buChar char="•"/>
            </a:pPr>
            <a:r>
              <a:rPr lang="en-US" altLang="zh-CN" dirty="0" smtClean="0"/>
              <a:t>required</a:t>
            </a:r>
            <a:endParaRPr lang="en-US" altLang="zh-CN" dirty="0"/>
          </a:p>
          <a:p>
            <a:pPr marL="342900" indent="-342900">
              <a:buFont typeface="Arial"/>
              <a:buChar char="•"/>
            </a:pPr>
            <a:r>
              <a:rPr lang="zh-CN" altLang="en-US" dirty="0"/>
              <a:t>表示目标路由的链接。当被点击后，内部会立刻把 </a:t>
            </a:r>
            <a:r>
              <a:rPr lang="en-US" altLang="zh-CN" dirty="0"/>
              <a:t>to </a:t>
            </a:r>
            <a:r>
              <a:rPr lang="zh-CN" altLang="en-US" dirty="0"/>
              <a:t>的值传到 </a:t>
            </a:r>
            <a:r>
              <a:rPr lang="en-US" altLang="zh-CN" dirty="0" err="1"/>
              <a:t>router.push</a:t>
            </a:r>
            <a:r>
              <a:rPr lang="en-US" altLang="zh-CN" dirty="0"/>
              <a:t>()</a:t>
            </a:r>
            <a:r>
              <a:rPr lang="zh-CN" altLang="en-US" dirty="0"/>
              <a:t>，所以这个值可以是一个字符串或者是描述目标位置的对象。</a:t>
            </a:r>
          </a:p>
          <a:p>
            <a:endParaRPr kumimoji="1" lang="zh-CN" altLang="en-US" dirty="0"/>
          </a:p>
        </p:txBody>
      </p:sp>
    </p:spTree>
    <p:extLst>
      <p:ext uri="{BB962C8B-B14F-4D97-AF65-F5344CB8AC3E}">
        <p14:creationId xmlns:p14="http://schemas.microsoft.com/office/powerpoint/2010/main" val="19228104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p:cNvSpPr txBox="1">
            <a:spLocks noGrp="1"/>
          </p:cNvSpPr>
          <p:nvPr>
            <p:ph idx="1"/>
          </p:nvPr>
        </p:nvSpPr>
        <p:spPr>
          <a:xfrm>
            <a:off x="758592" y="267465"/>
            <a:ext cx="7620000" cy="6346350"/>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400" dirty="0">
                <a:solidFill>
                  <a:srgbClr val="FFFFFF"/>
                </a:solidFill>
              </a:rPr>
              <a:t>&lt;!-- </a:t>
            </a:r>
            <a:r>
              <a:rPr lang="zh-CN" altLang="en-US" sz="1400" dirty="0">
                <a:solidFill>
                  <a:srgbClr val="FFFFFF"/>
                </a:solidFill>
              </a:rPr>
              <a:t>字符串 </a:t>
            </a:r>
            <a:r>
              <a:rPr lang="en-US" altLang="zh-CN" sz="1400" dirty="0">
                <a:solidFill>
                  <a:srgbClr val="FFFFFF"/>
                </a:solidFill>
              </a:rPr>
              <a:t>--&gt;</a:t>
            </a:r>
          </a:p>
          <a:p>
            <a:pPr>
              <a:lnSpc>
                <a:spcPct val="100000"/>
              </a:lnSpc>
            </a:pPr>
            <a:r>
              <a:rPr lang="en-US" altLang="zh-CN" sz="1400" dirty="0">
                <a:solidFill>
                  <a:srgbClr val="FFFFFF"/>
                </a:solidFill>
              </a:rPr>
              <a:t>&lt;router-link to="home"&gt;Home&lt;/router-link&gt;</a:t>
            </a:r>
          </a:p>
          <a:p>
            <a:pPr>
              <a:lnSpc>
                <a:spcPct val="100000"/>
              </a:lnSpc>
            </a:pPr>
            <a:r>
              <a:rPr lang="en-US" altLang="zh-CN" sz="1400" dirty="0">
                <a:solidFill>
                  <a:srgbClr val="FFFFFF"/>
                </a:solidFill>
              </a:rPr>
              <a:t>&lt;!-- </a:t>
            </a:r>
            <a:r>
              <a:rPr lang="zh-CN" altLang="en-US" sz="1400" dirty="0">
                <a:solidFill>
                  <a:srgbClr val="FFFFFF"/>
                </a:solidFill>
              </a:rPr>
              <a:t>渲染结果 </a:t>
            </a:r>
            <a:r>
              <a:rPr lang="en-US" altLang="zh-CN" sz="1400" dirty="0">
                <a:solidFill>
                  <a:srgbClr val="FFFFFF"/>
                </a:solidFill>
              </a:rPr>
              <a:t>--&gt;</a:t>
            </a:r>
          </a:p>
          <a:p>
            <a:pPr>
              <a:lnSpc>
                <a:spcPct val="100000"/>
              </a:lnSpc>
            </a:pPr>
            <a:r>
              <a:rPr lang="en-US" altLang="zh-CN" sz="1400" dirty="0">
                <a:solidFill>
                  <a:srgbClr val="FFFFFF"/>
                </a:solidFill>
              </a:rPr>
              <a:t>&lt;a </a:t>
            </a:r>
            <a:r>
              <a:rPr lang="en-US" altLang="zh-CN" sz="1400" dirty="0" err="1">
                <a:solidFill>
                  <a:srgbClr val="FFFFFF"/>
                </a:solidFill>
              </a:rPr>
              <a:t>href</a:t>
            </a:r>
            <a:r>
              <a:rPr lang="en-US" altLang="zh-CN" sz="1400" dirty="0">
                <a:solidFill>
                  <a:srgbClr val="FFFFFF"/>
                </a:solidFill>
              </a:rPr>
              <a:t>="home"&gt;Home&lt;/a&gt;</a:t>
            </a:r>
          </a:p>
          <a:p>
            <a:pPr>
              <a:lnSpc>
                <a:spcPct val="100000"/>
              </a:lnSpc>
            </a:pPr>
            <a:endParaRPr lang="en-US" altLang="zh-CN" sz="1400" dirty="0">
              <a:solidFill>
                <a:srgbClr val="FFFFFF"/>
              </a:solidFill>
            </a:endParaRPr>
          </a:p>
          <a:p>
            <a:pPr>
              <a:lnSpc>
                <a:spcPct val="100000"/>
              </a:lnSpc>
            </a:pPr>
            <a:r>
              <a:rPr lang="en-US" altLang="zh-CN" sz="1400" dirty="0">
                <a:solidFill>
                  <a:srgbClr val="FFFFFF"/>
                </a:solidFill>
              </a:rPr>
              <a:t>&lt;!-- </a:t>
            </a:r>
            <a:r>
              <a:rPr lang="zh-CN" altLang="en-US" sz="1400" dirty="0">
                <a:solidFill>
                  <a:srgbClr val="FFFFFF"/>
                </a:solidFill>
              </a:rPr>
              <a:t>使用 </a:t>
            </a:r>
            <a:r>
              <a:rPr lang="en-US" altLang="zh-CN" sz="1400" dirty="0">
                <a:solidFill>
                  <a:srgbClr val="FFFFFF"/>
                </a:solidFill>
              </a:rPr>
              <a:t>v-bind </a:t>
            </a:r>
            <a:r>
              <a:rPr lang="zh-CN" altLang="en-US" sz="1400" dirty="0">
                <a:solidFill>
                  <a:srgbClr val="FFFFFF"/>
                </a:solidFill>
              </a:rPr>
              <a:t>的 </a:t>
            </a:r>
            <a:r>
              <a:rPr lang="en-US" altLang="zh-CN" sz="1400" dirty="0">
                <a:solidFill>
                  <a:srgbClr val="FFFFFF"/>
                </a:solidFill>
              </a:rPr>
              <a:t>JS </a:t>
            </a:r>
            <a:r>
              <a:rPr lang="zh-CN" altLang="en-US" sz="1400" dirty="0">
                <a:solidFill>
                  <a:srgbClr val="FFFFFF"/>
                </a:solidFill>
              </a:rPr>
              <a:t>表达式 </a:t>
            </a:r>
            <a:r>
              <a:rPr lang="en-US" altLang="zh-CN" sz="1400" dirty="0">
                <a:solidFill>
                  <a:srgbClr val="FFFFFF"/>
                </a:solidFill>
              </a:rPr>
              <a:t>--&gt;</a:t>
            </a:r>
          </a:p>
          <a:p>
            <a:pPr>
              <a:lnSpc>
                <a:spcPct val="100000"/>
              </a:lnSpc>
            </a:pPr>
            <a:r>
              <a:rPr lang="en-US" altLang="zh-CN" sz="1400" dirty="0">
                <a:solidFill>
                  <a:srgbClr val="FFFFFF"/>
                </a:solidFill>
              </a:rPr>
              <a:t>&lt;router-link </a:t>
            </a:r>
            <a:r>
              <a:rPr lang="en-US" altLang="zh-CN" sz="1400" dirty="0" err="1">
                <a:solidFill>
                  <a:srgbClr val="FFFFFF"/>
                </a:solidFill>
              </a:rPr>
              <a:t>v-bind:to</a:t>
            </a:r>
            <a:r>
              <a:rPr lang="en-US" altLang="zh-CN" sz="1400" dirty="0">
                <a:solidFill>
                  <a:srgbClr val="FFFFFF"/>
                </a:solidFill>
              </a:rPr>
              <a:t>="'home'"&gt;Home&lt;/router-link&gt;</a:t>
            </a:r>
          </a:p>
          <a:p>
            <a:pPr>
              <a:lnSpc>
                <a:spcPct val="100000"/>
              </a:lnSpc>
            </a:pPr>
            <a:endParaRPr lang="en-US" altLang="zh-CN" sz="1400" dirty="0">
              <a:solidFill>
                <a:srgbClr val="FFFFFF"/>
              </a:solidFill>
            </a:endParaRPr>
          </a:p>
          <a:p>
            <a:pPr>
              <a:lnSpc>
                <a:spcPct val="100000"/>
              </a:lnSpc>
            </a:pPr>
            <a:r>
              <a:rPr lang="en-US" altLang="zh-CN" sz="1400" dirty="0">
                <a:solidFill>
                  <a:srgbClr val="FFFFFF"/>
                </a:solidFill>
              </a:rPr>
              <a:t>&lt;!-- </a:t>
            </a:r>
            <a:r>
              <a:rPr lang="zh-CN" altLang="en-US" sz="1400" dirty="0">
                <a:solidFill>
                  <a:srgbClr val="FFFFFF"/>
                </a:solidFill>
              </a:rPr>
              <a:t>不写 </a:t>
            </a:r>
            <a:r>
              <a:rPr lang="en-US" altLang="zh-CN" sz="1400" dirty="0">
                <a:solidFill>
                  <a:srgbClr val="FFFFFF"/>
                </a:solidFill>
              </a:rPr>
              <a:t>v-bind </a:t>
            </a:r>
            <a:r>
              <a:rPr lang="zh-CN" altLang="en-US" sz="1400" dirty="0">
                <a:solidFill>
                  <a:srgbClr val="FFFFFF"/>
                </a:solidFill>
              </a:rPr>
              <a:t>也可以，就像绑定别的属性一样 </a:t>
            </a:r>
            <a:r>
              <a:rPr lang="en-US" altLang="zh-CN" sz="1400" dirty="0">
                <a:solidFill>
                  <a:srgbClr val="FFFFFF"/>
                </a:solidFill>
              </a:rPr>
              <a:t>--&gt;</a:t>
            </a:r>
          </a:p>
          <a:p>
            <a:pPr>
              <a:lnSpc>
                <a:spcPct val="100000"/>
              </a:lnSpc>
            </a:pPr>
            <a:r>
              <a:rPr lang="en-US" altLang="zh-CN" sz="1400" dirty="0">
                <a:solidFill>
                  <a:srgbClr val="FFFFFF"/>
                </a:solidFill>
              </a:rPr>
              <a:t>&lt;router-link :to="'home'"&gt;Home&lt;/router-link&gt;</a:t>
            </a:r>
          </a:p>
          <a:p>
            <a:pPr>
              <a:lnSpc>
                <a:spcPct val="100000"/>
              </a:lnSpc>
            </a:pPr>
            <a:endParaRPr lang="en-US" altLang="zh-CN" sz="1400" dirty="0">
              <a:solidFill>
                <a:srgbClr val="FFFFFF"/>
              </a:solidFill>
            </a:endParaRPr>
          </a:p>
          <a:p>
            <a:pPr>
              <a:lnSpc>
                <a:spcPct val="100000"/>
              </a:lnSpc>
            </a:pPr>
            <a:r>
              <a:rPr lang="en-US" altLang="zh-CN" sz="1400" dirty="0">
                <a:solidFill>
                  <a:srgbClr val="FFFFFF"/>
                </a:solidFill>
              </a:rPr>
              <a:t>&lt;!-- </a:t>
            </a:r>
            <a:r>
              <a:rPr lang="zh-CN" altLang="en-US" sz="1400" dirty="0">
                <a:solidFill>
                  <a:srgbClr val="FFFFFF"/>
                </a:solidFill>
              </a:rPr>
              <a:t>同上 </a:t>
            </a:r>
            <a:r>
              <a:rPr lang="en-US" altLang="zh-CN" sz="1400" dirty="0">
                <a:solidFill>
                  <a:srgbClr val="FFFFFF"/>
                </a:solidFill>
              </a:rPr>
              <a:t>--&gt;</a:t>
            </a:r>
          </a:p>
          <a:p>
            <a:pPr>
              <a:lnSpc>
                <a:spcPct val="100000"/>
              </a:lnSpc>
            </a:pPr>
            <a:r>
              <a:rPr lang="en-US" altLang="zh-CN" sz="1400" dirty="0">
                <a:solidFill>
                  <a:srgbClr val="FFFFFF"/>
                </a:solidFill>
              </a:rPr>
              <a:t>&lt;router-link :to="{ path: 'home' }"&gt;Home&lt;/router-link&gt;</a:t>
            </a:r>
          </a:p>
          <a:p>
            <a:pPr>
              <a:lnSpc>
                <a:spcPct val="100000"/>
              </a:lnSpc>
            </a:pPr>
            <a:endParaRPr lang="en-US" altLang="zh-CN" sz="1400" dirty="0">
              <a:solidFill>
                <a:srgbClr val="FFFFFF"/>
              </a:solidFill>
            </a:endParaRPr>
          </a:p>
          <a:p>
            <a:pPr>
              <a:lnSpc>
                <a:spcPct val="100000"/>
              </a:lnSpc>
            </a:pPr>
            <a:r>
              <a:rPr lang="en-US" altLang="zh-CN" sz="1400" dirty="0">
                <a:solidFill>
                  <a:srgbClr val="FFFFFF"/>
                </a:solidFill>
              </a:rPr>
              <a:t>&lt;!-- </a:t>
            </a:r>
            <a:r>
              <a:rPr lang="zh-CN" altLang="en-US" sz="1400" dirty="0">
                <a:solidFill>
                  <a:srgbClr val="FFFFFF"/>
                </a:solidFill>
              </a:rPr>
              <a:t>命名的路由 </a:t>
            </a:r>
            <a:r>
              <a:rPr lang="en-US" altLang="zh-CN" sz="1400" dirty="0">
                <a:solidFill>
                  <a:srgbClr val="FFFFFF"/>
                </a:solidFill>
              </a:rPr>
              <a:t>--&gt;</a:t>
            </a:r>
          </a:p>
          <a:p>
            <a:pPr>
              <a:lnSpc>
                <a:spcPct val="100000"/>
              </a:lnSpc>
            </a:pPr>
            <a:r>
              <a:rPr lang="en-US" altLang="zh-CN" sz="1400" dirty="0">
                <a:solidFill>
                  <a:srgbClr val="FFFFFF"/>
                </a:solidFill>
              </a:rPr>
              <a:t>&lt;router-link :to="{ name: 'user', </a:t>
            </a:r>
            <a:r>
              <a:rPr lang="en-US" altLang="zh-CN" sz="1400" dirty="0" err="1">
                <a:solidFill>
                  <a:srgbClr val="FFFFFF"/>
                </a:solidFill>
              </a:rPr>
              <a:t>params</a:t>
            </a:r>
            <a:r>
              <a:rPr lang="en-US" altLang="zh-CN" sz="1400" dirty="0">
                <a:solidFill>
                  <a:srgbClr val="FFFFFF"/>
                </a:solidFill>
              </a:rPr>
              <a:t>: { </a:t>
            </a:r>
            <a:r>
              <a:rPr lang="en-US" altLang="zh-CN" sz="1400" dirty="0" err="1">
                <a:solidFill>
                  <a:srgbClr val="FFFFFF"/>
                </a:solidFill>
              </a:rPr>
              <a:t>userId</a:t>
            </a:r>
            <a:r>
              <a:rPr lang="en-US" altLang="zh-CN" sz="1400" dirty="0">
                <a:solidFill>
                  <a:srgbClr val="FFFFFF"/>
                </a:solidFill>
              </a:rPr>
              <a:t>: 123 }}"&gt;User&lt;/router-link&gt;</a:t>
            </a:r>
          </a:p>
          <a:p>
            <a:pPr>
              <a:lnSpc>
                <a:spcPct val="100000"/>
              </a:lnSpc>
            </a:pPr>
            <a:endParaRPr lang="en-US" altLang="zh-CN" sz="1400" dirty="0">
              <a:solidFill>
                <a:srgbClr val="FFFFFF"/>
              </a:solidFill>
            </a:endParaRPr>
          </a:p>
          <a:p>
            <a:pPr>
              <a:lnSpc>
                <a:spcPct val="100000"/>
              </a:lnSpc>
            </a:pPr>
            <a:r>
              <a:rPr lang="en-US" altLang="zh-CN" sz="1400" dirty="0">
                <a:solidFill>
                  <a:srgbClr val="FFFFFF"/>
                </a:solidFill>
              </a:rPr>
              <a:t>&lt;!-- </a:t>
            </a:r>
            <a:r>
              <a:rPr lang="zh-CN" altLang="en-US" sz="1400" dirty="0">
                <a:solidFill>
                  <a:srgbClr val="FFFFFF"/>
                </a:solidFill>
              </a:rPr>
              <a:t>带查询参数，下面的结果为 </a:t>
            </a:r>
            <a:r>
              <a:rPr lang="en-US" altLang="zh-CN" sz="1400" dirty="0">
                <a:solidFill>
                  <a:srgbClr val="FFFFFF"/>
                </a:solidFill>
              </a:rPr>
              <a:t>/</a:t>
            </a:r>
            <a:r>
              <a:rPr lang="en-US" altLang="zh-CN" sz="1400" dirty="0" err="1">
                <a:solidFill>
                  <a:srgbClr val="FFFFFF"/>
                </a:solidFill>
              </a:rPr>
              <a:t>register?plan</a:t>
            </a:r>
            <a:r>
              <a:rPr lang="en-US" altLang="zh-CN" sz="1400" dirty="0">
                <a:solidFill>
                  <a:srgbClr val="FFFFFF"/>
                </a:solidFill>
              </a:rPr>
              <a:t>=private --&gt;</a:t>
            </a:r>
          </a:p>
          <a:p>
            <a:pPr>
              <a:lnSpc>
                <a:spcPct val="100000"/>
              </a:lnSpc>
            </a:pPr>
            <a:r>
              <a:rPr lang="en-US" altLang="zh-CN" sz="1400" dirty="0">
                <a:solidFill>
                  <a:srgbClr val="FFFFFF"/>
                </a:solidFill>
              </a:rPr>
              <a:t>&lt;router-link :to="{ path: 'register', query: { plan: 'private' }}"&gt;Register&lt;/router-link&gt;</a:t>
            </a:r>
          </a:p>
        </p:txBody>
      </p:sp>
    </p:spTree>
    <p:extLst>
      <p:ext uri="{BB962C8B-B14F-4D97-AF65-F5344CB8AC3E}">
        <p14:creationId xmlns:p14="http://schemas.microsoft.com/office/powerpoint/2010/main" val="32344173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06413" cy="1371600"/>
          </a:xfrm>
        </p:spPr>
        <p:txBody>
          <a:bodyPr/>
          <a:lstStyle/>
          <a:p>
            <a:r>
              <a:rPr lang="zh-CN" altLang="en-US" dirty="0" smtClean="0"/>
              <a:t>当前被选中的</a:t>
            </a:r>
            <a:r>
              <a:rPr lang="en-US" altLang="zh-CN" dirty="0" smtClean="0"/>
              <a:t>router-link</a:t>
            </a:r>
            <a:r>
              <a:rPr lang="zh-CN" altLang="en-US" dirty="0" smtClean="0"/>
              <a:t>样式</a:t>
            </a:r>
            <a:endParaRPr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en-US" altLang="zh-CN" dirty="0"/>
              <a:t>active-</a:t>
            </a:r>
            <a:r>
              <a:rPr lang="en-US" altLang="zh-CN" dirty="0" smtClean="0"/>
              <a:t>class</a:t>
            </a:r>
          </a:p>
          <a:p>
            <a:pPr marL="800100" lvl="1" indent="-342900">
              <a:buFont typeface="Arial"/>
              <a:buChar char="•"/>
            </a:pPr>
            <a:r>
              <a:rPr lang="zh-TW" altLang="en-US" dirty="0" smtClean="0"/>
              <a:t>类型</a:t>
            </a:r>
            <a:r>
              <a:rPr lang="en-US" altLang="zh-TW" dirty="0"/>
              <a:t>: </a:t>
            </a:r>
            <a:r>
              <a:rPr lang="en-US" altLang="zh-TW" dirty="0" smtClean="0"/>
              <a:t>string</a:t>
            </a:r>
          </a:p>
          <a:p>
            <a:pPr marL="800100" lvl="1" indent="-342900">
              <a:buFont typeface="Arial"/>
              <a:buChar char="•"/>
            </a:pPr>
            <a:r>
              <a:rPr lang="zh-TW" altLang="en-US" dirty="0" smtClean="0"/>
              <a:t>默认值</a:t>
            </a:r>
            <a:r>
              <a:rPr lang="en-US" altLang="zh-TW" dirty="0"/>
              <a:t>: "router-link-</a:t>
            </a:r>
            <a:r>
              <a:rPr lang="en-US" altLang="zh-TW" dirty="0" smtClean="0"/>
              <a:t>active”</a:t>
            </a:r>
          </a:p>
          <a:p>
            <a:pPr marL="800100" lvl="1" indent="-342900">
              <a:buFont typeface="Arial"/>
              <a:buChar char="•"/>
            </a:pPr>
            <a:r>
              <a:rPr lang="zh-TW" altLang="en-US" dirty="0" smtClean="0"/>
              <a:t>设置 </a:t>
            </a:r>
            <a:r>
              <a:rPr lang="zh-TW" altLang="en-US" dirty="0"/>
              <a:t>链接激活时使用的 </a:t>
            </a:r>
            <a:r>
              <a:rPr lang="en-US" altLang="zh-TW" dirty="0"/>
              <a:t>CSS </a:t>
            </a:r>
            <a:r>
              <a:rPr lang="zh-TW" altLang="en-US" dirty="0"/>
              <a:t>类名。默认值可以通过路由的构造选项 </a:t>
            </a:r>
            <a:r>
              <a:rPr lang="en-US" altLang="zh-TW" dirty="0" err="1">
                <a:solidFill>
                  <a:schemeClr val="tx2"/>
                </a:solidFill>
              </a:rPr>
              <a:t>linkActiveClass</a:t>
            </a:r>
            <a:r>
              <a:rPr lang="en-US" altLang="zh-TW" dirty="0">
                <a:solidFill>
                  <a:schemeClr val="tx2"/>
                </a:solidFill>
              </a:rPr>
              <a:t> </a:t>
            </a:r>
            <a:r>
              <a:rPr lang="zh-TW" altLang="en-US" dirty="0"/>
              <a:t>来全局配置</a:t>
            </a:r>
            <a:r>
              <a:rPr lang="zh-TW" altLang="en-US" dirty="0" smtClean="0"/>
              <a:t>。</a:t>
            </a:r>
            <a:endParaRPr lang="zh-CN" altLang="en-US" dirty="0"/>
          </a:p>
        </p:txBody>
      </p:sp>
    </p:spTree>
    <p:extLst>
      <p:ext uri="{BB962C8B-B14F-4D97-AF65-F5344CB8AC3E}">
        <p14:creationId xmlns:p14="http://schemas.microsoft.com/office/powerpoint/2010/main" val="40522919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exact</a:t>
            </a:r>
            <a:endParaRPr lang="zh-CN" altLang="en-US" dirty="0"/>
          </a:p>
        </p:txBody>
      </p:sp>
      <p:sp>
        <p:nvSpPr>
          <p:cNvPr id="3" name="内容占位符 2"/>
          <p:cNvSpPr>
            <a:spLocks noGrp="1"/>
          </p:cNvSpPr>
          <p:nvPr>
            <p:ph idx="1"/>
          </p:nvPr>
        </p:nvSpPr>
        <p:spPr/>
        <p:txBody>
          <a:bodyPr>
            <a:normAutofit/>
          </a:bodyPr>
          <a:lstStyle/>
          <a:p>
            <a:pPr marL="342900" indent="-342900">
              <a:lnSpc>
                <a:spcPct val="120000"/>
              </a:lnSpc>
              <a:buFont typeface="Arial"/>
              <a:buChar char="•"/>
            </a:pPr>
            <a:r>
              <a:rPr lang="zh-CN" altLang="en-US" sz="1800" dirty="0"/>
              <a:t>类型</a:t>
            </a:r>
            <a:r>
              <a:rPr lang="en-US" altLang="zh-CN" sz="1800" dirty="0"/>
              <a:t>: </a:t>
            </a:r>
            <a:r>
              <a:rPr lang="en-US" altLang="zh-CN" sz="1800" dirty="0" err="1" smtClean="0"/>
              <a:t>boolean</a:t>
            </a:r>
            <a:endParaRPr lang="en-US" altLang="zh-CN" sz="1800" dirty="0"/>
          </a:p>
          <a:p>
            <a:pPr marL="342900" indent="-342900">
              <a:lnSpc>
                <a:spcPct val="120000"/>
              </a:lnSpc>
              <a:buFont typeface="Arial"/>
              <a:buChar char="•"/>
            </a:pPr>
            <a:r>
              <a:rPr lang="zh-CN" altLang="en-US" sz="1800" dirty="0"/>
              <a:t>默认值</a:t>
            </a:r>
            <a:r>
              <a:rPr lang="en-US" altLang="zh-CN" sz="1800" dirty="0"/>
              <a:t>: </a:t>
            </a:r>
            <a:r>
              <a:rPr lang="en-US" altLang="zh-CN" sz="1800" dirty="0" smtClean="0"/>
              <a:t>false</a:t>
            </a:r>
          </a:p>
          <a:p>
            <a:pPr marL="342900" indent="-342900">
              <a:lnSpc>
                <a:spcPct val="120000"/>
              </a:lnSpc>
              <a:buFont typeface="Arial"/>
              <a:buChar char="•"/>
            </a:pPr>
            <a:r>
              <a:rPr lang="en-US" altLang="zh-CN" sz="1800" dirty="0" smtClean="0"/>
              <a:t>“</a:t>
            </a:r>
            <a:r>
              <a:rPr lang="zh-CN" altLang="en-US" sz="1800" dirty="0" smtClean="0"/>
              <a:t>是否激活</a:t>
            </a:r>
            <a:r>
              <a:rPr lang="en-US" altLang="zh-CN" sz="1800" dirty="0" smtClean="0"/>
              <a:t>” </a:t>
            </a:r>
            <a:r>
              <a:rPr lang="zh-CN" altLang="en-US" sz="1800" dirty="0"/>
              <a:t>默认类名的依据是 </a:t>
            </a:r>
            <a:r>
              <a:rPr lang="en-US" altLang="zh-CN" sz="1800" dirty="0"/>
              <a:t>inclusive match </a:t>
            </a:r>
            <a:r>
              <a:rPr lang="zh-CN" altLang="en-US" sz="1800" dirty="0"/>
              <a:t>（全包含匹配）。 举个例子，</a:t>
            </a:r>
            <a:r>
              <a:rPr lang="zh-CN" altLang="en-US" sz="1800" dirty="0">
                <a:solidFill>
                  <a:srgbClr val="D1282E"/>
                </a:solidFill>
              </a:rPr>
              <a:t>如果当前的路径是 </a:t>
            </a:r>
            <a:r>
              <a:rPr lang="en-US" altLang="zh-CN" sz="1800" dirty="0">
                <a:solidFill>
                  <a:srgbClr val="D1282E"/>
                </a:solidFill>
              </a:rPr>
              <a:t>/a </a:t>
            </a:r>
            <a:r>
              <a:rPr lang="zh-CN" altLang="en-US" sz="1800" dirty="0">
                <a:solidFill>
                  <a:srgbClr val="D1282E"/>
                </a:solidFill>
              </a:rPr>
              <a:t>开头的，那么 </a:t>
            </a:r>
            <a:r>
              <a:rPr lang="en-US" altLang="zh-CN" sz="1800" dirty="0">
                <a:solidFill>
                  <a:srgbClr val="D1282E"/>
                </a:solidFill>
              </a:rPr>
              <a:t>&lt;router-link to</a:t>
            </a:r>
            <a:r>
              <a:rPr lang="en-US" altLang="zh-CN" sz="1800" dirty="0" smtClean="0">
                <a:solidFill>
                  <a:srgbClr val="D1282E"/>
                </a:solidFill>
              </a:rPr>
              <a:t>=“/a”&gt; </a:t>
            </a:r>
            <a:r>
              <a:rPr lang="zh-CN" altLang="en-US" sz="1800" dirty="0">
                <a:solidFill>
                  <a:srgbClr val="D1282E"/>
                </a:solidFill>
              </a:rPr>
              <a:t>也会被设置 </a:t>
            </a:r>
            <a:r>
              <a:rPr lang="en-US" altLang="zh-CN" sz="1800" dirty="0">
                <a:solidFill>
                  <a:srgbClr val="D1282E"/>
                </a:solidFill>
              </a:rPr>
              <a:t>CSS </a:t>
            </a:r>
            <a:r>
              <a:rPr lang="zh-CN" altLang="en-US" sz="1800" dirty="0">
                <a:solidFill>
                  <a:srgbClr val="D1282E"/>
                </a:solidFill>
              </a:rPr>
              <a:t>类名</a:t>
            </a:r>
            <a:r>
              <a:rPr lang="zh-CN" altLang="en-US" sz="1800" dirty="0" smtClean="0">
                <a:solidFill>
                  <a:srgbClr val="D1282E"/>
                </a:solidFill>
              </a:rPr>
              <a:t>。</a:t>
            </a:r>
            <a:endParaRPr lang="en-US" altLang="zh-CN" sz="1800" dirty="0" smtClean="0">
              <a:solidFill>
                <a:srgbClr val="D1282E"/>
              </a:solidFill>
            </a:endParaRPr>
          </a:p>
          <a:p>
            <a:pPr marL="342900" indent="-342900">
              <a:lnSpc>
                <a:spcPct val="120000"/>
              </a:lnSpc>
              <a:buFont typeface="Arial"/>
              <a:buChar char="•"/>
            </a:pPr>
            <a:r>
              <a:rPr lang="zh-CN" altLang="en-US" sz="1800" dirty="0" smtClean="0"/>
              <a:t>按照这个规则</a:t>
            </a:r>
            <a:r>
              <a:rPr lang="zh-CN" altLang="en-US" sz="1800" dirty="0"/>
              <a:t>，</a:t>
            </a:r>
            <a:r>
              <a:rPr lang="en-US" altLang="zh-CN" sz="1800" dirty="0">
                <a:solidFill>
                  <a:srgbClr val="D1282E"/>
                </a:solidFill>
              </a:rPr>
              <a:t>&lt;router-link to="/"&gt; </a:t>
            </a:r>
            <a:r>
              <a:rPr lang="zh-CN" altLang="en-US" sz="1800" dirty="0">
                <a:solidFill>
                  <a:srgbClr val="D1282E"/>
                </a:solidFill>
              </a:rPr>
              <a:t>将会点亮各个路由！</a:t>
            </a:r>
            <a:r>
              <a:rPr lang="zh-CN" altLang="en-US" sz="1800" dirty="0"/>
              <a:t>想要链接使用 </a:t>
            </a:r>
            <a:r>
              <a:rPr lang="en-US" altLang="zh-CN" sz="1800" dirty="0"/>
              <a:t>"exact </a:t>
            </a:r>
            <a:r>
              <a:rPr lang="zh-CN" altLang="en-US" sz="1800" dirty="0"/>
              <a:t>匹配模式</a:t>
            </a:r>
            <a:r>
              <a:rPr lang="en-US" altLang="zh-CN" sz="1800" dirty="0"/>
              <a:t>"</a:t>
            </a:r>
            <a:r>
              <a:rPr lang="zh-CN" altLang="en-US" sz="1800" dirty="0"/>
              <a:t>，则使用 </a:t>
            </a:r>
            <a:r>
              <a:rPr lang="en-US" altLang="zh-CN" sz="1800" dirty="0"/>
              <a:t>exact </a:t>
            </a:r>
            <a:r>
              <a:rPr lang="zh-CN" altLang="en-US" sz="1800" dirty="0"/>
              <a:t>属性：</a:t>
            </a:r>
          </a:p>
          <a:p>
            <a:pPr>
              <a:lnSpc>
                <a:spcPct val="120000"/>
              </a:lnSpc>
            </a:pPr>
            <a:endParaRPr lang="zh-CN" altLang="en-US" sz="1800" dirty="0"/>
          </a:p>
        </p:txBody>
      </p:sp>
      <p:sp>
        <p:nvSpPr>
          <p:cNvPr id="6" name="内容占位符 5"/>
          <p:cNvSpPr txBox="1">
            <a:spLocks/>
          </p:cNvSpPr>
          <p:nvPr/>
        </p:nvSpPr>
        <p:spPr>
          <a:xfrm>
            <a:off x="611150" y="4651657"/>
            <a:ext cx="7620000" cy="722249"/>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zh-TW" altLang="en-US" sz="1400" dirty="0">
                <a:solidFill>
                  <a:srgbClr val="FFFFFF"/>
                </a:solidFill>
              </a:rPr>
              <a:t> </a:t>
            </a:r>
            <a:r>
              <a:rPr lang="en-US" altLang="zh-TW" sz="1400" dirty="0">
                <a:solidFill>
                  <a:srgbClr val="FFFFFF"/>
                </a:solidFill>
              </a:rPr>
              <a:t>&lt;!-- </a:t>
            </a:r>
            <a:r>
              <a:rPr lang="zh-TW" altLang="en-US" sz="1400" dirty="0">
                <a:solidFill>
                  <a:srgbClr val="FFFFFF"/>
                </a:solidFill>
              </a:rPr>
              <a:t>这个链接只会在地址为 </a:t>
            </a:r>
            <a:r>
              <a:rPr lang="en-US" altLang="zh-TW" sz="1400" dirty="0">
                <a:solidFill>
                  <a:srgbClr val="FFFFFF"/>
                </a:solidFill>
              </a:rPr>
              <a:t>/ </a:t>
            </a:r>
            <a:r>
              <a:rPr lang="zh-TW" altLang="en-US" sz="1400" dirty="0">
                <a:solidFill>
                  <a:srgbClr val="FFFFFF"/>
                </a:solidFill>
              </a:rPr>
              <a:t>的时候被激活 </a:t>
            </a:r>
            <a:r>
              <a:rPr lang="en-US" altLang="zh-TW" sz="1400" dirty="0">
                <a:solidFill>
                  <a:srgbClr val="FFFFFF"/>
                </a:solidFill>
              </a:rPr>
              <a:t>--&gt;</a:t>
            </a:r>
          </a:p>
          <a:p>
            <a:pPr>
              <a:lnSpc>
                <a:spcPct val="120000"/>
              </a:lnSpc>
            </a:pPr>
            <a:r>
              <a:rPr lang="en-US" altLang="zh-TW" sz="1400" dirty="0">
                <a:solidFill>
                  <a:srgbClr val="FFFFFF"/>
                </a:solidFill>
              </a:rPr>
              <a:t>  &lt;router-link to="/" exact&gt;</a:t>
            </a:r>
            <a:endParaRPr lang="en-US" altLang="zh-CN" sz="1400" dirty="0">
              <a:solidFill>
                <a:srgbClr val="FFFFFF"/>
              </a:solidFill>
            </a:endParaRPr>
          </a:p>
        </p:txBody>
      </p:sp>
    </p:spTree>
    <p:extLst>
      <p:ext uri="{BB962C8B-B14F-4D97-AF65-F5344CB8AC3E}">
        <p14:creationId xmlns:p14="http://schemas.microsoft.com/office/powerpoint/2010/main" val="40522919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tag</a:t>
            </a:r>
            <a:endParaRPr lang="zh-CN" altLang="en-US" dirty="0"/>
          </a:p>
        </p:txBody>
      </p:sp>
      <p:sp>
        <p:nvSpPr>
          <p:cNvPr id="3" name="内容占位符 2"/>
          <p:cNvSpPr>
            <a:spLocks noGrp="1"/>
          </p:cNvSpPr>
          <p:nvPr>
            <p:ph idx="1"/>
          </p:nvPr>
        </p:nvSpPr>
        <p:spPr/>
        <p:txBody>
          <a:bodyPr>
            <a:normAutofit/>
          </a:bodyPr>
          <a:lstStyle/>
          <a:p>
            <a:pPr marL="342900" indent="-342900">
              <a:buFont typeface="Arial"/>
              <a:buChar char="•"/>
            </a:pPr>
            <a:r>
              <a:rPr lang="zh-TW" altLang="en-US" sz="1600" dirty="0"/>
              <a:t>类型</a:t>
            </a:r>
            <a:r>
              <a:rPr lang="en-US" altLang="zh-TW" sz="1600" dirty="0"/>
              <a:t>: </a:t>
            </a:r>
            <a:r>
              <a:rPr lang="en-US" altLang="zh-TW" sz="1600" dirty="0" smtClean="0"/>
              <a:t>string</a:t>
            </a:r>
            <a:endParaRPr lang="en-US" altLang="zh-TW" sz="1600" dirty="0"/>
          </a:p>
          <a:p>
            <a:pPr marL="342900" indent="-342900">
              <a:buFont typeface="Arial"/>
              <a:buChar char="•"/>
            </a:pPr>
            <a:r>
              <a:rPr lang="zh-TW" altLang="en-US" sz="1600" dirty="0"/>
              <a:t>默认值</a:t>
            </a:r>
            <a:r>
              <a:rPr lang="en-US" altLang="zh-TW" sz="1600" dirty="0"/>
              <a:t>: "</a:t>
            </a:r>
            <a:r>
              <a:rPr lang="en-US" altLang="zh-TW" sz="1600" dirty="0" smtClean="0"/>
              <a:t>a”</a:t>
            </a:r>
            <a:endParaRPr lang="en-US" altLang="zh-TW" sz="1600" dirty="0"/>
          </a:p>
          <a:p>
            <a:pPr marL="342900" indent="-342900">
              <a:buFont typeface="Arial"/>
              <a:buChar char="•"/>
            </a:pPr>
            <a:r>
              <a:rPr lang="zh-TW" altLang="en-US" sz="1600" dirty="0"/>
              <a:t>有时候想要 </a:t>
            </a:r>
            <a:r>
              <a:rPr lang="en-US" altLang="zh-TW" sz="1600" dirty="0"/>
              <a:t>&lt;router-link&gt; </a:t>
            </a:r>
            <a:r>
              <a:rPr lang="zh-TW" altLang="en-US" sz="1600" dirty="0"/>
              <a:t>渲染成某种标签，例如 </a:t>
            </a:r>
            <a:r>
              <a:rPr lang="en-US" altLang="zh-TW" sz="1600" dirty="0"/>
              <a:t>&lt;li&gt;</a:t>
            </a:r>
            <a:r>
              <a:rPr lang="zh-TW" altLang="en-US" sz="1600" dirty="0"/>
              <a:t>。 于是我们使用 </a:t>
            </a:r>
            <a:r>
              <a:rPr lang="en-US" altLang="zh-TW" sz="1600" dirty="0"/>
              <a:t>tag prop </a:t>
            </a:r>
            <a:r>
              <a:rPr lang="zh-TW" altLang="en-US" sz="1600" dirty="0"/>
              <a:t>类指定何种标签，同样它还是会监听点击，触发导航。</a:t>
            </a:r>
          </a:p>
          <a:p>
            <a:endParaRPr lang="zh-TW" altLang="en-US" sz="1600" dirty="0"/>
          </a:p>
          <a:p>
            <a:endParaRPr lang="zh-CN" altLang="en-US" sz="1600" dirty="0"/>
          </a:p>
        </p:txBody>
      </p:sp>
      <p:sp>
        <p:nvSpPr>
          <p:cNvPr id="6" name="内容占位符 5"/>
          <p:cNvSpPr txBox="1">
            <a:spLocks/>
          </p:cNvSpPr>
          <p:nvPr/>
        </p:nvSpPr>
        <p:spPr>
          <a:xfrm>
            <a:off x="611150" y="3685623"/>
            <a:ext cx="7620000" cy="1100814"/>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TW" sz="1400" dirty="0">
                <a:solidFill>
                  <a:srgbClr val="FFFFFF"/>
                </a:solidFill>
              </a:rPr>
              <a:t>&lt;router-link to="/foo" tag="li"&gt;foo&lt;/router-link&gt;</a:t>
            </a:r>
          </a:p>
          <a:p>
            <a:pPr>
              <a:lnSpc>
                <a:spcPct val="120000"/>
              </a:lnSpc>
            </a:pPr>
            <a:r>
              <a:rPr lang="en-US" altLang="zh-TW" sz="1400" dirty="0">
                <a:solidFill>
                  <a:srgbClr val="FFFFFF"/>
                </a:solidFill>
              </a:rPr>
              <a:t>&lt;!-- </a:t>
            </a:r>
            <a:r>
              <a:rPr lang="zh-TW" altLang="en-US" sz="1400" dirty="0">
                <a:solidFill>
                  <a:srgbClr val="FFFFFF"/>
                </a:solidFill>
              </a:rPr>
              <a:t>渲染结果 </a:t>
            </a:r>
            <a:r>
              <a:rPr lang="en-US" altLang="zh-TW" sz="1400" dirty="0">
                <a:solidFill>
                  <a:srgbClr val="FFFFFF"/>
                </a:solidFill>
              </a:rPr>
              <a:t>--&gt;</a:t>
            </a:r>
          </a:p>
          <a:p>
            <a:pPr>
              <a:lnSpc>
                <a:spcPct val="120000"/>
              </a:lnSpc>
            </a:pPr>
            <a:r>
              <a:rPr lang="en-US" altLang="zh-TW" sz="1400" dirty="0">
                <a:solidFill>
                  <a:srgbClr val="FFFFFF"/>
                </a:solidFill>
              </a:rPr>
              <a:t>&lt;li&gt;foo&lt;/li&gt;</a:t>
            </a:r>
          </a:p>
        </p:txBody>
      </p:sp>
      <p:sp>
        <p:nvSpPr>
          <p:cNvPr id="7" name="内容占位符 5"/>
          <p:cNvSpPr txBox="1">
            <a:spLocks/>
          </p:cNvSpPr>
          <p:nvPr/>
        </p:nvSpPr>
        <p:spPr>
          <a:xfrm>
            <a:off x="611150" y="5025349"/>
            <a:ext cx="7620000" cy="1479379"/>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20000"/>
              </a:lnSpc>
            </a:pPr>
            <a:r>
              <a:rPr lang="en-US" altLang="zh-TW" sz="1400" dirty="0">
                <a:solidFill>
                  <a:srgbClr val="FFFFFF"/>
                </a:solidFill>
              </a:rPr>
              <a:t>&lt;router-link to="/foo" tag="li"</a:t>
            </a:r>
            <a:r>
              <a:rPr lang="en-US" altLang="zh-TW" sz="1400" dirty="0" smtClean="0">
                <a:solidFill>
                  <a:srgbClr val="FFFFFF"/>
                </a:solidFill>
              </a:rPr>
              <a:t>&gt;</a:t>
            </a:r>
          </a:p>
          <a:p>
            <a:pPr>
              <a:lnSpc>
                <a:spcPct val="120000"/>
              </a:lnSpc>
            </a:pPr>
            <a:r>
              <a:rPr lang="en-US" altLang="zh-TW" sz="1400" dirty="0" smtClean="0">
                <a:solidFill>
                  <a:srgbClr val="FFFFFF"/>
                </a:solidFill>
              </a:rPr>
              <a:t>	&lt;</a:t>
            </a:r>
            <a:r>
              <a:rPr lang="en-US" altLang="zh-TW" sz="1400" dirty="0" err="1" smtClean="0">
                <a:solidFill>
                  <a:srgbClr val="FFFFFF"/>
                </a:solidFill>
              </a:rPr>
              <a:t>i</a:t>
            </a:r>
            <a:r>
              <a:rPr lang="en-US" altLang="zh-TW" sz="1400" dirty="0" smtClean="0">
                <a:solidFill>
                  <a:srgbClr val="FFFFFF"/>
                </a:solidFill>
              </a:rPr>
              <a:t> class = “icon”&gt;&lt;/</a:t>
            </a:r>
            <a:r>
              <a:rPr lang="en-US" altLang="zh-TW" sz="1400" dirty="0" err="1" smtClean="0">
                <a:solidFill>
                  <a:srgbClr val="FFFFFF"/>
                </a:solidFill>
              </a:rPr>
              <a:t>i</a:t>
            </a:r>
            <a:r>
              <a:rPr lang="en-US" altLang="zh-TW" sz="1400" dirty="0" smtClean="0">
                <a:solidFill>
                  <a:srgbClr val="FFFFFF"/>
                </a:solidFill>
              </a:rPr>
              <a:t>&gt;</a:t>
            </a:r>
          </a:p>
          <a:p>
            <a:pPr>
              <a:lnSpc>
                <a:spcPct val="120000"/>
              </a:lnSpc>
            </a:pPr>
            <a:r>
              <a:rPr lang="en-US" altLang="zh-TW" sz="1400" dirty="0" smtClean="0">
                <a:solidFill>
                  <a:srgbClr val="FFFFFF"/>
                </a:solidFill>
              </a:rPr>
              <a:t>	&lt;span&gt;home&lt;/span&gt;</a:t>
            </a:r>
            <a:endParaRPr lang="en-US" altLang="zh-TW" sz="1400" dirty="0">
              <a:solidFill>
                <a:srgbClr val="FFFFFF"/>
              </a:solidFill>
            </a:endParaRPr>
          </a:p>
          <a:p>
            <a:pPr>
              <a:lnSpc>
                <a:spcPct val="120000"/>
              </a:lnSpc>
            </a:pPr>
            <a:r>
              <a:rPr lang="en-US" altLang="zh-TW" sz="1400" dirty="0" smtClean="0">
                <a:solidFill>
                  <a:srgbClr val="FFFFFF"/>
                </a:solidFill>
              </a:rPr>
              <a:t>&lt;</a:t>
            </a:r>
            <a:r>
              <a:rPr lang="en-US" altLang="zh-TW" sz="1400" dirty="0">
                <a:solidFill>
                  <a:srgbClr val="FFFFFF"/>
                </a:solidFill>
              </a:rPr>
              <a:t>/router-link</a:t>
            </a:r>
            <a:r>
              <a:rPr lang="en-US" altLang="zh-TW" sz="1400" dirty="0" smtClean="0">
                <a:solidFill>
                  <a:srgbClr val="FFFFFF"/>
                </a:solidFill>
              </a:rPr>
              <a:t>&gt;</a:t>
            </a:r>
            <a:endParaRPr lang="en-US" altLang="zh-TW" sz="1400" dirty="0">
              <a:solidFill>
                <a:srgbClr val="FFFFFF"/>
              </a:solidFill>
            </a:endParaRPr>
          </a:p>
        </p:txBody>
      </p:sp>
    </p:spTree>
    <p:extLst>
      <p:ext uri="{BB962C8B-B14F-4D97-AF65-F5344CB8AC3E}">
        <p14:creationId xmlns:p14="http://schemas.microsoft.com/office/powerpoint/2010/main" val="4052291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a:t>
            </a:r>
            <a:endParaRPr kumimoji="1"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a:t>类型</a:t>
            </a:r>
            <a:r>
              <a:rPr lang="en-US" altLang="zh-CN" dirty="0"/>
              <a:t>: string | Array&lt;string</a:t>
            </a:r>
            <a:r>
              <a:rPr lang="en-US" altLang="zh-CN" dirty="0" smtClean="0"/>
              <a:t>&gt;</a:t>
            </a:r>
            <a:endParaRPr lang="en-US" altLang="zh-CN" dirty="0"/>
          </a:p>
          <a:p>
            <a:pPr marL="342900" indent="-342900">
              <a:buFont typeface="Arial"/>
              <a:buChar char="•"/>
            </a:pPr>
            <a:r>
              <a:rPr lang="zh-CN" altLang="en-US" dirty="0"/>
              <a:t>默认值</a:t>
            </a:r>
            <a:r>
              <a:rPr lang="en-US" altLang="zh-CN" dirty="0"/>
              <a:t>: '</a:t>
            </a:r>
            <a:r>
              <a:rPr lang="en-US" altLang="zh-CN" dirty="0" smtClean="0"/>
              <a:t>click’</a:t>
            </a:r>
            <a:endParaRPr lang="en-US" altLang="zh-CN" dirty="0"/>
          </a:p>
          <a:p>
            <a:pPr marL="342900" indent="-342900">
              <a:buFont typeface="Arial"/>
              <a:buChar char="•"/>
            </a:pPr>
            <a:r>
              <a:rPr lang="zh-CN" altLang="en-US" dirty="0"/>
              <a:t>声明可以用来触发导航的事件。可以是一个字符串或是一个包含字符串的数组。</a:t>
            </a:r>
          </a:p>
          <a:p>
            <a:endParaRPr kumimoji="1" lang="zh-CN" altLang="en-US" dirty="0"/>
          </a:p>
        </p:txBody>
      </p:sp>
    </p:spTree>
    <p:extLst>
      <p:ext uri="{BB962C8B-B14F-4D97-AF65-F5344CB8AC3E}">
        <p14:creationId xmlns:p14="http://schemas.microsoft.com/office/powerpoint/2010/main" val="29895918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627523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62752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808752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6275237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router-view</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smtClean="0"/>
              <a:t>设置</a:t>
            </a:r>
            <a:r>
              <a:rPr lang="en-US" altLang="zh-CN" dirty="0" smtClean="0"/>
              <a:t>router-view</a:t>
            </a:r>
            <a:r>
              <a:rPr lang="zh-CN" altLang="en-US" dirty="0" smtClean="0"/>
              <a:t>通用的</a:t>
            </a:r>
            <a:r>
              <a:rPr lang="en-US" altLang="zh-CN" dirty="0" smtClean="0"/>
              <a:t>class</a:t>
            </a:r>
            <a:endParaRPr lang="zh-CN" altLang="en-US" dirty="0"/>
          </a:p>
        </p:txBody>
      </p:sp>
    </p:spTree>
    <p:extLst>
      <p:ext uri="{BB962C8B-B14F-4D97-AF65-F5344CB8AC3E}">
        <p14:creationId xmlns:p14="http://schemas.microsoft.com/office/powerpoint/2010/main" val="4052291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 </a:t>
            </a:r>
            <a:r>
              <a:rPr lang="zh-CN" altLang="en-US" dirty="0" smtClean="0"/>
              <a:t>属性</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a:t>如果 </a:t>
            </a:r>
            <a:r>
              <a:rPr lang="en-US" altLang="zh-CN" dirty="0"/>
              <a:t>&lt;router-view&gt;</a:t>
            </a:r>
            <a:r>
              <a:rPr lang="zh-CN" altLang="en-US" dirty="0"/>
              <a:t>设置了名称，则会渲染对应的路由配置中 </a:t>
            </a:r>
            <a:r>
              <a:rPr lang="en-US" altLang="zh-CN" dirty="0"/>
              <a:t>components </a:t>
            </a:r>
            <a:r>
              <a:rPr lang="zh-CN" altLang="en-US" dirty="0"/>
              <a:t>下的相应组</a:t>
            </a:r>
            <a:r>
              <a:rPr lang="zh-CN" altLang="en-US" dirty="0" smtClean="0"/>
              <a:t>件。</a:t>
            </a:r>
            <a:endParaRPr lang="zh-CN" altLang="en-US" dirty="0"/>
          </a:p>
          <a:p>
            <a:endParaRPr lang="zh-CN" altLang="en-US" dirty="0"/>
          </a:p>
        </p:txBody>
      </p:sp>
    </p:spTree>
    <p:extLst>
      <p:ext uri="{BB962C8B-B14F-4D97-AF65-F5344CB8AC3E}">
        <p14:creationId xmlns:p14="http://schemas.microsoft.com/office/powerpoint/2010/main" val="40522919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命名视图</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a:t>有时候想同时（同级）展示多个视图，而不是嵌套展示，例如创建一个布局，有 </a:t>
            </a:r>
            <a:r>
              <a:rPr lang="en-US" altLang="zh-CN" dirty="0"/>
              <a:t>sidebar</a:t>
            </a:r>
            <a:r>
              <a:rPr lang="zh-CN" altLang="en-US" dirty="0"/>
              <a:t>（侧导航） 和 </a:t>
            </a:r>
            <a:r>
              <a:rPr lang="en-US" altLang="zh-CN" dirty="0"/>
              <a:t>main</a:t>
            </a:r>
            <a:r>
              <a:rPr lang="zh-CN" altLang="en-US" dirty="0"/>
              <a:t>（主内容） 两个视图，这个时候命名视图就派上用场了。你可以在界面中拥有多个单独命名的视图，而不是只有一个单独的出口。如果 </a:t>
            </a:r>
            <a:r>
              <a:rPr lang="en-US" altLang="zh-CN" dirty="0"/>
              <a:t>router-view </a:t>
            </a:r>
            <a:r>
              <a:rPr lang="zh-CN" altLang="en-US" dirty="0"/>
              <a:t>没有设置名字，那么默认为 </a:t>
            </a:r>
            <a:r>
              <a:rPr lang="en-US" altLang="zh-CN" dirty="0" smtClean="0"/>
              <a:t>default</a:t>
            </a:r>
            <a:r>
              <a:rPr lang="zh-CN" altLang="en-US" dirty="0" smtClean="0"/>
              <a:t>。</a:t>
            </a:r>
            <a:endParaRPr lang="zh-CN" altLang="en-US" dirty="0"/>
          </a:p>
          <a:p>
            <a:endParaRPr lang="zh-CN" altLang="en-US" dirty="0"/>
          </a:p>
        </p:txBody>
      </p:sp>
      <p:sp>
        <p:nvSpPr>
          <p:cNvPr id="6" name="内容占位符 5"/>
          <p:cNvSpPr txBox="1">
            <a:spLocks/>
          </p:cNvSpPr>
          <p:nvPr/>
        </p:nvSpPr>
        <p:spPr>
          <a:xfrm>
            <a:off x="549331" y="4241145"/>
            <a:ext cx="7620000" cy="1188018"/>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800" dirty="0">
                <a:solidFill>
                  <a:srgbClr val="FFFFFF"/>
                </a:solidFill>
              </a:rPr>
              <a:t>&lt;router-view class="view one"&gt;&lt;/router-view&gt;</a:t>
            </a:r>
          </a:p>
          <a:p>
            <a:pPr>
              <a:lnSpc>
                <a:spcPct val="100000"/>
              </a:lnSpc>
            </a:pPr>
            <a:r>
              <a:rPr lang="en-US" altLang="zh-CN" sz="1800" dirty="0">
                <a:solidFill>
                  <a:srgbClr val="FFFFFF"/>
                </a:solidFill>
              </a:rPr>
              <a:t>&lt;router-view class="view two" name="a"&gt;&lt;/router-view&gt;</a:t>
            </a:r>
          </a:p>
          <a:p>
            <a:pPr>
              <a:lnSpc>
                <a:spcPct val="100000"/>
              </a:lnSpc>
            </a:pPr>
            <a:r>
              <a:rPr lang="en-US" altLang="zh-CN" sz="1800" dirty="0">
                <a:solidFill>
                  <a:srgbClr val="FFFFFF"/>
                </a:solidFill>
              </a:rPr>
              <a:t>&lt;router-view class="view three" name="b"&gt;&lt;/router-view&gt;</a:t>
            </a:r>
          </a:p>
        </p:txBody>
      </p:sp>
    </p:spTree>
    <p:extLst>
      <p:ext uri="{BB962C8B-B14F-4D97-AF65-F5344CB8AC3E}">
        <p14:creationId xmlns:p14="http://schemas.microsoft.com/office/powerpoint/2010/main" val="40522919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命名视图</a:t>
            </a:r>
          </a:p>
        </p:txBody>
      </p:sp>
      <p:sp>
        <p:nvSpPr>
          <p:cNvPr id="3" name="内容占位符 2"/>
          <p:cNvSpPr>
            <a:spLocks noGrp="1"/>
          </p:cNvSpPr>
          <p:nvPr>
            <p:ph idx="1"/>
          </p:nvPr>
        </p:nvSpPr>
        <p:spPr/>
        <p:txBody>
          <a:bodyPr/>
          <a:lstStyle/>
          <a:p>
            <a:pPr marL="342900" indent="-342900">
              <a:buFont typeface="Arial"/>
              <a:buChar char="•"/>
            </a:pPr>
            <a:r>
              <a:rPr lang="zh-CN" altLang="en-US" dirty="0"/>
              <a:t>一个视图使用一个组件渲染，因此对于同个路由，多个视图就需要多个组件。确保正确使用 </a:t>
            </a:r>
            <a:r>
              <a:rPr lang="en-US" altLang="zh-CN" dirty="0"/>
              <a:t>components </a:t>
            </a:r>
            <a:r>
              <a:rPr lang="zh-CN" altLang="en-US" dirty="0"/>
              <a:t>配置（带上 </a:t>
            </a:r>
            <a:r>
              <a:rPr lang="en-US" altLang="zh-CN" dirty="0"/>
              <a:t>s</a:t>
            </a:r>
            <a:r>
              <a:rPr lang="zh-CN" altLang="en-US" dirty="0" smtClean="0"/>
              <a:t>）。</a:t>
            </a:r>
            <a:endParaRPr lang="zh-CN" altLang="en-US" dirty="0"/>
          </a:p>
          <a:p>
            <a:endParaRPr lang="zh-CN" altLang="en-US" dirty="0"/>
          </a:p>
        </p:txBody>
      </p:sp>
      <p:sp>
        <p:nvSpPr>
          <p:cNvPr id="5" name="内容占位符 5"/>
          <p:cNvSpPr txBox="1">
            <a:spLocks/>
          </p:cNvSpPr>
          <p:nvPr/>
        </p:nvSpPr>
        <p:spPr>
          <a:xfrm>
            <a:off x="588543" y="3053127"/>
            <a:ext cx="7620000" cy="3560975"/>
          </a:xfrm>
          <a:prstGeom prst="rect">
            <a:avLst/>
          </a:prstGeom>
          <a:solidFill>
            <a:schemeClr val="tx1">
              <a:lumMod val="75000"/>
              <a:lumOff val="25000"/>
            </a:schemeClr>
          </a:solidFill>
        </p:spPr>
        <p:txBody>
          <a:bodyPr vert="horz" wrap="square" lIns="91440" tIns="45720" rIns="91440" bIns="45720" rtlCol="0">
            <a:spAutoFit/>
          </a:bodyPr>
          <a:lstStyle>
            <a:lvl1pPr marL="0" indent="0" algn="l" defTabSz="914400" rtl="0" eaLnBrk="1" latinLnBrk="0" hangingPunct="1">
              <a:lnSpc>
                <a:spcPct val="150000"/>
              </a:lnSpc>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lnSpc>
                <a:spcPct val="150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100000"/>
              </a:lnSpc>
            </a:pPr>
            <a:r>
              <a:rPr lang="en-US" altLang="zh-CN" sz="1200" dirty="0" err="1">
                <a:solidFill>
                  <a:srgbClr val="FFFFFF"/>
                </a:solidFill>
              </a:rPr>
              <a:t>const</a:t>
            </a:r>
            <a:r>
              <a:rPr lang="en-US" altLang="zh-CN" sz="1200" dirty="0">
                <a:solidFill>
                  <a:srgbClr val="FFFFFF"/>
                </a:solidFill>
              </a:rPr>
              <a:t> router = new </a:t>
            </a:r>
            <a:r>
              <a:rPr lang="en-US" altLang="zh-CN" sz="1200" dirty="0" err="1">
                <a:solidFill>
                  <a:srgbClr val="FFFFFF"/>
                </a:solidFill>
              </a:rPr>
              <a:t>VueRouter</a:t>
            </a:r>
            <a:r>
              <a:rPr lang="en-US" altLang="zh-CN" sz="1200" dirty="0">
                <a:solidFill>
                  <a:srgbClr val="FFFFFF"/>
                </a:solidFill>
              </a:rPr>
              <a:t>({</a:t>
            </a:r>
          </a:p>
          <a:p>
            <a:pPr>
              <a:lnSpc>
                <a:spcPct val="100000"/>
              </a:lnSpc>
            </a:pPr>
            <a:r>
              <a:rPr lang="en-US" altLang="zh-CN" sz="1200" dirty="0">
                <a:solidFill>
                  <a:srgbClr val="FFFFFF"/>
                </a:solidFill>
              </a:rPr>
              <a:t>  routes: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      path: '/',</a:t>
            </a:r>
          </a:p>
          <a:p>
            <a:pPr>
              <a:lnSpc>
                <a:spcPct val="100000"/>
              </a:lnSpc>
            </a:pPr>
            <a:r>
              <a:rPr lang="en-US" altLang="zh-CN" sz="1200" dirty="0">
                <a:solidFill>
                  <a:srgbClr val="FFFFFF"/>
                </a:solidFill>
              </a:rPr>
              <a:t>      </a:t>
            </a:r>
            <a:r>
              <a:rPr lang="en-US" altLang="zh-CN" sz="1200" dirty="0">
                <a:solidFill>
                  <a:srgbClr val="FF0000"/>
                </a:solidFill>
              </a:rPr>
              <a:t>components</a:t>
            </a:r>
            <a:r>
              <a:rPr lang="en-US" altLang="zh-CN" sz="1200" dirty="0">
                <a:solidFill>
                  <a:srgbClr val="FFFFFF"/>
                </a:solidFill>
              </a:rPr>
              <a:t>: {</a:t>
            </a:r>
          </a:p>
          <a:p>
            <a:pPr>
              <a:lnSpc>
                <a:spcPct val="100000"/>
              </a:lnSpc>
            </a:pPr>
            <a:r>
              <a:rPr lang="en-US" altLang="zh-CN" sz="1200" dirty="0">
                <a:solidFill>
                  <a:srgbClr val="FFFFFF"/>
                </a:solidFill>
              </a:rPr>
              <a:t>        default: Foo,</a:t>
            </a:r>
          </a:p>
          <a:p>
            <a:pPr>
              <a:lnSpc>
                <a:spcPct val="100000"/>
              </a:lnSpc>
            </a:pPr>
            <a:r>
              <a:rPr lang="en-US" altLang="zh-CN" sz="1200" dirty="0">
                <a:solidFill>
                  <a:srgbClr val="FFFFFF"/>
                </a:solidFill>
              </a:rPr>
              <a:t>        a: Bar,</a:t>
            </a:r>
          </a:p>
          <a:p>
            <a:pPr>
              <a:lnSpc>
                <a:spcPct val="100000"/>
              </a:lnSpc>
            </a:pPr>
            <a:r>
              <a:rPr lang="en-US" altLang="zh-CN" sz="1200" dirty="0">
                <a:solidFill>
                  <a:srgbClr val="FFFFFF"/>
                </a:solidFill>
              </a:rPr>
              <a:t>        b: </a:t>
            </a:r>
            <a:r>
              <a:rPr lang="en-US" altLang="zh-CN" sz="1200" dirty="0" err="1">
                <a:solidFill>
                  <a:srgbClr val="FFFFFF"/>
                </a:solidFill>
              </a:rPr>
              <a:t>Baz</a:t>
            </a:r>
            <a:endParaRPr lang="en-US" altLang="zh-CN" sz="1200" dirty="0">
              <a:solidFill>
                <a:srgbClr val="FFFFFF"/>
              </a:solidFill>
            </a:endParaRP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  ]</a:t>
            </a:r>
          </a:p>
          <a:p>
            <a:pPr>
              <a:lnSpc>
                <a:spcPct val="100000"/>
              </a:lnSpc>
            </a:pPr>
            <a:r>
              <a:rPr lang="en-US" altLang="zh-CN" sz="1200" dirty="0">
                <a:solidFill>
                  <a:srgbClr val="FFFFFF"/>
                </a:solidFill>
              </a:rPr>
              <a:t>})</a:t>
            </a:r>
          </a:p>
        </p:txBody>
      </p:sp>
    </p:spTree>
    <p:extLst>
      <p:ext uri="{BB962C8B-B14F-4D97-AF65-F5344CB8AC3E}">
        <p14:creationId xmlns:p14="http://schemas.microsoft.com/office/powerpoint/2010/main" val="2085386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53864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53864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53864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过渡动效</a:t>
            </a:r>
            <a:endParaRPr lang="zh-CN" altLang="en-US" dirty="0"/>
          </a:p>
        </p:txBody>
      </p:sp>
      <p:sp>
        <p:nvSpPr>
          <p:cNvPr id="3" name="内容占位符 2"/>
          <p:cNvSpPr>
            <a:spLocks noGrp="1"/>
          </p:cNvSpPr>
          <p:nvPr>
            <p:ph idx="1"/>
          </p:nvPr>
        </p:nvSpPr>
        <p:spPr/>
        <p:txBody>
          <a:bodyPr/>
          <a:lstStyle/>
          <a:p>
            <a:pPr marL="342900" indent="-342900">
              <a:buFont typeface="Arial"/>
              <a:buChar char="•"/>
            </a:pPr>
            <a:r>
              <a:rPr lang="zh-CN" altLang="en-US" dirty="0" smtClean="0"/>
              <a:t>提供了</a:t>
            </a:r>
            <a:r>
              <a:rPr lang="en-US" altLang="zh-CN" dirty="0" smtClean="0"/>
              <a:t>transition</a:t>
            </a:r>
            <a:r>
              <a:rPr lang="zh-CN" altLang="en-US" dirty="0" smtClean="0"/>
              <a:t>的封装组件，添加过渡动画</a:t>
            </a:r>
            <a:endParaRPr lang="en-US" altLang="zh-CN" dirty="0" smtClean="0"/>
          </a:p>
          <a:p>
            <a:pPr marL="342900" indent="-342900">
              <a:buFont typeface="Arial"/>
              <a:buChar char="•"/>
            </a:pPr>
            <a:r>
              <a:rPr lang="zh-CN" altLang="en-US" dirty="0" smtClean="0"/>
              <a:t>添加删除</a:t>
            </a:r>
            <a:r>
              <a:rPr lang="en-US" altLang="zh-CN" dirty="0" err="1" smtClean="0"/>
              <a:t>css</a:t>
            </a:r>
            <a:r>
              <a:rPr lang="zh-CN" altLang="en-US" dirty="0" smtClean="0"/>
              <a:t>类名</a:t>
            </a:r>
            <a:endParaRPr lang="zh-CN" altLang="en-US" dirty="0"/>
          </a:p>
        </p:txBody>
      </p:sp>
    </p:spTree>
    <p:extLst>
      <p:ext uri="{BB962C8B-B14F-4D97-AF65-F5344CB8AC3E}">
        <p14:creationId xmlns:p14="http://schemas.microsoft.com/office/powerpoint/2010/main" val="19138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过渡的</a:t>
            </a:r>
            <a:r>
              <a:rPr lang="en-US" altLang="zh-CN" dirty="0" smtClean="0"/>
              <a:t>CSS</a:t>
            </a:r>
            <a:r>
              <a:rPr lang="zh-CN" altLang="en-US" dirty="0" smtClean="0"/>
              <a:t>类名</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0698" y="2770209"/>
            <a:ext cx="6711906" cy="3355954"/>
          </a:xfrm>
          <a:prstGeom prst="rect">
            <a:avLst/>
          </a:prstGeom>
        </p:spPr>
      </p:pic>
    </p:spTree>
    <p:extLst>
      <p:ext uri="{BB962C8B-B14F-4D97-AF65-F5344CB8AC3E}">
        <p14:creationId xmlns:p14="http://schemas.microsoft.com/office/powerpoint/2010/main" val="1913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11617</TotalTime>
  <Words>4543</Words>
  <Application>Microsoft Macintosh PowerPoint</Application>
  <PresentationFormat>全屏显示(4:3)</PresentationFormat>
  <Paragraphs>614</Paragraphs>
  <Slides>102</Slides>
  <Notes>0</Notes>
  <HiddenSlides>1</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基本</vt:lpstr>
      <vt:lpstr>Vue入门＋实战教程</vt:lpstr>
      <vt:lpstr>Vue.js是什么</vt:lpstr>
      <vt:lpstr>数据驱动视图（MVVM思想）</vt:lpstr>
      <vt:lpstr>声明式渲染 VS 命令式渲染 </vt:lpstr>
      <vt:lpstr>Vue核心要点</vt:lpstr>
      <vt:lpstr>Vue核心要点</vt:lpstr>
      <vt:lpstr>PowerPoint 演示文稿</vt:lpstr>
      <vt:lpstr>下载安装</vt:lpstr>
      <vt:lpstr>PowerPoint 演示文稿</vt:lpstr>
      <vt:lpstr>新建Vue实例</vt:lpstr>
      <vt:lpstr>新建Vue实例</vt:lpstr>
      <vt:lpstr>Vue实例选项参数</vt:lpstr>
      <vt:lpstr>Vue实例选项参数</vt:lpstr>
      <vt:lpstr>Vue实例选项参数</vt:lpstr>
      <vt:lpstr>Vue实例选项参数</vt:lpstr>
      <vt:lpstr>Vue实例选项参数</vt:lpstr>
      <vt:lpstr>Vue实例选项参数</vt:lpstr>
      <vt:lpstr>template</vt:lpstr>
      <vt:lpstr>PowerPoint 演示文稿</vt:lpstr>
      <vt:lpstr>指令</vt:lpstr>
      <vt:lpstr>v-model</vt:lpstr>
      <vt:lpstr>条件渲染： v-if</vt:lpstr>
      <vt:lpstr>条件渲染： v-if</vt:lpstr>
      <vt:lpstr>条件渲染： v-show</vt:lpstr>
      <vt:lpstr>v-if vs v-show</vt:lpstr>
      <vt:lpstr>列表渲染： v-for</vt:lpstr>
      <vt:lpstr>列表渲染： v-for</vt:lpstr>
      <vt:lpstr>数组更新检测</vt:lpstr>
      <vt:lpstr>事件：v-on 缩写 @</vt:lpstr>
      <vt:lpstr>事件修饰符</vt:lpstr>
      <vt:lpstr>事件修饰符</vt:lpstr>
      <vt:lpstr>键值修饰符</vt:lpstr>
      <vt:lpstr>键值修饰符</vt:lpstr>
      <vt:lpstr>v-bind  缩写：</vt:lpstr>
      <vt:lpstr>v-bind 示例</vt:lpstr>
      <vt:lpstr>v-bind 示例</vt:lpstr>
      <vt:lpstr>PowerPoint 演示文稿</vt:lpstr>
      <vt:lpstr>组件</vt:lpstr>
      <vt:lpstr>使用组件的好处</vt:lpstr>
      <vt:lpstr>注册组件</vt:lpstr>
      <vt:lpstr>注册组件</vt:lpstr>
      <vt:lpstr>在线组建库</vt:lpstr>
      <vt:lpstr>使用 Prop 传递数据</vt:lpstr>
      <vt:lpstr>data必须是函数</vt:lpstr>
      <vt:lpstr>DOM 模版解析说明</vt:lpstr>
      <vt:lpstr>使用v-on绑定自定义事件</vt:lpstr>
      <vt:lpstr>单向数据流</vt:lpstr>
      <vt:lpstr>组件通信</vt:lpstr>
      <vt:lpstr>Prop 验证</vt:lpstr>
      <vt:lpstr>PowerPoint 演示文稿</vt:lpstr>
      <vt:lpstr>使用slot分发内容</vt:lpstr>
      <vt:lpstr>使用slot分发内容</vt:lpstr>
      <vt:lpstr>封装组件</vt:lpstr>
      <vt:lpstr>动态组件</vt:lpstr>
      <vt:lpstr>PowerPoint 演示文稿</vt:lpstr>
      <vt:lpstr>HTML 模版</vt:lpstr>
      <vt:lpstr>字符串模板</vt:lpstr>
      <vt:lpstr>render函数</vt:lpstr>
      <vt:lpstr>PowerPoint 演示文稿</vt:lpstr>
      <vt:lpstr>vue-cli</vt:lpstr>
      <vt:lpstr>vue-cli安装</vt:lpstr>
      <vt:lpstr>vue-cli快速生成项目</vt:lpstr>
      <vt:lpstr>PowerPoint 演示文稿</vt:lpstr>
      <vt:lpstr>前端路由</vt:lpstr>
      <vt:lpstr>Router 构造配置routes</vt:lpstr>
      <vt:lpstr>vue-router</vt:lpstr>
      <vt:lpstr>vue-router</vt:lpstr>
      <vt:lpstr>声明组件</vt:lpstr>
      <vt:lpstr>PowerPoint 演示文稿</vt:lpstr>
      <vt:lpstr>关闭烦人的eslint配置</vt:lpstr>
      <vt:lpstr>hash和history模式</vt:lpstr>
      <vt:lpstr>scrollBehavior</vt:lpstr>
      <vt:lpstr>scrollBehavior</vt:lpstr>
      <vt:lpstr>动态路径</vt:lpstr>
      <vt:lpstr>对组件注入</vt:lpstr>
      <vt:lpstr>路由信息对象 $route </vt:lpstr>
      <vt:lpstr>路由信息对象 $route </vt:lpstr>
      <vt:lpstr>路由信息对象 $route </vt:lpstr>
      <vt:lpstr>路由信息对象 $route </vt:lpstr>
      <vt:lpstr>PowerPoint 演示文稿</vt:lpstr>
      <vt:lpstr>PowerPoint 演示文稿</vt:lpstr>
      <vt:lpstr>to</vt:lpstr>
      <vt:lpstr>PowerPoint 演示文稿</vt:lpstr>
      <vt:lpstr>当前被选中的router-link样式</vt:lpstr>
      <vt:lpstr>exact</vt:lpstr>
      <vt:lpstr>tag</vt:lpstr>
      <vt:lpstr>event</vt:lpstr>
      <vt:lpstr>PowerPoint 演示文稿</vt:lpstr>
      <vt:lpstr>PowerPoint 演示文稿</vt:lpstr>
      <vt:lpstr>PowerPoint 演示文稿</vt:lpstr>
      <vt:lpstr>router-view</vt:lpstr>
      <vt:lpstr>name 属性</vt:lpstr>
      <vt:lpstr>命名视图</vt:lpstr>
      <vt:lpstr>命名视图</vt:lpstr>
      <vt:lpstr>PowerPoint 演示文稿</vt:lpstr>
      <vt:lpstr>PowerPoint 演示文稿</vt:lpstr>
      <vt:lpstr>PowerPoint 演示文稿</vt:lpstr>
      <vt:lpstr>过渡动效</vt:lpstr>
      <vt:lpstr>过渡的CSS类名</vt:lpstr>
      <vt:lpstr>过渡模式</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 &amp; SASS</dc:title>
  <dc:creator>Alex Jiang</dc:creator>
  <cp:lastModifiedBy>Jiang Alex</cp:lastModifiedBy>
  <cp:revision>912</cp:revision>
  <dcterms:created xsi:type="dcterms:W3CDTF">2016-09-19T15:07:49Z</dcterms:created>
  <dcterms:modified xsi:type="dcterms:W3CDTF">2017-08-10T18:14:45Z</dcterms:modified>
</cp:coreProperties>
</file>