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0" r:id="rId11"/>
    <p:sldId id="274" r:id="rId12"/>
    <p:sldId id="265" r:id="rId13"/>
    <p:sldId id="266" r:id="rId14"/>
    <p:sldId id="267" r:id="rId15"/>
    <p:sldId id="271" r:id="rId16"/>
    <p:sldId id="272" r:id="rId17"/>
    <p:sldId id="273" r:id="rId18"/>
    <p:sldId id="275" r:id="rId19"/>
    <p:sldId id="276" r:id="rId20"/>
    <p:sldId id="27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26237-0688-4A09-8DB3-90396B7390E7}"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498DF-1852-4B79-B1A2-46CA8B42277A}" type="slidenum">
              <a:rPr lang="en-US" smtClean="0"/>
              <a:t>‹#›</a:t>
            </a:fld>
            <a:endParaRPr lang="en-US"/>
          </a:p>
        </p:txBody>
      </p:sp>
    </p:spTree>
    <p:extLst>
      <p:ext uri="{BB962C8B-B14F-4D97-AF65-F5344CB8AC3E}">
        <p14:creationId xmlns:p14="http://schemas.microsoft.com/office/powerpoint/2010/main" val="235313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1498DF-1852-4B79-B1A2-46CA8B42277A}" type="slidenum">
              <a:rPr lang="en-US" smtClean="0"/>
              <a:t>13</a:t>
            </a:fld>
            <a:endParaRPr lang="en-US"/>
          </a:p>
        </p:txBody>
      </p:sp>
    </p:spTree>
    <p:extLst>
      <p:ext uri="{BB962C8B-B14F-4D97-AF65-F5344CB8AC3E}">
        <p14:creationId xmlns:p14="http://schemas.microsoft.com/office/powerpoint/2010/main" val="420592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52435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85654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50469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41522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D9EA07-C5FE-40D2-98AE-BE3A78B9B75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62899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D9EA07-C5FE-40D2-98AE-BE3A78B9B758}"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84972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D9EA07-C5FE-40D2-98AE-BE3A78B9B758}"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422696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D9EA07-C5FE-40D2-98AE-BE3A78B9B758}"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328152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9EA07-C5FE-40D2-98AE-BE3A78B9B758}"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35018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D9EA07-C5FE-40D2-98AE-BE3A78B9B758}"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56642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D9EA07-C5FE-40D2-98AE-BE3A78B9B758}"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134806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9EA07-C5FE-40D2-98AE-BE3A78B9B758}"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82B70-30C5-48C8-89B2-ABC569B975D3}" type="slidenum">
              <a:rPr lang="en-US" smtClean="0"/>
              <a:t>‹#›</a:t>
            </a:fld>
            <a:endParaRPr lang="en-US"/>
          </a:p>
        </p:txBody>
      </p:sp>
    </p:spTree>
    <p:extLst>
      <p:ext uri="{BB962C8B-B14F-4D97-AF65-F5344CB8AC3E}">
        <p14:creationId xmlns:p14="http://schemas.microsoft.com/office/powerpoint/2010/main" val="3624444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95470" y="1481070"/>
            <a:ext cx="7250805" cy="1754326"/>
          </a:xfrm>
          <a:prstGeom prst="rect">
            <a:avLst/>
          </a:prstGeom>
        </p:spPr>
        <p:txBody>
          <a:bodyPr wrap="square">
            <a:spAutoFit/>
          </a:bodyPr>
          <a:lstStyle/>
          <a:p>
            <a:pPr algn="ctr"/>
            <a:r>
              <a:rPr lang="en-US" sz="5400" u="sng" dirty="0">
                <a:solidFill>
                  <a:srgbClr val="000000"/>
                </a:solidFill>
                <a:latin typeface="Arial" panose="020B0604020202020204" pitchFamily="34" charset="0"/>
              </a:rPr>
              <a:t>Twitter Emotion Analysis</a:t>
            </a:r>
          </a:p>
        </p:txBody>
      </p:sp>
      <p:sp>
        <p:nvSpPr>
          <p:cNvPr id="7" name="TextBox 6"/>
          <p:cNvSpPr txBox="1"/>
          <p:nvPr/>
        </p:nvSpPr>
        <p:spPr>
          <a:xfrm>
            <a:off x="8628844" y="4533363"/>
            <a:ext cx="3258355" cy="1384995"/>
          </a:xfrm>
          <a:prstGeom prst="rect">
            <a:avLst/>
          </a:prstGeom>
          <a:noFill/>
        </p:spPr>
        <p:txBody>
          <a:bodyPr wrap="square" rtlCol="0">
            <a:spAutoFit/>
          </a:bodyPr>
          <a:lstStyle/>
          <a:p>
            <a:r>
              <a:rPr lang="en-US" sz="2800" dirty="0" smtClean="0"/>
              <a:t>By </a:t>
            </a:r>
          </a:p>
          <a:p>
            <a:r>
              <a:rPr lang="en-US" sz="2800" dirty="0" smtClean="0"/>
              <a:t>Hari Krishna </a:t>
            </a:r>
          </a:p>
          <a:p>
            <a:r>
              <a:rPr lang="en-US" sz="2800" dirty="0" smtClean="0"/>
              <a:t>2015103017</a:t>
            </a:r>
            <a:endParaRPr lang="en-US" sz="2800" dirty="0"/>
          </a:p>
        </p:txBody>
      </p:sp>
    </p:spTree>
    <p:extLst>
      <p:ext uri="{BB962C8B-B14F-4D97-AF65-F5344CB8AC3E}">
        <p14:creationId xmlns:p14="http://schemas.microsoft.com/office/powerpoint/2010/main" val="46363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3805" y="682581"/>
            <a:ext cx="1055867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Training Data</a:t>
            </a:r>
            <a:r>
              <a:rPr lang="en-US" sz="2800" dirty="0" smtClean="0"/>
              <a:t>:</a:t>
            </a:r>
          </a:p>
          <a:p>
            <a:pPr marL="742950" lvl="1" indent="-285750">
              <a:buFont typeface="Arial" panose="020B0604020202020204" pitchFamily="34" charset="0"/>
              <a:buChar char="•"/>
            </a:pPr>
            <a:endParaRPr lang="en-US" sz="2800" dirty="0" smtClean="0"/>
          </a:p>
          <a:p>
            <a:pPr marL="742950" lvl="1" indent="-285750">
              <a:buFont typeface="Arial" panose="020B0604020202020204" pitchFamily="34" charset="0"/>
              <a:buChar char="•"/>
            </a:pPr>
            <a:r>
              <a:rPr lang="en-US" sz="2800" dirty="0" smtClean="0"/>
              <a:t>Input: Training Dataset and the respective pickle file containing data about the Training Dataset</a:t>
            </a:r>
          </a:p>
          <a:p>
            <a:pPr marL="742950" lvl="1" indent="-285750">
              <a:buFont typeface="Arial" panose="020B0604020202020204" pitchFamily="34" charset="0"/>
              <a:buChar char="•"/>
            </a:pPr>
            <a:r>
              <a:rPr lang="en-US" sz="2800" dirty="0" smtClean="0"/>
              <a:t>Output: LSTM model stored in a hd5 format file.</a:t>
            </a:r>
            <a:endParaRPr lang="en-US" sz="2800" dirty="0"/>
          </a:p>
        </p:txBody>
      </p:sp>
      <p:pic>
        <p:nvPicPr>
          <p:cNvPr id="5" name="Picture 4"/>
          <p:cNvPicPr>
            <a:picLocks noChangeAspect="1"/>
          </p:cNvPicPr>
          <p:nvPr/>
        </p:nvPicPr>
        <p:blipFill>
          <a:blip r:embed="rId2"/>
          <a:stretch>
            <a:fillRect/>
          </a:stretch>
        </p:blipFill>
        <p:spPr>
          <a:xfrm>
            <a:off x="2114552" y="3080331"/>
            <a:ext cx="7877175" cy="3067050"/>
          </a:xfrm>
          <a:prstGeom prst="rect">
            <a:avLst/>
          </a:prstGeom>
        </p:spPr>
      </p:pic>
    </p:spTree>
    <p:extLst>
      <p:ext uri="{BB962C8B-B14F-4D97-AF65-F5344CB8AC3E}">
        <p14:creationId xmlns:p14="http://schemas.microsoft.com/office/powerpoint/2010/main" val="371705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3805" y="682581"/>
            <a:ext cx="1055867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Prediction/Classification:</a:t>
            </a:r>
          </a:p>
          <a:p>
            <a:pPr marL="742950" lvl="1" indent="-285750">
              <a:buFont typeface="Arial" panose="020B0604020202020204" pitchFamily="34" charset="0"/>
              <a:buChar char="•"/>
            </a:pPr>
            <a:endParaRPr lang="en-US" sz="2800" dirty="0" smtClean="0"/>
          </a:p>
          <a:p>
            <a:pPr marL="742950" lvl="1" indent="-285750">
              <a:buFont typeface="Arial" panose="020B0604020202020204" pitchFamily="34" charset="0"/>
              <a:buChar char="•"/>
            </a:pPr>
            <a:r>
              <a:rPr lang="en-US" sz="2800" dirty="0" smtClean="0"/>
              <a:t>Input: LSTM model stored in a hd5 file.</a:t>
            </a:r>
          </a:p>
          <a:p>
            <a:pPr marL="742950" lvl="1" indent="-285750">
              <a:buFont typeface="Arial" panose="020B0604020202020204" pitchFamily="34" charset="0"/>
              <a:buChar char="•"/>
            </a:pPr>
            <a:r>
              <a:rPr lang="en-US" sz="2800" dirty="0" smtClean="0"/>
              <a:t>Output: CSV file containing the tweet and the prediction</a:t>
            </a:r>
          </a:p>
          <a:p>
            <a:pPr marL="742950" lvl="1" indent="-285750">
              <a:buFont typeface="Arial" panose="020B0604020202020204" pitchFamily="34" charset="0"/>
              <a:buChar char="•"/>
            </a:pPr>
            <a:r>
              <a:rPr lang="en-US" sz="2800" dirty="0" smtClean="0"/>
              <a:t>Psuedocode:</a:t>
            </a:r>
            <a:endParaRPr lang="en-US" sz="2800" dirty="0"/>
          </a:p>
        </p:txBody>
      </p:sp>
      <p:pic>
        <p:nvPicPr>
          <p:cNvPr id="5" name="Picture 4"/>
          <p:cNvPicPr>
            <a:picLocks noChangeAspect="1"/>
          </p:cNvPicPr>
          <p:nvPr/>
        </p:nvPicPr>
        <p:blipFill>
          <a:blip r:embed="rId2"/>
          <a:stretch>
            <a:fillRect/>
          </a:stretch>
        </p:blipFill>
        <p:spPr>
          <a:xfrm>
            <a:off x="1914189" y="3370911"/>
            <a:ext cx="8840491" cy="1780638"/>
          </a:xfrm>
          <a:prstGeom prst="rect">
            <a:avLst/>
          </a:prstGeom>
        </p:spPr>
      </p:pic>
    </p:spTree>
    <p:extLst>
      <p:ext uri="{BB962C8B-B14F-4D97-AF65-F5344CB8AC3E}">
        <p14:creationId xmlns:p14="http://schemas.microsoft.com/office/powerpoint/2010/main" val="39653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Intermediate Results</a:t>
            </a:r>
            <a:endParaRPr lang="en-US" sz="3600" b="1" dirty="0"/>
          </a:p>
        </p:txBody>
      </p:sp>
      <p:sp>
        <p:nvSpPr>
          <p:cNvPr id="5" name="TextBox 4"/>
          <p:cNvSpPr txBox="1"/>
          <p:nvPr/>
        </p:nvSpPr>
        <p:spPr>
          <a:xfrm>
            <a:off x="-128789" y="5525037"/>
            <a:ext cx="12827357" cy="369332"/>
          </a:xfrm>
          <a:prstGeom prst="rect">
            <a:avLst/>
          </a:prstGeom>
          <a:noFill/>
        </p:spPr>
        <p:txBody>
          <a:bodyPr wrap="square" rtlCol="0">
            <a:spAutoFit/>
          </a:bodyPr>
          <a:lstStyle/>
          <a:p>
            <a:pPr algn="ctr"/>
            <a:r>
              <a:rPr lang="en-US" b="1" u="sng" dirty="0" smtClean="0"/>
              <a:t>Raw Uncleansed Data</a:t>
            </a:r>
            <a:endParaRPr lang="en-US" b="1" u="sng"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40242" y="1690688"/>
            <a:ext cx="9913558" cy="3538135"/>
          </a:xfrm>
          <a:prstGeom prst="rect">
            <a:avLst/>
          </a:prstGeom>
          <a:noFill/>
          <a:ln>
            <a:noFill/>
          </a:ln>
        </p:spPr>
      </p:pic>
    </p:spTree>
    <p:extLst>
      <p:ext uri="{BB962C8B-B14F-4D97-AF65-F5344CB8AC3E}">
        <p14:creationId xmlns:p14="http://schemas.microsoft.com/office/powerpoint/2010/main" val="1097850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4848" y="5299922"/>
            <a:ext cx="1712889" cy="369332"/>
          </a:xfrm>
          <a:prstGeom prst="rect">
            <a:avLst/>
          </a:prstGeom>
          <a:noFill/>
        </p:spPr>
        <p:txBody>
          <a:bodyPr wrap="square" rtlCol="0">
            <a:spAutoFit/>
          </a:bodyPr>
          <a:lstStyle/>
          <a:p>
            <a:r>
              <a:rPr lang="en-US" b="1" u="sng" dirty="0" smtClean="0"/>
              <a:t>Cleansed Data</a:t>
            </a:r>
            <a:endParaRPr lang="en-US" b="1" u="sng"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19025" y="1576458"/>
            <a:ext cx="10704534" cy="3431612"/>
          </a:xfrm>
          <a:prstGeom prst="rect">
            <a:avLst/>
          </a:prstGeom>
          <a:noFill/>
          <a:ln>
            <a:noFill/>
          </a:ln>
        </p:spPr>
      </p:pic>
    </p:spTree>
    <p:extLst>
      <p:ext uri="{BB962C8B-B14F-4D97-AF65-F5344CB8AC3E}">
        <p14:creationId xmlns:p14="http://schemas.microsoft.com/office/powerpoint/2010/main" val="2435082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819" y="4572000"/>
            <a:ext cx="11513713" cy="369332"/>
          </a:xfrm>
          <a:prstGeom prst="rect">
            <a:avLst/>
          </a:prstGeom>
          <a:noFill/>
        </p:spPr>
        <p:txBody>
          <a:bodyPr wrap="square" rtlCol="0">
            <a:spAutoFit/>
          </a:bodyPr>
          <a:lstStyle/>
          <a:p>
            <a:pPr algn="ctr"/>
            <a:r>
              <a:rPr lang="en-US" b="1" u="sng" dirty="0" smtClean="0"/>
              <a:t>Statistical information about the Training Dataset</a:t>
            </a:r>
            <a:endParaRPr lang="en-US" b="1" u="sng"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94850" y="1612893"/>
            <a:ext cx="10387652" cy="2512708"/>
          </a:xfrm>
          <a:prstGeom prst="rect">
            <a:avLst/>
          </a:prstGeom>
          <a:noFill/>
          <a:ln>
            <a:noFill/>
          </a:ln>
        </p:spPr>
      </p:pic>
    </p:spTree>
    <p:extLst>
      <p:ext uri="{BB962C8B-B14F-4D97-AF65-F5344CB8AC3E}">
        <p14:creationId xmlns:p14="http://schemas.microsoft.com/office/powerpoint/2010/main" val="3007855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9116" y="653670"/>
            <a:ext cx="10515507" cy="4059998"/>
          </a:xfrm>
          <a:prstGeom prst="rect">
            <a:avLst/>
          </a:prstGeom>
        </p:spPr>
      </p:pic>
      <p:sp>
        <p:nvSpPr>
          <p:cNvPr id="6" name="TextBox 5"/>
          <p:cNvSpPr txBox="1"/>
          <p:nvPr/>
        </p:nvSpPr>
        <p:spPr>
          <a:xfrm>
            <a:off x="2715181" y="4945488"/>
            <a:ext cx="6233375" cy="369332"/>
          </a:xfrm>
          <a:prstGeom prst="rect">
            <a:avLst/>
          </a:prstGeom>
          <a:noFill/>
        </p:spPr>
        <p:txBody>
          <a:bodyPr wrap="square" rtlCol="0">
            <a:spAutoFit/>
          </a:bodyPr>
          <a:lstStyle/>
          <a:p>
            <a:pPr algn="ctr"/>
            <a:r>
              <a:rPr lang="en-US" b="1" u="sng" dirty="0" smtClean="0"/>
              <a:t>Intermediate screen while training</a:t>
            </a:r>
            <a:endParaRPr lang="en-US" b="1" u="sng" dirty="0"/>
          </a:p>
        </p:txBody>
      </p:sp>
    </p:spTree>
    <p:extLst>
      <p:ext uri="{BB962C8B-B14F-4D97-AF65-F5344CB8AC3E}">
        <p14:creationId xmlns:p14="http://schemas.microsoft.com/office/powerpoint/2010/main" val="224510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29637" y="770908"/>
            <a:ext cx="8334823" cy="3917002"/>
          </a:xfrm>
          <a:prstGeom prst="rect">
            <a:avLst/>
          </a:prstGeom>
          <a:noFill/>
          <a:ln>
            <a:noFill/>
          </a:ln>
        </p:spPr>
      </p:pic>
      <p:sp>
        <p:nvSpPr>
          <p:cNvPr id="5" name="TextBox 4"/>
          <p:cNvSpPr txBox="1"/>
          <p:nvPr/>
        </p:nvSpPr>
        <p:spPr>
          <a:xfrm>
            <a:off x="3237938" y="5177307"/>
            <a:ext cx="5718219" cy="369332"/>
          </a:xfrm>
          <a:prstGeom prst="rect">
            <a:avLst/>
          </a:prstGeom>
          <a:noFill/>
        </p:spPr>
        <p:txBody>
          <a:bodyPr wrap="square" rtlCol="0">
            <a:spAutoFit/>
          </a:bodyPr>
          <a:lstStyle/>
          <a:p>
            <a:pPr algn="ctr"/>
            <a:r>
              <a:rPr lang="en-US" b="1" u="sng" dirty="0" smtClean="0"/>
              <a:t>Intermediate result while Testing</a:t>
            </a:r>
            <a:endParaRPr lang="en-US" b="1" u="sng" dirty="0"/>
          </a:p>
        </p:txBody>
      </p:sp>
    </p:spTree>
    <p:extLst>
      <p:ext uri="{BB962C8B-B14F-4D97-AF65-F5344CB8AC3E}">
        <p14:creationId xmlns:p14="http://schemas.microsoft.com/office/powerpoint/2010/main" val="410995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49333" y="587943"/>
            <a:ext cx="8785583" cy="2350958"/>
          </a:xfrm>
          <a:prstGeom prst="rect">
            <a:avLst/>
          </a:prstGeom>
          <a:noFill/>
          <a:ln>
            <a:noFill/>
          </a:ln>
        </p:spPr>
      </p:pic>
      <p:sp>
        <p:nvSpPr>
          <p:cNvPr id="5" name="Rectangle 4"/>
          <p:cNvSpPr/>
          <p:nvPr/>
        </p:nvSpPr>
        <p:spPr>
          <a:xfrm>
            <a:off x="5322636" y="3119893"/>
            <a:ext cx="1638975" cy="369332"/>
          </a:xfrm>
          <a:prstGeom prst="rect">
            <a:avLst/>
          </a:prstGeom>
        </p:spPr>
        <p:txBody>
          <a:bodyPr wrap="none">
            <a:spAutoFit/>
          </a:bodyPr>
          <a:lstStyle/>
          <a:p>
            <a:r>
              <a:rPr lang="en-US" b="1" u="sng" dirty="0">
                <a:ea typeface="Times New Roman" panose="02020603050405020304" pitchFamily="18" charset="0"/>
              </a:rPr>
              <a:t>Testing Dataset</a:t>
            </a:r>
            <a:endParaRPr lang="en-US" b="1" u="sng"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749333" y="3716697"/>
            <a:ext cx="8785583" cy="2259100"/>
          </a:xfrm>
          <a:prstGeom prst="rect">
            <a:avLst/>
          </a:prstGeom>
          <a:noFill/>
          <a:ln>
            <a:noFill/>
          </a:ln>
        </p:spPr>
      </p:pic>
      <p:sp>
        <p:nvSpPr>
          <p:cNvPr id="7" name="Rectangle 6"/>
          <p:cNvSpPr/>
          <p:nvPr/>
        </p:nvSpPr>
        <p:spPr>
          <a:xfrm>
            <a:off x="4702741" y="5970833"/>
            <a:ext cx="2878763" cy="464871"/>
          </a:xfrm>
          <a:prstGeom prst="rect">
            <a:avLst/>
          </a:prstGeom>
        </p:spPr>
        <p:txBody>
          <a:bodyPr wrap="square">
            <a:spAutoFit/>
          </a:bodyPr>
          <a:lstStyle/>
          <a:p>
            <a:pPr algn="ctr">
              <a:lnSpc>
                <a:spcPct val="150000"/>
              </a:lnSpc>
              <a:spcAft>
                <a:spcPts val="600"/>
              </a:spcAft>
            </a:pPr>
            <a:r>
              <a:rPr lang="en-US" b="1" u="sng" dirty="0">
                <a:ea typeface="Times New Roman" panose="02020603050405020304" pitchFamily="18" charset="0"/>
                <a:cs typeface="Times New Roman" panose="02020603050405020304" pitchFamily="18" charset="0"/>
              </a:rPr>
              <a:t>Predictions for Tweets</a:t>
            </a:r>
            <a:endParaRPr lang="en-US" sz="1400" b="1" u="sng"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534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US" sz="3600" dirty="0" smtClean="0"/>
              <a:t>Performance Metrics</a:t>
            </a:r>
            <a:endParaRPr lang="en-US" sz="3600" dirty="0"/>
          </a:p>
        </p:txBody>
      </p:sp>
      <p:sp>
        <p:nvSpPr>
          <p:cNvPr id="3" name="Content Placeholder 2"/>
          <p:cNvSpPr>
            <a:spLocks noGrp="1"/>
          </p:cNvSpPr>
          <p:nvPr>
            <p:ph idx="1"/>
          </p:nvPr>
        </p:nvSpPr>
        <p:spPr>
          <a:xfrm>
            <a:off x="838200" y="1056068"/>
            <a:ext cx="10515600" cy="5120895"/>
          </a:xfrm>
        </p:spPr>
        <p:txBody>
          <a:bodyPr>
            <a:normAutofit/>
          </a:bodyPr>
          <a:lstStyle/>
          <a:p>
            <a:r>
              <a:rPr lang="en-US" sz="2600" dirty="0"/>
              <a:t>The performance of the system is evaluated using various parameters, including the precision, value loss, recall and the accuracy of the system. We also measure performance using parameters such as True Positive, True Negative, False positive and false negatives. In the case of predicting emotions we’d rather not have true negatives or false negatives as they will reduce the accuracy of the program. </a:t>
            </a:r>
            <a:endParaRPr lang="en-US" sz="2600" dirty="0"/>
          </a:p>
        </p:txBody>
      </p:sp>
      <p:pic>
        <p:nvPicPr>
          <p:cNvPr id="4" name="Picture 3"/>
          <p:cNvPicPr>
            <a:picLocks noChangeAspect="1"/>
          </p:cNvPicPr>
          <p:nvPr/>
        </p:nvPicPr>
        <p:blipFill>
          <a:blip r:embed="rId2"/>
          <a:stretch>
            <a:fillRect/>
          </a:stretch>
        </p:blipFill>
        <p:spPr>
          <a:xfrm>
            <a:off x="1980087" y="3616515"/>
            <a:ext cx="8231825" cy="2355281"/>
          </a:xfrm>
          <a:prstGeom prst="rect">
            <a:avLst/>
          </a:prstGeom>
        </p:spPr>
      </p:pic>
    </p:spTree>
    <p:extLst>
      <p:ext uri="{BB962C8B-B14F-4D97-AF65-F5344CB8AC3E}">
        <p14:creationId xmlns:p14="http://schemas.microsoft.com/office/powerpoint/2010/main" val="425265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92500" lnSpcReduction="10000"/>
          </a:bodyPr>
          <a:lstStyle/>
          <a:p>
            <a:endParaRPr lang="en-US" dirty="0"/>
          </a:p>
          <a:p>
            <a:r>
              <a:rPr lang="en-US" b="1" dirty="0"/>
              <a:t>True Negative Predictions </a:t>
            </a:r>
            <a:endParaRPr lang="en-US" dirty="0"/>
          </a:p>
          <a:p>
            <a:pPr marL="0" indent="0">
              <a:buNone/>
            </a:pPr>
            <a:r>
              <a:rPr lang="en-US" dirty="0" smtClean="0"/>
              <a:t>	The </a:t>
            </a:r>
            <a:r>
              <a:rPr lang="en-US" dirty="0"/>
              <a:t>possible example for true negative tweets are, </a:t>
            </a:r>
            <a:r>
              <a:rPr lang="en-US" dirty="0" smtClean="0"/>
              <a:t>“</a:t>
            </a:r>
            <a:r>
              <a:rPr lang="en-US" dirty="0"/>
              <a:t>I am not happy today #</a:t>
            </a:r>
            <a:r>
              <a:rPr lang="en-US" dirty="0" err="1"/>
              <a:t>nothappy</a:t>
            </a:r>
            <a:r>
              <a:rPr lang="en-US" dirty="0"/>
              <a:t>” being classified as 1, just because it have the word happy doesn’t mean that the tweet is happy. </a:t>
            </a:r>
          </a:p>
          <a:p>
            <a:endParaRPr lang="en-US" b="1" dirty="0" smtClean="0"/>
          </a:p>
          <a:p>
            <a:r>
              <a:rPr lang="en-US" b="1" dirty="0" smtClean="0"/>
              <a:t>True </a:t>
            </a:r>
            <a:r>
              <a:rPr lang="en-US" b="1" dirty="0"/>
              <a:t>Positive Predictions </a:t>
            </a:r>
            <a:endParaRPr lang="en-US" dirty="0"/>
          </a:p>
          <a:p>
            <a:pPr marL="0" indent="0">
              <a:buNone/>
            </a:pPr>
            <a:r>
              <a:rPr lang="en-US" dirty="0"/>
              <a:t>	</a:t>
            </a:r>
            <a:r>
              <a:rPr lang="en-US" dirty="0" smtClean="0"/>
              <a:t>The </a:t>
            </a:r>
            <a:r>
              <a:rPr lang="en-US" dirty="0"/>
              <a:t>possible example for true positive tweets are</a:t>
            </a:r>
            <a:r>
              <a:rPr lang="en-US" dirty="0" smtClean="0"/>
              <a:t>, “</a:t>
            </a:r>
            <a:r>
              <a:rPr lang="en-US" dirty="0"/>
              <a:t>I am not happy today #</a:t>
            </a:r>
            <a:r>
              <a:rPr lang="en-US" dirty="0" err="1"/>
              <a:t>nothappy</a:t>
            </a:r>
            <a:r>
              <a:rPr lang="en-US" dirty="0"/>
              <a:t>” being classified as 0. </a:t>
            </a:r>
          </a:p>
          <a:p>
            <a:endParaRPr lang="en-US" b="1" dirty="0" smtClean="0"/>
          </a:p>
          <a:p>
            <a:r>
              <a:rPr lang="en-US" b="1" dirty="0" smtClean="0"/>
              <a:t>False </a:t>
            </a:r>
            <a:r>
              <a:rPr lang="en-US" b="1" dirty="0"/>
              <a:t>Positive Predictions </a:t>
            </a:r>
            <a:endParaRPr lang="en-US" dirty="0"/>
          </a:p>
          <a:p>
            <a:pPr marL="0" indent="0">
              <a:buNone/>
            </a:pPr>
            <a:r>
              <a:rPr lang="en-US" dirty="0" smtClean="0"/>
              <a:t>	The </a:t>
            </a:r>
            <a:r>
              <a:rPr lang="en-US" dirty="0"/>
              <a:t>possible example for false positive tweets are</a:t>
            </a:r>
            <a:r>
              <a:rPr lang="en-US" dirty="0" smtClean="0"/>
              <a:t>, “</a:t>
            </a:r>
            <a:r>
              <a:rPr lang="en-US" dirty="0"/>
              <a:t>I am not happy today #</a:t>
            </a:r>
            <a:r>
              <a:rPr lang="en-US" dirty="0" err="1"/>
              <a:t>nothappy</a:t>
            </a:r>
            <a:r>
              <a:rPr lang="en-US" dirty="0"/>
              <a:t>” being classified as 1, just because it has the word happy doesn’t mean that the tweet is happy. </a:t>
            </a:r>
            <a:endParaRPr lang="en-US" dirty="0"/>
          </a:p>
        </p:txBody>
      </p:sp>
    </p:spTree>
    <p:extLst>
      <p:ext uri="{BB962C8B-B14F-4D97-AF65-F5344CB8AC3E}">
        <p14:creationId xmlns:p14="http://schemas.microsoft.com/office/powerpoint/2010/main" val="298418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Problem definition</a:t>
            </a:r>
            <a:endParaRPr lang="en-US" sz="3600" b="1" dirty="0"/>
          </a:p>
        </p:txBody>
      </p:sp>
      <p:sp>
        <p:nvSpPr>
          <p:cNvPr id="3" name="Content Placeholder 2"/>
          <p:cNvSpPr>
            <a:spLocks noGrp="1"/>
          </p:cNvSpPr>
          <p:nvPr>
            <p:ph idx="1"/>
          </p:nvPr>
        </p:nvSpPr>
        <p:spPr/>
        <p:txBody>
          <a:bodyPr/>
          <a:lstStyle/>
          <a:p>
            <a:pPr algn="just"/>
            <a:r>
              <a:rPr lang="en-US" dirty="0"/>
              <a:t>In the current world of business analytics, analysts are constantly trying to identify the information about their users that can help them with providing better services. </a:t>
            </a:r>
            <a:endParaRPr lang="en-US" dirty="0" smtClean="0"/>
          </a:p>
          <a:p>
            <a:pPr algn="just"/>
            <a:r>
              <a:rPr lang="en-US" dirty="0" smtClean="0"/>
              <a:t>But </a:t>
            </a:r>
            <a:r>
              <a:rPr lang="en-US" dirty="0"/>
              <a:t>to collect this information, which has to be credible and reliable, it’s not a very easy task. </a:t>
            </a:r>
            <a:endParaRPr lang="en-US" dirty="0" smtClean="0">
              <a:effectLst/>
            </a:endParaRPr>
          </a:p>
          <a:p>
            <a:pPr algn="just"/>
            <a:r>
              <a:rPr lang="en-US" dirty="0"/>
              <a:t>Today with microblogging websites like Twitter which provides developers to collect the information of the users, we can easily collect the information of the users and perform emotion analysis and figure what the general audience feel about any particular problem they face or any product in the market.</a:t>
            </a:r>
            <a:endParaRPr lang="en-US" dirty="0" smtClean="0">
              <a:effectLst/>
            </a:endParaRPr>
          </a:p>
          <a:p>
            <a:pPr algn="just"/>
            <a:endParaRPr lang="en-US" dirty="0"/>
          </a:p>
        </p:txBody>
      </p:sp>
    </p:spTree>
    <p:extLst>
      <p:ext uri="{BB962C8B-B14F-4D97-AF65-F5344CB8AC3E}">
        <p14:creationId xmlns:p14="http://schemas.microsoft.com/office/powerpoint/2010/main" val="212998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US" sz="3600" dirty="0" smtClean="0"/>
              <a:t>Conclusions</a:t>
            </a:r>
            <a:endParaRPr lang="en-US" sz="3600" dirty="0"/>
          </a:p>
        </p:txBody>
      </p:sp>
      <p:sp>
        <p:nvSpPr>
          <p:cNvPr id="3" name="Content Placeholder 2"/>
          <p:cNvSpPr>
            <a:spLocks noGrp="1"/>
          </p:cNvSpPr>
          <p:nvPr>
            <p:ph idx="1"/>
          </p:nvPr>
        </p:nvSpPr>
        <p:spPr>
          <a:xfrm>
            <a:off x="838200" y="1223493"/>
            <a:ext cx="10515600" cy="4953470"/>
          </a:xfrm>
        </p:spPr>
        <p:txBody>
          <a:bodyPr>
            <a:normAutofit fontScale="92500" lnSpcReduction="10000"/>
          </a:bodyPr>
          <a:lstStyle/>
          <a:p>
            <a:r>
              <a:rPr lang="en-US" dirty="0"/>
              <a:t>This is a standard twitter emotion predictor which predicts whether the given </a:t>
            </a:r>
            <a:r>
              <a:rPr lang="en-US" dirty="0" smtClean="0"/>
              <a:t>tweet. The </a:t>
            </a:r>
            <a:r>
              <a:rPr lang="en-US" dirty="0"/>
              <a:t>dataset consists of neutral statements as well, which had to be manually removed. The major errors are caused due to the ambiguous nature of the tweets. Some might contain relatively happier words but are actually neutral messages. Other sad tweets may contain occasional happy words which cause the ambiguity. Also the dataset is relatively small. With a bigger dataset more accurate predictions can be made. </a:t>
            </a:r>
            <a:r>
              <a:rPr lang="en-US" dirty="0" smtClean="0"/>
              <a:t>s </a:t>
            </a:r>
            <a:r>
              <a:rPr lang="en-US" dirty="0"/>
              <a:t>either happy or sad. The efficiency of the system is at a moderate level but with a better and more classified dataset, the results can be improved to a greater level of accuracy. Also using a different classifier can probably improve the accuracy of the whole system. We can also emoticons in our future to get the full essence of what the tweet really means (for example sarcasm). We can also try to include multiple languages into this system to have a greater reach. </a:t>
            </a:r>
            <a:endParaRPr lang="en-US" dirty="0"/>
          </a:p>
        </p:txBody>
      </p:sp>
    </p:spTree>
    <p:extLst>
      <p:ext uri="{BB962C8B-B14F-4D97-AF65-F5344CB8AC3E}">
        <p14:creationId xmlns:p14="http://schemas.microsoft.com/office/powerpoint/2010/main" val="78002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References </a:t>
            </a:r>
            <a:endParaRPr lang="en-US" sz="3600" b="1" dirty="0"/>
          </a:p>
        </p:txBody>
      </p:sp>
      <p:sp>
        <p:nvSpPr>
          <p:cNvPr id="3" name="Content Placeholder 2"/>
          <p:cNvSpPr>
            <a:spLocks noGrp="1"/>
          </p:cNvSpPr>
          <p:nvPr>
            <p:ph idx="1"/>
          </p:nvPr>
        </p:nvSpPr>
        <p:spPr>
          <a:xfrm>
            <a:off x="838200" y="1326524"/>
            <a:ext cx="10515600" cy="4850439"/>
          </a:xfrm>
        </p:spPr>
        <p:txBody>
          <a:bodyPr>
            <a:normAutofit fontScale="92500" lnSpcReduction="10000"/>
          </a:bodyPr>
          <a:lstStyle/>
          <a:p>
            <a:pPr algn="just"/>
            <a:r>
              <a:rPr lang="en-US" dirty="0"/>
              <a:t>O’Keefe. T and </a:t>
            </a:r>
            <a:r>
              <a:rPr lang="en-US" dirty="0" err="1"/>
              <a:t>Koprinska</a:t>
            </a:r>
            <a:r>
              <a:rPr lang="en-US" dirty="0"/>
              <a:t> I, “Feature Selection and Weighting in Sentiment Analysis,” in Proceeding of 14th Australasian Document Computing Symposium, Dec 2009, Sydney, Australia</a:t>
            </a:r>
            <a:endParaRPr lang="en-US" dirty="0" smtClean="0">
              <a:effectLst/>
            </a:endParaRPr>
          </a:p>
          <a:p>
            <a:pPr algn="just"/>
            <a:r>
              <a:rPr lang="en-US" dirty="0"/>
              <a:t>Alexander Pak, Patrick </a:t>
            </a:r>
            <a:r>
              <a:rPr lang="en-US" dirty="0" err="1"/>
              <a:t>Paroubek</a:t>
            </a:r>
            <a:r>
              <a:rPr lang="en-US" dirty="0"/>
              <a:t> from </a:t>
            </a:r>
            <a:r>
              <a:rPr lang="en-US" dirty="0" err="1"/>
              <a:t>Universit´e</a:t>
            </a:r>
            <a:r>
              <a:rPr lang="en-US" dirty="0"/>
              <a:t> de Paris-</a:t>
            </a:r>
            <a:r>
              <a:rPr lang="en-US" dirty="0" err="1"/>
              <a:t>Sud</a:t>
            </a:r>
            <a:r>
              <a:rPr lang="en-US" dirty="0"/>
              <a:t>, </a:t>
            </a:r>
            <a:r>
              <a:rPr lang="en-US" dirty="0" err="1"/>
              <a:t>Laboratoire</a:t>
            </a:r>
            <a:r>
              <a:rPr lang="en-US" dirty="0"/>
              <a:t> LIMSI-CNRS, </a:t>
            </a:r>
            <a:r>
              <a:rPr lang="en-US" dirty="0" err="1"/>
              <a:t>Bˆatiment</a:t>
            </a:r>
            <a:r>
              <a:rPr lang="en-US" dirty="0"/>
              <a:t> 508,F-91405 </a:t>
            </a:r>
            <a:r>
              <a:rPr lang="en-US" dirty="0" err="1"/>
              <a:t>Orsay</a:t>
            </a:r>
            <a:r>
              <a:rPr lang="en-US" dirty="0"/>
              <a:t> </a:t>
            </a:r>
            <a:r>
              <a:rPr lang="en-US" dirty="0" err="1"/>
              <a:t>Cedex</a:t>
            </a:r>
            <a:r>
              <a:rPr lang="en-US" dirty="0"/>
              <a:t>, France, “Twitter as a Corpus for Sentiment Analysis and Opinion Mining.”</a:t>
            </a:r>
            <a:endParaRPr lang="en-US" dirty="0" smtClean="0">
              <a:effectLst/>
            </a:endParaRPr>
          </a:p>
          <a:p>
            <a:pPr algn="just"/>
            <a:r>
              <a:rPr lang="en-US" dirty="0"/>
              <a:t>Bo Pang and Lillian Lee from Yahoo! Research, 701 First Avenue, Sunnyvale, CA 94089, USA, Computer Science Department, Cornell University, Ithaca, NY 14853, USA. “Opinion Mining and Sentiment Analysis.”</a:t>
            </a:r>
            <a:endParaRPr lang="en-US" dirty="0" smtClean="0">
              <a:effectLst/>
            </a:endParaRPr>
          </a:p>
          <a:p>
            <a:pPr algn="just"/>
            <a:r>
              <a:rPr lang="en-US" dirty="0" err="1"/>
              <a:t>Pragya</a:t>
            </a:r>
            <a:r>
              <a:rPr lang="en-US" dirty="0"/>
              <a:t> </a:t>
            </a:r>
            <a:r>
              <a:rPr lang="en-US" dirty="0" err="1"/>
              <a:t>Tripathi</a:t>
            </a:r>
            <a:r>
              <a:rPr lang="en-US" dirty="0"/>
              <a:t>, Santosh Kr </a:t>
            </a:r>
            <a:r>
              <a:rPr lang="en-US" dirty="0" err="1"/>
              <a:t>Vishwakarma</a:t>
            </a:r>
            <a:r>
              <a:rPr lang="en-US" dirty="0"/>
              <a:t>, and Ajay </a:t>
            </a:r>
            <a:r>
              <a:rPr lang="en-US" dirty="0" err="1"/>
              <a:t>Lala</a:t>
            </a:r>
            <a:r>
              <a:rPr lang="en-US" dirty="0"/>
              <a:t>, “Sentiment Analysis of English Tweet Using </a:t>
            </a:r>
            <a:r>
              <a:rPr lang="en-US" dirty="0" err="1"/>
              <a:t>Rapidminer</a:t>
            </a:r>
            <a:r>
              <a:rPr lang="en-US" dirty="0"/>
              <a:t>,” in International Conference on Computational Intelligence and Communication Networks, 2015, pp. 668-672.</a:t>
            </a:r>
            <a:endParaRPr lang="en-US" dirty="0" smtClean="0">
              <a:effectLst/>
            </a:endParaRPr>
          </a:p>
          <a:p>
            <a:endParaRPr lang="en-US" dirty="0"/>
          </a:p>
        </p:txBody>
      </p:sp>
    </p:spTree>
    <p:extLst>
      <p:ext uri="{BB962C8B-B14F-4D97-AF65-F5344CB8AC3E}">
        <p14:creationId xmlns:p14="http://schemas.microsoft.com/office/powerpoint/2010/main" val="1380228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fontScale="92500" lnSpcReduction="10000"/>
          </a:bodyPr>
          <a:lstStyle/>
          <a:p>
            <a:pPr algn="just" fontAlgn="t"/>
            <a:r>
              <a:rPr lang="en-US" dirty="0"/>
              <a:t>Alekh Agarwal and Pushpak Bhattacharyya. Sentiment analysis: A new approach for effective use </a:t>
            </a:r>
            <a:r>
              <a:rPr lang="en-US" dirty="0" smtClean="0"/>
              <a:t>linguistic </a:t>
            </a:r>
            <a:r>
              <a:rPr lang="en-US" dirty="0"/>
              <a:t>knowledge and exploiting similarities in a set of documents to be classified. In </a:t>
            </a:r>
            <a:r>
              <a:rPr lang="en-US" i="1" dirty="0" err="1" smtClean="0"/>
              <a:t>Proceedingsof</a:t>
            </a:r>
            <a:r>
              <a:rPr lang="en-US" i="1" dirty="0" smtClean="0"/>
              <a:t> </a:t>
            </a:r>
            <a:r>
              <a:rPr lang="en-US" i="1" dirty="0"/>
              <a:t>the International Conference on Natural Language Processing (ICON)</a:t>
            </a:r>
            <a:r>
              <a:rPr lang="en-US" dirty="0"/>
              <a:t>, 2005.</a:t>
            </a:r>
          </a:p>
          <a:p>
            <a:pPr algn="just" fontAlgn="t"/>
            <a:r>
              <a:rPr lang="en-US" dirty="0"/>
              <a:t>Shaikh </a:t>
            </a:r>
            <a:r>
              <a:rPr lang="en-US" dirty="0" err="1"/>
              <a:t>Mostafa</a:t>
            </a:r>
            <a:r>
              <a:rPr lang="en-US" dirty="0"/>
              <a:t> Al </a:t>
            </a:r>
            <a:r>
              <a:rPr lang="en-US" dirty="0" err="1"/>
              <a:t>Masum</a:t>
            </a:r>
            <a:r>
              <a:rPr lang="en-US" dirty="0"/>
              <a:t>, Helmut </a:t>
            </a:r>
            <a:r>
              <a:rPr lang="en-US" dirty="0" err="1"/>
              <a:t>Prendinger</a:t>
            </a:r>
            <a:r>
              <a:rPr lang="en-US" dirty="0"/>
              <a:t>, and Mitsuru Ishizuka. </a:t>
            </a:r>
            <a:r>
              <a:rPr lang="en-US" dirty="0" err="1"/>
              <a:t>SenseNet</a:t>
            </a:r>
            <a:r>
              <a:rPr lang="en-US" dirty="0"/>
              <a:t>: A linguistic </a:t>
            </a:r>
            <a:r>
              <a:rPr lang="en-US" dirty="0" err="1" smtClean="0"/>
              <a:t>toolto</a:t>
            </a:r>
            <a:r>
              <a:rPr lang="en-US" dirty="0" smtClean="0"/>
              <a:t> </a:t>
            </a:r>
            <a:r>
              <a:rPr lang="en-US" dirty="0"/>
              <a:t>visualize numerical-valence based sentiment of textual data. In Proceedings of the </a:t>
            </a:r>
            <a:r>
              <a:rPr lang="en-US" dirty="0" err="1" smtClean="0"/>
              <a:t>InternationalConference</a:t>
            </a:r>
            <a:r>
              <a:rPr lang="en-US" dirty="0" smtClean="0"/>
              <a:t> </a:t>
            </a:r>
            <a:r>
              <a:rPr lang="en-US" dirty="0"/>
              <a:t>on Natural Language Processing (ICON), pages 147–152, 2007. Poster.</a:t>
            </a:r>
          </a:p>
          <a:p>
            <a:pPr algn="just" fontAlgn="t"/>
            <a:r>
              <a:rPr lang="en-US" dirty="0"/>
              <a:t>Theresa Wilson, </a:t>
            </a:r>
            <a:r>
              <a:rPr lang="en-US" dirty="0" err="1"/>
              <a:t>Janyce</a:t>
            </a:r>
            <a:r>
              <a:rPr lang="en-US" dirty="0"/>
              <a:t> </a:t>
            </a:r>
            <a:r>
              <a:rPr lang="en-US" dirty="0" err="1"/>
              <a:t>Wiebe</a:t>
            </a:r>
            <a:r>
              <a:rPr lang="en-US" dirty="0"/>
              <a:t>, and Rebecca </a:t>
            </a:r>
            <a:r>
              <a:rPr lang="en-US" dirty="0" err="1"/>
              <a:t>Hwa</a:t>
            </a:r>
            <a:r>
              <a:rPr lang="en-US" dirty="0"/>
              <a:t>. Just how mad are you? Finding strong and </a:t>
            </a:r>
            <a:r>
              <a:rPr lang="en-US" dirty="0" err="1" smtClean="0"/>
              <a:t>weakopinion</a:t>
            </a:r>
            <a:r>
              <a:rPr lang="en-US" dirty="0" smtClean="0"/>
              <a:t> </a:t>
            </a:r>
            <a:r>
              <a:rPr lang="en-US" dirty="0"/>
              <a:t>clauses. In Proceedings of AAAI, pages 761–769, 2004. Extended version in </a:t>
            </a:r>
            <a:r>
              <a:rPr lang="en-US" dirty="0" smtClean="0"/>
              <a:t>Computational </a:t>
            </a:r>
            <a:r>
              <a:rPr lang="en-US" dirty="0" err="1" smtClean="0"/>
              <a:t>lntelligence</a:t>
            </a:r>
            <a:r>
              <a:rPr lang="en-US" dirty="0" smtClean="0"/>
              <a:t> </a:t>
            </a:r>
            <a:r>
              <a:rPr lang="en-US" dirty="0"/>
              <a:t>22(2, Special Issue on Sentiment Analysis):73–99, 2006.</a:t>
            </a:r>
          </a:p>
          <a:p>
            <a:pPr algn="just" fontAlgn="t"/>
            <a:r>
              <a:rPr lang="en-US" dirty="0"/>
              <a:t>Casey Whitelaw, </a:t>
            </a:r>
            <a:r>
              <a:rPr lang="en-US" dirty="0" err="1"/>
              <a:t>Navendu</a:t>
            </a:r>
            <a:r>
              <a:rPr lang="en-US" dirty="0"/>
              <a:t> </a:t>
            </a:r>
            <a:r>
              <a:rPr lang="en-US" dirty="0" err="1"/>
              <a:t>Garg</a:t>
            </a:r>
            <a:r>
              <a:rPr lang="en-US" dirty="0"/>
              <a:t>, and </a:t>
            </a:r>
            <a:r>
              <a:rPr lang="en-US" dirty="0" err="1"/>
              <a:t>Shlomo</a:t>
            </a:r>
            <a:r>
              <a:rPr lang="en-US" dirty="0"/>
              <a:t> </a:t>
            </a:r>
            <a:r>
              <a:rPr lang="en-US" dirty="0" err="1"/>
              <a:t>Argamon</a:t>
            </a:r>
            <a:r>
              <a:rPr lang="en-US" dirty="0"/>
              <a:t>. Using appraisal groups for sentiment analysis. In Proceedings of the ACM SIGIR Conference on Information and Knowledge </a:t>
            </a:r>
            <a:r>
              <a:rPr lang="en-US" dirty="0" smtClean="0"/>
              <a:t>Management</a:t>
            </a:r>
            <a:r>
              <a:rPr lang="fr-FR" dirty="0" smtClean="0"/>
              <a:t>(CIKM</a:t>
            </a:r>
            <a:r>
              <a:rPr lang="fr-FR" dirty="0"/>
              <a:t>), pages 625–631. ACM, 2005.</a:t>
            </a:r>
            <a:endParaRPr lang="en-US" dirty="0"/>
          </a:p>
          <a:p>
            <a:endParaRPr lang="en-US" dirty="0"/>
          </a:p>
        </p:txBody>
      </p:sp>
    </p:spTree>
    <p:extLst>
      <p:ext uri="{BB962C8B-B14F-4D97-AF65-F5344CB8AC3E}">
        <p14:creationId xmlns:p14="http://schemas.microsoft.com/office/powerpoint/2010/main" val="878969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7"/>
            <a:ext cx="10160358" cy="536396"/>
          </a:xfrm>
        </p:spPr>
        <p:txBody>
          <a:bodyPr>
            <a:normAutofit fontScale="90000"/>
          </a:bodyPr>
          <a:lstStyle/>
          <a:p>
            <a:r>
              <a:rPr lang="en-US" sz="3600" b="1" dirty="0" smtClean="0"/>
              <a:t>Literature survey</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6417066"/>
              </p:ext>
            </p:extLst>
          </p:nvPr>
        </p:nvGraphicFramePr>
        <p:xfrm>
          <a:off x="838200" y="850006"/>
          <a:ext cx="10515600" cy="5009881"/>
        </p:xfrm>
        <a:graphic>
          <a:graphicData uri="http://schemas.openxmlformats.org/drawingml/2006/table">
            <a:tbl>
              <a:tblPr firstRow="1" bandRow="1">
                <a:tableStyleId>{5C22544A-7EE6-4342-B048-85BDC9FD1C3A}</a:tableStyleId>
              </a:tblPr>
              <a:tblGrid>
                <a:gridCol w="707265"/>
                <a:gridCol w="3498975"/>
                <a:gridCol w="2103120"/>
                <a:gridCol w="2103120"/>
                <a:gridCol w="2103120"/>
              </a:tblGrid>
              <a:tr h="437881">
                <a:tc>
                  <a:txBody>
                    <a:bodyPr/>
                    <a:lstStyle/>
                    <a:p>
                      <a:pPr algn="ctr"/>
                      <a:r>
                        <a:rPr lang="en-US" dirty="0" smtClean="0"/>
                        <a:t>S.No.</a:t>
                      </a:r>
                      <a:endParaRPr lang="en-US" dirty="0"/>
                    </a:p>
                  </a:txBody>
                  <a:tcPr/>
                </a:tc>
                <a:tc>
                  <a:txBody>
                    <a:bodyPr/>
                    <a:lstStyle/>
                    <a:p>
                      <a:pPr algn="ctr"/>
                      <a:r>
                        <a:rPr lang="en-US" dirty="0" smtClean="0"/>
                        <a:t>Author|Publication|Year</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Advantages </a:t>
                      </a:r>
                      <a:endParaRPr lang="en-US" dirty="0"/>
                    </a:p>
                  </a:txBody>
                  <a:tcPr/>
                </a:tc>
                <a:tc>
                  <a:txBody>
                    <a:bodyPr/>
                    <a:lstStyle/>
                    <a:p>
                      <a:pPr algn="ctr"/>
                      <a:r>
                        <a:rPr lang="en-US" dirty="0" smtClean="0"/>
                        <a:t>Disadvantages</a:t>
                      </a:r>
                      <a:endParaRPr lang="en-US" dirty="0"/>
                    </a:p>
                  </a:txBody>
                  <a:tcPr/>
                </a:tc>
              </a:tr>
              <a:tr h="965915">
                <a:tc>
                  <a:txBody>
                    <a:bodyPr/>
                    <a:lstStyle/>
                    <a:p>
                      <a:pPr algn="just"/>
                      <a:r>
                        <a:rPr lang="en-US" dirty="0" smtClean="0"/>
                        <a:t>1.</a:t>
                      </a:r>
                      <a:endParaRPr lang="en-US" dirty="0"/>
                    </a:p>
                  </a:txBody>
                  <a:tcPr/>
                </a:tc>
                <a:tc>
                  <a:txBody>
                    <a:bodyPr/>
                    <a:lstStyle/>
                    <a:p>
                      <a:pPr algn="just"/>
                      <a:r>
                        <a:rPr lang="en-US" sz="1200" b="0" i="0" u="none" strike="noStrike" kern="1200" baseline="0" dirty="0" smtClean="0">
                          <a:solidFill>
                            <a:schemeClr val="dk1"/>
                          </a:solidFill>
                          <a:latin typeface="+mn-lt"/>
                          <a:ea typeface="+mn-ea"/>
                          <a:cs typeface="+mn-cs"/>
                        </a:rPr>
                        <a:t>Alekh Agarwal and Pushpak Bhattacharyya. Sentiment analysis: A new approach for effective use </a:t>
                      </a:r>
                    </a:p>
                    <a:p>
                      <a:pPr algn="just"/>
                      <a:r>
                        <a:rPr lang="en-US" sz="1200" b="0" i="0" u="none" strike="noStrike" kern="1200" baseline="0" dirty="0" smtClean="0">
                          <a:solidFill>
                            <a:schemeClr val="dk1"/>
                          </a:solidFill>
                          <a:latin typeface="+mn-lt"/>
                          <a:ea typeface="+mn-ea"/>
                          <a:cs typeface="+mn-cs"/>
                        </a:rPr>
                        <a:t>linguistic knowledge and exploiting similarities in a set of documents to be classified. In </a:t>
                      </a:r>
                      <a:r>
                        <a:rPr lang="en-US" sz="1200" b="0" i="1" u="none" strike="noStrike" kern="1200" baseline="0" dirty="0" smtClean="0">
                          <a:solidFill>
                            <a:schemeClr val="dk1"/>
                          </a:solidFill>
                          <a:latin typeface="+mn-lt"/>
                          <a:ea typeface="+mn-ea"/>
                          <a:cs typeface="+mn-cs"/>
                        </a:rPr>
                        <a:t>Proceedings</a:t>
                      </a:r>
                    </a:p>
                    <a:p>
                      <a:pPr algn="just"/>
                      <a:r>
                        <a:rPr lang="en-US" sz="1200" b="0" i="1" u="none" strike="noStrike" kern="1200" baseline="0" dirty="0" smtClean="0">
                          <a:solidFill>
                            <a:schemeClr val="dk1"/>
                          </a:solidFill>
                          <a:latin typeface="+mn-lt"/>
                          <a:ea typeface="+mn-ea"/>
                          <a:cs typeface="+mn-cs"/>
                        </a:rPr>
                        <a:t>of the International Conference on Natural Language Processing (ICON)</a:t>
                      </a:r>
                      <a:r>
                        <a:rPr lang="en-US" sz="1200" b="0" i="0" u="none" strike="noStrike" kern="1200" baseline="0" dirty="0" smtClean="0">
                          <a:solidFill>
                            <a:schemeClr val="dk1"/>
                          </a:solidFill>
                          <a:latin typeface="+mn-lt"/>
                          <a:ea typeface="+mn-ea"/>
                          <a:cs typeface="+mn-cs"/>
                        </a:rPr>
                        <a:t>, 2005.</a:t>
                      </a:r>
                      <a:endParaRPr lang="en-US" sz="1200" dirty="0"/>
                    </a:p>
                  </a:txBody>
                  <a:tcPr/>
                </a:tc>
                <a:tc>
                  <a:txBody>
                    <a:bodyPr/>
                    <a:lstStyle/>
                    <a:p>
                      <a:pPr algn="just"/>
                      <a:r>
                        <a:rPr lang="en-US" dirty="0" smtClean="0"/>
                        <a:t>WordNet and POS</a:t>
                      </a:r>
                      <a:r>
                        <a:rPr lang="en-US" baseline="0" dirty="0" smtClean="0"/>
                        <a:t> tagging as feature.</a:t>
                      </a:r>
                    </a:p>
                    <a:p>
                      <a:pPr algn="just"/>
                      <a:r>
                        <a:rPr lang="en-US" baseline="0" dirty="0" smtClean="0"/>
                        <a:t>SVM classifier.</a:t>
                      </a:r>
                      <a:endParaRPr lang="en-US" dirty="0"/>
                    </a:p>
                  </a:txBody>
                  <a:tcPr/>
                </a:tc>
                <a:tc>
                  <a:txBody>
                    <a:bodyPr/>
                    <a:lstStyle/>
                    <a:p>
                      <a:pPr algn="just"/>
                      <a:r>
                        <a:rPr lang="en-US" dirty="0" smtClean="0"/>
                        <a:t>Classifying</a:t>
                      </a:r>
                      <a:r>
                        <a:rPr lang="en-US" baseline="0" dirty="0" smtClean="0"/>
                        <a:t> words as good and bad idea.</a:t>
                      </a:r>
                      <a:endParaRPr lang="en-US" dirty="0"/>
                    </a:p>
                  </a:txBody>
                  <a:tcPr/>
                </a:tc>
                <a:tc>
                  <a:txBody>
                    <a:bodyPr/>
                    <a:lstStyle/>
                    <a:p>
                      <a:pPr algn="just"/>
                      <a:r>
                        <a:rPr lang="en-US" dirty="0" smtClean="0"/>
                        <a:t>Very poor classifier and much better</a:t>
                      </a:r>
                      <a:r>
                        <a:rPr lang="en-US" baseline="0" dirty="0" smtClean="0"/>
                        <a:t> results were obtained later on</a:t>
                      </a:r>
                      <a:endParaRPr lang="en-US" dirty="0"/>
                    </a:p>
                  </a:txBody>
                  <a:tcPr/>
                </a:tc>
              </a:tr>
              <a:tr h="965915">
                <a:tc>
                  <a:txBody>
                    <a:bodyPr/>
                    <a:lstStyle/>
                    <a:p>
                      <a:pPr algn="just"/>
                      <a:r>
                        <a:rPr lang="en-US" dirty="0" smtClean="0"/>
                        <a:t>2.</a:t>
                      </a:r>
                      <a:endParaRPr lang="en-US" dirty="0"/>
                    </a:p>
                  </a:txBody>
                  <a:tcPr/>
                </a:tc>
                <a:tc>
                  <a:txBody>
                    <a:bodyPr/>
                    <a:lstStyle/>
                    <a:p>
                      <a:pPr algn="just"/>
                      <a:r>
                        <a:rPr lang="en-US" sz="1200" b="0" i="0" u="none" strike="noStrike" kern="1200" baseline="0" dirty="0" smtClean="0">
                          <a:solidFill>
                            <a:schemeClr val="dk1"/>
                          </a:solidFill>
                          <a:latin typeface="+mn-lt"/>
                          <a:ea typeface="+mn-ea"/>
                          <a:cs typeface="+mn-cs"/>
                        </a:rPr>
                        <a:t>Shaikh </a:t>
                      </a:r>
                      <a:r>
                        <a:rPr lang="en-US" sz="1200" b="0" i="0" u="none" strike="noStrike" kern="1200" baseline="0" dirty="0" err="1" smtClean="0">
                          <a:solidFill>
                            <a:schemeClr val="dk1"/>
                          </a:solidFill>
                          <a:latin typeface="+mn-lt"/>
                          <a:ea typeface="+mn-ea"/>
                          <a:cs typeface="+mn-cs"/>
                        </a:rPr>
                        <a:t>Mostafa</a:t>
                      </a:r>
                      <a:r>
                        <a:rPr lang="en-US" sz="1200" b="0" i="0" u="none" strike="noStrike" kern="1200" baseline="0" dirty="0" smtClean="0">
                          <a:solidFill>
                            <a:schemeClr val="dk1"/>
                          </a:solidFill>
                          <a:latin typeface="+mn-lt"/>
                          <a:ea typeface="+mn-ea"/>
                          <a:cs typeface="+mn-cs"/>
                        </a:rPr>
                        <a:t> Al </a:t>
                      </a:r>
                      <a:r>
                        <a:rPr lang="en-US" sz="1200" b="0" i="0" u="none" strike="noStrike" kern="1200" baseline="0" dirty="0" err="1" smtClean="0">
                          <a:solidFill>
                            <a:schemeClr val="dk1"/>
                          </a:solidFill>
                          <a:latin typeface="+mn-lt"/>
                          <a:ea typeface="+mn-ea"/>
                          <a:cs typeface="+mn-cs"/>
                        </a:rPr>
                        <a:t>Masum</a:t>
                      </a:r>
                      <a:r>
                        <a:rPr lang="en-US" sz="1200" b="0" i="0" u="none" strike="noStrike" kern="1200" baseline="0" dirty="0" smtClean="0">
                          <a:solidFill>
                            <a:schemeClr val="dk1"/>
                          </a:solidFill>
                          <a:latin typeface="+mn-lt"/>
                          <a:ea typeface="+mn-ea"/>
                          <a:cs typeface="+mn-cs"/>
                        </a:rPr>
                        <a:t>, Helmut </a:t>
                      </a:r>
                      <a:r>
                        <a:rPr lang="en-US" sz="1200" b="0" i="0" u="none" strike="noStrike" kern="1200" baseline="0" dirty="0" err="1" smtClean="0">
                          <a:solidFill>
                            <a:schemeClr val="dk1"/>
                          </a:solidFill>
                          <a:latin typeface="+mn-lt"/>
                          <a:ea typeface="+mn-ea"/>
                          <a:cs typeface="+mn-cs"/>
                        </a:rPr>
                        <a:t>Prendinger</a:t>
                      </a:r>
                      <a:r>
                        <a:rPr lang="en-US" sz="1200" b="0" i="0" u="none" strike="noStrike" kern="1200" baseline="0" dirty="0" smtClean="0">
                          <a:solidFill>
                            <a:schemeClr val="dk1"/>
                          </a:solidFill>
                          <a:latin typeface="+mn-lt"/>
                          <a:ea typeface="+mn-ea"/>
                          <a:cs typeface="+mn-cs"/>
                        </a:rPr>
                        <a:t>, and Mitsuru Ishizuka. </a:t>
                      </a:r>
                      <a:r>
                        <a:rPr lang="en-US" sz="1200" b="0" i="0" u="none" strike="noStrike" kern="1200" baseline="0" dirty="0" err="1" smtClean="0">
                          <a:solidFill>
                            <a:schemeClr val="dk1"/>
                          </a:solidFill>
                          <a:latin typeface="+mn-lt"/>
                          <a:ea typeface="+mn-ea"/>
                          <a:cs typeface="+mn-cs"/>
                        </a:rPr>
                        <a:t>SenseNet</a:t>
                      </a:r>
                      <a:r>
                        <a:rPr lang="en-US" sz="1200" b="0" i="0" u="none" strike="noStrike" kern="1200" baseline="0" dirty="0" smtClean="0">
                          <a:solidFill>
                            <a:schemeClr val="dk1"/>
                          </a:solidFill>
                          <a:latin typeface="+mn-lt"/>
                          <a:ea typeface="+mn-ea"/>
                          <a:cs typeface="+mn-cs"/>
                        </a:rPr>
                        <a:t>: A linguistic tool</a:t>
                      </a:r>
                    </a:p>
                    <a:p>
                      <a:pPr algn="just"/>
                      <a:r>
                        <a:rPr lang="en-US" sz="1200" b="0" i="0" u="none" strike="noStrike" kern="1200" baseline="0" dirty="0" smtClean="0">
                          <a:solidFill>
                            <a:schemeClr val="dk1"/>
                          </a:solidFill>
                          <a:latin typeface="+mn-lt"/>
                          <a:ea typeface="+mn-ea"/>
                          <a:cs typeface="+mn-cs"/>
                        </a:rPr>
                        <a:t>to visualize numerical-valence based sentiment of textual data. In Proceedings of the International</a:t>
                      </a:r>
                    </a:p>
                    <a:p>
                      <a:pPr algn="just"/>
                      <a:r>
                        <a:rPr lang="en-US" sz="1200" b="0" i="0" u="none" strike="noStrike" kern="1200" baseline="0" dirty="0" smtClean="0">
                          <a:solidFill>
                            <a:schemeClr val="dk1"/>
                          </a:solidFill>
                          <a:latin typeface="+mn-lt"/>
                          <a:ea typeface="+mn-ea"/>
                          <a:cs typeface="+mn-cs"/>
                        </a:rPr>
                        <a:t>Conference on Natural Language Processing (ICON), pages 147–152, 2007. Poster.</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Contextual valence assessment based</a:t>
                      </a:r>
                      <a:r>
                        <a:rPr lang="en-US" baseline="0" dirty="0" smtClean="0"/>
                        <a:t> on biased POS tagging.</a:t>
                      </a:r>
                      <a:endParaRPr lang="en-US" dirty="0"/>
                    </a:p>
                  </a:txBody>
                  <a:tcPr/>
                </a:tc>
                <a:tc>
                  <a:txBody>
                    <a:bodyPr/>
                    <a:lstStyle/>
                    <a:p>
                      <a:pPr algn="just"/>
                      <a:r>
                        <a:rPr lang="en-US" dirty="0" smtClean="0"/>
                        <a:t>Recognize sentiment at sentence level</a:t>
                      </a:r>
                      <a:endParaRPr lang="en-US" dirty="0"/>
                    </a:p>
                  </a:txBody>
                  <a:tcPr/>
                </a:tc>
                <a:tc>
                  <a:txBody>
                    <a:bodyPr/>
                    <a:lstStyle/>
                    <a:p>
                      <a:pPr algn="just"/>
                      <a:r>
                        <a:rPr lang="en-US" dirty="0" smtClean="0"/>
                        <a:t>Doesn’t take into</a:t>
                      </a:r>
                      <a:r>
                        <a:rPr lang="en-US" baseline="0" dirty="0" smtClean="0"/>
                        <a:t> account the emotion.</a:t>
                      </a:r>
                      <a:endParaRPr lang="en-US" dirty="0"/>
                    </a:p>
                  </a:txBody>
                  <a:tcPr/>
                </a:tc>
              </a:tr>
              <a:tr h="965915">
                <a:tc>
                  <a:txBody>
                    <a:bodyPr/>
                    <a:lstStyle/>
                    <a:p>
                      <a:r>
                        <a:rPr lang="en-US" dirty="0" smtClean="0"/>
                        <a:t>3.</a:t>
                      </a:r>
                      <a:endParaRPr lang="en-US" dirty="0"/>
                    </a:p>
                  </a:txBody>
                  <a:tcPr/>
                </a:tc>
                <a:tc>
                  <a:txBody>
                    <a:bodyPr/>
                    <a:lstStyle/>
                    <a:p>
                      <a:pPr marL="0" algn="just" defTabSz="914400" rtl="0" eaLnBrk="1" latinLnBrk="0" hangingPunct="1"/>
                      <a:r>
                        <a:rPr lang="en-US" sz="1200" b="0" i="0" u="none" strike="noStrike" kern="1200" baseline="0" dirty="0" smtClean="0">
                          <a:solidFill>
                            <a:schemeClr val="dk1"/>
                          </a:solidFill>
                          <a:latin typeface="+mn-lt"/>
                          <a:ea typeface="+mn-ea"/>
                          <a:cs typeface="+mn-cs"/>
                        </a:rPr>
                        <a:t>Theresa Wilson, </a:t>
                      </a:r>
                      <a:r>
                        <a:rPr lang="en-US" sz="1200" b="0" i="0" u="none" strike="noStrike" kern="1200" baseline="0" dirty="0" err="1" smtClean="0">
                          <a:solidFill>
                            <a:schemeClr val="dk1"/>
                          </a:solidFill>
                          <a:latin typeface="+mn-lt"/>
                          <a:ea typeface="+mn-ea"/>
                          <a:cs typeface="+mn-cs"/>
                        </a:rPr>
                        <a:t>Janyce</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Wiebe</a:t>
                      </a:r>
                      <a:r>
                        <a:rPr lang="en-US" sz="1200" b="0" i="0" u="none" strike="noStrike" kern="1200" baseline="0" dirty="0" smtClean="0">
                          <a:solidFill>
                            <a:schemeClr val="dk1"/>
                          </a:solidFill>
                          <a:latin typeface="+mn-lt"/>
                          <a:ea typeface="+mn-ea"/>
                          <a:cs typeface="+mn-cs"/>
                        </a:rPr>
                        <a:t>, and Rebecca </a:t>
                      </a:r>
                      <a:r>
                        <a:rPr lang="en-US" sz="1200" b="0" i="0" u="none" strike="noStrike" kern="1200" baseline="0" dirty="0" err="1" smtClean="0">
                          <a:solidFill>
                            <a:schemeClr val="dk1"/>
                          </a:solidFill>
                          <a:latin typeface="+mn-lt"/>
                          <a:ea typeface="+mn-ea"/>
                          <a:cs typeface="+mn-cs"/>
                        </a:rPr>
                        <a:t>Hwa</a:t>
                      </a:r>
                      <a:r>
                        <a:rPr lang="en-US" sz="1200" b="0" i="0" u="none" strike="noStrike" kern="1200" baseline="0" dirty="0" smtClean="0">
                          <a:solidFill>
                            <a:schemeClr val="dk1"/>
                          </a:solidFill>
                          <a:latin typeface="+mn-lt"/>
                          <a:ea typeface="+mn-ea"/>
                          <a:cs typeface="+mn-cs"/>
                        </a:rPr>
                        <a:t>. Just how mad are you? Finding strong and weak</a:t>
                      </a:r>
                    </a:p>
                    <a:p>
                      <a:pPr marL="0" algn="just" defTabSz="914400" rtl="0" eaLnBrk="1" latinLnBrk="0" hangingPunct="1"/>
                      <a:r>
                        <a:rPr lang="en-US" sz="1200" b="0" i="0" u="none" strike="noStrike" kern="1200" baseline="0" dirty="0" smtClean="0">
                          <a:solidFill>
                            <a:schemeClr val="dk1"/>
                          </a:solidFill>
                          <a:latin typeface="+mn-lt"/>
                          <a:ea typeface="+mn-ea"/>
                          <a:cs typeface="+mn-cs"/>
                        </a:rPr>
                        <a:t>opinion clauses. In Proceedings of AAAI, pages 761–769, 2004. Extended version in Computational</a:t>
                      </a:r>
                    </a:p>
                    <a:p>
                      <a:pPr marL="0" algn="just" defTabSz="914400" rtl="0" eaLnBrk="1" latinLnBrk="0" hangingPunct="1"/>
                      <a:r>
                        <a:rPr lang="en-US" sz="1200" b="0" i="0" u="none" strike="noStrike" kern="1200" baseline="0" dirty="0" smtClean="0">
                          <a:solidFill>
                            <a:schemeClr val="dk1"/>
                          </a:solidFill>
                          <a:latin typeface="+mn-lt"/>
                          <a:ea typeface="+mn-ea"/>
                          <a:cs typeface="+mn-cs"/>
                        </a:rPr>
                        <a:t>Intelligence 22(2, Special Issue on Sentiment Analysis):73–99, 2006.</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Syntax</a:t>
                      </a:r>
                      <a:r>
                        <a:rPr lang="en-US" baseline="0" dirty="0" smtClean="0"/>
                        <a:t> clues to determine the strength of phrases.</a:t>
                      </a:r>
                      <a:endParaRPr lang="en-US" dirty="0"/>
                    </a:p>
                  </a:txBody>
                  <a:tcPr/>
                </a:tc>
                <a:tc>
                  <a:txBody>
                    <a:bodyPr/>
                    <a:lstStyle/>
                    <a:p>
                      <a:pPr algn="just"/>
                      <a:r>
                        <a:rPr lang="en-US" sz="1800" kern="1200" dirty="0" smtClean="0">
                          <a:solidFill>
                            <a:schemeClr val="dk1"/>
                          </a:solidFill>
                          <a:effectLst/>
                          <a:latin typeface="+mn-lt"/>
                          <a:ea typeface="+mn-ea"/>
                          <a:cs typeface="+mn-cs"/>
                        </a:rPr>
                        <a:t>Q-A and sum-</a:t>
                      </a:r>
                    </a:p>
                    <a:p>
                      <a:pPr algn="just"/>
                      <a:r>
                        <a:rPr lang="en-US" sz="1800" kern="1200" dirty="0" smtClean="0">
                          <a:solidFill>
                            <a:schemeClr val="dk1"/>
                          </a:solidFill>
                          <a:effectLst/>
                          <a:latin typeface="+mn-lt"/>
                          <a:ea typeface="+mn-ea"/>
                          <a:cs typeface="+mn-cs"/>
                        </a:rPr>
                        <a:t>marization will benefit from the rich subjectivity</a:t>
                      </a:r>
                    </a:p>
                  </a:txBody>
                  <a:tcPr/>
                </a:tc>
                <a:tc>
                  <a:txBody>
                    <a:bodyPr/>
                    <a:lstStyle/>
                    <a:p>
                      <a:r>
                        <a:rPr lang="en-US" dirty="0" smtClean="0"/>
                        <a:t>-</a:t>
                      </a:r>
                      <a:endParaRPr lang="en-US" dirty="0"/>
                    </a:p>
                  </a:txBody>
                  <a:tcPr/>
                </a:tc>
              </a:tr>
              <a:tr h="965915">
                <a:tc>
                  <a:txBody>
                    <a:bodyPr/>
                    <a:lstStyle/>
                    <a:p>
                      <a:r>
                        <a:rPr lang="en-US" dirty="0" smtClean="0"/>
                        <a:t>4.</a:t>
                      </a:r>
                      <a:endParaRPr lang="en-US" dirty="0"/>
                    </a:p>
                  </a:txBody>
                  <a:tcPr/>
                </a:tc>
                <a:tc>
                  <a:txBody>
                    <a:bodyPr/>
                    <a:lstStyle/>
                    <a:p>
                      <a:pPr marL="0" algn="just" defTabSz="914400" rtl="0" eaLnBrk="1" latinLnBrk="0" hangingPunct="1"/>
                      <a:r>
                        <a:rPr lang="en-US" sz="1200" b="0" i="0" u="none" strike="noStrike" kern="1200" baseline="0" dirty="0" smtClean="0">
                          <a:solidFill>
                            <a:schemeClr val="dk1"/>
                          </a:solidFill>
                          <a:latin typeface="+mn-lt"/>
                          <a:ea typeface="+mn-ea"/>
                          <a:cs typeface="+mn-cs"/>
                        </a:rPr>
                        <a:t>Casey Whitelaw, </a:t>
                      </a:r>
                      <a:r>
                        <a:rPr lang="en-US" sz="1200" b="0" i="0" u="none" strike="noStrike" kern="1200" baseline="0" dirty="0" err="1" smtClean="0">
                          <a:solidFill>
                            <a:schemeClr val="dk1"/>
                          </a:solidFill>
                          <a:latin typeface="+mn-lt"/>
                          <a:ea typeface="+mn-ea"/>
                          <a:cs typeface="+mn-cs"/>
                        </a:rPr>
                        <a:t>Navendu</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Garg</a:t>
                      </a:r>
                      <a:r>
                        <a:rPr lang="en-US" sz="1200" b="0" i="0" u="none" strike="noStrike" kern="1200" baseline="0" dirty="0" smtClean="0">
                          <a:solidFill>
                            <a:schemeClr val="dk1"/>
                          </a:solidFill>
                          <a:latin typeface="+mn-lt"/>
                          <a:ea typeface="+mn-ea"/>
                          <a:cs typeface="+mn-cs"/>
                        </a:rPr>
                        <a:t>, and </a:t>
                      </a:r>
                      <a:r>
                        <a:rPr lang="en-US" sz="1200" b="0" i="0" u="none" strike="noStrike" kern="1200" baseline="0" dirty="0" err="1" smtClean="0">
                          <a:solidFill>
                            <a:schemeClr val="dk1"/>
                          </a:solidFill>
                          <a:latin typeface="+mn-lt"/>
                          <a:ea typeface="+mn-ea"/>
                          <a:cs typeface="+mn-cs"/>
                        </a:rPr>
                        <a:t>Shlomo</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Argamon</a:t>
                      </a:r>
                      <a:r>
                        <a:rPr lang="en-US" sz="1200" b="0" i="0" u="none" strike="noStrike" kern="1200" baseline="0" dirty="0" smtClean="0">
                          <a:solidFill>
                            <a:schemeClr val="dk1"/>
                          </a:solidFill>
                          <a:latin typeface="+mn-lt"/>
                          <a:ea typeface="+mn-ea"/>
                          <a:cs typeface="+mn-cs"/>
                        </a:rPr>
                        <a:t>. Using appraisal groups for sentiment analysis. In Proceedings of the ACM SIGIR Conference on Information and Knowledge Management</a:t>
                      </a:r>
                    </a:p>
                    <a:p>
                      <a:pPr marL="0" algn="just" defTabSz="914400" rtl="0" eaLnBrk="1" latinLnBrk="0" hangingPunct="1"/>
                      <a:r>
                        <a:rPr lang="fr-FR" sz="1200" b="0" i="0" u="none" strike="noStrike" kern="1200" baseline="0" dirty="0" smtClean="0">
                          <a:solidFill>
                            <a:schemeClr val="dk1"/>
                          </a:solidFill>
                          <a:latin typeface="+mn-lt"/>
                          <a:ea typeface="+mn-ea"/>
                          <a:cs typeface="+mn-cs"/>
                        </a:rPr>
                        <a:t>(CIKM), pages 625–631. ACM, 2005.</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Creating different appraisal groups to classify sentiments</a:t>
                      </a:r>
                      <a:endParaRPr lang="en-US" dirty="0"/>
                    </a:p>
                  </a:txBody>
                  <a:tcPr/>
                </a:tc>
                <a:tc>
                  <a:txBody>
                    <a:bodyPr/>
                    <a:lstStyle/>
                    <a:p>
                      <a:pPr algn="just"/>
                      <a:r>
                        <a:rPr lang="en-US" dirty="0" smtClean="0"/>
                        <a:t>Easily classifies a</a:t>
                      </a:r>
                      <a:r>
                        <a:rPr lang="en-US" baseline="0" dirty="0" smtClean="0"/>
                        <a:t> lot of words</a:t>
                      </a:r>
                      <a:endParaRPr lang="en-US" dirty="0"/>
                    </a:p>
                  </a:txBody>
                  <a:tcPr/>
                </a:tc>
                <a:tc>
                  <a:txBody>
                    <a:bodyPr/>
                    <a:lstStyle/>
                    <a:p>
                      <a:pPr algn="just"/>
                      <a:r>
                        <a:rPr lang="en-US" dirty="0" smtClean="0"/>
                        <a:t>A</a:t>
                      </a:r>
                      <a:r>
                        <a:rPr lang="en-US" baseline="0" dirty="0" smtClean="0"/>
                        <a:t> very small database was covered.</a:t>
                      </a:r>
                      <a:endParaRPr lang="en-US" dirty="0"/>
                    </a:p>
                  </a:txBody>
                  <a:tcPr/>
                </a:tc>
              </a:tr>
            </a:tbl>
          </a:graphicData>
        </a:graphic>
      </p:graphicFrame>
    </p:spTree>
    <p:extLst>
      <p:ext uri="{BB962C8B-B14F-4D97-AF65-F5344CB8AC3E}">
        <p14:creationId xmlns:p14="http://schemas.microsoft.com/office/powerpoint/2010/main" val="3804748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21484907"/>
              </p:ext>
            </p:extLst>
          </p:nvPr>
        </p:nvGraphicFramePr>
        <p:xfrm>
          <a:off x="361679" y="515154"/>
          <a:ext cx="10894455" cy="4983358"/>
        </p:xfrm>
        <a:graphic>
          <a:graphicData uri="http://schemas.openxmlformats.org/drawingml/2006/table">
            <a:tbl>
              <a:tblPr firstRow="1" bandRow="1">
                <a:tableStyleId>{5C22544A-7EE6-4342-B048-85BDC9FD1C3A}</a:tableStyleId>
              </a:tblPr>
              <a:tblGrid>
                <a:gridCol w="745904"/>
                <a:gridCol w="3611878"/>
                <a:gridCol w="2178891"/>
                <a:gridCol w="2178891"/>
                <a:gridCol w="2178891"/>
              </a:tblGrid>
              <a:tr h="347731">
                <a:tc>
                  <a:txBody>
                    <a:bodyPr/>
                    <a:lstStyle/>
                    <a:p>
                      <a:pPr algn="ctr"/>
                      <a:r>
                        <a:rPr lang="en-US" dirty="0" smtClean="0"/>
                        <a:t>S.No.</a:t>
                      </a:r>
                      <a:endParaRPr lang="en-US" dirty="0"/>
                    </a:p>
                  </a:txBody>
                  <a:tcPr/>
                </a:tc>
                <a:tc>
                  <a:txBody>
                    <a:bodyPr/>
                    <a:lstStyle/>
                    <a:p>
                      <a:pPr algn="ctr"/>
                      <a:r>
                        <a:rPr lang="en-US" dirty="0" smtClean="0"/>
                        <a:t>Author|Publication|Year</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Advantages </a:t>
                      </a:r>
                      <a:endParaRPr lang="en-US" dirty="0"/>
                    </a:p>
                  </a:txBody>
                  <a:tcPr/>
                </a:tc>
                <a:tc>
                  <a:txBody>
                    <a:bodyPr/>
                    <a:lstStyle/>
                    <a:p>
                      <a:pPr algn="ctr"/>
                      <a:r>
                        <a:rPr lang="en-US" dirty="0" smtClean="0"/>
                        <a:t>Disadvantages</a:t>
                      </a:r>
                      <a:endParaRPr lang="en-US" dirty="0"/>
                    </a:p>
                  </a:txBody>
                  <a:tcPr/>
                </a:tc>
              </a:tr>
              <a:tr h="909249">
                <a:tc>
                  <a:txBody>
                    <a:bodyPr/>
                    <a:lstStyle/>
                    <a:p>
                      <a:r>
                        <a:rPr lang="en-US" dirty="0" smtClean="0"/>
                        <a:t>5.</a:t>
                      </a:r>
                      <a:endParaRPr lang="en-US" dirty="0"/>
                    </a:p>
                  </a:txBody>
                  <a:tcPr/>
                </a:tc>
                <a:tc>
                  <a:txBody>
                    <a:bodyPr/>
                    <a:lstStyle/>
                    <a:p>
                      <a:pPr algn="just" rtl="0" fontAlgn="t">
                        <a:spcBef>
                          <a:spcPts val="0"/>
                        </a:spcBef>
                        <a:spcAft>
                          <a:spcPts val="1600"/>
                        </a:spcAft>
                      </a:pPr>
                      <a:r>
                        <a:rPr lang="en-US" sz="1200" b="0" i="0" u="none" strike="noStrike" kern="1200" baseline="0" dirty="0">
                          <a:solidFill>
                            <a:schemeClr val="dk1"/>
                          </a:solidFill>
                          <a:latin typeface="+mn-lt"/>
                          <a:ea typeface="+mn-ea"/>
                          <a:cs typeface="+mn-cs"/>
                        </a:rPr>
                        <a:t>Alexander Pak, Patrick </a:t>
                      </a:r>
                      <a:r>
                        <a:rPr lang="en-US" sz="1200" b="0" i="0" u="none" strike="noStrike" kern="1200" baseline="0" dirty="0" err="1">
                          <a:solidFill>
                            <a:schemeClr val="dk1"/>
                          </a:solidFill>
                          <a:latin typeface="+mn-lt"/>
                          <a:ea typeface="+mn-ea"/>
                          <a:cs typeface="+mn-cs"/>
                        </a:rPr>
                        <a:t>Paroubek</a:t>
                      </a:r>
                      <a:r>
                        <a:rPr lang="en-US" sz="1200" b="0" i="0" u="none" strike="noStrike" kern="1200" baseline="0" dirty="0">
                          <a:solidFill>
                            <a:schemeClr val="dk1"/>
                          </a:solidFill>
                          <a:latin typeface="+mn-lt"/>
                          <a:ea typeface="+mn-ea"/>
                          <a:cs typeface="+mn-cs"/>
                        </a:rPr>
                        <a:t> from </a:t>
                      </a:r>
                      <a:r>
                        <a:rPr lang="en-US" sz="1200" b="0" i="0" u="none" strike="noStrike" kern="1200" baseline="0" dirty="0" err="1">
                          <a:solidFill>
                            <a:schemeClr val="dk1"/>
                          </a:solidFill>
                          <a:latin typeface="+mn-lt"/>
                          <a:ea typeface="+mn-ea"/>
                          <a:cs typeface="+mn-cs"/>
                        </a:rPr>
                        <a:t>Universit´e</a:t>
                      </a:r>
                      <a:r>
                        <a:rPr lang="en-US" sz="1200" b="0" i="0" u="none" strike="noStrike" kern="1200" baseline="0" dirty="0">
                          <a:solidFill>
                            <a:schemeClr val="dk1"/>
                          </a:solidFill>
                          <a:latin typeface="+mn-lt"/>
                          <a:ea typeface="+mn-ea"/>
                          <a:cs typeface="+mn-cs"/>
                        </a:rPr>
                        <a:t> de Paris-</a:t>
                      </a:r>
                      <a:r>
                        <a:rPr lang="en-US" sz="1200" b="0" i="0" u="none" strike="noStrike" kern="1200" baseline="0" dirty="0" err="1">
                          <a:solidFill>
                            <a:schemeClr val="dk1"/>
                          </a:solidFill>
                          <a:latin typeface="+mn-lt"/>
                          <a:ea typeface="+mn-ea"/>
                          <a:cs typeface="+mn-cs"/>
                        </a:rPr>
                        <a:t>Sud</a:t>
                      </a:r>
                      <a:r>
                        <a:rPr lang="en-US" sz="1200" b="0" i="0" u="none" strike="noStrike" kern="1200" baseline="0" dirty="0">
                          <a:solidFill>
                            <a:schemeClr val="dk1"/>
                          </a:solidFill>
                          <a:latin typeface="+mn-lt"/>
                          <a:ea typeface="+mn-ea"/>
                          <a:cs typeface="+mn-cs"/>
                        </a:rPr>
                        <a:t>, </a:t>
                      </a:r>
                      <a:r>
                        <a:rPr lang="en-US" sz="1200" b="0" i="0" u="none" strike="noStrike" kern="1200" baseline="0" dirty="0" err="1">
                          <a:solidFill>
                            <a:schemeClr val="dk1"/>
                          </a:solidFill>
                          <a:latin typeface="+mn-lt"/>
                          <a:ea typeface="+mn-ea"/>
                          <a:cs typeface="+mn-cs"/>
                        </a:rPr>
                        <a:t>Laboratoire</a:t>
                      </a:r>
                      <a:r>
                        <a:rPr lang="en-US" sz="1200" b="0" i="0" u="none" strike="noStrike" kern="1200" baseline="0" dirty="0">
                          <a:solidFill>
                            <a:schemeClr val="dk1"/>
                          </a:solidFill>
                          <a:latin typeface="+mn-lt"/>
                          <a:ea typeface="+mn-ea"/>
                          <a:cs typeface="+mn-cs"/>
                        </a:rPr>
                        <a:t> LIMSI-CNRS, </a:t>
                      </a:r>
                      <a:r>
                        <a:rPr lang="en-US" sz="1200" b="0" i="0" u="none" strike="noStrike" kern="1200" baseline="0" dirty="0" err="1">
                          <a:solidFill>
                            <a:schemeClr val="dk1"/>
                          </a:solidFill>
                          <a:latin typeface="+mn-lt"/>
                          <a:ea typeface="+mn-ea"/>
                          <a:cs typeface="+mn-cs"/>
                        </a:rPr>
                        <a:t>Bˆatiment</a:t>
                      </a:r>
                      <a:r>
                        <a:rPr lang="en-US" sz="1200" b="0" i="0" u="none" strike="noStrike" kern="1200" baseline="0" dirty="0">
                          <a:solidFill>
                            <a:schemeClr val="dk1"/>
                          </a:solidFill>
                          <a:latin typeface="+mn-lt"/>
                          <a:ea typeface="+mn-ea"/>
                          <a:cs typeface="+mn-cs"/>
                        </a:rPr>
                        <a:t> 508,F-91405 </a:t>
                      </a:r>
                      <a:r>
                        <a:rPr lang="en-US" sz="1200" b="0" i="0" u="none" strike="noStrike" kern="1200" baseline="0" dirty="0" err="1">
                          <a:solidFill>
                            <a:schemeClr val="dk1"/>
                          </a:solidFill>
                          <a:latin typeface="+mn-lt"/>
                          <a:ea typeface="+mn-ea"/>
                          <a:cs typeface="+mn-cs"/>
                        </a:rPr>
                        <a:t>Orsay</a:t>
                      </a:r>
                      <a:r>
                        <a:rPr lang="en-US" sz="1200" b="0" i="0" u="none" strike="noStrike" kern="1200" baseline="0" dirty="0">
                          <a:solidFill>
                            <a:schemeClr val="dk1"/>
                          </a:solidFill>
                          <a:latin typeface="+mn-lt"/>
                          <a:ea typeface="+mn-ea"/>
                          <a:cs typeface="+mn-cs"/>
                        </a:rPr>
                        <a:t> </a:t>
                      </a:r>
                      <a:r>
                        <a:rPr lang="en-US" sz="1200" b="0" i="0" u="none" strike="noStrike" kern="1200" baseline="0" dirty="0" err="1">
                          <a:solidFill>
                            <a:schemeClr val="dk1"/>
                          </a:solidFill>
                          <a:latin typeface="+mn-lt"/>
                          <a:ea typeface="+mn-ea"/>
                          <a:cs typeface="+mn-cs"/>
                        </a:rPr>
                        <a:t>Cedex</a:t>
                      </a:r>
                      <a:r>
                        <a:rPr lang="en-US" sz="1200" b="0" i="0" u="none" strike="noStrike" kern="1200" baseline="0" dirty="0">
                          <a:solidFill>
                            <a:schemeClr val="dk1"/>
                          </a:solidFill>
                          <a:latin typeface="+mn-lt"/>
                          <a:ea typeface="+mn-ea"/>
                          <a:cs typeface="+mn-cs"/>
                        </a:rPr>
                        <a:t>, France, “Twitter as a Corpus for Sentiment Analysis and Opinion Mining.”</a:t>
                      </a:r>
                    </a:p>
                  </a:txBody>
                  <a:tcPr marL="95250" marR="95250" marT="95250" marB="95250"/>
                </a:tc>
                <a:tc>
                  <a:txBody>
                    <a:bodyPr/>
                    <a:lstStyle/>
                    <a:p>
                      <a:pPr algn="just" rtl="0" fontAlgn="t">
                        <a:spcBef>
                          <a:spcPts val="0"/>
                        </a:spcBef>
                        <a:spcAft>
                          <a:spcPts val="0"/>
                        </a:spcAft>
                      </a:pPr>
                      <a:r>
                        <a:rPr lang="en-US" sz="1800" kern="1200" dirty="0">
                          <a:solidFill>
                            <a:schemeClr val="dk1"/>
                          </a:solidFill>
                          <a:latin typeface="+mn-lt"/>
                          <a:ea typeface="+mn-ea"/>
                          <a:cs typeface="+mn-cs"/>
                        </a:rPr>
                        <a:t>Twitter API, Naive Bayes Classifier</a:t>
                      </a:r>
                    </a:p>
                  </a:txBody>
                  <a:tcPr marL="95250" marR="95250" marT="95250" marB="95250"/>
                </a:tc>
                <a:tc>
                  <a:txBody>
                    <a:bodyPr/>
                    <a:lstStyle/>
                    <a:p>
                      <a:pPr algn="just" rtl="0" fontAlgn="t">
                        <a:spcBef>
                          <a:spcPts val="0"/>
                        </a:spcBef>
                        <a:spcAft>
                          <a:spcPts val="0"/>
                        </a:spcAft>
                      </a:pPr>
                      <a:r>
                        <a:rPr lang="en-US" sz="1800" kern="1200">
                          <a:solidFill>
                            <a:schemeClr val="dk1"/>
                          </a:solidFill>
                          <a:latin typeface="+mn-lt"/>
                          <a:ea typeface="+mn-ea"/>
                          <a:cs typeface="+mn-cs"/>
                        </a:rPr>
                        <a:t>Better performance while using Bigrams</a:t>
                      </a:r>
                    </a:p>
                  </a:txBody>
                  <a:tcPr marL="95250" marR="95250" marT="95250" marB="95250"/>
                </a:tc>
                <a:tc>
                  <a:txBody>
                    <a:bodyPr/>
                    <a:lstStyle/>
                    <a:p>
                      <a:pPr algn="just" rtl="0" fontAlgn="t">
                        <a:spcBef>
                          <a:spcPts val="0"/>
                        </a:spcBef>
                        <a:spcAft>
                          <a:spcPts val="0"/>
                        </a:spcAft>
                      </a:pPr>
                      <a:r>
                        <a:rPr lang="en-US" sz="1800" kern="1200" dirty="0">
                          <a:solidFill>
                            <a:schemeClr val="dk1"/>
                          </a:solidFill>
                          <a:latin typeface="+mn-lt"/>
                          <a:ea typeface="+mn-ea"/>
                          <a:cs typeface="+mn-cs"/>
                        </a:rPr>
                        <a:t>Multilingual data collection and improved accuracy</a:t>
                      </a:r>
                    </a:p>
                  </a:txBody>
                  <a:tcPr marL="95250" marR="95250" marT="95250" marB="95250"/>
                </a:tc>
              </a:tr>
              <a:tr h="953145">
                <a:tc>
                  <a:txBody>
                    <a:bodyPr/>
                    <a:lstStyle/>
                    <a:p>
                      <a:r>
                        <a:rPr lang="en-US" dirty="0" smtClean="0"/>
                        <a:t>6.</a:t>
                      </a:r>
                      <a:endParaRPr lang="en-US" dirty="0"/>
                    </a:p>
                  </a:txBody>
                  <a:tcPr/>
                </a:tc>
                <a:tc>
                  <a:txBody>
                    <a:bodyPr/>
                    <a:lstStyle/>
                    <a:p>
                      <a:pPr algn="just" rtl="0" fontAlgn="t">
                        <a:spcBef>
                          <a:spcPts val="0"/>
                        </a:spcBef>
                        <a:spcAft>
                          <a:spcPts val="1600"/>
                        </a:spcAft>
                      </a:pPr>
                      <a:r>
                        <a:rPr lang="en-US" sz="1200" b="0" i="0" u="none" strike="noStrike" kern="1200" baseline="0" dirty="0">
                          <a:solidFill>
                            <a:schemeClr val="dk1"/>
                          </a:solidFill>
                          <a:latin typeface="+mn-lt"/>
                          <a:ea typeface="+mn-ea"/>
                          <a:cs typeface="+mn-cs"/>
                        </a:rPr>
                        <a:t>Bo Pang and Lillian Lee from Yahoo! Research, 701 First Avenue, Sunnyvale, CA 94089, USA, Computer Science Department, Cornell University, Ithaca, NY 14853, USA. “Opinion Mining and Sentiment Analysis</a:t>
                      </a:r>
                      <a:r>
                        <a:rPr lang="en-US" sz="1200" b="0" i="0" u="none" strike="noStrike" kern="1200" baseline="0" dirty="0" smtClean="0">
                          <a:solidFill>
                            <a:schemeClr val="dk1"/>
                          </a:solidFill>
                          <a:latin typeface="+mn-lt"/>
                          <a:ea typeface="+mn-ea"/>
                          <a:cs typeface="+mn-cs"/>
                        </a:rPr>
                        <a:t>.”</a:t>
                      </a:r>
                      <a:endParaRPr lang="en-US" sz="1200" b="0" i="0" u="none" strike="noStrike" kern="1200" baseline="0" dirty="0">
                        <a:solidFill>
                          <a:schemeClr val="dk1"/>
                        </a:solidFill>
                        <a:latin typeface="+mn-lt"/>
                        <a:ea typeface="+mn-ea"/>
                        <a:cs typeface="+mn-cs"/>
                      </a:endParaRPr>
                    </a:p>
                  </a:txBody>
                  <a:tcPr marL="95250" marR="95250" marT="95250" marB="95250"/>
                </a:tc>
                <a:tc>
                  <a:txBody>
                    <a:bodyPr/>
                    <a:lstStyle/>
                    <a:p>
                      <a:pPr algn="just" rtl="0" fontAlgn="t">
                        <a:spcBef>
                          <a:spcPts val="0"/>
                        </a:spcBef>
                        <a:spcAft>
                          <a:spcPts val="0"/>
                        </a:spcAft>
                      </a:pPr>
                      <a:r>
                        <a:rPr lang="en-US" sz="1800" kern="1200">
                          <a:solidFill>
                            <a:schemeClr val="dk1"/>
                          </a:solidFill>
                          <a:latin typeface="+mn-lt"/>
                          <a:ea typeface="+mn-ea"/>
                          <a:cs typeface="+mn-cs"/>
                        </a:rPr>
                        <a:t>Supervised and unsupervised approaches to the problem</a:t>
                      </a:r>
                    </a:p>
                  </a:txBody>
                  <a:tcPr marL="95250" marR="95250" marT="95250" marB="95250"/>
                </a:tc>
                <a:tc>
                  <a:txBody>
                    <a:bodyPr/>
                    <a:lstStyle/>
                    <a:p>
                      <a:pPr algn="just" rtl="0" fontAlgn="t">
                        <a:spcBef>
                          <a:spcPts val="0"/>
                        </a:spcBef>
                        <a:spcAft>
                          <a:spcPts val="0"/>
                        </a:spcAft>
                      </a:pPr>
                      <a:r>
                        <a:rPr lang="en-US" sz="1800" kern="1200">
                          <a:solidFill>
                            <a:schemeClr val="dk1"/>
                          </a:solidFill>
                          <a:latin typeface="+mn-lt"/>
                          <a:ea typeface="+mn-ea"/>
                          <a:cs typeface="+mn-cs"/>
                        </a:rPr>
                        <a:t>Its very subjective and depends on arguments in the document</a:t>
                      </a:r>
                    </a:p>
                  </a:txBody>
                  <a:tcPr marL="95250" marR="95250" marT="95250" marB="95250"/>
                </a:tc>
                <a:tc>
                  <a:txBody>
                    <a:bodyPr/>
                    <a:lstStyle/>
                    <a:p>
                      <a:pPr algn="just" rtl="0" fontAlgn="t">
                        <a:spcBef>
                          <a:spcPts val="0"/>
                        </a:spcBef>
                        <a:spcAft>
                          <a:spcPts val="0"/>
                        </a:spcAft>
                      </a:pPr>
                      <a:r>
                        <a:rPr lang="en-US" sz="1800" kern="1200" dirty="0">
                          <a:solidFill>
                            <a:schemeClr val="dk1"/>
                          </a:solidFill>
                          <a:latin typeface="+mn-lt"/>
                          <a:ea typeface="+mn-ea"/>
                          <a:cs typeface="+mn-cs"/>
                        </a:rPr>
                        <a:t>Improve accuracy using different classifiers</a:t>
                      </a:r>
                    </a:p>
                  </a:txBody>
                  <a:tcPr marL="95250" marR="95250" marT="95250" marB="95250"/>
                </a:tc>
              </a:tr>
              <a:tr h="1310518">
                <a:tc>
                  <a:txBody>
                    <a:bodyPr/>
                    <a:lstStyle/>
                    <a:p>
                      <a:r>
                        <a:rPr lang="en-US" dirty="0" smtClean="0"/>
                        <a:t>7.</a:t>
                      </a:r>
                      <a:endParaRPr lang="en-US" dirty="0"/>
                    </a:p>
                  </a:txBody>
                  <a:tcPr/>
                </a:tc>
                <a:tc>
                  <a:txBody>
                    <a:bodyPr/>
                    <a:lstStyle/>
                    <a:p>
                      <a:pPr algn="just"/>
                      <a:r>
                        <a:rPr lang="en-US" sz="1200" b="0" i="0" u="none" strike="noStrike" kern="1200" baseline="0" dirty="0" smtClean="0">
                          <a:solidFill>
                            <a:schemeClr val="dk1"/>
                          </a:solidFill>
                          <a:latin typeface="+mn-lt"/>
                          <a:ea typeface="+mn-ea"/>
                          <a:cs typeface="+mn-cs"/>
                        </a:rPr>
                        <a:t>O’Keefe. T and </a:t>
                      </a:r>
                      <a:r>
                        <a:rPr lang="en-US" sz="1200" b="0" i="0" u="none" strike="noStrike" kern="1200" baseline="0" dirty="0" err="1" smtClean="0">
                          <a:solidFill>
                            <a:schemeClr val="dk1"/>
                          </a:solidFill>
                          <a:latin typeface="+mn-lt"/>
                          <a:ea typeface="+mn-ea"/>
                          <a:cs typeface="+mn-cs"/>
                        </a:rPr>
                        <a:t>Koprinska</a:t>
                      </a:r>
                      <a:r>
                        <a:rPr lang="en-US" sz="1200" b="0" i="0" u="none" strike="noStrike" kern="1200" baseline="0" dirty="0" smtClean="0">
                          <a:solidFill>
                            <a:schemeClr val="dk1"/>
                          </a:solidFill>
                          <a:latin typeface="+mn-lt"/>
                          <a:ea typeface="+mn-ea"/>
                          <a:cs typeface="+mn-cs"/>
                        </a:rPr>
                        <a:t> I, “Feature Selection and Weighting in Sentiment Analysis,” in Proceeding of 14th Australasian Document Computing Symposium, Dec 2009, Sydney, Australia</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err="1" smtClean="0"/>
                        <a:t>SentiWordNet</a:t>
                      </a:r>
                      <a:r>
                        <a:rPr lang="en-US" baseline="0" dirty="0" smtClean="0"/>
                        <a:t> and SWN  Subjectivity scores</a:t>
                      </a:r>
                      <a:endParaRPr lang="en-US" dirty="0"/>
                    </a:p>
                  </a:txBody>
                  <a:tcPr/>
                </a:tc>
                <a:tc>
                  <a:txBody>
                    <a:bodyPr/>
                    <a:lstStyle/>
                    <a:p>
                      <a:pPr algn="just"/>
                      <a:r>
                        <a:rPr lang="en-US" dirty="0" smtClean="0"/>
                        <a:t>Uses multiple classifiers</a:t>
                      </a:r>
                      <a:r>
                        <a:rPr lang="en-US" baseline="0" dirty="0" smtClean="0"/>
                        <a:t> to show the performance of SWN</a:t>
                      </a:r>
                      <a:endParaRPr lang="en-US" dirty="0"/>
                    </a:p>
                  </a:txBody>
                  <a:tcPr/>
                </a:tc>
                <a:tc>
                  <a:txBody>
                    <a:bodyPr/>
                    <a:lstStyle/>
                    <a:p>
                      <a:pPr algn="just"/>
                      <a:r>
                        <a:rPr lang="en-US" dirty="0" smtClean="0"/>
                        <a:t>Only</a:t>
                      </a:r>
                      <a:r>
                        <a:rPr lang="en-US" baseline="0" dirty="0" smtClean="0"/>
                        <a:t> uses basic features like POS and Bag-of-Words.</a:t>
                      </a:r>
                      <a:endParaRPr lang="en-US" dirty="0"/>
                    </a:p>
                  </a:txBody>
                  <a:tcPr/>
                </a:tc>
              </a:tr>
              <a:tr h="382634">
                <a:tc>
                  <a:txBody>
                    <a:bodyPr/>
                    <a:lstStyle/>
                    <a:p>
                      <a:r>
                        <a:rPr lang="en-US" dirty="0" smtClean="0"/>
                        <a:t>8.</a:t>
                      </a:r>
                      <a:endParaRPr lang="en-US" dirty="0"/>
                    </a:p>
                  </a:txBody>
                  <a:tcPr/>
                </a:tc>
                <a:tc>
                  <a:txBody>
                    <a:bodyPr/>
                    <a:lstStyle/>
                    <a:p>
                      <a:pPr marL="0" algn="just" defTabSz="914400" rtl="0" eaLnBrk="1" latinLnBrk="0" hangingPunct="1"/>
                      <a:r>
                        <a:rPr lang="en-US" sz="1200" b="0" i="0" u="none" strike="noStrike" kern="1200" baseline="0" dirty="0" err="1" smtClean="0">
                          <a:solidFill>
                            <a:schemeClr val="dk1"/>
                          </a:solidFill>
                          <a:latin typeface="+mn-lt"/>
                          <a:ea typeface="+mn-ea"/>
                          <a:cs typeface="+mn-cs"/>
                        </a:rPr>
                        <a:t>Pragya</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Tripathi</a:t>
                      </a:r>
                      <a:r>
                        <a:rPr lang="en-US" sz="1200" b="0" i="0" u="none" strike="noStrike" kern="1200" baseline="0" dirty="0" smtClean="0">
                          <a:solidFill>
                            <a:schemeClr val="dk1"/>
                          </a:solidFill>
                          <a:latin typeface="+mn-lt"/>
                          <a:ea typeface="+mn-ea"/>
                          <a:cs typeface="+mn-cs"/>
                        </a:rPr>
                        <a:t>, Santosh Kr </a:t>
                      </a:r>
                      <a:r>
                        <a:rPr lang="en-US" sz="1200" b="0" i="0" u="none" strike="noStrike" kern="1200" baseline="0" dirty="0" err="1" smtClean="0">
                          <a:solidFill>
                            <a:schemeClr val="dk1"/>
                          </a:solidFill>
                          <a:latin typeface="+mn-lt"/>
                          <a:ea typeface="+mn-ea"/>
                          <a:cs typeface="+mn-cs"/>
                        </a:rPr>
                        <a:t>Vishwakarma</a:t>
                      </a:r>
                      <a:r>
                        <a:rPr lang="en-US" sz="1200" b="0" i="0" u="none" strike="noStrike" kern="1200" baseline="0" dirty="0" smtClean="0">
                          <a:solidFill>
                            <a:schemeClr val="dk1"/>
                          </a:solidFill>
                          <a:latin typeface="+mn-lt"/>
                          <a:ea typeface="+mn-ea"/>
                          <a:cs typeface="+mn-cs"/>
                        </a:rPr>
                        <a:t>, and Ajay </a:t>
                      </a:r>
                      <a:r>
                        <a:rPr lang="en-US" sz="1200" b="0" i="0" u="none" strike="noStrike" kern="1200" baseline="0" dirty="0" err="1" smtClean="0">
                          <a:solidFill>
                            <a:schemeClr val="dk1"/>
                          </a:solidFill>
                          <a:latin typeface="+mn-lt"/>
                          <a:ea typeface="+mn-ea"/>
                          <a:cs typeface="+mn-cs"/>
                        </a:rPr>
                        <a:t>Lala</a:t>
                      </a:r>
                      <a:r>
                        <a:rPr lang="en-US" sz="1200" b="0" i="0" u="none" strike="noStrike" kern="1200" baseline="0" dirty="0" smtClean="0">
                          <a:solidFill>
                            <a:schemeClr val="dk1"/>
                          </a:solidFill>
                          <a:latin typeface="+mn-lt"/>
                          <a:ea typeface="+mn-ea"/>
                          <a:cs typeface="+mn-cs"/>
                        </a:rPr>
                        <a:t>, “Sentiment Analysis of English Tweet Using </a:t>
                      </a:r>
                      <a:r>
                        <a:rPr lang="en-US" sz="1200" b="0" i="0" u="none" strike="noStrike" kern="1200" baseline="0" dirty="0" err="1" smtClean="0">
                          <a:solidFill>
                            <a:schemeClr val="dk1"/>
                          </a:solidFill>
                          <a:latin typeface="+mn-lt"/>
                          <a:ea typeface="+mn-ea"/>
                          <a:cs typeface="+mn-cs"/>
                        </a:rPr>
                        <a:t>Rapidminer</a:t>
                      </a:r>
                      <a:r>
                        <a:rPr lang="en-US" sz="1200" b="0" i="0" u="none" strike="noStrike" kern="1200" baseline="0" dirty="0" smtClean="0">
                          <a:solidFill>
                            <a:schemeClr val="dk1"/>
                          </a:solidFill>
                          <a:latin typeface="+mn-lt"/>
                          <a:ea typeface="+mn-ea"/>
                          <a:cs typeface="+mn-cs"/>
                        </a:rPr>
                        <a:t>,” in International Conference on Computational Intelligence and Communication Networks, 2015, pp. 668-672.</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Used sentiment vectors</a:t>
                      </a:r>
                      <a:r>
                        <a:rPr lang="en-US" baseline="0" dirty="0" smtClean="0"/>
                        <a:t> and emotion vocabulary</a:t>
                      </a:r>
                      <a:endParaRPr lang="en-US" dirty="0"/>
                    </a:p>
                  </a:txBody>
                  <a:tcPr/>
                </a:tc>
                <a:tc>
                  <a:txBody>
                    <a:bodyPr/>
                    <a:lstStyle/>
                    <a:p>
                      <a:pPr algn="just"/>
                      <a:r>
                        <a:rPr lang="en-US" dirty="0" smtClean="0"/>
                        <a:t>Useful for</a:t>
                      </a:r>
                      <a:r>
                        <a:rPr lang="en-US" baseline="0" dirty="0" smtClean="0"/>
                        <a:t> product review understanding</a:t>
                      </a:r>
                      <a:endParaRPr lang="en-US" dirty="0"/>
                    </a:p>
                  </a:txBody>
                  <a:tcPr/>
                </a:tc>
                <a:tc>
                  <a:txBody>
                    <a:bodyPr/>
                    <a:lstStyle/>
                    <a:p>
                      <a:pPr algn="just"/>
                      <a:r>
                        <a:rPr lang="en-US" dirty="0" smtClean="0"/>
                        <a:t>Only basic classifiers were used with low accuracy</a:t>
                      </a:r>
                      <a:endParaRPr lang="en-US" dirty="0"/>
                    </a:p>
                  </a:txBody>
                  <a:tcPr/>
                </a:tc>
              </a:tr>
            </a:tbl>
          </a:graphicData>
        </a:graphic>
      </p:graphicFrame>
    </p:spTree>
    <p:extLst>
      <p:ext uri="{BB962C8B-B14F-4D97-AF65-F5344CB8AC3E}">
        <p14:creationId xmlns:p14="http://schemas.microsoft.com/office/powerpoint/2010/main" val="267169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smtClean="0"/>
              <a:t>Issues </a:t>
            </a:r>
            <a:endParaRPr lang="en-US" sz="3600" b="1" dirty="0"/>
          </a:p>
        </p:txBody>
      </p:sp>
      <p:sp>
        <p:nvSpPr>
          <p:cNvPr id="3" name="Content Placeholder 2"/>
          <p:cNvSpPr>
            <a:spLocks noGrp="1"/>
          </p:cNvSpPr>
          <p:nvPr>
            <p:ph idx="1"/>
          </p:nvPr>
        </p:nvSpPr>
        <p:spPr/>
        <p:txBody>
          <a:bodyPr/>
          <a:lstStyle/>
          <a:p>
            <a:pPr algn="just"/>
            <a:r>
              <a:rPr lang="en-US" dirty="0" smtClean="0"/>
              <a:t>All the paper mentioned above worked on sentiment analysis from different perspectives.</a:t>
            </a:r>
          </a:p>
          <a:p>
            <a:pPr algn="just"/>
            <a:r>
              <a:rPr lang="en-US" dirty="0" smtClean="0"/>
              <a:t>Not all the methods produced very good results or promising models in order to tackle the emotion analysis.</a:t>
            </a:r>
          </a:p>
          <a:p>
            <a:pPr algn="just"/>
            <a:r>
              <a:rPr lang="en-US" dirty="0" smtClean="0"/>
              <a:t>To contribute to the already existing work in this field, I will be trying to approach this from a different perspective.</a:t>
            </a:r>
          </a:p>
          <a:p>
            <a:pPr algn="just"/>
            <a:r>
              <a:rPr lang="en-US" dirty="0" smtClean="0"/>
              <a:t>Using unsupervised learning models and collecting the data set myself I am trying to produce a more efficient model using CNN.</a:t>
            </a:r>
          </a:p>
        </p:txBody>
      </p:sp>
    </p:spTree>
    <p:extLst>
      <p:ext uri="{BB962C8B-B14F-4D97-AF65-F5344CB8AC3E}">
        <p14:creationId xmlns:p14="http://schemas.microsoft.com/office/powerpoint/2010/main" val="598083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50510" cy="562154"/>
          </a:xfrm>
        </p:spPr>
        <p:txBody>
          <a:bodyPr>
            <a:normAutofit fontScale="90000"/>
          </a:bodyPr>
          <a:lstStyle/>
          <a:p>
            <a:r>
              <a:rPr lang="en-US" sz="3600" b="1" dirty="0" smtClean="0"/>
              <a:t>Block Diagram</a:t>
            </a:r>
            <a:endParaRPr lang="en-US" sz="3600"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6756" y="2040957"/>
            <a:ext cx="9633397" cy="2556801"/>
          </a:xfrm>
          <a:prstGeom prst="rect">
            <a:avLst/>
          </a:prstGeom>
          <a:noFill/>
          <a:ln>
            <a:noFill/>
          </a:ln>
        </p:spPr>
      </p:pic>
    </p:spTree>
    <p:extLst>
      <p:ext uri="{BB962C8B-B14F-4D97-AF65-F5344CB8AC3E}">
        <p14:creationId xmlns:p14="http://schemas.microsoft.com/office/powerpoint/2010/main" val="3982978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r>
              <a:rPr lang="en-US" sz="3600" b="1" dirty="0" smtClean="0"/>
              <a:t>Modules</a:t>
            </a:r>
            <a:endParaRPr lang="en-US" sz="3600" b="1" dirty="0"/>
          </a:p>
        </p:txBody>
      </p:sp>
      <p:sp>
        <p:nvSpPr>
          <p:cNvPr id="3" name="Content Placeholder 2"/>
          <p:cNvSpPr>
            <a:spLocks noGrp="1"/>
          </p:cNvSpPr>
          <p:nvPr>
            <p:ph idx="1"/>
          </p:nvPr>
        </p:nvSpPr>
        <p:spPr>
          <a:xfrm>
            <a:off x="838200" y="1325563"/>
            <a:ext cx="10515600" cy="5133774"/>
          </a:xfrm>
        </p:spPr>
        <p:txBody>
          <a:bodyPr/>
          <a:lstStyle/>
          <a:p>
            <a:pPr algn="just"/>
            <a:r>
              <a:rPr lang="en-US" dirty="0" smtClean="0"/>
              <a:t>Data Collection:</a:t>
            </a:r>
          </a:p>
          <a:p>
            <a:pPr algn="just"/>
            <a:endParaRPr lang="en-US" dirty="0"/>
          </a:p>
          <a:p>
            <a:pPr lvl="1" algn="just"/>
            <a:r>
              <a:rPr lang="en-US" dirty="0" smtClean="0"/>
              <a:t>Input: Twitter Streaming API</a:t>
            </a:r>
          </a:p>
          <a:p>
            <a:pPr lvl="1" algn="just"/>
            <a:r>
              <a:rPr lang="en-US" dirty="0" smtClean="0"/>
              <a:t>Output: A csv file containing raw uncleansed data.</a:t>
            </a:r>
          </a:p>
          <a:p>
            <a:pPr lvl="1" algn="just"/>
            <a:r>
              <a:rPr lang="en-US" dirty="0" smtClean="0"/>
              <a:t>Psuedocode:</a:t>
            </a:r>
          </a:p>
          <a:p>
            <a:pPr lvl="3" algn="just"/>
            <a:endParaRPr lang="en-US" dirty="0"/>
          </a:p>
          <a:p>
            <a:pPr lvl="3" algn="just"/>
            <a:endParaRPr lang="en-US" dirty="0" smtClean="0"/>
          </a:p>
        </p:txBody>
      </p:sp>
      <p:pic>
        <p:nvPicPr>
          <p:cNvPr id="4" name="Picture 3"/>
          <p:cNvPicPr>
            <a:picLocks noChangeAspect="1"/>
          </p:cNvPicPr>
          <p:nvPr/>
        </p:nvPicPr>
        <p:blipFill>
          <a:blip r:embed="rId2"/>
          <a:stretch>
            <a:fillRect/>
          </a:stretch>
        </p:blipFill>
        <p:spPr>
          <a:xfrm>
            <a:off x="1912378" y="3633251"/>
            <a:ext cx="6409611" cy="1956180"/>
          </a:xfrm>
          <a:prstGeom prst="rect">
            <a:avLst/>
          </a:prstGeom>
        </p:spPr>
      </p:pic>
    </p:spTree>
    <p:extLst>
      <p:ext uri="{BB962C8B-B14F-4D97-AF65-F5344CB8AC3E}">
        <p14:creationId xmlns:p14="http://schemas.microsoft.com/office/powerpoint/2010/main" val="4106122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r>
              <a:rPr lang="en-US" dirty="0" smtClean="0"/>
              <a:t>Data cleaning and Pre-Processing:</a:t>
            </a:r>
          </a:p>
          <a:p>
            <a:pPr lvl="1"/>
            <a:endParaRPr lang="en-US" dirty="0"/>
          </a:p>
          <a:p>
            <a:pPr lvl="1"/>
            <a:r>
              <a:rPr lang="en-US" dirty="0" smtClean="0"/>
              <a:t>Input: Raw csv file containing</a:t>
            </a:r>
          </a:p>
          <a:p>
            <a:pPr lvl="1"/>
            <a:r>
              <a:rPr lang="en-US" dirty="0" smtClean="0"/>
              <a:t>Output: Csv file containing cleansed data</a:t>
            </a:r>
          </a:p>
          <a:p>
            <a:pPr lvl="1"/>
            <a:r>
              <a:rPr lang="en-US" dirty="0" smtClean="0"/>
              <a:t>Psuedocode:</a:t>
            </a:r>
          </a:p>
          <a:p>
            <a:pPr lvl="3"/>
            <a:endParaRPr lang="en-US" dirty="0"/>
          </a:p>
          <a:p>
            <a:pPr lvl="3"/>
            <a:endParaRPr lang="en-US" dirty="0"/>
          </a:p>
        </p:txBody>
      </p:sp>
      <p:pic>
        <p:nvPicPr>
          <p:cNvPr id="4" name="Picture 3"/>
          <p:cNvPicPr>
            <a:picLocks noChangeAspect="1"/>
          </p:cNvPicPr>
          <p:nvPr/>
        </p:nvPicPr>
        <p:blipFill>
          <a:blip r:embed="rId2"/>
          <a:stretch>
            <a:fillRect/>
          </a:stretch>
        </p:blipFill>
        <p:spPr>
          <a:xfrm>
            <a:off x="3136206" y="2526059"/>
            <a:ext cx="4900211" cy="2826361"/>
          </a:xfrm>
          <a:prstGeom prst="rect">
            <a:avLst/>
          </a:prstGeom>
        </p:spPr>
      </p:pic>
    </p:spTree>
    <p:extLst>
      <p:ext uri="{BB962C8B-B14F-4D97-AF65-F5344CB8AC3E}">
        <p14:creationId xmlns:p14="http://schemas.microsoft.com/office/powerpoint/2010/main" val="771835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610" y="646322"/>
            <a:ext cx="10134600" cy="3380611"/>
          </a:xfrm>
        </p:spPr>
        <p:txBody>
          <a:bodyPr/>
          <a:lstStyle/>
          <a:p>
            <a:r>
              <a:rPr lang="en-US" dirty="0" smtClean="0"/>
              <a:t>Generate Statistical information:</a:t>
            </a:r>
          </a:p>
          <a:p>
            <a:endParaRPr lang="en-US" dirty="0"/>
          </a:p>
          <a:p>
            <a:pPr lvl="1"/>
            <a:r>
              <a:rPr lang="en-US" dirty="0" smtClean="0"/>
              <a:t>Input: A cleaned csv file containing preprocessed data</a:t>
            </a:r>
          </a:p>
          <a:p>
            <a:pPr lvl="1"/>
            <a:r>
              <a:rPr lang="en-US" dirty="0" smtClean="0"/>
              <a:t>Output: Pickle file containing information about the cleaned data</a:t>
            </a:r>
          </a:p>
          <a:p>
            <a:pPr lvl="1"/>
            <a:r>
              <a:rPr lang="en-US" dirty="0" smtClean="0"/>
              <a:t>Pseudo code:</a:t>
            </a:r>
          </a:p>
        </p:txBody>
      </p:sp>
      <p:pic>
        <p:nvPicPr>
          <p:cNvPr id="2" name="Picture 1"/>
          <p:cNvPicPr>
            <a:picLocks noChangeAspect="1"/>
          </p:cNvPicPr>
          <p:nvPr/>
        </p:nvPicPr>
        <p:blipFill>
          <a:blip r:embed="rId2"/>
          <a:stretch>
            <a:fillRect/>
          </a:stretch>
        </p:blipFill>
        <p:spPr>
          <a:xfrm>
            <a:off x="2647816" y="2874470"/>
            <a:ext cx="7334250" cy="3324225"/>
          </a:xfrm>
          <a:prstGeom prst="rect">
            <a:avLst/>
          </a:prstGeom>
        </p:spPr>
      </p:pic>
    </p:spTree>
    <p:extLst>
      <p:ext uri="{BB962C8B-B14F-4D97-AF65-F5344CB8AC3E}">
        <p14:creationId xmlns:p14="http://schemas.microsoft.com/office/powerpoint/2010/main" val="19217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1432</Words>
  <Application>Microsoft Office PowerPoint</Application>
  <PresentationFormat>Widescreen</PresentationFormat>
  <Paragraphs>130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Problem definition</vt:lpstr>
      <vt:lpstr>Literature survey</vt:lpstr>
      <vt:lpstr>PowerPoint Presentation</vt:lpstr>
      <vt:lpstr>Issues </vt:lpstr>
      <vt:lpstr>Block Diagram</vt:lpstr>
      <vt:lpstr>Modules</vt:lpstr>
      <vt:lpstr>PowerPoint Presentation</vt:lpstr>
      <vt:lpstr>PowerPoint Presentation</vt:lpstr>
      <vt:lpstr>PowerPoint Presentation</vt:lpstr>
      <vt:lpstr>PowerPoint Presentation</vt:lpstr>
      <vt:lpstr>Intermediate Results</vt:lpstr>
      <vt:lpstr>PowerPoint Presentation</vt:lpstr>
      <vt:lpstr>PowerPoint Presentation</vt:lpstr>
      <vt:lpstr>PowerPoint Presentation</vt:lpstr>
      <vt:lpstr>PowerPoint Presentation</vt:lpstr>
      <vt:lpstr>PowerPoint Presentation</vt:lpstr>
      <vt:lpstr>Performance Metrics</vt:lpstr>
      <vt:lpstr>PowerPoint Presentation</vt:lpstr>
      <vt:lpstr>Conclusions</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hkrish98in@hotmail.com</dc:creator>
  <cp:lastModifiedBy>Hari Krishna</cp:lastModifiedBy>
  <cp:revision>18</cp:revision>
  <dcterms:created xsi:type="dcterms:W3CDTF">2018-09-07T02:47:09Z</dcterms:created>
  <dcterms:modified xsi:type="dcterms:W3CDTF">2018-10-26T10:30:29Z</dcterms:modified>
</cp:coreProperties>
</file>