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60" r:id="rId3"/>
    <p:sldId id="261" r:id="rId4"/>
    <p:sldId id="264" r:id="rId5"/>
    <p:sldId id="3491" r:id="rId6"/>
    <p:sldId id="3488" r:id="rId7"/>
    <p:sldId id="3487" r:id="rId8"/>
    <p:sldId id="3484" r:id="rId9"/>
    <p:sldId id="3485" r:id="rId10"/>
    <p:sldId id="3492" r:id="rId11"/>
    <p:sldId id="3496" r:id="rId12"/>
    <p:sldId id="3504"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600"/>
    <a:srgbClr val="FF9900"/>
    <a:srgbClr val="404040"/>
    <a:srgbClr val="262626"/>
    <a:srgbClr val="DA8200"/>
    <a:srgbClr val="2C2C2C"/>
    <a:srgbClr val="FF6600"/>
    <a:srgbClr val="9BE5ED"/>
    <a:srgbClr val="31BBC9"/>
    <a:srgbClr val="64D6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9" autoAdjust="0"/>
    <p:restoredTop sz="94214" autoAdjust="0"/>
  </p:normalViewPr>
  <p:slideViewPr>
    <p:cSldViewPr snapToGrid="0">
      <p:cViewPr varScale="1">
        <p:scale>
          <a:sx n="81" d="100"/>
          <a:sy n="81" d="100"/>
        </p:scale>
        <p:origin x="63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96458-6D58-4F1D-8A1F-49148139D3E1}" type="datetimeFigureOut">
              <a:rPr lang="zh-CN" altLang="en-US" smtClean="0"/>
              <a:t>2021/12/12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ECC6B-0D75-40C4-9779-324848984028}" type="slidenum">
              <a:rPr lang="zh-CN" altLang="en-US" smtClean="0"/>
              <a:t>‹#›</a:t>
            </a:fld>
            <a:endParaRPr lang="zh-CN" altLang="en-US"/>
          </a:p>
        </p:txBody>
      </p:sp>
    </p:spTree>
    <p:extLst>
      <p:ext uri="{BB962C8B-B14F-4D97-AF65-F5344CB8AC3E}">
        <p14:creationId xmlns:p14="http://schemas.microsoft.com/office/powerpoint/2010/main" val="362144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EECC6B-0D75-40C4-9779-324848984028}" type="slidenum">
              <a:rPr lang="zh-CN" altLang="en-US" smtClean="0"/>
              <a:t>1</a:t>
            </a:fld>
            <a:endParaRPr lang="zh-CN" altLang="en-US"/>
          </a:p>
        </p:txBody>
      </p:sp>
    </p:spTree>
    <p:extLst>
      <p:ext uri="{BB962C8B-B14F-4D97-AF65-F5344CB8AC3E}">
        <p14:creationId xmlns:p14="http://schemas.microsoft.com/office/powerpoint/2010/main" val="655038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10</a:t>
            </a:fld>
            <a:endParaRPr lang="zh-CN" altLang="en-US"/>
          </a:p>
        </p:txBody>
      </p:sp>
    </p:spTree>
    <p:extLst>
      <p:ext uri="{BB962C8B-B14F-4D97-AF65-F5344CB8AC3E}">
        <p14:creationId xmlns:p14="http://schemas.microsoft.com/office/powerpoint/2010/main" val="18318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EECC6B-0D75-40C4-9779-324848984028}" type="slidenum">
              <a:rPr lang="zh-CN" altLang="en-US" smtClean="0"/>
              <a:t>11</a:t>
            </a:fld>
            <a:endParaRPr lang="zh-CN" altLang="en-US"/>
          </a:p>
        </p:txBody>
      </p:sp>
    </p:spTree>
    <p:extLst>
      <p:ext uri="{BB962C8B-B14F-4D97-AF65-F5344CB8AC3E}">
        <p14:creationId xmlns:p14="http://schemas.microsoft.com/office/powerpoint/2010/main" val="227852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a:t>
            </a:fld>
            <a:endParaRPr lang="zh-CN" altLang="en-US"/>
          </a:p>
        </p:txBody>
      </p:sp>
    </p:spTree>
    <p:extLst>
      <p:ext uri="{BB962C8B-B14F-4D97-AF65-F5344CB8AC3E}">
        <p14:creationId xmlns:p14="http://schemas.microsoft.com/office/powerpoint/2010/main" val="247435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3</a:t>
            </a:fld>
            <a:endParaRPr lang="zh-CN" altLang="en-US"/>
          </a:p>
        </p:txBody>
      </p:sp>
    </p:spTree>
    <p:extLst>
      <p:ext uri="{BB962C8B-B14F-4D97-AF65-F5344CB8AC3E}">
        <p14:creationId xmlns:p14="http://schemas.microsoft.com/office/powerpoint/2010/main" val="1323922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4</a:t>
            </a:fld>
            <a:endParaRPr lang="zh-CN" altLang="en-US"/>
          </a:p>
        </p:txBody>
      </p:sp>
    </p:spTree>
    <p:extLst>
      <p:ext uri="{BB962C8B-B14F-4D97-AF65-F5344CB8AC3E}">
        <p14:creationId xmlns:p14="http://schemas.microsoft.com/office/powerpoint/2010/main" val="1870111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5</a:t>
            </a:fld>
            <a:endParaRPr lang="zh-CN" altLang="en-US"/>
          </a:p>
        </p:txBody>
      </p:sp>
    </p:spTree>
    <p:extLst>
      <p:ext uri="{BB962C8B-B14F-4D97-AF65-F5344CB8AC3E}">
        <p14:creationId xmlns:p14="http://schemas.microsoft.com/office/powerpoint/2010/main" val="127442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6</a:t>
            </a:fld>
            <a:endParaRPr lang="zh-CN" altLang="en-US"/>
          </a:p>
        </p:txBody>
      </p:sp>
    </p:spTree>
    <p:extLst>
      <p:ext uri="{BB962C8B-B14F-4D97-AF65-F5344CB8AC3E}">
        <p14:creationId xmlns:p14="http://schemas.microsoft.com/office/powerpoint/2010/main" val="217129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7</a:t>
            </a:fld>
            <a:endParaRPr lang="zh-CN" altLang="en-US"/>
          </a:p>
        </p:txBody>
      </p:sp>
    </p:spTree>
    <p:extLst>
      <p:ext uri="{BB962C8B-B14F-4D97-AF65-F5344CB8AC3E}">
        <p14:creationId xmlns:p14="http://schemas.microsoft.com/office/powerpoint/2010/main" val="19141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8</a:t>
            </a:fld>
            <a:endParaRPr lang="zh-CN" altLang="en-US"/>
          </a:p>
        </p:txBody>
      </p:sp>
    </p:spTree>
    <p:extLst>
      <p:ext uri="{BB962C8B-B14F-4D97-AF65-F5344CB8AC3E}">
        <p14:creationId xmlns:p14="http://schemas.microsoft.com/office/powerpoint/2010/main" val="203724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9</a:t>
            </a:fld>
            <a:endParaRPr lang="zh-CN" altLang="en-US"/>
          </a:p>
        </p:txBody>
      </p:sp>
    </p:spTree>
    <p:extLst>
      <p:ext uri="{BB962C8B-B14F-4D97-AF65-F5344CB8AC3E}">
        <p14:creationId xmlns:p14="http://schemas.microsoft.com/office/powerpoint/2010/main" val="110729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33493-09CD-442F-AC46-17B6CF8346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FB9BF7-A0E8-4DEB-90E8-E8E992F41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19580C6-9818-49D5-BB1D-819CD991ABB7}"/>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557D703D-DAF6-4352-9BD2-AE29531AA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26C989-E25C-4153-A5C7-8C20E8F69172}"/>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259415827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EF50A-1698-42EB-A289-BC408F2886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5F0F41-3D2F-45D7-BD02-B76B59830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4573B6-859E-4F7B-BF72-AFDD9E1E1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153BDD0-5E18-4C4F-90C9-BA49E614FB34}"/>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55E32CC0-2599-4410-8E03-AB1422F433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538C2F-F5B5-45A5-B4D1-E3BC183340E0}"/>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419707868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78EBD-CA0D-4E3E-9960-E42818D060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F4062B-33BC-456D-A4F9-E36BB3BD4D1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8B150B-C4B8-4851-9660-326904EB58DD}"/>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7D9C331B-62D0-40E7-9B90-EBFDF3C892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C476FA-3196-4ED5-9020-FC56B17F51E0}"/>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74847163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58216A-27C3-4BF4-9DDD-DBD21DCF33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3F9B89-AEFB-431A-963F-3DD0BFBDC17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2A5EBD-644D-4DDF-AE60-C92BD06E533F}"/>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617F4699-5B54-4216-8243-DFB107853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7A7B5-3F57-496B-9C34-73356481035B}"/>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313995374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4316022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2949198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53505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738E2-C959-4A6A-AF24-07CBB64427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28680-0EE3-4C2E-9CA1-CC6D5CFEB90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F718D2-DA38-4876-940B-E6743C2B3B0C}"/>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436FE042-5C0E-4FEB-B280-DE15C3BD7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E713F7-11C0-4937-AE85-FAD22B2D830A}"/>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120288918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49B25-144D-47DA-A1F8-DF763BF0C8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F8C65B-D4B0-4430-8313-873231B01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53532CB-9CC7-4164-A7DB-56CBA64A27C3}"/>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ACE9FFC2-A8EA-4DE8-B204-B7951455D1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5EFA81-7D42-4487-8200-1EF95E19841D}"/>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93607459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90832-E372-493B-B9D4-4365B91783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AD20A-12F9-46EE-BA2B-C321333739A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C482187-6317-4635-B80C-EE54F66095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EDFDBCA-24D8-4F9F-BB5E-C86A52ADAC60}"/>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E3377E12-54E0-4F5D-91A0-DA295E8B88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075203-C1C2-49BF-997D-7730F5A2582D}"/>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224913414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9125-E243-49D4-812B-762092F6B6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58617F-C7B1-4BB8-B042-92EAB7C17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F4381AE-C8F4-4489-9AF7-05D1CE267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FE1FB8-317E-4F4B-9F42-330BEC91C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8B22136-3B7F-4697-B9BD-1BB165B7C70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8FA0AC-8288-4AE7-B1C7-988DB7448A58}"/>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8" name="页脚占位符 7">
            <a:extLst>
              <a:ext uri="{FF2B5EF4-FFF2-40B4-BE49-F238E27FC236}">
                <a16:creationId xmlns:a16="http://schemas.microsoft.com/office/drawing/2014/main" id="{F7496EEB-EB67-46D7-A263-0EC3D9E97C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024D90-C49E-449B-A4A8-8E0029BFF560}"/>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2998914018"/>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9125-E243-49D4-812B-762092F6B6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58617F-C7B1-4BB8-B042-92EAB7C17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F4381AE-C8F4-4489-9AF7-05D1CE267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FE1FB8-317E-4F4B-9F42-330BEC91C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8B22136-3B7F-4697-B9BD-1BB165B7C70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8FA0AC-8288-4AE7-B1C7-988DB7448A58}"/>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8" name="页脚占位符 7">
            <a:extLst>
              <a:ext uri="{FF2B5EF4-FFF2-40B4-BE49-F238E27FC236}">
                <a16:creationId xmlns:a16="http://schemas.microsoft.com/office/drawing/2014/main" id="{F7496EEB-EB67-46D7-A263-0EC3D9E97C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024D90-C49E-449B-A4A8-8E0029BFF560}"/>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
        <p:nvSpPr>
          <p:cNvPr id="11" name="TextBox 10"/>
          <p:cNvSpPr txBox="1"/>
          <p:nvPr userDrawn="1"/>
        </p:nvSpPr>
        <p:spPr>
          <a:xfrm>
            <a:off x="1907704" y="674970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77828660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3BF-0256-4841-81AC-0624327566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D4BDB3-E996-4DE7-8CBB-CF120F959D39}"/>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4" name="页脚占位符 3">
            <a:extLst>
              <a:ext uri="{FF2B5EF4-FFF2-40B4-BE49-F238E27FC236}">
                <a16:creationId xmlns:a16="http://schemas.microsoft.com/office/drawing/2014/main" id="{36CB5A65-20AA-4DCA-B466-5AE4200414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A16D19-C3E6-468E-A4EB-15B1B23259B5}"/>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74680835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7069ED-A524-4253-A0C7-847DB56E6C1B}"/>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3" name="页脚占位符 2">
            <a:extLst>
              <a:ext uri="{FF2B5EF4-FFF2-40B4-BE49-F238E27FC236}">
                <a16:creationId xmlns:a16="http://schemas.microsoft.com/office/drawing/2014/main" id="{E63A452A-3A44-4ED4-A436-4FD6DA7435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1AB2D3-21BD-485E-91DF-626444F157C2}"/>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315029139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73F74-7F5C-494C-A707-71DA941F11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10034A-D66E-4DEA-B21A-D931C05D2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830856-C108-41E2-8D83-50A431126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BE08DB3-5C30-411A-A8BA-8C87FA3DC173}"/>
              </a:ext>
            </a:extLst>
          </p:cNvPr>
          <p:cNvSpPr>
            <a:spLocks noGrp="1"/>
          </p:cNvSpPr>
          <p:nvPr>
            <p:ph type="dt" sz="half" idx="10"/>
          </p:nvPr>
        </p:nvSpPr>
        <p:spPr/>
        <p:txBody>
          <a:bodyPr/>
          <a:lstStyle/>
          <a:p>
            <a:fld id="{A429D539-5BED-47D2-AAB7-BD075F4C08FC}"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C47B0BA7-49F7-425F-B29A-5FE7F165F4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C29366-7CD1-4680-97BA-0B9E79437326}"/>
              </a:ext>
            </a:extLst>
          </p:cNvPr>
          <p:cNvSpPr>
            <a:spLocks noGrp="1"/>
          </p:cNvSpPr>
          <p:nvPr>
            <p:ph type="sldNum" sz="quarter" idx="12"/>
          </p:nvPr>
        </p:nvSpPr>
        <p:spPr/>
        <p:txBody>
          <a:body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316335551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6F131F-FBFA-4CFD-9DFD-C42A52EF5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2ECBBB-B92E-4FDF-8543-DD9C2B3CB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52EAB9-63A1-4D16-B609-ABD5CF318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9D539-5BED-47D2-AAB7-BD075F4C08FC}"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32B86CBB-576A-417A-9A29-BA2ABD276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F30C48-0968-43CC-A7DF-572B3F5EE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DD878-13B8-4D59-A5A5-EE52F45199EA}" type="slidenum">
              <a:rPr lang="zh-CN" altLang="en-US" smtClean="0"/>
              <a:t>‹#›</a:t>
            </a:fld>
            <a:endParaRPr lang="zh-CN" altLang="en-US"/>
          </a:p>
        </p:txBody>
      </p:sp>
    </p:spTree>
    <p:extLst>
      <p:ext uri="{BB962C8B-B14F-4D97-AF65-F5344CB8AC3E}">
        <p14:creationId xmlns:p14="http://schemas.microsoft.com/office/powerpoint/2010/main" val="257894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p14:dur="0" advClick="0" advTm="0"/>
    </mc:Choice>
    <mc:Fallback>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496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p14:dur="0" advClick="0" advTm="0"/>
    </mc:Choice>
    <mc:Fallback>
      <p:transition advClick="0"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169301-A529-4FEC-828B-8AE06309A81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sp>
        <p:nvSpPr>
          <p:cNvPr id="9" name="等腰三角形 8">
            <a:extLst>
              <a:ext uri="{FF2B5EF4-FFF2-40B4-BE49-F238E27FC236}">
                <a16:creationId xmlns:a16="http://schemas.microsoft.com/office/drawing/2014/main" id="{BCC9EB8B-FFE8-41A0-B21F-CB07D8485F0A}"/>
              </a:ext>
            </a:extLst>
          </p:cNvPr>
          <p:cNvSpPr/>
          <p:nvPr/>
        </p:nvSpPr>
        <p:spPr>
          <a:xfrm>
            <a:off x="245781" y="1553029"/>
            <a:ext cx="6169533" cy="5304971"/>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形状 6">
            <a:extLst>
              <a:ext uri="{FF2B5EF4-FFF2-40B4-BE49-F238E27FC236}">
                <a16:creationId xmlns:a16="http://schemas.microsoft.com/office/drawing/2014/main" id="{C8F0CA9E-3984-4FF3-A3F6-5781D15483E5}"/>
              </a:ext>
            </a:extLst>
          </p:cNvPr>
          <p:cNvSpPr/>
          <p:nvPr/>
        </p:nvSpPr>
        <p:spPr>
          <a:xfrm>
            <a:off x="0" y="-152400"/>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213FBFC6-FB4D-4FBA-AB27-9BD5E4011A55}"/>
              </a:ext>
            </a:extLst>
          </p:cNvPr>
          <p:cNvSpPr/>
          <p:nvPr/>
        </p:nvSpPr>
        <p:spPr>
          <a:xfrm>
            <a:off x="14514" y="25853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a:extLst>
              <a:ext uri="{FF2B5EF4-FFF2-40B4-BE49-F238E27FC236}">
                <a16:creationId xmlns:a16="http://schemas.microsoft.com/office/drawing/2014/main" id="{8E158763-1430-48A0-81EF-ACA3FFEA1BE0}"/>
              </a:ext>
            </a:extLst>
          </p:cNvPr>
          <p:cNvSpPr/>
          <p:nvPr/>
        </p:nvSpPr>
        <p:spPr>
          <a:xfrm>
            <a:off x="1128485" y="5447347"/>
            <a:ext cx="2412999" cy="990015"/>
          </a:xfrm>
          <a:prstGeom prst="rect">
            <a:avLst/>
          </a:prstGeom>
        </p:spPr>
        <p:txBody>
          <a:bodyPr wrap="square">
            <a:spAutoFit/>
          </a:bodyPr>
          <a:lstStyle/>
          <a:p>
            <a:pPr algn="ctr">
              <a:lnSpc>
                <a:spcPts val="7000"/>
              </a:lnSpc>
            </a:pPr>
            <a:endParaRPr kumimoji="1" lang="en-US" altLang="zh-CN" sz="6600" spc="300" dirty="0">
              <a:solidFill>
                <a:srgbClr val="FFFFFF"/>
              </a:solidFill>
              <a:effectLst>
                <a:outerShdw blurRad="63500" dist="38100" dir="2700000" sx="104000" sy="104000" algn="tl">
                  <a:schemeClr val="tx1">
                    <a:lumMod val="95000"/>
                    <a:lumOff val="5000"/>
                    <a:alpha val="43000"/>
                  </a:schemeClr>
                </a:outerShdw>
              </a:effectLst>
              <a:latin typeface="Agency FB" panose="020B0503020202020204" pitchFamily="34" charset="0"/>
              <a:cs typeface="+mn-ea"/>
              <a:sym typeface="+mn-lt"/>
            </a:endParaRPr>
          </a:p>
        </p:txBody>
      </p:sp>
      <p:sp>
        <p:nvSpPr>
          <p:cNvPr id="16" name="文本框 15">
            <a:extLst>
              <a:ext uri="{FF2B5EF4-FFF2-40B4-BE49-F238E27FC236}">
                <a16:creationId xmlns:a16="http://schemas.microsoft.com/office/drawing/2014/main" id="{72B992C0-41A1-4C86-94E0-1F0FD35AEC2B}"/>
              </a:ext>
            </a:extLst>
          </p:cNvPr>
          <p:cNvSpPr txBox="1"/>
          <p:nvPr/>
        </p:nvSpPr>
        <p:spPr>
          <a:xfrm>
            <a:off x="5415932" y="2998119"/>
            <a:ext cx="2569934" cy="830997"/>
          </a:xfrm>
          <a:prstGeom prst="rect">
            <a:avLst/>
          </a:prstGeom>
          <a:noFill/>
        </p:spPr>
        <p:txBody>
          <a:bodyPr wrap="none" rtlCol="0">
            <a:spAutoFit/>
          </a:bodyPr>
          <a:lstStyle/>
          <a:p>
            <a:r>
              <a:rPr lang="zh-CN" altLang="en-US" sz="4800" b="1" spc="-150" dirty="0">
                <a:solidFill>
                  <a:schemeClr val="tx1">
                    <a:lumMod val="75000"/>
                    <a:lumOff val="25000"/>
                  </a:schemeClr>
                </a:solidFill>
                <a:cs typeface="+mn-ea"/>
                <a:sym typeface="+mn-lt"/>
              </a:rPr>
              <a:t>实习答辩</a:t>
            </a:r>
            <a:endParaRPr lang="en-US" altLang="zh-CN" sz="4800" b="1" spc="-150" dirty="0">
              <a:solidFill>
                <a:schemeClr val="tx1">
                  <a:lumMod val="75000"/>
                  <a:lumOff val="25000"/>
                </a:schemeClr>
              </a:solidFill>
              <a:cs typeface="+mn-ea"/>
              <a:sym typeface="+mn-lt"/>
            </a:endParaRPr>
          </a:p>
        </p:txBody>
      </p:sp>
      <p:sp>
        <p:nvSpPr>
          <p:cNvPr id="17" name="矩形 1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E6D87CD1-913E-4BD4-8958-2778B8201A9F}"/>
              </a:ext>
            </a:extLst>
          </p:cNvPr>
          <p:cNvSpPr/>
          <p:nvPr/>
        </p:nvSpPr>
        <p:spPr>
          <a:xfrm>
            <a:off x="5527057" y="3937008"/>
            <a:ext cx="4487800" cy="334451"/>
          </a:xfrm>
          <a:prstGeom prst="rect">
            <a:avLst/>
          </a:prstGeom>
        </p:spPr>
        <p:txBody>
          <a:bodyPr wrap="square">
            <a:spAutoFit/>
          </a:bodyPr>
          <a:lstStyle/>
          <a:p>
            <a:pPr>
              <a:lnSpc>
                <a:spcPts val="2200"/>
              </a:lnSpc>
            </a:pPr>
            <a:endParaRPr lang="en-US" altLang="zh-CN" sz="1000" dirty="0">
              <a:solidFill>
                <a:schemeClr val="tx1">
                  <a:lumMod val="95000"/>
                  <a:lumOff val="5000"/>
                </a:schemeClr>
              </a:solidFill>
              <a:cs typeface="+mn-ea"/>
              <a:sym typeface="+mn-lt"/>
            </a:endParaRPr>
          </a:p>
        </p:txBody>
      </p:sp>
      <p:sp>
        <p:nvSpPr>
          <p:cNvPr id="18" name="圆角矩形 5">
            <a:extLst>
              <a:ext uri="{FF2B5EF4-FFF2-40B4-BE49-F238E27FC236}">
                <a16:creationId xmlns:a16="http://schemas.microsoft.com/office/drawing/2014/main" id="{332B2C29-CB4A-4C29-92BD-F3586AD5577D}"/>
              </a:ext>
            </a:extLst>
          </p:cNvPr>
          <p:cNvSpPr/>
          <p:nvPr/>
        </p:nvSpPr>
        <p:spPr>
          <a:xfrm>
            <a:off x="5526928" y="4793256"/>
            <a:ext cx="2221996" cy="366868"/>
          </a:xfrm>
          <a:prstGeom prst="roundRect">
            <a:avLst>
              <a:gd name="adj" fmla="val 0"/>
            </a:avLst>
          </a:prstGeom>
          <a:noFill/>
          <a:ln w="25400">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mj-lt"/>
                <a:cs typeface="+mn-ea"/>
                <a:sym typeface="+mn-lt"/>
              </a:rPr>
              <a:t>计算机</a:t>
            </a:r>
            <a:r>
              <a:rPr lang="en-US" altLang="zh-CN" sz="1200" b="1" dirty="0">
                <a:solidFill>
                  <a:schemeClr val="tx1">
                    <a:lumMod val="95000"/>
                    <a:lumOff val="5000"/>
                  </a:schemeClr>
                </a:solidFill>
                <a:latin typeface="+mj-lt"/>
                <a:cs typeface="+mn-ea"/>
                <a:sym typeface="+mn-lt"/>
              </a:rPr>
              <a:t>6</a:t>
            </a:r>
            <a:r>
              <a:rPr lang="zh-CN" altLang="en-US" sz="1200" b="1" dirty="0">
                <a:solidFill>
                  <a:schemeClr val="tx1">
                    <a:lumMod val="95000"/>
                    <a:lumOff val="5000"/>
                  </a:schemeClr>
                </a:solidFill>
                <a:latin typeface="+mj-lt"/>
                <a:cs typeface="+mn-ea"/>
                <a:sym typeface="+mn-lt"/>
              </a:rPr>
              <a:t>班 </a:t>
            </a:r>
            <a:r>
              <a:rPr lang="en-US" altLang="zh-CN" sz="1200" b="1" dirty="0">
                <a:solidFill>
                  <a:schemeClr val="tx1">
                    <a:lumMod val="95000"/>
                    <a:lumOff val="5000"/>
                  </a:schemeClr>
                </a:solidFill>
                <a:latin typeface="+mj-lt"/>
                <a:cs typeface="+mn-ea"/>
                <a:sym typeface="+mn-lt"/>
              </a:rPr>
              <a:t>041803101</a:t>
            </a:r>
            <a:endParaRPr lang="zh-CN" altLang="en-US" sz="1200" b="1" dirty="0">
              <a:solidFill>
                <a:schemeClr val="tx1">
                  <a:lumMod val="95000"/>
                  <a:lumOff val="5000"/>
                </a:schemeClr>
              </a:solidFill>
              <a:latin typeface="+mj-lt"/>
              <a:cs typeface="+mn-ea"/>
              <a:sym typeface="+mn-lt"/>
            </a:endParaRPr>
          </a:p>
        </p:txBody>
      </p:sp>
      <p:cxnSp>
        <p:nvCxnSpPr>
          <p:cNvPr id="19" name="直接连接符 18">
            <a:extLst>
              <a:ext uri="{FF2B5EF4-FFF2-40B4-BE49-F238E27FC236}">
                <a16:creationId xmlns:a16="http://schemas.microsoft.com/office/drawing/2014/main" id="{A72C33E6-F025-44DE-9029-AF3E49B9D1A8}"/>
              </a:ext>
            </a:extLst>
          </p:cNvPr>
          <p:cNvCxnSpPr>
            <a:cxnSpLocks/>
          </p:cNvCxnSpPr>
          <p:nvPr/>
        </p:nvCxnSpPr>
        <p:spPr>
          <a:xfrm>
            <a:off x="5526928" y="3920613"/>
            <a:ext cx="448792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CF5BA298-B656-4CFA-93DA-D9E9F3859099}"/>
              </a:ext>
            </a:extLst>
          </p:cNvPr>
          <p:cNvSpPr/>
          <p:nvPr/>
        </p:nvSpPr>
        <p:spPr>
          <a:xfrm rot="10800000">
            <a:off x="2067103" y="-1814"/>
            <a:ext cx="2281107" cy="1961446"/>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88900" dist="63500" dir="10800000" sx="103000" sy="103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a:extLst>
              <a:ext uri="{FF2B5EF4-FFF2-40B4-BE49-F238E27FC236}">
                <a16:creationId xmlns:a16="http://schemas.microsoft.com/office/drawing/2014/main" id="{4F3C9981-539A-4BFF-A1CA-909A045D285D}"/>
              </a:ext>
            </a:extLst>
          </p:cNvPr>
          <p:cNvGrpSpPr/>
          <p:nvPr/>
        </p:nvGrpSpPr>
        <p:grpSpPr>
          <a:xfrm>
            <a:off x="5588648" y="2307271"/>
            <a:ext cx="2186146" cy="571589"/>
            <a:chOff x="5588648" y="2307271"/>
            <a:chExt cx="2186146" cy="571589"/>
          </a:xfrm>
        </p:grpSpPr>
        <p:sp>
          <p:nvSpPr>
            <p:cNvPr id="24" name="等腰三角形 23">
              <a:extLst>
                <a:ext uri="{FF2B5EF4-FFF2-40B4-BE49-F238E27FC236}">
                  <a16:creationId xmlns:a16="http://schemas.microsoft.com/office/drawing/2014/main" id="{7721F305-6B81-4287-A36A-B531924BA353}"/>
                </a:ext>
              </a:extLst>
            </p:cNvPr>
            <p:cNvSpPr/>
            <p:nvPr/>
          </p:nvSpPr>
          <p:spPr>
            <a:xfrm>
              <a:off x="5588648" y="230727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a:extLst>
                <a:ext uri="{FF2B5EF4-FFF2-40B4-BE49-F238E27FC236}">
                  <a16:creationId xmlns:a16="http://schemas.microsoft.com/office/drawing/2014/main" id="{3A5BC547-0671-4F7F-968B-79E285E62462}"/>
                </a:ext>
              </a:extLst>
            </p:cNvPr>
            <p:cNvSpPr/>
            <p:nvPr/>
          </p:nvSpPr>
          <p:spPr>
            <a:xfrm>
              <a:off x="6354682" y="231644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6" name="等腰三角形 25">
              <a:extLst>
                <a:ext uri="{FF2B5EF4-FFF2-40B4-BE49-F238E27FC236}">
                  <a16:creationId xmlns:a16="http://schemas.microsoft.com/office/drawing/2014/main" id="{631E03C7-FF67-4A27-8517-538640F807E5}"/>
                </a:ext>
              </a:extLst>
            </p:cNvPr>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30" name="圆角矩形 5">
            <a:extLst>
              <a:ext uri="{FF2B5EF4-FFF2-40B4-BE49-F238E27FC236}">
                <a16:creationId xmlns:a16="http://schemas.microsoft.com/office/drawing/2014/main" id="{C98BEE8A-C646-4356-AB08-CD45D58CD323}"/>
              </a:ext>
            </a:extLst>
          </p:cNvPr>
          <p:cNvSpPr/>
          <p:nvPr/>
        </p:nvSpPr>
        <p:spPr>
          <a:xfrm>
            <a:off x="8163250" y="4797696"/>
            <a:ext cx="1314959" cy="366868"/>
          </a:xfrm>
          <a:prstGeom prst="roundRect">
            <a:avLst>
              <a:gd name="adj" fmla="val 0"/>
            </a:avLst>
          </a:prstGeom>
          <a:noFill/>
          <a:ln w="25400">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mj-lt"/>
                <a:cs typeface="+mn-ea"/>
                <a:sym typeface="+mn-lt"/>
              </a:rPr>
              <a:t>汇报人：陈曼</a:t>
            </a:r>
          </a:p>
        </p:txBody>
      </p:sp>
      <p:sp>
        <p:nvSpPr>
          <p:cNvPr id="22" name="圆角矩形 5">
            <a:extLst>
              <a:ext uri="{FF2B5EF4-FFF2-40B4-BE49-F238E27FC236}">
                <a16:creationId xmlns:a16="http://schemas.microsoft.com/office/drawing/2014/main" id="{EFDA534D-7C14-4E3E-A855-DB979798823B}"/>
              </a:ext>
            </a:extLst>
          </p:cNvPr>
          <p:cNvSpPr/>
          <p:nvPr/>
        </p:nvSpPr>
        <p:spPr>
          <a:xfrm>
            <a:off x="5526928" y="5510111"/>
            <a:ext cx="2221996" cy="366868"/>
          </a:xfrm>
          <a:prstGeom prst="roundRect">
            <a:avLst>
              <a:gd name="adj" fmla="val 0"/>
            </a:avLst>
          </a:prstGeom>
          <a:noFill/>
          <a:ln w="25400">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mj-lt"/>
                <a:cs typeface="+mn-ea"/>
                <a:sym typeface="+mn-lt"/>
              </a:rPr>
              <a:t>实习岗位：</a:t>
            </a:r>
            <a:r>
              <a:rPr lang="en-US" altLang="zh-CN" sz="1200" b="1" dirty="0">
                <a:solidFill>
                  <a:schemeClr val="tx1">
                    <a:lumMod val="95000"/>
                    <a:lumOff val="5000"/>
                  </a:schemeClr>
                </a:solidFill>
                <a:latin typeface="+mj-lt"/>
                <a:cs typeface="+mn-ea"/>
                <a:sym typeface="+mn-lt"/>
              </a:rPr>
              <a:t>Web</a:t>
            </a:r>
            <a:r>
              <a:rPr lang="zh-CN" altLang="en-US" sz="1200" b="1" dirty="0">
                <a:solidFill>
                  <a:schemeClr val="tx1">
                    <a:lumMod val="95000"/>
                    <a:lumOff val="5000"/>
                  </a:schemeClr>
                </a:solidFill>
                <a:latin typeface="+mj-lt"/>
                <a:cs typeface="+mn-ea"/>
                <a:sym typeface="+mn-lt"/>
              </a:rPr>
              <a:t>前端工程师</a:t>
            </a:r>
          </a:p>
        </p:txBody>
      </p:sp>
    </p:spTree>
    <p:extLst>
      <p:ext uri="{BB962C8B-B14F-4D97-AF65-F5344CB8AC3E}">
        <p14:creationId xmlns:p14="http://schemas.microsoft.com/office/powerpoint/2010/main" val="139266267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6" presetClass="entr" presetSubtype="37"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outVertical)">
                                      <p:cBhvr>
                                        <p:cTn id="24" dur="500"/>
                                        <p:tgtEl>
                                          <p:spTgt spid="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500"/>
                            </p:stCondLst>
                            <p:childTnLst>
                              <p:par>
                                <p:cTn id="33" presetID="3" presetClass="entr" presetSubtype="10" fill="hold" grpId="0" nodeType="afterEffect" nodePh="1">
                                  <p:stCondLst>
                                    <p:cond delay="0"/>
                                  </p:stCondLst>
                                  <p:endCondLst>
                                    <p:cond evt="begin" delay="0">
                                      <p:tn val="33"/>
                                    </p:cond>
                                  </p:end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linds(horizontal)">
                                      <p:cBhvr>
                                        <p:cTn id="41" dur="500"/>
                                        <p:tgtEl>
                                          <p:spTgt spid="30"/>
                                        </p:tgtEl>
                                      </p:cBhvr>
                                    </p:animEffect>
                                  </p:childTnLst>
                                </p:cTn>
                              </p:par>
                            </p:childTnLst>
                          </p:cTn>
                        </p:par>
                        <p:par>
                          <p:cTn id="42" fill="hold">
                            <p:stCondLst>
                              <p:cond delay="40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0" grpId="0" animBg="1"/>
      <p:bldP spid="14" grpId="0"/>
      <p:bldP spid="16" grpId="0"/>
      <p:bldP spid="17" grpId="0"/>
      <p:bldP spid="18" grpId="0" animBg="1"/>
      <p:bldP spid="21" grpId="0" animBg="1"/>
      <p:bldP spid="3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AB85B3-88CE-419F-8172-8C001B46F59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11" name="组合 10">
            <a:extLst>
              <a:ext uri="{FF2B5EF4-FFF2-40B4-BE49-F238E27FC236}">
                <a16:creationId xmlns:a16="http://schemas.microsoft.com/office/drawing/2014/main" id="{1E1D91A6-D31B-40BB-B0E3-E74573BE64A1}"/>
              </a:ext>
            </a:extLst>
          </p:cNvPr>
          <p:cNvGrpSpPr/>
          <p:nvPr/>
        </p:nvGrpSpPr>
        <p:grpSpPr>
          <a:xfrm rot="5400000">
            <a:off x="-807278" y="807277"/>
            <a:ext cx="2186146" cy="571589"/>
            <a:chOff x="3137036" y="4286161"/>
            <a:chExt cx="2186146" cy="571589"/>
          </a:xfrm>
        </p:grpSpPr>
        <p:sp>
          <p:nvSpPr>
            <p:cNvPr id="8" name="等腰三角形 7">
              <a:extLst>
                <a:ext uri="{FF2B5EF4-FFF2-40B4-BE49-F238E27FC236}">
                  <a16:creationId xmlns:a16="http://schemas.microsoft.com/office/drawing/2014/main" id="{1404C73C-69F8-4B84-A1D1-A873B7E34072}"/>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a:extLst>
                <a:ext uri="{FF2B5EF4-FFF2-40B4-BE49-F238E27FC236}">
                  <a16:creationId xmlns:a16="http://schemas.microsoft.com/office/drawing/2014/main" id="{B697799A-A883-47DD-891E-0459A7422AB2}"/>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8ED3CE20-413D-4CDB-9DA5-5E469FC3C948}"/>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文本框 11">
            <a:extLst>
              <a:ext uri="{FF2B5EF4-FFF2-40B4-BE49-F238E27FC236}">
                <a16:creationId xmlns:a16="http://schemas.microsoft.com/office/drawing/2014/main" id="{86B1B52B-7AA4-412B-9DF2-58D580FD5F67}"/>
              </a:ext>
            </a:extLst>
          </p:cNvPr>
          <p:cNvSpPr txBox="1"/>
          <p:nvPr/>
        </p:nvSpPr>
        <p:spPr>
          <a:xfrm>
            <a:off x="842957" y="392466"/>
            <a:ext cx="2698175"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cs typeface="+mn-ea"/>
                <a:sym typeface="+mn-lt"/>
              </a:rPr>
              <a:t>实习体会与收获</a:t>
            </a:r>
          </a:p>
        </p:txBody>
      </p:sp>
      <p:grpSp>
        <p:nvGrpSpPr>
          <p:cNvPr id="16" name="组合 15">
            <a:extLst>
              <a:ext uri="{FF2B5EF4-FFF2-40B4-BE49-F238E27FC236}">
                <a16:creationId xmlns:a16="http://schemas.microsoft.com/office/drawing/2014/main" id="{ADD0B76B-1BAE-4B32-AC6B-CC9A75033A59}"/>
              </a:ext>
            </a:extLst>
          </p:cNvPr>
          <p:cNvGrpSpPr/>
          <p:nvPr/>
        </p:nvGrpSpPr>
        <p:grpSpPr>
          <a:xfrm rot="16200000">
            <a:off x="10821363" y="5479133"/>
            <a:ext cx="2186146" cy="571589"/>
            <a:chOff x="3137036" y="4286161"/>
            <a:chExt cx="2186146" cy="571589"/>
          </a:xfrm>
        </p:grpSpPr>
        <p:sp>
          <p:nvSpPr>
            <p:cNvPr id="17" name="等腰三角形 16">
              <a:extLst>
                <a:ext uri="{FF2B5EF4-FFF2-40B4-BE49-F238E27FC236}">
                  <a16:creationId xmlns:a16="http://schemas.microsoft.com/office/drawing/2014/main" id="{7A0FA767-F59B-4934-B60F-B43AAEBAE644}"/>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CDB79C26-E864-451D-AB06-2A691313DFE8}"/>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 name="等腰三角形 18">
              <a:extLst>
                <a:ext uri="{FF2B5EF4-FFF2-40B4-BE49-F238E27FC236}">
                  <a16:creationId xmlns:a16="http://schemas.microsoft.com/office/drawing/2014/main" id="{1842C923-ECBD-42D7-9066-170EDB5C81F6}"/>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3" name="Group 49">
            <a:extLst>
              <a:ext uri="{FF2B5EF4-FFF2-40B4-BE49-F238E27FC236}">
                <a16:creationId xmlns:a16="http://schemas.microsoft.com/office/drawing/2014/main" id="{6F472592-56B2-40FE-9169-E09C86CA93C6}"/>
              </a:ext>
            </a:extLst>
          </p:cNvPr>
          <p:cNvGrpSpPr/>
          <p:nvPr/>
        </p:nvGrpSpPr>
        <p:grpSpPr>
          <a:xfrm>
            <a:off x="4809138" y="2394008"/>
            <a:ext cx="1238183" cy="1521801"/>
            <a:chOff x="3606801" y="1795463"/>
            <a:chExt cx="928688" cy="1141413"/>
          </a:xfrm>
        </p:grpSpPr>
        <p:sp>
          <p:nvSpPr>
            <p:cNvPr id="14" name="Freeform 8">
              <a:extLst>
                <a:ext uri="{FF2B5EF4-FFF2-40B4-BE49-F238E27FC236}">
                  <a16:creationId xmlns:a16="http://schemas.microsoft.com/office/drawing/2014/main" id="{B2F582EF-6B7D-4E78-9AE0-A6E972B7778F}"/>
                </a:ext>
              </a:extLst>
            </p:cNvPr>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rgbClr val="2C2C2C"/>
            </a:solidFill>
            <a:ln w="9525">
              <a:noFill/>
              <a:round/>
              <a:headEnd/>
              <a:tailEnd/>
            </a:ln>
            <a:effectLst>
              <a:outerShdw blurRad="50800" dist="38100" dir="2700000" algn="tl" rotWithShape="0">
                <a:prstClr val="black">
                  <a:alpha val="40000"/>
                </a:prstClr>
              </a:outerShdw>
            </a:effectLst>
          </p:spPr>
          <p:txBody>
            <a:bodyPr vert="horz" wrap="square" lIns="121913" tIns="60956" rIns="121913" bIns="60956" numCol="1" anchor="t" anchorCtr="0" compatLnSpc="1">
              <a:prstTxWarp prst="textNoShape">
                <a:avLst/>
              </a:prstTxWarp>
            </a:bodyPr>
            <a:lstStyle/>
            <a:p>
              <a:pPr>
                <a:lnSpc>
                  <a:spcPct val="120000"/>
                </a:lnSpc>
              </a:pPr>
              <a:endParaRPr lang="en-US" sz="758">
                <a:solidFill>
                  <a:schemeClr val="bg1">
                    <a:lumMod val="65000"/>
                  </a:schemeClr>
                </a:solidFill>
                <a:cs typeface="+mn-ea"/>
                <a:sym typeface="+mn-lt"/>
              </a:endParaRPr>
            </a:p>
          </p:txBody>
        </p:sp>
        <p:sp>
          <p:nvSpPr>
            <p:cNvPr id="15" name="Freeform 9">
              <a:extLst>
                <a:ext uri="{FF2B5EF4-FFF2-40B4-BE49-F238E27FC236}">
                  <a16:creationId xmlns:a16="http://schemas.microsoft.com/office/drawing/2014/main" id="{B2484CDC-6D8C-4EC4-BCD9-505F2ACCCADB}"/>
                </a:ext>
              </a:extLst>
            </p:cNvPr>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a:solidFill>
                  <a:schemeClr val="bg1">
                    <a:lumMod val="65000"/>
                  </a:schemeClr>
                </a:solidFill>
                <a:cs typeface="+mn-ea"/>
                <a:sym typeface="+mn-lt"/>
              </a:endParaRPr>
            </a:p>
          </p:txBody>
        </p:sp>
      </p:grpSp>
      <p:grpSp>
        <p:nvGrpSpPr>
          <p:cNvPr id="20" name="Group 50">
            <a:extLst>
              <a:ext uri="{FF2B5EF4-FFF2-40B4-BE49-F238E27FC236}">
                <a16:creationId xmlns:a16="http://schemas.microsoft.com/office/drawing/2014/main" id="{9D7D3E2A-E92A-4A27-A590-F044AE0B7C9E}"/>
              </a:ext>
            </a:extLst>
          </p:cNvPr>
          <p:cNvGrpSpPr/>
          <p:nvPr/>
        </p:nvGrpSpPr>
        <p:grpSpPr>
          <a:xfrm>
            <a:off x="6127749" y="2389774"/>
            <a:ext cx="1236066" cy="1526034"/>
            <a:chOff x="4595813" y="1792288"/>
            <a:chExt cx="927100" cy="1144588"/>
          </a:xfrm>
        </p:grpSpPr>
        <p:sp>
          <p:nvSpPr>
            <p:cNvPr id="21" name="Freeform 9">
              <a:extLst>
                <a:ext uri="{FF2B5EF4-FFF2-40B4-BE49-F238E27FC236}">
                  <a16:creationId xmlns:a16="http://schemas.microsoft.com/office/drawing/2014/main" id="{0C85DD62-2EED-43F3-8845-AF49F2C29715}"/>
                </a:ext>
              </a:extLst>
            </p:cNvPr>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rgbClr val="FF9600"/>
            </a:solidFill>
            <a:ln w="9525">
              <a:noFill/>
              <a:round/>
              <a:headEnd/>
              <a:tailEnd/>
            </a:ln>
            <a:effectLst>
              <a:outerShdw blurRad="50800" dist="38100" dir="2700000" algn="tl" rotWithShape="0">
                <a:prstClr val="black">
                  <a:alpha val="40000"/>
                </a:prstClr>
              </a:outerShdw>
            </a:effectLst>
          </p:spPr>
          <p:txBody>
            <a:bodyPr vert="horz" wrap="square" lIns="121913" tIns="60956" rIns="121913" bIns="60956" numCol="1" anchor="t" anchorCtr="0" compatLnSpc="1">
              <a:prstTxWarp prst="textNoShape">
                <a:avLst/>
              </a:prstTxWarp>
            </a:bodyPr>
            <a:lstStyle/>
            <a:p>
              <a:pPr>
                <a:lnSpc>
                  <a:spcPct val="120000"/>
                </a:lnSpc>
              </a:pPr>
              <a:endParaRPr lang="en-US" sz="758">
                <a:solidFill>
                  <a:schemeClr val="bg1">
                    <a:lumMod val="65000"/>
                  </a:schemeClr>
                </a:solidFill>
                <a:cs typeface="+mn-ea"/>
                <a:sym typeface="+mn-lt"/>
              </a:endParaRPr>
            </a:p>
          </p:txBody>
        </p:sp>
        <p:sp>
          <p:nvSpPr>
            <p:cNvPr id="22" name="Freeform 100">
              <a:extLst>
                <a:ext uri="{FF2B5EF4-FFF2-40B4-BE49-F238E27FC236}">
                  <a16:creationId xmlns:a16="http://schemas.microsoft.com/office/drawing/2014/main" id="{A834642D-4705-404D-A9AB-05027CAB0308}"/>
                </a:ext>
              </a:extLst>
            </p:cNvPr>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a:solidFill>
                  <a:schemeClr val="bg1">
                    <a:lumMod val="65000"/>
                  </a:schemeClr>
                </a:solidFill>
                <a:cs typeface="+mn-ea"/>
                <a:sym typeface="+mn-lt"/>
              </a:endParaRPr>
            </a:p>
          </p:txBody>
        </p:sp>
      </p:grpSp>
      <p:grpSp>
        <p:nvGrpSpPr>
          <p:cNvPr id="23" name="Group 51">
            <a:extLst>
              <a:ext uri="{FF2B5EF4-FFF2-40B4-BE49-F238E27FC236}">
                <a16:creationId xmlns:a16="http://schemas.microsoft.com/office/drawing/2014/main" id="{3A034D6C-F732-4FD5-BD67-42A35290172B}"/>
              </a:ext>
            </a:extLst>
          </p:cNvPr>
          <p:cNvGrpSpPr/>
          <p:nvPr/>
        </p:nvGrpSpPr>
        <p:grpSpPr>
          <a:xfrm>
            <a:off x="4938248" y="4000469"/>
            <a:ext cx="1109073" cy="1365176"/>
            <a:chOff x="3703638" y="3000375"/>
            <a:chExt cx="831850" cy="1023938"/>
          </a:xfrm>
        </p:grpSpPr>
        <p:sp>
          <p:nvSpPr>
            <p:cNvPr id="24" name="Freeform 11">
              <a:extLst>
                <a:ext uri="{FF2B5EF4-FFF2-40B4-BE49-F238E27FC236}">
                  <a16:creationId xmlns:a16="http://schemas.microsoft.com/office/drawing/2014/main" id="{24BCAD57-5C36-4188-B5BF-E897CC36F0EA}"/>
                </a:ext>
              </a:extLst>
            </p:cNvPr>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rgbClr val="FF9600"/>
            </a:solidFill>
            <a:ln w="9525">
              <a:noFill/>
              <a:round/>
              <a:headEnd/>
              <a:tailEnd/>
            </a:ln>
            <a:effectLst>
              <a:outerShdw blurRad="50800" dist="38100" dir="2700000" algn="tl" rotWithShape="0">
                <a:prstClr val="black">
                  <a:alpha val="40000"/>
                </a:prstClr>
              </a:outerShdw>
            </a:effectLst>
          </p:spPr>
          <p:txBody>
            <a:bodyPr vert="horz" wrap="square" lIns="121913" tIns="60956" rIns="121913" bIns="60956" numCol="1" anchor="t" anchorCtr="0" compatLnSpc="1">
              <a:prstTxWarp prst="textNoShape">
                <a:avLst/>
              </a:prstTxWarp>
            </a:bodyPr>
            <a:lstStyle/>
            <a:p>
              <a:pPr>
                <a:lnSpc>
                  <a:spcPct val="120000"/>
                </a:lnSpc>
              </a:pPr>
              <a:endParaRPr lang="en-US" sz="758">
                <a:solidFill>
                  <a:schemeClr val="bg1">
                    <a:lumMod val="65000"/>
                  </a:schemeClr>
                </a:solidFill>
                <a:cs typeface="+mn-ea"/>
                <a:sym typeface="+mn-lt"/>
              </a:endParaRPr>
            </a:p>
          </p:txBody>
        </p:sp>
        <p:sp>
          <p:nvSpPr>
            <p:cNvPr id="25" name="Freeform 131">
              <a:extLst>
                <a:ext uri="{FF2B5EF4-FFF2-40B4-BE49-F238E27FC236}">
                  <a16:creationId xmlns:a16="http://schemas.microsoft.com/office/drawing/2014/main" id="{C6F316D9-7EEC-41C9-B6EC-4135377F5231}"/>
                </a:ext>
              </a:extLst>
            </p:cNvPr>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solidFill>
                  <a:schemeClr val="bg1">
                    <a:lumMod val="65000"/>
                  </a:schemeClr>
                </a:solidFill>
                <a:cs typeface="+mn-ea"/>
                <a:sym typeface="+mn-lt"/>
              </a:endParaRPr>
            </a:p>
          </p:txBody>
        </p:sp>
      </p:grpSp>
      <p:grpSp>
        <p:nvGrpSpPr>
          <p:cNvPr id="26" name="Group 52">
            <a:extLst>
              <a:ext uri="{FF2B5EF4-FFF2-40B4-BE49-F238E27FC236}">
                <a16:creationId xmlns:a16="http://schemas.microsoft.com/office/drawing/2014/main" id="{95188912-9438-4605-8E8D-3D2F9291E8F1}"/>
              </a:ext>
            </a:extLst>
          </p:cNvPr>
          <p:cNvGrpSpPr/>
          <p:nvPr/>
        </p:nvGrpSpPr>
        <p:grpSpPr>
          <a:xfrm>
            <a:off x="6127749" y="4000469"/>
            <a:ext cx="1085791" cy="1371525"/>
            <a:chOff x="4595813" y="3000375"/>
            <a:chExt cx="814388" cy="1028700"/>
          </a:xfrm>
        </p:grpSpPr>
        <p:sp>
          <p:nvSpPr>
            <p:cNvPr id="27" name="Freeform 10">
              <a:extLst>
                <a:ext uri="{FF2B5EF4-FFF2-40B4-BE49-F238E27FC236}">
                  <a16:creationId xmlns:a16="http://schemas.microsoft.com/office/drawing/2014/main" id="{A71B247B-E40E-4600-A34B-642AA75438AB}"/>
                </a:ext>
              </a:extLst>
            </p:cNvPr>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rgbClr val="2C2C2C"/>
            </a:solidFill>
            <a:ln w="9525">
              <a:noFill/>
              <a:round/>
              <a:headEnd/>
              <a:tailEnd/>
            </a:ln>
            <a:effectLst>
              <a:outerShdw blurRad="50800" dist="38100" dir="2700000" algn="tl" rotWithShape="0">
                <a:prstClr val="black">
                  <a:alpha val="40000"/>
                </a:prstClr>
              </a:outerShdw>
            </a:effectLst>
          </p:spPr>
          <p:txBody>
            <a:bodyPr vert="horz" wrap="square" lIns="121913" tIns="60956" rIns="121913" bIns="60956" numCol="1" anchor="t" anchorCtr="0" compatLnSpc="1">
              <a:prstTxWarp prst="textNoShape">
                <a:avLst/>
              </a:prstTxWarp>
            </a:bodyPr>
            <a:lstStyle/>
            <a:p>
              <a:pPr>
                <a:lnSpc>
                  <a:spcPct val="120000"/>
                </a:lnSpc>
              </a:pPr>
              <a:endParaRPr lang="en-US" sz="758">
                <a:solidFill>
                  <a:schemeClr val="bg1">
                    <a:lumMod val="65000"/>
                  </a:schemeClr>
                </a:solidFill>
                <a:cs typeface="+mn-ea"/>
                <a:sym typeface="+mn-lt"/>
              </a:endParaRPr>
            </a:p>
          </p:txBody>
        </p:sp>
        <p:sp>
          <p:nvSpPr>
            <p:cNvPr id="28" name="Freeform 62">
              <a:extLst>
                <a:ext uri="{FF2B5EF4-FFF2-40B4-BE49-F238E27FC236}">
                  <a16:creationId xmlns:a16="http://schemas.microsoft.com/office/drawing/2014/main" id="{046DE520-4BE7-4B69-B455-4F90F8CA7346}"/>
                </a:ext>
              </a:extLst>
            </p:cNvPr>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solidFill>
                  <a:schemeClr val="bg1">
                    <a:lumMod val="65000"/>
                  </a:schemeClr>
                </a:solidFill>
                <a:cs typeface="+mn-ea"/>
                <a:sym typeface="+mn-lt"/>
              </a:endParaRPr>
            </a:p>
          </p:txBody>
        </p:sp>
      </p:grpSp>
      <p:grpSp>
        <p:nvGrpSpPr>
          <p:cNvPr id="29" name="Group 17">
            <a:extLst>
              <a:ext uri="{FF2B5EF4-FFF2-40B4-BE49-F238E27FC236}">
                <a16:creationId xmlns:a16="http://schemas.microsoft.com/office/drawing/2014/main" id="{C6463601-562D-4884-9082-E75754A8C132}"/>
              </a:ext>
            </a:extLst>
          </p:cNvPr>
          <p:cNvGrpSpPr/>
          <p:nvPr/>
        </p:nvGrpSpPr>
        <p:grpSpPr>
          <a:xfrm>
            <a:off x="1536646" y="1961785"/>
            <a:ext cx="2039020" cy="1293936"/>
            <a:chOff x="844734" y="1929716"/>
            <a:chExt cx="2315627" cy="738004"/>
          </a:xfrm>
        </p:grpSpPr>
        <p:sp>
          <p:nvSpPr>
            <p:cNvPr id="30" name="Footer Text">
              <a:extLst>
                <a:ext uri="{FF2B5EF4-FFF2-40B4-BE49-F238E27FC236}">
                  <a16:creationId xmlns:a16="http://schemas.microsoft.com/office/drawing/2014/main" id="{A49BA75B-A6B2-4770-9ACB-337892730F52}"/>
                </a:ext>
              </a:extLst>
            </p:cNvPr>
            <p:cNvSpPr txBox="1"/>
            <p:nvPr/>
          </p:nvSpPr>
          <p:spPr>
            <a:xfrm>
              <a:off x="844734" y="2099987"/>
              <a:ext cx="2287091" cy="567733"/>
            </a:xfrm>
            <a:prstGeom prst="rect">
              <a:avLst/>
            </a:prstGeom>
            <a:noFill/>
          </p:spPr>
          <p:txBody>
            <a:bodyPr wrap="square" lIns="0" tIns="0" rIns="0" bIns="0" rtlCol="0">
              <a:spAutoFit/>
            </a:bodyPr>
            <a:lstStyle>
              <a:defPPr>
                <a:defRPr lang="zh-CN"/>
              </a:defPPr>
              <a:lvl1pPr algn="r">
                <a:lnSpc>
                  <a:spcPts val="2000"/>
                </a:lnSpc>
                <a:defRPr sz="1100">
                  <a:solidFill>
                    <a:schemeClr val="tx1">
                      <a:lumMod val="85000"/>
                      <a:lumOff val="15000"/>
                    </a:schemeClr>
                  </a:solidFill>
                  <a:latin typeface="+mn-ea"/>
                </a:defRPr>
              </a:lvl1pPr>
            </a:lstStyle>
            <a:p>
              <a:r>
                <a:rPr lang="zh-CN" altLang="en-US" dirty="0">
                  <a:latin typeface="+mn-lt"/>
                  <a:cs typeface="+mn-ea"/>
                  <a:sym typeface="+mn-lt"/>
                </a:rPr>
                <a:t>不同于独立开发的自由性，企业级的产品开发有完善的前后端框架，同时在源码的管理上也更加严格。</a:t>
              </a:r>
              <a:endParaRPr lang="en-US" altLang="zh-CN" dirty="0">
                <a:latin typeface="+mn-lt"/>
                <a:cs typeface="+mn-ea"/>
                <a:sym typeface="+mn-lt"/>
              </a:endParaRPr>
            </a:p>
          </p:txBody>
        </p:sp>
        <p:sp>
          <p:nvSpPr>
            <p:cNvPr id="31" name="TextBox 26">
              <a:extLst>
                <a:ext uri="{FF2B5EF4-FFF2-40B4-BE49-F238E27FC236}">
                  <a16:creationId xmlns:a16="http://schemas.microsoft.com/office/drawing/2014/main" id="{5720C59A-3BB1-49E3-8E77-3B25A6EA1C21}"/>
                </a:ext>
              </a:extLst>
            </p:cNvPr>
            <p:cNvSpPr txBox="1"/>
            <p:nvPr/>
          </p:nvSpPr>
          <p:spPr>
            <a:xfrm>
              <a:off x="844734" y="1929716"/>
              <a:ext cx="2315627" cy="127963"/>
            </a:xfrm>
            <a:prstGeom prst="rect">
              <a:avLst/>
            </a:prstGeom>
            <a:noFill/>
          </p:spPr>
          <p:txBody>
            <a:bodyPr wrap="none" lIns="0" tIns="0" rIns="0" bIns="0" rtlCol="0" anchor="ctr">
              <a:spAutoFit/>
            </a:bodyPr>
            <a:lstStyle>
              <a:defPPr>
                <a:defRPr lang="zh-CN"/>
              </a:defPPr>
              <a:lvl1pPr>
                <a:lnSpc>
                  <a:spcPct val="120000"/>
                </a:lnSpc>
                <a:defRPr sz="1327">
                  <a:solidFill>
                    <a:schemeClr val="tx1">
                      <a:lumMod val="85000"/>
                      <a:lumOff val="15000"/>
                    </a:schemeClr>
                  </a:solidFill>
                  <a:latin typeface="Arial" panose="020B0604020202020204" pitchFamily="34" charset="0"/>
                  <a:ea typeface="微软雅黑" panose="020B0503020204020204" pitchFamily="34" charset="-122"/>
                  <a:cs typeface="+mn-ea"/>
                </a:defRPr>
              </a:lvl1pPr>
            </a:lstStyle>
            <a:p>
              <a:r>
                <a:rPr lang="zh-CN" altLang="en-US" b="1" dirty="0">
                  <a:latin typeface="+mn-lt"/>
                  <a:ea typeface="+mn-ea"/>
                  <a:sym typeface="+mn-lt"/>
                </a:rPr>
                <a:t>完善的开发框架和代码管理</a:t>
              </a:r>
              <a:endParaRPr lang="en-US" b="1" dirty="0">
                <a:latin typeface="+mn-lt"/>
                <a:ea typeface="+mn-ea"/>
                <a:sym typeface="+mn-lt"/>
              </a:endParaRPr>
            </a:p>
          </p:txBody>
        </p:sp>
      </p:grpSp>
      <p:grpSp>
        <p:nvGrpSpPr>
          <p:cNvPr id="32" name="Group 32">
            <a:extLst>
              <a:ext uri="{FF2B5EF4-FFF2-40B4-BE49-F238E27FC236}">
                <a16:creationId xmlns:a16="http://schemas.microsoft.com/office/drawing/2014/main" id="{0E1B08DA-0AB9-4827-BC3D-47ADD670D49E}"/>
              </a:ext>
            </a:extLst>
          </p:cNvPr>
          <p:cNvGrpSpPr/>
          <p:nvPr/>
        </p:nvGrpSpPr>
        <p:grpSpPr>
          <a:xfrm>
            <a:off x="1687931" y="4715772"/>
            <a:ext cx="2013891" cy="498707"/>
            <a:chOff x="844734" y="1957447"/>
            <a:chExt cx="2287091" cy="260627"/>
          </a:xfrm>
        </p:grpSpPr>
        <p:sp>
          <p:nvSpPr>
            <p:cNvPr id="33" name="Footer Text">
              <a:extLst>
                <a:ext uri="{FF2B5EF4-FFF2-40B4-BE49-F238E27FC236}">
                  <a16:creationId xmlns:a16="http://schemas.microsoft.com/office/drawing/2014/main" id="{849D8466-CACE-43E7-9DC4-270A9B6C1598}"/>
                </a:ext>
              </a:extLst>
            </p:cNvPr>
            <p:cNvSpPr txBox="1"/>
            <p:nvPr/>
          </p:nvSpPr>
          <p:spPr>
            <a:xfrm>
              <a:off x="844734" y="2099987"/>
              <a:ext cx="2287091" cy="118087"/>
            </a:xfrm>
            <a:prstGeom prst="rect">
              <a:avLst/>
            </a:prstGeom>
            <a:noFill/>
          </p:spPr>
          <p:txBody>
            <a:bodyPr wrap="square" lIns="0" tIns="0" rIns="0" bIns="0" rtlCol="0">
              <a:spAutoFit/>
            </a:bodyPr>
            <a:lstStyle>
              <a:defPPr>
                <a:defRPr lang="zh-CN"/>
              </a:defPPr>
              <a:lvl1pPr>
                <a:lnSpc>
                  <a:spcPts val="2000"/>
                </a:lnSpc>
                <a:defRPr sz="1100">
                  <a:solidFill>
                    <a:schemeClr val="tx1">
                      <a:lumMod val="85000"/>
                      <a:lumOff val="15000"/>
                    </a:schemeClr>
                  </a:solidFill>
                  <a:latin typeface="+mn-ea"/>
                </a:defRPr>
              </a:lvl1pPr>
            </a:lstStyle>
            <a:p>
              <a:pPr algn="r"/>
              <a:r>
                <a:rPr lang="zh-CN" altLang="en-US" dirty="0">
                  <a:latin typeface="+mn-lt"/>
                  <a:cs typeface="+mn-ea"/>
                  <a:sym typeface="+mn-lt"/>
                </a:rPr>
                <a:t>向同事请教、公司内部资料。</a:t>
              </a:r>
              <a:endParaRPr lang="en-US" altLang="zh-CN" dirty="0">
                <a:latin typeface="+mn-lt"/>
                <a:cs typeface="+mn-ea"/>
                <a:sym typeface="+mn-lt"/>
              </a:endParaRPr>
            </a:p>
          </p:txBody>
        </p:sp>
        <p:sp>
          <p:nvSpPr>
            <p:cNvPr id="34" name="TextBox 29">
              <a:extLst>
                <a:ext uri="{FF2B5EF4-FFF2-40B4-BE49-F238E27FC236}">
                  <a16:creationId xmlns:a16="http://schemas.microsoft.com/office/drawing/2014/main" id="{D37C410E-F006-4AC8-8969-4C55C7C3332C}"/>
                </a:ext>
              </a:extLst>
            </p:cNvPr>
            <p:cNvSpPr txBox="1"/>
            <p:nvPr/>
          </p:nvSpPr>
          <p:spPr>
            <a:xfrm>
              <a:off x="1781042" y="1957447"/>
              <a:ext cx="1350783" cy="117250"/>
            </a:xfrm>
            <a:prstGeom prst="rect">
              <a:avLst/>
            </a:prstGeom>
            <a:noFill/>
          </p:spPr>
          <p:txBody>
            <a:bodyPr wrap="none" lIns="0" tIns="0" rIns="0" bIns="0" rtlCol="0" anchor="ctr">
              <a:spAutoFit/>
            </a:bodyPr>
            <a:lstStyle>
              <a:defPPr>
                <a:defRPr lang="zh-CN"/>
              </a:defPPr>
              <a:lvl1pPr>
                <a:lnSpc>
                  <a:spcPct val="120000"/>
                </a:lnSpc>
                <a:defRPr sz="1327">
                  <a:solidFill>
                    <a:schemeClr val="tx1">
                      <a:lumMod val="85000"/>
                      <a:lumOff val="15000"/>
                    </a:schemeClr>
                  </a:solidFill>
                  <a:latin typeface="Arial" panose="020B0604020202020204" pitchFamily="34" charset="0"/>
                  <a:ea typeface="微软雅黑" panose="020B0503020204020204" pitchFamily="34" charset="-122"/>
                  <a:cs typeface="+mn-ea"/>
                </a:defRPr>
              </a:lvl1pPr>
            </a:lstStyle>
            <a:p>
              <a:r>
                <a:rPr lang="zh-CN" altLang="en-US" b="1" dirty="0">
                  <a:latin typeface="+mn-lt"/>
                  <a:ea typeface="+mn-ea"/>
                  <a:sym typeface="+mn-lt"/>
                </a:rPr>
                <a:t>解决问题的方法</a:t>
              </a:r>
              <a:endParaRPr lang="en-US" b="1" dirty="0">
                <a:latin typeface="+mn-lt"/>
                <a:ea typeface="+mn-ea"/>
                <a:sym typeface="+mn-lt"/>
              </a:endParaRPr>
            </a:p>
          </p:txBody>
        </p:sp>
      </p:grpSp>
      <p:grpSp>
        <p:nvGrpSpPr>
          <p:cNvPr id="35" name="Group 38">
            <a:extLst>
              <a:ext uri="{FF2B5EF4-FFF2-40B4-BE49-F238E27FC236}">
                <a16:creationId xmlns:a16="http://schemas.microsoft.com/office/drawing/2014/main" id="{A12255E1-D761-402A-ACDD-2FE6FD47F4E0}"/>
              </a:ext>
            </a:extLst>
          </p:cNvPr>
          <p:cNvGrpSpPr/>
          <p:nvPr/>
        </p:nvGrpSpPr>
        <p:grpSpPr>
          <a:xfrm>
            <a:off x="8543221" y="1973432"/>
            <a:ext cx="2013891" cy="1033512"/>
            <a:chOff x="844734" y="1931932"/>
            <a:chExt cx="2287091" cy="775178"/>
          </a:xfrm>
        </p:grpSpPr>
        <p:sp>
          <p:nvSpPr>
            <p:cNvPr id="36" name="Footer Text">
              <a:extLst>
                <a:ext uri="{FF2B5EF4-FFF2-40B4-BE49-F238E27FC236}">
                  <a16:creationId xmlns:a16="http://schemas.microsoft.com/office/drawing/2014/main" id="{CE2CE644-9ECB-4F5B-9662-A9A978901D2A}"/>
                </a:ext>
              </a:extLst>
            </p:cNvPr>
            <p:cNvSpPr txBox="1"/>
            <p:nvPr/>
          </p:nvSpPr>
          <p:spPr>
            <a:xfrm>
              <a:off x="844734" y="2099986"/>
              <a:ext cx="2287091" cy="607124"/>
            </a:xfrm>
            <a:prstGeom prst="rect">
              <a:avLst/>
            </a:prstGeom>
            <a:noFill/>
          </p:spPr>
          <p:txBody>
            <a:bodyPr wrap="square" lIns="0" tIns="0" rIns="0" bIns="0" rtlCol="0">
              <a:spAutoFit/>
            </a:bodyPr>
            <a:lstStyle/>
            <a:p>
              <a:pPr>
                <a:lnSpc>
                  <a:spcPts val="2200"/>
                </a:lnSpc>
              </a:pPr>
              <a:r>
                <a:rPr lang="zh-CN" altLang="en-US" sz="1100" dirty="0">
                  <a:solidFill>
                    <a:schemeClr val="tx1">
                      <a:lumMod val="85000"/>
                      <a:lumOff val="15000"/>
                    </a:schemeClr>
                  </a:solidFill>
                  <a:cs typeface="+mn-ea"/>
                  <a:sym typeface="+mn-lt"/>
                </a:rPr>
                <a:t>不论是和同事间的协作交流，还是和第三方技术人员或现场技术支持的沟通都让我受益良多。</a:t>
              </a:r>
              <a:endParaRPr lang="en-US" altLang="zh-CN" sz="1100" dirty="0">
                <a:solidFill>
                  <a:schemeClr val="tx1">
                    <a:lumMod val="85000"/>
                    <a:lumOff val="15000"/>
                  </a:schemeClr>
                </a:solidFill>
                <a:cs typeface="+mn-ea"/>
                <a:sym typeface="+mn-lt"/>
              </a:endParaRPr>
            </a:p>
          </p:txBody>
        </p:sp>
        <p:sp>
          <p:nvSpPr>
            <p:cNvPr id="37" name="TextBox 32">
              <a:extLst>
                <a:ext uri="{FF2B5EF4-FFF2-40B4-BE49-F238E27FC236}">
                  <a16:creationId xmlns:a16="http://schemas.microsoft.com/office/drawing/2014/main" id="{2C3351DB-F484-44F8-9D7C-D23D4132E4B5}"/>
                </a:ext>
              </a:extLst>
            </p:cNvPr>
            <p:cNvSpPr txBox="1"/>
            <p:nvPr/>
          </p:nvSpPr>
          <p:spPr>
            <a:xfrm>
              <a:off x="844734" y="1931932"/>
              <a:ext cx="385939" cy="168277"/>
            </a:xfrm>
            <a:prstGeom prst="rect">
              <a:avLst/>
            </a:prstGeom>
            <a:noFill/>
          </p:spPr>
          <p:txBody>
            <a:bodyPr wrap="none" lIns="0" tIns="0" rIns="0" bIns="0" rtlCol="0" anchor="ctr">
              <a:spAutoFit/>
            </a:bodyPr>
            <a:lstStyle/>
            <a:p>
              <a:pPr>
                <a:lnSpc>
                  <a:spcPct val="120000"/>
                </a:lnSpc>
              </a:pPr>
              <a:r>
                <a:rPr lang="zh-CN" altLang="en-US" sz="1327" b="1" dirty="0">
                  <a:solidFill>
                    <a:schemeClr val="tx1">
                      <a:lumMod val="85000"/>
                      <a:lumOff val="15000"/>
                    </a:schemeClr>
                  </a:solidFill>
                  <a:cs typeface="+mn-ea"/>
                  <a:sym typeface="+mn-lt"/>
                </a:rPr>
                <a:t>沟通</a:t>
              </a:r>
              <a:endParaRPr lang="en-US" sz="1327" b="1" dirty="0">
                <a:solidFill>
                  <a:schemeClr val="tx1">
                    <a:lumMod val="85000"/>
                    <a:lumOff val="15000"/>
                  </a:schemeClr>
                </a:solidFill>
                <a:cs typeface="+mn-ea"/>
                <a:sym typeface="+mn-lt"/>
              </a:endParaRPr>
            </a:p>
          </p:txBody>
        </p:sp>
      </p:grpSp>
      <p:grpSp>
        <p:nvGrpSpPr>
          <p:cNvPr id="38" name="Group 44">
            <a:extLst>
              <a:ext uri="{FF2B5EF4-FFF2-40B4-BE49-F238E27FC236}">
                <a16:creationId xmlns:a16="http://schemas.microsoft.com/office/drawing/2014/main" id="{06A400B3-8B43-4EAC-9CCA-84E310E98799}"/>
              </a:ext>
            </a:extLst>
          </p:cNvPr>
          <p:cNvGrpSpPr/>
          <p:nvPr/>
        </p:nvGrpSpPr>
        <p:grpSpPr>
          <a:xfrm>
            <a:off x="8340032" y="4715776"/>
            <a:ext cx="2013891" cy="755187"/>
            <a:chOff x="844734" y="1957446"/>
            <a:chExt cx="2287091" cy="394664"/>
          </a:xfrm>
        </p:grpSpPr>
        <p:sp>
          <p:nvSpPr>
            <p:cNvPr id="39" name="Footer Text">
              <a:extLst>
                <a:ext uri="{FF2B5EF4-FFF2-40B4-BE49-F238E27FC236}">
                  <a16:creationId xmlns:a16="http://schemas.microsoft.com/office/drawing/2014/main" id="{DDE79377-AC59-4B09-90C6-BC9F3F3057AC}"/>
                </a:ext>
              </a:extLst>
            </p:cNvPr>
            <p:cNvSpPr txBox="1"/>
            <p:nvPr/>
          </p:nvSpPr>
          <p:spPr>
            <a:xfrm>
              <a:off x="844734" y="2099985"/>
              <a:ext cx="2287091" cy="252125"/>
            </a:xfrm>
            <a:prstGeom prst="rect">
              <a:avLst/>
            </a:prstGeom>
            <a:noFill/>
          </p:spPr>
          <p:txBody>
            <a:bodyPr wrap="square" lIns="0" tIns="0" rIns="0" bIns="0" rtlCol="0">
              <a:spAutoFit/>
            </a:bodyPr>
            <a:lstStyle>
              <a:defPPr>
                <a:defRPr lang="zh-CN"/>
              </a:defPPr>
              <a:lvl1pPr>
                <a:lnSpc>
                  <a:spcPts val="2000"/>
                </a:lnSpc>
                <a:defRPr sz="1100">
                  <a:solidFill>
                    <a:schemeClr val="tx1">
                      <a:lumMod val="85000"/>
                      <a:lumOff val="15000"/>
                    </a:schemeClr>
                  </a:solidFill>
                  <a:latin typeface="+mn-ea"/>
                </a:defRPr>
              </a:lvl1pPr>
            </a:lstStyle>
            <a:p>
              <a:r>
                <a:rPr lang="zh-CN" altLang="en-US" dirty="0">
                  <a:latin typeface="+mn-lt"/>
                  <a:cs typeface="+mn-ea"/>
                  <a:sym typeface="+mn-lt"/>
                </a:rPr>
                <a:t>向同事请教、公司内部资料、需求驱动的学习方式。</a:t>
              </a:r>
              <a:endParaRPr lang="en-US" altLang="zh-CN" dirty="0">
                <a:latin typeface="+mn-lt"/>
                <a:cs typeface="+mn-ea"/>
                <a:sym typeface="+mn-lt"/>
              </a:endParaRPr>
            </a:p>
          </p:txBody>
        </p:sp>
        <p:sp>
          <p:nvSpPr>
            <p:cNvPr id="40" name="TextBox 35">
              <a:extLst>
                <a:ext uri="{FF2B5EF4-FFF2-40B4-BE49-F238E27FC236}">
                  <a16:creationId xmlns:a16="http://schemas.microsoft.com/office/drawing/2014/main" id="{306604CB-8E4C-4039-8FC6-EA7D4CBF8418}"/>
                </a:ext>
              </a:extLst>
            </p:cNvPr>
            <p:cNvSpPr txBox="1"/>
            <p:nvPr/>
          </p:nvSpPr>
          <p:spPr>
            <a:xfrm>
              <a:off x="844734" y="1957446"/>
              <a:ext cx="771876" cy="117250"/>
            </a:xfrm>
            <a:prstGeom prst="rect">
              <a:avLst/>
            </a:prstGeom>
            <a:noFill/>
          </p:spPr>
          <p:txBody>
            <a:bodyPr wrap="none" lIns="0" tIns="0" rIns="0" bIns="0" rtlCol="0" anchor="ctr">
              <a:spAutoFit/>
            </a:bodyPr>
            <a:lstStyle/>
            <a:p>
              <a:pPr>
                <a:lnSpc>
                  <a:spcPct val="120000"/>
                </a:lnSpc>
              </a:pPr>
              <a:r>
                <a:rPr lang="zh-CN" altLang="en-US" sz="1327" b="1" dirty="0">
                  <a:solidFill>
                    <a:schemeClr val="tx1">
                      <a:lumMod val="85000"/>
                      <a:lumOff val="15000"/>
                    </a:schemeClr>
                  </a:solidFill>
                  <a:cs typeface="+mn-ea"/>
                  <a:sym typeface="+mn-lt"/>
                </a:rPr>
                <a:t>技术提升</a:t>
              </a:r>
              <a:endParaRPr lang="en-US" sz="1327" b="1" dirty="0">
                <a:solidFill>
                  <a:schemeClr val="tx1">
                    <a:lumMod val="85000"/>
                    <a:lumOff val="15000"/>
                  </a:schemeClr>
                </a:solidFill>
                <a:cs typeface="+mn-ea"/>
                <a:sym typeface="+mn-lt"/>
              </a:endParaRPr>
            </a:p>
          </p:txBody>
        </p:sp>
      </p:grpSp>
      <p:grpSp>
        <p:nvGrpSpPr>
          <p:cNvPr id="41" name="Group 81">
            <a:extLst>
              <a:ext uri="{FF2B5EF4-FFF2-40B4-BE49-F238E27FC236}">
                <a16:creationId xmlns:a16="http://schemas.microsoft.com/office/drawing/2014/main" id="{62CCCB2E-08AB-4393-A2B5-4621DEAB2AE9}"/>
              </a:ext>
            </a:extLst>
          </p:cNvPr>
          <p:cNvGrpSpPr/>
          <p:nvPr/>
        </p:nvGrpSpPr>
        <p:grpSpPr>
          <a:xfrm flipV="1">
            <a:off x="3891790" y="4917281"/>
            <a:ext cx="1491815" cy="292447"/>
            <a:chOff x="2712812" y="1457456"/>
            <a:chExt cx="1118923" cy="223062"/>
          </a:xfrm>
        </p:grpSpPr>
        <p:cxnSp>
          <p:nvCxnSpPr>
            <p:cNvPr id="42" name="Straight Connector 37">
              <a:extLst>
                <a:ext uri="{FF2B5EF4-FFF2-40B4-BE49-F238E27FC236}">
                  <a16:creationId xmlns:a16="http://schemas.microsoft.com/office/drawing/2014/main" id="{6D20C8FC-7540-425B-A4DA-AD4738A02A06}"/>
                </a:ext>
              </a:extLst>
            </p:cNvPr>
            <p:cNvCxnSpPr/>
            <p:nvPr/>
          </p:nvCxnSpPr>
          <p:spPr>
            <a:xfrm flipH="1" flipV="1">
              <a:off x="3592681" y="1460250"/>
              <a:ext cx="239054" cy="220268"/>
            </a:xfrm>
            <a:prstGeom prst="line">
              <a:avLst/>
            </a:prstGeom>
            <a:ln w="19050" cap="rnd">
              <a:solidFill>
                <a:srgbClr val="FF960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38">
              <a:extLst>
                <a:ext uri="{FF2B5EF4-FFF2-40B4-BE49-F238E27FC236}">
                  <a16:creationId xmlns:a16="http://schemas.microsoft.com/office/drawing/2014/main" id="{AB89D77D-E1ED-4AB4-86A3-526837EC5D96}"/>
                </a:ext>
              </a:extLst>
            </p:cNvPr>
            <p:cNvCxnSpPr/>
            <p:nvPr/>
          </p:nvCxnSpPr>
          <p:spPr>
            <a:xfrm rot="10800000" flipV="1">
              <a:off x="2712812" y="1457456"/>
              <a:ext cx="879870" cy="1615"/>
            </a:xfrm>
            <a:prstGeom prst="line">
              <a:avLst/>
            </a:prstGeom>
            <a:ln w="19050" cap="rnd">
              <a:solidFill>
                <a:srgbClr val="FF960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4" name="Group 81">
            <a:extLst>
              <a:ext uri="{FF2B5EF4-FFF2-40B4-BE49-F238E27FC236}">
                <a16:creationId xmlns:a16="http://schemas.microsoft.com/office/drawing/2014/main" id="{5E97BCBF-2AC2-4743-AA85-445D0004A123}"/>
              </a:ext>
            </a:extLst>
          </p:cNvPr>
          <p:cNvGrpSpPr/>
          <p:nvPr/>
        </p:nvGrpSpPr>
        <p:grpSpPr>
          <a:xfrm flipH="1" flipV="1">
            <a:off x="6726345" y="4918339"/>
            <a:ext cx="1415011" cy="290330"/>
            <a:chOff x="2770419" y="1459071"/>
            <a:chExt cx="1061316" cy="221447"/>
          </a:xfrm>
        </p:grpSpPr>
        <p:cxnSp>
          <p:nvCxnSpPr>
            <p:cNvPr id="45" name="Straight Connector 40">
              <a:extLst>
                <a:ext uri="{FF2B5EF4-FFF2-40B4-BE49-F238E27FC236}">
                  <a16:creationId xmlns:a16="http://schemas.microsoft.com/office/drawing/2014/main" id="{E0E80441-02E8-41C4-AE1C-E2F09A7155CA}"/>
                </a:ext>
              </a:extLst>
            </p:cNvPr>
            <p:cNvCxnSpPr/>
            <p:nvPr/>
          </p:nvCxnSpPr>
          <p:spPr>
            <a:xfrm flipH="1" flipV="1">
              <a:off x="3592681" y="1460250"/>
              <a:ext cx="239054" cy="220268"/>
            </a:xfrm>
            <a:prstGeom prst="line">
              <a:avLst/>
            </a:prstGeom>
            <a:ln w="19050" cap="rnd">
              <a:solidFill>
                <a:srgbClr val="26262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1">
              <a:extLst>
                <a:ext uri="{FF2B5EF4-FFF2-40B4-BE49-F238E27FC236}">
                  <a16:creationId xmlns:a16="http://schemas.microsoft.com/office/drawing/2014/main" id="{77EC3BD6-1F3C-46BF-868D-E230169C9F06}"/>
                </a:ext>
              </a:extLst>
            </p:cNvPr>
            <p:cNvCxnSpPr/>
            <p:nvPr/>
          </p:nvCxnSpPr>
          <p:spPr>
            <a:xfrm flipH="1" flipV="1">
              <a:off x="2770419" y="1459071"/>
              <a:ext cx="822263" cy="2"/>
            </a:xfrm>
            <a:prstGeom prst="line">
              <a:avLst/>
            </a:prstGeom>
            <a:ln w="19050" cap="rnd">
              <a:solidFill>
                <a:srgbClr val="26262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7" name="Group 81">
            <a:extLst>
              <a:ext uri="{FF2B5EF4-FFF2-40B4-BE49-F238E27FC236}">
                <a16:creationId xmlns:a16="http://schemas.microsoft.com/office/drawing/2014/main" id="{27DA714B-1261-4BD2-B22E-04DF115397C9}"/>
              </a:ext>
            </a:extLst>
          </p:cNvPr>
          <p:cNvGrpSpPr/>
          <p:nvPr/>
        </p:nvGrpSpPr>
        <p:grpSpPr>
          <a:xfrm>
            <a:off x="3759329" y="2490356"/>
            <a:ext cx="1491815" cy="292447"/>
            <a:chOff x="2712812" y="1457456"/>
            <a:chExt cx="1118923" cy="223062"/>
          </a:xfrm>
        </p:grpSpPr>
        <p:cxnSp>
          <p:nvCxnSpPr>
            <p:cNvPr id="48" name="Straight Connector 43">
              <a:extLst>
                <a:ext uri="{FF2B5EF4-FFF2-40B4-BE49-F238E27FC236}">
                  <a16:creationId xmlns:a16="http://schemas.microsoft.com/office/drawing/2014/main" id="{2A208F82-A53B-4A6D-B84D-1692A1C87B6A}"/>
                </a:ext>
              </a:extLst>
            </p:cNvPr>
            <p:cNvCxnSpPr/>
            <p:nvPr/>
          </p:nvCxnSpPr>
          <p:spPr>
            <a:xfrm flipH="1" flipV="1">
              <a:off x="3592681" y="1460250"/>
              <a:ext cx="239054" cy="220268"/>
            </a:xfrm>
            <a:prstGeom prst="line">
              <a:avLst/>
            </a:prstGeom>
            <a:ln w="19050" cap="rnd">
              <a:solidFill>
                <a:srgbClr val="26262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4">
              <a:extLst>
                <a:ext uri="{FF2B5EF4-FFF2-40B4-BE49-F238E27FC236}">
                  <a16:creationId xmlns:a16="http://schemas.microsoft.com/office/drawing/2014/main" id="{9157F201-8D1A-4292-B1E6-DD05F3E3C28E}"/>
                </a:ext>
              </a:extLst>
            </p:cNvPr>
            <p:cNvCxnSpPr/>
            <p:nvPr/>
          </p:nvCxnSpPr>
          <p:spPr>
            <a:xfrm rot="10800000" flipV="1">
              <a:off x="2712812" y="1457456"/>
              <a:ext cx="879870" cy="1615"/>
            </a:xfrm>
            <a:prstGeom prst="line">
              <a:avLst/>
            </a:prstGeom>
            <a:ln w="19050" cap="rnd">
              <a:solidFill>
                <a:srgbClr val="26262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0" name="Group 81">
            <a:extLst>
              <a:ext uri="{FF2B5EF4-FFF2-40B4-BE49-F238E27FC236}">
                <a16:creationId xmlns:a16="http://schemas.microsoft.com/office/drawing/2014/main" id="{B551A833-57B6-4234-A5A9-57F16CEFE338}"/>
              </a:ext>
            </a:extLst>
          </p:cNvPr>
          <p:cNvGrpSpPr/>
          <p:nvPr/>
        </p:nvGrpSpPr>
        <p:grpSpPr>
          <a:xfrm flipH="1">
            <a:off x="6938154" y="2491414"/>
            <a:ext cx="1415011" cy="290330"/>
            <a:chOff x="2770419" y="1459071"/>
            <a:chExt cx="1061316" cy="221447"/>
          </a:xfrm>
        </p:grpSpPr>
        <p:cxnSp>
          <p:nvCxnSpPr>
            <p:cNvPr id="51" name="Straight Connector 46">
              <a:extLst>
                <a:ext uri="{FF2B5EF4-FFF2-40B4-BE49-F238E27FC236}">
                  <a16:creationId xmlns:a16="http://schemas.microsoft.com/office/drawing/2014/main" id="{BB0B8799-D475-4E82-8E94-B0BF6332AF2B}"/>
                </a:ext>
              </a:extLst>
            </p:cNvPr>
            <p:cNvCxnSpPr/>
            <p:nvPr/>
          </p:nvCxnSpPr>
          <p:spPr>
            <a:xfrm flipH="1" flipV="1">
              <a:off x="3592681" y="1460250"/>
              <a:ext cx="239054" cy="220268"/>
            </a:xfrm>
            <a:prstGeom prst="line">
              <a:avLst/>
            </a:prstGeom>
            <a:ln w="19050" cap="rnd">
              <a:solidFill>
                <a:srgbClr val="FF960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47">
              <a:extLst>
                <a:ext uri="{FF2B5EF4-FFF2-40B4-BE49-F238E27FC236}">
                  <a16:creationId xmlns:a16="http://schemas.microsoft.com/office/drawing/2014/main" id="{5564BDA2-6681-4D54-8DDE-509CAF364D95}"/>
                </a:ext>
              </a:extLst>
            </p:cNvPr>
            <p:cNvCxnSpPr/>
            <p:nvPr/>
          </p:nvCxnSpPr>
          <p:spPr>
            <a:xfrm flipH="1" flipV="1">
              <a:off x="2770419" y="1459071"/>
              <a:ext cx="822263" cy="2"/>
            </a:xfrm>
            <a:prstGeom prst="line">
              <a:avLst/>
            </a:prstGeom>
            <a:ln w="19050" cap="rnd">
              <a:solidFill>
                <a:srgbClr val="FF960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75657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300"/>
                            </p:stCondLst>
                            <p:childTnLst>
                              <p:par>
                                <p:cTn id="20" presetID="53"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par>
                          <p:cTn id="25" fill="hold">
                            <p:stCondLst>
                              <p:cond delay="1800"/>
                            </p:stCondLst>
                            <p:childTnLst>
                              <p:par>
                                <p:cTn id="26" presetID="22" presetClass="entr" presetSubtype="2"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right)">
                                      <p:cBhvr>
                                        <p:cTn id="28" dur="500"/>
                                        <p:tgtEl>
                                          <p:spTgt spid="47"/>
                                        </p:tgtEl>
                                      </p:cBhvr>
                                    </p:animEffect>
                                  </p:childTnLst>
                                </p:cTn>
                              </p:par>
                            </p:childTnLst>
                          </p:cTn>
                        </p:par>
                        <p:par>
                          <p:cTn id="29" fill="hold">
                            <p:stCondLst>
                              <p:cond delay="2300"/>
                            </p:stCondLst>
                            <p:childTnLst>
                              <p:par>
                                <p:cTn id="30" presetID="22" presetClass="entr" presetSubtype="2"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right)">
                                      <p:cBhvr>
                                        <p:cTn id="32" dur="500"/>
                                        <p:tgtEl>
                                          <p:spTgt spid="29"/>
                                        </p:tgtEl>
                                      </p:cBhvr>
                                    </p:animEffect>
                                  </p:childTnLst>
                                </p:cTn>
                              </p:par>
                            </p:childTnLst>
                          </p:cTn>
                        </p:par>
                        <p:par>
                          <p:cTn id="33" fill="hold">
                            <p:stCondLst>
                              <p:cond delay="2800"/>
                            </p:stCondLst>
                            <p:childTnLst>
                              <p:par>
                                <p:cTn id="34" presetID="53"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par>
                          <p:cTn id="39" fill="hold">
                            <p:stCondLst>
                              <p:cond delay="3300"/>
                            </p:stCondLst>
                            <p:childTnLst>
                              <p:par>
                                <p:cTn id="40" presetID="22" presetClass="entr" presetSubtype="8"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left)">
                                      <p:cBhvr>
                                        <p:cTn id="42" dur="500"/>
                                        <p:tgtEl>
                                          <p:spTgt spid="50"/>
                                        </p:tgtEl>
                                      </p:cBhvr>
                                    </p:animEffect>
                                  </p:childTnLst>
                                </p:cTn>
                              </p:par>
                            </p:childTnLst>
                          </p:cTn>
                        </p:par>
                        <p:par>
                          <p:cTn id="43" fill="hold">
                            <p:stCondLst>
                              <p:cond delay="3800"/>
                            </p:stCondLst>
                            <p:childTnLst>
                              <p:par>
                                <p:cTn id="44" presetID="22" presetClass="entr" presetSubtype="8"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par>
                          <p:cTn id="47" fill="hold">
                            <p:stCondLst>
                              <p:cond delay="4300"/>
                            </p:stCondLst>
                            <p:childTnLst>
                              <p:par>
                                <p:cTn id="48" presetID="53"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par>
                          <p:cTn id="53" fill="hold">
                            <p:stCondLst>
                              <p:cond delay="4800"/>
                            </p:stCondLst>
                            <p:childTnLst>
                              <p:par>
                                <p:cTn id="54" presetID="22" presetClass="entr" presetSubtype="2" fill="hold"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right)">
                                      <p:cBhvr>
                                        <p:cTn id="56" dur="500"/>
                                        <p:tgtEl>
                                          <p:spTgt spid="41"/>
                                        </p:tgtEl>
                                      </p:cBhvr>
                                    </p:animEffect>
                                  </p:childTnLst>
                                </p:cTn>
                              </p:par>
                            </p:childTnLst>
                          </p:cTn>
                        </p:par>
                        <p:par>
                          <p:cTn id="57" fill="hold">
                            <p:stCondLst>
                              <p:cond delay="5300"/>
                            </p:stCondLst>
                            <p:childTnLst>
                              <p:par>
                                <p:cTn id="58" presetID="22" presetClass="entr" presetSubtype="2"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right)">
                                      <p:cBhvr>
                                        <p:cTn id="60" dur="500"/>
                                        <p:tgtEl>
                                          <p:spTgt spid="32"/>
                                        </p:tgtEl>
                                      </p:cBhvr>
                                    </p:animEffect>
                                  </p:childTnLst>
                                </p:cTn>
                              </p:par>
                            </p:childTnLst>
                          </p:cTn>
                        </p:par>
                        <p:par>
                          <p:cTn id="61" fill="hold">
                            <p:stCondLst>
                              <p:cond delay="5800"/>
                            </p:stCondLst>
                            <p:childTnLst>
                              <p:par>
                                <p:cTn id="62" presetID="53" presetClass="entr" presetSubtype="0"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fill="hold"/>
                                        <p:tgtEl>
                                          <p:spTgt spid="26"/>
                                        </p:tgtEl>
                                        <p:attrNameLst>
                                          <p:attrName>ppt_w</p:attrName>
                                        </p:attrNameLst>
                                      </p:cBhvr>
                                      <p:tavLst>
                                        <p:tav tm="0">
                                          <p:val>
                                            <p:fltVal val="0"/>
                                          </p:val>
                                        </p:tav>
                                        <p:tav tm="100000">
                                          <p:val>
                                            <p:strVal val="#ppt_w"/>
                                          </p:val>
                                        </p:tav>
                                      </p:tavLst>
                                    </p:anim>
                                    <p:anim calcmode="lin" valueType="num">
                                      <p:cBhvr>
                                        <p:cTn id="65" dur="500" fill="hold"/>
                                        <p:tgtEl>
                                          <p:spTgt spid="26"/>
                                        </p:tgtEl>
                                        <p:attrNameLst>
                                          <p:attrName>ppt_h</p:attrName>
                                        </p:attrNameLst>
                                      </p:cBhvr>
                                      <p:tavLst>
                                        <p:tav tm="0">
                                          <p:val>
                                            <p:fltVal val="0"/>
                                          </p:val>
                                        </p:tav>
                                        <p:tav tm="100000">
                                          <p:val>
                                            <p:strVal val="#ppt_h"/>
                                          </p:val>
                                        </p:tav>
                                      </p:tavLst>
                                    </p:anim>
                                    <p:animEffect transition="in" filter="fade">
                                      <p:cBhvr>
                                        <p:cTn id="66" dur="500"/>
                                        <p:tgtEl>
                                          <p:spTgt spid="26"/>
                                        </p:tgtEl>
                                      </p:cBhvr>
                                    </p:animEffect>
                                  </p:childTnLst>
                                </p:cTn>
                              </p:par>
                            </p:childTnLst>
                          </p:cTn>
                        </p:par>
                        <p:par>
                          <p:cTn id="67" fill="hold">
                            <p:stCondLst>
                              <p:cond delay="6300"/>
                            </p:stCondLst>
                            <p:childTnLst>
                              <p:par>
                                <p:cTn id="68" presetID="22" presetClass="entr" presetSubtype="8" fill="hold"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childTnLst>
                          </p:cTn>
                        </p:par>
                        <p:par>
                          <p:cTn id="71" fill="hold">
                            <p:stCondLst>
                              <p:cond delay="68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169301-A529-4FEC-828B-8AE06309A81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sp>
        <p:nvSpPr>
          <p:cNvPr id="9" name="等腰三角形 8">
            <a:extLst>
              <a:ext uri="{FF2B5EF4-FFF2-40B4-BE49-F238E27FC236}">
                <a16:creationId xmlns:a16="http://schemas.microsoft.com/office/drawing/2014/main" id="{BCC9EB8B-FFE8-41A0-B21F-CB07D8485F0A}"/>
              </a:ext>
            </a:extLst>
          </p:cNvPr>
          <p:cNvSpPr/>
          <p:nvPr/>
        </p:nvSpPr>
        <p:spPr>
          <a:xfrm>
            <a:off x="245781" y="1553029"/>
            <a:ext cx="6169533" cy="5304971"/>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形状 6">
            <a:extLst>
              <a:ext uri="{FF2B5EF4-FFF2-40B4-BE49-F238E27FC236}">
                <a16:creationId xmlns:a16="http://schemas.microsoft.com/office/drawing/2014/main" id="{C8F0CA9E-3984-4FF3-A3F6-5781D15483E5}"/>
              </a:ext>
            </a:extLst>
          </p:cNvPr>
          <p:cNvSpPr/>
          <p:nvPr/>
        </p:nvSpPr>
        <p:spPr>
          <a:xfrm>
            <a:off x="0" y="-152400"/>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213FBFC6-FB4D-4FBA-AB27-9BD5E4011A55}"/>
              </a:ext>
            </a:extLst>
          </p:cNvPr>
          <p:cNvSpPr/>
          <p:nvPr/>
        </p:nvSpPr>
        <p:spPr>
          <a:xfrm>
            <a:off x="14514" y="25853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a:extLst>
              <a:ext uri="{FF2B5EF4-FFF2-40B4-BE49-F238E27FC236}">
                <a16:creationId xmlns:a16="http://schemas.microsoft.com/office/drawing/2014/main" id="{8E158763-1430-48A0-81EF-ACA3FFEA1BE0}"/>
              </a:ext>
            </a:extLst>
          </p:cNvPr>
          <p:cNvSpPr/>
          <p:nvPr/>
        </p:nvSpPr>
        <p:spPr>
          <a:xfrm>
            <a:off x="1128485" y="5447347"/>
            <a:ext cx="2412999" cy="990015"/>
          </a:xfrm>
          <a:prstGeom prst="rect">
            <a:avLst/>
          </a:prstGeom>
        </p:spPr>
        <p:txBody>
          <a:bodyPr wrap="square">
            <a:spAutoFit/>
          </a:bodyPr>
          <a:lstStyle/>
          <a:p>
            <a:pPr algn="ctr">
              <a:lnSpc>
                <a:spcPts val="7000"/>
              </a:lnSpc>
            </a:pPr>
            <a:endParaRPr kumimoji="1" lang="en-US" altLang="zh-CN" sz="6600" spc="300" dirty="0">
              <a:solidFill>
                <a:srgbClr val="FFFFFF"/>
              </a:solidFill>
              <a:effectLst>
                <a:outerShdw blurRad="63500" dist="38100" dir="2700000" sx="104000" sy="104000" algn="tl">
                  <a:schemeClr val="tx1">
                    <a:lumMod val="95000"/>
                    <a:lumOff val="5000"/>
                    <a:alpha val="43000"/>
                  </a:schemeClr>
                </a:outerShdw>
              </a:effectLst>
              <a:latin typeface="Agency FB" panose="020B0503020202020204" pitchFamily="34" charset="0"/>
              <a:cs typeface="+mn-ea"/>
              <a:sym typeface="+mn-lt"/>
            </a:endParaRPr>
          </a:p>
        </p:txBody>
      </p:sp>
      <p:sp>
        <p:nvSpPr>
          <p:cNvPr id="16" name="文本框 15">
            <a:extLst>
              <a:ext uri="{FF2B5EF4-FFF2-40B4-BE49-F238E27FC236}">
                <a16:creationId xmlns:a16="http://schemas.microsoft.com/office/drawing/2014/main" id="{72B992C0-41A1-4C86-94E0-1F0FD35AEC2B}"/>
              </a:ext>
            </a:extLst>
          </p:cNvPr>
          <p:cNvSpPr txBox="1"/>
          <p:nvPr/>
        </p:nvSpPr>
        <p:spPr>
          <a:xfrm>
            <a:off x="5415932" y="2998119"/>
            <a:ext cx="2569934" cy="830997"/>
          </a:xfrm>
          <a:prstGeom prst="rect">
            <a:avLst/>
          </a:prstGeom>
          <a:noFill/>
        </p:spPr>
        <p:txBody>
          <a:bodyPr wrap="none" rtlCol="0">
            <a:spAutoFit/>
          </a:bodyPr>
          <a:lstStyle/>
          <a:p>
            <a:r>
              <a:rPr lang="zh-CN" altLang="en-US" sz="4800" b="1" spc="-150" dirty="0">
                <a:solidFill>
                  <a:schemeClr val="tx1">
                    <a:lumMod val="75000"/>
                    <a:lumOff val="25000"/>
                  </a:schemeClr>
                </a:solidFill>
                <a:cs typeface="+mn-ea"/>
                <a:sym typeface="+mn-lt"/>
              </a:rPr>
              <a:t>谢谢观看</a:t>
            </a:r>
            <a:endParaRPr lang="en-US" altLang="zh-CN" sz="4800" b="1" spc="-150" dirty="0">
              <a:solidFill>
                <a:schemeClr val="tx1">
                  <a:lumMod val="75000"/>
                  <a:lumOff val="25000"/>
                </a:schemeClr>
              </a:solidFill>
              <a:cs typeface="+mn-ea"/>
              <a:sym typeface="+mn-lt"/>
            </a:endParaRPr>
          </a:p>
        </p:txBody>
      </p:sp>
      <p:sp>
        <p:nvSpPr>
          <p:cNvPr id="17" name="矩形 1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E6D87CD1-913E-4BD4-8958-2778B8201A9F}"/>
              </a:ext>
            </a:extLst>
          </p:cNvPr>
          <p:cNvSpPr/>
          <p:nvPr/>
        </p:nvSpPr>
        <p:spPr>
          <a:xfrm>
            <a:off x="5527057" y="3937008"/>
            <a:ext cx="4487800" cy="334451"/>
          </a:xfrm>
          <a:prstGeom prst="rect">
            <a:avLst/>
          </a:prstGeom>
        </p:spPr>
        <p:txBody>
          <a:bodyPr wrap="square">
            <a:spAutoFit/>
          </a:bodyPr>
          <a:lstStyle/>
          <a:p>
            <a:pPr>
              <a:lnSpc>
                <a:spcPts val="2200"/>
              </a:lnSpc>
            </a:pPr>
            <a:endParaRPr lang="en-US" altLang="zh-CN" sz="1000" dirty="0">
              <a:solidFill>
                <a:schemeClr val="tx1">
                  <a:lumMod val="95000"/>
                  <a:lumOff val="5000"/>
                </a:schemeClr>
              </a:solidFill>
              <a:cs typeface="+mn-ea"/>
              <a:sym typeface="+mn-lt"/>
            </a:endParaRPr>
          </a:p>
        </p:txBody>
      </p:sp>
      <p:sp>
        <p:nvSpPr>
          <p:cNvPr id="18" name="圆角矩形 5">
            <a:extLst>
              <a:ext uri="{FF2B5EF4-FFF2-40B4-BE49-F238E27FC236}">
                <a16:creationId xmlns:a16="http://schemas.microsoft.com/office/drawing/2014/main" id="{332B2C29-CB4A-4C29-92BD-F3586AD5577D}"/>
              </a:ext>
            </a:extLst>
          </p:cNvPr>
          <p:cNvSpPr/>
          <p:nvPr/>
        </p:nvSpPr>
        <p:spPr>
          <a:xfrm>
            <a:off x="5526928" y="4793256"/>
            <a:ext cx="2221996" cy="366868"/>
          </a:xfrm>
          <a:prstGeom prst="roundRect">
            <a:avLst>
              <a:gd name="adj" fmla="val 0"/>
            </a:avLst>
          </a:prstGeom>
          <a:noFill/>
          <a:ln w="25400">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mj-lt"/>
                <a:cs typeface="+mn-ea"/>
                <a:sym typeface="+mn-lt"/>
              </a:rPr>
              <a:t>计算机</a:t>
            </a:r>
            <a:r>
              <a:rPr lang="en-US" altLang="zh-CN" sz="1200" b="1" dirty="0">
                <a:solidFill>
                  <a:schemeClr val="tx1">
                    <a:lumMod val="95000"/>
                    <a:lumOff val="5000"/>
                  </a:schemeClr>
                </a:solidFill>
                <a:latin typeface="+mj-lt"/>
                <a:cs typeface="+mn-ea"/>
                <a:sym typeface="+mn-lt"/>
              </a:rPr>
              <a:t>6</a:t>
            </a:r>
            <a:r>
              <a:rPr lang="zh-CN" altLang="en-US" sz="1200" b="1" dirty="0">
                <a:solidFill>
                  <a:schemeClr val="tx1">
                    <a:lumMod val="95000"/>
                    <a:lumOff val="5000"/>
                  </a:schemeClr>
                </a:solidFill>
                <a:latin typeface="+mj-lt"/>
                <a:cs typeface="+mn-ea"/>
                <a:sym typeface="+mn-lt"/>
              </a:rPr>
              <a:t>班 </a:t>
            </a:r>
            <a:r>
              <a:rPr lang="en-US" altLang="zh-CN" sz="1200" b="1" dirty="0">
                <a:solidFill>
                  <a:schemeClr val="tx1">
                    <a:lumMod val="95000"/>
                    <a:lumOff val="5000"/>
                  </a:schemeClr>
                </a:solidFill>
                <a:latin typeface="+mj-lt"/>
                <a:cs typeface="+mn-ea"/>
                <a:sym typeface="+mn-lt"/>
              </a:rPr>
              <a:t>041803101</a:t>
            </a:r>
            <a:endParaRPr lang="zh-CN" altLang="en-US" sz="1200" b="1" dirty="0">
              <a:solidFill>
                <a:schemeClr val="tx1">
                  <a:lumMod val="95000"/>
                  <a:lumOff val="5000"/>
                </a:schemeClr>
              </a:solidFill>
              <a:latin typeface="+mj-lt"/>
              <a:cs typeface="+mn-ea"/>
              <a:sym typeface="+mn-lt"/>
            </a:endParaRPr>
          </a:p>
        </p:txBody>
      </p:sp>
      <p:cxnSp>
        <p:nvCxnSpPr>
          <p:cNvPr id="19" name="直接连接符 18">
            <a:extLst>
              <a:ext uri="{FF2B5EF4-FFF2-40B4-BE49-F238E27FC236}">
                <a16:creationId xmlns:a16="http://schemas.microsoft.com/office/drawing/2014/main" id="{A72C33E6-F025-44DE-9029-AF3E49B9D1A8}"/>
              </a:ext>
            </a:extLst>
          </p:cNvPr>
          <p:cNvCxnSpPr>
            <a:cxnSpLocks/>
          </p:cNvCxnSpPr>
          <p:nvPr/>
        </p:nvCxnSpPr>
        <p:spPr>
          <a:xfrm>
            <a:off x="5526928" y="3920613"/>
            <a:ext cx="448792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CF5BA298-B656-4CFA-93DA-D9E9F3859099}"/>
              </a:ext>
            </a:extLst>
          </p:cNvPr>
          <p:cNvSpPr/>
          <p:nvPr/>
        </p:nvSpPr>
        <p:spPr>
          <a:xfrm rot="10800000">
            <a:off x="2067103" y="-1814"/>
            <a:ext cx="2281107" cy="1961446"/>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88900" dist="63500" dir="10800000" sx="103000" sy="103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a:extLst>
              <a:ext uri="{FF2B5EF4-FFF2-40B4-BE49-F238E27FC236}">
                <a16:creationId xmlns:a16="http://schemas.microsoft.com/office/drawing/2014/main" id="{4F3C9981-539A-4BFF-A1CA-909A045D285D}"/>
              </a:ext>
            </a:extLst>
          </p:cNvPr>
          <p:cNvGrpSpPr/>
          <p:nvPr/>
        </p:nvGrpSpPr>
        <p:grpSpPr>
          <a:xfrm>
            <a:off x="5588648" y="2307271"/>
            <a:ext cx="2186146" cy="571589"/>
            <a:chOff x="5588648" y="2307271"/>
            <a:chExt cx="2186146" cy="571589"/>
          </a:xfrm>
        </p:grpSpPr>
        <p:sp>
          <p:nvSpPr>
            <p:cNvPr id="24" name="等腰三角形 23">
              <a:extLst>
                <a:ext uri="{FF2B5EF4-FFF2-40B4-BE49-F238E27FC236}">
                  <a16:creationId xmlns:a16="http://schemas.microsoft.com/office/drawing/2014/main" id="{7721F305-6B81-4287-A36A-B531924BA353}"/>
                </a:ext>
              </a:extLst>
            </p:cNvPr>
            <p:cNvSpPr/>
            <p:nvPr/>
          </p:nvSpPr>
          <p:spPr>
            <a:xfrm>
              <a:off x="5588648" y="230727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a:extLst>
                <a:ext uri="{FF2B5EF4-FFF2-40B4-BE49-F238E27FC236}">
                  <a16:creationId xmlns:a16="http://schemas.microsoft.com/office/drawing/2014/main" id="{3A5BC547-0671-4F7F-968B-79E285E62462}"/>
                </a:ext>
              </a:extLst>
            </p:cNvPr>
            <p:cNvSpPr/>
            <p:nvPr/>
          </p:nvSpPr>
          <p:spPr>
            <a:xfrm>
              <a:off x="6354682" y="231644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6" name="等腰三角形 25">
              <a:extLst>
                <a:ext uri="{FF2B5EF4-FFF2-40B4-BE49-F238E27FC236}">
                  <a16:creationId xmlns:a16="http://schemas.microsoft.com/office/drawing/2014/main" id="{631E03C7-FF67-4A27-8517-538640F807E5}"/>
                </a:ext>
              </a:extLst>
            </p:cNvPr>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30" name="圆角矩形 5">
            <a:extLst>
              <a:ext uri="{FF2B5EF4-FFF2-40B4-BE49-F238E27FC236}">
                <a16:creationId xmlns:a16="http://schemas.microsoft.com/office/drawing/2014/main" id="{C98BEE8A-C646-4356-AB08-CD45D58CD323}"/>
              </a:ext>
            </a:extLst>
          </p:cNvPr>
          <p:cNvSpPr/>
          <p:nvPr/>
        </p:nvSpPr>
        <p:spPr>
          <a:xfrm>
            <a:off x="8163250" y="4797696"/>
            <a:ext cx="1314959" cy="366868"/>
          </a:xfrm>
          <a:prstGeom prst="roundRect">
            <a:avLst>
              <a:gd name="adj" fmla="val 0"/>
            </a:avLst>
          </a:prstGeom>
          <a:noFill/>
          <a:ln w="25400">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latin typeface="+mj-lt"/>
                <a:cs typeface="+mn-ea"/>
                <a:sym typeface="+mn-lt"/>
              </a:rPr>
              <a:t>陈曼</a:t>
            </a:r>
          </a:p>
        </p:txBody>
      </p:sp>
    </p:spTree>
    <p:extLst>
      <p:ext uri="{BB962C8B-B14F-4D97-AF65-F5344CB8AC3E}">
        <p14:creationId xmlns:p14="http://schemas.microsoft.com/office/powerpoint/2010/main" val="386444246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6" presetClass="entr" presetSubtype="37"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outVertical)">
                                      <p:cBhvr>
                                        <p:cTn id="24" dur="500"/>
                                        <p:tgtEl>
                                          <p:spTgt spid="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500"/>
                            </p:stCondLst>
                            <p:childTnLst>
                              <p:par>
                                <p:cTn id="33" presetID="3" presetClass="entr" presetSubtype="10" fill="hold" grpId="0" nodeType="afterEffect" nodePh="1">
                                  <p:stCondLst>
                                    <p:cond delay="0"/>
                                  </p:stCondLst>
                                  <p:endCondLst>
                                    <p:cond evt="begin" delay="0">
                                      <p:tn val="33"/>
                                    </p:cond>
                                  </p:end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linds(horizontal)">
                                      <p:cBhvr>
                                        <p:cTn id="41" dur="500"/>
                                        <p:tgtEl>
                                          <p:spTgt spid="30"/>
                                        </p:tgtEl>
                                      </p:cBhvr>
                                    </p:animEffect>
                                  </p:childTnLst>
                                </p:cTn>
                              </p:par>
                            </p:childTnLst>
                          </p:cTn>
                        </p:par>
                        <p:par>
                          <p:cTn id="42" fill="hold">
                            <p:stCondLst>
                              <p:cond delay="40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0" grpId="0" animBg="1"/>
      <p:bldP spid="14" grpId="0"/>
      <p:bldP spid="16" grpId="0"/>
      <p:bldP spid="17" grpId="0"/>
      <p:bldP spid="18" grpId="0" animBg="1"/>
      <p:bldP spid="21"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095126-4E51-4ADB-8ADB-7A8EFB40483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62" y="-32095"/>
            <a:ext cx="12170364" cy="6858000"/>
          </a:xfrm>
          <a:prstGeom prst="rect">
            <a:avLst/>
          </a:prstGeom>
        </p:spPr>
      </p:pic>
      <p:sp>
        <p:nvSpPr>
          <p:cNvPr id="5" name="任意多边形: 形状 4">
            <a:extLst>
              <a:ext uri="{FF2B5EF4-FFF2-40B4-BE49-F238E27FC236}">
                <a16:creationId xmlns:a16="http://schemas.microsoft.com/office/drawing/2014/main" id="{D25B19DB-280E-44D4-8D9D-605A8C66586F}"/>
              </a:ext>
            </a:extLst>
          </p:cNvPr>
          <p:cNvSpPr/>
          <p:nvPr/>
        </p:nvSpPr>
        <p:spPr>
          <a:xfrm>
            <a:off x="0" y="-152400"/>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400946A3-4AFD-4FDF-838D-326D612F520F}"/>
              </a:ext>
            </a:extLst>
          </p:cNvPr>
          <p:cNvSpPr/>
          <p:nvPr/>
        </p:nvSpPr>
        <p:spPr>
          <a:xfrm>
            <a:off x="14514" y="25853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8A7C7642-BC56-4902-8F2E-4F58F32263E9}"/>
              </a:ext>
            </a:extLst>
          </p:cNvPr>
          <p:cNvSpPr/>
          <p:nvPr/>
        </p:nvSpPr>
        <p:spPr>
          <a:xfrm rot="10800000">
            <a:off x="925682" y="-1814"/>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33">
            <a:extLst>
              <a:ext uri="{FF2B5EF4-FFF2-40B4-BE49-F238E27FC236}">
                <a16:creationId xmlns:a16="http://schemas.microsoft.com/office/drawing/2014/main" id="{17CFD326-4875-4C2D-9208-6DE844EAB2C3}"/>
              </a:ext>
            </a:extLst>
          </p:cNvPr>
          <p:cNvSpPr/>
          <p:nvPr/>
        </p:nvSpPr>
        <p:spPr>
          <a:xfrm>
            <a:off x="7031426" y="2201368"/>
            <a:ext cx="3357487" cy="651668"/>
          </a:xfrm>
          <a:prstGeom prst="rect">
            <a:avLst/>
          </a:prstGeom>
        </p:spPr>
        <p:txBody>
          <a:bodyPr wrap="square" anchor="ctr">
            <a:noAutofit/>
          </a:bodyPr>
          <a:lstStyle/>
          <a:p>
            <a:r>
              <a:rPr lang="en-US" sz="3600" noProof="1">
                <a:solidFill>
                  <a:schemeClr val="tx1">
                    <a:lumMod val="85000"/>
                    <a:lumOff val="15000"/>
                  </a:schemeClr>
                </a:solidFill>
                <a:cs typeface="+mn-ea"/>
                <a:sym typeface="+mn-lt"/>
              </a:rPr>
              <a:t> CONTENTS</a:t>
            </a:r>
          </a:p>
        </p:txBody>
      </p:sp>
      <p:sp>
        <p:nvSpPr>
          <p:cNvPr id="34" name="Rectangle 33">
            <a:extLst>
              <a:ext uri="{FF2B5EF4-FFF2-40B4-BE49-F238E27FC236}">
                <a16:creationId xmlns:a16="http://schemas.microsoft.com/office/drawing/2014/main" id="{54337C82-0AE7-4322-AF2B-5AF9BB4EEFC5}"/>
              </a:ext>
            </a:extLst>
          </p:cNvPr>
          <p:cNvSpPr/>
          <p:nvPr/>
        </p:nvSpPr>
        <p:spPr>
          <a:xfrm>
            <a:off x="5243175" y="2013839"/>
            <a:ext cx="1966583" cy="651668"/>
          </a:xfrm>
          <a:prstGeom prst="rect">
            <a:avLst/>
          </a:prstGeom>
        </p:spPr>
        <p:txBody>
          <a:bodyPr wrap="square" anchor="ctr">
            <a:noAutofit/>
          </a:bodyPr>
          <a:lstStyle/>
          <a:p>
            <a:pPr algn="dist"/>
            <a:r>
              <a:rPr lang="en-US" sz="5400" b="1" noProof="1">
                <a:solidFill>
                  <a:schemeClr val="tx1">
                    <a:lumMod val="85000"/>
                    <a:lumOff val="15000"/>
                  </a:schemeClr>
                </a:solidFill>
                <a:cs typeface="+mn-ea"/>
                <a:sym typeface="+mn-lt"/>
              </a:rPr>
              <a:t> </a:t>
            </a:r>
            <a:r>
              <a:rPr lang="zh-CN" altLang="en-US" sz="5400" b="1" noProof="1">
                <a:solidFill>
                  <a:schemeClr val="tx1">
                    <a:lumMod val="85000"/>
                    <a:lumOff val="15000"/>
                  </a:schemeClr>
                </a:solidFill>
                <a:cs typeface="+mn-ea"/>
                <a:sym typeface="+mn-lt"/>
              </a:rPr>
              <a:t>目录</a:t>
            </a:r>
            <a:endParaRPr lang="en-US" sz="5400" b="1" noProof="1">
              <a:solidFill>
                <a:schemeClr val="tx1">
                  <a:lumMod val="85000"/>
                  <a:lumOff val="15000"/>
                </a:schemeClr>
              </a:solidFill>
              <a:cs typeface="+mn-ea"/>
              <a:sym typeface="+mn-lt"/>
            </a:endParaRPr>
          </a:p>
        </p:txBody>
      </p:sp>
      <p:cxnSp>
        <p:nvCxnSpPr>
          <p:cNvPr id="33" name="Straight Connector 8">
            <a:extLst>
              <a:ext uri="{FF2B5EF4-FFF2-40B4-BE49-F238E27FC236}">
                <a16:creationId xmlns:a16="http://schemas.microsoft.com/office/drawing/2014/main" id="{F6EC147B-AD77-4FD7-A29A-D4C7A59EAB4A}"/>
              </a:ext>
            </a:extLst>
          </p:cNvPr>
          <p:cNvCxnSpPr/>
          <p:nvPr/>
        </p:nvCxnSpPr>
        <p:spPr>
          <a:xfrm>
            <a:off x="5443848" y="2801194"/>
            <a:ext cx="4339771"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74C42C82-3EB7-4442-B15B-8E0A1F5A6B58}"/>
              </a:ext>
            </a:extLst>
          </p:cNvPr>
          <p:cNvGrpSpPr/>
          <p:nvPr/>
        </p:nvGrpSpPr>
        <p:grpSpPr>
          <a:xfrm>
            <a:off x="5640522" y="3166073"/>
            <a:ext cx="2339443" cy="461665"/>
            <a:chOff x="5640522" y="3166073"/>
            <a:chExt cx="2339443" cy="461665"/>
          </a:xfrm>
        </p:grpSpPr>
        <p:sp>
          <p:nvSpPr>
            <p:cNvPr id="18" name="Right Triangle 62">
              <a:extLst>
                <a:ext uri="{FF2B5EF4-FFF2-40B4-BE49-F238E27FC236}">
                  <a16:creationId xmlns:a16="http://schemas.microsoft.com/office/drawing/2014/main" id="{8AC605F5-E4AA-4B6F-A288-0B3501412F93}"/>
                </a:ext>
              </a:extLst>
            </p:cNvPr>
            <p:cNvSpPr/>
            <p:nvPr/>
          </p:nvSpPr>
          <p:spPr>
            <a:xfrm flipV="1">
              <a:off x="5866843" y="3187922"/>
              <a:ext cx="359624" cy="377968"/>
            </a:xfrm>
            <a:prstGeom prst="rtTriangle">
              <a:avLst/>
            </a:prstGeom>
            <a:gradFill>
              <a:gsLst>
                <a:gs pos="12000">
                  <a:srgbClr val="FF6600"/>
                </a:gs>
                <a:gs pos="91000">
                  <a:srgbClr val="FF96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19" name="Rectangle 56">
              <a:extLst>
                <a:ext uri="{FF2B5EF4-FFF2-40B4-BE49-F238E27FC236}">
                  <a16:creationId xmlns:a16="http://schemas.microsoft.com/office/drawing/2014/main" id="{A8D25E98-D6BC-45A9-A788-452FF8F844A3}"/>
                </a:ext>
              </a:extLst>
            </p:cNvPr>
            <p:cNvSpPr/>
            <p:nvPr/>
          </p:nvSpPr>
          <p:spPr>
            <a:xfrm>
              <a:off x="5640522" y="3173850"/>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mn-ea"/>
                  <a:sym typeface="+mn-lt"/>
                </a:rPr>
                <a:t>1</a:t>
              </a:r>
            </a:p>
          </p:txBody>
        </p:sp>
        <p:sp>
          <p:nvSpPr>
            <p:cNvPr id="35" name="文本框 34">
              <a:extLst>
                <a:ext uri="{FF2B5EF4-FFF2-40B4-BE49-F238E27FC236}">
                  <a16:creationId xmlns:a16="http://schemas.microsoft.com/office/drawing/2014/main" id="{3B9E9832-346E-486E-B88E-7E30FF840D5B}"/>
                </a:ext>
              </a:extLst>
            </p:cNvPr>
            <p:cNvSpPr txBox="1"/>
            <p:nvPr/>
          </p:nvSpPr>
          <p:spPr>
            <a:xfrm>
              <a:off x="6564193" y="3166073"/>
              <a:ext cx="1415772" cy="46166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实习概况</a:t>
              </a:r>
            </a:p>
          </p:txBody>
        </p:sp>
      </p:grpSp>
      <p:grpSp>
        <p:nvGrpSpPr>
          <p:cNvPr id="51" name="组合 50">
            <a:extLst>
              <a:ext uri="{FF2B5EF4-FFF2-40B4-BE49-F238E27FC236}">
                <a16:creationId xmlns:a16="http://schemas.microsoft.com/office/drawing/2014/main" id="{344AB093-08DA-4C75-9FC6-1A0F63CA5B19}"/>
              </a:ext>
            </a:extLst>
          </p:cNvPr>
          <p:cNvGrpSpPr/>
          <p:nvPr/>
        </p:nvGrpSpPr>
        <p:grpSpPr>
          <a:xfrm>
            <a:off x="5640522" y="3814233"/>
            <a:ext cx="2339443" cy="461665"/>
            <a:chOff x="5640522" y="3166073"/>
            <a:chExt cx="2339443" cy="461665"/>
          </a:xfrm>
        </p:grpSpPr>
        <p:sp>
          <p:nvSpPr>
            <p:cNvPr id="52" name="Right Triangle 62">
              <a:extLst>
                <a:ext uri="{FF2B5EF4-FFF2-40B4-BE49-F238E27FC236}">
                  <a16:creationId xmlns:a16="http://schemas.microsoft.com/office/drawing/2014/main" id="{58285CE3-1AA2-4A6D-868D-83354F7178D9}"/>
                </a:ext>
              </a:extLst>
            </p:cNvPr>
            <p:cNvSpPr/>
            <p:nvPr/>
          </p:nvSpPr>
          <p:spPr>
            <a:xfrm flipV="1">
              <a:off x="5866843" y="3187922"/>
              <a:ext cx="359624" cy="377968"/>
            </a:xfrm>
            <a:prstGeom prst="rtTriangle">
              <a:avLst/>
            </a:prstGeom>
            <a:gradFill>
              <a:gsLst>
                <a:gs pos="12000">
                  <a:srgbClr val="FF6600"/>
                </a:gs>
                <a:gs pos="91000">
                  <a:srgbClr val="FF96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53" name="Rectangle 56">
              <a:extLst>
                <a:ext uri="{FF2B5EF4-FFF2-40B4-BE49-F238E27FC236}">
                  <a16:creationId xmlns:a16="http://schemas.microsoft.com/office/drawing/2014/main" id="{6085C14B-AC68-4680-85AC-F31C401BB477}"/>
                </a:ext>
              </a:extLst>
            </p:cNvPr>
            <p:cNvSpPr/>
            <p:nvPr/>
          </p:nvSpPr>
          <p:spPr>
            <a:xfrm>
              <a:off x="5640522" y="3173850"/>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mn-ea"/>
                  <a:sym typeface="+mn-lt"/>
                </a:rPr>
                <a:t>2</a:t>
              </a:r>
            </a:p>
          </p:txBody>
        </p:sp>
        <p:sp>
          <p:nvSpPr>
            <p:cNvPr id="54" name="文本框 53">
              <a:extLst>
                <a:ext uri="{FF2B5EF4-FFF2-40B4-BE49-F238E27FC236}">
                  <a16:creationId xmlns:a16="http://schemas.microsoft.com/office/drawing/2014/main" id="{376F32FA-3EED-4990-8F0C-DB7BCC925506}"/>
                </a:ext>
              </a:extLst>
            </p:cNvPr>
            <p:cNvSpPr txBox="1"/>
            <p:nvPr/>
          </p:nvSpPr>
          <p:spPr>
            <a:xfrm>
              <a:off x="6564193" y="3166073"/>
              <a:ext cx="1415772" cy="46166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实习内容</a:t>
              </a:r>
            </a:p>
          </p:txBody>
        </p:sp>
      </p:grpSp>
      <p:grpSp>
        <p:nvGrpSpPr>
          <p:cNvPr id="59" name="组合 58">
            <a:extLst>
              <a:ext uri="{FF2B5EF4-FFF2-40B4-BE49-F238E27FC236}">
                <a16:creationId xmlns:a16="http://schemas.microsoft.com/office/drawing/2014/main" id="{581A2F3D-7C35-47DF-A050-CCD797EAEF6D}"/>
              </a:ext>
            </a:extLst>
          </p:cNvPr>
          <p:cNvGrpSpPr/>
          <p:nvPr/>
        </p:nvGrpSpPr>
        <p:grpSpPr>
          <a:xfrm>
            <a:off x="5643815" y="4450328"/>
            <a:ext cx="2339443" cy="461665"/>
            <a:chOff x="5640522" y="3166073"/>
            <a:chExt cx="2339443" cy="461665"/>
          </a:xfrm>
        </p:grpSpPr>
        <p:sp>
          <p:nvSpPr>
            <p:cNvPr id="60" name="Right Triangle 62">
              <a:extLst>
                <a:ext uri="{FF2B5EF4-FFF2-40B4-BE49-F238E27FC236}">
                  <a16:creationId xmlns:a16="http://schemas.microsoft.com/office/drawing/2014/main" id="{8295218E-1367-4F1B-A16E-9B212E981C75}"/>
                </a:ext>
              </a:extLst>
            </p:cNvPr>
            <p:cNvSpPr/>
            <p:nvPr/>
          </p:nvSpPr>
          <p:spPr>
            <a:xfrm flipV="1">
              <a:off x="5866843" y="3187922"/>
              <a:ext cx="359624" cy="377968"/>
            </a:xfrm>
            <a:prstGeom prst="rtTriangle">
              <a:avLst/>
            </a:prstGeom>
            <a:gradFill>
              <a:gsLst>
                <a:gs pos="12000">
                  <a:srgbClr val="FF6600"/>
                </a:gs>
                <a:gs pos="91000">
                  <a:srgbClr val="FF96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61" name="Rectangle 56">
              <a:extLst>
                <a:ext uri="{FF2B5EF4-FFF2-40B4-BE49-F238E27FC236}">
                  <a16:creationId xmlns:a16="http://schemas.microsoft.com/office/drawing/2014/main" id="{4DFBAC97-58C4-4DAD-8C37-D216F019E86B}"/>
                </a:ext>
              </a:extLst>
            </p:cNvPr>
            <p:cNvSpPr/>
            <p:nvPr/>
          </p:nvSpPr>
          <p:spPr>
            <a:xfrm>
              <a:off x="5640522" y="3173850"/>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mn-ea"/>
                  <a:sym typeface="+mn-lt"/>
                </a:rPr>
                <a:t>3</a:t>
              </a:r>
            </a:p>
          </p:txBody>
        </p:sp>
        <p:sp>
          <p:nvSpPr>
            <p:cNvPr id="62" name="文本框 61">
              <a:extLst>
                <a:ext uri="{FF2B5EF4-FFF2-40B4-BE49-F238E27FC236}">
                  <a16:creationId xmlns:a16="http://schemas.microsoft.com/office/drawing/2014/main" id="{34B84567-9CA1-4A8A-ABBD-F6A5E2848237}"/>
                </a:ext>
              </a:extLst>
            </p:cNvPr>
            <p:cNvSpPr txBox="1"/>
            <p:nvPr/>
          </p:nvSpPr>
          <p:spPr>
            <a:xfrm>
              <a:off x="6564193" y="3166073"/>
              <a:ext cx="1415772" cy="46166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实习感受</a:t>
              </a:r>
            </a:p>
          </p:txBody>
        </p:sp>
      </p:grpSp>
    </p:spTree>
    <p:extLst>
      <p:ext uri="{BB962C8B-B14F-4D97-AF65-F5344CB8AC3E}">
        <p14:creationId xmlns:p14="http://schemas.microsoft.com/office/powerpoint/2010/main" val="222648359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235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C661E0-97CA-4CD4-A0C3-42594373F75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2" name="组合 1">
            <a:extLst>
              <a:ext uri="{FF2B5EF4-FFF2-40B4-BE49-F238E27FC236}">
                <a16:creationId xmlns:a16="http://schemas.microsoft.com/office/drawing/2014/main" id="{77582F09-5C97-41EF-BCD9-C3A765A1768D}"/>
              </a:ext>
            </a:extLst>
          </p:cNvPr>
          <p:cNvGrpSpPr/>
          <p:nvPr/>
        </p:nvGrpSpPr>
        <p:grpSpPr>
          <a:xfrm>
            <a:off x="-3208663" y="-88491"/>
            <a:ext cx="6415314" cy="7100705"/>
            <a:chOff x="-3208663" y="-88491"/>
            <a:chExt cx="6415314" cy="7100705"/>
          </a:xfrm>
        </p:grpSpPr>
        <p:sp>
          <p:nvSpPr>
            <p:cNvPr id="5" name="任意多边形: 形状 4">
              <a:extLst>
                <a:ext uri="{FF2B5EF4-FFF2-40B4-BE49-F238E27FC236}">
                  <a16:creationId xmlns:a16="http://schemas.microsoft.com/office/drawing/2014/main" id="{BC8323BA-FEFF-436B-A6E3-08AD2E6C5268}"/>
                </a:ext>
              </a:extLst>
            </p:cNvPr>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78361168-46F8-4A6D-AE4B-0D52251232E0}"/>
                </a:ext>
              </a:extLst>
            </p:cNvPr>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E5717C8-75D7-4403-B735-16DFC8B33935}"/>
                </a:ext>
              </a:extLst>
            </p:cNvPr>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a:extLst>
              <a:ext uri="{FF2B5EF4-FFF2-40B4-BE49-F238E27FC236}">
                <a16:creationId xmlns:a16="http://schemas.microsoft.com/office/drawing/2014/main" id="{42E01D7C-A016-4009-A47C-514B4CEE080B}"/>
              </a:ext>
            </a:extLst>
          </p:cNvPr>
          <p:cNvGrpSpPr/>
          <p:nvPr/>
        </p:nvGrpSpPr>
        <p:grpSpPr>
          <a:xfrm flipH="1" flipV="1">
            <a:off x="8985351" y="-65723"/>
            <a:ext cx="6415314" cy="7038610"/>
            <a:chOff x="4576780" y="168143"/>
            <a:chExt cx="6415314" cy="7038610"/>
          </a:xfrm>
        </p:grpSpPr>
        <p:sp>
          <p:nvSpPr>
            <p:cNvPr id="8" name="任意多边形: 形状 7">
              <a:extLst>
                <a:ext uri="{FF2B5EF4-FFF2-40B4-BE49-F238E27FC236}">
                  <a16:creationId xmlns:a16="http://schemas.microsoft.com/office/drawing/2014/main" id="{DACEFEBA-EDF7-4E4D-AEC0-524BAA9174E8}"/>
                </a:ext>
              </a:extLst>
            </p:cNvPr>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a:extLst>
                <a:ext uri="{FF2B5EF4-FFF2-40B4-BE49-F238E27FC236}">
                  <a16:creationId xmlns:a16="http://schemas.microsoft.com/office/drawing/2014/main" id="{8BEBCA00-9EDC-4FB3-AF06-CDD0A2F2ECEC}"/>
                </a:ext>
              </a:extLst>
            </p:cNvPr>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5AF26A10-2442-4415-B2EF-391AA7E8F89F}"/>
                </a:ext>
              </a:extLst>
            </p:cNvPr>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a:extLst>
              <a:ext uri="{FF2B5EF4-FFF2-40B4-BE49-F238E27FC236}">
                <a16:creationId xmlns:a16="http://schemas.microsoft.com/office/drawing/2014/main" id="{09DEC058-7A60-4CD0-916A-58B28FC412B7}"/>
              </a:ext>
            </a:extLst>
          </p:cNvPr>
          <p:cNvSpPr txBox="1"/>
          <p:nvPr/>
        </p:nvSpPr>
        <p:spPr>
          <a:xfrm>
            <a:off x="5111249" y="4208734"/>
            <a:ext cx="2031326"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75000"/>
                    <a:lumOff val="25000"/>
                  </a:schemeClr>
                </a:solidFill>
                <a:cs typeface="+mn-ea"/>
                <a:sym typeface="+mn-lt"/>
              </a:rPr>
              <a:t>实习概况</a:t>
            </a:r>
          </a:p>
        </p:txBody>
      </p:sp>
      <p:grpSp>
        <p:nvGrpSpPr>
          <p:cNvPr id="20" name="组合 19">
            <a:extLst>
              <a:ext uri="{FF2B5EF4-FFF2-40B4-BE49-F238E27FC236}">
                <a16:creationId xmlns:a16="http://schemas.microsoft.com/office/drawing/2014/main" id="{E413357A-9877-47A8-9D3C-A2A3F41927E6}"/>
              </a:ext>
            </a:extLst>
          </p:cNvPr>
          <p:cNvGrpSpPr/>
          <p:nvPr/>
        </p:nvGrpSpPr>
        <p:grpSpPr>
          <a:xfrm>
            <a:off x="3769720" y="1587784"/>
            <a:ext cx="4942529" cy="2346855"/>
            <a:chOff x="5588648" y="1840815"/>
            <a:chExt cx="2186146" cy="1038045"/>
          </a:xfrm>
        </p:grpSpPr>
        <p:sp>
          <p:nvSpPr>
            <p:cNvPr id="17" name="等腰三角形 16">
              <a:extLst>
                <a:ext uri="{FF2B5EF4-FFF2-40B4-BE49-F238E27FC236}">
                  <a16:creationId xmlns:a16="http://schemas.microsoft.com/office/drawing/2014/main" id="{8A41AEE0-4BEC-4996-845A-CA09D3F08438}"/>
                </a:ext>
              </a:extLst>
            </p:cNvPr>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44CBF2A1-E584-45EB-809D-5111E7837DD3}"/>
                </a:ext>
              </a:extLst>
            </p:cNvPr>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cs typeface="+mn-ea"/>
                  <a:sym typeface="+mn-lt"/>
                </a:rPr>
                <a:t>01</a:t>
              </a:r>
              <a:endParaRPr lang="zh-CN" altLang="en-US" sz="3600" b="1" dirty="0">
                <a:cs typeface="+mn-ea"/>
                <a:sym typeface="+mn-lt"/>
              </a:endParaRPr>
            </a:p>
          </p:txBody>
        </p:sp>
        <p:sp>
          <p:nvSpPr>
            <p:cNvPr id="19" name="等腰三角形 18">
              <a:extLst>
                <a:ext uri="{FF2B5EF4-FFF2-40B4-BE49-F238E27FC236}">
                  <a16:creationId xmlns:a16="http://schemas.microsoft.com/office/drawing/2014/main" id="{894B3BFE-E79A-4B50-9CEB-BEF47FA4008E}"/>
                </a:ext>
              </a:extLst>
            </p:cNvPr>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5053791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AB85B3-88CE-419F-8172-8C001B46F59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11" name="组合 10">
            <a:extLst>
              <a:ext uri="{FF2B5EF4-FFF2-40B4-BE49-F238E27FC236}">
                <a16:creationId xmlns:a16="http://schemas.microsoft.com/office/drawing/2014/main" id="{1E1D91A6-D31B-40BB-B0E3-E74573BE64A1}"/>
              </a:ext>
            </a:extLst>
          </p:cNvPr>
          <p:cNvGrpSpPr/>
          <p:nvPr/>
        </p:nvGrpSpPr>
        <p:grpSpPr>
          <a:xfrm rot="5400000">
            <a:off x="-807278" y="807277"/>
            <a:ext cx="2186146" cy="571589"/>
            <a:chOff x="3137036" y="4286161"/>
            <a:chExt cx="2186146" cy="571589"/>
          </a:xfrm>
        </p:grpSpPr>
        <p:sp>
          <p:nvSpPr>
            <p:cNvPr id="8" name="等腰三角形 7">
              <a:extLst>
                <a:ext uri="{FF2B5EF4-FFF2-40B4-BE49-F238E27FC236}">
                  <a16:creationId xmlns:a16="http://schemas.microsoft.com/office/drawing/2014/main" id="{1404C73C-69F8-4B84-A1D1-A873B7E34072}"/>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a:extLst>
                <a:ext uri="{FF2B5EF4-FFF2-40B4-BE49-F238E27FC236}">
                  <a16:creationId xmlns:a16="http://schemas.microsoft.com/office/drawing/2014/main" id="{B697799A-A883-47DD-891E-0459A7422AB2}"/>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8ED3CE20-413D-4CDB-9DA5-5E469FC3C948}"/>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文本框 11">
            <a:extLst>
              <a:ext uri="{FF2B5EF4-FFF2-40B4-BE49-F238E27FC236}">
                <a16:creationId xmlns:a16="http://schemas.microsoft.com/office/drawing/2014/main" id="{86B1B52B-7AA4-412B-9DF2-58D580FD5F67}"/>
              </a:ext>
            </a:extLst>
          </p:cNvPr>
          <p:cNvSpPr txBox="1"/>
          <p:nvPr/>
        </p:nvSpPr>
        <p:spPr>
          <a:xfrm>
            <a:off x="1381566" y="392466"/>
            <a:ext cx="1620958"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cs typeface="+mn-ea"/>
                <a:sym typeface="+mn-lt"/>
              </a:rPr>
              <a:t>公司简介</a:t>
            </a:r>
          </a:p>
        </p:txBody>
      </p:sp>
      <p:grpSp>
        <p:nvGrpSpPr>
          <p:cNvPr id="16" name="组合 15">
            <a:extLst>
              <a:ext uri="{FF2B5EF4-FFF2-40B4-BE49-F238E27FC236}">
                <a16:creationId xmlns:a16="http://schemas.microsoft.com/office/drawing/2014/main" id="{ADD0B76B-1BAE-4B32-AC6B-CC9A75033A59}"/>
              </a:ext>
            </a:extLst>
          </p:cNvPr>
          <p:cNvGrpSpPr/>
          <p:nvPr/>
        </p:nvGrpSpPr>
        <p:grpSpPr>
          <a:xfrm rot="16200000">
            <a:off x="10821363" y="5479133"/>
            <a:ext cx="2186146" cy="571589"/>
            <a:chOff x="3137036" y="4286161"/>
            <a:chExt cx="2186146" cy="571589"/>
          </a:xfrm>
        </p:grpSpPr>
        <p:sp>
          <p:nvSpPr>
            <p:cNvPr id="17" name="等腰三角形 16">
              <a:extLst>
                <a:ext uri="{FF2B5EF4-FFF2-40B4-BE49-F238E27FC236}">
                  <a16:creationId xmlns:a16="http://schemas.microsoft.com/office/drawing/2014/main" id="{7A0FA767-F59B-4934-B60F-B43AAEBAE644}"/>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CDB79C26-E864-451D-AB06-2A691313DFE8}"/>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 name="等腰三角形 18">
              <a:extLst>
                <a:ext uri="{FF2B5EF4-FFF2-40B4-BE49-F238E27FC236}">
                  <a16:creationId xmlns:a16="http://schemas.microsoft.com/office/drawing/2014/main" id="{1842C923-ECBD-42D7-9066-170EDB5C81F6}"/>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3" name="TextBox 2">
            <a:extLst>
              <a:ext uri="{FF2B5EF4-FFF2-40B4-BE49-F238E27FC236}">
                <a16:creationId xmlns:a16="http://schemas.microsoft.com/office/drawing/2014/main" id="{7B2F4501-2AA6-448C-8542-FB44490CC105}"/>
              </a:ext>
            </a:extLst>
          </p:cNvPr>
          <p:cNvSpPr txBox="1"/>
          <p:nvPr/>
        </p:nvSpPr>
        <p:spPr>
          <a:xfrm>
            <a:off x="7004817" y="2577484"/>
            <a:ext cx="4610481" cy="525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399" tIns="25399" rIns="25399" bIns="25399" numCol="1" spcCol="38100" rtlCol="0" anchor="ctr">
            <a:spAutoFit/>
          </a:bodyPr>
          <a:lstStyle/>
          <a:p>
            <a:pPr defTabSz="412115" hangingPunct="0">
              <a:lnSpc>
                <a:spcPct val="70000"/>
              </a:lnSpc>
            </a:pPr>
            <a:r>
              <a:rPr lang="zh-CN" altLang="en-US" sz="4400" kern="0" spc="-150" dirty="0">
                <a:solidFill>
                  <a:schemeClr val="tx1">
                    <a:lumMod val="65000"/>
                    <a:lumOff val="35000"/>
                  </a:schemeClr>
                </a:solidFill>
                <a:cs typeface="+mn-ea"/>
                <a:sym typeface="+mn-lt"/>
              </a:rPr>
              <a:t>海康威视</a:t>
            </a:r>
            <a:endParaRPr lang="en-US" sz="4400" kern="0" spc="-150" dirty="0">
              <a:solidFill>
                <a:schemeClr val="bg1">
                  <a:lumMod val="65000"/>
                </a:schemeClr>
              </a:solidFill>
              <a:cs typeface="+mn-ea"/>
              <a:sym typeface="+mn-lt"/>
            </a:endParaRPr>
          </a:p>
        </p:txBody>
      </p:sp>
      <p:sp>
        <p:nvSpPr>
          <p:cNvPr id="14" name="Shape 125">
            <a:extLst>
              <a:ext uri="{FF2B5EF4-FFF2-40B4-BE49-F238E27FC236}">
                <a16:creationId xmlns:a16="http://schemas.microsoft.com/office/drawing/2014/main" id="{8F0ADD89-69CE-46F5-85F7-C85207ED4008}"/>
              </a:ext>
            </a:extLst>
          </p:cNvPr>
          <p:cNvSpPr/>
          <p:nvPr/>
        </p:nvSpPr>
        <p:spPr>
          <a:xfrm>
            <a:off x="6954741" y="3380994"/>
            <a:ext cx="4424459" cy="3161828"/>
          </a:xfrm>
          <a:prstGeom prst="rect">
            <a:avLst/>
          </a:prstGeom>
          <a:ln w="12700">
            <a:miter lim="400000"/>
          </a:ln>
        </p:spPr>
        <p:txBody>
          <a:bodyPr wrap="square" lIns="22859" rIns="22859">
            <a:spAutoFit/>
          </a:bodyPr>
          <a:lstStyle/>
          <a:p>
            <a:pPr>
              <a:lnSpc>
                <a:spcPts val="2200"/>
              </a:lnSpc>
            </a:pPr>
            <a:r>
              <a:rPr lang="zh-CN" altLang="en-US" sz="1200" dirty="0">
                <a:solidFill>
                  <a:schemeClr val="tx1">
                    <a:lumMod val="85000"/>
                    <a:lumOff val="15000"/>
                  </a:schemeClr>
                </a:solidFill>
                <a:cs typeface="+mn-ea"/>
                <a:sym typeface="+mn-lt"/>
              </a:rPr>
              <a:t>海康威视是以视频为核心的智能物联网解决方案和大数据服务提供商，其产品和解决方案应用在全球</a:t>
            </a:r>
            <a:r>
              <a:rPr lang="en-US" altLang="zh-CN" sz="1200" dirty="0">
                <a:solidFill>
                  <a:schemeClr val="tx1">
                    <a:lumMod val="85000"/>
                    <a:lumOff val="15000"/>
                  </a:schemeClr>
                </a:solidFill>
                <a:cs typeface="+mn-ea"/>
                <a:sym typeface="+mn-lt"/>
              </a:rPr>
              <a:t>150</a:t>
            </a:r>
            <a:r>
              <a:rPr lang="zh-CN" altLang="en-US" sz="1200" dirty="0">
                <a:solidFill>
                  <a:schemeClr val="tx1">
                    <a:lumMod val="85000"/>
                    <a:lumOff val="15000"/>
                  </a:schemeClr>
                </a:solidFill>
                <a:cs typeface="+mn-ea"/>
                <a:sym typeface="+mn-lt"/>
              </a:rPr>
              <a:t>多个国家和地区。海康威视业务聚焦于智能物联网、大数据服务和智慧业务，构建开放合作生态，为公共服务领域用户、企事业用户和中小企业用户提供服务，致力于构筑云边融合、物信融合、数智融合的智慧城市和数字化企业。</a:t>
            </a:r>
          </a:p>
          <a:p>
            <a:pPr>
              <a:lnSpc>
                <a:spcPts val="2200"/>
              </a:lnSpc>
            </a:pPr>
            <a:r>
              <a:rPr lang="zh-CN" altLang="en-US" sz="1200" dirty="0">
                <a:solidFill>
                  <a:schemeClr val="tx1">
                    <a:lumMod val="85000"/>
                    <a:lumOff val="15000"/>
                  </a:schemeClr>
                </a:solidFill>
                <a:cs typeface="+mn-ea"/>
                <a:sym typeface="+mn-lt"/>
              </a:rPr>
              <a:t>海康威视福建业务中心成立于</a:t>
            </a:r>
            <a:r>
              <a:rPr lang="en-US" altLang="zh-CN" sz="1200" dirty="0">
                <a:solidFill>
                  <a:schemeClr val="tx1">
                    <a:lumMod val="85000"/>
                    <a:lumOff val="15000"/>
                  </a:schemeClr>
                </a:solidFill>
                <a:cs typeface="+mn-ea"/>
                <a:sym typeface="+mn-lt"/>
              </a:rPr>
              <a:t>2007</a:t>
            </a:r>
            <a:r>
              <a:rPr lang="zh-CN" altLang="en-US" sz="1200" dirty="0">
                <a:solidFill>
                  <a:schemeClr val="tx1">
                    <a:lumMod val="85000"/>
                    <a:lumOff val="15000"/>
                  </a:schemeClr>
                </a:solidFill>
                <a:cs typeface="+mn-ea"/>
                <a:sym typeface="+mn-lt"/>
              </a:rPr>
              <a:t>年，目前员工规模近</a:t>
            </a:r>
            <a:r>
              <a:rPr lang="en-US" altLang="zh-CN" sz="1200" dirty="0">
                <a:solidFill>
                  <a:schemeClr val="tx1">
                    <a:lumMod val="85000"/>
                    <a:lumOff val="15000"/>
                  </a:schemeClr>
                </a:solidFill>
                <a:cs typeface="+mn-ea"/>
                <a:sym typeface="+mn-lt"/>
              </a:rPr>
              <a:t>400</a:t>
            </a:r>
            <a:r>
              <a:rPr lang="zh-CN" altLang="en-US" sz="1200" dirty="0">
                <a:solidFill>
                  <a:schemeClr val="tx1">
                    <a:lumMod val="85000"/>
                    <a:lumOff val="15000"/>
                  </a:schemeClr>
                </a:solidFill>
                <a:cs typeface="+mn-ea"/>
                <a:sym typeface="+mn-lt"/>
              </a:rPr>
              <a:t>人，在福建省九地市设有九家分公司。涵盖研发、营销、技服和运营四大岗位序列，面向本地客用户提供优质化服务，</a:t>
            </a:r>
            <a:r>
              <a:rPr lang="en-US" altLang="zh-CN" sz="1200" dirty="0">
                <a:solidFill>
                  <a:schemeClr val="tx1">
                    <a:lumMod val="85000"/>
                    <a:lumOff val="15000"/>
                  </a:schemeClr>
                </a:solidFill>
                <a:cs typeface="+mn-ea"/>
                <a:sym typeface="+mn-lt"/>
              </a:rPr>
              <a:t>2020</a:t>
            </a:r>
            <a:r>
              <a:rPr lang="zh-CN" altLang="en-US" sz="1200" dirty="0">
                <a:solidFill>
                  <a:schemeClr val="tx1">
                    <a:lumMod val="85000"/>
                    <a:lumOff val="15000"/>
                  </a:schemeClr>
                </a:solidFill>
                <a:cs typeface="+mn-ea"/>
                <a:sym typeface="+mn-lt"/>
              </a:rPr>
              <a:t>年销售额近</a:t>
            </a:r>
            <a:r>
              <a:rPr lang="en-US" altLang="zh-CN" sz="1200" dirty="0">
                <a:solidFill>
                  <a:schemeClr val="tx1">
                    <a:lumMod val="85000"/>
                    <a:lumOff val="15000"/>
                  </a:schemeClr>
                </a:solidFill>
                <a:cs typeface="+mn-ea"/>
                <a:sym typeface="+mn-lt"/>
              </a:rPr>
              <a:t>20</a:t>
            </a:r>
            <a:r>
              <a:rPr lang="zh-CN" altLang="en-US" sz="1200" dirty="0">
                <a:solidFill>
                  <a:schemeClr val="tx1">
                    <a:lumMod val="85000"/>
                    <a:lumOff val="15000"/>
                  </a:schemeClr>
                </a:solidFill>
                <a:cs typeface="+mn-ea"/>
                <a:sym typeface="+mn-lt"/>
              </a:rPr>
              <a:t>亿元。</a:t>
            </a:r>
          </a:p>
          <a:p>
            <a:pPr>
              <a:lnSpc>
                <a:spcPts val="2200"/>
              </a:lnSpc>
            </a:pPr>
            <a:endParaRPr lang="en-US" altLang="zh-CN" sz="1200" dirty="0">
              <a:solidFill>
                <a:schemeClr val="tx1">
                  <a:lumMod val="85000"/>
                  <a:lumOff val="15000"/>
                </a:schemeClr>
              </a:solidFill>
              <a:cs typeface="+mn-ea"/>
              <a:sym typeface="+mn-lt"/>
            </a:endParaRPr>
          </a:p>
        </p:txBody>
      </p:sp>
      <p:pic>
        <p:nvPicPr>
          <p:cNvPr id="3" name="图片 2">
            <a:extLst>
              <a:ext uri="{FF2B5EF4-FFF2-40B4-BE49-F238E27FC236}">
                <a16:creationId xmlns:a16="http://schemas.microsoft.com/office/drawing/2014/main" id="{EE55CEBB-24DF-487C-9A86-59846B1BE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270" y="1354717"/>
            <a:ext cx="3949020" cy="5064252"/>
          </a:xfrm>
          <a:prstGeom prst="rect">
            <a:avLst/>
          </a:prstGeom>
        </p:spPr>
      </p:pic>
    </p:spTree>
    <p:extLst>
      <p:ext uri="{BB962C8B-B14F-4D97-AF65-F5344CB8AC3E}">
        <p14:creationId xmlns:p14="http://schemas.microsoft.com/office/powerpoint/2010/main" val="397431919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15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AB85B3-88CE-419F-8172-8C001B46F59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11" name="组合 10">
            <a:extLst>
              <a:ext uri="{FF2B5EF4-FFF2-40B4-BE49-F238E27FC236}">
                <a16:creationId xmlns:a16="http://schemas.microsoft.com/office/drawing/2014/main" id="{1E1D91A6-D31B-40BB-B0E3-E74573BE64A1}"/>
              </a:ext>
            </a:extLst>
          </p:cNvPr>
          <p:cNvGrpSpPr/>
          <p:nvPr/>
        </p:nvGrpSpPr>
        <p:grpSpPr>
          <a:xfrm rot="5400000">
            <a:off x="-807278" y="807277"/>
            <a:ext cx="2186146" cy="571589"/>
            <a:chOff x="3137036" y="4286161"/>
            <a:chExt cx="2186146" cy="571589"/>
          </a:xfrm>
        </p:grpSpPr>
        <p:sp>
          <p:nvSpPr>
            <p:cNvPr id="8" name="等腰三角形 7">
              <a:extLst>
                <a:ext uri="{FF2B5EF4-FFF2-40B4-BE49-F238E27FC236}">
                  <a16:creationId xmlns:a16="http://schemas.microsoft.com/office/drawing/2014/main" id="{1404C73C-69F8-4B84-A1D1-A873B7E34072}"/>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a:extLst>
                <a:ext uri="{FF2B5EF4-FFF2-40B4-BE49-F238E27FC236}">
                  <a16:creationId xmlns:a16="http://schemas.microsoft.com/office/drawing/2014/main" id="{B697799A-A883-47DD-891E-0459A7422AB2}"/>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8ED3CE20-413D-4CDB-9DA5-5E469FC3C948}"/>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文本框 11">
            <a:extLst>
              <a:ext uri="{FF2B5EF4-FFF2-40B4-BE49-F238E27FC236}">
                <a16:creationId xmlns:a16="http://schemas.microsoft.com/office/drawing/2014/main" id="{86B1B52B-7AA4-412B-9DF2-58D580FD5F67}"/>
              </a:ext>
            </a:extLst>
          </p:cNvPr>
          <p:cNvSpPr txBox="1"/>
          <p:nvPr/>
        </p:nvSpPr>
        <p:spPr>
          <a:xfrm>
            <a:off x="1381567" y="392466"/>
            <a:ext cx="1620958"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cs typeface="+mn-ea"/>
                <a:sym typeface="+mn-lt"/>
              </a:rPr>
              <a:t>实习历程</a:t>
            </a:r>
          </a:p>
        </p:txBody>
      </p:sp>
      <p:grpSp>
        <p:nvGrpSpPr>
          <p:cNvPr id="16" name="组合 15">
            <a:extLst>
              <a:ext uri="{FF2B5EF4-FFF2-40B4-BE49-F238E27FC236}">
                <a16:creationId xmlns:a16="http://schemas.microsoft.com/office/drawing/2014/main" id="{ADD0B76B-1BAE-4B32-AC6B-CC9A75033A59}"/>
              </a:ext>
            </a:extLst>
          </p:cNvPr>
          <p:cNvGrpSpPr/>
          <p:nvPr/>
        </p:nvGrpSpPr>
        <p:grpSpPr>
          <a:xfrm rot="16200000">
            <a:off x="10821363" y="5479133"/>
            <a:ext cx="2186146" cy="571589"/>
            <a:chOff x="3137036" y="4286161"/>
            <a:chExt cx="2186146" cy="571589"/>
          </a:xfrm>
        </p:grpSpPr>
        <p:sp>
          <p:nvSpPr>
            <p:cNvPr id="17" name="等腰三角形 16">
              <a:extLst>
                <a:ext uri="{FF2B5EF4-FFF2-40B4-BE49-F238E27FC236}">
                  <a16:creationId xmlns:a16="http://schemas.microsoft.com/office/drawing/2014/main" id="{7A0FA767-F59B-4934-B60F-B43AAEBAE644}"/>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CDB79C26-E864-451D-AB06-2A691313DFE8}"/>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 name="等腰三角形 18">
              <a:extLst>
                <a:ext uri="{FF2B5EF4-FFF2-40B4-BE49-F238E27FC236}">
                  <a16:creationId xmlns:a16="http://schemas.microsoft.com/office/drawing/2014/main" id="{1842C923-ECBD-42D7-9066-170EDB5C81F6}"/>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1" name="组合 40">
            <a:extLst>
              <a:ext uri="{FF2B5EF4-FFF2-40B4-BE49-F238E27FC236}">
                <a16:creationId xmlns:a16="http://schemas.microsoft.com/office/drawing/2014/main" id="{4ECB955E-B940-4D4E-9517-9C38650CC235}"/>
              </a:ext>
            </a:extLst>
          </p:cNvPr>
          <p:cNvGrpSpPr/>
          <p:nvPr/>
        </p:nvGrpSpPr>
        <p:grpSpPr>
          <a:xfrm>
            <a:off x="1436594" y="2132868"/>
            <a:ext cx="1571845" cy="1545057"/>
            <a:chOff x="1077445" y="1599650"/>
            <a:chExt cx="1178884" cy="1158793"/>
          </a:xfrm>
        </p:grpSpPr>
        <p:sp>
          <p:nvSpPr>
            <p:cNvPr id="42" name="Rectangle: Rounded Corners 2">
              <a:extLst>
                <a:ext uri="{FF2B5EF4-FFF2-40B4-BE49-F238E27FC236}">
                  <a16:creationId xmlns:a16="http://schemas.microsoft.com/office/drawing/2014/main" id="{D34A4424-DD3A-45BD-BDCF-8F7B81F05939}"/>
                </a:ext>
              </a:extLst>
            </p:cNvPr>
            <p:cNvSpPr/>
            <p:nvPr/>
          </p:nvSpPr>
          <p:spPr>
            <a:xfrm rot="2702816">
              <a:off x="1077445" y="1599650"/>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3" name="Freeform: Shape 8">
              <a:extLst>
                <a:ext uri="{FF2B5EF4-FFF2-40B4-BE49-F238E27FC236}">
                  <a16:creationId xmlns:a16="http://schemas.microsoft.com/office/drawing/2014/main" id="{31E7E293-2DD2-48BB-B2DA-7A26BC48F17D}"/>
                </a:ext>
              </a:extLst>
            </p:cNvPr>
            <p:cNvSpPr/>
            <p:nvPr/>
          </p:nvSpPr>
          <p:spPr>
            <a:xfrm rot="2702816">
              <a:off x="1142491" y="1664699"/>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4" name="TextBox 9">
              <a:extLst>
                <a:ext uri="{FF2B5EF4-FFF2-40B4-BE49-F238E27FC236}">
                  <a16:creationId xmlns:a16="http://schemas.microsoft.com/office/drawing/2014/main" id="{8F95427D-E966-4C31-ACCD-196860F3B4C8}"/>
                </a:ext>
              </a:extLst>
            </p:cNvPr>
            <p:cNvSpPr txBox="1"/>
            <p:nvPr/>
          </p:nvSpPr>
          <p:spPr>
            <a:xfrm>
              <a:off x="1860547" y="2005924"/>
              <a:ext cx="395782" cy="346249"/>
            </a:xfrm>
            <a:prstGeom prst="rect">
              <a:avLst/>
            </a:prstGeom>
            <a:noFill/>
          </p:spPr>
          <p:txBody>
            <a:bodyPr wrap="none">
              <a:normAutofit fontScale="85000" lnSpcReduction="20000"/>
            </a:bodyPr>
            <a:lstStyle/>
            <a:p>
              <a:r>
                <a:rPr lang="en-US" sz="3200" b="1" dirty="0">
                  <a:solidFill>
                    <a:schemeClr val="bg1"/>
                  </a:solidFill>
                  <a:cs typeface="+mn-ea"/>
                  <a:sym typeface="+mn-lt"/>
                </a:rPr>
                <a:t>01</a:t>
              </a:r>
            </a:p>
          </p:txBody>
        </p:sp>
      </p:grpSp>
      <p:grpSp>
        <p:nvGrpSpPr>
          <p:cNvPr id="45" name="组合 44">
            <a:extLst>
              <a:ext uri="{FF2B5EF4-FFF2-40B4-BE49-F238E27FC236}">
                <a16:creationId xmlns:a16="http://schemas.microsoft.com/office/drawing/2014/main" id="{9F2B3326-8193-4D3F-ADE4-97D11AFC1187}"/>
              </a:ext>
            </a:extLst>
          </p:cNvPr>
          <p:cNvGrpSpPr/>
          <p:nvPr/>
        </p:nvGrpSpPr>
        <p:grpSpPr>
          <a:xfrm>
            <a:off x="3376330" y="2132866"/>
            <a:ext cx="1571847" cy="1545057"/>
            <a:chOff x="2532247" y="1599649"/>
            <a:chExt cx="1178885" cy="1158793"/>
          </a:xfrm>
        </p:grpSpPr>
        <p:sp>
          <p:nvSpPr>
            <p:cNvPr id="46" name="Rectangle: Rounded Corners 3">
              <a:extLst>
                <a:ext uri="{FF2B5EF4-FFF2-40B4-BE49-F238E27FC236}">
                  <a16:creationId xmlns:a16="http://schemas.microsoft.com/office/drawing/2014/main" id="{2EFB2DCB-3947-4FF1-8940-152EA0A79EFE}"/>
                </a:ext>
              </a:extLst>
            </p:cNvPr>
            <p:cNvSpPr/>
            <p:nvPr/>
          </p:nvSpPr>
          <p:spPr>
            <a:xfrm rot="2702816">
              <a:off x="2532247" y="1599649"/>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7" name="Freeform: Shape 10">
              <a:extLst>
                <a:ext uri="{FF2B5EF4-FFF2-40B4-BE49-F238E27FC236}">
                  <a16:creationId xmlns:a16="http://schemas.microsoft.com/office/drawing/2014/main" id="{FFA7F537-7E7F-482A-82BE-90BBF15C7526}"/>
                </a:ext>
              </a:extLst>
            </p:cNvPr>
            <p:cNvSpPr/>
            <p:nvPr/>
          </p:nvSpPr>
          <p:spPr>
            <a:xfrm rot="2702816">
              <a:off x="2597294" y="1664700"/>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FF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8" name="TextBox 11">
              <a:extLst>
                <a:ext uri="{FF2B5EF4-FFF2-40B4-BE49-F238E27FC236}">
                  <a16:creationId xmlns:a16="http://schemas.microsoft.com/office/drawing/2014/main" id="{0028828E-7E86-4C0E-B3F3-BA6C9C377AFE}"/>
                </a:ext>
              </a:extLst>
            </p:cNvPr>
            <p:cNvSpPr txBox="1"/>
            <p:nvPr/>
          </p:nvSpPr>
          <p:spPr>
            <a:xfrm>
              <a:off x="3315350" y="2005925"/>
              <a:ext cx="395782" cy="346249"/>
            </a:xfrm>
            <a:prstGeom prst="rect">
              <a:avLst/>
            </a:prstGeom>
            <a:noFill/>
          </p:spPr>
          <p:txBody>
            <a:bodyPr wrap="none">
              <a:normAutofit fontScale="85000" lnSpcReduction="20000"/>
            </a:bodyPr>
            <a:lstStyle/>
            <a:p>
              <a:r>
                <a:rPr lang="en-US" sz="3200" b="1" dirty="0">
                  <a:solidFill>
                    <a:schemeClr val="bg1"/>
                  </a:solidFill>
                  <a:cs typeface="+mn-ea"/>
                  <a:sym typeface="+mn-lt"/>
                </a:rPr>
                <a:t>02</a:t>
              </a:r>
            </a:p>
          </p:txBody>
        </p:sp>
      </p:grpSp>
      <p:grpSp>
        <p:nvGrpSpPr>
          <p:cNvPr id="49" name="组合 48">
            <a:extLst>
              <a:ext uri="{FF2B5EF4-FFF2-40B4-BE49-F238E27FC236}">
                <a16:creationId xmlns:a16="http://schemas.microsoft.com/office/drawing/2014/main" id="{5DDD3685-EAEE-4301-B1AB-1F19152C9943}"/>
              </a:ext>
            </a:extLst>
          </p:cNvPr>
          <p:cNvGrpSpPr/>
          <p:nvPr/>
        </p:nvGrpSpPr>
        <p:grpSpPr>
          <a:xfrm>
            <a:off x="5316067" y="2132865"/>
            <a:ext cx="1571847" cy="1545057"/>
            <a:chOff x="3987050" y="1599648"/>
            <a:chExt cx="1178885" cy="1158793"/>
          </a:xfrm>
        </p:grpSpPr>
        <p:sp>
          <p:nvSpPr>
            <p:cNvPr id="50" name="Rectangle: Rounded Corners 4">
              <a:extLst>
                <a:ext uri="{FF2B5EF4-FFF2-40B4-BE49-F238E27FC236}">
                  <a16:creationId xmlns:a16="http://schemas.microsoft.com/office/drawing/2014/main" id="{41566D83-F080-452E-8E51-FF141A1E7AC7}"/>
                </a:ext>
              </a:extLst>
            </p:cNvPr>
            <p:cNvSpPr/>
            <p:nvPr/>
          </p:nvSpPr>
          <p:spPr>
            <a:xfrm rot="2702816">
              <a:off x="3987050" y="1599648"/>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1" name="Freeform: Shape 12">
              <a:extLst>
                <a:ext uri="{FF2B5EF4-FFF2-40B4-BE49-F238E27FC236}">
                  <a16:creationId xmlns:a16="http://schemas.microsoft.com/office/drawing/2014/main" id="{8EA7FD35-F888-446C-A230-D8D852D3AF0A}"/>
                </a:ext>
              </a:extLst>
            </p:cNvPr>
            <p:cNvSpPr/>
            <p:nvPr/>
          </p:nvSpPr>
          <p:spPr>
            <a:xfrm rot="2702816">
              <a:off x="4052097" y="1664699"/>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2" name="TextBox 13">
              <a:extLst>
                <a:ext uri="{FF2B5EF4-FFF2-40B4-BE49-F238E27FC236}">
                  <a16:creationId xmlns:a16="http://schemas.microsoft.com/office/drawing/2014/main" id="{0456875E-919B-4BC9-8D9A-941437EEEB66}"/>
                </a:ext>
              </a:extLst>
            </p:cNvPr>
            <p:cNvSpPr txBox="1"/>
            <p:nvPr/>
          </p:nvSpPr>
          <p:spPr>
            <a:xfrm>
              <a:off x="4770153" y="2005924"/>
              <a:ext cx="395782" cy="346249"/>
            </a:xfrm>
            <a:prstGeom prst="rect">
              <a:avLst/>
            </a:prstGeom>
            <a:noFill/>
          </p:spPr>
          <p:txBody>
            <a:bodyPr wrap="none">
              <a:normAutofit fontScale="85000" lnSpcReduction="20000"/>
            </a:bodyPr>
            <a:lstStyle/>
            <a:p>
              <a:r>
                <a:rPr lang="en-US" sz="3200" b="1" dirty="0">
                  <a:solidFill>
                    <a:schemeClr val="bg1"/>
                  </a:solidFill>
                  <a:cs typeface="+mn-ea"/>
                  <a:sym typeface="+mn-lt"/>
                </a:rPr>
                <a:t>03</a:t>
              </a:r>
            </a:p>
          </p:txBody>
        </p:sp>
      </p:grpSp>
      <p:grpSp>
        <p:nvGrpSpPr>
          <p:cNvPr id="53" name="组合 52">
            <a:extLst>
              <a:ext uri="{FF2B5EF4-FFF2-40B4-BE49-F238E27FC236}">
                <a16:creationId xmlns:a16="http://schemas.microsoft.com/office/drawing/2014/main" id="{1AA75A8A-20AD-4431-98D2-067EDA3C1D87}"/>
              </a:ext>
            </a:extLst>
          </p:cNvPr>
          <p:cNvGrpSpPr/>
          <p:nvPr/>
        </p:nvGrpSpPr>
        <p:grpSpPr>
          <a:xfrm>
            <a:off x="7255803" y="2132862"/>
            <a:ext cx="1571848" cy="1545057"/>
            <a:chOff x="5441852" y="1599646"/>
            <a:chExt cx="1178886" cy="1158793"/>
          </a:xfrm>
        </p:grpSpPr>
        <p:sp>
          <p:nvSpPr>
            <p:cNvPr id="54" name="Rectangle: Rounded Corners 5">
              <a:extLst>
                <a:ext uri="{FF2B5EF4-FFF2-40B4-BE49-F238E27FC236}">
                  <a16:creationId xmlns:a16="http://schemas.microsoft.com/office/drawing/2014/main" id="{1A539509-F3BE-4509-85C2-7370DC9502C6}"/>
                </a:ext>
              </a:extLst>
            </p:cNvPr>
            <p:cNvSpPr/>
            <p:nvPr/>
          </p:nvSpPr>
          <p:spPr>
            <a:xfrm rot="2702816">
              <a:off x="5441852" y="1599646"/>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5" name="Freeform: Shape 14">
              <a:extLst>
                <a:ext uri="{FF2B5EF4-FFF2-40B4-BE49-F238E27FC236}">
                  <a16:creationId xmlns:a16="http://schemas.microsoft.com/office/drawing/2014/main" id="{3B250F58-FB1C-4CA2-8D0A-BDE119554EF9}"/>
                </a:ext>
              </a:extLst>
            </p:cNvPr>
            <p:cNvSpPr/>
            <p:nvPr/>
          </p:nvSpPr>
          <p:spPr>
            <a:xfrm rot="2702816">
              <a:off x="5506900" y="1664697"/>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FF9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6" name="TextBox 15">
              <a:extLst>
                <a:ext uri="{FF2B5EF4-FFF2-40B4-BE49-F238E27FC236}">
                  <a16:creationId xmlns:a16="http://schemas.microsoft.com/office/drawing/2014/main" id="{77A88B43-C96F-42E4-AAAB-517CB9FB0918}"/>
                </a:ext>
              </a:extLst>
            </p:cNvPr>
            <p:cNvSpPr txBox="1"/>
            <p:nvPr/>
          </p:nvSpPr>
          <p:spPr>
            <a:xfrm>
              <a:off x="6224956" y="2005922"/>
              <a:ext cx="395782" cy="346249"/>
            </a:xfrm>
            <a:prstGeom prst="rect">
              <a:avLst/>
            </a:prstGeom>
            <a:noFill/>
          </p:spPr>
          <p:txBody>
            <a:bodyPr wrap="none">
              <a:normAutofit fontScale="85000" lnSpcReduction="20000"/>
            </a:bodyPr>
            <a:lstStyle/>
            <a:p>
              <a:r>
                <a:rPr lang="en-US" sz="3200" b="1">
                  <a:solidFill>
                    <a:schemeClr val="bg1"/>
                  </a:solidFill>
                  <a:cs typeface="+mn-ea"/>
                  <a:sym typeface="+mn-lt"/>
                </a:rPr>
                <a:t>04</a:t>
              </a:r>
            </a:p>
          </p:txBody>
        </p:sp>
      </p:grpSp>
      <p:grpSp>
        <p:nvGrpSpPr>
          <p:cNvPr id="57" name="组合 56">
            <a:extLst>
              <a:ext uri="{FF2B5EF4-FFF2-40B4-BE49-F238E27FC236}">
                <a16:creationId xmlns:a16="http://schemas.microsoft.com/office/drawing/2014/main" id="{6C26877B-84F2-4DC7-A5DE-8C455E4D0BF4}"/>
              </a:ext>
            </a:extLst>
          </p:cNvPr>
          <p:cNvGrpSpPr/>
          <p:nvPr/>
        </p:nvGrpSpPr>
        <p:grpSpPr>
          <a:xfrm>
            <a:off x="9183561" y="2132857"/>
            <a:ext cx="1571848" cy="1545057"/>
            <a:chOff x="6887671" y="1599642"/>
            <a:chExt cx="1178886" cy="1158793"/>
          </a:xfrm>
        </p:grpSpPr>
        <p:sp>
          <p:nvSpPr>
            <p:cNvPr id="58" name="Freeform: Shape 16">
              <a:extLst>
                <a:ext uri="{FF2B5EF4-FFF2-40B4-BE49-F238E27FC236}">
                  <a16:creationId xmlns:a16="http://schemas.microsoft.com/office/drawing/2014/main" id="{42A62167-5D3E-424F-BEAF-FF7D2AAFC2A2}"/>
                </a:ext>
              </a:extLst>
            </p:cNvPr>
            <p:cNvSpPr/>
            <p:nvPr/>
          </p:nvSpPr>
          <p:spPr>
            <a:xfrm rot="2702816">
              <a:off x="6952719" y="1664693"/>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9" name="TextBox 17">
              <a:extLst>
                <a:ext uri="{FF2B5EF4-FFF2-40B4-BE49-F238E27FC236}">
                  <a16:creationId xmlns:a16="http://schemas.microsoft.com/office/drawing/2014/main" id="{A1B20743-1310-4845-A0EB-96298F10BC8A}"/>
                </a:ext>
              </a:extLst>
            </p:cNvPr>
            <p:cNvSpPr txBox="1"/>
            <p:nvPr/>
          </p:nvSpPr>
          <p:spPr>
            <a:xfrm>
              <a:off x="7670775" y="2005918"/>
              <a:ext cx="395782" cy="346249"/>
            </a:xfrm>
            <a:prstGeom prst="rect">
              <a:avLst/>
            </a:prstGeom>
            <a:noFill/>
          </p:spPr>
          <p:txBody>
            <a:bodyPr wrap="none">
              <a:normAutofit fontScale="85000" lnSpcReduction="20000"/>
            </a:bodyPr>
            <a:lstStyle/>
            <a:p>
              <a:r>
                <a:rPr lang="en-US" sz="3200" b="1">
                  <a:solidFill>
                    <a:schemeClr val="bg1"/>
                  </a:solidFill>
                  <a:cs typeface="+mn-ea"/>
                  <a:sym typeface="+mn-lt"/>
                </a:rPr>
                <a:t>05</a:t>
              </a:r>
            </a:p>
          </p:txBody>
        </p:sp>
        <p:sp>
          <p:nvSpPr>
            <p:cNvPr id="60" name="Rectangle: Rounded Corners 7">
              <a:extLst>
                <a:ext uri="{FF2B5EF4-FFF2-40B4-BE49-F238E27FC236}">
                  <a16:creationId xmlns:a16="http://schemas.microsoft.com/office/drawing/2014/main" id="{841D8C66-6F9D-4533-9B7B-C8D7332D9718}"/>
                </a:ext>
              </a:extLst>
            </p:cNvPr>
            <p:cNvSpPr/>
            <p:nvPr/>
          </p:nvSpPr>
          <p:spPr>
            <a:xfrm rot="2702816">
              <a:off x="6887671" y="1599642"/>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grpSp>
        <p:nvGrpSpPr>
          <p:cNvPr id="61" name="Group 18">
            <a:extLst>
              <a:ext uri="{FF2B5EF4-FFF2-40B4-BE49-F238E27FC236}">
                <a16:creationId xmlns:a16="http://schemas.microsoft.com/office/drawing/2014/main" id="{3C91765E-ACFD-44B6-9A98-115C4D6A208E}"/>
              </a:ext>
            </a:extLst>
          </p:cNvPr>
          <p:cNvGrpSpPr/>
          <p:nvPr/>
        </p:nvGrpSpPr>
        <p:grpSpPr>
          <a:xfrm>
            <a:off x="1099720" y="4091203"/>
            <a:ext cx="9992563" cy="2249157"/>
            <a:chOff x="1395236" y="2161845"/>
            <a:chExt cx="11763384" cy="2249157"/>
          </a:xfrm>
        </p:grpSpPr>
        <p:grpSp>
          <p:nvGrpSpPr>
            <p:cNvPr id="62" name="Group 19">
              <a:extLst>
                <a:ext uri="{FF2B5EF4-FFF2-40B4-BE49-F238E27FC236}">
                  <a16:creationId xmlns:a16="http://schemas.microsoft.com/office/drawing/2014/main" id="{C52A5534-17E1-425A-82A5-9BFF985F7F8C}"/>
                </a:ext>
              </a:extLst>
            </p:cNvPr>
            <p:cNvGrpSpPr/>
            <p:nvPr/>
          </p:nvGrpSpPr>
          <p:grpSpPr>
            <a:xfrm>
              <a:off x="1395236" y="2161845"/>
              <a:ext cx="2315968" cy="1144375"/>
              <a:chOff x="1681446" y="5001250"/>
              <a:chExt cx="2315968" cy="1144375"/>
            </a:xfrm>
          </p:grpSpPr>
          <p:sp>
            <p:nvSpPr>
              <p:cNvPr id="75" name="TextBox 32">
                <a:extLst>
                  <a:ext uri="{FF2B5EF4-FFF2-40B4-BE49-F238E27FC236}">
                    <a16:creationId xmlns:a16="http://schemas.microsoft.com/office/drawing/2014/main" id="{7CA57BA5-8B7C-4FFC-925D-333B3FE28B1F}"/>
                  </a:ext>
                </a:extLst>
              </p:cNvPr>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Autofit/>
                <a:scene3d>
                  <a:camera prst="orthographicFront"/>
                  <a:lightRig rig="threePt" dir="t"/>
                </a:scene3d>
                <a:sp3d>
                  <a:bevelT w="0" h="0"/>
                </a:sp3d>
              </a:bodyPr>
              <a:lstStyle/>
              <a:p>
                <a:pPr marL="0" lvl="1" algn="ctr"/>
                <a:r>
                  <a:rPr lang="en-US" altLang="zh-CN" sz="2400" b="1" dirty="0">
                    <a:solidFill>
                      <a:schemeClr val="tx1">
                        <a:lumMod val="85000"/>
                        <a:lumOff val="15000"/>
                      </a:schemeClr>
                    </a:solidFill>
                    <a:cs typeface="+mn-ea"/>
                    <a:sym typeface="+mn-lt"/>
                  </a:rPr>
                  <a:t>7</a:t>
                </a:r>
                <a:r>
                  <a:rPr lang="zh-CN" altLang="en-US" sz="2400" b="1" dirty="0">
                    <a:solidFill>
                      <a:schemeClr val="tx1">
                        <a:lumMod val="85000"/>
                        <a:lumOff val="15000"/>
                      </a:schemeClr>
                    </a:solidFill>
                    <a:cs typeface="+mn-ea"/>
                    <a:sym typeface="+mn-lt"/>
                  </a:rPr>
                  <a:t>月</a:t>
                </a:r>
              </a:p>
            </p:txBody>
          </p:sp>
          <p:sp>
            <p:nvSpPr>
              <p:cNvPr id="76" name="TextBox 33">
                <a:extLst>
                  <a:ext uri="{FF2B5EF4-FFF2-40B4-BE49-F238E27FC236}">
                    <a16:creationId xmlns:a16="http://schemas.microsoft.com/office/drawing/2014/main" id="{9D079621-3F65-4BDB-8271-52DCE872588B}"/>
                  </a:ext>
                </a:extLst>
              </p:cNvPr>
              <p:cNvSpPr txBox="1">
                <a:spLocks/>
              </p:cNvSpPr>
              <p:nvPr/>
            </p:nvSpPr>
            <p:spPr bwMode="auto">
              <a:xfrm>
                <a:off x="1879600" y="5571395"/>
                <a:ext cx="2015683"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ts val="2200"/>
                  </a:lnSpc>
                </a:pPr>
                <a:r>
                  <a:rPr lang="en-US" altLang="zh-CN" sz="1600" dirty="0">
                    <a:solidFill>
                      <a:schemeClr val="tx1">
                        <a:lumMod val="85000"/>
                        <a:lumOff val="15000"/>
                      </a:schemeClr>
                    </a:solidFill>
                    <a:cs typeface="+mn-ea"/>
                    <a:sym typeface="+mn-lt"/>
                  </a:rPr>
                  <a:t>2021.7.12</a:t>
                </a:r>
                <a:r>
                  <a:rPr lang="zh-CN" altLang="en-US" sz="1600" dirty="0">
                    <a:solidFill>
                      <a:schemeClr val="tx1">
                        <a:lumMod val="85000"/>
                        <a:lumOff val="15000"/>
                      </a:schemeClr>
                    </a:solidFill>
                    <a:cs typeface="+mn-ea"/>
                    <a:sym typeface="+mn-lt"/>
                  </a:rPr>
                  <a:t>入职，熟悉工作环境和工作规程。</a:t>
                </a:r>
                <a:endParaRPr lang="en-US" altLang="zh-CN" sz="1600" dirty="0">
                  <a:solidFill>
                    <a:schemeClr val="tx1">
                      <a:lumMod val="85000"/>
                      <a:lumOff val="15000"/>
                    </a:schemeClr>
                  </a:solidFill>
                  <a:cs typeface="+mn-ea"/>
                  <a:sym typeface="+mn-lt"/>
                </a:endParaRPr>
              </a:p>
            </p:txBody>
          </p:sp>
        </p:grpSp>
        <p:grpSp>
          <p:nvGrpSpPr>
            <p:cNvPr id="63" name="Group 20">
              <a:extLst>
                <a:ext uri="{FF2B5EF4-FFF2-40B4-BE49-F238E27FC236}">
                  <a16:creationId xmlns:a16="http://schemas.microsoft.com/office/drawing/2014/main" id="{6B57A92D-495D-400A-83A0-273AB36EE3CB}"/>
                </a:ext>
              </a:extLst>
            </p:cNvPr>
            <p:cNvGrpSpPr/>
            <p:nvPr/>
          </p:nvGrpSpPr>
          <p:grpSpPr>
            <a:xfrm>
              <a:off x="3757090" y="2161845"/>
              <a:ext cx="2315968" cy="1673724"/>
              <a:chOff x="1681446" y="5001250"/>
              <a:chExt cx="2315968" cy="1673724"/>
            </a:xfrm>
          </p:grpSpPr>
          <p:sp>
            <p:nvSpPr>
              <p:cNvPr id="73" name="TextBox 30">
                <a:extLst>
                  <a:ext uri="{FF2B5EF4-FFF2-40B4-BE49-F238E27FC236}">
                    <a16:creationId xmlns:a16="http://schemas.microsoft.com/office/drawing/2014/main" id="{7D5DAC4E-B290-4F8B-8E3D-C2559B27AF9A}"/>
                  </a:ext>
                </a:extLst>
              </p:cNvPr>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fontScale="92500" lnSpcReduction="20000"/>
                <a:scene3d>
                  <a:camera prst="orthographicFront"/>
                  <a:lightRig rig="threePt" dir="t"/>
                </a:scene3d>
                <a:sp3d>
                  <a:bevelT w="0" h="0"/>
                </a:sp3d>
              </a:bodyPr>
              <a:lstStyle/>
              <a:p>
                <a:pPr marL="0" lvl="1" algn="ctr"/>
                <a:r>
                  <a:rPr lang="en-US" altLang="zh-CN" sz="2400" b="1" dirty="0">
                    <a:solidFill>
                      <a:schemeClr val="tx1">
                        <a:lumMod val="85000"/>
                        <a:lumOff val="15000"/>
                      </a:schemeClr>
                    </a:solidFill>
                    <a:cs typeface="+mn-ea"/>
                    <a:sym typeface="+mn-lt"/>
                  </a:rPr>
                  <a:t>8</a:t>
                </a:r>
                <a:r>
                  <a:rPr lang="zh-CN" altLang="en-US" sz="2400" b="1" dirty="0">
                    <a:solidFill>
                      <a:schemeClr val="tx1">
                        <a:lumMod val="85000"/>
                        <a:lumOff val="15000"/>
                      </a:schemeClr>
                    </a:solidFill>
                    <a:cs typeface="+mn-ea"/>
                    <a:sym typeface="+mn-lt"/>
                  </a:rPr>
                  <a:t>月</a:t>
                </a:r>
              </a:p>
            </p:txBody>
          </p:sp>
          <p:sp>
            <p:nvSpPr>
              <p:cNvPr id="74" name="TextBox 31">
                <a:extLst>
                  <a:ext uri="{FF2B5EF4-FFF2-40B4-BE49-F238E27FC236}">
                    <a16:creationId xmlns:a16="http://schemas.microsoft.com/office/drawing/2014/main" id="{A71D6CC7-6CC5-425E-A872-F24B21E5A33B}"/>
                  </a:ext>
                </a:extLst>
              </p:cNvPr>
              <p:cNvSpPr txBox="1">
                <a:spLocks/>
              </p:cNvSpPr>
              <p:nvPr/>
            </p:nvSpPr>
            <p:spPr bwMode="auto">
              <a:xfrm>
                <a:off x="2021396" y="5334198"/>
                <a:ext cx="1775368" cy="1340776"/>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ts val="2200"/>
                  </a:lnSpc>
                </a:pPr>
                <a:r>
                  <a:rPr lang="zh-CN" altLang="en-US" sz="1600" dirty="0">
                    <a:solidFill>
                      <a:schemeClr val="tx1">
                        <a:lumMod val="85000"/>
                        <a:lumOff val="15000"/>
                      </a:schemeClr>
                    </a:solidFill>
                    <a:cs typeface="+mn-ea"/>
                    <a:sym typeface="+mn-lt"/>
                  </a:rPr>
                  <a:t>熟悉公司前端业务技术栈、脚手架和</a:t>
                </a:r>
                <a:r>
                  <a:rPr lang="en-US" altLang="zh-CN" sz="1600" dirty="0">
                    <a:solidFill>
                      <a:schemeClr val="tx1">
                        <a:lumMod val="85000"/>
                        <a:lumOff val="15000"/>
                      </a:schemeClr>
                    </a:solidFill>
                    <a:cs typeface="+mn-ea"/>
                    <a:sym typeface="+mn-lt"/>
                  </a:rPr>
                  <a:t>UI</a:t>
                </a:r>
                <a:r>
                  <a:rPr lang="zh-CN" altLang="en-US" sz="1600" dirty="0">
                    <a:solidFill>
                      <a:schemeClr val="tx1">
                        <a:lumMod val="85000"/>
                        <a:lumOff val="15000"/>
                      </a:schemeClr>
                    </a:solidFill>
                    <a:cs typeface="+mn-ea"/>
                    <a:sym typeface="+mn-lt"/>
                  </a:rPr>
                  <a:t>框架，开发简单表单项目。</a:t>
                </a:r>
                <a:endParaRPr lang="en-US" altLang="zh-CN" sz="1600" dirty="0">
                  <a:solidFill>
                    <a:schemeClr val="tx1">
                      <a:lumMod val="85000"/>
                      <a:lumOff val="15000"/>
                    </a:schemeClr>
                  </a:solidFill>
                  <a:cs typeface="+mn-ea"/>
                  <a:sym typeface="+mn-lt"/>
                </a:endParaRPr>
              </a:p>
            </p:txBody>
          </p:sp>
        </p:grpSp>
        <p:grpSp>
          <p:nvGrpSpPr>
            <p:cNvPr id="64" name="Group 21">
              <a:extLst>
                <a:ext uri="{FF2B5EF4-FFF2-40B4-BE49-F238E27FC236}">
                  <a16:creationId xmlns:a16="http://schemas.microsoft.com/office/drawing/2014/main" id="{AA22F2CF-659F-4660-AE23-C6B0FE26C431}"/>
                </a:ext>
              </a:extLst>
            </p:cNvPr>
            <p:cNvGrpSpPr/>
            <p:nvPr/>
          </p:nvGrpSpPr>
          <p:grpSpPr>
            <a:xfrm>
              <a:off x="6118944" y="2161845"/>
              <a:ext cx="2315968" cy="1144375"/>
              <a:chOff x="1681446" y="5001250"/>
              <a:chExt cx="2315968" cy="1144375"/>
            </a:xfrm>
          </p:grpSpPr>
          <p:sp>
            <p:nvSpPr>
              <p:cNvPr id="71" name="TextBox 28">
                <a:extLst>
                  <a:ext uri="{FF2B5EF4-FFF2-40B4-BE49-F238E27FC236}">
                    <a16:creationId xmlns:a16="http://schemas.microsoft.com/office/drawing/2014/main" id="{5085F9E4-6C22-420C-A7BB-D6266818001F}"/>
                  </a:ext>
                </a:extLst>
              </p:cNvPr>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lnSpc>
                    <a:spcPct val="80000"/>
                  </a:lnSpc>
                </a:pPr>
                <a:r>
                  <a:rPr lang="en-US" altLang="zh-CN" sz="2200" b="1" dirty="0">
                    <a:solidFill>
                      <a:schemeClr val="tx1">
                        <a:lumMod val="85000"/>
                        <a:lumOff val="15000"/>
                      </a:schemeClr>
                    </a:solidFill>
                    <a:cs typeface="+mn-ea"/>
                    <a:sym typeface="+mn-lt"/>
                  </a:rPr>
                  <a:t>9</a:t>
                </a:r>
                <a:r>
                  <a:rPr lang="zh-CN" altLang="en-US" sz="2200" b="1" dirty="0">
                    <a:solidFill>
                      <a:schemeClr val="tx1">
                        <a:lumMod val="85000"/>
                        <a:lumOff val="15000"/>
                      </a:schemeClr>
                    </a:solidFill>
                    <a:cs typeface="+mn-ea"/>
                    <a:sym typeface="+mn-lt"/>
                  </a:rPr>
                  <a:t>月</a:t>
                </a:r>
              </a:p>
            </p:txBody>
          </p:sp>
          <p:sp>
            <p:nvSpPr>
              <p:cNvPr id="72" name="TextBox 29">
                <a:extLst>
                  <a:ext uri="{FF2B5EF4-FFF2-40B4-BE49-F238E27FC236}">
                    <a16:creationId xmlns:a16="http://schemas.microsoft.com/office/drawing/2014/main" id="{643507B9-4909-4462-9575-2D103115CBAE}"/>
                  </a:ext>
                </a:extLst>
              </p:cNvPr>
              <p:cNvSpPr txBox="1">
                <a:spLocks/>
              </p:cNvSpPr>
              <p:nvPr/>
            </p:nvSpPr>
            <p:spPr bwMode="auto">
              <a:xfrm>
                <a:off x="1785593" y="5571395"/>
                <a:ext cx="2090234"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ts val="2200"/>
                  </a:lnSpc>
                </a:pPr>
                <a:r>
                  <a:rPr lang="zh-CN" altLang="en-US" sz="1600" dirty="0">
                    <a:solidFill>
                      <a:schemeClr val="tx1">
                        <a:lumMod val="85000"/>
                        <a:lumOff val="15000"/>
                      </a:schemeClr>
                    </a:solidFill>
                    <a:cs typeface="+mn-ea"/>
                    <a:sym typeface="+mn-lt"/>
                  </a:rPr>
                  <a:t>培训、学习海康地图引擎，开发简单地图页面。</a:t>
                </a:r>
                <a:endParaRPr lang="en-US" altLang="zh-CN" sz="1600" dirty="0">
                  <a:solidFill>
                    <a:schemeClr val="tx1">
                      <a:lumMod val="85000"/>
                      <a:lumOff val="15000"/>
                    </a:schemeClr>
                  </a:solidFill>
                  <a:cs typeface="+mn-ea"/>
                  <a:sym typeface="+mn-lt"/>
                </a:endParaRPr>
              </a:p>
            </p:txBody>
          </p:sp>
        </p:grpSp>
        <p:grpSp>
          <p:nvGrpSpPr>
            <p:cNvPr id="65" name="Group 22">
              <a:extLst>
                <a:ext uri="{FF2B5EF4-FFF2-40B4-BE49-F238E27FC236}">
                  <a16:creationId xmlns:a16="http://schemas.microsoft.com/office/drawing/2014/main" id="{AF8B2211-B100-459F-BD90-D904637B52C5}"/>
                </a:ext>
              </a:extLst>
            </p:cNvPr>
            <p:cNvGrpSpPr/>
            <p:nvPr/>
          </p:nvGrpSpPr>
          <p:grpSpPr>
            <a:xfrm>
              <a:off x="8480798" y="2161845"/>
              <a:ext cx="2357026" cy="1951401"/>
              <a:chOff x="1681446" y="5001250"/>
              <a:chExt cx="2357026" cy="1951401"/>
            </a:xfrm>
          </p:grpSpPr>
          <p:sp>
            <p:nvSpPr>
              <p:cNvPr id="69" name="TextBox 26">
                <a:extLst>
                  <a:ext uri="{FF2B5EF4-FFF2-40B4-BE49-F238E27FC236}">
                    <a16:creationId xmlns:a16="http://schemas.microsoft.com/office/drawing/2014/main" id="{3ECE2529-4DCA-4D09-95AE-E33DF1E2896E}"/>
                  </a:ext>
                </a:extLst>
              </p:cNvPr>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fontScale="92500" lnSpcReduction="10000"/>
                <a:scene3d>
                  <a:camera prst="orthographicFront"/>
                  <a:lightRig rig="threePt" dir="t"/>
                </a:scene3d>
                <a:sp3d>
                  <a:bevelT w="0" h="0"/>
                </a:sp3d>
              </a:bodyPr>
              <a:lstStyle/>
              <a:p>
                <a:pPr marL="0" lvl="1" algn="ctr"/>
                <a:r>
                  <a:rPr lang="en-US" altLang="zh-CN" sz="2200" b="1" dirty="0">
                    <a:solidFill>
                      <a:schemeClr val="tx1">
                        <a:lumMod val="85000"/>
                        <a:lumOff val="15000"/>
                      </a:schemeClr>
                    </a:solidFill>
                    <a:cs typeface="+mn-ea"/>
                    <a:sym typeface="+mn-lt"/>
                  </a:rPr>
                  <a:t>10</a:t>
                </a:r>
                <a:r>
                  <a:rPr lang="zh-CN" altLang="en-US" sz="2200" b="1" dirty="0">
                    <a:solidFill>
                      <a:schemeClr val="tx1">
                        <a:lumMod val="85000"/>
                        <a:lumOff val="15000"/>
                      </a:schemeClr>
                    </a:solidFill>
                    <a:cs typeface="+mn-ea"/>
                    <a:sym typeface="+mn-lt"/>
                  </a:rPr>
                  <a:t>月</a:t>
                </a:r>
              </a:p>
            </p:txBody>
          </p:sp>
          <p:sp>
            <p:nvSpPr>
              <p:cNvPr id="70" name="TextBox 27">
                <a:extLst>
                  <a:ext uri="{FF2B5EF4-FFF2-40B4-BE49-F238E27FC236}">
                    <a16:creationId xmlns:a16="http://schemas.microsoft.com/office/drawing/2014/main" id="{C0B5126C-B6B2-43B9-86B5-11D41AB14357}"/>
                  </a:ext>
                </a:extLst>
              </p:cNvPr>
              <p:cNvSpPr txBox="1">
                <a:spLocks/>
              </p:cNvSpPr>
              <p:nvPr/>
            </p:nvSpPr>
            <p:spPr bwMode="auto">
              <a:xfrm>
                <a:off x="1861290" y="5249045"/>
                <a:ext cx="2177182" cy="1703606"/>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ts val="2200"/>
                  </a:lnSpc>
                </a:pPr>
                <a:r>
                  <a:rPr lang="zh-CN" altLang="en-US" sz="1600" dirty="0">
                    <a:solidFill>
                      <a:schemeClr val="tx1">
                        <a:lumMod val="85000"/>
                        <a:lumOff val="15000"/>
                      </a:schemeClr>
                    </a:solidFill>
                    <a:cs typeface="+mn-ea"/>
                    <a:sym typeface="+mn-lt"/>
                  </a:rPr>
                  <a:t>和项目经理、产品经理、后端开发、原型设计沟通业务需求，独立承担项目前端开发工作</a:t>
                </a:r>
                <a:endParaRPr lang="en-US" altLang="zh-CN" sz="1600" dirty="0">
                  <a:solidFill>
                    <a:schemeClr val="tx1">
                      <a:lumMod val="85000"/>
                      <a:lumOff val="15000"/>
                    </a:schemeClr>
                  </a:solidFill>
                  <a:cs typeface="+mn-ea"/>
                  <a:sym typeface="+mn-lt"/>
                </a:endParaRPr>
              </a:p>
            </p:txBody>
          </p:sp>
        </p:grpSp>
        <p:grpSp>
          <p:nvGrpSpPr>
            <p:cNvPr id="66" name="Group 23">
              <a:extLst>
                <a:ext uri="{FF2B5EF4-FFF2-40B4-BE49-F238E27FC236}">
                  <a16:creationId xmlns:a16="http://schemas.microsoft.com/office/drawing/2014/main" id="{F5262080-07A4-4706-BC57-6F2E7FC6AB65}"/>
                </a:ext>
              </a:extLst>
            </p:cNvPr>
            <p:cNvGrpSpPr/>
            <p:nvPr/>
          </p:nvGrpSpPr>
          <p:grpSpPr>
            <a:xfrm>
              <a:off x="10842652" y="2161845"/>
              <a:ext cx="2315968" cy="2249157"/>
              <a:chOff x="1681446" y="5001250"/>
              <a:chExt cx="2315968" cy="2249157"/>
            </a:xfrm>
          </p:grpSpPr>
          <p:sp>
            <p:nvSpPr>
              <p:cNvPr id="67" name="TextBox 24">
                <a:extLst>
                  <a:ext uri="{FF2B5EF4-FFF2-40B4-BE49-F238E27FC236}">
                    <a16:creationId xmlns:a16="http://schemas.microsoft.com/office/drawing/2014/main" id="{03C020A0-EEE9-436D-948B-2748F65C6D88}"/>
                  </a:ext>
                </a:extLst>
              </p:cNvPr>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lnSpcReduction="10000"/>
                <a:scene3d>
                  <a:camera prst="orthographicFront"/>
                  <a:lightRig rig="threePt" dir="t"/>
                </a:scene3d>
                <a:sp3d>
                  <a:bevelT w="0" h="0"/>
                </a:sp3d>
              </a:bodyPr>
              <a:lstStyle/>
              <a:p>
                <a:pPr marL="0" lvl="1" algn="ctr"/>
                <a:r>
                  <a:rPr lang="en-US" altLang="zh-CN" sz="2000" b="1" dirty="0">
                    <a:solidFill>
                      <a:schemeClr val="tx1">
                        <a:lumMod val="85000"/>
                        <a:lumOff val="15000"/>
                      </a:schemeClr>
                    </a:solidFill>
                    <a:cs typeface="+mn-ea"/>
                    <a:sym typeface="+mn-lt"/>
                  </a:rPr>
                  <a:t>11</a:t>
                </a:r>
                <a:r>
                  <a:rPr lang="zh-CN" altLang="en-US" sz="2000" b="1" dirty="0">
                    <a:solidFill>
                      <a:schemeClr val="tx1">
                        <a:lumMod val="85000"/>
                        <a:lumOff val="15000"/>
                      </a:schemeClr>
                    </a:solidFill>
                    <a:cs typeface="+mn-ea"/>
                    <a:sym typeface="+mn-lt"/>
                  </a:rPr>
                  <a:t>月</a:t>
                </a:r>
              </a:p>
            </p:txBody>
          </p:sp>
          <p:sp>
            <p:nvSpPr>
              <p:cNvPr id="68" name="TextBox 25">
                <a:extLst>
                  <a:ext uri="{FF2B5EF4-FFF2-40B4-BE49-F238E27FC236}">
                    <a16:creationId xmlns:a16="http://schemas.microsoft.com/office/drawing/2014/main" id="{AAB265A5-7D93-4933-9298-6C9780C57F7C}"/>
                  </a:ext>
                </a:extLst>
              </p:cNvPr>
              <p:cNvSpPr txBox="1">
                <a:spLocks/>
              </p:cNvSpPr>
              <p:nvPr/>
            </p:nvSpPr>
            <p:spPr bwMode="auto">
              <a:xfrm>
                <a:off x="1923155" y="5221549"/>
                <a:ext cx="1919654" cy="2028858"/>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ts val="2200"/>
                  </a:lnSpc>
                </a:pPr>
                <a:r>
                  <a:rPr lang="zh-CN" altLang="en-US" sz="1600" dirty="0">
                    <a:solidFill>
                      <a:schemeClr val="tx1">
                        <a:lumMod val="85000"/>
                        <a:lumOff val="15000"/>
                      </a:schemeClr>
                    </a:solidFill>
                    <a:cs typeface="+mn-ea"/>
                    <a:sym typeface="+mn-lt"/>
                  </a:rPr>
                  <a:t>和项目经理、产品经理、后端开发、原型设计沟通业务需求，独立承担项目前端开发工作。</a:t>
                </a:r>
                <a:endParaRPr lang="en-US" altLang="zh-CN" sz="1600" dirty="0">
                  <a:solidFill>
                    <a:schemeClr val="tx1">
                      <a:lumMod val="85000"/>
                      <a:lumOff val="15000"/>
                    </a:schemeClr>
                  </a:solidFill>
                  <a:cs typeface="+mn-ea"/>
                  <a:sym typeface="+mn-lt"/>
                </a:endParaRPr>
              </a:p>
              <a:p>
                <a:pPr algn="ctr">
                  <a:lnSpc>
                    <a:spcPts val="2200"/>
                  </a:lnSpc>
                </a:pPr>
                <a:r>
                  <a:rPr lang="en-US" altLang="zh-CN" sz="1600" dirty="0">
                    <a:solidFill>
                      <a:schemeClr val="tx1">
                        <a:lumMod val="85000"/>
                        <a:lumOff val="15000"/>
                      </a:schemeClr>
                    </a:solidFill>
                    <a:cs typeface="+mn-ea"/>
                    <a:sym typeface="+mn-lt"/>
                  </a:rPr>
                  <a:t>11.12</a:t>
                </a:r>
                <a:r>
                  <a:rPr lang="zh-CN" altLang="en-US" sz="1600" dirty="0">
                    <a:solidFill>
                      <a:schemeClr val="tx1">
                        <a:lumMod val="85000"/>
                        <a:lumOff val="15000"/>
                      </a:schemeClr>
                    </a:solidFill>
                    <a:cs typeface="+mn-ea"/>
                    <a:sym typeface="+mn-lt"/>
                  </a:rPr>
                  <a:t>离职。</a:t>
                </a:r>
                <a:endParaRPr lang="en-US" altLang="zh-CN" sz="1600" dirty="0">
                  <a:solidFill>
                    <a:schemeClr val="tx1">
                      <a:lumMod val="85000"/>
                      <a:lumOff val="15000"/>
                    </a:schemeClr>
                  </a:solidFill>
                  <a:cs typeface="+mn-ea"/>
                  <a:sym typeface="+mn-lt"/>
                </a:endParaRPr>
              </a:p>
            </p:txBody>
          </p:sp>
        </p:grpSp>
      </p:grpSp>
    </p:spTree>
    <p:extLst>
      <p:ext uri="{BB962C8B-B14F-4D97-AF65-F5344CB8AC3E}">
        <p14:creationId xmlns:p14="http://schemas.microsoft.com/office/powerpoint/2010/main" val="138890148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150"/>
                            </p:stCondLst>
                            <p:childTnLst>
                              <p:par>
                                <p:cTn id="20" presetID="2" presetClass="entr" presetSubtype="8"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8"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0-#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par>
                          <p:cTn id="34" fill="hold">
                            <p:stCondLst>
                              <p:cond delay="2650"/>
                            </p:stCondLst>
                            <p:childTnLst>
                              <p:par>
                                <p:cTn id="35" presetID="2" presetClass="entr" presetSubtype="8"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0-#ppt_w/2"/>
                                          </p:val>
                                        </p:tav>
                                        <p:tav tm="100000">
                                          <p:val>
                                            <p:strVal val="#ppt_x"/>
                                          </p:val>
                                        </p:tav>
                                      </p:tavLst>
                                    </p:anim>
                                    <p:anim calcmode="lin" valueType="num">
                                      <p:cBhvr additive="base">
                                        <p:cTn id="38" dur="500" fill="hold"/>
                                        <p:tgtEl>
                                          <p:spTgt spid="45"/>
                                        </p:tgtEl>
                                        <p:attrNameLst>
                                          <p:attrName>ppt_y</p:attrName>
                                        </p:attrNameLst>
                                      </p:cBhvr>
                                      <p:tavLst>
                                        <p:tav tm="0">
                                          <p:val>
                                            <p:strVal val="#ppt_y"/>
                                          </p:val>
                                        </p:tav>
                                        <p:tav tm="100000">
                                          <p:val>
                                            <p:strVal val="#ppt_y"/>
                                          </p:val>
                                        </p:tav>
                                      </p:tavLst>
                                    </p:anim>
                                  </p:childTnLst>
                                </p:cTn>
                              </p:par>
                            </p:childTnLst>
                          </p:cTn>
                        </p:par>
                        <p:par>
                          <p:cTn id="39" fill="hold">
                            <p:stCondLst>
                              <p:cond delay="3150"/>
                            </p:stCondLst>
                            <p:childTnLst>
                              <p:par>
                                <p:cTn id="40" presetID="2" presetClass="entr" presetSubtype="8"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0-#ppt_w/2"/>
                                          </p:val>
                                        </p:tav>
                                        <p:tav tm="100000">
                                          <p:val>
                                            <p:strVal val="#ppt_x"/>
                                          </p:val>
                                        </p:tav>
                                      </p:tavLst>
                                    </p:anim>
                                    <p:anim calcmode="lin" valueType="num">
                                      <p:cBhvr additive="base">
                                        <p:cTn id="43" dur="500" fill="hold"/>
                                        <p:tgtEl>
                                          <p:spTgt spid="41"/>
                                        </p:tgtEl>
                                        <p:attrNameLst>
                                          <p:attrName>ppt_y</p:attrName>
                                        </p:attrNameLst>
                                      </p:cBhvr>
                                      <p:tavLst>
                                        <p:tav tm="0">
                                          <p:val>
                                            <p:strVal val="#ppt_y"/>
                                          </p:val>
                                        </p:tav>
                                        <p:tav tm="100000">
                                          <p:val>
                                            <p:strVal val="#ppt_y"/>
                                          </p:val>
                                        </p:tav>
                                      </p:tavLst>
                                    </p:anim>
                                  </p:childTnLst>
                                </p:cTn>
                              </p:par>
                            </p:childTnLst>
                          </p:cTn>
                        </p:par>
                        <p:par>
                          <p:cTn id="44" fill="hold">
                            <p:stCondLst>
                              <p:cond delay="3650"/>
                            </p:stCondLst>
                            <p:childTnLst>
                              <p:par>
                                <p:cTn id="45" presetID="42" presetClass="entr" presetSubtype="0"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1000"/>
                                        <p:tgtEl>
                                          <p:spTgt spid="61"/>
                                        </p:tgtEl>
                                      </p:cBhvr>
                                    </p:animEffect>
                                    <p:anim calcmode="lin" valueType="num">
                                      <p:cBhvr>
                                        <p:cTn id="48" dur="1000" fill="hold"/>
                                        <p:tgtEl>
                                          <p:spTgt spid="61"/>
                                        </p:tgtEl>
                                        <p:attrNameLst>
                                          <p:attrName>ppt_x</p:attrName>
                                        </p:attrNameLst>
                                      </p:cBhvr>
                                      <p:tavLst>
                                        <p:tav tm="0">
                                          <p:val>
                                            <p:strVal val="#ppt_x"/>
                                          </p:val>
                                        </p:tav>
                                        <p:tav tm="100000">
                                          <p:val>
                                            <p:strVal val="#ppt_x"/>
                                          </p:val>
                                        </p:tav>
                                      </p:tavLst>
                                    </p:anim>
                                    <p:anim calcmode="lin" valueType="num">
                                      <p:cBhvr>
                                        <p:cTn id="4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C661E0-97CA-4CD4-A0C3-42594373F75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2" name="组合 1">
            <a:extLst>
              <a:ext uri="{FF2B5EF4-FFF2-40B4-BE49-F238E27FC236}">
                <a16:creationId xmlns:a16="http://schemas.microsoft.com/office/drawing/2014/main" id="{77582F09-5C97-41EF-BCD9-C3A765A1768D}"/>
              </a:ext>
            </a:extLst>
          </p:cNvPr>
          <p:cNvGrpSpPr/>
          <p:nvPr/>
        </p:nvGrpSpPr>
        <p:grpSpPr>
          <a:xfrm>
            <a:off x="-3208663" y="-88491"/>
            <a:ext cx="6415314" cy="7100705"/>
            <a:chOff x="-3208663" y="-88491"/>
            <a:chExt cx="6415314" cy="7100705"/>
          </a:xfrm>
        </p:grpSpPr>
        <p:sp>
          <p:nvSpPr>
            <p:cNvPr id="5" name="任意多边形: 形状 4">
              <a:extLst>
                <a:ext uri="{FF2B5EF4-FFF2-40B4-BE49-F238E27FC236}">
                  <a16:creationId xmlns:a16="http://schemas.microsoft.com/office/drawing/2014/main" id="{BC8323BA-FEFF-436B-A6E3-08AD2E6C5268}"/>
                </a:ext>
              </a:extLst>
            </p:cNvPr>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78361168-46F8-4A6D-AE4B-0D52251232E0}"/>
                </a:ext>
              </a:extLst>
            </p:cNvPr>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E5717C8-75D7-4403-B735-16DFC8B33935}"/>
                </a:ext>
              </a:extLst>
            </p:cNvPr>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a:extLst>
              <a:ext uri="{FF2B5EF4-FFF2-40B4-BE49-F238E27FC236}">
                <a16:creationId xmlns:a16="http://schemas.microsoft.com/office/drawing/2014/main" id="{42E01D7C-A016-4009-A47C-514B4CEE080B}"/>
              </a:ext>
            </a:extLst>
          </p:cNvPr>
          <p:cNvGrpSpPr/>
          <p:nvPr/>
        </p:nvGrpSpPr>
        <p:grpSpPr>
          <a:xfrm flipH="1" flipV="1">
            <a:off x="8985351" y="-65723"/>
            <a:ext cx="6415314" cy="7038610"/>
            <a:chOff x="4576780" y="168143"/>
            <a:chExt cx="6415314" cy="7038610"/>
          </a:xfrm>
        </p:grpSpPr>
        <p:sp>
          <p:nvSpPr>
            <p:cNvPr id="8" name="任意多边形: 形状 7">
              <a:extLst>
                <a:ext uri="{FF2B5EF4-FFF2-40B4-BE49-F238E27FC236}">
                  <a16:creationId xmlns:a16="http://schemas.microsoft.com/office/drawing/2014/main" id="{DACEFEBA-EDF7-4E4D-AEC0-524BAA9174E8}"/>
                </a:ext>
              </a:extLst>
            </p:cNvPr>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a:extLst>
                <a:ext uri="{FF2B5EF4-FFF2-40B4-BE49-F238E27FC236}">
                  <a16:creationId xmlns:a16="http://schemas.microsoft.com/office/drawing/2014/main" id="{8BEBCA00-9EDC-4FB3-AF06-CDD0A2F2ECEC}"/>
                </a:ext>
              </a:extLst>
            </p:cNvPr>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5AF26A10-2442-4415-B2EF-391AA7E8F89F}"/>
                </a:ext>
              </a:extLst>
            </p:cNvPr>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a:extLst>
              <a:ext uri="{FF2B5EF4-FFF2-40B4-BE49-F238E27FC236}">
                <a16:creationId xmlns:a16="http://schemas.microsoft.com/office/drawing/2014/main" id="{09DEC058-7A60-4CD0-916A-58B28FC412B7}"/>
              </a:ext>
            </a:extLst>
          </p:cNvPr>
          <p:cNvSpPr txBox="1"/>
          <p:nvPr/>
        </p:nvSpPr>
        <p:spPr>
          <a:xfrm>
            <a:off x="5111248" y="4208734"/>
            <a:ext cx="2031326"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75000"/>
                    <a:lumOff val="25000"/>
                  </a:schemeClr>
                </a:solidFill>
                <a:cs typeface="+mn-ea"/>
                <a:sym typeface="+mn-lt"/>
              </a:rPr>
              <a:t>实习内容</a:t>
            </a:r>
          </a:p>
        </p:txBody>
      </p:sp>
      <p:grpSp>
        <p:nvGrpSpPr>
          <p:cNvPr id="20" name="组合 19">
            <a:extLst>
              <a:ext uri="{FF2B5EF4-FFF2-40B4-BE49-F238E27FC236}">
                <a16:creationId xmlns:a16="http://schemas.microsoft.com/office/drawing/2014/main" id="{E413357A-9877-47A8-9D3C-A2A3F41927E6}"/>
              </a:ext>
            </a:extLst>
          </p:cNvPr>
          <p:cNvGrpSpPr/>
          <p:nvPr/>
        </p:nvGrpSpPr>
        <p:grpSpPr>
          <a:xfrm>
            <a:off x="3769720" y="1587784"/>
            <a:ext cx="4942529" cy="2346855"/>
            <a:chOff x="5588648" y="1840815"/>
            <a:chExt cx="2186146" cy="1038045"/>
          </a:xfrm>
        </p:grpSpPr>
        <p:sp>
          <p:nvSpPr>
            <p:cNvPr id="17" name="等腰三角形 16">
              <a:extLst>
                <a:ext uri="{FF2B5EF4-FFF2-40B4-BE49-F238E27FC236}">
                  <a16:creationId xmlns:a16="http://schemas.microsoft.com/office/drawing/2014/main" id="{8A41AEE0-4BEC-4996-845A-CA09D3F08438}"/>
                </a:ext>
              </a:extLst>
            </p:cNvPr>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44CBF2A1-E584-45EB-809D-5111E7837DD3}"/>
                </a:ext>
              </a:extLst>
            </p:cNvPr>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cs typeface="+mn-ea"/>
                  <a:sym typeface="+mn-lt"/>
                </a:rPr>
                <a:t>02</a:t>
              </a:r>
              <a:endParaRPr lang="zh-CN" altLang="en-US" sz="3600" b="1" dirty="0">
                <a:cs typeface="+mn-ea"/>
                <a:sym typeface="+mn-lt"/>
              </a:endParaRPr>
            </a:p>
          </p:txBody>
        </p:sp>
        <p:sp>
          <p:nvSpPr>
            <p:cNvPr id="19" name="等腰三角形 18">
              <a:extLst>
                <a:ext uri="{FF2B5EF4-FFF2-40B4-BE49-F238E27FC236}">
                  <a16:creationId xmlns:a16="http://schemas.microsoft.com/office/drawing/2014/main" id="{894B3BFE-E79A-4B50-9CEB-BEF47FA4008E}"/>
                </a:ext>
              </a:extLst>
            </p:cNvPr>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88275074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AB85B3-88CE-419F-8172-8C001B46F59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11" name="组合 10">
            <a:extLst>
              <a:ext uri="{FF2B5EF4-FFF2-40B4-BE49-F238E27FC236}">
                <a16:creationId xmlns:a16="http://schemas.microsoft.com/office/drawing/2014/main" id="{1E1D91A6-D31B-40BB-B0E3-E74573BE64A1}"/>
              </a:ext>
            </a:extLst>
          </p:cNvPr>
          <p:cNvGrpSpPr/>
          <p:nvPr/>
        </p:nvGrpSpPr>
        <p:grpSpPr>
          <a:xfrm rot="5400000">
            <a:off x="-807278" y="807277"/>
            <a:ext cx="2186146" cy="571589"/>
            <a:chOff x="3137036" y="4286161"/>
            <a:chExt cx="2186146" cy="571589"/>
          </a:xfrm>
        </p:grpSpPr>
        <p:sp>
          <p:nvSpPr>
            <p:cNvPr id="8" name="等腰三角形 7">
              <a:extLst>
                <a:ext uri="{FF2B5EF4-FFF2-40B4-BE49-F238E27FC236}">
                  <a16:creationId xmlns:a16="http://schemas.microsoft.com/office/drawing/2014/main" id="{1404C73C-69F8-4B84-A1D1-A873B7E34072}"/>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a:extLst>
                <a:ext uri="{FF2B5EF4-FFF2-40B4-BE49-F238E27FC236}">
                  <a16:creationId xmlns:a16="http://schemas.microsoft.com/office/drawing/2014/main" id="{B697799A-A883-47DD-891E-0459A7422AB2}"/>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8ED3CE20-413D-4CDB-9DA5-5E469FC3C948}"/>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文本框 11">
            <a:extLst>
              <a:ext uri="{FF2B5EF4-FFF2-40B4-BE49-F238E27FC236}">
                <a16:creationId xmlns:a16="http://schemas.microsoft.com/office/drawing/2014/main" id="{86B1B52B-7AA4-412B-9DF2-58D580FD5F67}"/>
              </a:ext>
            </a:extLst>
          </p:cNvPr>
          <p:cNvSpPr txBox="1"/>
          <p:nvPr/>
        </p:nvSpPr>
        <p:spPr>
          <a:xfrm>
            <a:off x="1740640" y="392466"/>
            <a:ext cx="902811"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cs typeface="+mn-ea"/>
                <a:sym typeface="+mn-lt"/>
              </a:rPr>
              <a:t>地图</a:t>
            </a:r>
          </a:p>
        </p:txBody>
      </p:sp>
      <p:grpSp>
        <p:nvGrpSpPr>
          <p:cNvPr id="16" name="组合 15">
            <a:extLst>
              <a:ext uri="{FF2B5EF4-FFF2-40B4-BE49-F238E27FC236}">
                <a16:creationId xmlns:a16="http://schemas.microsoft.com/office/drawing/2014/main" id="{ADD0B76B-1BAE-4B32-AC6B-CC9A75033A59}"/>
              </a:ext>
            </a:extLst>
          </p:cNvPr>
          <p:cNvGrpSpPr/>
          <p:nvPr/>
        </p:nvGrpSpPr>
        <p:grpSpPr>
          <a:xfrm rot="16200000">
            <a:off x="10821363" y="5479133"/>
            <a:ext cx="2186146" cy="571589"/>
            <a:chOff x="3137036" y="4286161"/>
            <a:chExt cx="2186146" cy="571589"/>
          </a:xfrm>
        </p:grpSpPr>
        <p:sp>
          <p:nvSpPr>
            <p:cNvPr id="17" name="等腰三角形 16">
              <a:extLst>
                <a:ext uri="{FF2B5EF4-FFF2-40B4-BE49-F238E27FC236}">
                  <a16:creationId xmlns:a16="http://schemas.microsoft.com/office/drawing/2014/main" id="{7A0FA767-F59B-4934-B60F-B43AAEBAE644}"/>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CDB79C26-E864-451D-AB06-2A691313DFE8}"/>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 name="等腰三角形 18">
              <a:extLst>
                <a:ext uri="{FF2B5EF4-FFF2-40B4-BE49-F238E27FC236}">
                  <a16:creationId xmlns:a16="http://schemas.microsoft.com/office/drawing/2014/main" id="{1842C923-ECBD-42D7-9066-170EDB5C81F6}"/>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20" name="Slide Number Placeholder 1">
            <a:extLst>
              <a:ext uri="{FF2B5EF4-FFF2-40B4-BE49-F238E27FC236}">
                <a16:creationId xmlns:a16="http://schemas.microsoft.com/office/drawing/2014/main" id="{6B34DB88-6058-487C-8C94-6034E82A634D}"/>
              </a:ext>
            </a:extLst>
          </p:cNvPr>
          <p:cNvSpPr>
            <a:spLocks noGrp="1"/>
          </p:cNvSpPr>
          <p:nvPr>
            <p:ph type="sldNum" sz="quarter" idx="12"/>
          </p:nvPr>
        </p:nvSpPr>
        <p:spPr>
          <a:xfrm>
            <a:off x="11586116" y="6499910"/>
            <a:ext cx="605883" cy="345805"/>
          </a:xfrm>
        </p:spPr>
        <p:txBody>
          <a:bodyPr/>
          <a:lstStyle/>
          <a:p>
            <a:fld id="{52E43EAC-4EE4-493E-B844-9691317359C0}" type="slidenum">
              <a:rPr lang="en-US" smtClean="0">
                <a:cs typeface="+mn-ea"/>
                <a:sym typeface="+mn-lt"/>
              </a:rPr>
              <a:pPr/>
              <a:t>7</a:t>
            </a:fld>
            <a:endParaRPr lang="en-US" dirty="0">
              <a:cs typeface="+mn-ea"/>
              <a:sym typeface="+mn-lt"/>
            </a:endParaRPr>
          </a:p>
        </p:txBody>
      </p:sp>
      <p:pic>
        <p:nvPicPr>
          <p:cNvPr id="49" name="图片 48">
            <a:extLst>
              <a:ext uri="{FF2B5EF4-FFF2-40B4-BE49-F238E27FC236}">
                <a16:creationId xmlns:a16="http://schemas.microsoft.com/office/drawing/2014/main" id="{E3CDFCD0-AE88-42E0-91BD-A80A6E4AAD5B}"/>
              </a:ext>
            </a:extLst>
          </p:cNvPr>
          <p:cNvPicPr>
            <a:picLocks noChangeAspect="1"/>
          </p:cNvPicPr>
          <p:nvPr/>
        </p:nvPicPr>
        <p:blipFill>
          <a:blip r:embed="rId4"/>
          <a:stretch>
            <a:fillRect/>
          </a:stretch>
        </p:blipFill>
        <p:spPr>
          <a:xfrm>
            <a:off x="814585" y="1357602"/>
            <a:ext cx="10562830" cy="4846320"/>
          </a:xfrm>
          <a:prstGeom prst="rect">
            <a:avLst/>
          </a:prstGeom>
        </p:spPr>
      </p:pic>
    </p:spTree>
    <p:extLst>
      <p:ext uri="{BB962C8B-B14F-4D97-AF65-F5344CB8AC3E}">
        <p14:creationId xmlns:p14="http://schemas.microsoft.com/office/powerpoint/2010/main" val="99579762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AB85B3-88CE-419F-8172-8C001B46F59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11" name="组合 10">
            <a:extLst>
              <a:ext uri="{FF2B5EF4-FFF2-40B4-BE49-F238E27FC236}">
                <a16:creationId xmlns:a16="http://schemas.microsoft.com/office/drawing/2014/main" id="{1E1D91A6-D31B-40BB-B0E3-E74573BE64A1}"/>
              </a:ext>
            </a:extLst>
          </p:cNvPr>
          <p:cNvGrpSpPr/>
          <p:nvPr/>
        </p:nvGrpSpPr>
        <p:grpSpPr>
          <a:xfrm rot="5400000">
            <a:off x="-807278" y="807277"/>
            <a:ext cx="2186146" cy="571589"/>
            <a:chOff x="3137036" y="4286161"/>
            <a:chExt cx="2186146" cy="571589"/>
          </a:xfrm>
        </p:grpSpPr>
        <p:sp>
          <p:nvSpPr>
            <p:cNvPr id="8" name="等腰三角形 7">
              <a:extLst>
                <a:ext uri="{FF2B5EF4-FFF2-40B4-BE49-F238E27FC236}">
                  <a16:creationId xmlns:a16="http://schemas.microsoft.com/office/drawing/2014/main" id="{1404C73C-69F8-4B84-A1D1-A873B7E34072}"/>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a:extLst>
                <a:ext uri="{FF2B5EF4-FFF2-40B4-BE49-F238E27FC236}">
                  <a16:creationId xmlns:a16="http://schemas.microsoft.com/office/drawing/2014/main" id="{B697799A-A883-47DD-891E-0459A7422AB2}"/>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8ED3CE20-413D-4CDB-9DA5-5E469FC3C948}"/>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文本框 11">
            <a:extLst>
              <a:ext uri="{FF2B5EF4-FFF2-40B4-BE49-F238E27FC236}">
                <a16:creationId xmlns:a16="http://schemas.microsoft.com/office/drawing/2014/main" id="{86B1B52B-7AA4-412B-9DF2-58D580FD5F67}"/>
              </a:ext>
            </a:extLst>
          </p:cNvPr>
          <p:cNvSpPr txBox="1"/>
          <p:nvPr/>
        </p:nvSpPr>
        <p:spPr>
          <a:xfrm>
            <a:off x="1202030" y="392466"/>
            <a:ext cx="1980030"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cs typeface="+mn-ea"/>
                <a:sym typeface="+mn-lt"/>
              </a:rPr>
              <a:t>可视化看板</a:t>
            </a:r>
          </a:p>
        </p:txBody>
      </p:sp>
      <p:grpSp>
        <p:nvGrpSpPr>
          <p:cNvPr id="16" name="组合 15">
            <a:extLst>
              <a:ext uri="{FF2B5EF4-FFF2-40B4-BE49-F238E27FC236}">
                <a16:creationId xmlns:a16="http://schemas.microsoft.com/office/drawing/2014/main" id="{ADD0B76B-1BAE-4B32-AC6B-CC9A75033A59}"/>
              </a:ext>
            </a:extLst>
          </p:cNvPr>
          <p:cNvGrpSpPr/>
          <p:nvPr/>
        </p:nvGrpSpPr>
        <p:grpSpPr>
          <a:xfrm rot="16200000">
            <a:off x="10821363" y="5479133"/>
            <a:ext cx="2186146" cy="571589"/>
            <a:chOff x="3137036" y="4286161"/>
            <a:chExt cx="2186146" cy="571589"/>
          </a:xfrm>
        </p:grpSpPr>
        <p:sp>
          <p:nvSpPr>
            <p:cNvPr id="17" name="等腰三角形 16">
              <a:extLst>
                <a:ext uri="{FF2B5EF4-FFF2-40B4-BE49-F238E27FC236}">
                  <a16:creationId xmlns:a16="http://schemas.microsoft.com/office/drawing/2014/main" id="{7A0FA767-F59B-4934-B60F-B43AAEBAE644}"/>
                </a:ext>
              </a:extLst>
            </p:cNvPr>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CDB79C26-E864-451D-AB06-2A691313DFE8}"/>
                </a:ext>
              </a:extLst>
            </p:cNvPr>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 name="等腰三角形 18">
              <a:extLst>
                <a:ext uri="{FF2B5EF4-FFF2-40B4-BE49-F238E27FC236}">
                  <a16:creationId xmlns:a16="http://schemas.microsoft.com/office/drawing/2014/main" id="{1842C923-ECBD-42D7-9066-170EDB5C81F6}"/>
                </a:ext>
              </a:extLst>
            </p:cNvPr>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4" name="组合 7">
            <a:extLst>
              <a:ext uri="{FF2B5EF4-FFF2-40B4-BE49-F238E27FC236}">
                <a16:creationId xmlns:a16="http://schemas.microsoft.com/office/drawing/2014/main" id="{E66B489A-6459-45E7-B627-FB0B0EE28B13}"/>
              </a:ext>
            </a:extLst>
          </p:cNvPr>
          <p:cNvGrpSpPr/>
          <p:nvPr/>
        </p:nvGrpSpPr>
        <p:grpSpPr>
          <a:xfrm>
            <a:off x="5835187" y="2679828"/>
            <a:ext cx="521636" cy="711321"/>
            <a:chOff x="5610726" y="2373750"/>
            <a:chExt cx="970548" cy="1323474"/>
          </a:xfrm>
          <a:solidFill>
            <a:schemeClr val="bg1"/>
          </a:solidFill>
        </p:grpSpPr>
        <p:sp>
          <p:nvSpPr>
            <p:cNvPr id="15" name="KSO_Shape">
              <a:extLst>
                <a:ext uri="{FF2B5EF4-FFF2-40B4-BE49-F238E27FC236}">
                  <a16:creationId xmlns:a16="http://schemas.microsoft.com/office/drawing/2014/main" id="{971AF978-883F-44E1-9E58-2BD43CC1F6C5}"/>
                </a:ext>
              </a:extLst>
            </p:cNvPr>
            <p:cNvSpPr>
              <a:spLocks/>
            </p:cNvSpPr>
            <p:nvPr/>
          </p:nvSpPr>
          <p:spPr bwMode="auto">
            <a:xfrm>
              <a:off x="5610726" y="2373750"/>
              <a:ext cx="970548" cy="1323474"/>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grpFill/>
            <a:ln w="6350">
              <a:noFill/>
            </a:ln>
          </p:spPr>
          <p:txBody>
            <a:bodyPr anchor="ctr">
              <a:scene3d>
                <a:camera prst="orthographicFront"/>
                <a:lightRig rig="threePt" dir="t"/>
              </a:scene3d>
              <a:sp3d>
                <a:contourClr>
                  <a:srgbClr val="FFFFFF"/>
                </a:contourClr>
              </a:sp3d>
            </a:bodyPr>
            <a:lstStyle/>
            <a:p>
              <a:pPr algn="ctr">
                <a:defRPr/>
              </a:pPr>
              <a:endParaRPr lang="zh-CN" altLang="en-US" sz="2400">
                <a:solidFill>
                  <a:schemeClr val="tx1">
                    <a:lumMod val="75000"/>
                    <a:lumOff val="25000"/>
                  </a:schemeClr>
                </a:solidFill>
                <a:cs typeface="+mn-ea"/>
                <a:sym typeface="+mn-lt"/>
              </a:endParaRPr>
            </a:p>
          </p:txBody>
        </p:sp>
        <p:sp>
          <p:nvSpPr>
            <p:cNvPr id="20" name="任意多边形 9">
              <a:extLst>
                <a:ext uri="{FF2B5EF4-FFF2-40B4-BE49-F238E27FC236}">
                  <a16:creationId xmlns:a16="http://schemas.microsoft.com/office/drawing/2014/main" id="{D65B92C8-C9E1-4750-A657-050BF30F2796}"/>
                </a:ext>
              </a:extLst>
            </p:cNvPr>
            <p:cNvSpPr>
              <a:spLocks/>
            </p:cNvSpPr>
            <p:nvPr/>
          </p:nvSpPr>
          <p:spPr bwMode="auto">
            <a:xfrm>
              <a:off x="6042956" y="2919775"/>
              <a:ext cx="193561" cy="299314"/>
            </a:xfrm>
            <a:custGeom>
              <a:avLst/>
              <a:gdLst>
                <a:gd name="connsiteX0" fmla="*/ 79528 w 186010"/>
                <a:gd name="connsiteY0" fmla="*/ 8232 h 290512"/>
                <a:gd name="connsiteX1" fmla="*/ 95621 w 186010"/>
                <a:gd name="connsiteY1" fmla="*/ 36837 h 290512"/>
                <a:gd name="connsiteX2" fmla="*/ 88130 w 186010"/>
                <a:gd name="connsiteY2" fmla="*/ 62386 h 290512"/>
                <a:gd name="connsiteX3" fmla="*/ 113792 w 186010"/>
                <a:gd name="connsiteY3" fmla="*/ 274040 h 290512"/>
                <a:gd name="connsiteX4" fmla="*/ 109451 w 186010"/>
                <a:gd name="connsiteY4" fmla="*/ 290512 h 290512"/>
                <a:gd name="connsiteX5" fmla="*/ 2115 w 186010"/>
                <a:gd name="connsiteY5" fmla="*/ 290512 h 290512"/>
                <a:gd name="connsiteX6" fmla="*/ 0 w 186010"/>
                <a:gd name="connsiteY6" fmla="*/ 282788 h 290512"/>
                <a:gd name="connsiteX7" fmla="*/ 1007 w 186010"/>
                <a:gd name="connsiteY7" fmla="*/ 275391 h 290512"/>
                <a:gd name="connsiteX8" fmla="*/ 32083 w 186010"/>
                <a:gd name="connsiteY8" fmla="*/ 58220 h 290512"/>
                <a:gd name="connsiteX9" fmla="*/ 23204 w 186010"/>
                <a:gd name="connsiteY9" fmla="*/ 36837 h 290512"/>
                <a:gd name="connsiteX10" fmla="*/ 40406 w 186010"/>
                <a:gd name="connsiteY10" fmla="*/ 8510 h 290512"/>
                <a:gd name="connsiteX11" fmla="*/ 184566 w 186010"/>
                <a:gd name="connsiteY11" fmla="*/ 0 h 290512"/>
                <a:gd name="connsiteX12" fmla="*/ 186010 w 186010"/>
                <a:gd name="connsiteY12" fmla="*/ 0 h 290512"/>
                <a:gd name="connsiteX13" fmla="*/ 172250 w 186010"/>
                <a:gd name="connsiteY13" fmla="*/ 52213 h 29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10" h="290512">
                  <a:moveTo>
                    <a:pt x="79528" y="8232"/>
                  </a:moveTo>
                  <a:lnTo>
                    <a:pt x="95621" y="36837"/>
                  </a:lnTo>
                  <a:lnTo>
                    <a:pt x="88130" y="62386"/>
                  </a:lnTo>
                  <a:lnTo>
                    <a:pt x="113792" y="274040"/>
                  </a:lnTo>
                  <a:lnTo>
                    <a:pt x="109451" y="290512"/>
                  </a:lnTo>
                  <a:lnTo>
                    <a:pt x="2115" y="290512"/>
                  </a:lnTo>
                  <a:lnTo>
                    <a:pt x="0" y="282788"/>
                  </a:lnTo>
                  <a:lnTo>
                    <a:pt x="1007" y="275391"/>
                  </a:lnTo>
                  <a:lnTo>
                    <a:pt x="32083" y="58220"/>
                  </a:lnTo>
                  <a:lnTo>
                    <a:pt x="23204" y="36837"/>
                  </a:lnTo>
                  <a:lnTo>
                    <a:pt x="40406" y="8510"/>
                  </a:lnTo>
                  <a:close/>
                  <a:moveTo>
                    <a:pt x="184566" y="0"/>
                  </a:moveTo>
                  <a:lnTo>
                    <a:pt x="186010" y="0"/>
                  </a:lnTo>
                  <a:lnTo>
                    <a:pt x="172250" y="52213"/>
                  </a:lnTo>
                  <a:close/>
                </a:path>
              </a:pathLst>
            </a:custGeom>
            <a:grpFill/>
            <a:ln w="6350">
              <a:noFill/>
            </a:ln>
          </p:spPr>
          <p:txBody>
            <a:bodyPr wrap="square" anchor="ctr">
              <a:noAutofit/>
              <a:scene3d>
                <a:camera prst="orthographicFront"/>
                <a:lightRig rig="threePt" dir="t"/>
              </a:scene3d>
              <a:sp3d>
                <a:contourClr>
                  <a:srgbClr val="FFFFFF"/>
                </a:contourClr>
              </a:sp3d>
            </a:bodyPr>
            <a:lstStyle/>
            <a:p>
              <a:pPr algn="ctr">
                <a:defRPr/>
              </a:pPr>
              <a:endParaRPr lang="zh-CN" altLang="en-US" sz="2400">
                <a:solidFill>
                  <a:schemeClr val="tx1">
                    <a:lumMod val="75000"/>
                    <a:lumOff val="25000"/>
                  </a:schemeClr>
                </a:solidFill>
                <a:cs typeface="+mn-ea"/>
                <a:sym typeface="+mn-lt"/>
              </a:endParaRPr>
            </a:p>
          </p:txBody>
        </p:sp>
      </p:grpSp>
      <p:sp>
        <p:nvSpPr>
          <p:cNvPr id="24" name="Freeform 182">
            <a:extLst>
              <a:ext uri="{FF2B5EF4-FFF2-40B4-BE49-F238E27FC236}">
                <a16:creationId xmlns:a16="http://schemas.microsoft.com/office/drawing/2014/main" id="{89B5AC9D-3F08-498B-B7AA-9E9C60767EAF}"/>
              </a:ext>
            </a:extLst>
          </p:cNvPr>
          <p:cNvSpPr>
            <a:spLocks noEditPoints="1"/>
          </p:cNvSpPr>
          <p:nvPr/>
        </p:nvSpPr>
        <p:spPr bwMode="auto">
          <a:xfrm>
            <a:off x="5892898" y="4094315"/>
            <a:ext cx="406215" cy="403611"/>
          </a:xfrm>
          <a:custGeom>
            <a:avLst/>
            <a:gdLst>
              <a:gd name="T0" fmla="*/ 127 w 132"/>
              <a:gd name="T1" fmla="*/ 5 h 131"/>
              <a:gd name="T2" fmla="*/ 108 w 132"/>
              <a:gd name="T3" fmla="*/ 6 h 131"/>
              <a:gd name="T4" fmla="*/ 83 w 132"/>
              <a:gd name="T5" fmla="*/ 32 h 131"/>
              <a:gd name="T6" fmla="*/ 35 w 132"/>
              <a:gd name="T7" fmla="*/ 14 h 131"/>
              <a:gd name="T8" fmla="*/ 21 w 132"/>
              <a:gd name="T9" fmla="*/ 17 h 131"/>
              <a:gd name="T10" fmla="*/ 21 w 132"/>
              <a:gd name="T11" fmla="*/ 35 h 131"/>
              <a:gd name="T12" fmla="*/ 53 w 132"/>
              <a:gd name="T13" fmla="*/ 61 h 131"/>
              <a:gd name="T14" fmla="*/ 32 w 132"/>
              <a:gd name="T15" fmla="*/ 83 h 131"/>
              <a:gd name="T16" fmla="*/ 12 w 132"/>
              <a:gd name="T17" fmla="*/ 78 h 131"/>
              <a:gd name="T18" fmla="*/ 6 w 132"/>
              <a:gd name="T19" fmla="*/ 79 h 131"/>
              <a:gd name="T20" fmla="*/ 3 w 132"/>
              <a:gd name="T21" fmla="*/ 88 h 131"/>
              <a:gd name="T22" fmla="*/ 26 w 132"/>
              <a:gd name="T23" fmla="*/ 106 h 131"/>
              <a:gd name="T24" fmla="*/ 44 w 132"/>
              <a:gd name="T25" fmla="*/ 129 h 131"/>
              <a:gd name="T26" fmla="*/ 53 w 132"/>
              <a:gd name="T27" fmla="*/ 126 h 131"/>
              <a:gd name="T28" fmla="*/ 54 w 132"/>
              <a:gd name="T29" fmla="*/ 120 h 131"/>
              <a:gd name="T30" fmla="*/ 50 w 132"/>
              <a:gd name="T31" fmla="*/ 100 h 131"/>
              <a:gd name="T32" fmla="*/ 71 w 132"/>
              <a:gd name="T33" fmla="*/ 79 h 131"/>
              <a:gd name="T34" fmla="*/ 97 w 132"/>
              <a:gd name="T35" fmla="*/ 112 h 131"/>
              <a:gd name="T36" fmla="*/ 115 w 132"/>
              <a:gd name="T37" fmla="*/ 112 h 131"/>
              <a:gd name="T38" fmla="*/ 118 w 132"/>
              <a:gd name="T39" fmla="*/ 97 h 131"/>
              <a:gd name="T40" fmla="*/ 100 w 132"/>
              <a:gd name="T41" fmla="*/ 49 h 131"/>
              <a:gd name="T42" fmla="*/ 126 w 132"/>
              <a:gd name="T43" fmla="*/ 24 h 131"/>
              <a:gd name="T44" fmla="*/ 127 w 132"/>
              <a:gd name="T45" fmla="*/ 5 h 131"/>
              <a:gd name="T46" fmla="*/ 121 w 132"/>
              <a:gd name="T47" fmla="*/ 19 h 131"/>
              <a:gd name="T48" fmla="*/ 92 w 132"/>
              <a:gd name="T49" fmla="*/ 49 h 131"/>
              <a:gd name="T50" fmla="*/ 110 w 132"/>
              <a:gd name="T51" fmla="*/ 98 h 131"/>
              <a:gd name="T52" fmla="*/ 109 w 132"/>
              <a:gd name="T53" fmla="*/ 106 h 131"/>
              <a:gd name="T54" fmla="*/ 102 w 132"/>
              <a:gd name="T55" fmla="*/ 106 h 131"/>
              <a:gd name="T56" fmla="*/ 73 w 132"/>
              <a:gd name="T57" fmla="*/ 67 h 131"/>
              <a:gd name="T58" fmla="*/ 41 w 132"/>
              <a:gd name="T59" fmla="*/ 99 h 131"/>
              <a:gd name="T60" fmla="*/ 47 w 132"/>
              <a:gd name="T61" fmla="*/ 120 h 131"/>
              <a:gd name="T62" fmla="*/ 31 w 132"/>
              <a:gd name="T63" fmla="*/ 100 h 131"/>
              <a:gd name="T64" fmla="*/ 12 w 132"/>
              <a:gd name="T65" fmla="*/ 85 h 131"/>
              <a:gd name="T66" fmla="*/ 32 w 132"/>
              <a:gd name="T67" fmla="*/ 91 h 131"/>
              <a:gd name="T68" fmla="*/ 65 w 132"/>
              <a:gd name="T69" fmla="*/ 59 h 131"/>
              <a:gd name="T70" fmla="*/ 26 w 132"/>
              <a:gd name="T71" fmla="*/ 30 h 131"/>
              <a:gd name="T72" fmla="*/ 26 w 132"/>
              <a:gd name="T73" fmla="*/ 23 h 131"/>
              <a:gd name="T74" fmla="*/ 34 w 132"/>
              <a:gd name="T75" fmla="*/ 22 h 131"/>
              <a:gd name="T76" fmla="*/ 83 w 132"/>
              <a:gd name="T77" fmla="*/ 40 h 131"/>
              <a:gd name="T78" fmla="*/ 113 w 132"/>
              <a:gd name="T79" fmla="*/ 11 h 131"/>
              <a:gd name="T80" fmla="*/ 122 w 132"/>
              <a:gd name="T81" fmla="*/ 11 h 131"/>
              <a:gd name="T82" fmla="*/ 121 w 132"/>
              <a:gd name="T83"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 h="131">
                <a:moveTo>
                  <a:pt x="127" y="5"/>
                </a:moveTo>
                <a:cubicBezTo>
                  <a:pt x="122" y="0"/>
                  <a:pt x="113" y="1"/>
                  <a:pt x="108" y="6"/>
                </a:cubicBezTo>
                <a:cubicBezTo>
                  <a:pt x="83" y="32"/>
                  <a:pt x="83" y="32"/>
                  <a:pt x="83" y="32"/>
                </a:cubicBezTo>
                <a:cubicBezTo>
                  <a:pt x="35" y="14"/>
                  <a:pt x="35" y="14"/>
                  <a:pt x="35" y="14"/>
                </a:cubicBezTo>
                <a:cubicBezTo>
                  <a:pt x="31" y="13"/>
                  <a:pt x="26" y="12"/>
                  <a:pt x="21" y="17"/>
                </a:cubicBezTo>
                <a:cubicBezTo>
                  <a:pt x="18" y="20"/>
                  <a:pt x="12" y="26"/>
                  <a:pt x="21" y="35"/>
                </a:cubicBezTo>
                <a:cubicBezTo>
                  <a:pt x="53" y="61"/>
                  <a:pt x="53" y="61"/>
                  <a:pt x="53" y="61"/>
                </a:cubicBezTo>
                <a:cubicBezTo>
                  <a:pt x="32" y="83"/>
                  <a:pt x="32" y="83"/>
                  <a:pt x="32" y="83"/>
                </a:cubicBezTo>
                <a:cubicBezTo>
                  <a:pt x="12" y="78"/>
                  <a:pt x="12" y="78"/>
                  <a:pt x="12" y="78"/>
                </a:cubicBezTo>
                <a:cubicBezTo>
                  <a:pt x="9" y="77"/>
                  <a:pt x="7" y="77"/>
                  <a:pt x="6" y="79"/>
                </a:cubicBezTo>
                <a:cubicBezTo>
                  <a:pt x="5" y="80"/>
                  <a:pt x="0" y="84"/>
                  <a:pt x="3" y="88"/>
                </a:cubicBezTo>
                <a:cubicBezTo>
                  <a:pt x="26" y="106"/>
                  <a:pt x="26" y="106"/>
                  <a:pt x="26" y="106"/>
                </a:cubicBezTo>
                <a:cubicBezTo>
                  <a:pt x="44" y="129"/>
                  <a:pt x="44" y="129"/>
                  <a:pt x="44" y="129"/>
                </a:cubicBezTo>
                <a:cubicBezTo>
                  <a:pt x="47" y="131"/>
                  <a:pt x="49" y="130"/>
                  <a:pt x="53" y="126"/>
                </a:cubicBezTo>
                <a:cubicBezTo>
                  <a:pt x="55" y="124"/>
                  <a:pt x="55" y="123"/>
                  <a:pt x="54" y="120"/>
                </a:cubicBezTo>
                <a:cubicBezTo>
                  <a:pt x="50" y="100"/>
                  <a:pt x="50" y="100"/>
                  <a:pt x="50" y="100"/>
                </a:cubicBezTo>
                <a:cubicBezTo>
                  <a:pt x="71" y="79"/>
                  <a:pt x="71" y="79"/>
                  <a:pt x="71" y="79"/>
                </a:cubicBezTo>
                <a:cubicBezTo>
                  <a:pt x="97" y="112"/>
                  <a:pt x="97" y="112"/>
                  <a:pt x="97" y="112"/>
                </a:cubicBezTo>
                <a:cubicBezTo>
                  <a:pt x="106" y="120"/>
                  <a:pt x="112" y="114"/>
                  <a:pt x="115" y="112"/>
                </a:cubicBezTo>
                <a:cubicBezTo>
                  <a:pt x="120" y="106"/>
                  <a:pt x="119" y="101"/>
                  <a:pt x="118" y="97"/>
                </a:cubicBezTo>
                <a:cubicBezTo>
                  <a:pt x="100" y="49"/>
                  <a:pt x="100" y="49"/>
                  <a:pt x="100" y="49"/>
                </a:cubicBezTo>
                <a:cubicBezTo>
                  <a:pt x="126" y="24"/>
                  <a:pt x="126" y="24"/>
                  <a:pt x="126" y="24"/>
                </a:cubicBezTo>
                <a:cubicBezTo>
                  <a:pt x="131" y="19"/>
                  <a:pt x="132" y="10"/>
                  <a:pt x="127" y="5"/>
                </a:cubicBezTo>
                <a:close/>
                <a:moveTo>
                  <a:pt x="121" y="19"/>
                </a:moveTo>
                <a:cubicBezTo>
                  <a:pt x="92" y="49"/>
                  <a:pt x="92" y="49"/>
                  <a:pt x="92" y="49"/>
                </a:cubicBezTo>
                <a:cubicBezTo>
                  <a:pt x="110" y="98"/>
                  <a:pt x="110" y="98"/>
                  <a:pt x="110" y="98"/>
                </a:cubicBezTo>
                <a:cubicBezTo>
                  <a:pt x="111" y="101"/>
                  <a:pt x="110" y="105"/>
                  <a:pt x="109" y="106"/>
                </a:cubicBezTo>
                <a:cubicBezTo>
                  <a:pt x="106" y="109"/>
                  <a:pt x="103" y="107"/>
                  <a:pt x="102" y="106"/>
                </a:cubicBezTo>
                <a:cubicBezTo>
                  <a:pt x="73" y="67"/>
                  <a:pt x="73" y="67"/>
                  <a:pt x="73" y="67"/>
                </a:cubicBezTo>
                <a:cubicBezTo>
                  <a:pt x="41" y="99"/>
                  <a:pt x="41" y="99"/>
                  <a:pt x="41" y="99"/>
                </a:cubicBezTo>
                <a:cubicBezTo>
                  <a:pt x="47" y="120"/>
                  <a:pt x="47" y="120"/>
                  <a:pt x="47" y="120"/>
                </a:cubicBezTo>
                <a:cubicBezTo>
                  <a:pt x="45" y="118"/>
                  <a:pt x="32" y="100"/>
                  <a:pt x="31" y="100"/>
                </a:cubicBezTo>
                <a:cubicBezTo>
                  <a:pt x="31" y="100"/>
                  <a:pt x="14" y="87"/>
                  <a:pt x="12" y="85"/>
                </a:cubicBezTo>
                <a:cubicBezTo>
                  <a:pt x="32" y="91"/>
                  <a:pt x="32" y="91"/>
                  <a:pt x="32" y="91"/>
                </a:cubicBezTo>
                <a:cubicBezTo>
                  <a:pt x="65" y="59"/>
                  <a:pt x="65" y="59"/>
                  <a:pt x="65" y="59"/>
                </a:cubicBezTo>
                <a:cubicBezTo>
                  <a:pt x="26" y="30"/>
                  <a:pt x="26" y="30"/>
                  <a:pt x="26" y="30"/>
                </a:cubicBezTo>
                <a:cubicBezTo>
                  <a:pt x="25" y="29"/>
                  <a:pt x="23" y="26"/>
                  <a:pt x="26" y="23"/>
                </a:cubicBezTo>
                <a:cubicBezTo>
                  <a:pt x="28" y="22"/>
                  <a:pt x="31" y="22"/>
                  <a:pt x="34" y="22"/>
                </a:cubicBezTo>
                <a:cubicBezTo>
                  <a:pt x="83" y="40"/>
                  <a:pt x="83" y="40"/>
                  <a:pt x="83" y="40"/>
                </a:cubicBezTo>
                <a:cubicBezTo>
                  <a:pt x="113" y="11"/>
                  <a:pt x="113" y="11"/>
                  <a:pt x="113" y="11"/>
                </a:cubicBezTo>
                <a:cubicBezTo>
                  <a:pt x="116" y="9"/>
                  <a:pt x="120" y="9"/>
                  <a:pt x="122" y="11"/>
                </a:cubicBezTo>
                <a:cubicBezTo>
                  <a:pt x="123" y="13"/>
                  <a:pt x="124" y="17"/>
                  <a:pt x="121"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2400">
              <a:solidFill>
                <a:schemeClr val="tx1">
                  <a:lumMod val="75000"/>
                  <a:lumOff val="25000"/>
                </a:schemeClr>
              </a:solidFill>
              <a:cs typeface="+mn-ea"/>
              <a:sym typeface="+mn-lt"/>
            </a:endParaRPr>
          </a:p>
        </p:txBody>
      </p:sp>
      <p:sp>
        <p:nvSpPr>
          <p:cNvPr id="25" name="Freeform 207">
            <a:extLst>
              <a:ext uri="{FF2B5EF4-FFF2-40B4-BE49-F238E27FC236}">
                <a16:creationId xmlns:a16="http://schemas.microsoft.com/office/drawing/2014/main" id="{704533AF-263D-493D-B2D7-EC32CED65683}"/>
              </a:ext>
            </a:extLst>
          </p:cNvPr>
          <p:cNvSpPr>
            <a:spLocks noEditPoints="1"/>
          </p:cNvSpPr>
          <p:nvPr/>
        </p:nvSpPr>
        <p:spPr bwMode="auto">
          <a:xfrm>
            <a:off x="7088645" y="2201239"/>
            <a:ext cx="394497" cy="345021"/>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2400">
              <a:solidFill>
                <a:schemeClr val="tx1">
                  <a:lumMod val="75000"/>
                  <a:lumOff val="25000"/>
                </a:schemeClr>
              </a:solidFill>
              <a:cs typeface="+mn-ea"/>
              <a:sym typeface="+mn-lt"/>
            </a:endParaRPr>
          </a:p>
        </p:txBody>
      </p:sp>
      <p:sp>
        <p:nvSpPr>
          <p:cNvPr id="26" name="Freeform 217">
            <a:extLst>
              <a:ext uri="{FF2B5EF4-FFF2-40B4-BE49-F238E27FC236}">
                <a16:creationId xmlns:a16="http://schemas.microsoft.com/office/drawing/2014/main" id="{B8F6BAD4-944F-4957-8146-BD7D4FCCF8E5}"/>
              </a:ext>
            </a:extLst>
          </p:cNvPr>
          <p:cNvSpPr>
            <a:spLocks noEditPoints="1"/>
          </p:cNvSpPr>
          <p:nvPr/>
        </p:nvSpPr>
        <p:spPr bwMode="auto">
          <a:xfrm>
            <a:off x="4707560" y="2184313"/>
            <a:ext cx="397101" cy="378872"/>
          </a:xfrm>
          <a:custGeom>
            <a:avLst/>
            <a:gdLst>
              <a:gd name="T0" fmla="*/ 125 w 129"/>
              <a:gd name="T1" fmla="*/ 4 h 123"/>
              <a:gd name="T2" fmla="*/ 108 w 129"/>
              <a:gd name="T3" fmla="*/ 4 h 123"/>
              <a:gd name="T4" fmla="*/ 39 w 129"/>
              <a:gd name="T5" fmla="*/ 72 h 123"/>
              <a:gd name="T6" fmla="*/ 14 w 129"/>
              <a:gd name="T7" fmla="*/ 91 h 123"/>
              <a:gd name="T8" fmla="*/ 0 w 129"/>
              <a:gd name="T9" fmla="*/ 100 h 123"/>
              <a:gd name="T10" fmla="*/ 51 w 129"/>
              <a:gd name="T11" fmla="*/ 104 h 123"/>
              <a:gd name="T12" fmla="*/ 57 w 129"/>
              <a:gd name="T13" fmla="*/ 88 h 123"/>
              <a:gd name="T14" fmla="*/ 125 w 129"/>
              <a:gd name="T15" fmla="*/ 21 h 123"/>
              <a:gd name="T16" fmla="*/ 125 w 129"/>
              <a:gd name="T17" fmla="*/ 4 h 123"/>
              <a:gd name="T18" fmla="*/ 46 w 129"/>
              <a:gd name="T19" fmla="*/ 99 h 123"/>
              <a:gd name="T20" fmla="*/ 14 w 129"/>
              <a:gd name="T21" fmla="*/ 102 h 123"/>
              <a:gd name="T22" fmla="*/ 20 w 129"/>
              <a:gd name="T23" fmla="*/ 94 h 123"/>
              <a:gd name="T24" fmla="*/ 43 w 129"/>
              <a:gd name="T25" fmla="*/ 79 h 123"/>
              <a:gd name="T26" fmla="*/ 49 w 129"/>
              <a:gd name="T27" fmla="*/ 85 h 123"/>
              <a:gd name="T28" fmla="*/ 46 w 129"/>
              <a:gd name="T29" fmla="*/ 99 h 123"/>
              <a:gd name="T30" fmla="*/ 54 w 129"/>
              <a:gd name="T31" fmla="*/ 79 h 123"/>
              <a:gd name="T32" fmla="*/ 49 w 129"/>
              <a:gd name="T33" fmla="*/ 74 h 123"/>
              <a:gd name="T34" fmla="*/ 57 w 129"/>
              <a:gd name="T35" fmla="*/ 65 h 123"/>
              <a:gd name="T36" fmla="*/ 63 w 129"/>
              <a:gd name="T37" fmla="*/ 71 h 123"/>
              <a:gd name="T38" fmla="*/ 54 w 129"/>
              <a:gd name="T39" fmla="*/ 79 h 123"/>
              <a:gd name="T40" fmla="*/ 119 w 129"/>
              <a:gd name="T41" fmla="*/ 15 h 123"/>
              <a:gd name="T42" fmla="*/ 68 w 129"/>
              <a:gd name="T43" fmla="*/ 65 h 123"/>
              <a:gd name="T44" fmla="*/ 63 w 129"/>
              <a:gd name="T45" fmla="*/ 60 h 123"/>
              <a:gd name="T46" fmla="*/ 113 w 129"/>
              <a:gd name="T47" fmla="*/ 10 h 123"/>
              <a:gd name="T48" fmla="*/ 119 w 129"/>
              <a:gd name="T49" fmla="*/ 10 h 123"/>
              <a:gd name="T50" fmla="*/ 119 w 129"/>
              <a:gd name="T51"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123">
                <a:moveTo>
                  <a:pt x="125" y="4"/>
                </a:moveTo>
                <a:cubicBezTo>
                  <a:pt x="120" y="0"/>
                  <a:pt x="112" y="0"/>
                  <a:pt x="108" y="4"/>
                </a:cubicBezTo>
                <a:cubicBezTo>
                  <a:pt x="39" y="72"/>
                  <a:pt x="39" y="72"/>
                  <a:pt x="39" y="72"/>
                </a:cubicBezTo>
                <a:cubicBezTo>
                  <a:pt x="31" y="72"/>
                  <a:pt x="19" y="75"/>
                  <a:pt x="14" y="91"/>
                </a:cubicBezTo>
                <a:cubicBezTo>
                  <a:pt x="10" y="100"/>
                  <a:pt x="0" y="100"/>
                  <a:pt x="0" y="100"/>
                </a:cubicBezTo>
                <a:cubicBezTo>
                  <a:pt x="21" y="123"/>
                  <a:pt x="46" y="110"/>
                  <a:pt x="51" y="104"/>
                </a:cubicBezTo>
                <a:cubicBezTo>
                  <a:pt x="56" y="99"/>
                  <a:pt x="57" y="93"/>
                  <a:pt x="57" y="88"/>
                </a:cubicBezTo>
                <a:cubicBezTo>
                  <a:pt x="125" y="21"/>
                  <a:pt x="125" y="21"/>
                  <a:pt x="125" y="21"/>
                </a:cubicBezTo>
                <a:cubicBezTo>
                  <a:pt x="129" y="16"/>
                  <a:pt x="129" y="9"/>
                  <a:pt x="125" y="4"/>
                </a:cubicBezTo>
                <a:close/>
                <a:moveTo>
                  <a:pt x="46" y="99"/>
                </a:moveTo>
                <a:cubicBezTo>
                  <a:pt x="42" y="102"/>
                  <a:pt x="24" y="110"/>
                  <a:pt x="14" y="102"/>
                </a:cubicBezTo>
                <a:cubicBezTo>
                  <a:pt x="14" y="102"/>
                  <a:pt x="18" y="100"/>
                  <a:pt x="20" y="94"/>
                </a:cubicBezTo>
                <a:cubicBezTo>
                  <a:pt x="27" y="77"/>
                  <a:pt x="43" y="79"/>
                  <a:pt x="43" y="79"/>
                </a:cubicBezTo>
                <a:cubicBezTo>
                  <a:pt x="49" y="85"/>
                  <a:pt x="49" y="85"/>
                  <a:pt x="49" y="85"/>
                </a:cubicBezTo>
                <a:cubicBezTo>
                  <a:pt x="49" y="85"/>
                  <a:pt x="53" y="92"/>
                  <a:pt x="46" y="99"/>
                </a:cubicBezTo>
                <a:close/>
                <a:moveTo>
                  <a:pt x="54" y="79"/>
                </a:moveTo>
                <a:cubicBezTo>
                  <a:pt x="54" y="79"/>
                  <a:pt x="49" y="74"/>
                  <a:pt x="49" y="74"/>
                </a:cubicBezTo>
                <a:cubicBezTo>
                  <a:pt x="57" y="65"/>
                  <a:pt x="57" y="65"/>
                  <a:pt x="57" y="65"/>
                </a:cubicBezTo>
                <a:cubicBezTo>
                  <a:pt x="63" y="71"/>
                  <a:pt x="63" y="71"/>
                  <a:pt x="63" y="71"/>
                </a:cubicBezTo>
                <a:lnTo>
                  <a:pt x="54" y="79"/>
                </a:lnTo>
                <a:close/>
                <a:moveTo>
                  <a:pt x="119" y="15"/>
                </a:moveTo>
                <a:cubicBezTo>
                  <a:pt x="68" y="65"/>
                  <a:pt x="68" y="65"/>
                  <a:pt x="68" y="65"/>
                </a:cubicBezTo>
                <a:cubicBezTo>
                  <a:pt x="63" y="60"/>
                  <a:pt x="63" y="60"/>
                  <a:pt x="63" y="60"/>
                </a:cubicBezTo>
                <a:cubicBezTo>
                  <a:pt x="113" y="10"/>
                  <a:pt x="113" y="10"/>
                  <a:pt x="113" y="10"/>
                </a:cubicBezTo>
                <a:cubicBezTo>
                  <a:pt x="115" y="8"/>
                  <a:pt x="117" y="8"/>
                  <a:pt x="119" y="10"/>
                </a:cubicBezTo>
                <a:cubicBezTo>
                  <a:pt x="120" y="11"/>
                  <a:pt x="120" y="14"/>
                  <a:pt x="119"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2400" dirty="0">
              <a:solidFill>
                <a:schemeClr val="bg1"/>
              </a:solidFill>
              <a:cs typeface="+mn-ea"/>
              <a:sym typeface="+mn-lt"/>
            </a:endParaRPr>
          </a:p>
        </p:txBody>
      </p:sp>
      <p:pic>
        <p:nvPicPr>
          <p:cNvPr id="3" name="图片 2">
            <a:extLst>
              <a:ext uri="{FF2B5EF4-FFF2-40B4-BE49-F238E27FC236}">
                <a16:creationId xmlns:a16="http://schemas.microsoft.com/office/drawing/2014/main" id="{9A9D6D0B-B7D7-46DE-87FB-F8B39D0FEAD9}"/>
              </a:ext>
            </a:extLst>
          </p:cNvPr>
          <p:cNvPicPr>
            <a:picLocks noChangeAspect="1"/>
          </p:cNvPicPr>
          <p:nvPr/>
        </p:nvPicPr>
        <p:blipFill>
          <a:blip r:embed="rId4"/>
          <a:stretch>
            <a:fillRect/>
          </a:stretch>
        </p:blipFill>
        <p:spPr>
          <a:xfrm>
            <a:off x="1165642" y="1093071"/>
            <a:ext cx="9803708" cy="5549844"/>
          </a:xfrm>
          <a:prstGeom prst="rect">
            <a:avLst/>
          </a:prstGeom>
        </p:spPr>
      </p:pic>
    </p:spTree>
    <p:extLst>
      <p:ext uri="{BB962C8B-B14F-4D97-AF65-F5344CB8AC3E}">
        <p14:creationId xmlns:p14="http://schemas.microsoft.com/office/powerpoint/2010/main" val="341458202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par>
                                <p:cTn id="19" presetID="53" presetClass="entr" presetSubtype="16" fill="hold" nodeType="withEffect">
                                  <p:stCondLst>
                                    <p:cond delay="1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750" fill="hold"/>
                                        <p:tgtEl>
                                          <p:spTgt spid="14"/>
                                        </p:tgtEl>
                                        <p:attrNameLst>
                                          <p:attrName>ppt_w</p:attrName>
                                        </p:attrNameLst>
                                      </p:cBhvr>
                                      <p:tavLst>
                                        <p:tav tm="0">
                                          <p:val>
                                            <p:fltVal val="0"/>
                                          </p:val>
                                        </p:tav>
                                        <p:tav tm="100000">
                                          <p:val>
                                            <p:strVal val="#ppt_w"/>
                                          </p:val>
                                        </p:tav>
                                      </p:tavLst>
                                    </p:anim>
                                    <p:anim calcmode="lin" valueType="num">
                                      <p:cBhvr>
                                        <p:cTn id="22" dur="750" fill="hold"/>
                                        <p:tgtEl>
                                          <p:spTgt spid="14"/>
                                        </p:tgtEl>
                                        <p:attrNameLst>
                                          <p:attrName>ppt_h</p:attrName>
                                        </p:attrNameLst>
                                      </p:cBhvr>
                                      <p:tavLst>
                                        <p:tav tm="0">
                                          <p:val>
                                            <p:fltVal val="0"/>
                                          </p:val>
                                        </p:tav>
                                        <p:tav tm="100000">
                                          <p:val>
                                            <p:strVal val="#ppt_h"/>
                                          </p:val>
                                        </p:tav>
                                      </p:tavLst>
                                    </p:anim>
                                    <p:animEffect transition="in" filter="fade">
                                      <p:cBhvr>
                                        <p:cTn id="23" dur="750"/>
                                        <p:tgtEl>
                                          <p:spTgt spid="14"/>
                                        </p:tgtEl>
                                      </p:cBhvr>
                                    </p:animEffect>
                                  </p:childTnLst>
                                </p:cTn>
                              </p:par>
                              <p:par>
                                <p:cTn id="24" presetID="53" presetClass="entr" presetSubtype="16" fill="hold" grpId="0" nodeType="withEffect">
                                  <p:stCondLst>
                                    <p:cond delay="12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750" fill="hold"/>
                                        <p:tgtEl>
                                          <p:spTgt spid="25"/>
                                        </p:tgtEl>
                                        <p:attrNameLst>
                                          <p:attrName>ppt_w</p:attrName>
                                        </p:attrNameLst>
                                      </p:cBhvr>
                                      <p:tavLst>
                                        <p:tav tm="0">
                                          <p:val>
                                            <p:fltVal val="0"/>
                                          </p:val>
                                        </p:tav>
                                        <p:tav tm="100000">
                                          <p:val>
                                            <p:strVal val="#ppt_w"/>
                                          </p:val>
                                        </p:tav>
                                      </p:tavLst>
                                    </p:anim>
                                    <p:anim calcmode="lin" valueType="num">
                                      <p:cBhvr>
                                        <p:cTn id="27" dur="750" fill="hold"/>
                                        <p:tgtEl>
                                          <p:spTgt spid="25"/>
                                        </p:tgtEl>
                                        <p:attrNameLst>
                                          <p:attrName>ppt_h</p:attrName>
                                        </p:attrNameLst>
                                      </p:cBhvr>
                                      <p:tavLst>
                                        <p:tav tm="0">
                                          <p:val>
                                            <p:fltVal val="0"/>
                                          </p:val>
                                        </p:tav>
                                        <p:tav tm="100000">
                                          <p:val>
                                            <p:strVal val="#ppt_h"/>
                                          </p:val>
                                        </p:tav>
                                      </p:tavLst>
                                    </p:anim>
                                    <p:animEffect transition="in" filter="fade">
                                      <p:cBhvr>
                                        <p:cTn id="28" dur="750"/>
                                        <p:tgtEl>
                                          <p:spTgt spid="25"/>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750" fill="hold"/>
                                        <p:tgtEl>
                                          <p:spTgt spid="26"/>
                                        </p:tgtEl>
                                        <p:attrNameLst>
                                          <p:attrName>ppt_w</p:attrName>
                                        </p:attrNameLst>
                                      </p:cBhvr>
                                      <p:tavLst>
                                        <p:tav tm="0">
                                          <p:val>
                                            <p:fltVal val="0"/>
                                          </p:val>
                                        </p:tav>
                                        <p:tav tm="100000">
                                          <p:val>
                                            <p:strVal val="#ppt_w"/>
                                          </p:val>
                                        </p:tav>
                                      </p:tavLst>
                                    </p:anim>
                                    <p:anim calcmode="lin" valueType="num">
                                      <p:cBhvr>
                                        <p:cTn id="32" dur="750" fill="hold"/>
                                        <p:tgtEl>
                                          <p:spTgt spid="26"/>
                                        </p:tgtEl>
                                        <p:attrNameLst>
                                          <p:attrName>ppt_h</p:attrName>
                                        </p:attrNameLst>
                                      </p:cBhvr>
                                      <p:tavLst>
                                        <p:tav tm="0">
                                          <p:val>
                                            <p:fltVal val="0"/>
                                          </p:val>
                                        </p:tav>
                                        <p:tav tm="100000">
                                          <p:val>
                                            <p:strVal val="#ppt_h"/>
                                          </p:val>
                                        </p:tav>
                                      </p:tavLst>
                                    </p:anim>
                                    <p:animEffect transition="in" filter="fade">
                                      <p:cBhvr>
                                        <p:cTn id="33" dur="750"/>
                                        <p:tgtEl>
                                          <p:spTgt spid="26"/>
                                        </p:tgtEl>
                                      </p:cBhvr>
                                    </p:animEffect>
                                  </p:childTnLst>
                                </p:cTn>
                              </p:par>
                              <p:par>
                                <p:cTn id="34" presetID="53" presetClass="entr" presetSubtype="16" fill="hold" grpId="0" nodeType="withEffect">
                                  <p:stCondLst>
                                    <p:cond delay="1250"/>
                                  </p:stCondLst>
                                  <p:childTnLst>
                                    <p:set>
                                      <p:cBhvr>
                                        <p:cTn id="35" dur="1" fill="hold">
                                          <p:stCondLst>
                                            <p:cond delay="0"/>
                                          </p:stCondLst>
                                        </p:cTn>
                                        <p:tgtEl>
                                          <p:spTgt spid="24"/>
                                        </p:tgtEl>
                                        <p:attrNameLst>
                                          <p:attrName>style.visibility</p:attrName>
                                        </p:attrNameLst>
                                      </p:cBhvr>
                                      <p:to>
                                        <p:strVal val="visible"/>
                                      </p:to>
                                    </p:set>
                                    <p:anim calcmode="lin" valueType="num">
                                      <p:cBhvr>
                                        <p:cTn id="36" dur="750" fill="hold"/>
                                        <p:tgtEl>
                                          <p:spTgt spid="24"/>
                                        </p:tgtEl>
                                        <p:attrNameLst>
                                          <p:attrName>ppt_w</p:attrName>
                                        </p:attrNameLst>
                                      </p:cBhvr>
                                      <p:tavLst>
                                        <p:tav tm="0">
                                          <p:val>
                                            <p:fltVal val="0"/>
                                          </p:val>
                                        </p:tav>
                                        <p:tav tm="100000">
                                          <p:val>
                                            <p:strVal val="#ppt_w"/>
                                          </p:val>
                                        </p:tav>
                                      </p:tavLst>
                                    </p:anim>
                                    <p:anim calcmode="lin" valueType="num">
                                      <p:cBhvr>
                                        <p:cTn id="37" dur="750" fill="hold"/>
                                        <p:tgtEl>
                                          <p:spTgt spid="24"/>
                                        </p:tgtEl>
                                        <p:attrNameLst>
                                          <p:attrName>ppt_h</p:attrName>
                                        </p:attrNameLst>
                                      </p:cBhvr>
                                      <p:tavLst>
                                        <p:tav tm="0">
                                          <p:val>
                                            <p:fltVal val="0"/>
                                          </p:val>
                                        </p:tav>
                                        <p:tav tm="100000">
                                          <p:val>
                                            <p:strVal val="#ppt_h"/>
                                          </p:val>
                                        </p:tav>
                                      </p:tavLst>
                                    </p:anim>
                                    <p:animEffect transition="in" filter="fade">
                                      <p:cBhvr>
                                        <p:cTn id="38"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C661E0-97CA-4CD4-A0C3-42594373F75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18" y="0"/>
            <a:ext cx="12170364" cy="6858000"/>
          </a:xfrm>
          <a:prstGeom prst="rect">
            <a:avLst/>
          </a:prstGeom>
        </p:spPr>
      </p:pic>
      <p:grpSp>
        <p:nvGrpSpPr>
          <p:cNvPr id="2" name="组合 1">
            <a:extLst>
              <a:ext uri="{FF2B5EF4-FFF2-40B4-BE49-F238E27FC236}">
                <a16:creationId xmlns:a16="http://schemas.microsoft.com/office/drawing/2014/main" id="{77582F09-5C97-41EF-BCD9-C3A765A1768D}"/>
              </a:ext>
            </a:extLst>
          </p:cNvPr>
          <p:cNvGrpSpPr/>
          <p:nvPr/>
        </p:nvGrpSpPr>
        <p:grpSpPr>
          <a:xfrm>
            <a:off x="-3208663" y="-88491"/>
            <a:ext cx="6415314" cy="7100705"/>
            <a:chOff x="-3208663" y="-88491"/>
            <a:chExt cx="6415314" cy="7100705"/>
          </a:xfrm>
        </p:grpSpPr>
        <p:sp>
          <p:nvSpPr>
            <p:cNvPr id="5" name="任意多边形: 形状 4">
              <a:extLst>
                <a:ext uri="{FF2B5EF4-FFF2-40B4-BE49-F238E27FC236}">
                  <a16:creationId xmlns:a16="http://schemas.microsoft.com/office/drawing/2014/main" id="{BC8323BA-FEFF-436B-A6E3-08AD2E6C5268}"/>
                </a:ext>
              </a:extLst>
            </p:cNvPr>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78361168-46F8-4A6D-AE4B-0D52251232E0}"/>
                </a:ext>
              </a:extLst>
            </p:cNvPr>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E5717C8-75D7-4403-B735-16DFC8B33935}"/>
                </a:ext>
              </a:extLst>
            </p:cNvPr>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a:extLst>
              <a:ext uri="{FF2B5EF4-FFF2-40B4-BE49-F238E27FC236}">
                <a16:creationId xmlns:a16="http://schemas.microsoft.com/office/drawing/2014/main" id="{42E01D7C-A016-4009-A47C-514B4CEE080B}"/>
              </a:ext>
            </a:extLst>
          </p:cNvPr>
          <p:cNvGrpSpPr/>
          <p:nvPr/>
        </p:nvGrpSpPr>
        <p:grpSpPr>
          <a:xfrm flipH="1" flipV="1">
            <a:off x="8985351" y="-65723"/>
            <a:ext cx="6415314" cy="7038610"/>
            <a:chOff x="4576780" y="168143"/>
            <a:chExt cx="6415314" cy="7038610"/>
          </a:xfrm>
        </p:grpSpPr>
        <p:sp>
          <p:nvSpPr>
            <p:cNvPr id="8" name="任意多边形: 形状 7">
              <a:extLst>
                <a:ext uri="{FF2B5EF4-FFF2-40B4-BE49-F238E27FC236}">
                  <a16:creationId xmlns:a16="http://schemas.microsoft.com/office/drawing/2014/main" id="{DACEFEBA-EDF7-4E4D-AEC0-524BAA9174E8}"/>
                </a:ext>
              </a:extLst>
            </p:cNvPr>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a:extLst>
                <a:ext uri="{FF2B5EF4-FFF2-40B4-BE49-F238E27FC236}">
                  <a16:creationId xmlns:a16="http://schemas.microsoft.com/office/drawing/2014/main" id="{8BEBCA00-9EDC-4FB3-AF06-CDD0A2F2ECEC}"/>
                </a:ext>
              </a:extLst>
            </p:cNvPr>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5AF26A10-2442-4415-B2EF-391AA7E8F89F}"/>
                </a:ext>
              </a:extLst>
            </p:cNvPr>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a:extLst>
              <a:ext uri="{FF2B5EF4-FFF2-40B4-BE49-F238E27FC236}">
                <a16:creationId xmlns:a16="http://schemas.microsoft.com/office/drawing/2014/main" id="{09DEC058-7A60-4CD0-916A-58B28FC412B7}"/>
              </a:ext>
            </a:extLst>
          </p:cNvPr>
          <p:cNvSpPr txBox="1"/>
          <p:nvPr/>
        </p:nvSpPr>
        <p:spPr>
          <a:xfrm>
            <a:off x="5111248" y="4208734"/>
            <a:ext cx="2031326"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75000"/>
                    <a:lumOff val="25000"/>
                  </a:schemeClr>
                </a:solidFill>
                <a:cs typeface="+mn-ea"/>
                <a:sym typeface="+mn-lt"/>
              </a:rPr>
              <a:t>实习感受</a:t>
            </a:r>
          </a:p>
        </p:txBody>
      </p:sp>
      <p:grpSp>
        <p:nvGrpSpPr>
          <p:cNvPr id="20" name="组合 19">
            <a:extLst>
              <a:ext uri="{FF2B5EF4-FFF2-40B4-BE49-F238E27FC236}">
                <a16:creationId xmlns:a16="http://schemas.microsoft.com/office/drawing/2014/main" id="{E413357A-9877-47A8-9D3C-A2A3F41927E6}"/>
              </a:ext>
            </a:extLst>
          </p:cNvPr>
          <p:cNvGrpSpPr/>
          <p:nvPr/>
        </p:nvGrpSpPr>
        <p:grpSpPr>
          <a:xfrm>
            <a:off x="3769720" y="1587784"/>
            <a:ext cx="4942529" cy="2346855"/>
            <a:chOff x="5588648" y="1840815"/>
            <a:chExt cx="2186146" cy="1038045"/>
          </a:xfrm>
        </p:grpSpPr>
        <p:sp>
          <p:nvSpPr>
            <p:cNvPr id="17" name="等腰三角形 16">
              <a:extLst>
                <a:ext uri="{FF2B5EF4-FFF2-40B4-BE49-F238E27FC236}">
                  <a16:creationId xmlns:a16="http://schemas.microsoft.com/office/drawing/2014/main" id="{8A41AEE0-4BEC-4996-845A-CA09D3F08438}"/>
                </a:ext>
              </a:extLst>
            </p:cNvPr>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a:extLst>
                <a:ext uri="{FF2B5EF4-FFF2-40B4-BE49-F238E27FC236}">
                  <a16:creationId xmlns:a16="http://schemas.microsoft.com/office/drawing/2014/main" id="{44CBF2A1-E584-45EB-809D-5111E7837DD3}"/>
                </a:ext>
              </a:extLst>
            </p:cNvPr>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cs typeface="+mn-ea"/>
                  <a:sym typeface="+mn-lt"/>
                </a:rPr>
                <a:t>03</a:t>
              </a:r>
              <a:endParaRPr lang="zh-CN" altLang="en-US" sz="3600" b="1" dirty="0">
                <a:cs typeface="+mn-ea"/>
                <a:sym typeface="+mn-lt"/>
              </a:endParaRPr>
            </a:p>
          </p:txBody>
        </p:sp>
        <p:sp>
          <p:nvSpPr>
            <p:cNvPr id="19" name="等腰三角形 18">
              <a:extLst>
                <a:ext uri="{FF2B5EF4-FFF2-40B4-BE49-F238E27FC236}">
                  <a16:creationId xmlns:a16="http://schemas.microsoft.com/office/drawing/2014/main" id="{894B3BFE-E79A-4B50-9CEB-BEF47FA4008E}"/>
                </a:ext>
              </a:extLst>
            </p:cNvPr>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00614672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报告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gil2vy0">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416</Words>
  <Application>Microsoft Office PowerPoint</Application>
  <PresentationFormat>宽屏</PresentationFormat>
  <Paragraphs>65</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等线</vt:lpstr>
      <vt:lpstr>微软雅黑</vt:lpstr>
      <vt:lpstr>Agency FB</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商务报告</dc:title>
  <dc:creator>第一PPT</dc:creator>
  <cp:keywords>www.1ppt.com</cp:keywords>
  <dc:description>www.1ppt.com</dc:description>
  <cp:lastModifiedBy>陈 曼</cp:lastModifiedBy>
  <cp:revision>108</cp:revision>
  <dcterms:created xsi:type="dcterms:W3CDTF">2018-07-03T05:57:35Z</dcterms:created>
  <dcterms:modified xsi:type="dcterms:W3CDTF">2021-12-12T08:48:27Z</dcterms:modified>
</cp:coreProperties>
</file>