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40"/>
  </p:notesMasterIdLst>
  <p:handoutMasterIdLst>
    <p:handoutMasterId r:id="rId41"/>
  </p:handoutMasterIdLst>
  <p:sldIdLst>
    <p:sldId id="1719" r:id="rId8"/>
    <p:sldId id="1958" r:id="rId9"/>
    <p:sldId id="1910" r:id="rId10"/>
    <p:sldId id="1911" r:id="rId11"/>
    <p:sldId id="1956" r:id="rId12"/>
    <p:sldId id="1858" r:id="rId13"/>
    <p:sldId id="366" r:id="rId14"/>
    <p:sldId id="1670" r:id="rId15"/>
    <p:sldId id="1931" r:id="rId16"/>
    <p:sldId id="1905" r:id="rId17"/>
    <p:sldId id="1863" r:id="rId18"/>
    <p:sldId id="1917" r:id="rId19"/>
    <p:sldId id="1920" r:id="rId20"/>
    <p:sldId id="1912" r:id="rId21"/>
    <p:sldId id="1937" r:id="rId22"/>
    <p:sldId id="1866" r:id="rId23"/>
    <p:sldId id="1949" r:id="rId24"/>
    <p:sldId id="1868" r:id="rId25"/>
    <p:sldId id="1950" r:id="rId26"/>
    <p:sldId id="1940" r:id="rId27"/>
    <p:sldId id="1951" r:id="rId28"/>
    <p:sldId id="1924" r:id="rId29"/>
    <p:sldId id="1875" r:id="rId30"/>
    <p:sldId id="1946" r:id="rId31"/>
    <p:sldId id="1786" r:id="rId32"/>
    <p:sldId id="2076139017" r:id="rId33"/>
    <p:sldId id="2076139025" r:id="rId34"/>
    <p:sldId id="2076139028" r:id="rId35"/>
    <p:sldId id="2076139033" r:id="rId36"/>
    <p:sldId id="2076139027" r:id="rId37"/>
    <p:sldId id="2076139020" r:id="rId38"/>
    <p:sldId id="1821" r:id="rId39"/>
  </p:sldIdLst>
  <p:sldSz cx="12192000" cy="6858000"/>
  <p:notesSz cx="6858000" cy="13811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elo em branco" id="{A073DAE3-B461-442F-A3D3-6642BD875E45}">
          <p14:sldIdLst>
            <p14:sldId id="1719"/>
            <p14:sldId id="1958"/>
            <p14:sldId id="1910"/>
            <p14:sldId id="1911"/>
            <p14:sldId id="1956"/>
            <p14:sldId id="1858"/>
            <p14:sldId id="366"/>
            <p14:sldId id="1670"/>
            <p14:sldId id="1931"/>
            <p14:sldId id="1905"/>
            <p14:sldId id="1863"/>
            <p14:sldId id="1917"/>
            <p14:sldId id="1920"/>
            <p14:sldId id="1912"/>
            <p14:sldId id="1937"/>
            <p14:sldId id="1866"/>
            <p14:sldId id="1949"/>
            <p14:sldId id="1868"/>
            <p14:sldId id="1950"/>
            <p14:sldId id="1940"/>
            <p14:sldId id="1951"/>
            <p14:sldId id="1924"/>
            <p14:sldId id="1875"/>
            <p14:sldId id="1946"/>
            <p14:sldId id="1786"/>
            <p14:sldId id="2076139017"/>
            <p14:sldId id="2076139025"/>
            <p14:sldId id="2076139028"/>
            <p14:sldId id="2076139033"/>
            <p14:sldId id="2076139027"/>
            <p14:sldId id="2076139020"/>
            <p14:sldId id="182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75842" autoAdjust="0"/>
  </p:normalViewPr>
  <p:slideViewPr>
    <p:cSldViewPr snapToGrid="0">
      <p:cViewPr>
        <p:scale>
          <a:sx n="100" d="100"/>
          <a:sy n="100" d="100"/>
        </p:scale>
        <p:origin x="2292" y="31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ommentAuthors" Target="commentAuthors.xml"/><Relationship Id="rId47"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2/26/2022 2:11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2/26/2022 2:11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pt-br/azure/governance/management-group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zure.microsoft.com/pt-br/services/app-service/#product-overview"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pt-br/azure/virtual-network/virtual-networks-overview"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docs.microsoft.com/pt-br/azure/azure-sql/database/high-availability-sla" TargetMode="External"/><Relationship Id="rId5" Type="http://schemas.openxmlformats.org/officeDocument/2006/relationships/hyperlink" Target="https://docs.microsoft.com/pt-br/azure/azure-sql/database/automated-backups-overview" TargetMode="External"/><Relationship Id="rId4" Type="http://schemas.openxmlformats.org/officeDocument/2006/relationships/hyperlink" Target="https://azure.microsoft.com/pricing/details/sql-database/"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Ajuste a capa para AZ-900T00 ou AZ-900T0.</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pt-BR"/>
              <a:t>Agora, este conteúdo no SkillPipe está alinhado ao conteúdo no Learn. A seção de anotações do PPT vai reunir exercícios gratuitos da área restrita do Learn disponíveis e fornecer links diretos que podem ser compartilhados com os alunos (caso eles não consigam criar uma conta gratuita do Azure e não estejam acompanhando no Learn).</a:t>
            </a:r>
          </a:p>
          <a:p>
            <a:endParaRPr lang="en-US" dirty="0"/>
          </a:p>
          <a:p>
            <a:r>
              <a:rPr lang="pt-BR"/>
              <a:t>Roteiro de aprendizagem do Learn: https://docs.microsoft.com/pt-br/learn/paths/az-900-describe-core-azure-services/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3619146B-24F9-441E-A368-DB3B5A84C1D4}"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buFont typeface="Arial" panose="020B0604020202020204" pitchFamily="34" charset="0"/>
              <a:buChar char="•"/>
            </a:pPr>
            <a:r>
              <a:rPr lang="pt-BR" sz="1800"/>
              <a:t>Contêineres para vários recursos que compartilham o mesmo ciclo de vida. </a:t>
            </a:r>
          </a:p>
          <a:p>
            <a:pPr marL="287338" indent="-287338">
              <a:buFont typeface="Arial" panose="020B0604020202020204" pitchFamily="34" charset="0"/>
              <a:buChar char="•"/>
            </a:pPr>
            <a:r>
              <a:rPr lang="pt-BR" sz="1800"/>
              <a:t>Agrega recursos em uma única unidade gerenciável.</a:t>
            </a:r>
          </a:p>
          <a:p>
            <a:pPr marL="287338" indent="-287338">
              <a:buFont typeface="Arial" panose="020B0604020202020204" pitchFamily="34" charset="0"/>
              <a:buChar char="•"/>
            </a:pPr>
            <a:r>
              <a:rPr lang="pt-BR" sz="1800"/>
              <a:t>Cada recurso do Azure deve existir em um (e apenas um) grupo de recursos.</a:t>
            </a:r>
          </a:p>
          <a:p>
            <a:pPr marL="287338" indent="-287338">
              <a:buFont typeface="Arial" panose="020B0604020202020204" pitchFamily="34" charset="0"/>
              <a:buChar char="•"/>
            </a:pPr>
            <a:r>
              <a:rPr lang="pt-BR" sz="1800"/>
              <a:t>Proteger no nível do grupo de recursos </a:t>
            </a:r>
            <a:br>
              <a:rPr lang="pt-BR" sz="1800"/>
            </a:br>
            <a:r>
              <a:rPr lang="pt-BR" sz="1800"/>
              <a:t>(ou recurso) - usando o controle de acesso baseado em função (RBAC).</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r>
              <a:rPr lang="pt-BR" sz="900" b="1" i="0" u="none" strike="noStrike">
                <a:solidFill>
                  <a:schemeClr val="tx1"/>
                </a:solidFill>
                <a:latin typeface="Segoe UI Light" pitchFamily="34" charset="0"/>
                <a:ea typeface="+mn-ea"/>
                <a:cs typeface="+mn-cs"/>
              </a:rPr>
              <a:t>Observação sobre ordem de conteúdo no Learn e SkillPipe: </a:t>
            </a:r>
          </a:p>
          <a:p>
            <a:pPr marL="171450" indent="-171450">
              <a:buFont typeface="Arial" panose="020B0604020202020204" pitchFamily="34" charset="0"/>
              <a:buChar char="•"/>
            </a:pPr>
            <a:r>
              <a:rPr lang="pt-BR" sz="900" b="0" i="0" u="none" strike="noStrike">
                <a:solidFill>
                  <a:schemeClr val="tx1"/>
                </a:solidFill>
                <a:latin typeface="Segoe UI Light" pitchFamily="34" charset="0"/>
                <a:ea typeface="+mn-ea"/>
                <a:cs typeface="+mn-cs"/>
              </a:rPr>
              <a:t>Slides 11-13</a:t>
            </a:r>
          </a:p>
          <a:p>
            <a:pPr marL="0" indent="0">
              <a:buFont typeface="Arial" panose="020B0604020202020204" pitchFamily="34" charset="0"/>
              <a:buNone/>
            </a:pPr>
            <a:r>
              <a:rPr lang="pt-BR" sz="900" b="0" i="0" u="none" strike="noStrike">
                <a:solidFill>
                  <a:schemeClr val="tx1"/>
                </a:solidFill>
                <a:latin typeface="Segoe UI Light" pitchFamily="34" charset="0"/>
                <a:ea typeface="+mn-ea"/>
                <a:cs typeface="+mn-cs"/>
              </a:rPr>
              <a:t>https://docs.microsoft.com/pt-br/learn/modules/azure-architecture-fundamentals/resources-resource-manager</a:t>
            </a:r>
          </a:p>
          <a:p>
            <a:pPr marL="0" indent="0">
              <a:buFont typeface="Arial" panose="020B0604020202020204" pitchFamily="34" charset="0"/>
              <a:buNone/>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pt-BR"/>
              <a:t>Oferece uma camada de gerenciamento que permite que você crie, atualize e exclua recursos na sua assinatura do Azure.</a:t>
            </a:r>
          </a:p>
          <a:p>
            <a:pPr marL="457200" indent="-457200">
              <a:buFont typeface="Arial" panose="020B0604020202020204" pitchFamily="34" charset="0"/>
              <a:buChar char="•"/>
            </a:pPr>
            <a:r>
              <a:rPr lang="pt-BR"/>
              <a:t>Criar, configurar, gerenciar e excluir recursos e grupos de recursos.</a:t>
            </a:r>
          </a:p>
          <a:p>
            <a:pPr marL="457200" indent="-457200">
              <a:buFont typeface="Arial" panose="020B0604020202020204" pitchFamily="34" charset="0"/>
              <a:buChar char="•"/>
            </a:pPr>
            <a:r>
              <a:rPr lang="pt-BR"/>
              <a:t>Organiza recursos.</a:t>
            </a:r>
          </a:p>
          <a:p>
            <a:pPr marL="457200" indent="-457200">
              <a:buFont typeface="Arial" panose="020B0604020202020204" pitchFamily="34" charset="0"/>
              <a:buChar char="•"/>
            </a:pPr>
            <a:r>
              <a:rPr lang="pt-BR"/>
              <a:t>Controla o acesso e os recursos.</a:t>
            </a:r>
          </a:p>
          <a:p>
            <a:pPr marL="457200" indent="-457200">
              <a:buFont typeface="Arial" panose="020B0604020202020204" pitchFamily="34" charset="0"/>
              <a:buChar char="•"/>
            </a:pPr>
            <a:r>
              <a:rPr lang="pt-BR"/>
              <a:t>Automatiza usando diferentes ferramentas e SDKs.</a:t>
            </a:r>
          </a:p>
          <a:p>
            <a:pPr marL="457200" indent="-457200">
              <a:buFont typeface="Arial" panose="020B0604020202020204" pitchFamily="34" charset="0"/>
              <a:buChar char="•"/>
            </a:pPr>
            <a:r>
              <a:rPr lang="pt-BR" sz="1000"/>
              <a:t>Armazena layouts em arquivos JSON.</a:t>
            </a:r>
          </a:p>
          <a:p>
            <a:endParaRPr lang="en-IE" dirty="0"/>
          </a:p>
          <a:p>
            <a:r>
              <a:rPr lang="pt-BR"/>
              <a:t>Veja mais detalhes sobre o Azure Resource Manager em </a:t>
            </a:r>
            <a:r>
              <a:rPr lang="pt-BR" u="sng"/>
              <a:t>https://docs.microsoft.com/pt-br/azure/azure-resource-manager</a:t>
            </a:r>
          </a:p>
          <a:p>
            <a:endParaRPr lang="en-IE" u="sng" dirty="0"/>
          </a:p>
          <a:p>
            <a:r>
              <a:rPr lang="pt-BR" sz="900" b="1" i="0" u="none" strike="noStrike">
                <a:solidFill>
                  <a:schemeClr val="tx1"/>
                </a:solidFill>
                <a:latin typeface="Segoe UI Light" pitchFamily="34" charset="0"/>
                <a:ea typeface="+mn-ea"/>
                <a:cs typeface="+mn-cs"/>
              </a:rPr>
              <a:t>Observação sobre ordem de conteúdo no Learn e SkillPipe: </a:t>
            </a:r>
          </a:p>
          <a:p>
            <a:pPr marL="171450" indent="-171450">
              <a:buFont typeface="Arial" panose="020B0604020202020204" pitchFamily="34" charset="0"/>
              <a:buChar char="•"/>
            </a:pPr>
            <a:r>
              <a:rPr lang="pt-BR" sz="900" b="0" i="0" u="none" strike="noStrike">
                <a:solidFill>
                  <a:schemeClr val="tx1"/>
                </a:solidFill>
                <a:latin typeface="Segoe UI Light" pitchFamily="34" charset="0"/>
                <a:ea typeface="+mn-ea"/>
                <a:cs typeface="+mn-cs"/>
              </a:rPr>
              <a:t>Slides 11-13</a:t>
            </a:r>
          </a:p>
          <a:p>
            <a:pPr marL="0" indent="0">
              <a:buFont typeface="Arial" panose="020B0604020202020204" pitchFamily="34" charset="0"/>
              <a:buNone/>
            </a:pPr>
            <a:r>
              <a:rPr lang="pt-BR" sz="900" b="0" i="0" u="none" strike="noStrike">
                <a:solidFill>
                  <a:schemeClr val="tx1"/>
                </a:solidFill>
                <a:latin typeface="Segoe UI Light" pitchFamily="34" charset="0"/>
                <a:ea typeface="+mn-ea"/>
                <a:cs typeface="+mn-cs"/>
              </a:rPr>
              <a:t>https://docs.microsoft.com/pt-br/learn/modules/azure-architecture-fundamentals/resources-resource-manager</a:t>
            </a:r>
          </a:p>
          <a:p>
            <a:pPr marL="0" indent="0">
              <a:buFont typeface="Arial" panose="020B0604020202020204" pitchFamily="34" charset="0"/>
              <a:buNone/>
            </a:pP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pt-BR" sz="900"/>
              <a:t>Uma conta pode ter uma ou várias assinaturas.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pt-BR"/>
              <a:t>A assinatura do </a:t>
            </a:r>
            <a:r>
              <a:rPr lang="pt-BR" sz="900">
                <a:solidFill>
                  <a:schemeClr val="tx1"/>
                </a:solidFill>
                <a:latin typeface="Segoe UI Light" pitchFamily="34" charset="0"/>
                <a:ea typeface="+mn-ea"/>
                <a:cs typeface="+mn-cs"/>
              </a:rPr>
              <a:t>Azure oferece - </a:t>
            </a:r>
            <a:r>
              <a:rPr lang="pt-BR" u="sng"/>
              <a:t>https://azure.microsoft.com/pt-br/support/legal/offer-details/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u="sng" dirty="0"/>
          </a:p>
          <a:p>
            <a:endParaRPr lang="en-IE" u="sng" dirty="0"/>
          </a:p>
          <a:p>
            <a:r>
              <a:rPr lang="pt-BR" sz="800" b="1" i="0" u="none" strike="noStrike">
                <a:solidFill>
                  <a:schemeClr val="tx1"/>
                </a:solidFill>
                <a:latin typeface="Segoe UI Light" pitchFamily="34" charset="0"/>
                <a:ea typeface="+mn-ea"/>
                <a:cs typeface="+mn-cs"/>
              </a:rPr>
              <a:t>Observação sobre ordem de conteúdo no Learn e SkillPipe: </a:t>
            </a:r>
          </a:p>
          <a:p>
            <a:pPr marL="171450" indent="-171450">
              <a:buFont typeface="Arial" panose="020B0604020202020204" pitchFamily="34" charset="0"/>
              <a:buChar char="•"/>
            </a:pPr>
            <a:r>
              <a:rPr lang="pt-BR" sz="800" b="0" i="0" u="none" strike="noStrike">
                <a:solidFill>
                  <a:schemeClr val="tx1"/>
                </a:solidFill>
                <a:latin typeface="Segoe UI Light" pitchFamily="34" charset="0"/>
                <a:ea typeface="+mn-ea"/>
                <a:cs typeface="+mn-cs"/>
              </a:rPr>
              <a:t>Slides 14 e 16</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0" i="0" u="none" strike="noStrike">
                <a:solidFill>
                  <a:schemeClr val="tx1"/>
                </a:solidFill>
                <a:latin typeface="Segoe UI Light" pitchFamily="34" charset="0"/>
                <a:ea typeface="+mn-ea"/>
                <a:cs typeface="+mn-cs"/>
              </a:rPr>
              <a:t>https://docs.microsoft.com/pt-br/learn/modules/azure-architecture-fundamentals/management-groups-subscriptions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9427A7F7-BB1E-479D-AFAA-B52F4D0C99F2}"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2000"/>
              <a:t>Os grupos de gerenciamento podem incluir várias assinaturas do Azure.</a:t>
            </a:r>
          </a:p>
          <a:p>
            <a:r>
              <a:rPr lang="pt-BR" sz="2000"/>
              <a:t>As assinaturas herdam as condições aplicadas ao grupo de gerenciamento.</a:t>
            </a:r>
          </a:p>
          <a:p>
            <a:r>
              <a:rPr lang="pt-BR" sz="2000"/>
              <a:t>É possível oferecer suporte a 10.000 grupos de gerenciamento em um único diretório.</a:t>
            </a:r>
          </a:p>
          <a:p>
            <a:r>
              <a:rPr lang="pt-BR" sz="2000"/>
              <a:t>Uma árvore de grupos de gerenciamento pode oferecer suporte a até seis níveis de profundidade.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1">
                <a:solidFill>
                  <a:schemeClr val="tx1"/>
                </a:solidFill>
                <a:latin typeface="Segoe UI Light" pitchFamily="34" charset="0"/>
                <a:ea typeface="+mn-ea"/>
                <a:cs typeface="+mn-cs"/>
              </a:rPr>
              <a:t>Grupos de gerenciamento </a:t>
            </a:r>
            <a:r>
              <a:rPr lang="pt-BR" sz="800">
                <a:solidFill>
                  <a:schemeClr val="tx1"/>
                </a:solidFill>
                <a:latin typeface="Segoe UI Light" pitchFamily="34" charset="0"/>
                <a:ea typeface="+mn-ea"/>
                <a:cs typeface="+mn-cs"/>
              </a:rPr>
              <a:t>- </a:t>
            </a:r>
            <a:r>
              <a:rPr lang="pt-BR" sz="800" b="0" i="0" u="none" strike="noStrike">
                <a:solidFill>
                  <a:schemeClr val="tx1"/>
                </a:solidFill>
                <a:latin typeface="Segoe UI Light" pitchFamily="34" charset="0"/>
                <a:ea typeface="+mn-ea"/>
                <a:cs typeface="+mn-cs"/>
                <a:hlinkClick r:id="rId3">
                  <a:extLst>
                    <a:ext uri="{A12FA001-AC4F-418D-AE19-62706E023703}">
                      <ahyp:hlinkClr xmlns:ahyp="http://schemas.microsoft.com/office/drawing/2018/hyperlinkcolor" val="tx"/>
                    </a:ext>
                  </a:extLst>
                </a:hlinkClick>
              </a:rPr>
              <a:t>https://docs.microsoft.com/pt-br/azure/governance/management-groups/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endParaRPr>
          </a:p>
          <a:p>
            <a:r>
              <a:rPr lang="pt-BR" sz="700" b="1" i="0" u="none" strike="noStrike">
                <a:solidFill>
                  <a:schemeClr val="tx1"/>
                </a:solidFill>
                <a:latin typeface="Segoe UI Light" pitchFamily="34" charset="0"/>
                <a:ea typeface="+mn-ea"/>
                <a:cs typeface="+mn-cs"/>
              </a:rPr>
              <a:t>Observação sobre ordem de conteúdo no Learn e SkillPipe: </a:t>
            </a:r>
          </a:p>
          <a:p>
            <a:pPr marL="171450" indent="-171450">
              <a:buFont typeface="Arial" panose="020B0604020202020204" pitchFamily="34" charset="0"/>
              <a:buChar char="•"/>
            </a:pPr>
            <a:r>
              <a:rPr lang="pt-BR" sz="700" b="0" i="0" u="none" strike="noStrike">
                <a:solidFill>
                  <a:schemeClr val="tx1"/>
                </a:solidFill>
                <a:latin typeface="Segoe UI Light" pitchFamily="34" charset="0"/>
                <a:ea typeface="+mn-ea"/>
                <a:cs typeface="+mn-cs"/>
              </a:rPr>
              <a:t>Slides 14 e 16</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i="0" u="none" strike="noStrike">
                <a:solidFill>
                  <a:schemeClr val="tx1"/>
                </a:solidFill>
                <a:latin typeface="Segoe UI Light" pitchFamily="34" charset="0"/>
                <a:ea typeface="+mn-ea"/>
                <a:cs typeface="+mn-cs"/>
              </a:rPr>
              <a:t>https://docs.microsoft.com/pt-br/learn/modules/azure-architecture-fundamentals/management-groups-subscriptions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9427A7F7-BB1E-479D-AFAA-B52F4D0C99F2}"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833885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Incluir o slide de Ferramentas de Gerenciamento do Azure antes de seguir as orientações. Este slide está na Lição 05.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1" i="0" u="none" strike="noStrike">
                <a:solidFill>
                  <a:schemeClr val="tx1"/>
                </a:solidFill>
                <a:latin typeface="Segoe UI Light" pitchFamily="34" charset="0"/>
                <a:ea typeface="+mn-ea"/>
                <a:cs typeface="+mn-cs"/>
              </a:rPr>
              <a:t>Observação sobre ordem de conteúdo no Learn e SkillPipe: </a:t>
            </a:r>
          </a:p>
          <a:p>
            <a:r>
              <a:rPr lang="pt-BR"/>
              <a:t>Slides 17-18</a:t>
            </a:r>
          </a:p>
          <a:p>
            <a:r>
              <a:rPr lang="pt-BR"/>
              <a:t>https://docs.microsoft.com/pt-br/learn/modules/azure-compute-fundamentals/introduction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
          </p:nvPr>
        </p:nvSpPr>
        <p:spPr/>
        <p:txBody>
          <a:bodyPr/>
          <a:lstStyle/>
          <a:p>
            <a:fld id="{386CE63F-9E7F-4C04-9D0D-FCA25A8E9E86}" type="datetime8">
              <a:rPr lang="en-US" smtClean="0"/>
              <a:t>2/26/2022 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926062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hlinkClick r:id="rId3"/>
              </a:rPr>
              <a:t>https://azure.microsoft.com/pt-br/services/app-service/#product-overview</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1" i="0" u="none" strike="noStrike">
                <a:solidFill>
                  <a:schemeClr val="tx1"/>
                </a:solidFill>
                <a:latin typeface="Segoe UI Light" pitchFamily="34" charset="0"/>
                <a:ea typeface="+mn-ea"/>
                <a:cs typeface="+mn-cs"/>
              </a:rPr>
              <a:t>Observação sobre ordem de conteúdo no Learn e SkillPipe: </a:t>
            </a:r>
          </a:p>
          <a:p>
            <a:r>
              <a:rPr lang="pt-BR"/>
              <a:t>https://docs.microsoft.com/pt-br/learn/modules/azure-compute-fundamentals/overview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
          </p:nvPr>
        </p:nvSpPr>
        <p:spPr/>
        <p:txBody>
          <a:bodyPr/>
          <a:lstStyle/>
          <a:p>
            <a:fld id="{386CE63F-9E7F-4C04-9D0D-FCA25A8E9E86}" type="datetime8">
              <a:rPr lang="en-US" smtClean="0"/>
              <a:t>2/26/2022 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440849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Bef>
                <a:spcPts val="0"/>
              </a:spcBef>
              <a:spcAft>
                <a:spcPts val="1800"/>
              </a:spcAft>
              <a:buFont typeface="Arial" panose="020B0604020202020204" pitchFamily="34" charset="0"/>
              <a:buChar char="•"/>
            </a:pPr>
            <a:r>
              <a:rPr lang="pt-BR">
                <a:latin typeface="+mn-lt"/>
              </a:rPr>
              <a:t>Desenvolvimento e teste – as VMs do Azure oferecem uma maneira rápida e fácil de criar um computador com configurações específicas exigidas para codificar e testar um aplicativo.</a:t>
            </a:r>
          </a:p>
          <a:p>
            <a:pPr marL="342900" indent="-342900">
              <a:spcBef>
                <a:spcPts val="0"/>
              </a:spcBef>
              <a:spcAft>
                <a:spcPts val="1800"/>
              </a:spcAft>
              <a:buFont typeface="Arial" panose="020B0604020202020204" pitchFamily="34" charset="0"/>
              <a:buChar char="•"/>
            </a:pPr>
            <a:r>
              <a:rPr lang="pt-BR">
                <a:latin typeface="+mn-lt"/>
              </a:rPr>
              <a:t>Aplicativos na nuvem – Como a demanda do aplicativo pode flutuar, pode ser econômico executá-lo em uma VM no Azure. Você paga por VMs adicionais quando precisa delas e desativa-as quando não precisa.</a:t>
            </a:r>
          </a:p>
          <a:p>
            <a:pPr marL="342900" indent="-342900">
              <a:spcBef>
                <a:spcPts val="0"/>
              </a:spcBef>
              <a:spcAft>
                <a:spcPts val="1800"/>
              </a:spcAft>
              <a:buFont typeface="Arial" panose="020B0604020202020204" pitchFamily="34" charset="0"/>
              <a:buChar char="•"/>
            </a:pPr>
            <a:r>
              <a:rPr lang="pt-BR">
                <a:latin typeface="+mn-lt"/>
              </a:rPr>
              <a:t>Datacenter ampliado – As máquinas virtuais em uma rede virtual do Azure podem ser facilmente conectadas à rede da organização.</a:t>
            </a:r>
          </a:p>
          <a:p>
            <a:endParaRPr lang="en-US" sz="882" b="1" kern="1200" dirty="0">
              <a:solidFill>
                <a:schemeClr val="tx1"/>
              </a:solidFill>
              <a:effectLst/>
              <a:latin typeface="Segoe UI Light" pitchFamily="34" charset="0"/>
              <a:ea typeface="+mn-ea"/>
              <a:cs typeface="+mn-cs"/>
            </a:endParaRPr>
          </a:p>
          <a:p>
            <a:r>
              <a:rPr lang="pt-BR" sz="882" b="1">
                <a:solidFill>
                  <a:schemeClr val="tx1"/>
                </a:solidFill>
                <a:latin typeface="Segoe UI Light" pitchFamily="34" charset="0"/>
                <a:ea typeface="+mn-ea"/>
                <a:cs typeface="+mn-cs"/>
              </a:rPr>
              <a:t>Máquinas virtuais do Azure </a:t>
            </a:r>
            <a:r>
              <a:rPr lang="pt-BR" sz="882" b="0">
                <a:solidFill>
                  <a:schemeClr val="tx1"/>
                </a:solidFill>
                <a:latin typeface="Segoe UI Light" pitchFamily="34" charset="0"/>
                <a:ea typeface="+mn-ea"/>
                <a:cs typeface="+mn-cs"/>
              </a:rPr>
              <a:t>- https://azure.microsoft.com/pt-br/services/virtual-machines/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82" b="1">
                <a:solidFill>
                  <a:schemeClr val="tx1"/>
                </a:solidFill>
                <a:latin typeface="Segoe UI Light" pitchFamily="34" charset="0"/>
                <a:ea typeface="+mn-ea"/>
                <a:cs typeface="+mn-cs"/>
              </a:rPr>
              <a:t>Serviços de aplicativos </a:t>
            </a:r>
            <a:r>
              <a:rPr lang="pt-BR" sz="882" b="0">
                <a:solidFill>
                  <a:schemeClr val="tx1"/>
                </a:solidFill>
                <a:latin typeface="Segoe UI Light" pitchFamily="34" charset="0"/>
                <a:ea typeface="+mn-ea"/>
                <a:cs typeface="+mn-cs"/>
              </a:rPr>
              <a:t>- https://azure.microsoft.com/pt-br/services/app-service/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1" i="0" u="none" strike="noStrike">
                <a:solidFill>
                  <a:schemeClr val="tx1"/>
                </a:solidFill>
                <a:latin typeface="Segoe UI Light" pitchFamily="34" charset="0"/>
                <a:ea typeface="+mn-ea"/>
                <a:cs typeface="+mn-cs"/>
              </a:rPr>
              <a:t>Observação sobre ordem de conteúdo no Learn e SkillPipe: </a:t>
            </a:r>
          </a:p>
          <a:p>
            <a:r>
              <a:rPr lang="pt-BR" sz="900" b="0" i="0" u="none" strike="noStrike">
                <a:solidFill>
                  <a:schemeClr val="tx1"/>
                </a:solidFill>
                <a:latin typeface="Segoe UI Light" pitchFamily="34" charset="0"/>
                <a:ea typeface="+mn-ea"/>
                <a:cs typeface="+mn-cs"/>
              </a:rPr>
              <a:t>https://docs.microsoft.com/pt-br/learn/modules/azure-compute-fundamentals/azure-virtual-machines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900" b="1" i="0" u="none" strike="noStrike">
                <a:solidFill>
                  <a:schemeClr val="tx1"/>
                </a:solidFill>
                <a:latin typeface="Segoe UI Light" pitchFamily="34" charset="0"/>
                <a:ea typeface="+mn-ea"/>
                <a:cs typeface="+mn-cs"/>
              </a:rPr>
              <a:t>Observação sobre ordem de conteúdo no Learn e SkillPipe:</a:t>
            </a:r>
          </a:p>
          <a:p>
            <a:r>
              <a:rPr lang="pt-BR" sz="900" b="0" i="0" u="none" strike="noStrike">
                <a:solidFill>
                  <a:schemeClr val="tx1"/>
                </a:solidFill>
                <a:latin typeface="Segoe UI Light" pitchFamily="34" charset="0"/>
                <a:ea typeface="+mn-ea"/>
                <a:cs typeface="+mn-cs"/>
              </a:rPr>
              <a:t>https://docs.microsoft.com/pt-br/learn/modules/azure-compute-fundamentals/azure-app-services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468500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pt-BR" sz="2400" i="1"/>
              <a:t>Contêineres</a:t>
            </a:r>
            <a:r>
              <a:rPr lang="pt-BR" sz="2400"/>
              <a:t> são um ambiente de virtualização. No entanto, diferente das máquinas virtuais, você não gerencia um sistema operacional. Os contêineres devem ser leves e são projetados para serem criados, dimensionados e interrompidos dinamicamente. </a:t>
            </a:r>
          </a:p>
          <a:p>
            <a:endParaRPr lang="en-IE" sz="900" b="1" i="0" u="none" strike="noStrike" kern="1200" dirty="0">
              <a:solidFill>
                <a:schemeClr val="tx1"/>
              </a:solidFill>
              <a:effectLst/>
              <a:latin typeface="Segoe UI Light" pitchFamily="34" charset="0"/>
              <a:ea typeface="+mn-ea"/>
              <a:cs typeface="+mn-cs"/>
            </a:endParaRPr>
          </a:p>
          <a:p>
            <a:r>
              <a:rPr lang="pt-BR" sz="900" b="1" i="0" u="none" strike="noStrike">
                <a:solidFill>
                  <a:schemeClr val="tx1"/>
                </a:solidFill>
                <a:latin typeface="Segoe UI Light" pitchFamily="34" charset="0"/>
                <a:ea typeface="+mn-ea"/>
                <a:cs typeface="+mn-cs"/>
              </a:rPr>
              <a:t>Instâncias de Contêiner do Azure - </a:t>
            </a:r>
            <a:r>
              <a:rPr lang="pt-BR" u="sng"/>
              <a:t>https://azure.microsoft.com/pt-br/services/container-instances/</a:t>
            </a:r>
          </a:p>
          <a:p>
            <a:r>
              <a:rPr lang="pt-BR" sz="900" b="1" i="0" u="none" strike="noStrike">
                <a:solidFill>
                  <a:schemeClr val="tx1"/>
                </a:solidFill>
                <a:latin typeface="Segoe UI Light" pitchFamily="34" charset="0"/>
                <a:ea typeface="+mn-ea"/>
                <a:cs typeface="+mn-cs"/>
              </a:rPr>
              <a:t>Serviço de Kubernetes do Azure - </a:t>
            </a:r>
            <a:r>
              <a:rPr lang="pt-BR" u="sng"/>
              <a:t>https://azure.microsoft.com/pt-br/services/kubernetes-service/ </a:t>
            </a:r>
          </a:p>
          <a:p>
            <a:endParaRPr lang="en-IE" sz="900" b="0" i="0" u="sng" strike="noStrike" kern="1200" dirty="0">
              <a:solidFill>
                <a:schemeClr val="tx1"/>
              </a:solidFill>
              <a:effectLst/>
              <a:latin typeface="Segoe UI Light" pitchFamily="34" charset="0"/>
              <a:ea typeface="+mn-ea"/>
              <a:cs typeface="+mn-cs"/>
            </a:endParaRPr>
          </a:p>
          <a:p>
            <a:r>
              <a:rPr lang="pt-BR" sz="900" b="1" i="0" u="none" strike="noStrike">
                <a:solidFill>
                  <a:schemeClr val="tx1"/>
                </a:solidFill>
                <a:latin typeface="Segoe UI Light" pitchFamily="34" charset="0"/>
                <a:ea typeface="+mn-ea"/>
                <a:cs typeface="+mn-cs"/>
              </a:rPr>
              <a:t>Observação sobre ordem de conteúdo no Learn e SkillPipe:</a:t>
            </a:r>
          </a:p>
          <a:p>
            <a:r>
              <a:rPr lang="pt-BR" sz="900" b="0" i="0" u="none" strike="noStrike">
                <a:solidFill>
                  <a:schemeClr val="tx1"/>
                </a:solidFill>
                <a:latin typeface="Segoe UI Light" pitchFamily="34" charset="0"/>
                <a:ea typeface="+mn-ea"/>
                <a:cs typeface="+mn-cs"/>
              </a:rPr>
              <a:t>https://docs.microsoft.com/pt-br/learn/modules/azure-compute-fundamentals/azure-container-services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pt-BR" sz="900">
                <a:latin typeface="Segoe UI Light"/>
                <a:cs typeface="Segoe UI Light"/>
              </a:rPr>
              <a:t>https://docs.microsoft.com/pt-br/azure/virtual-desktop/overview</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b="1" i="0" u="none" strike="noStrike">
                <a:solidFill>
                  <a:schemeClr val="tx1"/>
                </a:solidFill>
                <a:latin typeface="Segoe UI Light" pitchFamily="34" charset="0"/>
                <a:ea typeface="+mn-ea"/>
                <a:cs typeface="+mn-cs"/>
              </a:rPr>
              <a:t>Observação sobre ordem de conteúdo no Learn e SkillPipe:</a:t>
            </a:r>
          </a:p>
          <a:p>
            <a:r>
              <a:rPr lang="pt-BR" sz="900" b="0" i="0" u="none" strike="noStrike">
                <a:solidFill>
                  <a:schemeClr val="tx1"/>
                </a:solidFill>
                <a:latin typeface="Segoe UI Light" pitchFamily="34" charset="0"/>
                <a:ea typeface="+mn-ea"/>
                <a:cs typeface="+mn-cs"/>
              </a:rPr>
              <a:t>https://docs.microsoft.com/pt-br/learn/modules/azure-compute-fundamentals/windows-virtual-desktop</a:t>
            </a:r>
          </a:p>
          <a:p>
            <a:endParaRPr lang="en-IE" sz="900" b="0" i="0" u="none" strike="noStrike" kern="1200" dirty="0">
              <a:solidFill>
                <a:schemeClr val="tx1"/>
              </a:solidFill>
              <a:effectLst/>
              <a:latin typeface="Segoe UI Light" pitchFamily="34" charset="0"/>
              <a:ea typeface="+mn-ea"/>
              <a:cs typeface="+mn-cs"/>
            </a:endParaRPr>
          </a:p>
          <a:p>
            <a:r>
              <a:rPr lang="pt-BR" sz="900" b="1" i="0" u="none" strike="noStrike">
                <a:solidFill>
                  <a:schemeClr val="tx1"/>
                </a:solidFill>
                <a:latin typeface="Segoe UI Light" pitchFamily="34" charset="0"/>
                <a:ea typeface="+mn-ea"/>
                <a:cs typeface="+mn-cs"/>
              </a:rPr>
              <a:t>Observação</a:t>
            </a:r>
            <a:r>
              <a:rPr lang="pt-BR" sz="900" b="0" i="0" u="none" strike="noStrike">
                <a:solidFill>
                  <a:schemeClr val="tx1"/>
                </a:solidFill>
                <a:latin typeface="Segoe UI Light" pitchFamily="34" charset="0"/>
                <a:ea typeface="+mn-ea"/>
                <a:cs typeface="+mn-cs"/>
              </a:rPr>
              <a:t>: A Área de Trabalho Virtual do Windows foi atualizada para a Área de Trabalho Virtual do Azure, mas a URL listada nas observações continuará a mesma na próxima atualização de JTA.</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656277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Ajuste a capa para AZ-900T00 ou AZ-900T0.</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pt-BR"/>
              <a:t>Agora, este conteúdo no SkillPipe está alinhado ao conteúdo no Learn. A seção de anotações do PPT vai reunir exercícios gratuitos da área restrita do Learn disponíveis e fornecer links diretos que podem ser compartilhados com os alunos (caso eles não consigam criar uma conta gratuita do Azure e não estejam acompanhando no Learn).</a:t>
            </a:r>
          </a:p>
          <a:p>
            <a:endParaRPr lang="en-US" dirty="0"/>
          </a:p>
          <a:p>
            <a:r>
              <a:rPr lang="pt-BR"/>
              <a:t>Roteiro de aprendizagem do Learn: https://docs.microsoft.com/pt-br/learn/paths/az-900-describe-core-azure-services/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3619146B-24F9-441E-A368-DB3B5A84C1D4}"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783665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pt-BR" sz="882" b="1">
                <a:solidFill>
                  <a:schemeClr val="tx1"/>
                </a:solidFill>
                <a:latin typeface="Segoe UI Light" pitchFamily="34" charset="0"/>
                <a:ea typeface="+mn-ea"/>
                <a:cs typeface="+mn-cs"/>
              </a:rPr>
              <a:t>Observação sobre ordem de conteúdo no Learn e SkillPipe: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i="0" u="none" strike="noStrike">
                <a:solidFill>
                  <a:schemeClr val="tx1"/>
                </a:solidFill>
                <a:latin typeface="Segoe UI Light" pitchFamily="34" charset="0"/>
                <a:ea typeface="+mn-ea"/>
                <a:cs typeface="+mn-cs"/>
              </a:rPr>
              <a:t>Várias unidades do Learn abordam o conteúdo deste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82" b="0">
                <a:solidFill>
                  <a:schemeClr val="tx1"/>
                </a:solidFill>
                <a:latin typeface="Segoe UI Light" pitchFamily="34" charset="0"/>
                <a:ea typeface="+mn-ea"/>
                <a:cs typeface="+mn-cs"/>
              </a:rPr>
              <a:t>https://docs.microsoft.com/pt-br/learn/modules/azure-networking-fundamentals/introduction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82" b="0">
                <a:solidFill>
                  <a:schemeClr val="tx1"/>
                </a:solidFill>
                <a:latin typeface="Segoe UI Light" pitchFamily="34" charset="0"/>
                <a:ea typeface="+mn-ea"/>
                <a:cs typeface="+mn-cs"/>
              </a:rPr>
              <a:t>https://docs.microsoft.com/pt-br/learn/modules/azure-networking-fundamentals/azure-virtual-network-fundamentals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82" b="0">
                <a:solidFill>
                  <a:schemeClr val="tx1"/>
                </a:solidFill>
                <a:latin typeface="Segoe UI Light" pitchFamily="34" charset="0"/>
                <a:ea typeface="+mn-ea"/>
                <a:cs typeface="+mn-cs"/>
              </a:rPr>
              <a:t>https://docs.microsoft.com/pt-br/learn/modules/azure-networking-fundamentals/azure-virtual-network-settings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82" b="0">
                <a:solidFill>
                  <a:schemeClr val="tx1"/>
                </a:solidFill>
                <a:latin typeface="Segoe UI Light" pitchFamily="34" charset="0"/>
                <a:ea typeface="+mn-ea"/>
                <a:cs typeface="+mn-cs"/>
              </a:rPr>
              <a:t>https://docs.microsoft.com/pt-br/learn/modules/azure-networking-fundamentals/azure-vpn-gateway-fundamentals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82" b="0">
                <a:solidFill>
                  <a:schemeClr val="tx1"/>
                </a:solidFill>
                <a:latin typeface="Segoe UI Light" pitchFamily="34" charset="0"/>
                <a:ea typeface="+mn-ea"/>
                <a:cs typeface="+mn-cs"/>
              </a:rPr>
              <a:t>https://docs.microsoft.com/pt-br/learn/modules/azure-networking-fundamentals/express-route-fundamentals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pt-BR" sz="900" b="1" i="0" u="none" strike="noStrike">
                <a:solidFill>
                  <a:schemeClr val="tx1"/>
                </a:solidFill>
                <a:latin typeface="Segoe UI Light" pitchFamily="34" charset="0"/>
                <a:ea typeface="+mn-ea"/>
                <a:cs typeface="+mn-cs"/>
              </a:rPr>
              <a:t>Serviços de armazenamento </a:t>
            </a:r>
            <a:r>
              <a:rPr lang="pt-BR" sz="900" b="0" i="0" u="none" strike="noStrike">
                <a:solidFill>
                  <a:schemeClr val="tx1"/>
                </a:solidFill>
                <a:latin typeface="Segoe UI Light" pitchFamily="34" charset="0"/>
                <a:ea typeface="+mn-ea"/>
                <a:cs typeface="+mn-cs"/>
              </a:rPr>
              <a:t>- </a:t>
            </a:r>
            <a:r>
              <a:rPr lang="pt-BR" sz="882" b="0">
                <a:solidFill>
                  <a:schemeClr val="tx1"/>
                </a:solidFill>
                <a:latin typeface="Segoe UI Light" pitchFamily="34" charset="0"/>
                <a:ea typeface="+mn-ea"/>
                <a:cs typeface="+mn-cs"/>
              </a:rPr>
              <a:t>https://azure.microsoft.com/pt-br/product-categories/storage/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pt-BR" sz="882" b="1">
                <a:solidFill>
                  <a:schemeClr val="tx1"/>
                </a:solidFill>
                <a:latin typeface="Segoe UI Light" pitchFamily="34" charset="0"/>
                <a:ea typeface="+mn-ea"/>
                <a:cs typeface="+mn-cs"/>
              </a:rPr>
              <a:t>Observação sobre ordem de conteúdo no Learn e SkillPipe: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b="0" i="0" u="none" strike="noStrike">
                <a:solidFill>
                  <a:schemeClr val="tx1"/>
                </a:solidFill>
                <a:latin typeface="Segoe UI Light" pitchFamily="34" charset="0"/>
                <a:ea typeface="+mn-ea"/>
                <a:cs typeface="+mn-cs"/>
              </a:rPr>
              <a:t>Várias unidades do Learn abordam o conteúdo deste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82" b="0">
                <a:solidFill>
                  <a:schemeClr val="tx1"/>
                </a:solidFill>
                <a:latin typeface="Segoe UI Light" pitchFamily="34" charset="0"/>
                <a:ea typeface="+mn-ea"/>
                <a:cs typeface="+mn-cs"/>
              </a:rPr>
              <a:t>https://docs.microsoft.com/pt-br/learn/modules/azure-storage-fundamentals/introduction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82" b="0">
                <a:solidFill>
                  <a:schemeClr val="tx1"/>
                </a:solidFill>
                <a:latin typeface="Segoe UI Light" pitchFamily="34" charset="0"/>
                <a:ea typeface="+mn-ea"/>
                <a:cs typeface="+mn-cs"/>
              </a:rPr>
              <a:t>https://docs.microsoft.com/pt-br/learn/modules/azure-storage-fundamentals/azure-storage-accounts</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82" b="0">
                <a:solidFill>
                  <a:schemeClr val="tx1"/>
                </a:solidFill>
                <a:latin typeface="Segoe UI Light" pitchFamily="34" charset="0"/>
                <a:ea typeface="+mn-ea"/>
                <a:cs typeface="+mn-cs"/>
              </a:rPr>
              <a:t>https://docs.microsoft.com/pt-br/learn/modules/azure-storage-fundamentals/azure-disk-storage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82" b="0">
                <a:solidFill>
                  <a:schemeClr val="tx1"/>
                </a:solidFill>
                <a:latin typeface="Segoe UI Light" pitchFamily="34" charset="0"/>
                <a:ea typeface="+mn-ea"/>
                <a:cs typeface="+mn-cs"/>
              </a:rPr>
              <a:t>https://docs.microsoft.com/pt-br/learn/modules/azure-storage-fundamentals/azure-blob-container-storage</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82" b="0">
                <a:solidFill>
                  <a:schemeClr val="tx1"/>
                </a:solidFill>
                <a:latin typeface="Segoe UI Light" pitchFamily="34" charset="0"/>
                <a:ea typeface="+mn-ea"/>
                <a:cs typeface="+mn-cs"/>
              </a:rPr>
              <a:t>https://docs.microsoft.com/pt-br/learn/modules/azure-storage-fundamentals/azure-file-storage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416553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a:t>Observação sobre ordem de conteúdo no Learn e SkillPipe:</a:t>
            </a:r>
          </a:p>
          <a:p>
            <a:r>
              <a:rPr lang="pt-BR"/>
              <a:t>https://docs.microsoft.com/pt-br/learn/modules/azure-storage-fundamentals/azure-storage-tiers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
          </p:nvPr>
        </p:nvSpPr>
        <p:spPr/>
        <p:txBody>
          <a:bodyPr/>
          <a:lstStyle/>
          <a:p>
            <a:fld id="{386CE63F-9E7F-4C04-9D0D-FCA25A8E9E86}" type="datetime8">
              <a:rPr lang="en-US" smtClean="0"/>
              <a:t>2/26/2022 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576598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pt-BR" sz="882" b="0">
                <a:solidFill>
                  <a:schemeClr val="tx1"/>
                </a:solidFill>
                <a:latin typeface="Segoe UI Light" pitchFamily="34" charset="0"/>
                <a:ea typeface="+mn-ea"/>
                <a:cs typeface="+mn-cs"/>
              </a:rPr>
              <a:t>✔️ Estas são apenas algumas de nossas ofertas de serviço do banco de dados. Reserve um minuto para analisar outros serviços do banco de dados e [encontrar o produto de que você precisa](https://azure.microsoft.com/pt-br/product-categories/databases/). </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pt-BR" sz="900" b="1" i="0" u="none" strike="noStrike">
                <a:solidFill>
                  <a:schemeClr val="tx1"/>
                </a:solidFill>
                <a:latin typeface="Segoe UI Light" pitchFamily="34" charset="0"/>
                <a:ea typeface="+mn-ea"/>
                <a:cs typeface="+mn-cs"/>
              </a:rPr>
              <a:t>Azure Cosmos DB </a:t>
            </a:r>
            <a:r>
              <a:rPr lang="pt-BR" sz="900" b="0" i="0" u="none" strike="noStrike">
                <a:solidFill>
                  <a:schemeClr val="tx1"/>
                </a:solidFill>
                <a:latin typeface="Segoe UI Light" pitchFamily="34" charset="0"/>
                <a:ea typeface="+mn-ea"/>
                <a:cs typeface="+mn-cs"/>
              </a:rPr>
              <a:t>- </a:t>
            </a:r>
            <a:r>
              <a:rPr lang="pt-BR" b="0" u="sng"/>
              <a:t>https://azure.microsoft.com/pt-br/services/cosmos-db/ </a:t>
            </a:r>
          </a:p>
          <a:p>
            <a:r>
              <a:rPr lang="pt-BR" sz="900" b="1" i="0" u="none" strike="noStrike">
                <a:solidFill>
                  <a:schemeClr val="tx1"/>
                </a:solidFill>
                <a:latin typeface="Segoe UI Light" pitchFamily="34" charset="0"/>
                <a:ea typeface="+mn-ea"/>
                <a:cs typeface="+mn-cs"/>
              </a:rPr>
              <a:t>Banco de Dados SQL do Azure </a:t>
            </a:r>
            <a:r>
              <a:rPr lang="pt-BR" sz="900" b="0" i="0" u="none" strike="noStrike">
                <a:solidFill>
                  <a:schemeClr val="tx1"/>
                </a:solidFill>
                <a:latin typeface="Segoe UI Light" pitchFamily="34" charset="0"/>
                <a:ea typeface="+mn-ea"/>
                <a:cs typeface="+mn-cs"/>
              </a:rPr>
              <a:t>- </a:t>
            </a:r>
            <a:r>
              <a:rPr lang="pt-BR" b="0" u="sng"/>
              <a:t>https://azure.microsoft.com/pt-br/services/sql-database/</a:t>
            </a:r>
          </a:p>
          <a:p>
            <a:endParaRPr lang="en-IE" sz="900" b="0" i="0" u="sng" strike="noStrike" kern="1200" dirty="0">
              <a:solidFill>
                <a:schemeClr val="tx1"/>
              </a:solidFill>
              <a:effectLst/>
              <a:latin typeface="Segoe UI Light" pitchFamily="34" charset="0"/>
              <a:ea typeface="+mn-ea"/>
              <a:cs typeface="+mn-cs"/>
            </a:endParaRPr>
          </a:p>
          <a:p>
            <a:r>
              <a:rPr lang="pt-BR" sz="900" b="1" i="0" u="none" strike="noStrike">
                <a:solidFill>
                  <a:schemeClr val="tx1"/>
                </a:solidFill>
                <a:latin typeface="Segoe UI Light" pitchFamily="34" charset="0"/>
                <a:ea typeface="+mn-ea"/>
                <a:cs typeface="+mn-cs"/>
              </a:rPr>
              <a:t>Observação sobre ordem de conteúdo no Learn e SkillPipe:</a:t>
            </a:r>
          </a:p>
          <a:p>
            <a:pPr marL="0" indent="0">
              <a:buFont typeface="Arial" panose="020B0604020202020204" pitchFamily="34" charset="0"/>
              <a:buNone/>
            </a:pPr>
            <a:r>
              <a:rPr lang="pt-BR" sz="900" b="0" i="0" u="none" strike="noStrike">
                <a:solidFill>
                  <a:schemeClr val="tx1"/>
                </a:solidFill>
                <a:latin typeface="Segoe UI Light" pitchFamily="34" charset="0"/>
                <a:ea typeface="+mn-ea"/>
                <a:cs typeface="+mn-cs"/>
              </a:rPr>
              <a:t>Várias unidades do Learn abordam o conteúdo deste slide</a:t>
            </a:r>
          </a:p>
          <a:p>
            <a:pPr marL="0" indent="0">
              <a:buFont typeface="Arial" panose="020B0604020202020204" pitchFamily="34" charset="0"/>
              <a:buNone/>
            </a:pPr>
            <a:r>
              <a:rPr lang="pt-BR" sz="900" b="0" i="0" u="none" strike="noStrike">
                <a:solidFill>
                  <a:schemeClr val="tx1"/>
                </a:solidFill>
                <a:latin typeface="Segoe UI Light" pitchFamily="34" charset="0"/>
                <a:ea typeface="+mn-ea"/>
                <a:cs typeface="+mn-cs"/>
              </a:rPr>
              <a:t>https://docs.microsoft.com/pt-br/learn/modules/azure-database-fundamentals/introduction</a:t>
            </a:r>
          </a:p>
          <a:p>
            <a:pPr marL="0" indent="0">
              <a:buFont typeface="Arial" panose="020B0604020202020204" pitchFamily="34" charset="0"/>
              <a:buNone/>
            </a:pPr>
            <a:r>
              <a:rPr lang="pt-BR" sz="900" b="0" i="0" u="none" strike="noStrike">
                <a:solidFill>
                  <a:schemeClr val="tx1"/>
                </a:solidFill>
                <a:latin typeface="Segoe UI Light" pitchFamily="34" charset="0"/>
                <a:ea typeface="+mn-ea"/>
                <a:cs typeface="+mn-cs"/>
              </a:rPr>
              <a:t>https://docs.microsoft.com/pt-br/learn/modules/azure-database-fundamentals/azure-cosmos-db</a:t>
            </a:r>
          </a:p>
          <a:p>
            <a:pPr marL="0" indent="0">
              <a:buFont typeface="Arial" panose="020B0604020202020204" pitchFamily="34" charset="0"/>
              <a:buNone/>
            </a:pPr>
            <a:r>
              <a:rPr lang="pt-BR" sz="900" b="0" i="0" u="none" strike="noStrike">
                <a:solidFill>
                  <a:schemeClr val="tx1"/>
                </a:solidFill>
                <a:latin typeface="Segoe UI Light" pitchFamily="34" charset="0"/>
                <a:ea typeface="+mn-ea"/>
                <a:cs typeface="+mn-cs"/>
              </a:rPr>
              <a:t>https://docs.microsoft.com/pt-br/learn/modules/azure-database-fundamentals/azure-sql-database</a:t>
            </a:r>
          </a:p>
          <a:p>
            <a:pPr marL="0" indent="0">
              <a:buFont typeface="Arial" panose="020B0604020202020204" pitchFamily="34" charset="0"/>
              <a:buNone/>
            </a:pPr>
            <a:r>
              <a:rPr lang="pt-BR" sz="900" b="0" i="0" u="none" strike="noStrike">
                <a:solidFill>
                  <a:schemeClr val="tx1"/>
                </a:solidFill>
                <a:latin typeface="Segoe UI Light" pitchFamily="34" charset="0"/>
                <a:ea typeface="+mn-ea"/>
                <a:cs typeface="+mn-cs"/>
              </a:rPr>
              <a:t>https://docs.microsoft.com/pt-br/learn/modules/azure-database-fundamentals/azure-mysql-database</a:t>
            </a:r>
          </a:p>
          <a:p>
            <a:pPr marL="0" indent="0">
              <a:buFont typeface="Arial" panose="020B0604020202020204" pitchFamily="34" charset="0"/>
              <a:buNone/>
            </a:pPr>
            <a:r>
              <a:rPr lang="pt-BR" sz="900" b="0" i="0" u="none" strike="noStrike">
                <a:solidFill>
                  <a:schemeClr val="tx1"/>
                </a:solidFill>
                <a:latin typeface="Segoe UI Light" pitchFamily="34" charset="0"/>
                <a:ea typeface="+mn-ea"/>
                <a:cs typeface="+mn-cs"/>
              </a:rPr>
              <a:t>https://docs.microsoft.com/pt-br/learn/modules/azure-database-fundamentals/azure-postgresql-database</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93423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i="0">
                <a:solidFill>
                  <a:srgbClr val="171717"/>
                </a:solidFill>
                <a:latin typeface="Segoe UI" panose="020B0502040204020203" pitchFamily="34" charset="0"/>
              </a:rPr>
              <a:t>A Instância Gerenciada de SQL do Azure é o serviço de banco de dados de nuvem escalonável e inteligente que combina a mais ampla compatibilidade do mecanismo de banco de dados do SQL Server com todos os benefícios de uma plataforma como serviço totalmente gerenciada e perene. A Instância Gerenciada de SQL tem quase 100% de compatibilidade com o mecanismo de banco de dados mais recente do SQL Server (Edição Enterprise), fornecendo uma implementação de </a:t>
            </a:r>
            <a:r>
              <a:rPr lang="pt-BR" b="0" i="0" u="none" strike="noStrike">
                <a:latin typeface="Segoe UI" panose="020B0502040204020203" pitchFamily="34" charset="0"/>
                <a:hlinkClick r:id="rId3"/>
              </a:rPr>
              <a:t>rede virtual (VNet)</a:t>
            </a:r>
            <a:r>
              <a:rPr lang="pt-BR" b="0" i="0">
                <a:latin typeface="Segoe UI" panose="020B0502040204020203" pitchFamily="34" charset="0"/>
              </a:rPr>
              <a:t> nativa </a:t>
            </a:r>
            <a:r>
              <a:rPr lang="pt-BR" b="0" i="0">
                <a:solidFill>
                  <a:srgbClr val="171717"/>
                </a:solidFill>
                <a:latin typeface="Segoe UI" panose="020B0502040204020203" pitchFamily="34" charset="0"/>
              </a:rPr>
              <a:t>que lida com preocupações comuns de segurança e um </a:t>
            </a:r>
            <a:r>
              <a:rPr lang="pt-BR" b="0" i="0" u="none" strike="noStrike">
                <a:latin typeface="Segoe UI" panose="020B0502040204020203" pitchFamily="34" charset="0"/>
                <a:hlinkClick r:id="rId4"/>
              </a:rPr>
              <a:t>modelo de negócios</a:t>
            </a:r>
            <a:r>
              <a:rPr lang="pt-BR" b="0" i="0">
                <a:solidFill>
                  <a:srgbClr val="171717"/>
                </a:solidFill>
                <a:latin typeface="Segoe UI" panose="020B0502040204020203" pitchFamily="34" charset="0"/>
              </a:rPr>
              <a:t> favorável para os clientes existentes do SQL Server. A Instância Gerenciada de SQL permite que os clientes existentes do SQL Server façam “lift and shift” dos aplicativos locais para a nuvem com o mínimo de alterações no aplicativo e no banco de dados. Ao mesmo tempo, a Instância Gerenciada de SQL preserva todos os recursos do PaaS (atualizações de versão e aplicação de patch automáticas, </a:t>
            </a:r>
            <a:r>
              <a:rPr lang="pt-BR" b="0" i="0" u="none" strike="noStrike">
                <a:latin typeface="Segoe UI" panose="020B0502040204020203" pitchFamily="34" charset="0"/>
                <a:hlinkClick r:id="rId5"/>
              </a:rPr>
              <a:t>backups automatizados</a:t>
            </a:r>
            <a:r>
              <a:rPr lang="pt-BR" b="0" i="0">
                <a:solidFill>
                  <a:srgbClr val="171717"/>
                </a:solidFill>
                <a:latin typeface="Segoe UI" panose="020B0502040204020203" pitchFamily="34" charset="0"/>
              </a:rPr>
              <a:t>,</a:t>
            </a:r>
            <a:r>
              <a:rPr lang="pt-BR" b="0" i="0">
                <a:latin typeface="Segoe UI" panose="020B0502040204020203" pitchFamily="34" charset="0"/>
              </a:rPr>
              <a:t> </a:t>
            </a:r>
            <a:r>
              <a:rPr lang="pt-BR" b="0" i="0" u="none" strike="noStrike">
                <a:latin typeface="Segoe UI" panose="020B0502040204020203" pitchFamily="34" charset="0"/>
                <a:hlinkClick r:id="rId6"/>
              </a:rPr>
              <a:t>alta disponibilidade</a:t>
            </a:r>
            <a:r>
              <a:rPr lang="pt-BR" b="0" i="0">
                <a:solidFill>
                  <a:srgbClr val="171717"/>
                </a:solidFill>
                <a:latin typeface="Segoe UI" panose="020B0502040204020203" pitchFamily="34" charset="0"/>
              </a:rPr>
              <a:t>) que reduzem muito o TCO e a sobrecarga de gerenciamento.</a:t>
            </a:r>
          </a:p>
          <a:p>
            <a:endParaRPr lang="en-US" b="0" i="0" dirty="0">
              <a:solidFill>
                <a:srgbClr val="171717"/>
              </a:solidFill>
              <a:effectLst/>
              <a:latin typeface="Segoe UI" panose="020B0502040204020203" pitchFamily="34" charset="0"/>
            </a:endParaRPr>
          </a:p>
          <a:p>
            <a:r>
              <a:rPr lang="pt-BR" b="1" i="0">
                <a:solidFill>
                  <a:srgbClr val="171717"/>
                </a:solidFill>
                <a:latin typeface="Segoe UI" panose="020B0502040204020203" pitchFamily="34" charset="0"/>
              </a:rPr>
              <a:t>Observação sobre ordem de conteúdo no Learn e SkillPipe:</a:t>
            </a:r>
          </a:p>
          <a:p>
            <a:r>
              <a:rPr lang="pt-BR"/>
              <a:t>https://docs.microsoft.com/pt-br/learn/modules/azure-database-fundamentals/azure-sql-managed-instance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
          </p:nvPr>
        </p:nvSpPr>
        <p:spPr/>
        <p:txBody>
          <a:bodyPr/>
          <a:lstStyle/>
          <a:p>
            <a:fld id="{386CE63F-9E7F-4C04-9D0D-FCA25A8E9E86}" type="datetime8">
              <a:rPr lang="en-US" smtClean="0"/>
              <a:t>2/26/2022 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910050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463555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979037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2/26/2022 6:20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4036787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291343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073838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00" b="1" i="0" u="none" strike="noStrike">
                <a:solidFill>
                  <a:schemeClr val="tx1"/>
                </a:solidFill>
                <a:latin typeface="Segoe UI Light" pitchFamily="34" charset="0"/>
                <a:ea typeface="+mn-ea"/>
                <a:cs typeface="+mn-cs"/>
              </a:rPr>
              <a:t>Observação sobre ordem de conteúdo no Learn e SkillPipe: </a:t>
            </a:r>
          </a:p>
          <a:p>
            <a:pPr marL="171450" indent="-171450">
              <a:buFont typeface="Arial" panose="020B0604020202020204" pitchFamily="34" charset="0"/>
              <a:buChar char="•"/>
            </a:pPr>
            <a:r>
              <a:rPr lang="pt-BR" sz="800" b="0" i="0" u="none" strike="noStrike">
                <a:solidFill>
                  <a:schemeClr val="tx1"/>
                </a:solidFill>
                <a:latin typeface="Segoe UI Light" pitchFamily="34" charset="0"/>
                <a:ea typeface="+mn-ea"/>
                <a:cs typeface="+mn-cs"/>
              </a:rPr>
              <a:t>Slides 1-5 </a:t>
            </a:r>
          </a:p>
          <a:p>
            <a:pPr marL="0" indent="0">
              <a:buFont typeface="Arial" panose="020B0604020202020204" pitchFamily="34" charset="0"/>
              <a:buNone/>
            </a:pPr>
            <a:r>
              <a:rPr lang="pt-BR" sz="800" b="0" i="0" u="none" strike="noStrike">
                <a:solidFill>
                  <a:schemeClr val="tx1"/>
                </a:solidFill>
                <a:latin typeface="Segoe UI Light" pitchFamily="34" charset="0"/>
                <a:ea typeface="+mn-ea"/>
                <a:cs typeface="+mn-cs"/>
              </a:rPr>
              <a:t>https://docs.microsoft.com/pt-br/learn/modules/azure-architecture-fundamentals/introduction</a:t>
            </a:r>
          </a:p>
          <a:p>
            <a:pPr marL="0" indent="0">
              <a:buFont typeface="Arial" panose="020B0604020202020204" pitchFamily="34" charset="0"/>
              <a:buNone/>
            </a:pPr>
            <a:r>
              <a:rPr lang="pt-BR"/>
              <a:t>https://docs.microsoft.com/pt-br/learn/modules/azure-architecture-fundamentals/overview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
          </p:nvPr>
        </p:nvSpPr>
        <p:spPr/>
        <p:txBody>
          <a:bodyPr/>
          <a:lstStyle/>
          <a:p>
            <a:fld id="{386CE63F-9E7F-4C04-9D0D-FCA25A8E9E86}" type="datetime8">
              <a:rPr lang="en-US" smtClean="0"/>
              <a:t>2/26/2022 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050917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Observação sobre o conteúdo do Learn/SkillPipe: </a:t>
            </a:r>
          </a:p>
          <a:p>
            <a:pPr marL="171450" indent="-171450">
              <a:buFont typeface="Arial" panose="020B0604020202020204" pitchFamily="34" charset="0"/>
              <a:buChar char="•"/>
            </a:pPr>
            <a:r>
              <a:rPr lang="pt-BR"/>
              <a:t>Slides 16-23 https://docs.microsoft.com/pt-br/learn/modules/fundamental-azure-concepts/categories-of-cloud-services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ESTATUTÁRIAS EM RELAÇÃO ÀS INFORMAÇÕES DESTA APRESENTAÇÃO.</a:t>
            </a:r>
          </a:p>
        </p:txBody>
      </p:sp>
      <p:sp>
        <p:nvSpPr>
          <p:cNvPr id="6" name="Date Placeholder 5"/>
          <p:cNvSpPr>
            <a:spLocks noGrp="1"/>
          </p:cNvSpPr>
          <p:nvPr>
            <p:ph type="dt" idx="12"/>
          </p:nvPr>
        </p:nvSpPr>
        <p:spPr/>
        <p:txBody>
          <a:bodyPr/>
          <a:lstStyle/>
          <a:p>
            <a:fld id="{E2F19A73-88F5-4B80-A929-CF8E66EE5449}"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6062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00" b="1" i="0" u="none" strike="noStrike">
                <a:solidFill>
                  <a:schemeClr val="tx1"/>
                </a:solidFill>
                <a:latin typeface="Segoe UI Light" pitchFamily="34" charset="0"/>
                <a:ea typeface="+mn-ea"/>
                <a:cs typeface="+mn-cs"/>
              </a:rPr>
              <a:t>Observação sobre ordem de conteúdo no Learn e SkillPipe: </a:t>
            </a:r>
          </a:p>
          <a:p>
            <a:pPr marL="171450" indent="-171450">
              <a:buFont typeface="Arial" panose="020B0604020202020204" pitchFamily="34" charset="0"/>
              <a:buChar char="•"/>
            </a:pPr>
            <a:r>
              <a:rPr lang="pt-BR" sz="800" b="0" i="0" u="none" strike="noStrike">
                <a:solidFill>
                  <a:schemeClr val="tx1"/>
                </a:solidFill>
                <a:latin typeface="Segoe UI Light" pitchFamily="34" charset="0"/>
                <a:ea typeface="+mn-ea"/>
                <a:cs typeface="+mn-cs"/>
              </a:rPr>
              <a:t>Slides 3-5 </a:t>
            </a:r>
          </a:p>
          <a:p>
            <a:pPr marL="0" indent="0">
              <a:buFont typeface="Arial" panose="020B0604020202020204" pitchFamily="34" charset="0"/>
              <a:buNone/>
            </a:pPr>
            <a:r>
              <a:rPr lang="pt-BR" sz="800" b="0" i="0" u="none" strike="noStrike">
                <a:solidFill>
                  <a:schemeClr val="tx1"/>
                </a:solidFill>
                <a:latin typeface="Segoe UI Light" pitchFamily="34" charset="0"/>
                <a:ea typeface="+mn-ea"/>
                <a:cs typeface="+mn-cs"/>
              </a:rPr>
              <a:t>https://docs.microsoft.com/pt-br/learn/modules/azure-architecture-fundamentals/introduction</a:t>
            </a:r>
          </a:p>
          <a:p>
            <a:pPr marL="0" indent="0">
              <a:buFont typeface="Arial" panose="020B0604020202020204" pitchFamily="34" charset="0"/>
              <a:buNone/>
            </a:pPr>
            <a:r>
              <a:rPr lang="pt-BR"/>
              <a:t>https://docs.microsoft.com/pt-br/learn/modules/azure-architecture-fundamentals/overview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
          </p:nvPr>
        </p:nvSpPr>
        <p:spPr/>
        <p:txBody>
          <a:bodyPr/>
          <a:lstStyle/>
          <a:p>
            <a:fld id="{386CE63F-9E7F-4C04-9D0D-FCA25A8E9E86}" type="datetime8">
              <a:rPr lang="en-US" smtClean="0"/>
              <a:t>2/26/2022 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180244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5425" indent="-225425">
              <a:buFont typeface="Arial" panose="020B0604020202020204" pitchFamily="34" charset="0"/>
              <a:buChar char="•"/>
            </a:pPr>
            <a:r>
              <a:rPr lang="pt-BR" sz="2400">
                <a:latin typeface="Segoe UI Semilight"/>
                <a:cs typeface="Segoe UI Semilight"/>
              </a:rPr>
              <a:t>Uma região representa uma coleção de datacenters.</a:t>
            </a:r>
          </a:p>
          <a:p>
            <a:pPr marL="225425" indent="-225425">
              <a:buFont typeface="Arial" panose="020B0604020202020204" pitchFamily="34" charset="0"/>
              <a:buChar char="•"/>
            </a:pPr>
            <a:r>
              <a:rPr lang="pt-BR" sz="2400"/>
              <a:t>Fornecer flexibilidade e escala.</a:t>
            </a:r>
          </a:p>
          <a:p>
            <a:pPr marL="225425" indent="-225425">
              <a:buFont typeface="Arial" panose="020B0604020202020204" pitchFamily="34" charset="0"/>
              <a:buChar char="•"/>
            </a:pPr>
            <a:r>
              <a:rPr lang="pt-BR" sz="2400"/>
              <a:t>Preservar a residência de dados.</a:t>
            </a:r>
          </a:p>
          <a:p>
            <a:pPr marL="225425" indent="-225425">
              <a:buFont typeface="Arial" panose="020B0604020202020204" pitchFamily="34" charset="0"/>
              <a:buChar char="•"/>
            </a:pPr>
            <a:r>
              <a:rPr lang="pt-BR" sz="2400"/>
              <a:t>Selecionar regiões próximas de seus usuários.</a:t>
            </a:r>
          </a:p>
          <a:p>
            <a:pPr marL="225425" indent="-225425">
              <a:buFont typeface="Arial" panose="020B0604020202020204" pitchFamily="34" charset="0"/>
              <a:buChar char="•"/>
            </a:pPr>
            <a:r>
              <a:rPr lang="pt-BR" sz="2400">
                <a:latin typeface="Segoe UI Semilight"/>
                <a:cs typeface="Segoe UI Semilight"/>
              </a:rPr>
              <a:t>Estar ciente da disponibilidade de implantação da região.</a:t>
            </a:r>
          </a:p>
          <a:p>
            <a:pPr marL="225425" indent="-225425">
              <a:buFont typeface="Arial" panose="020B0604020202020204" pitchFamily="34" charset="0"/>
              <a:buChar char="•"/>
            </a:pPr>
            <a:r>
              <a:rPr lang="pt-BR" sz="2400">
                <a:latin typeface="Segoe UI Semilight"/>
                <a:cs typeface="Segoe UI Semilight"/>
              </a:rPr>
              <a:t>Há serviços globais que são independentes da região.</a:t>
            </a:r>
          </a:p>
          <a:p>
            <a:endParaRPr lang="en-IE" sz="900" b="0" i="0" u="none" strike="noStrike" kern="1200" dirty="0">
              <a:solidFill>
                <a:schemeClr val="tx1"/>
              </a:solidFill>
              <a:effectLst/>
              <a:latin typeface="Segoe UI Light" pitchFamily="34" charset="0"/>
              <a:ea typeface="+mn-ea"/>
              <a:cs typeface="+mn-cs"/>
            </a:endParaRPr>
          </a:p>
          <a:p>
            <a:r>
              <a:rPr lang="pt-BR" sz="900"/>
              <a:t>Uma lista de regiões e suas localizações está disponível em</a:t>
            </a:r>
            <a:r>
              <a:rPr lang="pt-BR" sz="900" b="0" i="0" u="none" strike="noStrike">
                <a:solidFill>
                  <a:schemeClr val="tx1"/>
                </a:solidFill>
                <a:latin typeface="Segoe UI Light" pitchFamily="34" charset="0"/>
                <a:ea typeface="+mn-ea"/>
                <a:cs typeface="+mn-cs"/>
              </a:rPr>
              <a:t> </a:t>
            </a:r>
            <a:r>
              <a:rPr lang="pt-BR" sz="900" u="sng"/>
              <a:t>https://azure.microsoft.com/pt-br/global-infrastructure/locations/</a:t>
            </a:r>
          </a:p>
          <a:p>
            <a:endParaRPr lang="en-IE" sz="900" u="sng" dirty="0"/>
          </a:p>
          <a:p>
            <a:r>
              <a:rPr lang="pt-BR" sz="900" b="1" i="0" u="none" strike="noStrike">
                <a:solidFill>
                  <a:schemeClr val="tx1"/>
                </a:solidFill>
                <a:latin typeface="Segoe UI Light" pitchFamily="34" charset="0"/>
                <a:ea typeface="+mn-ea"/>
                <a:cs typeface="+mn-cs"/>
              </a:rPr>
              <a:t>Observação sobre ordem de conteúdo no Learn e SkillPipe: </a:t>
            </a:r>
          </a:p>
          <a:p>
            <a:pPr marL="171450" indent="-171450">
              <a:buFont typeface="Arial" panose="020B0604020202020204" pitchFamily="34" charset="0"/>
              <a:buChar char="•"/>
            </a:pPr>
            <a:r>
              <a:rPr lang="pt-BR" sz="900" b="0" i="0" u="none" strike="noStrike">
                <a:solidFill>
                  <a:schemeClr val="tx1"/>
                </a:solidFill>
                <a:latin typeface="Segoe UI Light" pitchFamily="34" charset="0"/>
                <a:ea typeface="+mn-ea"/>
                <a:cs typeface="+mn-cs"/>
              </a:rPr>
              <a:t>Slides 6-10</a:t>
            </a:r>
          </a:p>
          <a:p>
            <a:pPr marL="0" indent="0">
              <a:buFont typeface="Arial" panose="020B0604020202020204" pitchFamily="34" charset="0"/>
              <a:buNone/>
            </a:pPr>
            <a:r>
              <a:rPr lang="pt-BR" sz="900" b="0" i="0" u="none" strike="noStrike">
                <a:solidFill>
                  <a:schemeClr val="tx1"/>
                </a:solidFill>
                <a:latin typeface="Segoe UI Light" pitchFamily="34" charset="0"/>
                <a:ea typeface="+mn-ea"/>
                <a:cs typeface="+mn-cs"/>
              </a:rPr>
              <a:t>https://docs.microsoft.com/pt-br/learn/modules/azure-architecture-fundamentals/regions-availability-zones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953405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195" indent="-290195">
              <a:buFont typeface="Arial" panose="020B0604020202020204" pitchFamily="34" charset="0"/>
              <a:buChar char="•"/>
            </a:pPr>
            <a:r>
              <a:rPr lang="pt-BR" sz="900"/>
              <a:t>Cada região do Azure é emparelhada com outra região.</a:t>
            </a:r>
          </a:p>
          <a:p>
            <a:pPr marL="290195" indent="-290195">
              <a:buFont typeface="Arial" panose="020B0604020202020204" pitchFamily="34" charset="0"/>
              <a:buChar char="•"/>
            </a:pPr>
            <a:r>
              <a:rPr lang="pt-BR" sz="900"/>
              <a:t>O Azure escolhe no mínimo 300 milhas de separação entre datacenters em um par regional.</a:t>
            </a:r>
          </a:p>
          <a:p>
            <a:pPr marL="290195" indent="-290195">
              <a:buFont typeface="Arial" panose="020B0604020202020204" pitchFamily="34" charset="0"/>
              <a:buChar char="•"/>
            </a:pPr>
            <a:r>
              <a:rPr lang="pt-BR" sz="900"/>
              <a:t>Alguns serviços fornecem replicação automática para a região emparelhada.</a:t>
            </a:r>
          </a:p>
          <a:p>
            <a:pPr marL="290195" indent="-290195">
              <a:buFont typeface="Arial" panose="020B0604020202020204" pitchFamily="34" charset="0"/>
              <a:buChar char="•"/>
            </a:pPr>
            <a:r>
              <a:rPr lang="pt-BR" sz="900"/>
              <a:t>Em uma interrupção, a recuperação de uma região é priorizada em cada par.</a:t>
            </a:r>
          </a:p>
          <a:p>
            <a:pPr marL="290195" indent="-290195">
              <a:buFont typeface="Arial" panose="020B0604020202020204" pitchFamily="34" charset="0"/>
              <a:buChar char="•"/>
            </a:pPr>
            <a:r>
              <a:rPr lang="pt-BR" sz="900"/>
              <a:t>As atualizações do sistema do Azure são distribuídas em regiões emparelhadas sequencialmente, não ao mesmo tempo.</a:t>
            </a:r>
          </a:p>
          <a:p>
            <a:endParaRPr lang="en-IE" sz="900" dirty="0"/>
          </a:p>
          <a:p>
            <a:r>
              <a:rPr lang="pt-BR" sz="900"/>
              <a:t>Lista de geografias, regiões, pares de regiões e outros detalhes - https://azure.microsoft.com/pt-br/global-infrastructure/geographies/</a:t>
            </a:r>
          </a:p>
          <a:p>
            <a:r>
              <a:rPr lang="pt-BR" sz="900"/>
              <a:t>Uma lista completa de pares de regiões está disponível em </a:t>
            </a:r>
            <a:r>
              <a:rPr lang="pt-BR" sz="900" u="sng"/>
              <a:t>https://docs.microsoft.com/pt-br/azure/best-practices-availability-paired-regions#what-are-paired-regions </a:t>
            </a:r>
          </a:p>
          <a:p>
            <a:endParaRPr lang="en-IE" sz="900" u="sng" dirty="0"/>
          </a:p>
          <a:p>
            <a:r>
              <a:rPr lang="pt-BR" sz="900" b="1" i="0" u="none" strike="noStrike">
                <a:solidFill>
                  <a:schemeClr val="tx1"/>
                </a:solidFill>
                <a:latin typeface="Segoe UI Light" pitchFamily="34" charset="0"/>
                <a:ea typeface="+mn-ea"/>
                <a:cs typeface="+mn-cs"/>
              </a:rPr>
              <a:t>Observação sobre ordem de conteúdo no Learn e SkillPipe: </a:t>
            </a:r>
          </a:p>
          <a:p>
            <a:pPr marL="171450" indent="-171450">
              <a:buFont typeface="Arial" panose="020B0604020202020204" pitchFamily="34" charset="0"/>
              <a:buChar char="•"/>
            </a:pPr>
            <a:r>
              <a:rPr lang="pt-BR" sz="900" b="0" i="0" u="none" strike="noStrike">
                <a:solidFill>
                  <a:schemeClr val="tx1"/>
                </a:solidFill>
                <a:latin typeface="Segoe UI Light" pitchFamily="34" charset="0"/>
                <a:ea typeface="+mn-ea"/>
                <a:cs typeface="+mn-cs"/>
              </a:rPr>
              <a:t>Slides 6-10</a:t>
            </a:r>
          </a:p>
          <a:p>
            <a:pPr marL="0" indent="0">
              <a:buFont typeface="Arial" panose="020B0604020202020204" pitchFamily="34" charset="0"/>
              <a:buNone/>
            </a:pPr>
            <a:r>
              <a:rPr lang="pt-BR" sz="900" b="0" i="0" u="none" strike="noStrike">
                <a:solidFill>
                  <a:schemeClr val="tx1"/>
                </a:solidFill>
                <a:latin typeface="Segoe UI Light" pitchFamily="34" charset="0"/>
                <a:ea typeface="+mn-ea"/>
                <a:cs typeface="+mn-cs"/>
              </a:rPr>
              <a:t>https://docs.microsoft.com/pt-br/learn/modules/azure-architecture-fundamentals/regions-availability-zones</a:t>
            </a:r>
          </a:p>
          <a:p>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72E0C910-0166-48E0-B8EF-5071277A02A8}"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5481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Este slide apresenta os próximos tópicos. É possível também usar o slide no final da lição a ser</a:t>
            </a:r>
          </a:p>
          <a:p>
            <a:endParaRPr lang="en-US" dirty="0"/>
          </a:p>
          <a:p>
            <a:r>
              <a:rPr lang="pt-BR" sz="800" b="1" i="0" u="none" strike="noStrike">
                <a:solidFill>
                  <a:schemeClr val="tx1"/>
                </a:solidFill>
                <a:latin typeface="Segoe UI Light" pitchFamily="34" charset="0"/>
                <a:ea typeface="+mn-ea"/>
                <a:cs typeface="+mn-cs"/>
              </a:rPr>
              <a:t>Observação sobre ordem de conteúdo no Learn e SkillPipe: </a:t>
            </a:r>
          </a:p>
          <a:p>
            <a:pPr marL="171450" indent="-171450">
              <a:buFont typeface="Arial" panose="020B0604020202020204" pitchFamily="34" charset="0"/>
              <a:buChar char="•"/>
            </a:pPr>
            <a:r>
              <a:rPr lang="pt-BR" sz="800" b="0" i="0" u="none" strike="noStrike">
                <a:solidFill>
                  <a:schemeClr val="tx1"/>
                </a:solidFill>
                <a:latin typeface="Segoe UI Light" pitchFamily="34" charset="0"/>
                <a:ea typeface="+mn-ea"/>
                <a:cs typeface="+mn-cs"/>
              </a:rPr>
              <a:t>Slides 6-10</a:t>
            </a:r>
          </a:p>
          <a:p>
            <a:pPr marL="0" indent="0">
              <a:buFont typeface="Arial" panose="020B0604020202020204" pitchFamily="34" charset="0"/>
              <a:buNone/>
            </a:pPr>
            <a:r>
              <a:rPr lang="pt-BR" sz="800" b="0" i="0" u="none" strike="noStrike">
                <a:solidFill>
                  <a:schemeClr val="tx1"/>
                </a:solidFill>
                <a:latin typeface="Segoe UI Light" pitchFamily="34" charset="0"/>
                <a:ea typeface="+mn-ea"/>
                <a:cs typeface="+mn-cs"/>
              </a:rPr>
              <a:t>https://docs.microsoft.com/pt-br/learn/modules/azure-architecture-fundamentals/regions-availability-zones</a:t>
            </a:r>
          </a:p>
          <a:p>
            <a:r>
              <a:rPr lang="pt-BR"/>
              <a:t> revisada.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pt-BR" sz="400" b="0" i="0" u="none" strike="noStrike" cap="none" normalizeH="0" baseline="0" noProof="0">
                <a:ln>
                  <a:noFill/>
                </a:ln>
                <a:gradFill>
                  <a:gsLst>
                    <a:gs pos="0">
                      <a:prstClr val="black"/>
                    </a:gs>
                    <a:gs pos="100000">
                      <a:prstClr val="black"/>
                    </a:gs>
                  </a:gsLst>
                  <a:lin ang="5400000" scaled="0"/>
                </a:gradFill>
                <a:uLnTx/>
                <a:uFillTx/>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2/26/2022 2:11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2988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pt-BR" sz="2800"/>
              <a:t>Separar fisicamente os locais dentro de uma região do Azure.</a:t>
            </a:r>
          </a:p>
          <a:p>
            <a:pPr marL="457200" indent="-457200">
              <a:buFont typeface="Arial" panose="020B0604020202020204" pitchFamily="34" charset="0"/>
              <a:buChar char="•"/>
            </a:pPr>
            <a:r>
              <a:rPr lang="pt-BR" sz="2800"/>
              <a:t>Leva os conjuntos de disponibilidade para o próximo nível</a:t>
            </a:r>
          </a:p>
          <a:p>
            <a:pPr marL="457200" indent="-457200">
              <a:buFont typeface="Arial" panose="020B0604020202020204" pitchFamily="34" charset="0"/>
              <a:buChar char="•"/>
            </a:pPr>
            <a:r>
              <a:rPr lang="pt-BR" sz="2800"/>
              <a:t>Inclui um ou mais datacenters, equipados com alimentação, resfriamento e rede independentes. </a:t>
            </a:r>
          </a:p>
          <a:p>
            <a:pPr marL="457200" indent="-457200">
              <a:buFont typeface="Arial" panose="020B0604020202020204" pitchFamily="34" charset="0"/>
              <a:buChar char="•"/>
            </a:pPr>
            <a:r>
              <a:rPr lang="pt-BR" sz="2800"/>
              <a:t>Funciona como um limite de isolamento.</a:t>
            </a:r>
          </a:p>
          <a:p>
            <a:pPr marL="457200" indent="-457200">
              <a:buFont typeface="Arial" panose="020B0604020202020204" pitchFamily="34" charset="0"/>
              <a:buChar char="•"/>
            </a:pPr>
            <a:r>
              <a:rPr lang="pt-BR" sz="2800"/>
              <a:t>Se uma zona de disponibilidade ficar inativa, as outras continuarão funcionando.</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pt-BR" sz="900"/>
              <a:t>Mais detalhes sobre Zonas de Disponibilidade no Azure estão disponíveis em</a:t>
            </a:r>
            <a:r>
              <a:rPr lang="pt-BR" sz="900" b="0" i="0" u="none" strike="noStrike">
                <a:solidFill>
                  <a:schemeClr val="tx1"/>
                </a:solidFill>
                <a:latin typeface="Segoe UI Light" pitchFamily="34" charset="0"/>
                <a:ea typeface="+mn-ea"/>
                <a:cs typeface="+mn-cs"/>
              </a:rPr>
              <a:t> </a:t>
            </a:r>
            <a:r>
              <a:rPr lang="pt-BR" sz="900" u="sng"/>
              <a:t>https://docs.microsoft.com/pt-br/azure/availability-zones/az-overview </a:t>
            </a:r>
          </a:p>
          <a:p>
            <a:endParaRPr lang="en-IE" sz="900" u="sng" dirty="0"/>
          </a:p>
          <a:p>
            <a:r>
              <a:rPr lang="pt-BR" sz="900" b="1" i="0" u="none" strike="noStrike">
                <a:solidFill>
                  <a:schemeClr val="tx1"/>
                </a:solidFill>
                <a:latin typeface="Segoe UI Light" pitchFamily="34" charset="0"/>
                <a:ea typeface="+mn-ea"/>
                <a:cs typeface="+mn-cs"/>
              </a:rPr>
              <a:t>Observação sobre ordem de conteúdo no Learn e SkillPipe: </a:t>
            </a:r>
          </a:p>
          <a:p>
            <a:pPr marL="171450" indent="-171450">
              <a:buFont typeface="Arial" panose="020B0604020202020204" pitchFamily="34" charset="0"/>
              <a:buChar char="•"/>
            </a:pPr>
            <a:r>
              <a:rPr lang="pt-BR" sz="900" b="0" i="0" u="none" strike="noStrike">
                <a:solidFill>
                  <a:schemeClr val="tx1"/>
                </a:solidFill>
                <a:latin typeface="Segoe UI Light" pitchFamily="34" charset="0"/>
                <a:ea typeface="+mn-ea"/>
                <a:cs typeface="+mn-cs"/>
              </a:rPr>
              <a:t>Slides 6-10</a:t>
            </a:r>
          </a:p>
          <a:p>
            <a:pPr marL="0" indent="0">
              <a:buFont typeface="Arial" panose="020B0604020202020204" pitchFamily="34" charset="0"/>
              <a:buNone/>
            </a:pPr>
            <a:r>
              <a:rPr lang="pt-BR" sz="900" b="0" i="0" u="none" strike="noStrike">
                <a:solidFill>
                  <a:schemeClr val="tx1"/>
                </a:solidFill>
                <a:latin typeface="Segoe UI Light" pitchFamily="34" charset="0"/>
                <a:ea typeface="+mn-ea"/>
                <a:cs typeface="+mn-cs"/>
              </a:rPr>
              <a:t>https://docs.microsoft.com/pt-br/learn/modules/azure-architecture-fundamentals/regions-availability-zones</a:t>
            </a:r>
          </a:p>
          <a:p>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2"/>
          </p:nvPr>
        </p:nvSpPr>
        <p:spPr/>
        <p:txBody>
          <a:bodyPr/>
          <a:lstStyle/>
          <a:p>
            <a:fld id="{9427A7F7-BB1E-479D-AFAA-B52F4D0C99F2}" type="datetime8">
              <a:rPr lang="en-US" smtClean="0"/>
              <a:t>2/26/2022 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00" b="1" i="0" u="none" strike="noStrike">
                <a:solidFill>
                  <a:schemeClr val="tx1"/>
                </a:solidFill>
                <a:latin typeface="Segoe UI Light" pitchFamily="34" charset="0"/>
                <a:ea typeface="+mn-ea"/>
                <a:cs typeface="+mn-cs"/>
              </a:rPr>
              <a:t>Observação sobre ordem de conteúdo no Learn e SkillPipe: </a:t>
            </a:r>
          </a:p>
          <a:p>
            <a:pPr marL="171450" indent="-171450">
              <a:buFont typeface="Arial" panose="020B0604020202020204" pitchFamily="34" charset="0"/>
              <a:buChar char="•"/>
            </a:pPr>
            <a:r>
              <a:rPr lang="pt-BR" sz="800" b="0" i="0" u="none" strike="noStrike">
                <a:solidFill>
                  <a:schemeClr val="tx1"/>
                </a:solidFill>
                <a:latin typeface="Segoe UI Light" pitchFamily="34" charset="0"/>
                <a:ea typeface="+mn-ea"/>
                <a:cs typeface="+mn-cs"/>
              </a:rPr>
              <a:t>Slides 11-13</a:t>
            </a:r>
          </a:p>
          <a:p>
            <a:pPr marL="0" indent="0">
              <a:buFont typeface="Arial" panose="020B0604020202020204" pitchFamily="34" charset="0"/>
              <a:buNone/>
            </a:pPr>
            <a:r>
              <a:rPr lang="pt-BR" sz="800" b="0" i="0" u="none" strike="noStrike">
                <a:solidFill>
                  <a:schemeClr val="tx1"/>
                </a:solidFill>
                <a:latin typeface="Segoe UI Light" pitchFamily="34" charset="0"/>
                <a:ea typeface="+mn-ea"/>
                <a:cs typeface="+mn-cs"/>
              </a:rPr>
              <a:t>https://docs.microsoft.com/pt-br/learn/modules/azure-architecture-fundamentals/resources-resource-manager</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Todos os direitos reservados. A MICROSOFT NÃO OFERECE GARANTIAS, EXPRESSAS, IMPLÍCITAS OU REGULAMENTARES, QUANTO ÀS INFORMAÇÕES DESTA APRESENTAÇÃO.</a:t>
            </a:r>
          </a:p>
        </p:txBody>
      </p:sp>
      <p:sp>
        <p:nvSpPr>
          <p:cNvPr id="6" name="Date Placeholder 5"/>
          <p:cNvSpPr>
            <a:spLocks noGrp="1"/>
          </p:cNvSpPr>
          <p:nvPr>
            <p:ph type="dt" idx="1"/>
          </p:nvPr>
        </p:nvSpPr>
        <p:spPr/>
        <p:txBody>
          <a:bodyPr/>
          <a:lstStyle/>
          <a:p>
            <a:fld id="{386CE63F-9E7F-4C04-9D0D-FCA25A8E9E86}" type="datetime8">
              <a:rPr lang="en-US" smtClean="0"/>
              <a:t>2/26/2022 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3489799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12316640"/>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50" Type="http://schemas.openxmlformats.org/officeDocument/2006/relationships/theme" Target="../theme/theme3.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slideLayout" Target="../slideLayouts/slideLayout11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9" Type="http://schemas.openxmlformats.org/officeDocument/2006/relationships/slideLayout" Target="../slideLayouts/slideLayout152.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42" Type="http://schemas.openxmlformats.org/officeDocument/2006/relationships/slideLayout" Target="../slideLayouts/slideLayout155.xml"/><Relationship Id="rId47" Type="http://schemas.openxmlformats.org/officeDocument/2006/relationships/slideLayout" Target="../slideLayouts/slideLayout160.xml"/><Relationship Id="rId50" Type="http://schemas.openxmlformats.org/officeDocument/2006/relationships/slideLayout" Target="../slideLayouts/slideLayout163.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9" Type="http://schemas.openxmlformats.org/officeDocument/2006/relationships/slideLayout" Target="../slideLayouts/slideLayout142.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37" Type="http://schemas.openxmlformats.org/officeDocument/2006/relationships/slideLayout" Target="../slideLayouts/slideLayout150.xml"/><Relationship Id="rId40" Type="http://schemas.openxmlformats.org/officeDocument/2006/relationships/slideLayout" Target="../slideLayouts/slideLayout153.xml"/><Relationship Id="rId45" Type="http://schemas.openxmlformats.org/officeDocument/2006/relationships/slideLayout" Target="../slideLayouts/slideLayout158.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slideLayout" Target="../slideLayouts/slideLayout149.xml"/><Relationship Id="rId49" Type="http://schemas.openxmlformats.org/officeDocument/2006/relationships/slideLayout" Target="../slideLayouts/slideLayout162.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4" Type="http://schemas.openxmlformats.org/officeDocument/2006/relationships/slideLayout" Target="../slideLayouts/slideLayout157.xml"/><Relationship Id="rId52" Type="http://schemas.openxmlformats.org/officeDocument/2006/relationships/theme" Target="../theme/theme4.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43" Type="http://schemas.openxmlformats.org/officeDocument/2006/relationships/slideLayout" Target="../slideLayouts/slideLayout156.xml"/><Relationship Id="rId48" Type="http://schemas.openxmlformats.org/officeDocument/2006/relationships/slideLayout" Target="../slideLayouts/slideLayout161.xml"/><Relationship Id="rId8" Type="http://schemas.openxmlformats.org/officeDocument/2006/relationships/slideLayout" Target="../slideLayouts/slideLayout121.xml"/><Relationship Id="rId51" Type="http://schemas.openxmlformats.org/officeDocument/2006/relationships/slideLayout" Target="../slideLayouts/slideLayout164.xml"/><Relationship Id="rId3" Type="http://schemas.openxmlformats.org/officeDocument/2006/relationships/slideLayout" Target="../slideLayouts/slideLayout116.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38" Type="http://schemas.openxmlformats.org/officeDocument/2006/relationships/slideLayout" Target="../slideLayouts/slideLayout151.xml"/><Relationship Id="rId46" Type="http://schemas.openxmlformats.org/officeDocument/2006/relationships/slideLayout" Target="../slideLayouts/slideLayout159.xml"/><Relationship Id="rId20" Type="http://schemas.openxmlformats.org/officeDocument/2006/relationships/slideLayout" Target="../slideLayouts/slideLayout133.xml"/><Relationship Id="rId41" Type="http://schemas.openxmlformats.org/officeDocument/2006/relationships/slideLayout" Target="../slideLayouts/slideLayout154.xml"/><Relationship Id="rId1" Type="http://schemas.openxmlformats.org/officeDocument/2006/relationships/slideLayout" Target="../slideLayouts/slideLayout114.xml"/><Relationship Id="rId6"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7" r:id="rId47"/>
    <p:sldLayoutId id="2147484848" r:id="rId48"/>
    <p:sldLayoutId id="2147484902"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6.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2.xml"/><Relationship Id="rId6" Type="http://schemas.openxmlformats.org/officeDocument/2006/relationships/image" Target="../media/image14.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0.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3.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4.svg"/></Relationships>
</file>

<file path=ppt/slides/_rels/slide15.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14.png"/><Relationship Id="rId3" Type="http://schemas.openxmlformats.org/officeDocument/2006/relationships/image" Target="../media/image24.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notesSlide" Target="../notesSlides/notesSlide15.xml"/><Relationship Id="rId16" Type="http://schemas.openxmlformats.org/officeDocument/2006/relationships/image" Target="../media/image17.png"/><Relationship Id="rId1" Type="http://schemas.openxmlformats.org/officeDocument/2006/relationships/slideLayout" Target="../slideLayouts/slideLayout72.xml"/><Relationship Id="rId6" Type="http://schemas.openxmlformats.org/officeDocument/2006/relationships/image" Target="../media/image31.svg"/><Relationship Id="rId11" Type="http://schemas.openxmlformats.org/officeDocument/2006/relationships/image" Target="../media/image50.png"/><Relationship Id="rId5" Type="http://schemas.openxmlformats.org/officeDocument/2006/relationships/image" Target="../media/image45.png"/><Relationship Id="rId15" Type="http://schemas.openxmlformats.org/officeDocument/2006/relationships/image" Target="../media/image16.png"/><Relationship Id="rId10" Type="http://schemas.openxmlformats.org/officeDocument/2006/relationships/image" Target="../media/image49.svg"/><Relationship Id="rId4" Type="http://schemas.openxmlformats.org/officeDocument/2006/relationships/image" Target="../media/image25.svg"/><Relationship Id="rId9" Type="http://schemas.openxmlformats.org/officeDocument/2006/relationships/image" Target="../media/image48.png"/><Relationship Id="rId1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4.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5.sv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0.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2.xml"/><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17.png"/><Relationship Id="rId4" Type="http://schemas.openxmlformats.org/officeDocument/2006/relationships/image" Target="../media/image51.sv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8.pn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9.sv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28.png"/><Relationship Id="rId7" Type="http://schemas.openxmlformats.org/officeDocument/2006/relationships/image" Target="../media/image55.png"/><Relationship Id="rId12"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2.xml"/><Relationship Id="rId6" Type="http://schemas.openxmlformats.org/officeDocument/2006/relationships/image" Target="../media/image54.svg"/><Relationship Id="rId11" Type="http://schemas.openxmlformats.org/officeDocument/2006/relationships/image" Target="../media/image16.png"/><Relationship Id="rId5" Type="http://schemas.openxmlformats.org/officeDocument/2006/relationships/image" Target="../media/image53.png"/><Relationship Id="rId10" Type="http://schemas.openxmlformats.org/officeDocument/2006/relationships/image" Target="../media/image15.png"/><Relationship Id="rId4" Type="http://schemas.openxmlformats.org/officeDocument/2006/relationships/image" Target="../media/image29.svg"/><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26.png"/><Relationship Id="rId7" Type="http://schemas.openxmlformats.org/officeDocument/2006/relationships/image" Target="../media/image59.png"/><Relationship Id="rId12"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2.xml"/><Relationship Id="rId6" Type="http://schemas.openxmlformats.org/officeDocument/2006/relationships/image" Target="../media/image58.svg"/><Relationship Id="rId11" Type="http://schemas.openxmlformats.org/officeDocument/2006/relationships/image" Target="../media/image16.png"/><Relationship Id="rId5" Type="http://schemas.openxmlformats.org/officeDocument/2006/relationships/image" Target="../media/image57.png"/><Relationship Id="rId10" Type="http://schemas.openxmlformats.org/officeDocument/2006/relationships/image" Target="../media/image15.png"/><Relationship Id="rId4" Type="http://schemas.openxmlformats.org/officeDocument/2006/relationships/image" Target="../media/image27.svg"/><Relationship Id="rId9" Type="http://schemas.openxmlformats.org/officeDocument/2006/relationships/image" Target="../media/image14.png"/></Relationships>
</file>

<file path=ppt/slides/_rels/slide22.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14.png"/><Relationship Id="rId7" Type="http://schemas.openxmlformats.org/officeDocument/2006/relationships/image" Target="../media/image64.svg"/><Relationship Id="rId12"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93.xml"/><Relationship Id="rId6" Type="http://schemas.openxmlformats.org/officeDocument/2006/relationships/image" Target="../media/image63.png"/><Relationship Id="rId11" Type="http://schemas.openxmlformats.org/officeDocument/2006/relationships/image" Target="../media/image16.png"/><Relationship Id="rId5" Type="http://schemas.openxmlformats.org/officeDocument/2006/relationships/image" Target="../media/image62.svg"/><Relationship Id="rId10" Type="http://schemas.openxmlformats.org/officeDocument/2006/relationships/image" Target="../media/image15.png"/><Relationship Id="rId4" Type="http://schemas.openxmlformats.org/officeDocument/2006/relationships/image" Target="../media/image61.png"/><Relationship Id="rId9" Type="http://schemas.openxmlformats.org/officeDocument/2006/relationships/image" Target="../media/image66.svg"/></Relationships>
</file>

<file path=ppt/slides/_rels/slide23.xml.rels><?xml version="1.0" encoding="UTF-8" standalone="yes"?>
<Relationships xmlns="http://schemas.openxmlformats.org/package/2006/relationships"><Relationship Id="rId8" Type="http://schemas.openxmlformats.org/officeDocument/2006/relationships/image" Target="../media/image70.svg"/><Relationship Id="rId13" Type="http://schemas.openxmlformats.org/officeDocument/2006/relationships/image" Target="../media/image16.png"/><Relationship Id="rId3" Type="http://schemas.openxmlformats.org/officeDocument/2006/relationships/image" Target="../media/image67.png"/><Relationship Id="rId7" Type="http://schemas.openxmlformats.org/officeDocument/2006/relationships/image" Target="../media/image69.png"/><Relationship Id="rId12"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0.xml"/><Relationship Id="rId6" Type="http://schemas.openxmlformats.org/officeDocument/2006/relationships/image" Target="../media/image33.svg"/><Relationship Id="rId11" Type="http://schemas.openxmlformats.org/officeDocument/2006/relationships/image" Target="../media/image14.png"/><Relationship Id="rId5" Type="http://schemas.openxmlformats.org/officeDocument/2006/relationships/image" Target="../media/image32.png"/><Relationship Id="rId10" Type="http://schemas.openxmlformats.org/officeDocument/2006/relationships/image" Target="../media/image72.svg"/><Relationship Id="rId4" Type="http://schemas.openxmlformats.org/officeDocument/2006/relationships/image" Target="../media/image68.svg"/><Relationship Id="rId9" Type="http://schemas.openxmlformats.org/officeDocument/2006/relationships/image" Target="../media/image71.png"/><Relationship Id="rId14"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3.png"/><Relationship Id="rId7"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4.sv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5.jpeg"/><Relationship Id="rId1" Type="http://schemas.openxmlformats.org/officeDocument/2006/relationships/slideLayout" Target="../slideLayouts/slideLayout9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0.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0.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70.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0.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0.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0.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7.png"/><Relationship Id="rId7" Type="http://schemas.openxmlformats.org/officeDocument/2006/relationships/image" Target="../media/image14.png"/><Relationship Id="rId2" Type="http://schemas.openxmlformats.org/officeDocument/2006/relationships/image" Target="../media/image76.png"/><Relationship Id="rId1" Type="http://schemas.openxmlformats.org/officeDocument/2006/relationships/slideLayout" Target="../slideLayouts/slideLayout113.xml"/><Relationship Id="rId6" Type="http://schemas.openxmlformats.org/officeDocument/2006/relationships/image" Target="../media/image15.png"/><Relationship Id="rId5" Type="http://schemas.openxmlformats.org/officeDocument/2006/relationships/image" Target="../media/image79.png"/><Relationship Id="rId10" Type="http://schemas.openxmlformats.org/officeDocument/2006/relationships/image" Target="../media/image80.png"/><Relationship Id="rId4" Type="http://schemas.openxmlformats.org/officeDocument/2006/relationships/image" Target="../media/image78.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0.sv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aka.ms/PairedRegions-ptb" TargetMode="External"/><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aka.ms/PairedRegion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18" Type="http://schemas.openxmlformats.org/officeDocument/2006/relationships/image" Target="../media/image17.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17" Type="http://schemas.openxmlformats.org/officeDocument/2006/relationships/image" Target="../media/image16.png"/><Relationship Id="rId2" Type="http://schemas.openxmlformats.org/officeDocument/2006/relationships/notesSlide" Target="../notesSlides/notesSlide9.xml"/><Relationship Id="rId16" Type="http://schemas.openxmlformats.org/officeDocument/2006/relationships/image" Target="../media/image15.png"/><Relationship Id="rId1" Type="http://schemas.openxmlformats.org/officeDocument/2006/relationships/slideLayout" Target="../slideLayouts/slideLayout7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14.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with medium confidence">
            <a:extLst>
              <a:ext uri="{FF2B5EF4-FFF2-40B4-BE49-F238E27FC236}">
                <a16:creationId xmlns:a16="http://schemas.microsoft.com/office/drawing/2014/main" id="{7B062148-5653-4208-B600-2918659F101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636358" y="720410"/>
            <a:ext cx="5497260" cy="680196"/>
          </a:xfrm>
        </p:spPr>
        <p:txBody>
          <a:bodyPr/>
          <a:lstStyle/>
          <a:p>
            <a:pPr algn="ctr"/>
            <a:r>
              <a:rPr lang="pt-BR" noProof="0"/>
              <a:t>Grupos de recursos</a:t>
            </a:r>
          </a:p>
        </p:txBody>
      </p:sp>
      <p:sp>
        <p:nvSpPr>
          <p:cNvPr id="2" name="Content Placeholder 1">
            <a:extLst>
              <a:ext uri="{FF2B5EF4-FFF2-40B4-BE49-F238E27FC236}">
                <a16:creationId xmlns:a16="http://schemas.microsoft.com/office/drawing/2014/main" id="{CA660EB7-DC05-45A1-9F5C-02ABC31AF64C}"/>
              </a:ext>
            </a:extLst>
          </p:cNvPr>
          <p:cNvSpPr>
            <a:spLocks noGrp="1"/>
          </p:cNvSpPr>
          <p:nvPr>
            <p:ph sz="quarter" idx="10"/>
          </p:nvPr>
        </p:nvSpPr>
        <p:spPr>
          <a:xfrm>
            <a:off x="574766" y="1648036"/>
            <a:ext cx="5558852" cy="4888518"/>
          </a:xfrm>
        </p:spPr>
        <p:txBody>
          <a:bodyPr/>
          <a:lstStyle/>
          <a:p>
            <a:r>
              <a:rPr lang="pt-BR" sz="2200" dirty="0">
                <a:latin typeface="+mn-lt"/>
              </a:rPr>
              <a:t>Um </a:t>
            </a:r>
            <a:r>
              <a:rPr lang="pt-BR" sz="2200" b="1" dirty="0">
                <a:latin typeface="+mn-lt"/>
              </a:rPr>
              <a:t>grupo de recursos</a:t>
            </a:r>
            <a:r>
              <a:rPr lang="pt-BR" sz="2200" dirty="0">
                <a:latin typeface="+mn-lt"/>
              </a:rPr>
              <a:t> é um contêiner para gerenciar e agregar recursos em uma única unidade. </a:t>
            </a:r>
          </a:p>
          <a:p>
            <a:pPr marL="342900" indent="-342900">
              <a:buFont typeface="Arial" panose="020B0604020202020204" pitchFamily="34" charset="0"/>
              <a:buChar char="•"/>
            </a:pPr>
            <a:r>
              <a:rPr lang="pt-BR" sz="2200" dirty="0">
                <a:latin typeface="+mn-lt"/>
              </a:rPr>
              <a:t>Os recursos podem existir em apenas um grupo de recursos.</a:t>
            </a:r>
          </a:p>
          <a:p>
            <a:pPr marL="342900" indent="-342900">
              <a:buFont typeface="Arial" panose="020B0604020202020204" pitchFamily="34" charset="0"/>
              <a:buChar char="•"/>
            </a:pPr>
            <a:r>
              <a:rPr lang="pt-BR" sz="2200" dirty="0">
                <a:latin typeface="+mn-lt"/>
              </a:rPr>
              <a:t>Os recursos podem existir em diferentes regiões. </a:t>
            </a:r>
          </a:p>
          <a:p>
            <a:pPr marL="342900" indent="-342900">
              <a:buFont typeface="Arial" panose="020B0604020202020204" pitchFamily="34" charset="0"/>
              <a:buChar char="•"/>
            </a:pPr>
            <a:r>
              <a:rPr lang="pt-BR" sz="2200" dirty="0">
                <a:latin typeface="+mn-lt"/>
              </a:rPr>
              <a:t>Os recursos podem ser movidos para diferentes grupos de recursos. </a:t>
            </a:r>
          </a:p>
          <a:p>
            <a:pPr marL="342900" indent="-342900">
              <a:buFont typeface="Arial" panose="020B0604020202020204" pitchFamily="34" charset="0"/>
              <a:buChar char="•"/>
            </a:pPr>
            <a:r>
              <a:rPr lang="pt-BR" sz="2200" dirty="0">
                <a:latin typeface="+mn-lt"/>
              </a:rPr>
              <a:t>Os aplicativos podem utilizar vários grupos de recursos.</a:t>
            </a:r>
          </a:p>
          <a:p>
            <a:endParaRPr lang="en-US" sz="2200" dirty="0"/>
          </a:p>
        </p:txBody>
      </p:sp>
      <p:grpSp>
        <p:nvGrpSpPr>
          <p:cNvPr id="18" name="Group 17">
            <a:extLst>
              <a:ext uri="{FF2B5EF4-FFF2-40B4-BE49-F238E27FC236}">
                <a16:creationId xmlns:a16="http://schemas.microsoft.com/office/drawing/2014/main" id="{5E2B8897-2C33-44F4-BA75-D7C3B7E5CCFA}"/>
              </a:ext>
              <a:ext uri="{C183D7F6-B498-43B3-948B-1728B52AA6E4}">
                <adec:decorative xmlns:adec="http://schemas.microsoft.com/office/drawing/2017/decorative" val="1"/>
              </a:ext>
            </a:extLst>
          </p:cNvPr>
          <p:cNvGrpSpPr/>
          <p:nvPr/>
        </p:nvGrpSpPr>
        <p:grpSpPr>
          <a:xfrm>
            <a:off x="6133616" y="3424500"/>
            <a:ext cx="5236495" cy="451535"/>
            <a:chOff x="5241462" y="3342290"/>
            <a:chExt cx="6612401" cy="554762"/>
          </a:xfrm>
        </p:grpSpPr>
        <p:sp>
          <p:nvSpPr>
            <p:cNvPr id="19" name="Freeform 306">
              <a:extLst>
                <a:ext uri="{FF2B5EF4-FFF2-40B4-BE49-F238E27FC236}">
                  <a16:creationId xmlns:a16="http://schemas.microsoft.com/office/drawing/2014/main" id="{E6AAD464-9EF6-4786-B20C-7800D2EEF820}"/>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0" name="Oval 307">
              <a:extLst>
                <a:ext uri="{FF2B5EF4-FFF2-40B4-BE49-F238E27FC236}">
                  <a16:creationId xmlns:a16="http://schemas.microsoft.com/office/drawing/2014/main" id="{1975E4FF-A96A-4FA6-AF7E-63D864429558}"/>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36" b="0" i="0" u="none" strike="noStrike" cap="none" normalizeH="0" baseline="0" noProof="0">
                  <a:ln>
                    <a:noFill/>
                  </a:ln>
                  <a:solidFill>
                    <a:srgbClr val="FFFFFF"/>
                  </a:solidFill>
                  <a:uLnTx/>
                  <a:uFillTx/>
                  <a:latin typeface="Segoe UI"/>
                  <a:ea typeface="+mn-ea"/>
                  <a:cs typeface="+mn-cs"/>
                </a:rPr>
                <a:t>OU</a:t>
              </a:r>
            </a:p>
          </p:txBody>
        </p:sp>
      </p:grpSp>
      <p:grpSp>
        <p:nvGrpSpPr>
          <p:cNvPr id="3" name="Group 2" descr="Um grupo de recursos é mostrado com recursos da Web, banco de dados, máquina virtual e armazenamento. ">
            <a:extLst>
              <a:ext uri="{FF2B5EF4-FFF2-40B4-BE49-F238E27FC236}">
                <a16:creationId xmlns:a16="http://schemas.microsoft.com/office/drawing/2014/main" id="{71C0458E-EF11-4ED0-AC3D-73D36D47C00F}"/>
              </a:ext>
            </a:extLst>
          </p:cNvPr>
          <p:cNvGrpSpPr/>
          <p:nvPr/>
        </p:nvGrpSpPr>
        <p:grpSpPr>
          <a:xfrm>
            <a:off x="6133616" y="1768889"/>
            <a:ext cx="5318480" cy="1675123"/>
            <a:chOff x="6509084" y="1326857"/>
            <a:chExt cx="5318480" cy="1675123"/>
          </a:xfrm>
        </p:grpSpPr>
        <p:sp>
          <p:nvSpPr>
            <p:cNvPr id="30" name="Rectangle 29">
              <a:extLst>
                <a:ext uri="{FF2B5EF4-FFF2-40B4-BE49-F238E27FC236}">
                  <a16:creationId xmlns:a16="http://schemas.microsoft.com/office/drawing/2014/main" id="{8802B0BE-69D8-48BA-B2E3-940A5229ED9C}"/>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31" name="Group 4">
              <a:extLst>
                <a:ext uri="{FF2B5EF4-FFF2-40B4-BE49-F238E27FC236}">
                  <a16:creationId xmlns:a16="http://schemas.microsoft.com/office/drawing/2014/main" id="{D3EC6A38-C549-4DD3-BDC6-53A24DE919C5}"/>
                </a:ext>
              </a:extLst>
            </p:cNvPr>
            <p:cNvGrpSpPr>
              <a:grpSpLocks noChangeAspect="1"/>
            </p:cNvGrpSpPr>
            <p:nvPr/>
          </p:nvGrpSpPr>
          <p:grpSpPr bwMode="auto">
            <a:xfrm>
              <a:off x="8006248" y="2406935"/>
              <a:ext cx="336922" cy="219659"/>
              <a:chOff x="2" y="0"/>
              <a:chExt cx="268" cy="170"/>
            </a:xfrm>
            <a:solidFill>
              <a:schemeClr val="bg1">
                <a:lumMod val="75000"/>
              </a:schemeClr>
            </a:solidFill>
          </p:grpSpPr>
          <p:sp>
            <p:nvSpPr>
              <p:cNvPr id="32" name="Freeform 5">
                <a:extLst>
                  <a:ext uri="{FF2B5EF4-FFF2-40B4-BE49-F238E27FC236}">
                    <a16:creationId xmlns:a16="http://schemas.microsoft.com/office/drawing/2014/main" id="{FBF3F1B5-6240-4510-88DF-969B57755A4B}"/>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3" name="Freeform 6">
                <a:extLst>
                  <a:ext uri="{FF2B5EF4-FFF2-40B4-BE49-F238E27FC236}">
                    <a16:creationId xmlns:a16="http://schemas.microsoft.com/office/drawing/2014/main" id="{597DD81C-9BD8-4FD5-9BEC-DFCBCD217AFB}"/>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B76E200A-2E13-4260-AD7A-E5C3CE6C98E1}"/>
                </a:ext>
              </a:extLst>
            </p:cNvPr>
            <p:cNvGrpSpPr>
              <a:grpSpLocks noChangeAspect="1"/>
            </p:cNvGrpSpPr>
            <p:nvPr/>
          </p:nvGrpSpPr>
          <p:grpSpPr bwMode="auto">
            <a:xfrm>
              <a:off x="9955496" y="2406935"/>
              <a:ext cx="336922" cy="219659"/>
              <a:chOff x="2" y="0"/>
              <a:chExt cx="268" cy="170"/>
            </a:xfrm>
            <a:solidFill>
              <a:schemeClr val="bg1">
                <a:lumMod val="75000"/>
              </a:schemeClr>
            </a:solidFill>
          </p:grpSpPr>
          <p:sp>
            <p:nvSpPr>
              <p:cNvPr id="35" name="Freeform 5">
                <a:extLst>
                  <a:ext uri="{FF2B5EF4-FFF2-40B4-BE49-F238E27FC236}">
                    <a16:creationId xmlns:a16="http://schemas.microsoft.com/office/drawing/2014/main" id="{B404A507-054A-4A2A-A483-61AD685AB967}"/>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6" name="Freeform 6">
                <a:extLst>
                  <a:ext uri="{FF2B5EF4-FFF2-40B4-BE49-F238E27FC236}">
                    <a16:creationId xmlns:a16="http://schemas.microsoft.com/office/drawing/2014/main" id="{F72B929F-B240-4181-BF4F-1FBE206CC267}"/>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sp>
          <p:nvSpPr>
            <p:cNvPr id="37" name="Freeform 256">
              <a:extLst>
                <a:ext uri="{FF2B5EF4-FFF2-40B4-BE49-F238E27FC236}">
                  <a16:creationId xmlns:a16="http://schemas.microsoft.com/office/drawing/2014/main" id="{594B90BD-C27F-4229-A1CD-55F245F0F9EF}"/>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8" name="Freeform 257">
              <a:extLst>
                <a:ext uri="{FF2B5EF4-FFF2-40B4-BE49-F238E27FC236}">
                  <a16:creationId xmlns:a16="http://schemas.microsoft.com/office/drawing/2014/main" id="{4BA2D207-8796-4D0F-9FBD-0E2BC09E642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9" name="Text Placeholder 1">
              <a:extLst>
                <a:ext uri="{FF2B5EF4-FFF2-40B4-BE49-F238E27FC236}">
                  <a16:creationId xmlns:a16="http://schemas.microsoft.com/office/drawing/2014/main" id="{8BBAEE7F-10F8-4F14-963A-392D68322743}"/>
                </a:ext>
              </a:extLst>
            </p:cNvPr>
            <p:cNvSpPr txBox="1">
              <a:spLocks/>
            </p:cNvSpPr>
            <p:nvPr/>
          </p:nvSpPr>
          <p:spPr>
            <a:xfrm>
              <a:off x="6531834" y="1326857"/>
              <a:ext cx="5295730" cy="680356"/>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pt-BR" sz="1800" b="0" i="0" u="none" strike="noStrike" cap="none" normalizeH="0" baseline="0" noProof="0" dirty="0">
                  <a:ln>
                    <a:noFill/>
                  </a:ln>
                  <a:solidFill>
                    <a:srgbClr val="505050"/>
                  </a:solidFill>
                  <a:uLnTx/>
                  <a:uFillTx/>
                  <a:latin typeface="Segoe UI"/>
                  <a:ea typeface="+mn-ea"/>
                  <a:cs typeface="Segoe UI" panose="020B0502040204020203" pitchFamily="34" charset="0"/>
                </a:rPr>
                <a:t>Grupos de recursos</a:t>
              </a:r>
              <a:br>
                <a:rPr kumimoji="0" lang="pt-BR" sz="1800" b="0" i="0" u="none" strike="noStrike" cap="none" normalizeH="0" baseline="0" noProof="0" dirty="0">
                  <a:ln>
                    <a:noFill/>
                  </a:ln>
                  <a:solidFill>
                    <a:srgbClr val="505050"/>
                  </a:solidFill>
                  <a:uLnTx/>
                  <a:uFillTx/>
                  <a:latin typeface="Segoe UI"/>
                  <a:ea typeface="+mn-ea"/>
                  <a:cs typeface="Segoe UI" panose="020B0502040204020203" pitchFamily="34" charset="0"/>
                </a:rPr>
              </a:br>
              <a:r>
                <a:rPr kumimoji="0" lang="pt-BR" sz="1800" b="0" i="0" u="none" strike="noStrike" cap="none" normalizeH="0" baseline="0" noProof="0" dirty="0">
                  <a:ln>
                    <a:noFill/>
                  </a:ln>
                  <a:solidFill>
                    <a:srgbClr val="505050"/>
                  </a:solidFill>
                  <a:uLnTx/>
                  <a:uFillTx/>
                  <a:latin typeface="Segoe UI"/>
                  <a:ea typeface="+mn-ea"/>
                  <a:cs typeface="Segoe UI" panose="020B0502040204020203" pitchFamily="34" charset="0"/>
                </a:rPr>
                <a:t>(Web + BD, VM, Armazenamento) em um grupo</a:t>
              </a:r>
            </a:p>
          </p:txBody>
        </p:sp>
        <p:pic>
          <p:nvPicPr>
            <p:cNvPr id="40" name="Picture 39">
              <a:extLst>
                <a:ext uri="{FF2B5EF4-FFF2-40B4-BE49-F238E27FC236}">
                  <a16:creationId xmlns:a16="http://schemas.microsoft.com/office/drawing/2014/main" id="{9A723F40-0B6E-48D3-B8E0-FAD40D926D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41" name="Picture 40">
              <a:extLst>
                <a:ext uri="{FF2B5EF4-FFF2-40B4-BE49-F238E27FC236}">
                  <a16:creationId xmlns:a16="http://schemas.microsoft.com/office/drawing/2014/main" id="{E8DC7FF9-BC18-4DC0-811C-02D2F3C38D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45" name="Picture 44">
              <a:extLst>
                <a:ext uri="{FF2B5EF4-FFF2-40B4-BE49-F238E27FC236}">
                  <a16:creationId xmlns:a16="http://schemas.microsoft.com/office/drawing/2014/main" id="{96C1778D-52C5-4D38-BAF1-406BC09B5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nvGrpSpPr>
          <p:cNvPr id="4" name="Group 3" descr="São mostrados três grupos de recursos separados. Um para Web e bancos de dados. Um para máquinas virtuais. Um para armazenamento. ">
            <a:extLst>
              <a:ext uri="{FF2B5EF4-FFF2-40B4-BE49-F238E27FC236}">
                <a16:creationId xmlns:a16="http://schemas.microsoft.com/office/drawing/2014/main" id="{A73583E8-7340-4B7D-AA31-50A9B4F50673}"/>
              </a:ext>
            </a:extLst>
          </p:cNvPr>
          <p:cNvGrpSpPr/>
          <p:nvPr/>
        </p:nvGrpSpPr>
        <p:grpSpPr>
          <a:xfrm>
            <a:off x="6133618" y="3908984"/>
            <a:ext cx="5236495" cy="2107615"/>
            <a:chOff x="6509084" y="3591976"/>
            <a:chExt cx="5236495" cy="2107615"/>
          </a:xfrm>
        </p:grpSpPr>
        <p:sp>
          <p:nvSpPr>
            <p:cNvPr id="22" name="Freeform 5">
              <a:extLst>
                <a:ext uri="{FF2B5EF4-FFF2-40B4-BE49-F238E27FC236}">
                  <a16:creationId xmlns:a16="http://schemas.microsoft.com/office/drawing/2014/main" id="{B8996744-E131-4185-9584-7B4DE510612C}"/>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 name="Freeform 6">
              <a:extLst>
                <a:ext uri="{FF2B5EF4-FFF2-40B4-BE49-F238E27FC236}">
                  <a16:creationId xmlns:a16="http://schemas.microsoft.com/office/drawing/2014/main" id="{60A9C15B-B498-4347-8A2D-3B0213921C54}"/>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5" name="Freeform 5">
              <a:extLst>
                <a:ext uri="{FF2B5EF4-FFF2-40B4-BE49-F238E27FC236}">
                  <a16:creationId xmlns:a16="http://schemas.microsoft.com/office/drawing/2014/main" id="{6251F2C3-5D8F-4D03-832C-31D8A60AB3E9}"/>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6" name="Freeform 6">
              <a:extLst>
                <a:ext uri="{FF2B5EF4-FFF2-40B4-BE49-F238E27FC236}">
                  <a16:creationId xmlns:a16="http://schemas.microsoft.com/office/drawing/2014/main" id="{ED248921-17BF-4CB3-B3D1-3D3F315FC1AD}"/>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8" name="Rectangle 27">
              <a:extLst>
                <a:ext uri="{FF2B5EF4-FFF2-40B4-BE49-F238E27FC236}">
                  <a16:creationId xmlns:a16="http://schemas.microsoft.com/office/drawing/2014/main" id="{6EF2A56D-873A-4E9A-9338-76C04A2F44A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pt-BR" sz="1400" b="0" i="0" u="none" strike="noStrike" cap="none" normalizeH="0" baseline="0" noProof="0">
                  <a:ln>
                    <a:noFill/>
                  </a:ln>
                  <a:solidFill>
                    <a:srgbClr val="505050"/>
                  </a:solidFill>
                  <a:uLnTx/>
                  <a:uFillTx/>
                  <a:latin typeface="Segoe UI"/>
                  <a:ea typeface="Segoe UI" pitchFamily="34" charset="0"/>
                  <a:cs typeface="Segoe UI" pitchFamily="34" charset="0"/>
                </a:rPr>
                <a:t>Grupo de recursos </a:t>
              </a:r>
              <a:r>
                <a:rPr kumimoji="0" lang="pt-BR" sz="1400" b="1" i="0" u="none" strike="noStrike" cap="none" normalizeH="0" baseline="0" noProof="0">
                  <a:ln>
                    <a:noFill/>
                  </a:ln>
                  <a:solidFill>
                    <a:srgbClr val="505050"/>
                  </a:solidFill>
                  <a:uLnTx/>
                  <a:uFillTx/>
                  <a:latin typeface="Segoe UI"/>
                  <a:ea typeface="Segoe UI" pitchFamily="34" charset="0"/>
                  <a:cs typeface="Segoe UI" pitchFamily="34" charset="0"/>
                </a:rPr>
                <a:t>Armazenamento</a:t>
              </a:r>
            </a:p>
          </p:txBody>
        </p:sp>
        <p:pic>
          <p:nvPicPr>
            <p:cNvPr id="29" name="Picture 28">
              <a:extLst>
                <a:ext uri="{FF2B5EF4-FFF2-40B4-BE49-F238E27FC236}">
                  <a16:creationId xmlns:a16="http://schemas.microsoft.com/office/drawing/2014/main" id="{B00D76A6-FEE6-454B-AE5F-DF706BFB5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43" name="Rectangle 42">
              <a:extLst>
                <a:ext uri="{FF2B5EF4-FFF2-40B4-BE49-F238E27FC236}">
                  <a16:creationId xmlns:a16="http://schemas.microsoft.com/office/drawing/2014/main" id="{224ED2E3-9A09-4880-A8DF-6990B9C409C5}"/>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pt-BR" sz="1400" b="0" i="0" u="none" strike="noStrike" cap="none" normalizeH="0" baseline="0" noProof="0">
                  <a:ln>
                    <a:noFill/>
                  </a:ln>
                  <a:solidFill>
                    <a:srgbClr val="505050"/>
                  </a:solidFill>
                  <a:uLnTx/>
                  <a:uFillTx/>
                  <a:latin typeface="Segoe UI"/>
                  <a:ea typeface="Segoe UI" pitchFamily="34" charset="0"/>
                  <a:cs typeface="Segoe UI" pitchFamily="34" charset="0"/>
                </a:rPr>
                <a:t>Grupo de recursos </a:t>
              </a:r>
              <a:r>
                <a:rPr kumimoji="0" lang="pt-BR" sz="1400" b="1" i="0" u="none" strike="noStrike" cap="none" normalizeH="0" baseline="0" noProof="0">
                  <a:ln>
                    <a:noFill/>
                  </a:ln>
                  <a:solidFill>
                    <a:srgbClr val="505050"/>
                  </a:solidFill>
                  <a:uLnTx/>
                  <a:uFillTx/>
                  <a:latin typeface="Segoe UI"/>
                  <a:ea typeface="Segoe UI" pitchFamily="34" charset="0"/>
                  <a:cs typeface="Segoe UI" pitchFamily="34" charset="0"/>
                </a:rPr>
                <a:t>Máquina virtual</a:t>
              </a:r>
            </a:p>
          </p:txBody>
        </p:sp>
        <p:pic>
          <p:nvPicPr>
            <p:cNvPr id="44" name="Picture 43">
              <a:extLst>
                <a:ext uri="{FF2B5EF4-FFF2-40B4-BE49-F238E27FC236}">
                  <a16:creationId xmlns:a16="http://schemas.microsoft.com/office/drawing/2014/main" id="{348C082F-8D05-4AA6-B8CE-FDC0CE95BD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47" name="Rectangle 46">
              <a:extLst>
                <a:ext uri="{FF2B5EF4-FFF2-40B4-BE49-F238E27FC236}">
                  <a16:creationId xmlns:a16="http://schemas.microsoft.com/office/drawing/2014/main" id="{4462B821-48A6-4216-86B4-E815748F1FAB}"/>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pt-BR" sz="1400" b="0" i="0" u="none" strike="noStrike" cap="none" normalizeH="0" baseline="0" noProof="0">
                  <a:ln>
                    <a:noFill/>
                  </a:ln>
                  <a:solidFill>
                    <a:srgbClr val="505050"/>
                  </a:solidFill>
                  <a:uLnTx/>
                  <a:uFillTx/>
                  <a:latin typeface="Segoe UI"/>
                  <a:ea typeface="Segoe UI" pitchFamily="34" charset="0"/>
                  <a:cs typeface="Segoe UI" pitchFamily="34" charset="0"/>
                </a:rPr>
                <a:t>Grupo de recursos </a:t>
              </a:r>
              <a:r>
                <a:rPr kumimoji="0" lang="pt-BR" sz="1400" b="1" i="0" u="none" strike="noStrike" cap="none" normalizeH="0" baseline="0" noProof="0">
                  <a:ln>
                    <a:noFill/>
                  </a:ln>
                  <a:solidFill>
                    <a:srgbClr val="505050"/>
                  </a:solidFill>
                  <a:uLnTx/>
                  <a:uFillTx/>
                  <a:latin typeface="Segoe UI"/>
                  <a:ea typeface="Segoe UI" pitchFamily="34" charset="0"/>
                  <a:cs typeface="Segoe UI" pitchFamily="34" charset="0"/>
                </a:rPr>
                <a:t>Web e BD</a:t>
              </a:r>
            </a:p>
          </p:txBody>
        </p:sp>
        <p:sp>
          <p:nvSpPr>
            <p:cNvPr id="48" name="Freeform 256">
              <a:extLst>
                <a:ext uri="{FF2B5EF4-FFF2-40B4-BE49-F238E27FC236}">
                  <a16:creationId xmlns:a16="http://schemas.microsoft.com/office/drawing/2014/main" id="{D138ECF2-659B-4571-8AA6-0BA92CC29902}"/>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9" name="Freeform 257">
              <a:extLst>
                <a:ext uri="{FF2B5EF4-FFF2-40B4-BE49-F238E27FC236}">
                  <a16:creationId xmlns:a16="http://schemas.microsoft.com/office/drawing/2014/main" id="{A98F4A3F-CE50-480A-90FF-C0C555ABA31C}"/>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pic>
          <p:nvPicPr>
            <p:cNvPr id="50" name="Picture 49">
              <a:extLst>
                <a:ext uri="{FF2B5EF4-FFF2-40B4-BE49-F238E27FC236}">
                  <a16:creationId xmlns:a16="http://schemas.microsoft.com/office/drawing/2014/main" id="{4C5681D0-3D50-4966-942E-93D797E197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
        <p:nvSpPr>
          <p:cNvPr id="5" name="Footer Placeholder 1">
            <a:extLst>
              <a:ext uri="{FF2B5EF4-FFF2-40B4-BE49-F238E27FC236}">
                <a16:creationId xmlns:a16="http://schemas.microsoft.com/office/drawing/2014/main" id="{BAB9D31E-7B43-4304-A89A-89AFAD0C74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pt-BR"/>
              <a:t>© Copyright Microsoft Corporation. Todos os direitos reservados.</a:t>
            </a:r>
          </a:p>
        </p:txBody>
      </p:sp>
      <p:sp>
        <p:nvSpPr>
          <p:cNvPr id="42" name="Rectangle 41">
            <a:extLst>
              <a:ext uri="{FF2B5EF4-FFF2-40B4-BE49-F238E27FC236}">
                <a16:creationId xmlns:a16="http://schemas.microsoft.com/office/drawing/2014/main" id="{993D9CB8-7D1F-4107-A601-97F37C1A6002}"/>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46" name="Picture 45" descr="A picture containing icon&#10;&#10;Description automatically generated">
            <a:extLst>
              <a:ext uri="{FF2B5EF4-FFF2-40B4-BE49-F238E27FC236}">
                <a16:creationId xmlns:a16="http://schemas.microsoft.com/office/drawing/2014/main" id="{CB4D61AB-AC9E-4628-BA7A-C8B582718253}"/>
              </a:ext>
            </a:extLst>
          </p:cNvPr>
          <p:cNvPicPr>
            <a:picLocks noChangeAspect="1"/>
          </p:cNvPicPr>
          <p:nvPr/>
        </p:nvPicPr>
        <p:blipFill rotWithShape="1">
          <a:blip r:embed="rId6"/>
          <a:srcRect t="2416"/>
          <a:stretch/>
        </p:blipFill>
        <p:spPr>
          <a:xfrm rot="5400000">
            <a:off x="3541341" y="-2467572"/>
            <a:ext cx="6183086" cy="11118231"/>
          </a:xfrm>
          <a:prstGeom prst="rect">
            <a:avLst/>
          </a:prstGeom>
        </p:spPr>
      </p:pic>
      <p:pic>
        <p:nvPicPr>
          <p:cNvPr id="51" name="Picture 50" descr="A picture containing icon&#10;&#10;Description automatically generated">
            <a:extLst>
              <a:ext uri="{FF2B5EF4-FFF2-40B4-BE49-F238E27FC236}">
                <a16:creationId xmlns:a16="http://schemas.microsoft.com/office/drawing/2014/main" id="{5C36FF9C-5750-446A-9481-3440F8C5F438}"/>
              </a:ext>
            </a:extLst>
          </p:cNvPr>
          <p:cNvPicPr>
            <a:picLocks noChangeAspect="1"/>
          </p:cNvPicPr>
          <p:nvPr/>
        </p:nvPicPr>
        <p:blipFill rotWithShape="1">
          <a:blip r:embed="rId6"/>
          <a:srcRect t="1884"/>
          <a:stretch/>
        </p:blipFill>
        <p:spPr>
          <a:xfrm rot="16200000">
            <a:off x="1541480" y="1598086"/>
            <a:ext cx="3718433" cy="6801394"/>
          </a:xfrm>
          <a:prstGeom prst="rect">
            <a:avLst/>
          </a:prstGeom>
        </p:spPr>
      </p:pic>
      <p:pic>
        <p:nvPicPr>
          <p:cNvPr id="52" name="Picture 51" descr="A picture containing text, sign&#10;&#10;Description automatically generated">
            <a:extLst>
              <a:ext uri="{FF2B5EF4-FFF2-40B4-BE49-F238E27FC236}">
                <a16:creationId xmlns:a16="http://schemas.microsoft.com/office/drawing/2014/main" id="{A55F8591-2A54-4171-A8CD-4EAF390C5B8A}"/>
              </a:ext>
            </a:extLst>
          </p:cNvPr>
          <p:cNvPicPr>
            <a:picLocks noChangeAspect="1"/>
          </p:cNvPicPr>
          <p:nvPr/>
        </p:nvPicPr>
        <p:blipFill>
          <a:blip r:embed="rId7"/>
          <a:stretch>
            <a:fillRect/>
          </a:stretch>
        </p:blipFill>
        <p:spPr>
          <a:xfrm>
            <a:off x="95702" y="155697"/>
            <a:ext cx="882366" cy="882366"/>
          </a:xfrm>
          <a:prstGeom prst="rect">
            <a:avLst/>
          </a:prstGeom>
        </p:spPr>
      </p:pic>
      <p:pic>
        <p:nvPicPr>
          <p:cNvPr id="53" name="Picture 52" descr="A close-up of a car's license plate&#10;&#10;Description automatically generated with low confidence">
            <a:extLst>
              <a:ext uri="{FF2B5EF4-FFF2-40B4-BE49-F238E27FC236}">
                <a16:creationId xmlns:a16="http://schemas.microsoft.com/office/drawing/2014/main" id="{E08954DA-256F-4E4D-BD6B-541B4DF703D3}"/>
              </a:ext>
            </a:extLst>
          </p:cNvPr>
          <p:cNvPicPr>
            <a:picLocks noChangeAspect="1"/>
          </p:cNvPicPr>
          <p:nvPr/>
        </p:nvPicPr>
        <p:blipFill>
          <a:blip r:embed="rId8"/>
          <a:stretch>
            <a:fillRect/>
          </a:stretch>
        </p:blipFill>
        <p:spPr>
          <a:xfrm>
            <a:off x="11146660" y="-7277"/>
            <a:ext cx="1045340" cy="1045340"/>
          </a:xfrm>
          <a:prstGeom prst="rect">
            <a:avLst/>
          </a:prstGeom>
        </p:spPr>
      </p:pic>
      <p:pic>
        <p:nvPicPr>
          <p:cNvPr id="54" name="Picture 53" descr="Graphical user interface, text, application&#10;&#10;Description automatically generated">
            <a:extLst>
              <a:ext uri="{FF2B5EF4-FFF2-40B4-BE49-F238E27FC236}">
                <a16:creationId xmlns:a16="http://schemas.microsoft.com/office/drawing/2014/main" id="{05593BA2-9440-4D00-9DF1-6AD9C07A6B1F}"/>
              </a:ext>
            </a:extLst>
          </p:cNvPr>
          <p:cNvPicPr>
            <a:picLocks noChangeAspect="1"/>
          </p:cNvPicPr>
          <p:nvPr/>
        </p:nvPicPr>
        <p:blipFill>
          <a:blip r:embed="rId9"/>
          <a:stretch>
            <a:fillRect/>
          </a:stretch>
        </p:blipFill>
        <p:spPr>
          <a:xfrm>
            <a:off x="11272476" y="674913"/>
            <a:ext cx="811473" cy="829541"/>
          </a:xfrm>
          <a:prstGeom prst="rect">
            <a:avLst/>
          </a:prstGeom>
        </p:spPr>
      </p:pic>
      <p:sp>
        <p:nvSpPr>
          <p:cNvPr id="55" name="Title 2">
            <a:extLst>
              <a:ext uri="{FF2B5EF4-FFF2-40B4-BE49-F238E27FC236}">
                <a16:creationId xmlns:a16="http://schemas.microsoft.com/office/drawing/2014/main" id="{9F90A3A0-88B9-40B6-886C-017B17E6AAED}"/>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389411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328268" y="684334"/>
            <a:ext cx="11341268" cy="680196"/>
          </a:xfrm>
        </p:spPr>
        <p:txBody>
          <a:bodyPr/>
          <a:lstStyle/>
          <a:p>
            <a:pPr algn="ctr"/>
            <a:r>
              <a:rPr lang="pt-BR" dirty="0"/>
              <a:t>Azure Resource Manager</a:t>
            </a:r>
          </a:p>
        </p:txBody>
      </p:sp>
      <p:sp>
        <p:nvSpPr>
          <p:cNvPr id="6" name="Text Placeholder 5"/>
          <p:cNvSpPr>
            <a:spLocks noGrp="1"/>
          </p:cNvSpPr>
          <p:nvPr>
            <p:ph sz="quarter" idx="10"/>
          </p:nvPr>
        </p:nvSpPr>
        <p:spPr>
          <a:xfrm>
            <a:off x="8620361" y="1836273"/>
            <a:ext cx="2927204" cy="2215991"/>
          </a:xfrm>
        </p:spPr>
        <p:txBody>
          <a:bodyPr/>
          <a:lstStyle/>
          <a:p>
            <a:r>
              <a:rPr lang="pt-BR" sz="2200" dirty="0">
                <a:latin typeface="+mn-lt"/>
              </a:rPr>
              <a:t>O </a:t>
            </a:r>
            <a:r>
              <a:rPr lang="pt-BR" sz="2200" b="1" dirty="0">
                <a:latin typeface="+mn-lt"/>
              </a:rPr>
              <a:t>Azure Resource Manager (ARM) </a:t>
            </a:r>
            <a:r>
              <a:rPr lang="pt-BR" sz="2200" dirty="0">
                <a:latin typeface="+mn-lt"/>
              </a:rPr>
              <a:t>oferece uma camada de gerenciamento que permite que você crie, atualize e exclua recursos na sua assinatura do Azure.</a:t>
            </a:r>
          </a:p>
        </p:txBody>
      </p:sp>
      <p:sp>
        <p:nvSpPr>
          <p:cNvPr id="2" name="Footer Placeholder 1">
            <a:extLst>
              <a:ext uri="{FF2B5EF4-FFF2-40B4-BE49-F238E27FC236}">
                <a16:creationId xmlns:a16="http://schemas.microsoft.com/office/drawing/2014/main" id="{150D22A2-AC6A-4254-BB57-F0E78E9809E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pt-BR"/>
              <a:t>© Copyright Microsoft Corporation. Todos os direitos reservados.</a:t>
            </a:r>
          </a:p>
        </p:txBody>
      </p:sp>
      <p:pic>
        <p:nvPicPr>
          <p:cNvPr id="7" name="Picture 6" descr="Modelo de solicitação do Resource Manager">
            <a:extLst>
              <a:ext uri="{FF2B5EF4-FFF2-40B4-BE49-F238E27FC236}">
                <a16:creationId xmlns:a16="http://schemas.microsoft.com/office/drawing/2014/main" id="{750C53FB-B673-400C-B194-4A0811E730C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8863" y="1635976"/>
            <a:ext cx="7608779" cy="400462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3CCE2D8-99EA-4BBC-8B52-1A7DCD4409FD}"/>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4" name="Picture 23" descr="A picture containing icon&#10;&#10;Description automatically generated">
            <a:extLst>
              <a:ext uri="{FF2B5EF4-FFF2-40B4-BE49-F238E27FC236}">
                <a16:creationId xmlns:a16="http://schemas.microsoft.com/office/drawing/2014/main" id="{616E7DE2-5227-44BA-BAB6-C5E5F74B22D5}"/>
              </a:ext>
            </a:extLst>
          </p:cNvPr>
          <p:cNvPicPr>
            <a:picLocks noChangeAspect="1"/>
          </p:cNvPicPr>
          <p:nvPr/>
        </p:nvPicPr>
        <p:blipFill rotWithShape="1">
          <a:blip r:embed="rId4"/>
          <a:srcRect t="2416"/>
          <a:stretch/>
        </p:blipFill>
        <p:spPr>
          <a:xfrm rot="5400000">
            <a:off x="3541341" y="-2467572"/>
            <a:ext cx="6183086" cy="11118231"/>
          </a:xfrm>
          <a:prstGeom prst="rect">
            <a:avLst/>
          </a:prstGeom>
        </p:spPr>
      </p:pic>
      <p:pic>
        <p:nvPicPr>
          <p:cNvPr id="25" name="Picture 24" descr="A picture containing icon&#10;&#10;Description automatically generated">
            <a:extLst>
              <a:ext uri="{FF2B5EF4-FFF2-40B4-BE49-F238E27FC236}">
                <a16:creationId xmlns:a16="http://schemas.microsoft.com/office/drawing/2014/main" id="{397CC3A2-113E-45D1-BB2B-F74CCA4DE47B}"/>
              </a:ext>
            </a:extLst>
          </p:cNvPr>
          <p:cNvPicPr>
            <a:picLocks noChangeAspect="1"/>
          </p:cNvPicPr>
          <p:nvPr/>
        </p:nvPicPr>
        <p:blipFill rotWithShape="1">
          <a:blip r:embed="rId4"/>
          <a:srcRect t="1884"/>
          <a:stretch/>
        </p:blipFill>
        <p:spPr>
          <a:xfrm rot="16200000">
            <a:off x="1541480" y="1598086"/>
            <a:ext cx="3718433" cy="6801394"/>
          </a:xfrm>
          <a:prstGeom prst="rect">
            <a:avLst/>
          </a:prstGeom>
        </p:spPr>
      </p:pic>
      <p:pic>
        <p:nvPicPr>
          <p:cNvPr id="26" name="Picture 25" descr="A picture containing text, sign&#10;&#10;Description automatically generated">
            <a:extLst>
              <a:ext uri="{FF2B5EF4-FFF2-40B4-BE49-F238E27FC236}">
                <a16:creationId xmlns:a16="http://schemas.microsoft.com/office/drawing/2014/main" id="{4876379E-045A-49F2-966F-53A75E44F084}"/>
              </a:ext>
            </a:extLst>
          </p:cNvPr>
          <p:cNvPicPr>
            <a:picLocks noChangeAspect="1"/>
          </p:cNvPicPr>
          <p:nvPr/>
        </p:nvPicPr>
        <p:blipFill>
          <a:blip r:embed="rId5"/>
          <a:stretch>
            <a:fillRect/>
          </a:stretch>
        </p:blipFill>
        <p:spPr>
          <a:xfrm>
            <a:off x="95702" y="155697"/>
            <a:ext cx="882366" cy="882366"/>
          </a:xfrm>
          <a:prstGeom prst="rect">
            <a:avLst/>
          </a:prstGeom>
        </p:spPr>
      </p:pic>
      <p:pic>
        <p:nvPicPr>
          <p:cNvPr id="27" name="Picture 26" descr="A close-up of a car's license plate&#10;&#10;Description automatically generated with low confidence">
            <a:extLst>
              <a:ext uri="{FF2B5EF4-FFF2-40B4-BE49-F238E27FC236}">
                <a16:creationId xmlns:a16="http://schemas.microsoft.com/office/drawing/2014/main" id="{E58BD6A0-426A-41DC-B514-1F03016AF268}"/>
              </a:ext>
            </a:extLst>
          </p:cNvPr>
          <p:cNvPicPr>
            <a:picLocks noChangeAspect="1"/>
          </p:cNvPicPr>
          <p:nvPr/>
        </p:nvPicPr>
        <p:blipFill>
          <a:blip r:embed="rId6"/>
          <a:stretch>
            <a:fillRect/>
          </a:stretch>
        </p:blipFill>
        <p:spPr>
          <a:xfrm>
            <a:off x="11146660" y="-7277"/>
            <a:ext cx="1045340" cy="1045340"/>
          </a:xfrm>
          <a:prstGeom prst="rect">
            <a:avLst/>
          </a:prstGeom>
        </p:spPr>
      </p:pic>
      <p:pic>
        <p:nvPicPr>
          <p:cNvPr id="28" name="Picture 27" descr="Graphical user interface, text, application&#10;&#10;Description automatically generated">
            <a:extLst>
              <a:ext uri="{FF2B5EF4-FFF2-40B4-BE49-F238E27FC236}">
                <a16:creationId xmlns:a16="http://schemas.microsoft.com/office/drawing/2014/main" id="{3216280D-B825-40FB-BF07-18F3C0BAA022}"/>
              </a:ext>
            </a:extLst>
          </p:cNvPr>
          <p:cNvPicPr>
            <a:picLocks noChangeAspect="1"/>
          </p:cNvPicPr>
          <p:nvPr/>
        </p:nvPicPr>
        <p:blipFill>
          <a:blip r:embed="rId7"/>
          <a:stretch>
            <a:fillRect/>
          </a:stretch>
        </p:blipFill>
        <p:spPr>
          <a:xfrm>
            <a:off x="11272476" y="674913"/>
            <a:ext cx="811473" cy="829541"/>
          </a:xfrm>
          <a:prstGeom prst="rect">
            <a:avLst/>
          </a:prstGeom>
        </p:spPr>
      </p:pic>
      <p:sp>
        <p:nvSpPr>
          <p:cNvPr id="29" name="Title 2">
            <a:extLst>
              <a:ext uri="{FF2B5EF4-FFF2-40B4-BE49-F238E27FC236}">
                <a16:creationId xmlns:a16="http://schemas.microsoft.com/office/drawing/2014/main" id="{963B05FC-1DEB-460D-84F7-8ABBEB913C53}"/>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84506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5366" y="697634"/>
            <a:ext cx="11341268" cy="680196"/>
          </a:xfrm>
        </p:spPr>
        <p:txBody>
          <a:bodyPr/>
          <a:lstStyle/>
          <a:p>
            <a:pPr algn="ctr"/>
            <a:r>
              <a:rPr lang="pt-BR" dirty="0"/>
              <a:t>Assinaturas do Azure</a:t>
            </a:r>
          </a:p>
        </p:txBody>
      </p:sp>
      <p:sp>
        <p:nvSpPr>
          <p:cNvPr id="6" name="Text Placeholder 5"/>
          <p:cNvSpPr>
            <a:spLocks noGrp="1"/>
          </p:cNvSpPr>
          <p:nvPr>
            <p:ph sz="quarter" idx="10"/>
          </p:nvPr>
        </p:nvSpPr>
        <p:spPr>
          <a:xfrm>
            <a:off x="382853" y="1631153"/>
            <a:ext cx="6441141" cy="3395801"/>
          </a:xfrm>
        </p:spPr>
        <p:txBody>
          <a:bodyPr/>
          <a:lstStyle/>
          <a:p>
            <a:r>
              <a:rPr lang="pt-BR" dirty="0">
                <a:latin typeface="+mn-lt"/>
              </a:rPr>
              <a:t>Uma assinatura do Azure fornece a você acesso autenticado e autorizado às contas do Azure.</a:t>
            </a:r>
          </a:p>
          <a:p>
            <a:pPr marL="457200" indent="-457200">
              <a:buFont typeface="Arial" panose="020B0604020202020204" pitchFamily="34" charset="0"/>
              <a:buChar char="•"/>
            </a:pPr>
            <a:r>
              <a:rPr lang="pt-BR" b="1" dirty="0">
                <a:latin typeface="+mj-lt"/>
              </a:rPr>
              <a:t>Limite de cobrança:</a:t>
            </a:r>
            <a:r>
              <a:rPr lang="pt-BR" dirty="0">
                <a:latin typeface="+mj-lt"/>
              </a:rPr>
              <a:t> </a:t>
            </a:r>
            <a:r>
              <a:rPr lang="pt-BR" dirty="0">
                <a:latin typeface="+mn-lt"/>
              </a:rPr>
              <a:t>gerar faturas e relatórios de cobrança separados para cada assinatura.</a:t>
            </a:r>
          </a:p>
          <a:p>
            <a:pPr marL="457200" indent="-457200">
              <a:buFont typeface="Arial" panose="020B0604020202020204" pitchFamily="34" charset="0"/>
              <a:buChar char="•"/>
            </a:pPr>
            <a:r>
              <a:rPr lang="pt-BR" b="1" dirty="0">
                <a:latin typeface="+mj-lt"/>
              </a:rPr>
              <a:t>Limite de controle de acesso:</a:t>
            </a:r>
            <a:r>
              <a:rPr lang="pt-BR" dirty="0">
                <a:latin typeface="+mj-lt"/>
              </a:rPr>
              <a:t> </a:t>
            </a:r>
            <a:r>
              <a:rPr lang="pt-BR" dirty="0">
                <a:latin typeface="+mn-lt"/>
              </a:rPr>
              <a:t>gerenciar e controlar o acesso aos recursos que os usuários provisionam com assinaturas específicas.</a:t>
            </a:r>
          </a:p>
        </p:txBody>
      </p:sp>
      <p:sp>
        <p:nvSpPr>
          <p:cNvPr id="2" name="Freeform: Shape 1">
            <a:extLst>
              <a:ext uri="{FF2B5EF4-FFF2-40B4-BE49-F238E27FC236}">
                <a16:creationId xmlns:a16="http://schemas.microsoft.com/office/drawing/2014/main" id="{6245D8C8-A5B2-4A27-9362-7451956B9688}"/>
              </a:ext>
              <a:ext uri="{C183D7F6-B498-43B3-948B-1728B52AA6E4}">
                <adec:decorative xmlns:adec="http://schemas.microsoft.com/office/drawing/2017/decorative" val="1"/>
              </a:ext>
            </a:extLst>
          </p:cNvPr>
          <p:cNvSpPr/>
          <p:nvPr/>
        </p:nvSpPr>
        <p:spPr bwMode="auto">
          <a:xfrm>
            <a:off x="7456425" y="3998937"/>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7" name="Picture 2" descr="As assinaturas do Azure estão usando autenticação e autorização para acessar contas do Azure.">
            <a:extLst>
              <a:ext uri="{FF2B5EF4-FFF2-40B4-BE49-F238E27FC236}">
                <a16:creationId xmlns:a16="http://schemas.microsoft.com/office/drawing/2014/main" id="{754FF06E-4569-426A-9A1E-161789BC5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994" y="2093921"/>
            <a:ext cx="4606212" cy="18950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iagrama no estilo fluxograma mostrando um exemplo de configuração de uma estrutura de cobrança em que grupos diferentes, como marketing ou desenvolvimento, têm a própria Assinatura do Azure, que é lançada na conta de cobrança do Azure paga de uma empresa maior.">
            <a:extLst>
              <a:ext uri="{FF2B5EF4-FFF2-40B4-BE49-F238E27FC236}">
                <a16:creationId xmlns:a16="http://schemas.microsoft.com/office/drawing/2014/main" id="{AC6A2C61-6DDB-4B43-B7B6-4031E4EEB2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994" y="4008948"/>
            <a:ext cx="4606212" cy="203601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FEDC7AE-0B92-4B27-B79F-0F74B651245C}"/>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0" name="Picture 9" descr="A picture containing icon&#10;&#10;Description automatically generated">
            <a:extLst>
              <a:ext uri="{FF2B5EF4-FFF2-40B4-BE49-F238E27FC236}">
                <a16:creationId xmlns:a16="http://schemas.microsoft.com/office/drawing/2014/main" id="{EC6F20AF-5314-4BBD-9651-7B85FC2CE42B}"/>
              </a:ext>
            </a:extLst>
          </p:cNvPr>
          <p:cNvPicPr>
            <a:picLocks noChangeAspect="1"/>
          </p:cNvPicPr>
          <p:nvPr/>
        </p:nvPicPr>
        <p:blipFill rotWithShape="1">
          <a:blip r:embed="rId5"/>
          <a:srcRect t="2416"/>
          <a:stretch/>
        </p:blipFill>
        <p:spPr>
          <a:xfrm rot="5400000">
            <a:off x="3541341" y="-2467572"/>
            <a:ext cx="6183086" cy="11118231"/>
          </a:xfrm>
          <a:prstGeom prst="rect">
            <a:avLst/>
          </a:prstGeom>
        </p:spPr>
      </p:pic>
      <p:pic>
        <p:nvPicPr>
          <p:cNvPr id="11" name="Picture 10" descr="A picture containing icon&#10;&#10;Description automatically generated">
            <a:extLst>
              <a:ext uri="{FF2B5EF4-FFF2-40B4-BE49-F238E27FC236}">
                <a16:creationId xmlns:a16="http://schemas.microsoft.com/office/drawing/2014/main" id="{9FB4214C-5413-4D02-A5F9-25E97E49DD88}"/>
              </a:ext>
            </a:extLst>
          </p:cNvPr>
          <p:cNvPicPr>
            <a:picLocks noChangeAspect="1"/>
          </p:cNvPicPr>
          <p:nvPr/>
        </p:nvPicPr>
        <p:blipFill rotWithShape="1">
          <a:blip r:embed="rId5"/>
          <a:srcRect t="1884"/>
          <a:stretch/>
        </p:blipFill>
        <p:spPr>
          <a:xfrm rot="16200000">
            <a:off x="1541480" y="1598086"/>
            <a:ext cx="3718433" cy="6801394"/>
          </a:xfrm>
          <a:prstGeom prst="rect">
            <a:avLst/>
          </a:prstGeom>
        </p:spPr>
      </p:pic>
      <p:pic>
        <p:nvPicPr>
          <p:cNvPr id="12" name="Picture 11" descr="A picture containing text, sign&#10;&#10;Description automatically generated">
            <a:extLst>
              <a:ext uri="{FF2B5EF4-FFF2-40B4-BE49-F238E27FC236}">
                <a16:creationId xmlns:a16="http://schemas.microsoft.com/office/drawing/2014/main" id="{9D5D9FAC-ABC6-4B65-9F2C-CB8EB16A0F4F}"/>
              </a:ext>
            </a:extLst>
          </p:cNvPr>
          <p:cNvPicPr>
            <a:picLocks noChangeAspect="1"/>
          </p:cNvPicPr>
          <p:nvPr/>
        </p:nvPicPr>
        <p:blipFill>
          <a:blip r:embed="rId6"/>
          <a:stretch>
            <a:fillRect/>
          </a:stretch>
        </p:blipFill>
        <p:spPr>
          <a:xfrm>
            <a:off x="95702" y="155697"/>
            <a:ext cx="882366" cy="882366"/>
          </a:xfrm>
          <a:prstGeom prst="rect">
            <a:avLst/>
          </a:prstGeom>
        </p:spPr>
      </p:pic>
      <p:pic>
        <p:nvPicPr>
          <p:cNvPr id="13" name="Picture 12" descr="A close-up of a car's license plate&#10;&#10;Description automatically generated with low confidence">
            <a:extLst>
              <a:ext uri="{FF2B5EF4-FFF2-40B4-BE49-F238E27FC236}">
                <a16:creationId xmlns:a16="http://schemas.microsoft.com/office/drawing/2014/main" id="{82AB7C5F-7204-4DD5-BA85-2FBD86DFE19B}"/>
              </a:ext>
            </a:extLst>
          </p:cNvPr>
          <p:cNvPicPr>
            <a:picLocks noChangeAspect="1"/>
          </p:cNvPicPr>
          <p:nvPr/>
        </p:nvPicPr>
        <p:blipFill>
          <a:blip r:embed="rId7"/>
          <a:stretch>
            <a:fillRect/>
          </a:stretch>
        </p:blipFill>
        <p:spPr>
          <a:xfrm>
            <a:off x="11146660" y="-7277"/>
            <a:ext cx="1045340" cy="1045340"/>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88E19299-E3A0-432A-A8C8-57E07C1C1D8D}"/>
              </a:ext>
            </a:extLst>
          </p:cNvPr>
          <p:cNvPicPr>
            <a:picLocks noChangeAspect="1"/>
          </p:cNvPicPr>
          <p:nvPr/>
        </p:nvPicPr>
        <p:blipFill>
          <a:blip r:embed="rId8"/>
          <a:stretch>
            <a:fillRect/>
          </a:stretch>
        </p:blipFill>
        <p:spPr>
          <a:xfrm>
            <a:off x="11272476" y="674913"/>
            <a:ext cx="811473" cy="829541"/>
          </a:xfrm>
          <a:prstGeom prst="rect">
            <a:avLst/>
          </a:prstGeom>
        </p:spPr>
      </p:pic>
      <p:sp>
        <p:nvSpPr>
          <p:cNvPr id="15" name="Title 2">
            <a:extLst>
              <a:ext uri="{FF2B5EF4-FFF2-40B4-BE49-F238E27FC236}">
                <a16:creationId xmlns:a16="http://schemas.microsoft.com/office/drawing/2014/main" id="{0B539D2B-CE71-42E7-9967-0C467E161352}"/>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137698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69290" y="754002"/>
            <a:ext cx="10860859" cy="680196"/>
          </a:xfrm>
        </p:spPr>
        <p:txBody>
          <a:bodyPr/>
          <a:lstStyle/>
          <a:p>
            <a:pPr algn="ctr"/>
            <a:r>
              <a:rPr lang="pt-BR" dirty="0"/>
              <a:t>Grupos de Gerenciamento</a:t>
            </a:r>
          </a:p>
        </p:txBody>
      </p:sp>
      <p:sp>
        <p:nvSpPr>
          <p:cNvPr id="6" name="Text Placeholder 5"/>
          <p:cNvSpPr>
            <a:spLocks noGrp="1"/>
          </p:cNvSpPr>
          <p:nvPr>
            <p:ph sz="quarter" idx="10"/>
          </p:nvPr>
        </p:nvSpPr>
        <p:spPr>
          <a:xfrm>
            <a:off x="669290" y="1711158"/>
            <a:ext cx="5636587" cy="4760278"/>
          </a:xfrm>
        </p:spPr>
        <p:txBody>
          <a:bodyPr/>
          <a:lstStyle/>
          <a:p>
            <a:pPr marL="342900" indent="-342900">
              <a:buFont typeface="Arial" panose="020B0604020202020204" pitchFamily="34" charset="0"/>
              <a:buChar char="•"/>
            </a:pPr>
            <a:r>
              <a:rPr lang="pt-BR" dirty="0">
                <a:latin typeface="+mn-lt"/>
              </a:rPr>
              <a:t>Os grupos de gerenciamento podem incluir várias assinaturas do Azure.</a:t>
            </a:r>
          </a:p>
          <a:p>
            <a:pPr marL="342900" indent="-342900">
              <a:buFont typeface="Arial" panose="020B0604020202020204" pitchFamily="34" charset="0"/>
              <a:buChar char="•"/>
            </a:pPr>
            <a:r>
              <a:rPr lang="pt-BR" dirty="0">
                <a:latin typeface="+mn-lt"/>
              </a:rPr>
              <a:t>As assinaturas herdam as condições aplicadas ao grupo de gerenciamento.</a:t>
            </a:r>
          </a:p>
          <a:p>
            <a:pPr marL="342900" indent="-342900">
              <a:buFont typeface="Arial" panose="020B0604020202020204" pitchFamily="34" charset="0"/>
              <a:buChar char="•"/>
            </a:pPr>
            <a:r>
              <a:rPr lang="pt-BR" dirty="0">
                <a:latin typeface="+mn-lt"/>
              </a:rPr>
              <a:t>É possível oferecer suporte a 10.000 grupos de gerenciamento em um único diretório.</a:t>
            </a:r>
          </a:p>
          <a:p>
            <a:pPr marL="342900" indent="-342900">
              <a:buFont typeface="Arial" panose="020B0604020202020204" pitchFamily="34" charset="0"/>
              <a:buChar char="•"/>
            </a:pPr>
            <a:r>
              <a:rPr lang="pt-BR" dirty="0">
                <a:latin typeface="+mn-lt"/>
              </a:rPr>
              <a:t>Uma árvore de grupos de gerenciamento pode oferecer suporte </a:t>
            </a:r>
            <a:br>
              <a:rPr lang="pt-BR" dirty="0">
                <a:latin typeface="+mn-lt"/>
              </a:rPr>
            </a:br>
            <a:r>
              <a:rPr lang="pt-BR" dirty="0">
                <a:latin typeface="+mn-lt"/>
              </a:rPr>
              <a:t>a até seis níveis de profundidade.</a:t>
            </a:r>
          </a:p>
          <a:p>
            <a:endParaRPr lang="en-US" dirty="0">
              <a:latin typeface="+mn-lt"/>
            </a:endParaRPr>
          </a:p>
        </p:txBody>
      </p:sp>
      <p:pic>
        <p:nvPicPr>
          <p:cNvPr id="5" name="Picture 2" descr="Ver a imagem da fonte">
            <a:extLst>
              <a:ext uri="{FF2B5EF4-FFF2-40B4-BE49-F238E27FC236}">
                <a16:creationId xmlns:a16="http://schemas.microsoft.com/office/drawing/2014/main" id="{0D5413BD-A387-4B50-951C-30E6F92B5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924" y="1926960"/>
            <a:ext cx="4124325" cy="267652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AD66EE7-DA4C-4414-A9B6-68715A9CB28B}"/>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5" name="Picture 14" descr="A picture containing icon&#10;&#10;Description automatically generated">
            <a:extLst>
              <a:ext uri="{FF2B5EF4-FFF2-40B4-BE49-F238E27FC236}">
                <a16:creationId xmlns:a16="http://schemas.microsoft.com/office/drawing/2014/main" id="{BEF0D3AE-E9DE-46D2-9B97-36F8D32983D7}"/>
              </a:ext>
            </a:extLst>
          </p:cNvPr>
          <p:cNvPicPr>
            <a:picLocks noChangeAspect="1"/>
          </p:cNvPicPr>
          <p:nvPr/>
        </p:nvPicPr>
        <p:blipFill rotWithShape="1">
          <a:blip r:embed="rId4"/>
          <a:srcRect t="2416"/>
          <a:stretch/>
        </p:blipFill>
        <p:spPr>
          <a:xfrm rot="5400000">
            <a:off x="3541341" y="-2467572"/>
            <a:ext cx="6183086" cy="1111823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4284DDC3-C28A-4C02-98A3-C5840C1A9422}"/>
              </a:ext>
            </a:extLst>
          </p:cNvPr>
          <p:cNvPicPr>
            <a:picLocks noChangeAspect="1"/>
          </p:cNvPicPr>
          <p:nvPr/>
        </p:nvPicPr>
        <p:blipFill rotWithShape="1">
          <a:blip r:embed="rId4"/>
          <a:srcRect t="1884"/>
          <a:stretch/>
        </p:blipFill>
        <p:spPr>
          <a:xfrm rot="16200000">
            <a:off x="1541480" y="1598086"/>
            <a:ext cx="3718433" cy="6801394"/>
          </a:xfrm>
          <a:prstGeom prst="rect">
            <a:avLst/>
          </a:prstGeom>
        </p:spPr>
      </p:pic>
      <p:pic>
        <p:nvPicPr>
          <p:cNvPr id="18" name="Picture 17" descr="A picture containing text, sign&#10;&#10;Description automatically generated">
            <a:extLst>
              <a:ext uri="{FF2B5EF4-FFF2-40B4-BE49-F238E27FC236}">
                <a16:creationId xmlns:a16="http://schemas.microsoft.com/office/drawing/2014/main" id="{59EFBF74-A912-4AA0-887C-EFF8844563AD}"/>
              </a:ext>
            </a:extLst>
          </p:cNvPr>
          <p:cNvPicPr>
            <a:picLocks noChangeAspect="1"/>
          </p:cNvPicPr>
          <p:nvPr/>
        </p:nvPicPr>
        <p:blipFill>
          <a:blip r:embed="rId5"/>
          <a:stretch>
            <a:fillRect/>
          </a:stretch>
        </p:blipFill>
        <p:spPr>
          <a:xfrm>
            <a:off x="95702" y="155697"/>
            <a:ext cx="882366" cy="882366"/>
          </a:xfrm>
          <a:prstGeom prst="rect">
            <a:avLst/>
          </a:prstGeom>
        </p:spPr>
      </p:pic>
      <p:pic>
        <p:nvPicPr>
          <p:cNvPr id="19" name="Picture 18" descr="A close-up of a car's license plate&#10;&#10;Description automatically generated with low confidence">
            <a:extLst>
              <a:ext uri="{FF2B5EF4-FFF2-40B4-BE49-F238E27FC236}">
                <a16:creationId xmlns:a16="http://schemas.microsoft.com/office/drawing/2014/main" id="{5308AB55-8A28-4E02-84D8-45D038E1EA7F}"/>
              </a:ext>
            </a:extLst>
          </p:cNvPr>
          <p:cNvPicPr>
            <a:picLocks noChangeAspect="1"/>
          </p:cNvPicPr>
          <p:nvPr/>
        </p:nvPicPr>
        <p:blipFill>
          <a:blip r:embed="rId6"/>
          <a:stretch>
            <a:fillRect/>
          </a:stretch>
        </p:blipFill>
        <p:spPr>
          <a:xfrm>
            <a:off x="11146660" y="-7277"/>
            <a:ext cx="1045340" cy="1045340"/>
          </a:xfrm>
          <a:prstGeom prst="rect">
            <a:avLst/>
          </a:prstGeom>
        </p:spPr>
      </p:pic>
      <p:pic>
        <p:nvPicPr>
          <p:cNvPr id="20" name="Picture 19" descr="Graphical user interface, text, application&#10;&#10;Description automatically generated">
            <a:extLst>
              <a:ext uri="{FF2B5EF4-FFF2-40B4-BE49-F238E27FC236}">
                <a16:creationId xmlns:a16="http://schemas.microsoft.com/office/drawing/2014/main" id="{AE6C9D13-92F1-4576-939E-6F91906894F9}"/>
              </a:ext>
            </a:extLst>
          </p:cNvPr>
          <p:cNvPicPr>
            <a:picLocks noChangeAspect="1"/>
          </p:cNvPicPr>
          <p:nvPr/>
        </p:nvPicPr>
        <p:blipFill>
          <a:blip r:embed="rId7"/>
          <a:stretch>
            <a:fillRect/>
          </a:stretch>
        </p:blipFill>
        <p:spPr>
          <a:xfrm>
            <a:off x="11272476" y="674913"/>
            <a:ext cx="811473" cy="829541"/>
          </a:xfrm>
          <a:prstGeom prst="rect">
            <a:avLst/>
          </a:prstGeom>
        </p:spPr>
      </p:pic>
      <p:sp>
        <p:nvSpPr>
          <p:cNvPr id="21" name="Title 2">
            <a:extLst>
              <a:ext uri="{FF2B5EF4-FFF2-40B4-BE49-F238E27FC236}">
                <a16:creationId xmlns:a16="http://schemas.microsoft.com/office/drawing/2014/main" id="{1EF689C8-E177-4CFD-9F43-3D438596887C}"/>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7361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a:xfrm>
            <a:off x="2447740" y="3428999"/>
            <a:ext cx="11341268" cy="680196"/>
          </a:xfrm>
        </p:spPr>
        <p:txBody>
          <a:bodyPr/>
          <a:lstStyle/>
          <a:p>
            <a:r>
              <a:rPr lang="pt-BR" dirty="0"/>
              <a:t>Principais recursos do Azure</a:t>
            </a:r>
          </a:p>
        </p:txBody>
      </p:sp>
      <p:pic>
        <p:nvPicPr>
          <p:cNvPr id="5" name="Graphic 4" descr="Blockchain">
            <a:extLst>
              <a:ext uri="{FF2B5EF4-FFF2-40B4-BE49-F238E27FC236}">
                <a16:creationId xmlns:a16="http://schemas.microsoft.com/office/drawing/2014/main" id="{A7A056C9-D569-4189-8279-4A9B825345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5133" y="2772695"/>
            <a:ext cx="1312607" cy="1312607"/>
          </a:xfrm>
          <a:prstGeom prst="rect">
            <a:avLst/>
          </a:prstGeom>
        </p:spPr>
      </p:pic>
      <p:sp>
        <p:nvSpPr>
          <p:cNvPr id="4" name="Title 3">
            <a:extLst>
              <a:ext uri="{FF2B5EF4-FFF2-40B4-BE49-F238E27FC236}">
                <a16:creationId xmlns:a16="http://schemas.microsoft.com/office/drawing/2014/main" id="{ABEF5DB6-277D-4558-9681-6FE34BAAB094}"/>
              </a:ext>
            </a:extLst>
          </p:cNvPr>
          <p:cNvSpPr txBox="1">
            <a:spLocks/>
          </p:cNvSpPr>
          <p:nvPr/>
        </p:nvSpPr>
        <p:spPr>
          <a:xfrm>
            <a:off x="2447740" y="2827568"/>
            <a:ext cx="9588768"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4200" b="1" dirty="0">
                <a:solidFill>
                  <a:schemeClr val="tx2">
                    <a:lumMod val="50000"/>
                  </a:schemeClr>
                </a:solidFill>
              </a:rPr>
              <a:t>Módulo 2</a:t>
            </a:r>
          </a:p>
        </p:txBody>
      </p:sp>
      <p:sp>
        <p:nvSpPr>
          <p:cNvPr id="6" name="Rectangle 5">
            <a:extLst>
              <a:ext uri="{FF2B5EF4-FFF2-40B4-BE49-F238E27FC236}">
                <a16:creationId xmlns:a16="http://schemas.microsoft.com/office/drawing/2014/main" id="{CEB7711A-6E2A-43DF-8AED-6B292C8D0523}"/>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7" name="Picture 6" descr="A picture containing icon&#10;&#10;Description automatically generated">
            <a:extLst>
              <a:ext uri="{FF2B5EF4-FFF2-40B4-BE49-F238E27FC236}">
                <a16:creationId xmlns:a16="http://schemas.microsoft.com/office/drawing/2014/main" id="{9F513E56-79C2-4F8C-B25B-977335318DDB}"/>
              </a:ext>
            </a:extLst>
          </p:cNvPr>
          <p:cNvPicPr>
            <a:picLocks noChangeAspect="1"/>
          </p:cNvPicPr>
          <p:nvPr/>
        </p:nvPicPr>
        <p:blipFill rotWithShape="1">
          <a:blip r:embed="rId5"/>
          <a:srcRect t="2416"/>
          <a:stretch/>
        </p:blipFill>
        <p:spPr>
          <a:xfrm rot="5400000">
            <a:off x="3541341" y="-2467572"/>
            <a:ext cx="6183086" cy="11118231"/>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3DF80156-B8B6-4D6B-ADBD-760170FA7B5E}"/>
              </a:ext>
            </a:extLst>
          </p:cNvPr>
          <p:cNvPicPr>
            <a:picLocks noChangeAspect="1"/>
          </p:cNvPicPr>
          <p:nvPr/>
        </p:nvPicPr>
        <p:blipFill rotWithShape="1">
          <a:blip r:embed="rId5"/>
          <a:srcRect t="1884"/>
          <a:stretch/>
        </p:blipFill>
        <p:spPr>
          <a:xfrm rot="16200000">
            <a:off x="1541480" y="1598086"/>
            <a:ext cx="3718433" cy="6801394"/>
          </a:xfrm>
          <a:prstGeom prst="rect">
            <a:avLst/>
          </a:prstGeom>
        </p:spPr>
      </p:pic>
      <p:pic>
        <p:nvPicPr>
          <p:cNvPr id="9" name="Picture 8" descr="A picture containing text, sign&#10;&#10;Description automatically generated">
            <a:extLst>
              <a:ext uri="{FF2B5EF4-FFF2-40B4-BE49-F238E27FC236}">
                <a16:creationId xmlns:a16="http://schemas.microsoft.com/office/drawing/2014/main" id="{5A20EB73-019D-40D6-8545-F9FF7ED60F1A}"/>
              </a:ext>
            </a:extLst>
          </p:cNvPr>
          <p:cNvPicPr>
            <a:picLocks noChangeAspect="1"/>
          </p:cNvPicPr>
          <p:nvPr/>
        </p:nvPicPr>
        <p:blipFill>
          <a:blip r:embed="rId6"/>
          <a:stretch>
            <a:fillRect/>
          </a:stretch>
        </p:blipFill>
        <p:spPr>
          <a:xfrm>
            <a:off x="95702" y="155697"/>
            <a:ext cx="882366" cy="882366"/>
          </a:xfrm>
          <a:prstGeom prst="rect">
            <a:avLst/>
          </a:prstGeom>
        </p:spPr>
      </p:pic>
      <p:pic>
        <p:nvPicPr>
          <p:cNvPr id="10" name="Picture 9" descr="A close-up of a car's license plate&#10;&#10;Description automatically generated with low confidence">
            <a:extLst>
              <a:ext uri="{FF2B5EF4-FFF2-40B4-BE49-F238E27FC236}">
                <a16:creationId xmlns:a16="http://schemas.microsoft.com/office/drawing/2014/main" id="{1C9F1E11-8C32-4DF2-9752-CA5C18C421C7}"/>
              </a:ext>
            </a:extLst>
          </p:cNvPr>
          <p:cNvPicPr>
            <a:picLocks noChangeAspect="1"/>
          </p:cNvPicPr>
          <p:nvPr/>
        </p:nvPicPr>
        <p:blipFill>
          <a:blip r:embed="rId7"/>
          <a:stretch>
            <a:fillRect/>
          </a:stretch>
        </p:blipFill>
        <p:spPr>
          <a:xfrm>
            <a:off x="11146660" y="-7277"/>
            <a:ext cx="1045340" cy="1045340"/>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4B4EB508-52B1-4E2A-9AE8-7313F3BD8672}"/>
              </a:ext>
            </a:extLst>
          </p:cNvPr>
          <p:cNvPicPr>
            <a:picLocks noChangeAspect="1"/>
          </p:cNvPicPr>
          <p:nvPr/>
        </p:nvPicPr>
        <p:blipFill>
          <a:blip r:embed="rId8"/>
          <a:stretch>
            <a:fillRect/>
          </a:stretch>
        </p:blipFill>
        <p:spPr>
          <a:xfrm>
            <a:off x="11272476" y="674913"/>
            <a:ext cx="811473" cy="829541"/>
          </a:xfrm>
          <a:prstGeom prst="rect">
            <a:avLst/>
          </a:prstGeom>
        </p:spPr>
      </p:pic>
      <p:sp>
        <p:nvSpPr>
          <p:cNvPr id="12" name="Title 2">
            <a:extLst>
              <a:ext uri="{FF2B5EF4-FFF2-40B4-BE49-F238E27FC236}">
                <a16:creationId xmlns:a16="http://schemas.microsoft.com/office/drawing/2014/main" id="{12F7AAB6-CBEC-42B0-A5A2-B12C6218BBC8}"/>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401898395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D27E-F58A-4B20-B941-5EC56B66F1D1}"/>
              </a:ext>
            </a:extLst>
          </p:cNvPr>
          <p:cNvSpPr>
            <a:spLocks noGrp="1"/>
          </p:cNvSpPr>
          <p:nvPr>
            <p:ph type="title"/>
          </p:nvPr>
        </p:nvSpPr>
        <p:spPr>
          <a:xfrm>
            <a:off x="670561" y="693413"/>
            <a:ext cx="11341268" cy="680196"/>
          </a:xfrm>
        </p:spPr>
        <p:txBody>
          <a:bodyPr/>
          <a:lstStyle/>
          <a:p>
            <a:pPr algn="ctr"/>
            <a:r>
              <a:rPr lang="pt-BR" dirty="0"/>
              <a:t>Serviços de computação do Azure</a:t>
            </a:r>
          </a:p>
        </p:txBody>
      </p:sp>
      <p:sp>
        <p:nvSpPr>
          <p:cNvPr id="21" name="Content Placeholder 20">
            <a:extLst>
              <a:ext uri="{FF2B5EF4-FFF2-40B4-BE49-F238E27FC236}">
                <a16:creationId xmlns:a16="http://schemas.microsoft.com/office/drawing/2014/main" id="{B640ED0B-E66F-468C-A8E2-E10C9FEDF3DF}"/>
              </a:ext>
            </a:extLst>
          </p:cNvPr>
          <p:cNvSpPr>
            <a:spLocks noGrp="1"/>
          </p:cNvSpPr>
          <p:nvPr>
            <p:ph sz="quarter" idx="10"/>
          </p:nvPr>
        </p:nvSpPr>
        <p:spPr>
          <a:xfrm>
            <a:off x="670561" y="1456897"/>
            <a:ext cx="10511246" cy="923330"/>
          </a:xfrm>
        </p:spPr>
        <p:txBody>
          <a:bodyPr/>
          <a:lstStyle/>
          <a:p>
            <a:r>
              <a:rPr lang="pt-BR" dirty="0">
                <a:latin typeface="+mn-lt"/>
              </a:rPr>
              <a:t>A </a:t>
            </a:r>
            <a:r>
              <a:rPr lang="pt-BR" b="1" dirty="0">
                <a:latin typeface="+mn-lt"/>
              </a:rPr>
              <a:t>computação</a:t>
            </a:r>
            <a:r>
              <a:rPr lang="pt-BR" dirty="0">
                <a:latin typeface="+mn-lt"/>
              </a:rPr>
              <a:t> do Azure é um serviço de computação sob demanda que fornece recursos de computação, como discos, processadores, memória, rede e sistemas operacionais.</a:t>
            </a:r>
          </a:p>
        </p:txBody>
      </p:sp>
      <p:grpSp>
        <p:nvGrpSpPr>
          <p:cNvPr id="29" name="Group 28" descr="Grupo de 5 ícones que representam diferentes recursos de computação sob demanda, como Máquinas Virtuais, Serviço de Aplicativo, Contêineres, Serviço de Kubernetes do Azure e Área de Trabalho Virtual do Windows.">
            <a:extLst>
              <a:ext uri="{FF2B5EF4-FFF2-40B4-BE49-F238E27FC236}">
                <a16:creationId xmlns:a16="http://schemas.microsoft.com/office/drawing/2014/main" id="{EC9A2C1F-3853-44D8-A5C8-B5AD096B16D8}"/>
              </a:ext>
            </a:extLst>
          </p:cNvPr>
          <p:cNvGrpSpPr/>
          <p:nvPr/>
        </p:nvGrpSpPr>
        <p:grpSpPr>
          <a:xfrm>
            <a:off x="418643" y="3375569"/>
            <a:ext cx="10862150" cy="2204410"/>
            <a:chOff x="69927" y="3491749"/>
            <a:chExt cx="11988117" cy="2379968"/>
          </a:xfrm>
        </p:grpSpPr>
        <p:pic>
          <p:nvPicPr>
            <p:cNvPr id="11" name="Graphic 10">
              <a:extLst>
                <a:ext uri="{FF2B5EF4-FFF2-40B4-BE49-F238E27FC236}">
                  <a16:creationId xmlns:a16="http://schemas.microsoft.com/office/drawing/2014/main" id="{7E99825D-055E-421A-A609-57CA734EA4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219" y="3491749"/>
              <a:ext cx="1508960" cy="1508959"/>
            </a:xfrm>
            <a:prstGeom prst="rect">
              <a:avLst/>
            </a:prstGeom>
          </p:spPr>
        </p:pic>
        <p:sp>
          <p:nvSpPr>
            <p:cNvPr id="12" name="TextBox 11">
              <a:extLst>
                <a:ext uri="{FF2B5EF4-FFF2-40B4-BE49-F238E27FC236}">
                  <a16:creationId xmlns:a16="http://schemas.microsoft.com/office/drawing/2014/main" id="{09C215C7-3F79-4615-A31C-DEF0E0B0C008}"/>
                </a:ext>
              </a:extLst>
            </p:cNvPr>
            <p:cNvSpPr txBox="1"/>
            <p:nvPr/>
          </p:nvSpPr>
          <p:spPr>
            <a:xfrm>
              <a:off x="69927" y="5000709"/>
              <a:ext cx="2272907" cy="707075"/>
            </a:xfrm>
            <a:prstGeom prst="rect">
              <a:avLst/>
            </a:prstGeom>
            <a:noFill/>
          </p:spPr>
          <p:txBody>
            <a:bodyPr wrap="square" lIns="182880" tIns="146304" rIns="182880" bIns="146304" rtlCol="0">
              <a:spAutoFit/>
            </a:bodyPr>
            <a:lstStyle/>
            <a:p>
              <a:pPr algn="ctr">
                <a:lnSpc>
                  <a:spcPct val="90000"/>
                </a:lnSpc>
                <a:spcAft>
                  <a:spcPts val="600"/>
                </a:spcAft>
              </a:pPr>
              <a:r>
                <a:rPr lang="pt-BR" sz="1800">
                  <a:gradFill>
                    <a:gsLst>
                      <a:gs pos="2917">
                        <a:schemeClr val="tx1"/>
                      </a:gs>
                      <a:gs pos="30000">
                        <a:schemeClr val="tx1"/>
                      </a:gs>
                    </a:gsLst>
                    <a:lin ang="5400000" scaled="0"/>
                  </a:gradFill>
                </a:rPr>
                <a:t>Máquinas </a:t>
              </a:r>
            </a:p>
            <a:p>
              <a:pPr algn="ctr">
                <a:lnSpc>
                  <a:spcPct val="90000"/>
                </a:lnSpc>
                <a:spcAft>
                  <a:spcPts val="600"/>
                </a:spcAft>
              </a:pPr>
              <a:r>
                <a:rPr lang="pt-BR" sz="1800">
                  <a:gradFill>
                    <a:gsLst>
                      <a:gs pos="2917">
                        <a:schemeClr val="tx1"/>
                      </a:gs>
                      <a:gs pos="30000">
                        <a:schemeClr val="tx1"/>
                      </a:gs>
                    </a:gsLst>
                    <a:lin ang="5400000" scaled="0"/>
                  </a:gradFill>
                </a:rPr>
                <a:t>Virtuais</a:t>
              </a:r>
            </a:p>
          </p:txBody>
        </p:sp>
        <p:pic>
          <p:nvPicPr>
            <p:cNvPr id="7" name="Graphic 6">
              <a:extLst>
                <a:ext uri="{FF2B5EF4-FFF2-40B4-BE49-F238E27FC236}">
                  <a16:creationId xmlns:a16="http://schemas.microsoft.com/office/drawing/2014/main" id="{8A4C6A50-9F4A-47D9-8109-8064E999342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879681" y="3497958"/>
              <a:ext cx="1508960" cy="1508960"/>
            </a:xfrm>
            <a:prstGeom prst="rect">
              <a:avLst/>
            </a:prstGeom>
          </p:spPr>
        </p:pic>
        <p:sp>
          <p:nvSpPr>
            <p:cNvPr id="13" name="TextBox 12">
              <a:extLst>
                <a:ext uri="{FF2B5EF4-FFF2-40B4-BE49-F238E27FC236}">
                  <a16:creationId xmlns:a16="http://schemas.microsoft.com/office/drawing/2014/main" id="{A7233128-8059-42A1-812B-E52181FF1EF3}"/>
                </a:ext>
              </a:extLst>
            </p:cNvPr>
            <p:cNvSpPr txBox="1"/>
            <p:nvPr/>
          </p:nvSpPr>
          <p:spPr>
            <a:xfrm>
              <a:off x="2497707" y="5000709"/>
              <a:ext cx="2274270" cy="871008"/>
            </a:xfrm>
            <a:prstGeom prst="rect">
              <a:avLst/>
            </a:prstGeom>
            <a:noFill/>
          </p:spPr>
          <p:txBody>
            <a:bodyPr wrap="square" lIns="182880" tIns="146304" rIns="182880" bIns="146304" rtlCol="0">
              <a:spAutoFit/>
            </a:bodyPr>
            <a:lstStyle/>
            <a:p>
              <a:pPr algn="ctr">
                <a:lnSpc>
                  <a:spcPct val="90000"/>
                </a:lnSpc>
                <a:spcAft>
                  <a:spcPts val="600"/>
                </a:spcAft>
              </a:pPr>
              <a:r>
                <a:rPr lang="pt-BR" sz="1800">
                  <a:gradFill>
                    <a:gsLst>
                      <a:gs pos="2917">
                        <a:schemeClr val="tx1"/>
                      </a:gs>
                      <a:gs pos="30000">
                        <a:schemeClr val="tx1"/>
                      </a:gs>
                    </a:gsLst>
                    <a:lin ang="5400000" scaled="0"/>
                  </a:gradFill>
                </a:rPr>
                <a:t>Aplicativo </a:t>
              </a:r>
            </a:p>
            <a:p>
              <a:pPr algn="ctr">
                <a:lnSpc>
                  <a:spcPct val="90000"/>
                </a:lnSpc>
                <a:spcAft>
                  <a:spcPts val="600"/>
                </a:spcAft>
              </a:pPr>
              <a:r>
                <a:rPr lang="pt-BR" sz="1800">
                  <a:gradFill>
                    <a:gsLst>
                      <a:gs pos="2917">
                        <a:schemeClr val="tx1"/>
                      </a:gs>
                      <a:gs pos="30000">
                        <a:schemeClr val="tx1"/>
                      </a:gs>
                    </a:gsLst>
                    <a:lin ang="5400000" scaled="0"/>
                  </a:gradFill>
                </a:rPr>
                <a:t>Aplicativos</a:t>
              </a:r>
            </a:p>
          </p:txBody>
        </p:sp>
        <p:pic>
          <p:nvPicPr>
            <p:cNvPr id="9" name="Graphic 8">
              <a:extLst>
                <a:ext uri="{FF2B5EF4-FFF2-40B4-BE49-F238E27FC236}">
                  <a16:creationId xmlns:a16="http://schemas.microsoft.com/office/drawing/2014/main" id="{6DFB4A3E-1D70-43C4-A64E-3AE96B51E4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38648" y="3491749"/>
              <a:ext cx="1508960" cy="1508960"/>
            </a:xfrm>
            <a:prstGeom prst="rect">
              <a:avLst/>
            </a:prstGeom>
          </p:spPr>
        </p:pic>
        <p:sp>
          <p:nvSpPr>
            <p:cNvPr id="14" name="TextBox 13">
              <a:extLst>
                <a:ext uri="{FF2B5EF4-FFF2-40B4-BE49-F238E27FC236}">
                  <a16:creationId xmlns:a16="http://schemas.microsoft.com/office/drawing/2014/main" id="{24A8DE95-589F-4D10-AE5B-6AEF0A4E3F83}"/>
                </a:ext>
              </a:extLst>
            </p:cNvPr>
            <p:cNvSpPr txBox="1"/>
            <p:nvPr/>
          </p:nvSpPr>
          <p:spPr>
            <a:xfrm>
              <a:off x="7355993" y="5000709"/>
              <a:ext cx="2274270" cy="644613"/>
            </a:xfrm>
            <a:prstGeom prst="rect">
              <a:avLst/>
            </a:prstGeom>
            <a:noFill/>
          </p:spPr>
          <p:txBody>
            <a:bodyPr wrap="square" lIns="182880" tIns="146304" rIns="182880" bIns="146304" rtlCol="0">
              <a:spAutoFit/>
            </a:bodyPr>
            <a:lstStyle/>
            <a:p>
              <a:pPr algn="ctr">
                <a:lnSpc>
                  <a:spcPct val="90000"/>
                </a:lnSpc>
                <a:spcAft>
                  <a:spcPts val="600"/>
                </a:spcAft>
              </a:pPr>
              <a:r>
                <a:rPr lang="pt-BR" sz="1800">
                  <a:gradFill>
                    <a:gsLst>
                      <a:gs pos="2917">
                        <a:schemeClr val="tx1"/>
                      </a:gs>
                      <a:gs pos="30000">
                        <a:schemeClr val="tx1"/>
                      </a:gs>
                    </a:gsLst>
                    <a:lin ang="5400000" scaled="0"/>
                  </a:gradFill>
                </a:rPr>
                <a:t>Serviços de Kubernetes do Azure (AKS)</a:t>
              </a:r>
            </a:p>
          </p:txBody>
        </p:sp>
        <p:pic>
          <p:nvPicPr>
            <p:cNvPr id="5" name="Graphic 4">
              <a:extLst>
                <a:ext uri="{FF2B5EF4-FFF2-40B4-BE49-F238E27FC236}">
                  <a16:creationId xmlns:a16="http://schemas.microsoft.com/office/drawing/2014/main" id="{722E562B-C4A2-4B55-9A3B-B8E7B3420A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65067" y="3491749"/>
              <a:ext cx="1508960" cy="1508960"/>
            </a:xfrm>
            <a:prstGeom prst="rect">
              <a:avLst/>
            </a:prstGeom>
          </p:spPr>
        </p:pic>
        <p:sp>
          <p:nvSpPr>
            <p:cNvPr id="15" name="TextBox 14">
              <a:extLst>
                <a:ext uri="{FF2B5EF4-FFF2-40B4-BE49-F238E27FC236}">
                  <a16:creationId xmlns:a16="http://schemas.microsoft.com/office/drawing/2014/main" id="{C03EFE29-B17F-4773-B9CD-70D9177E81FB}"/>
                </a:ext>
              </a:extLst>
            </p:cNvPr>
            <p:cNvSpPr txBox="1"/>
            <p:nvPr/>
          </p:nvSpPr>
          <p:spPr>
            <a:xfrm>
              <a:off x="9785137" y="5000709"/>
              <a:ext cx="2272907" cy="794064"/>
            </a:xfrm>
            <a:prstGeom prst="rect">
              <a:avLst/>
            </a:prstGeom>
            <a:noFill/>
          </p:spPr>
          <p:txBody>
            <a:bodyPr wrap="square" lIns="182880" tIns="146304" rIns="182880" bIns="146304" rtlCol="0" anchor="t">
              <a:spAutoFit/>
            </a:bodyPr>
            <a:lstStyle/>
            <a:p>
              <a:pPr algn="ctr">
                <a:lnSpc>
                  <a:spcPct val="90000"/>
                </a:lnSpc>
                <a:spcAft>
                  <a:spcPts val="600"/>
                </a:spcAft>
              </a:pPr>
              <a:r>
                <a:rPr lang="pt-BR" sz="1800">
                  <a:gradFill>
                    <a:gsLst>
                      <a:gs pos="2917">
                        <a:schemeClr val="tx1"/>
                      </a:gs>
                      <a:gs pos="30000">
                        <a:schemeClr val="tx1"/>
                      </a:gs>
                    </a:gsLst>
                    <a:lin ang="5400000" scaled="0"/>
                  </a:gradFill>
                </a:rPr>
                <a:t>Área de Trabalho Virtual do Azure</a:t>
              </a:r>
            </a:p>
          </p:txBody>
        </p:sp>
        <p:pic>
          <p:nvPicPr>
            <p:cNvPr id="24" name="Graphic 23">
              <a:extLst>
                <a:ext uri="{FF2B5EF4-FFF2-40B4-BE49-F238E27FC236}">
                  <a16:creationId xmlns:a16="http://schemas.microsoft.com/office/drawing/2014/main" id="{43EBD658-A0FF-45C1-B796-1D233D15F00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08143" y="3491749"/>
              <a:ext cx="1508960" cy="1508960"/>
            </a:xfrm>
            <a:prstGeom prst="rect">
              <a:avLst/>
            </a:prstGeom>
          </p:spPr>
        </p:pic>
        <p:sp>
          <p:nvSpPr>
            <p:cNvPr id="28" name="TextBox 27">
              <a:extLst>
                <a:ext uri="{FF2B5EF4-FFF2-40B4-BE49-F238E27FC236}">
                  <a16:creationId xmlns:a16="http://schemas.microsoft.com/office/drawing/2014/main" id="{FB20D3E5-220E-4E29-A87B-5AD608C8F82E}"/>
                </a:ext>
              </a:extLst>
            </p:cNvPr>
            <p:cNvSpPr txBox="1"/>
            <p:nvPr/>
          </p:nvSpPr>
          <p:spPr>
            <a:xfrm>
              <a:off x="4926850" y="5000709"/>
              <a:ext cx="2274270" cy="794064"/>
            </a:xfrm>
            <a:prstGeom prst="rect">
              <a:avLst/>
            </a:prstGeom>
            <a:noFill/>
          </p:spPr>
          <p:txBody>
            <a:bodyPr wrap="square" lIns="182880" tIns="146304" rIns="182880" bIns="146304" rtlCol="0">
              <a:spAutoFit/>
            </a:bodyPr>
            <a:lstStyle/>
            <a:p>
              <a:pPr algn="ctr">
                <a:lnSpc>
                  <a:spcPct val="90000"/>
                </a:lnSpc>
                <a:spcAft>
                  <a:spcPts val="600"/>
                </a:spcAft>
              </a:pPr>
              <a:r>
                <a:rPr lang="pt-BR" sz="1800">
                  <a:gradFill>
                    <a:gsLst>
                      <a:gs pos="2917">
                        <a:schemeClr val="tx1"/>
                      </a:gs>
                      <a:gs pos="30000">
                        <a:schemeClr val="tx1"/>
                      </a:gs>
                    </a:gsLst>
                    <a:lin ang="5400000" scaled="0"/>
                  </a:gradFill>
                </a:rPr>
                <a:t>Instâncias de Contêiner</a:t>
              </a:r>
            </a:p>
          </p:txBody>
        </p:sp>
      </p:grpSp>
      <p:sp>
        <p:nvSpPr>
          <p:cNvPr id="16" name="Rectangle 15">
            <a:extLst>
              <a:ext uri="{FF2B5EF4-FFF2-40B4-BE49-F238E27FC236}">
                <a16:creationId xmlns:a16="http://schemas.microsoft.com/office/drawing/2014/main" id="{CFD57D74-7761-42AE-8762-D5A7EFFA3058}"/>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7" name="Picture 16" descr="A picture containing icon&#10;&#10;Description automatically generated">
            <a:extLst>
              <a:ext uri="{FF2B5EF4-FFF2-40B4-BE49-F238E27FC236}">
                <a16:creationId xmlns:a16="http://schemas.microsoft.com/office/drawing/2014/main" id="{BF0AB7A7-4861-4B44-9447-E2183E6DE785}"/>
              </a:ext>
            </a:extLst>
          </p:cNvPr>
          <p:cNvPicPr>
            <a:picLocks noChangeAspect="1"/>
          </p:cNvPicPr>
          <p:nvPr/>
        </p:nvPicPr>
        <p:blipFill rotWithShape="1">
          <a:blip r:embed="rId13"/>
          <a:srcRect t="2416"/>
          <a:stretch/>
        </p:blipFill>
        <p:spPr>
          <a:xfrm rot="5400000">
            <a:off x="3541341" y="-2467572"/>
            <a:ext cx="6183086" cy="11118231"/>
          </a:xfrm>
          <a:prstGeom prst="rect">
            <a:avLst/>
          </a:prstGeom>
        </p:spPr>
      </p:pic>
      <p:pic>
        <p:nvPicPr>
          <p:cNvPr id="18" name="Picture 17" descr="A picture containing icon&#10;&#10;Description automatically generated">
            <a:extLst>
              <a:ext uri="{FF2B5EF4-FFF2-40B4-BE49-F238E27FC236}">
                <a16:creationId xmlns:a16="http://schemas.microsoft.com/office/drawing/2014/main" id="{C8873FC8-B8D3-4A07-A753-BF4414F20FBB}"/>
              </a:ext>
            </a:extLst>
          </p:cNvPr>
          <p:cNvPicPr>
            <a:picLocks noChangeAspect="1"/>
          </p:cNvPicPr>
          <p:nvPr/>
        </p:nvPicPr>
        <p:blipFill rotWithShape="1">
          <a:blip r:embed="rId13"/>
          <a:srcRect t="1884"/>
          <a:stretch/>
        </p:blipFill>
        <p:spPr>
          <a:xfrm rot="16200000">
            <a:off x="1541480" y="1598086"/>
            <a:ext cx="3718433" cy="6801394"/>
          </a:xfrm>
          <a:prstGeom prst="rect">
            <a:avLst/>
          </a:prstGeom>
        </p:spPr>
      </p:pic>
      <p:pic>
        <p:nvPicPr>
          <p:cNvPr id="19" name="Picture 18" descr="A picture containing text, sign&#10;&#10;Description automatically generated">
            <a:extLst>
              <a:ext uri="{FF2B5EF4-FFF2-40B4-BE49-F238E27FC236}">
                <a16:creationId xmlns:a16="http://schemas.microsoft.com/office/drawing/2014/main" id="{DD2E1AD4-203A-4910-A3E6-A9EEEC998008}"/>
              </a:ext>
            </a:extLst>
          </p:cNvPr>
          <p:cNvPicPr>
            <a:picLocks noChangeAspect="1"/>
          </p:cNvPicPr>
          <p:nvPr/>
        </p:nvPicPr>
        <p:blipFill>
          <a:blip r:embed="rId14"/>
          <a:stretch>
            <a:fillRect/>
          </a:stretch>
        </p:blipFill>
        <p:spPr>
          <a:xfrm>
            <a:off x="95702" y="155697"/>
            <a:ext cx="882366" cy="882366"/>
          </a:xfrm>
          <a:prstGeom prst="rect">
            <a:avLst/>
          </a:prstGeom>
        </p:spPr>
      </p:pic>
      <p:pic>
        <p:nvPicPr>
          <p:cNvPr id="20" name="Picture 19" descr="A close-up of a car's license plate&#10;&#10;Description automatically generated with low confidence">
            <a:extLst>
              <a:ext uri="{FF2B5EF4-FFF2-40B4-BE49-F238E27FC236}">
                <a16:creationId xmlns:a16="http://schemas.microsoft.com/office/drawing/2014/main" id="{72DB1958-8A97-46AD-84A7-80DD43313540}"/>
              </a:ext>
            </a:extLst>
          </p:cNvPr>
          <p:cNvPicPr>
            <a:picLocks noChangeAspect="1"/>
          </p:cNvPicPr>
          <p:nvPr/>
        </p:nvPicPr>
        <p:blipFill>
          <a:blip r:embed="rId15"/>
          <a:stretch>
            <a:fillRect/>
          </a:stretch>
        </p:blipFill>
        <p:spPr>
          <a:xfrm>
            <a:off x="11146660" y="-7277"/>
            <a:ext cx="1045340" cy="1045340"/>
          </a:xfrm>
          <a:prstGeom prst="rect">
            <a:avLst/>
          </a:prstGeom>
        </p:spPr>
      </p:pic>
      <p:pic>
        <p:nvPicPr>
          <p:cNvPr id="22" name="Picture 21" descr="Graphical user interface, text, application&#10;&#10;Description automatically generated">
            <a:extLst>
              <a:ext uri="{FF2B5EF4-FFF2-40B4-BE49-F238E27FC236}">
                <a16:creationId xmlns:a16="http://schemas.microsoft.com/office/drawing/2014/main" id="{9D6EA750-5C42-49AC-AF66-2151BD7863FC}"/>
              </a:ext>
            </a:extLst>
          </p:cNvPr>
          <p:cNvPicPr>
            <a:picLocks noChangeAspect="1"/>
          </p:cNvPicPr>
          <p:nvPr/>
        </p:nvPicPr>
        <p:blipFill>
          <a:blip r:embed="rId16"/>
          <a:stretch>
            <a:fillRect/>
          </a:stretch>
        </p:blipFill>
        <p:spPr>
          <a:xfrm>
            <a:off x="11272476" y="674913"/>
            <a:ext cx="811473" cy="829541"/>
          </a:xfrm>
          <a:prstGeom prst="rect">
            <a:avLst/>
          </a:prstGeom>
        </p:spPr>
      </p:pic>
      <p:sp>
        <p:nvSpPr>
          <p:cNvPr id="23" name="Title 2">
            <a:extLst>
              <a:ext uri="{FF2B5EF4-FFF2-40B4-BE49-F238E27FC236}">
                <a16:creationId xmlns:a16="http://schemas.microsoft.com/office/drawing/2014/main" id="{36C2415A-E24E-4170-8494-49FD03D642A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13757266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610232" y="684334"/>
            <a:ext cx="11341268" cy="680196"/>
          </a:xfrm>
        </p:spPr>
        <p:txBody>
          <a:bodyPr/>
          <a:lstStyle/>
          <a:p>
            <a:pPr algn="ctr"/>
            <a:r>
              <a:rPr lang="pt-BR" dirty="0"/>
              <a:t>Máquinas virtuais do Azure</a:t>
            </a:r>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610231" y="1595443"/>
            <a:ext cx="6651805" cy="3277820"/>
          </a:xfrm>
        </p:spPr>
        <p:txBody>
          <a:bodyPr vert="horz" wrap="square" lIns="0" tIns="0" rIns="0" bIns="0" rtlCol="0" anchor="t">
            <a:spAutoFit/>
          </a:bodyPr>
          <a:lstStyle/>
          <a:p>
            <a:pPr>
              <a:spcBef>
                <a:spcPts val="0"/>
              </a:spcBef>
              <a:spcAft>
                <a:spcPts val="1800"/>
              </a:spcAft>
            </a:pPr>
            <a:r>
              <a:rPr lang="pt-BR" dirty="0"/>
              <a:t>As </a:t>
            </a:r>
            <a:r>
              <a:rPr lang="pt-BR" b="1" dirty="0">
                <a:latin typeface="+mn-lt"/>
                <a:cs typeface="Segoe UI Semilight"/>
              </a:rPr>
              <a:t>Máquinas Virtuais (VM)</a:t>
            </a:r>
            <a:r>
              <a:rPr lang="pt-BR" dirty="0">
                <a:latin typeface="+mn-lt"/>
                <a:cs typeface="Segoe UI Semilight"/>
              </a:rPr>
              <a:t> do Azure </a:t>
            </a:r>
            <a:r>
              <a:rPr lang="pt-BR" dirty="0"/>
              <a:t>são </a:t>
            </a:r>
            <a:r>
              <a:rPr lang="pt-BR" dirty="0">
                <a:latin typeface="+mn-lt"/>
                <a:cs typeface="Segoe UI Semilight"/>
              </a:rPr>
              <a:t>emulações de software de computadores físicos. </a:t>
            </a:r>
          </a:p>
          <a:p>
            <a:pPr marL="342900" indent="-342900">
              <a:spcBef>
                <a:spcPts val="0"/>
              </a:spcBef>
              <a:spcAft>
                <a:spcPts val="1800"/>
              </a:spcAft>
              <a:buFont typeface="Arial" panose="020B0604020202020204" pitchFamily="34" charset="0"/>
              <a:buChar char="•"/>
            </a:pPr>
            <a:r>
              <a:rPr lang="pt-BR" dirty="0">
                <a:latin typeface="+mn-lt"/>
                <a:cs typeface="Segoe UI Semilight"/>
              </a:rPr>
              <a:t>Inclui processador virtual, memória, armazenamento e rede. </a:t>
            </a:r>
          </a:p>
          <a:p>
            <a:pPr marL="342900" indent="-342900">
              <a:spcBef>
                <a:spcPts val="0"/>
              </a:spcBef>
              <a:spcAft>
                <a:spcPts val="1800"/>
              </a:spcAft>
              <a:buFont typeface="Arial" panose="020B0604020202020204" pitchFamily="34" charset="0"/>
              <a:buChar char="•"/>
            </a:pPr>
            <a:r>
              <a:rPr lang="pt-BR" dirty="0"/>
              <a:t>Oferta de IaaS que oferece personalização e controle total.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62036" y="2544678"/>
            <a:ext cx="3392057" cy="3392057"/>
          </a:xfrm>
          <a:prstGeom prst="rect">
            <a:avLst/>
          </a:prstGeom>
        </p:spPr>
      </p:pic>
      <p:sp>
        <p:nvSpPr>
          <p:cNvPr id="4" name="Footer Placeholder 1">
            <a:extLst>
              <a:ext uri="{FF2B5EF4-FFF2-40B4-BE49-F238E27FC236}">
                <a16:creationId xmlns:a16="http://schemas.microsoft.com/office/drawing/2014/main" id="{387E4514-B0FC-4095-9DEC-60D36769182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pt-BR"/>
              <a:t>© Copyright Microsoft Corporation. Todos os direitos reservados.</a:t>
            </a:r>
          </a:p>
        </p:txBody>
      </p:sp>
      <p:sp>
        <p:nvSpPr>
          <p:cNvPr id="14" name="Rectangle 13">
            <a:extLst>
              <a:ext uri="{FF2B5EF4-FFF2-40B4-BE49-F238E27FC236}">
                <a16:creationId xmlns:a16="http://schemas.microsoft.com/office/drawing/2014/main" id="{C2638908-9E1A-45F7-A85B-68446BEB9F5B}"/>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5" name="Picture 14" descr="A picture containing icon&#10;&#10;Description automatically generated">
            <a:extLst>
              <a:ext uri="{FF2B5EF4-FFF2-40B4-BE49-F238E27FC236}">
                <a16:creationId xmlns:a16="http://schemas.microsoft.com/office/drawing/2014/main" id="{58D6FF76-B040-4EAB-B81D-16D73B68739F}"/>
              </a:ext>
            </a:extLst>
          </p:cNvPr>
          <p:cNvPicPr>
            <a:picLocks noChangeAspect="1"/>
          </p:cNvPicPr>
          <p:nvPr/>
        </p:nvPicPr>
        <p:blipFill rotWithShape="1">
          <a:blip r:embed="rId5"/>
          <a:srcRect t="2416"/>
          <a:stretch/>
        </p:blipFill>
        <p:spPr>
          <a:xfrm rot="5400000">
            <a:off x="3541341" y="-2467572"/>
            <a:ext cx="6183086" cy="1111823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0D982325-4F1C-401B-B8E5-9E12DA91A374}"/>
              </a:ext>
            </a:extLst>
          </p:cNvPr>
          <p:cNvPicPr>
            <a:picLocks noChangeAspect="1"/>
          </p:cNvPicPr>
          <p:nvPr/>
        </p:nvPicPr>
        <p:blipFill rotWithShape="1">
          <a:blip r:embed="rId5"/>
          <a:srcRect t="1884"/>
          <a:stretch/>
        </p:blipFill>
        <p:spPr>
          <a:xfrm rot="16200000">
            <a:off x="1541480" y="1598086"/>
            <a:ext cx="3718433" cy="6801394"/>
          </a:xfrm>
          <a:prstGeom prst="rect">
            <a:avLst/>
          </a:prstGeom>
        </p:spPr>
      </p:pic>
      <p:pic>
        <p:nvPicPr>
          <p:cNvPr id="18" name="Picture 17" descr="A picture containing text, sign&#10;&#10;Description automatically generated">
            <a:extLst>
              <a:ext uri="{FF2B5EF4-FFF2-40B4-BE49-F238E27FC236}">
                <a16:creationId xmlns:a16="http://schemas.microsoft.com/office/drawing/2014/main" id="{7DD12C39-AAE3-42D7-A4DE-6686F9E1C5DB}"/>
              </a:ext>
            </a:extLst>
          </p:cNvPr>
          <p:cNvPicPr>
            <a:picLocks noChangeAspect="1"/>
          </p:cNvPicPr>
          <p:nvPr/>
        </p:nvPicPr>
        <p:blipFill>
          <a:blip r:embed="rId6"/>
          <a:stretch>
            <a:fillRect/>
          </a:stretch>
        </p:blipFill>
        <p:spPr>
          <a:xfrm>
            <a:off x="95702" y="155697"/>
            <a:ext cx="882366" cy="882366"/>
          </a:xfrm>
          <a:prstGeom prst="rect">
            <a:avLst/>
          </a:prstGeom>
        </p:spPr>
      </p:pic>
      <p:pic>
        <p:nvPicPr>
          <p:cNvPr id="19" name="Picture 18" descr="A close-up of a car's license plate&#10;&#10;Description automatically generated with low confidence">
            <a:extLst>
              <a:ext uri="{FF2B5EF4-FFF2-40B4-BE49-F238E27FC236}">
                <a16:creationId xmlns:a16="http://schemas.microsoft.com/office/drawing/2014/main" id="{85409DFA-84D2-4BC9-A54B-B528ECB477C6}"/>
              </a:ext>
            </a:extLst>
          </p:cNvPr>
          <p:cNvPicPr>
            <a:picLocks noChangeAspect="1"/>
          </p:cNvPicPr>
          <p:nvPr/>
        </p:nvPicPr>
        <p:blipFill>
          <a:blip r:embed="rId7"/>
          <a:stretch>
            <a:fillRect/>
          </a:stretch>
        </p:blipFill>
        <p:spPr>
          <a:xfrm>
            <a:off x="11146660" y="-7277"/>
            <a:ext cx="1045340" cy="1045340"/>
          </a:xfrm>
          <a:prstGeom prst="rect">
            <a:avLst/>
          </a:prstGeom>
        </p:spPr>
      </p:pic>
      <p:pic>
        <p:nvPicPr>
          <p:cNvPr id="20" name="Picture 19" descr="Graphical user interface, text, application&#10;&#10;Description automatically generated">
            <a:extLst>
              <a:ext uri="{FF2B5EF4-FFF2-40B4-BE49-F238E27FC236}">
                <a16:creationId xmlns:a16="http://schemas.microsoft.com/office/drawing/2014/main" id="{42D25AF6-C007-45C4-9F8E-2AF4B49A8EE1}"/>
              </a:ext>
            </a:extLst>
          </p:cNvPr>
          <p:cNvPicPr>
            <a:picLocks noChangeAspect="1"/>
          </p:cNvPicPr>
          <p:nvPr/>
        </p:nvPicPr>
        <p:blipFill>
          <a:blip r:embed="rId8"/>
          <a:stretch>
            <a:fillRect/>
          </a:stretch>
        </p:blipFill>
        <p:spPr>
          <a:xfrm>
            <a:off x="11272476" y="674913"/>
            <a:ext cx="811473" cy="829541"/>
          </a:xfrm>
          <a:prstGeom prst="rect">
            <a:avLst/>
          </a:prstGeom>
        </p:spPr>
      </p:pic>
      <p:sp>
        <p:nvSpPr>
          <p:cNvPr id="21" name="Title 2">
            <a:extLst>
              <a:ext uri="{FF2B5EF4-FFF2-40B4-BE49-F238E27FC236}">
                <a16:creationId xmlns:a16="http://schemas.microsoft.com/office/drawing/2014/main" id="{0C1BBAE1-C68F-4941-A98F-FAABAF13A441}"/>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13606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25366" y="719486"/>
            <a:ext cx="11341268" cy="680196"/>
          </a:xfrm>
        </p:spPr>
        <p:txBody>
          <a:bodyPr/>
          <a:lstStyle/>
          <a:p>
            <a:pPr algn="ctr"/>
            <a:r>
              <a:rPr lang="pt-BR" dirty="0"/>
              <a:t>Serviços de Aplicativo do Azure</a:t>
            </a:r>
          </a:p>
        </p:txBody>
      </p:sp>
      <p:pic>
        <p:nvPicPr>
          <p:cNvPr id="7" name="Graphic 6" descr="O ícone do Serviço de Aplicativo do Azure - forma de nuvem rodeada por vários exemplos de aplicativos.">
            <a:extLst>
              <a:ext uri="{FF2B5EF4-FFF2-40B4-BE49-F238E27FC236}">
                <a16:creationId xmlns:a16="http://schemas.microsoft.com/office/drawing/2014/main" id="{28563136-AE71-4BE5-9B15-BD8066D524F1}"/>
              </a:ext>
            </a:extLst>
          </p:cNvPr>
          <p:cNvPicPr>
            <a:picLocks noChangeAspect="1"/>
          </p:cNvPicPr>
          <p:nvPr/>
        </p:nvPicPr>
        <p:blipFill>
          <a:blip r:embed="rId3"/>
          <a:srcRect/>
          <a:stretch/>
        </p:blipFill>
        <p:spPr>
          <a:xfrm>
            <a:off x="418643" y="1674428"/>
            <a:ext cx="2825439" cy="2698453"/>
          </a:xfrm>
          <a:prstGeom prst="rect">
            <a:avLst/>
          </a:prstGeom>
        </p:spPr>
      </p:pic>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3558589" y="1674428"/>
            <a:ext cx="7170371" cy="3647152"/>
          </a:xfrm>
        </p:spPr>
        <p:txBody>
          <a:bodyPr vert="horz" wrap="square" lIns="0" tIns="0" rIns="0" bIns="0" rtlCol="0" anchor="t">
            <a:spAutoFit/>
          </a:bodyPr>
          <a:lstStyle/>
          <a:p>
            <a:pPr>
              <a:spcBef>
                <a:spcPts val="0"/>
              </a:spcBef>
              <a:spcAft>
                <a:spcPts val="1800"/>
              </a:spcAft>
            </a:pPr>
            <a:r>
              <a:rPr lang="pt-BR" dirty="0">
                <a:latin typeface="+mn-lt"/>
                <a:cs typeface="Segoe UI Semilight"/>
              </a:rPr>
              <a:t>O </a:t>
            </a:r>
            <a:r>
              <a:rPr lang="pt-BR" b="1" dirty="0">
                <a:latin typeface="+mn-lt"/>
                <a:cs typeface="Segoe UI Semilight"/>
              </a:rPr>
              <a:t>Serviço de Aplicativo </a:t>
            </a:r>
            <a:r>
              <a:rPr lang="pt-BR" dirty="0">
                <a:latin typeface="+mn-lt"/>
                <a:cs typeface="Segoe UI Semilight"/>
              </a:rPr>
              <a:t>do Azure é uma plataforma totalmente gerenciada para criar, implantar e escalar aplicativos Web e APIs com rapidez. </a:t>
            </a:r>
          </a:p>
          <a:p>
            <a:pPr marL="342900" indent="-342900">
              <a:spcBef>
                <a:spcPts val="0"/>
              </a:spcBef>
              <a:spcAft>
                <a:spcPts val="1800"/>
              </a:spcAft>
              <a:buFont typeface="Arial" panose="020B0604020202020204" pitchFamily="34" charset="0"/>
              <a:buChar char="•"/>
            </a:pPr>
            <a:r>
              <a:rPr lang="pt-BR" dirty="0"/>
              <a:t>Trabalha com </a:t>
            </a:r>
            <a:r>
              <a:rPr lang="pt-BR" dirty="0">
                <a:latin typeface="+mn-lt"/>
                <a:cs typeface="Segoe UI Semilight"/>
              </a:rPr>
              <a:t>.</a:t>
            </a:r>
            <a:r>
              <a:rPr lang="pt-BR" dirty="0"/>
              <a:t>NET</a:t>
            </a:r>
            <a:r>
              <a:rPr lang="pt-BR" dirty="0">
                <a:latin typeface="+mn-lt"/>
                <a:cs typeface="Segoe UI Semilight"/>
              </a:rPr>
              <a:t>, .</a:t>
            </a:r>
            <a:r>
              <a:rPr lang="pt-BR" dirty="0"/>
              <a:t>NET</a:t>
            </a:r>
            <a:r>
              <a:rPr lang="pt-BR" dirty="0">
                <a:latin typeface="+mn-lt"/>
                <a:cs typeface="Segoe UI Semilight"/>
              </a:rPr>
              <a:t> Core, Node.js, Java, </a:t>
            </a:r>
            <a:r>
              <a:rPr lang="pt-BR" dirty="0"/>
              <a:t>Python ou</a:t>
            </a:r>
            <a:r>
              <a:rPr lang="pt-BR" dirty="0">
                <a:latin typeface="+mn-lt"/>
                <a:cs typeface="Segoe UI Semilight"/>
              </a:rPr>
              <a:t> php.</a:t>
            </a:r>
          </a:p>
          <a:p>
            <a:pPr marL="342900" indent="-342900">
              <a:spcBef>
                <a:spcPts val="0"/>
              </a:spcBef>
              <a:spcAft>
                <a:spcPts val="1800"/>
              </a:spcAft>
              <a:buFont typeface="Arial" panose="020B0604020202020204" pitchFamily="34" charset="0"/>
              <a:buChar char="•"/>
            </a:pPr>
            <a:r>
              <a:rPr lang="pt-BR" dirty="0"/>
              <a:t>Oferta de PaaS com requisitos de nível corporativo de desempenho, segurança e conformidade.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sp>
        <p:nvSpPr>
          <p:cNvPr id="2" name="Footer Placeholder 1">
            <a:extLst>
              <a:ext uri="{FF2B5EF4-FFF2-40B4-BE49-F238E27FC236}">
                <a16:creationId xmlns:a16="http://schemas.microsoft.com/office/drawing/2014/main" id="{5123E88A-F94C-488C-AB35-B5C239CE131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pt-BR"/>
              <a:t>© Copyright Microsoft Corporation. Todos os direitos reservados.</a:t>
            </a:r>
          </a:p>
        </p:txBody>
      </p:sp>
      <p:sp>
        <p:nvSpPr>
          <p:cNvPr id="6" name="Rectangle 5">
            <a:extLst>
              <a:ext uri="{FF2B5EF4-FFF2-40B4-BE49-F238E27FC236}">
                <a16:creationId xmlns:a16="http://schemas.microsoft.com/office/drawing/2014/main" id="{0D30EF03-BCDA-4B21-92E0-2E6D2E573CC2}"/>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icon&#10;&#10;Description automatically generated">
            <a:extLst>
              <a:ext uri="{FF2B5EF4-FFF2-40B4-BE49-F238E27FC236}">
                <a16:creationId xmlns:a16="http://schemas.microsoft.com/office/drawing/2014/main" id="{CBAC590D-1698-4EF2-96A9-8CD859FC92B5}"/>
              </a:ext>
            </a:extLst>
          </p:cNvPr>
          <p:cNvPicPr>
            <a:picLocks noChangeAspect="1"/>
          </p:cNvPicPr>
          <p:nvPr/>
        </p:nvPicPr>
        <p:blipFill rotWithShape="1">
          <a:blip r:embed="rId4"/>
          <a:srcRect t="2416"/>
          <a:stretch/>
        </p:blipFill>
        <p:spPr>
          <a:xfrm rot="5400000">
            <a:off x="3541341" y="-2467572"/>
            <a:ext cx="6183086" cy="11118231"/>
          </a:xfrm>
          <a:prstGeom prst="rect">
            <a:avLst/>
          </a:prstGeom>
        </p:spPr>
      </p:pic>
      <p:pic>
        <p:nvPicPr>
          <p:cNvPr id="9" name="Picture 8" descr="A picture containing icon&#10;&#10;Description automatically generated">
            <a:extLst>
              <a:ext uri="{FF2B5EF4-FFF2-40B4-BE49-F238E27FC236}">
                <a16:creationId xmlns:a16="http://schemas.microsoft.com/office/drawing/2014/main" id="{49532075-4665-40F2-86F9-847B331D6535}"/>
              </a:ext>
            </a:extLst>
          </p:cNvPr>
          <p:cNvPicPr>
            <a:picLocks noChangeAspect="1"/>
          </p:cNvPicPr>
          <p:nvPr/>
        </p:nvPicPr>
        <p:blipFill rotWithShape="1">
          <a:blip r:embed="rId4"/>
          <a:srcRect t="1884"/>
          <a:stretch/>
        </p:blipFill>
        <p:spPr>
          <a:xfrm rot="16200000">
            <a:off x="1541480" y="1598086"/>
            <a:ext cx="3718433" cy="6801394"/>
          </a:xfrm>
          <a:prstGeom prst="rect">
            <a:avLst/>
          </a:prstGeom>
        </p:spPr>
      </p:pic>
      <p:pic>
        <p:nvPicPr>
          <p:cNvPr id="10" name="Picture 9" descr="A picture containing text, sign&#10;&#10;Description automatically generated">
            <a:extLst>
              <a:ext uri="{FF2B5EF4-FFF2-40B4-BE49-F238E27FC236}">
                <a16:creationId xmlns:a16="http://schemas.microsoft.com/office/drawing/2014/main" id="{83040C5C-3255-4416-8080-4A794E87E611}"/>
              </a:ext>
            </a:extLst>
          </p:cNvPr>
          <p:cNvPicPr>
            <a:picLocks noChangeAspect="1"/>
          </p:cNvPicPr>
          <p:nvPr/>
        </p:nvPicPr>
        <p:blipFill>
          <a:blip r:embed="rId5"/>
          <a:stretch>
            <a:fillRect/>
          </a:stretch>
        </p:blipFill>
        <p:spPr>
          <a:xfrm>
            <a:off x="95702" y="155697"/>
            <a:ext cx="882366" cy="882366"/>
          </a:xfrm>
          <a:prstGeom prst="rect">
            <a:avLst/>
          </a:prstGeom>
        </p:spPr>
      </p:pic>
      <p:pic>
        <p:nvPicPr>
          <p:cNvPr id="11" name="Picture 10" descr="A close-up of a car's license plate&#10;&#10;Description automatically generated with low confidence">
            <a:extLst>
              <a:ext uri="{FF2B5EF4-FFF2-40B4-BE49-F238E27FC236}">
                <a16:creationId xmlns:a16="http://schemas.microsoft.com/office/drawing/2014/main" id="{DBDF0157-1580-4BCA-85F4-FD57CC9D80D5}"/>
              </a:ext>
            </a:extLst>
          </p:cNvPr>
          <p:cNvPicPr>
            <a:picLocks noChangeAspect="1"/>
          </p:cNvPicPr>
          <p:nvPr/>
        </p:nvPicPr>
        <p:blipFill>
          <a:blip r:embed="rId6"/>
          <a:stretch>
            <a:fillRect/>
          </a:stretch>
        </p:blipFill>
        <p:spPr>
          <a:xfrm>
            <a:off x="11146660" y="-7277"/>
            <a:ext cx="1045340" cy="1045340"/>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92E834CE-0DCE-4820-9B9F-28FB35F8789F}"/>
              </a:ext>
            </a:extLst>
          </p:cNvPr>
          <p:cNvPicPr>
            <a:picLocks noChangeAspect="1"/>
          </p:cNvPicPr>
          <p:nvPr/>
        </p:nvPicPr>
        <p:blipFill>
          <a:blip r:embed="rId7"/>
          <a:stretch>
            <a:fillRect/>
          </a:stretch>
        </p:blipFill>
        <p:spPr>
          <a:xfrm>
            <a:off x="11272476" y="674913"/>
            <a:ext cx="811473" cy="829541"/>
          </a:xfrm>
          <a:prstGeom prst="rect">
            <a:avLst/>
          </a:prstGeom>
        </p:spPr>
      </p:pic>
      <p:sp>
        <p:nvSpPr>
          <p:cNvPr id="13" name="Title 2">
            <a:extLst>
              <a:ext uri="{FF2B5EF4-FFF2-40B4-BE49-F238E27FC236}">
                <a16:creationId xmlns:a16="http://schemas.microsoft.com/office/drawing/2014/main" id="{0657FC5A-F60C-438F-BBD0-E316F2350599}"/>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1331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748516" y="680225"/>
            <a:ext cx="11341268" cy="680196"/>
          </a:xfrm>
        </p:spPr>
        <p:txBody>
          <a:bodyPr/>
          <a:lstStyle/>
          <a:p>
            <a:pPr algn="ctr"/>
            <a:r>
              <a:rPr lang="pt-BR" dirty="0"/>
              <a:t>Serviços de Contêiner do Azure</a:t>
            </a:r>
          </a:p>
        </p:txBody>
      </p:sp>
      <p:sp>
        <p:nvSpPr>
          <p:cNvPr id="6" name="Text Placeholder 5"/>
          <p:cNvSpPr>
            <a:spLocks noGrp="1"/>
          </p:cNvSpPr>
          <p:nvPr>
            <p:ph sz="quarter" idx="10"/>
          </p:nvPr>
        </p:nvSpPr>
        <p:spPr>
          <a:xfrm>
            <a:off x="748744" y="1631905"/>
            <a:ext cx="10337267" cy="923330"/>
          </a:xfrm>
        </p:spPr>
        <p:txBody>
          <a:bodyPr/>
          <a:lstStyle/>
          <a:p>
            <a:r>
              <a:rPr lang="pt-BR" dirty="0"/>
              <a:t>Os </a:t>
            </a:r>
            <a:r>
              <a:rPr lang="pt-BR" b="1" dirty="0"/>
              <a:t>Contêineres</a:t>
            </a:r>
            <a:r>
              <a:rPr lang="pt-BR" dirty="0"/>
              <a:t> do Azure são um ambiente virtualizado leve que não exige gerenciamento do sistema operacional e pode responder a mudanças sob demanda. </a:t>
            </a:r>
          </a:p>
        </p:txBody>
      </p:sp>
      <p:grpSp>
        <p:nvGrpSpPr>
          <p:cNvPr id="13" name="Group 12" descr="Ícone Instâncias de Contêiner do Azure.  Um contêiner de remessa com uma seta mostrando que ele se moveu para a nuvem.">
            <a:extLst>
              <a:ext uri="{FF2B5EF4-FFF2-40B4-BE49-F238E27FC236}">
                <a16:creationId xmlns:a16="http://schemas.microsoft.com/office/drawing/2014/main" id="{28508756-63D6-48F0-B569-3B60FB5E66DF}"/>
              </a:ext>
            </a:extLst>
          </p:cNvPr>
          <p:cNvGrpSpPr/>
          <p:nvPr/>
        </p:nvGrpSpPr>
        <p:grpSpPr>
          <a:xfrm>
            <a:off x="748516" y="3284294"/>
            <a:ext cx="10215576" cy="1107996"/>
            <a:chOff x="473880" y="2941121"/>
            <a:chExt cx="11001661" cy="1107996"/>
          </a:xfrm>
        </p:grpSpPr>
        <p:sp>
          <p:nvSpPr>
            <p:cNvPr id="4" name="Text Placeholder 5">
              <a:extLst>
                <a:ext uri="{FF2B5EF4-FFF2-40B4-BE49-F238E27FC236}">
                  <a16:creationId xmlns:a16="http://schemas.microsoft.com/office/drawing/2014/main" id="{CC3EB775-F83E-4AAC-8717-BFDED75EB77C}"/>
                </a:ext>
              </a:extLst>
            </p:cNvPr>
            <p:cNvSpPr txBox="1">
              <a:spLocks/>
            </p:cNvSpPr>
            <p:nvPr/>
          </p:nvSpPr>
          <p:spPr>
            <a:xfrm>
              <a:off x="1830969" y="2941121"/>
              <a:ext cx="9644572" cy="110799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b="1" dirty="0">
                  <a:latin typeface="+mn-lt"/>
                  <a:cs typeface="Segoe UI Semilight"/>
                </a:rPr>
                <a:t>Instâncias de Contêiner do Azure</a:t>
              </a:r>
              <a:r>
                <a:rPr lang="pt-BR" sz="2400" dirty="0">
                  <a:latin typeface="+mn-lt"/>
                  <a:cs typeface="Segoe UI Semilight"/>
                </a:rPr>
                <a:t>: uma oferta do PaaS que executa um contêiner no Azure sem precisar gerenciar uma máquina virtual ou serviços adicionais.</a:t>
              </a:r>
            </a:p>
          </p:txBody>
        </p:sp>
        <p:pic>
          <p:nvPicPr>
            <p:cNvPr id="7" name="Picture 6">
              <a:extLst>
                <a:ext uri="{FF2B5EF4-FFF2-40B4-BE49-F238E27FC236}">
                  <a16:creationId xmlns:a16="http://schemas.microsoft.com/office/drawing/2014/main" id="{72F1312C-D804-4C7C-8E8F-4840032DE05E}"/>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3880" y="2947487"/>
              <a:ext cx="1095264" cy="1095264"/>
            </a:xfrm>
            <a:prstGeom prst="rect">
              <a:avLst/>
            </a:prstGeom>
          </p:spPr>
        </p:pic>
      </p:grpSp>
      <p:grpSp>
        <p:nvGrpSpPr>
          <p:cNvPr id="11" name="Group 10" descr="Ícone do Serviço de Kubernetes do Azure.  É um conjunto de contêineres de remessa centralmente gerenciado.">
            <a:extLst>
              <a:ext uri="{FF2B5EF4-FFF2-40B4-BE49-F238E27FC236}">
                <a16:creationId xmlns:a16="http://schemas.microsoft.com/office/drawing/2014/main" id="{347A7735-766D-49BB-A02D-769B24B99483}"/>
              </a:ext>
            </a:extLst>
          </p:cNvPr>
          <p:cNvGrpSpPr/>
          <p:nvPr/>
        </p:nvGrpSpPr>
        <p:grpSpPr>
          <a:xfrm>
            <a:off x="748516" y="4920713"/>
            <a:ext cx="10215576" cy="1095264"/>
            <a:chOff x="473880" y="4577540"/>
            <a:chExt cx="11001661" cy="1095264"/>
          </a:xfrm>
        </p:grpSpPr>
        <p:pic>
          <p:nvPicPr>
            <p:cNvPr id="5" name="Picture 4">
              <a:extLst>
                <a:ext uri="{FF2B5EF4-FFF2-40B4-BE49-F238E27FC236}">
                  <a16:creationId xmlns:a16="http://schemas.microsoft.com/office/drawing/2014/main" id="{F129C648-7909-405C-94F8-94833DAF97CE}"/>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3880" y="4577540"/>
              <a:ext cx="1095264" cy="1095264"/>
            </a:xfrm>
            <a:prstGeom prst="rect">
              <a:avLst/>
            </a:prstGeom>
          </p:spPr>
        </p:pic>
        <p:sp>
          <p:nvSpPr>
            <p:cNvPr id="12" name="Text Placeholder 5">
              <a:extLst>
                <a:ext uri="{FF2B5EF4-FFF2-40B4-BE49-F238E27FC236}">
                  <a16:creationId xmlns:a16="http://schemas.microsoft.com/office/drawing/2014/main" id="{B3C8FD62-5CAF-4032-9B81-6C6BFC22DDD5}"/>
                </a:ext>
              </a:extLst>
            </p:cNvPr>
            <p:cNvSpPr txBox="1">
              <a:spLocks/>
            </p:cNvSpPr>
            <p:nvPr/>
          </p:nvSpPr>
          <p:spPr>
            <a:xfrm>
              <a:off x="1830969" y="4755840"/>
              <a:ext cx="9644572"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b="1">
                  <a:latin typeface="+mn-lt"/>
                </a:rPr>
                <a:t>Serviço de Kubernetes do Azure</a:t>
              </a:r>
              <a:r>
                <a:rPr lang="pt-BR" sz="2400">
                  <a:latin typeface="+mn-lt"/>
                </a:rPr>
                <a:t>: um serviço de orquestração para contêineres com arquiteturas distribuídas e grandes volumes de contêineres. </a:t>
              </a:r>
            </a:p>
          </p:txBody>
        </p:sp>
      </p:grpSp>
      <p:sp>
        <p:nvSpPr>
          <p:cNvPr id="3" name="Footer Placeholder 1">
            <a:extLst>
              <a:ext uri="{FF2B5EF4-FFF2-40B4-BE49-F238E27FC236}">
                <a16:creationId xmlns:a16="http://schemas.microsoft.com/office/drawing/2014/main" id="{C4F4BA52-11C6-4759-8531-9FB62496D20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pt-BR"/>
              <a:t>© Copyright Microsoft Corporation. Todos os direitos reservados.</a:t>
            </a:r>
          </a:p>
        </p:txBody>
      </p:sp>
      <p:sp>
        <p:nvSpPr>
          <p:cNvPr id="22" name="Rectangle 21">
            <a:extLst>
              <a:ext uri="{FF2B5EF4-FFF2-40B4-BE49-F238E27FC236}">
                <a16:creationId xmlns:a16="http://schemas.microsoft.com/office/drawing/2014/main" id="{7F08DF19-2AA7-482B-8AEC-4A31EB70104E}"/>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3" name="Picture 22" descr="A picture containing icon&#10;&#10;Description automatically generated">
            <a:extLst>
              <a:ext uri="{FF2B5EF4-FFF2-40B4-BE49-F238E27FC236}">
                <a16:creationId xmlns:a16="http://schemas.microsoft.com/office/drawing/2014/main" id="{C1B15C5E-CB4B-4345-A3CF-6844F28C5F4A}"/>
              </a:ext>
            </a:extLst>
          </p:cNvPr>
          <p:cNvPicPr>
            <a:picLocks noChangeAspect="1"/>
          </p:cNvPicPr>
          <p:nvPr/>
        </p:nvPicPr>
        <p:blipFill rotWithShape="1">
          <a:blip r:embed="rId7"/>
          <a:srcRect t="2416"/>
          <a:stretch/>
        </p:blipFill>
        <p:spPr>
          <a:xfrm rot="5400000">
            <a:off x="3541341" y="-2467572"/>
            <a:ext cx="6183086" cy="11118231"/>
          </a:xfrm>
          <a:prstGeom prst="rect">
            <a:avLst/>
          </a:prstGeom>
        </p:spPr>
      </p:pic>
      <p:pic>
        <p:nvPicPr>
          <p:cNvPr id="24" name="Picture 23" descr="A picture containing icon&#10;&#10;Description automatically generated">
            <a:extLst>
              <a:ext uri="{FF2B5EF4-FFF2-40B4-BE49-F238E27FC236}">
                <a16:creationId xmlns:a16="http://schemas.microsoft.com/office/drawing/2014/main" id="{57D31822-7F90-4BED-86ED-642DC3743719}"/>
              </a:ext>
            </a:extLst>
          </p:cNvPr>
          <p:cNvPicPr>
            <a:picLocks noChangeAspect="1"/>
          </p:cNvPicPr>
          <p:nvPr/>
        </p:nvPicPr>
        <p:blipFill rotWithShape="1">
          <a:blip r:embed="rId7"/>
          <a:srcRect t="1884"/>
          <a:stretch/>
        </p:blipFill>
        <p:spPr>
          <a:xfrm rot="16200000">
            <a:off x="1541480" y="1598086"/>
            <a:ext cx="3718433" cy="6801394"/>
          </a:xfrm>
          <a:prstGeom prst="rect">
            <a:avLst/>
          </a:prstGeom>
        </p:spPr>
      </p:pic>
      <p:pic>
        <p:nvPicPr>
          <p:cNvPr id="25" name="Picture 24" descr="A picture containing text, sign&#10;&#10;Description automatically generated">
            <a:extLst>
              <a:ext uri="{FF2B5EF4-FFF2-40B4-BE49-F238E27FC236}">
                <a16:creationId xmlns:a16="http://schemas.microsoft.com/office/drawing/2014/main" id="{177B92C2-3247-4E74-ABF7-ABAD2E741DDF}"/>
              </a:ext>
            </a:extLst>
          </p:cNvPr>
          <p:cNvPicPr>
            <a:picLocks noChangeAspect="1"/>
          </p:cNvPicPr>
          <p:nvPr/>
        </p:nvPicPr>
        <p:blipFill>
          <a:blip r:embed="rId8"/>
          <a:stretch>
            <a:fillRect/>
          </a:stretch>
        </p:blipFill>
        <p:spPr>
          <a:xfrm>
            <a:off x="95702" y="155697"/>
            <a:ext cx="882366" cy="882366"/>
          </a:xfrm>
          <a:prstGeom prst="rect">
            <a:avLst/>
          </a:prstGeom>
        </p:spPr>
      </p:pic>
      <p:pic>
        <p:nvPicPr>
          <p:cNvPr id="26" name="Picture 25" descr="A close-up of a car's license plate&#10;&#10;Description automatically generated with low confidence">
            <a:extLst>
              <a:ext uri="{FF2B5EF4-FFF2-40B4-BE49-F238E27FC236}">
                <a16:creationId xmlns:a16="http://schemas.microsoft.com/office/drawing/2014/main" id="{4457CB02-6A68-4B6F-B90C-847B789B8003}"/>
              </a:ext>
            </a:extLst>
          </p:cNvPr>
          <p:cNvPicPr>
            <a:picLocks noChangeAspect="1"/>
          </p:cNvPicPr>
          <p:nvPr/>
        </p:nvPicPr>
        <p:blipFill>
          <a:blip r:embed="rId9"/>
          <a:stretch>
            <a:fillRect/>
          </a:stretch>
        </p:blipFill>
        <p:spPr>
          <a:xfrm>
            <a:off x="11146660" y="-7277"/>
            <a:ext cx="1045340" cy="1045340"/>
          </a:xfrm>
          <a:prstGeom prst="rect">
            <a:avLst/>
          </a:prstGeom>
        </p:spPr>
      </p:pic>
      <p:pic>
        <p:nvPicPr>
          <p:cNvPr id="27" name="Picture 26" descr="Graphical user interface, text, application&#10;&#10;Description automatically generated">
            <a:extLst>
              <a:ext uri="{FF2B5EF4-FFF2-40B4-BE49-F238E27FC236}">
                <a16:creationId xmlns:a16="http://schemas.microsoft.com/office/drawing/2014/main" id="{A9218D25-BD34-4626-9034-6253F286BE2E}"/>
              </a:ext>
            </a:extLst>
          </p:cNvPr>
          <p:cNvPicPr>
            <a:picLocks noChangeAspect="1"/>
          </p:cNvPicPr>
          <p:nvPr/>
        </p:nvPicPr>
        <p:blipFill>
          <a:blip r:embed="rId10"/>
          <a:stretch>
            <a:fillRect/>
          </a:stretch>
        </p:blipFill>
        <p:spPr>
          <a:xfrm>
            <a:off x="11272476" y="674913"/>
            <a:ext cx="811473" cy="829541"/>
          </a:xfrm>
          <a:prstGeom prst="rect">
            <a:avLst/>
          </a:prstGeom>
        </p:spPr>
      </p:pic>
      <p:sp>
        <p:nvSpPr>
          <p:cNvPr id="28" name="Title 2">
            <a:extLst>
              <a:ext uri="{FF2B5EF4-FFF2-40B4-BE49-F238E27FC236}">
                <a16:creationId xmlns:a16="http://schemas.microsoft.com/office/drawing/2014/main" id="{8D7743FD-70EA-4CCE-A1AB-F069406A0C88}"/>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177719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671192" y="745658"/>
            <a:ext cx="11341268" cy="680196"/>
          </a:xfrm>
        </p:spPr>
        <p:txBody>
          <a:bodyPr/>
          <a:lstStyle/>
          <a:p>
            <a:pPr algn="ctr"/>
            <a:r>
              <a:rPr lang="pt-BR" dirty="0"/>
              <a:t>Área de Trabalho Virtual do Azure</a:t>
            </a:r>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783771" y="1595443"/>
            <a:ext cx="7278416" cy="4985980"/>
          </a:xfrm>
        </p:spPr>
        <p:txBody>
          <a:bodyPr vert="horz" wrap="square" lIns="0" tIns="0" rIns="0" bIns="0" rtlCol="0" anchor="t">
            <a:spAutoFit/>
          </a:bodyPr>
          <a:lstStyle/>
          <a:p>
            <a:pPr>
              <a:spcBef>
                <a:spcPts val="0"/>
              </a:spcBef>
              <a:spcAft>
                <a:spcPts val="1800"/>
              </a:spcAft>
            </a:pPr>
            <a:r>
              <a:rPr lang="pt-BR" dirty="0">
                <a:latin typeface="+mn-lt"/>
                <a:cs typeface="Segoe UI Semilight"/>
              </a:rPr>
              <a:t>A </a:t>
            </a:r>
            <a:r>
              <a:rPr lang="pt-BR" b="1" dirty="0">
                <a:latin typeface="+mn-lt"/>
                <a:cs typeface="Segoe UI Semilight"/>
              </a:rPr>
              <a:t>Área de Trabalho Virtual do Azure </a:t>
            </a:r>
            <a:r>
              <a:rPr lang="pt-BR" dirty="0">
                <a:latin typeface="+mn-lt"/>
                <a:cs typeface="Segoe UI Semilight"/>
              </a:rPr>
              <a:t>é uma virtualização de desktop e aplicativo que roda na nuvem. </a:t>
            </a:r>
          </a:p>
          <a:p>
            <a:pPr marL="342900" indent="-342900">
              <a:spcBef>
                <a:spcPts val="0"/>
              </a:spcBef>
              <a:spcAft>
                <a:spcPts val="1800"/>
              </a:spcAft>
              <a:buFont typeface="Arial" panose="020B0604020202020204" pitchFamily="34" charset="0"/>
              <a:buChar char="•"/>
            </a:pPr>
            <a:r>
              <a:rPr lang="pt-BR" dirty="0">
                <a:latin typeface="+mn-lt"/>
                <a:cs typeface="Segoe UI Semilight"/>
              </a:rPr>
              <a:t>Criar um ambiente completo de virtualização da área de trabalho sem precisar executar outros servidores </a:t>
            </a:r>
            <a:br>
              <a:rPr lang="pt-BR" dirty="0">
                <a:latin typeface="+mn-lt"/>
                <a:cs typeface="Segoe UI Semilight"/>
              </a:rPr>
            </a:br>
            <a:r>
              <a:rPr lang="pt-BR" dirty="0">
                <a:latin typeface="+mn-lt"/>
                <a:cs typeface="Segoe UI Semilight"/>
              </a:rPr>
              <a:t>de gateway. </a:t>
            </a:r>
          </a:p>
          <a:p>
            <a:pPr marL="342900" indent="-342900">
              <a:spcBef>
                <a:spcPts val="0"/>
              </a:spcBef>
              <a:spcAft>
                <a:spcPts val="1800"/>
              </a:spcAft>
              <a:buFont typeface="Arial" panose="020B0604020202020204" pitchFamily="34" charset="0"/>
              <a:buChar char="•"/>
            </a:pPr>
            <a:r>
              <a:rPr lang="pt-BR" dirty="0"/>
              <a:t>Publicar pools de host ilimitados para acomodar várias cargas de trabalho.</a:t>
            </a:r>
          </a:p>
          <a:p>
            <a:pPr marL="342900" indent="-342900">
              <a:spcBef>
                <a:spcPts val="0"/>
              </a:spcBef>
              <a:spcAft>
                <a:spcPts val="1800"/>
              </a:spcAft>
              <a:buFont typeface="Arial" panose="020B0604020202020204" pitchFamily="34" charset="0"/>
              <a:buChar char="•"/>
            </a:pPr>
            <a:r>
              <a:rPr lang="pt-BR" dirty="0"/>
              <a:t>Reduzir custos com recursos em pool, com várias sessões.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062187" y="2353750"/>
            <a:ext cx="2814820" cy="2814820"/>
          </a:xfrm>
          <a:prstGeom prst="rect">
            <a:avLst/>
          </a:prstGeom>
        </p:spPr>
      </p:pic>
      <p:sp>
        <p:nvSpPr>
          <p:cNvPr id="4" name="Footer Placeholder 1">
            <a:extLst>
              <a:ext uri="{FF2B5EF4-FFF2-40B4-BE49-F238E27FC236}">
                <a16:creationId xmlns:a16="http://schemas.microsoft.com/office/drawing/2014/main" id="{D0270D44-D267-47E7-97A7-F94967A0085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pt-BR"/>
              <a:t>© Copyright Microsoft Corporation. Todos os direitos reservados.</a:t>
            </a:r>
          </a:p>
        </p:txBody>
      </p:sp>
      <p:sp>
        <p:nvSpPr>
          <p:cNvPr id="14" name="Rectangle 13">
            <a:extLst>
              <a:ext uri="{FF2B5EF4-FFF2-40B4-BE49-F238E27FC236}">
                <a16:creationId xmlns:a16="http://schemas.microsoft.com/office/drawing/2014/main" id="{2292AAC9-A900-4AF2-80E0-F56F0560BC1E}"/>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5" name="Picture 14" descr="A picture containing icon&#10;&#10;Description automatically generated">
            <a:extLst>
              <a:ext uri="{FF2B5EF4-FFF2-40B4-BE49-F238E27FC236}">
                <a16:creationId xmlns:a16="http://schemas.microsoft.com/office/drawing/2014/main" id="{03D3DFF4-5BF6-4ECC-9F66-461DF1085E35}"/>
              </a:ext>
            </a:extLst>
          </p:cNvPr>
          <p:cNvPicPr>
            <a:picLocks noChangeAspect="1"/>
          </p:cNvPicPr>
          <p:nvPr/>
        </p:nvPicPr>
        <p:blipFill rotWithShape="1">
          <a:blip r:embed="rId5"/>
          <a:srcRect t="2416"/>
          <a:stretch/>
        </p:blipFill>
        <p:spPr>
          <a:xfrm rot="5400000">
            <a:off x="3541341" y="-2467572"/>
            <a:ext cx="6183086" cy="1111823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564D43D5-1D74-4927-8B21-E714ABB209CF}"/>
              </a:ext>
            </a:extLst>
          </p:cNvPr>
          <p:cNvPicPr>
            <a:picLocks noChangeAspect="1"/>
          </p:cNvPicPr>
          <p:nvPr/>
        </p:nvPicPr>
        <p:blipFill rotWithShape="1">
          <a:blip r:embed="rId5"/>
          <a:srcRect t="1884"/>
          <a:stretch/>
        </p:blipFill>
        <p:spPr>
          <a:xfrm rot="16200000">
            <a:off x="1541480" y="1598086"/>
            <a:ext cx="3718433" cy="6801394"/>
          </a:xfrm>
          <a:prstGeom prst="rect">
            <a:avLst/>
          </a:prstGeom>
        </p:spPr>
      </p:pic>
      <p:pic>
        <p:nvPicPr>
          <p:cNvPr id="18" name="Picture 17" descr="A picture containing text, sign&#10;&#10;Description automatically generated">
            <a:extLst>
              <a:ext uri="{FF2B5EF4-FFF2-40B4-BE49-F238E27FC236}">
                <a16:creationId xmlns:a16="http://schemas.microsoft.com/office/drawing/2014/main" id="{B0BE7E16-B93E-4125-BEB7-1EBDCD511AF1}"/>
              </a:ext>
            </a:extLst>
          </p:cNvPr>
          <p:cNvPicPr>
            <a:picLocks noChangeAspect="1"/>
          </p:cNvPicPr>
          <p:nvPr/>
        </p:nvPicPr>
        <p:blipFill>
          <a:blip r:embed="rId6"/>
          <a:stretch>
            <a:fillRect/>
          </a:stretch>
        </p:blipFill>
        <p:spPr>
          <a:xfrm>
            <a:off x="95702" y="155697"/>
            <a:ext cx="882366" cy="882366"/>
          </a:xfrm>
          <a:prstGeom prst="rect">
            <a:avLst/>
          </a:prstGeom>
        </p:spPr>
      </p:pic>
      <p:pic>
        <p:nvPicPr>
          <p:cNvPr id="19" name="Picture 18" descr="A close-up of a car's license plate&#10;&#10;Description automatically generated with low confidence">
            <a:extLst>
              <a:ext uri="{FF2B5EF4-FFF2-40B4-BE49-F238E27FC236}">
                <a16:creationId xmlns:a16="http://schemas.microsoft.com/office/drawing/2014/main" id="{DD9848E0-19AB-4E1C-8D98-2A8E5A4B20E4}"/>
              </a:ext>
            </a:extLst>
          </p:cNvPr>
          <p:cNvPicPr>
            <a:picLocks noChangeAspect="1"/>
          </p:cNvPicPr>
          <p:nvPr/>
        </p:nvPicPr>
        <p:blipFill>
          <a:blip r:embed="rId7"/>
          <a:stretch>
            <a:fillRect/>
          </a:stretch>
        </p:blipFill>
        <p:spPr>
          <a:xfrm>
            <a:off x="11146660" y="-7277"/>
            <a:ext cx="1045340" cy="1045340"/>
          </a:xfrm>
          <a:prstGeom prst="rect">
            <a:avLst/>
          </a:prstGeom>
        </p:spPr>
      </p:pic>
      <p:pic>
        <p:nvPicPr>
          <p:cNvPr id="20" name="Picture 19" descr="Graphical user interface, text, application&#10;&#10;Description automatically generated">
            <a:extLst>
              <a:ext uri="{FF2B5EF4-FFF2-40B4-BE49-F238E27FC236}">
                <a16:creationId xmlns:a16="http://schemas.microsoft.com/office/drawing/2014/main" id="{FD661342-E734-443C-9CFD-0D9B4EF2D852}"/>
              </a:ext>
            </a:extLst>
          </p:cNvPr>
          <p:cNvPicPr>
            <a:picLocks noChangeAspect="1"/>
          </p:cNvPicPr>
          <p:nvPr/>
        </p:nvPicPr>
        <p:blipFill>
          <a:blip r:embed="rId8"/>
          <a:stretch>
            <a:fillRect/>
          </a:stretch>
        </p:blipFill>
        <p:spPr>
          <a:xfrm>
            <a:off x="11272476" y="674913"/>
            <a:ext cx="811473" cy="829541"/>
          </a:xfrm>
          <a:prstGeom prst="rect">
            <a:avLst/>
          </a:prstGeom>
        </p:spPr>
      </p:pic>
      <p:sp>
        <p:nvSpPr>
          <p:cNvPr id="21" name="Title 2">
            <a:extLst>
              <a:ext uri="{FF2B5EF4-FFF2-40B4-BE49-F238E27FC236}">
                <a16:creationId xmlns:a16="http://schemas.microsoft.com/office/drawing/2014/main" id="{6DDBA493-2881-4F7D-905F-1DF8DDB04A62}"/>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9501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5436DD-A974-4773-ABEA-DA42A7AC8E0D}"/>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sp>
        <p:nvSpPr>
          <p:cNvPr id="4" name="Title 3"/>
          <p:cNvSpPr>
            <a:spLocks noGrp="1"/>
          </p:cNvSpPr>
          <p:nvPr>
            <p:ph type="title"/>
          </p:nvPr>
        </p:nvSpPr>
        <p:spPr>
          <a:xfrm>
            <a:off x="1550757" y="2556678"/>
            <a:ext cx="11341268" cy="680196"/>
          </a:xfrm>
        </p:spPr>
        <p:txBody>
          <a:bodyPr/>
          <a:lstStyle/>
          <a:p>
            <a:r>
              <a:rPr lang="pt-BR" sz="4000" dirty="0">
                <a:solidFill>
                  <a:schemeClr val="tx1"/>
                </a:solidFill>
                <a:latin typeface="Segoe UI Semibold (Headings)"/>
                <a:cs typeface="Segoe UI"/>
              </a:rPr>
              <a:t>Episódio 2:</a:t>
            </a:r>
            <a:br>
              <a:rPr lang="pt-BR" sz="4000" dirty="0">
                <a:latin typeface="Segoe UI Semibold (Headings)"/>
                <a:cs typeface="Segoe UI"/>
              </a:rPr>
            </a:br>
            <a:r>
              <a:rPr lang="pt-BR" sz="4000" dirty="0">
                <a:solidFill>
                  <a:schemeClr val="tx1"/>
                </a:solidFill>
                <a:latin typeface="Segoe UI Semibold (Headings)"/>
                <a:cs typeface="Segoe UI"/>
              </a:rPr>
              <a:t>Principais serviços do Azure</a:t>
            </a:r>
          </a:p>
        </p:txBody>
      </p:sp>
      <p:pic>
        <p:nvPicPr>
          <p:cNvPr id="3" name="Picture 2" descr="A picture containing icon&#10;&#10;Description automatically generated">
            <a:extLst>
              <a:ext uri="{FF2B5EF4-FFF2-40B4-BE49-F238E27FC236}">
                <a16:creationId xmlns:a16="http://schemas.microsoft.com/office/drawing/2014/main" id="{68040AC5-EB78-46A6-ABB4-4D33128092C1}"/>
              </a:ext>
            </a:extLst>
          </p:cNvPr>
          <p:cNvPicPr>
            <a:picLocks noChangeAspect="1"/>
          </p:cNvPicPr>
          <p:nvPr/>
        </p:nvPicPr>
        <p:blipFill rotWithShape="1">
          <a:blip r:embed="rId3"/>
          <a:srcRect t="2416"/>
          <a:stretch/>
        </p:blipFill>
        <p:spPr>
          <a:xfrm rot="5400000">
            <a:off x="3541341" y="-2467572"/>
            <a:ext cx="6183086" cy="11118231"/>
          </a:xfrm>
          <a:prstGeom prst="rect">
            <a:avLst/>
          </a:prstGeom>
        </p:spPr>
      </p:pic>
      <p:pic>
        <p:nvPicPr>
          <p:cNvPr id="5" name="Picture 4" descr="A picture containing icon&#10;&#10;Description automatically generated">
            <a:extLst>
              <a:ext uri="{FF2B5EF4-FFF2-40B4-BE49-F238E27FC236}">
                <a16:creationId xmlns:a16="http://schemas.microsoft.com/office/drawing/2014/main" id="{72839D4C-DEAC-4AEF-A8E2-2E0488589C1C}"/>
              </a:ext>
            </a:extLst>
          </p:cNvPr>
          <p:cNvPicPr>
            <a:picLocks noChangeAspect="1"/>
          </p:cNvPicPr>
          <p:nvPr/>
        </p:nvPicPr>
        <p:blipFill rotWithShape="1">
          <a:blip r:embed="rId3"/>
          <a:srcRect t="1884"/>
          <a:stretch/>
        </p:blipFill>
        <p:spPr>
          <a:xfrm rot="16200000">
            <a:off x="1541480" y="1598086"/>
            <a:ext cx="3718433" cy="6801394"/>
          </a:xfrm>
          <a:prstGeom prst="rect">
            <a:avLst/>
          </a:prstGeom>
        </p:spPr>
      </p:pic>
      <p:pic>
        <p:nvPicPr>
          <p:cNvPr id="6" name="Picture 5" descr="A picture containing text, sign&#10;&#10;Description automatically generated">
            <a:extLst>
              <a:ext uri="{FF2B5EF4-FFF2-40B4-BE49-F238E27FC236}">
                <a16:creationId xmlns:a16="http://schemas.microsoft.com/office/drawing/2014/main" id="{DE0D6EBF-DD70-4623-86F0-AE520515C4A5}"/>
              </a:ext>
            </a:extLst>
          </p:cNvPr>
          <p:cNvPicPr>
            <a:picLocks noChangeAspect="1"/>
          </p:cNvPicPr>
          <p:nvPr/>
        </p:nvPicPr>
        <p:blipFill>
          <a:blip r:embed="rId4"/>
          <a:stretch>
            <a:fillRect/>
          </a:stretch>
        </p:blipFill>
        <p:spPr>
          <a:xfrm>
            <a:off x="95702" y="155697"/>
            <a:ext cx="882366" cy="882366"/>
          </a:xfrm>
          <a:prstGeom prst="rect">
            <a:avLst/>
          </a:prstGeom>
        </p:spPr>
      </p:pic>
      <p:pic>
        <p:nvPicPr>
          <p:cNvPr id="7" name="Picture 6" descr="A close-up of a car's license plate&#10;&#10;Description automatically generated with low confidence">
            <a:extLst>
              <a:ext uri="{FF2B5EF4-FFF2-40B4-BE49-F238E27FC236}">
                <a16:creationId xmlns:a16="http://schemas.microsoft.com/office/drawing/2014/main" id="{896E6126-9E6D-44B1-BE24-93ADDE0B3D1B}"/>
              </a:ext>
            </a:extLst>
          </p:cNvPr>
          <p:cNvPicPr>
            <a:picLocks noChangeAspect="1"/>
          </p:cNvPicPr>
          <p:nvPr/>
        </p:nvPicPr>
        <p:blipFill>
          <a:blip r:embed="rId5"/>
          <a:stretch>
            <a:fillRect/>
          </a:stretch>
        </p:blipFill>
        <p:spPr>
          <a:xfrm>
            <a:off x="11146660" y="-7277"/>
            <a:ext cx="1045340" cy="1045340"/>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7CDB05E3-5409-4C5B-B6A0-1794DDE9F87A}"/>
              </a:ext>
            </a:extLst>
          </p:cNvPr>
          <p:cNvPicPr>
            <a:picLocks noChangeAspect="1"/>
          </p:cNvPicPr>
          <p:nvPr/>
        </p:nvPicPr>
        <p:blipFill>
          <a:blip r:embed="rId6"/>
          <a:stretch>
            <a:fillRect/>
          </a:stretch>
        </p:blipFill>
        <p:spPr>
          <a:xfrm>
            <a:off x="11272476" y="674913"/>
            <a:ext cx="811473" cy="829541"/>
          </a:xfrm>
          <a:prstGeom prst="rect">
            <a:avLst/>
          </a:prstGeom>
        </p:spPr>
      </p:pic>
      <p:sp>
        <p:nvSpPr>
          <p:cNvPr id="9" name="Title 2">
            <a:extLst>
              <a:ext uri="{FF2B5EF4-FFF2-40B4-BE49-F238E27FC236}">
                <a16:creationId xmlns:a16="http://schemas.microsoft.com/office/drawing/2014/main" id="{49D567E7-C604-4D47-9F3E-DEA77895684F}"/>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3441598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23443" y="670102"/>
            <a:ext cx="11341268" cy="680196"/>
          </a:xfrm>
        </p:spPr>
        <p:txBody>
          <a:bodyPr/>
          <a:lstStyle/>
          <a:p>
            <a:pPr algn="ctr"/>
            <a:r>
              <a:rPr lang="pt-BR"/>
              <a:t>Serviços de rede do Azure</a:t>
            </a:r>
          </a:p>
        </p:txBody>
      </p:sp>
      <p:grpSp>
        <p:nvGrpSpPr>
          <p:cNvPr id="13" name="Group 12" descr="Ícone de Rede Virtual.  Um gráfico de dados que flui entre os locais.">
            <a:extLst>
              <a:ext uri="{FF2B5EF4-FFF2-40B4-BE49-F238E27FC236}">
                <a16:creationId xmlns:a16="http://schemas.microsoft.com/office/drawing/2014/main" id="{E2489CBE-9114-46C7-AFD9-3BFB170EF061}"/>
              </a:ext>
            </a:extLst>
          </p:cNvPr>
          <p:cNvGrpSpPr/>
          <p:nvPr/>
        </p:nvGrpSpPr>
        <p:grpSpPr>
          <a:xfrm>
            <a:off x="931898" y="1722718"/>
            <a:ext cx="9887148" cy="1292662"/>
            <a:chOff x="844812" y="1464727"/>
            <a:chExt cx="9887148" cy="1292662"/>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464727"/>
              <a:ext cx="8485443" cy="1292662"/>
            </a:xfrm>
            <a:prstGeom prst="rect">
              <a:avLst/>
            </a:prstGeom>
            <a:noFill/>
          </p:spPr>
          <p:txBody>
            <a:bodyPr wrap="square" lIns="182880" tIns="146304" rIns="182880" bIns="146304" rtlCol="0">
              <a:spAutoFit/>
            </a:bodyPr>
            <a:lstStyle/>
            <a:p>
              <a:pPr>
                <a:lnSpc>
                  <a:spcPct val="90000"/>
                </a:lnSpc>
                <a:spcAft>
                  <a:spcPts val="600"/>
                </a:spcAft>
              </a:pPr>
              <a:r>
                <a:rPr lang="pt-BR" sz="2400" dirty="0">
                  <a:gradFill>
                    <a:gsLst>
                      <a:gs pos="2917">
                        <a:schemeClr val="tx1"/>
                      </a:gs>
                      <a:gs pos="30000">
                        <a:schemeClr val="tx1"/>
                      </a:gs>
                    </a:gsLst>
                    <a:lin ang="5400000" scaled="0"/>
                  </a:gradFill>
                </a:rPr>
                <a:t>A </a:t>
              </a:r>
              <a:r>
                <a:rPr lang="pt-BR" sz="2400" b="1" dirty="0">
                  <a:gradFill>
                    <a:gsLst>
                      <a:gs pos="2917">
                        <a:schemeClr val="tx1"/>
                      </a:gs>
                      <a:gs pos="30000">
                        <a:schemeClr val="tx1"/>
                      </a:gs>
                    </a:gsLst>
                    <a:lin ang="5400000" scaled="0"/>
                  </a:gradFill>
                </a:rPr>
                <a:t>Rede Virtual (VNet) do Azure </a:t>
              </a:r>
              <a:r>
                <a:rPr lang="pt-BR" sz="2400" dirty="0">
                  <a:gradFill>
                    <a:gsLst>
                      <a:gs pos="2917">
                        <a:schemeClr val="tx1"/>
                      </a:gs>
                      <a:gs pos="30000">
                        <a:schemeClr val="tx1"/>
                      </a:gs>
                    </a:gsLst>
                    <a:lin ang="5400000" scaled="0"/>
                  </a:gradFill>
                </a:rPr>
                <a:t>permite que recursos do Azure se comuniquem entre si, com a Internet e com redes locais. </a:t>
              </a:r>
            </a:p>
          </p:txBody>
        </p:sp>
      </p:grpSp>
      <p:grpSp>
        <p:nvGrpSpPr>
          <p:cNvPr id="16" name="Group 15" descr="Ícone da Rede Virtual Privada (VPN).  Uma rede bloqueada que mostra comunicação dentro de um cadeado fechado.">
            <a:extLst>
              <a:ext uri="{FF2B5EF4-FFF2-40B4-BE49-F238E27FC236}">
                <a16:creationId xmlns:a16="http://schemas.microsoft.com/office/drawing/2014/main" id="{B56E9E90-D28F-4222-96AC-701C2E4CD917}"/>
              </a:ext>
            </a:extLst>
          </p:cNvPr>
          <p:cNvGrpSpPr/>
          <p:nvPr/>
        </p:nvGrpSpPr>
        <p:grpSpPr>
          <a:xfrm>
            <a:off x="931899" y="3189945"/>
            <a:ext cx="9887147" cy="1292662"/>
            <a:chOff x="844813" y="2931954"/>
            <a:chExt cx="9887147"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2931954"/>
              <a:ext cx="8485443" cy="1292662"/>
            </a:xfrm>
            <a:prstGeom prst="rect">
              <a:avLst/>
            </a:prstGeom>
            <a:noFill/>
          </p:spPr>
          <p:txBody>
            <a:bodyPr wrap="square" lIns="182880" tIns="146304" rIns="182880" bIns="146304" rtlCol="0">
              <a:spAutoFit/>
            </a:bodyPr>
            <a:lstStyle/>
            <a:p>
              <a:pPr>
                <a:lnSpc>
                  <a:spcPct val="90000"/>
                </a:lnSpc>
                <a:spcAft>
                  <a:spcPts val="600"/>
                </a:spcAft>
              </a:pPr>
              <a:r>
                <a:rPr lang="pt-BR" sz="2400" dirty="0">
                  <a:gradFill>
                    <a:gsLst>
                      <a:gs pos="2917">
                        <a:schemeClr val="tx1"/>
                      </a:gs>
                      <a:gs pos="30000">
                        <a:schemeClr val="tx1"/>
                      </a:gs>
                    </a:gsLst>
                    <a:lin ang="5400000" scaled="0"/>
                  </a:gradFill>
                </a:rPr>
                <a:t>O </a:t>
              </a:r>
              <a:r>
                <a:rPr lang="pt-BR" sz="2400" b="1" dirty="0">
                  <a:gradFill>
                    <a:gsLst>
                      <a:gs pos="2917">
                        <a:schemeClr val="tx1"/>
                      </a:gs>
                      <a:gs pos="30000">
                        <a:schemeClr val="tx1"/>
                      </a:gs>
                    </a:gsLst>
                    <a:lin ang="5400000" scaled="0"/>
                  </a:gradFill>
                </a:rPr>
                <a:t>Gateway de Rede Virtual Privada (VPN)</a:t>
              </a:r>
              <a:r>
                <a:rPr lang="pt-BR" sz="2400" dirty="0">
                  <a:gradFill>
                    <a:gsLst>
                      <a:gs pos="2917">
                        <a:schemeClr val="tx1"/>
                      </a:gs>
                      <a:gs pos="30000">
                        <a:schemeClr val="tx1"/>
                      </a:gs>
                    </a:gsLst>
                    <a:lin ang="5400000" scaled="0"/>
                  </a:gradFill>
                </a:rPr>
                <a:t> é usado para enviar tráfego criptografado entre uma rede virtual do Azure e um local na Internet pública. </a:t>
              </a:r>
            </a:p>
          </p:txBody>
        </p:sp>
      </p:grpSp>
      <p:grpSp>
        <p:nvGrpSpPr>
          <p:cNvPr id="18" name="Group 17" descr="Ícone do Express Route do Azure.  Este é um triângulo decorativo sem significado específico.">
            <a:extLst>
              <a:ext uri="{FF2B5EF4-FFF2-40B4-BE49-F238E27FC236}">
                <a16:creationId xmlns:a16="http://schemas.microsoft.com/office/drawing/2014/main" id="{0882801D-4AEF-45F4-A350-1134A3D40E39}"/>
              </a:ext>
            </a:extLst>
          </p:cNvPr>
          <p:cNvGrpSpPr/>
          <p:nvPr/>
        </p:nvGrpSpPr>
        <p:grpSpPr>
          <a:xfrm>
            <a:off x="931898" y="4797533"/>
            <a:ext cx="9887148" cy="1292662"/>
            <a:chOff x="844812" y="4539542"/>
            <a:chExt cx="9887148"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8485443" cy="1292662"/>
            </a:xfrm>
            <a:prstGeom prst="rect">
              <a:avLst/>
            </a:prstGeom>
            <a:noFill/>
          </p:spPr>
          <p:txBody>
            <a:bodyPr wrap="square" lIns="182880" tIns="146304" rIns="182880" bIns="146304" rtlCol="0">
              <a:spAutoFit/>
            </a:bodyPr>
            <a:lstStyle/>
            <a:p>
              <a:pPr>
                <a:lnSpc>
                  <a:spcPct val="90000"/>
                </a:lnSpc>
                <a:spcAft>
                  <a:spcPts val="600"/>
                </a:spcAft>
              </a:pPr>
              <a:r>
                <a:rPr lang="pt-BR" sz="2400">
                  <a:gradFill>
                    <a:gsLst>
                      <a:gs pos="2917">
                        <a:schemeClr val="tx1"/>
                      </a:gs>
                      <a:gs pos="30000">
                        <a:schemeClr val="tx1"/>
                      </a:gs>
                    </a:gsLst>
                    <a:lin ang="5400000" scaled="0"/>
                  </a:gradFill>
                </a:rPr>
                <a:t>O </a:t>
              </a:r>
              <a:r>
                <a:rPr lang="pt-BR" sz="2400" b="1">
                  <a:gradFill>
                    <a:gsLst>
                      <a:gs pos="2917">
                        <a:schemeClr val="tx1"/>
                      </a:gs>
                      <a:gs pos="30000">
                        <a:schemeClr val="tx1"/>
                      </a:gs>
                    </a:gsLst>
                    <a:lin ang="5400000" scaled="0"/>
                  </a:gradFill>
                </a:rPr>
                <a:t>Express Route do Azure</a:t>
              </a:r>
              <a:r>
                <a:rPr lang="pt-BR" sz="2400">
                  <a:gradFill>
                    <a:gsLst>
                      <a:gs pos="2917">
                        <a:schemeClr val="tx1"/>
                      </a:gs>
                      <a:gs pos="30000">
                        <a:schemeClr val="tx1"/>
                      </a:gs>
                    </a:gsLst>
                    <a:lin ang="5400000" scaled="0"/>
                  </a:gradFill>
                </a:rPr>
                <a:t> amplia redes locais para o Azure por meio de uma conexão privada facilitada por um provedor de conectividade. </a:t>
              </a:r>
            </a:p>
          </p:txBody>
        </p:sp>
      </p:grpSp>
      <p:sp>
        <p:nvSpPr>
          <p:cNvPr id="19" name="Rectangle 18">
            <a:extLst>
              <a:ext uri="{FF2B5EF4-FFF2-40B4-BE49-F238E27FC236}">
                <a16:creationId xmlns:a16="http://schemas.microsoft.com/office/drawing/2014/main" id="{FF312FA2-FD70-40EA-B1EF-8DDC74C83DD9}"/>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0" name="Picture 19" descr="A picture containing icon&#10;&#10;Description automatically generated">
            <a:extLst>
              <a:ext uri="{FF2B5EF4-FFF2-40B4-BE49-F238E27FC236}">
                <a16:creationId xmlns:a16="http://schemas.microsoft.com/office/drawing/2014/main" id="{CDB39E5B-C3C6-4B21-BA35-364B027143F3}"/>
              </a:ext>
            </a:extLst>
          </p:cNvPr>
          <p:cNvPicPr>
            <a:picLocks noChangeAspect="1"/>
          </p:cNvPicPr>
          <p:nvPr/>
        </p:nvPicPr>
        <p:blipFill rotWithShape="1">
          <a:blip r:embed="rId9"/>
          <a:srcRect t="2416"/>
          <a:stretch/>
        </p:blipFill>
        <p:spPr>
          <a:xfrm rot="5400000">
            <a:off x="3541341" y="-2467572"/>
            <a:ext cx="6183086" cy="11118231"/>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976B189B-54F9-4F10-8F36-78902FFD5D7E}"/>
              </a:ext>
            </a:extLst>
          </p:cNvPr>
          <p:cNvPicPr>
            <a:picLocks noChangeAspect="1"/>
          </p:cNvPicPr>
          <p:nvPr/>
        </p:nvPicPr>
        <p:blipFill rotWithShape="1">
          <a:blip r:embed="rId9"/>
          <a:srcRect t="1884"/>
          <a:stretch/>
        </p:blipFill>
        <p:spPr>
          <a:xfrm rot="16200000">
            <a:off x="1541480" y="1598086"/>
            <a:ext cx="3718433" cy="6801394"/>
          </a:xfrm>
          <a:prstGeom prst="rect">
            <a:avLst/>
          </a:prstGeom>
        </p:spPr>
      </p:pic>
      <p:pic>
        <p:nvPicPr>
          <p:cNvPr id="22" name="Picture 21" descr="A picture containing text, sign&#10;&#10;Description automatically generated">
            <a:extLst>
              <a:ext uri="{FF2B5EF4-FFF2-40B4-BE49-F238E27FC236}">
                <a16:creationId xmlns:a16="http://schemas.microsoft.com/office/drawing/2014/main" id="{6AE244AD-A3E9-4CCF-9FBA-AE02CF33075B}"/>
              </a:ext>
            </a:extLst>
          </p:cNvPr>
          <p:cNvPicPr>
            <a:picLocks noChangeAspect="1"/>
          </p:cNvPicPr>
          <p:nvPr/>
        </p:nvPicPr>
        <p:blipFill>
          <a:blip r:embed="rId10"/>
          <a:stretch>
            <a:fillRect/>
          </a:stretch>
        </p:blipFill>
        <p:spPr>
          <a:xfrm>
            <a:off x="95702" y="155697"/>
            <a:ext cx="882366" cy="882366"/>
          </a:xfrm>
          <a:prstGeom prst="rect">
            <a:avLst/>
          </a:prstGeom>
        </p:spPr>
      </p:pic>
      <p:pic>
        <p:nvPicPr>
          <p:cNvPr id="23" name="Picture 22" descr="A close-up of a car's license plate&#10;&#10;Description automatically generated with low confidence">
            <a:extLst>
              <a:ext uri="{FF2B5EF4-FFF2-40B4-BE49-F238E27FC236}">
                <a16:creationId xmlns:a16="http://schemas.microsoft.com/office/drawing/2014/main" id="{BB9FF9E9-2A60-4D70-B2A7-1AA7CD71F782}"/>
              </a:ext>
            </a:extLst>
          </p:cNvPr>
          <p:cNvPicPr>
            <a:picLocks noChangeAspect="1"/>
          </p:cNvPicPr>
          <p:nvPr/>
        </p:nvPicPr>
        <p:blipFill>
          <a:blip r:embed="rId11"/>
          <a:stretch>
            <a:fillRect/>
          </a:stretch>
        </p:blipFill>
        <p:spPr>
          <a:xfrm>
            <a:off x="11146660" y="-7277"/>
            <a:ext cx="1045340" cy="1045340"/>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DEC8BA6C-862D-4B4D-BE65-A70B2091CB28}"/>
              </a:ext>
            </a:extLst>
          </p:cNvPr>
          <p:cNvPicPr>
            <a:picLocks noChangeAspect="1"/>
          </p:cNvPicPr>
          <p:nvPr/>
        </p:nvPicPr>
        <p:blipFill>
          <a:blip r:embed="rId12"/>
          <a:stretch>
            <a:fillRect/>
          </a:stretch>
        </p:blipFill>
        <p:spPr>
          <a:xfrm>
            <a:off x="11272476" y="674913"/>
            <a:ext cx="811473" cy="829541"/>
          </a:xfrm>
          <a:prstGeom prst="rect">
            <a:avLst/>
          </a:prstGeom>
        </p:spPr>
      </p:pic>
      <p:sp>
        <p:nvSpPr>
          <p:cNvPr id="25" name="Title 2">
            <a:extLst>
              <a:ext uri="{FF2B5EF4-FFF2-40B4-BE49-F238E27FC236}">
                <a16:creationId xmlns:a16="http://schemas.microsoft.com/office/drawing/2014/main" id="{2084736D-9C09-44E2-9C5C-E8EA0BCF15CE}"/>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42414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50732" y="748172"/>
            <a:ext cx="10635874" cy="680196"/>
          </a:xfrm>
        </p:spPr>
        <p:txBody>
          <a:bodyPr/>
          <a:lstStyle/>
          <a:p>
            <a:pPr algn="ctr"/>
            <a:r>
              <a:rPr lang="pt-BR" dirty="0"/>
              <a:t>Serviços de armazenamento do Azure</a:t>
            </a:r>
          </a:p>
        </p:txBody>
      </p:sp>
      <p:grpSp>
        <p:nvGrpSpPr>
          <p:cNvPr id="13" name="Group 12" descr="Ícone de armazenamento de contêiner.  Caixa com itens de exemplo armazenados nela.">
            <a:extLst>
              <a:ext uri="{FF2B5EF4-FFF2-40B4-BE49-F238E27FC236}">
                <a16:creationId xmlns:a16="http://schemas.microsoft.com/office/drawing/2014/main" id="{E2489CBE-9114-46C7-AFD9-3BFB170EF061}"/>
              </a:ext>
            </a:extLst>
          </p:cNvPr>
          <p:cNvGrpSpPr/>
          <p:nvPr/>
        </p:nvGrpSpPr>
        <p:grpSpPr>
          <a:xfrm>
            <a:off x="827395" y="1613804"/>
            <a:ext cx="10502376" cy="1209729"/>
            <a:chOff x="844812" y="1492701"/>
            <a:chExt cx="10502376" cy="1209729"/>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492701"/>
              <a:ext cx="9100671" cy="960263"/>
            </a:xfrm>
            <a:prstGeom prst="rect">
              <a:avLst/>
            </a:prstGeom>
            <a:noFill/>
          </p:spPr>
          <p:txBody>
            <a:bodyPr wrap="square" lIns="182880" tIns="146304" rIns="182880" bIns="146304" rtlCol="0">
              <a:spAutoFit/>
            </a:bodyPr>
            <a:lstStyle/>
            <a:p>
              <a:pPr>
                <a:lnSpc>
                  <a:spcPct val="90000"/>
                </a:lnSpc>
                <a:spcAft>
                  <a:spcPts val="600"/>
                </a:spcAft>
              </a:pPr>
              <a:r>
                <a:rPr lang="pt-BR" sz="2400" i="0" dirty="0">
                  <a:solidFill>
                    <a:srgbClr val="171717"/>
                  </a:solidFill>
                  <a:latin typeface="Segoe UI" panose="020B0502040204020203" pitchFamily="34" charset="0"/>
                </a:rPr>
                <a:t>O </a:t>
              </a:r>
              <a:r>
                <a:rPr lang="pt-BR" sz="2400" b="1" i="0" dirty="0">
                  <a:solidFill>
                    <a:srgbClr val="171717"/>
                  </a:solidFill>
                  <a:latin typeface="Segoe UI" panose="020B0502040204020203" pitchFamily="34" charset="0"/>
                </a:rPr>
                <a:t>armazenamento de contêiner (blob) </a:t>
              </a:r>
              <a:r>
                <a:rPr lang="pt-BR" sz="2400" b="0" i="0" dirty="0">
                  <a:solidFill>
                    <a:srgbClr val="171717"/>
                  </a:solidFill>
                  <a:latin typeface="Segoe UI" panose="020B0502040204020203" pitchFamily="34" charset="0"/>
                </a:rPr>
                <a:t>é otimizado para armazenar grandes quantidades de dados não estruturados, como dados binários ou de texto.</a:t>
              </a:r>
            </a:p>
          </p:txBody>
        </p:sp>
      </p:grpSp>
      <p:grpSp>
        <p:nvGrpSpPr>
          <p:cNvPr id="16" name="Group 15" descr="Ícone de Armazenamento em Disco.  Um conjunto de discos em que os dados podem ser armazenados.">
            <a:extLst>
              <a:ext uri="{FF2B5EF4-FFF2-40B4-BE49-F238E27FC236}">
                <a16:creationId xmlns:a16="http://schemas.microsoft.com/office/drawing/2014/main" id="{B56E9E90-D28F-4222-96AC-701C2E4CD917}"/>
              </a:ext>
            </a:extLst>
          </p:cNvPr>
          <p:cNvGrpSpPr/>
          <p:nvPr/>
        </p:nvGrpSpPr>
        <p:grpSpPr>
          <a:xfrm>
            <a:off x="827396" y="3108017"/>
            <a:ext cx="10502374" cy="1182743"/>
            <a:chOff x="844813" y="2986914"/>
            <a:chExt cx="10502374" cy="1182743"/>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3103074"/>
              <a:ext cx="9100670" cy="960263"/>
            </a:xfrm>
            <a:prstGeom prst="rect">
              <a:avLst/>
            </a:prstGeom>
            <a:noFill/>
          </p:spPr>
          <p:txBody>
            <a:bodyPr wrap="square" lIns="182880" tIns="146304" rIns="182880" bIns="146304" rtlCol="0">
              <a:spAutoFit/>
            </a:bodyPr>
            <a:lstStyle/>
            <a:p>
              <a:pPr>
                <a:lnSpc>
                  <a:spcPct val="90000"/>
                </a:lnSpc>
                <a:spcAft>
                  <a:spcPts val="600"/>
                </a:spcAft>
              </a:pPr>
              <a:r>
                <a:rPr lang="pt-BR" sz="2400" i="0">
                  <a:solidFill>
                    <a:srgbClr val="171717"/>
                  </a:solidFill>
                  <a:latin typeface="Segoe UI" panose="020B0502040204020203" pitchFamily="34" charset="0"/>
                </a:rPr>
                <a:t>O </a:t>
              </a:r>
              <a:r>
                <a:rPr lang="pt-BR" sz="2400" b="1" i="0">
                  <a:solidFill>
                    <a:srgbClr val="171717"/>
                  </a:solidFill>
                  <a:latin typeface="Segoe UI" panose="020B0502040204020203" pitchFamily="34" charset="0"/>
                </a:rPr>
                <a:t>armazenamento em disco </a:t>
              </a:r>
              <a:r>
                <a:rPr lang="pt-BR" sz="2400" b="0" i="0">
                  <a:solidFill>
                    <a:srgbClr val="171717"/>
                  </a:solidFill>
                  <a:latin typeface="Segoe UI" panose="020B0502040204020203" pitchFamily="34" charset="0"/>
                </a:rPr>
                <a:t>fornece discos para máquinas virtuais, aplicativos e outros serviços acessarem e usarem.</a:t>
              </a:r>
            </a:p>
          </p:txBody>
        </p:sp>
      </p:grpSp>
      <p:grpSp>
        <p:nvGrpSpPr>
          <p:cNvPr id="18" name="Group 17" descr="Ícone de Arquivos do Azure.  Uma pasta de arquivos com muitos arquivos, disponíveis na nuvem.">
            <a:extLst>
              <a:ext uri="{FF2B5EF4-FFF2-40B4-BE49-F238E27FC236}">
                <a16:creationId xmlns:a16="http://schemas.microsoft.com/office/drawing/2014/main" id="{0882801D-4AEF-45F4-A350-1134A3D40E39}"/>
              </a:ext>
            </a:extLst>
          </p:cNvPr>
          <p:cNvGrpSpPr/>
          <p:nvPr/>
        </p:nvGrpSpPr>
        <p:grpSpPr>
          <a:xfrm>
            <a:off x="827395" y="4660645"/>
            <a:ext cx="10000397" cy="1625060"/>
            <a:chOff x="844812" y="4539542"/>
            <a:chExt cx="10000397" cy="1625060"/>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8598692" cy="1625060"/>
            </a:xfrm>
            <a:prstGeom prst="rect">
              <a:avLst/>
            </a:prstGeom>
            <a:noFill/>
          </p:spPr>
          <p:txBody>
            <a:bodyPr wrap="square" lIns="182880" tIns="146304" rIns="182880" bIns="146304" rtlCol="0">
              <a:spAutoFit/>
            </a:bodyPr>
            <a:lstStyle/>
            <a:p>
              <a:pPr>
                <a:lnSpc>
                  <a:spcPct val="90000"/>
                </a:lnSpc>
                <a:spcAft>
                  <a:spcPts val="600"/>
                </a:spcAft>
              </a:pPr>
              <a:r>
                <a:rPr lang="pt-BR" sz="2400" i="0" dirty="0">
                  <a:solidFill>
                    <a:srgbClr val="171717"/>
                  </a:solidFill>
                  <a:latin typeface="Segoe UI" panose="020B0502040204020203" pitchFamily="34" charset="0"/>
                </a:rPr>
                <a:t>Os </a:t>
              </a:r>
              <a:r>
                <a:rPr lang="pt-BR" sz="2400" b="1" i="0" dirty="0">
                  <a:solidFill>
                    <a:srgbClr val="171717"/>
                  </a:solidFill>
                  <a:latin typeface="Segoe UI" panose="020B0502040204020203" pitchFamily="34" charset="0"/>
                </a:rPr>
                <a:t>Arquivos do Azure</a:t>
              </a:r>
              <a:r>
                <a:rPr lang="pt-BR" sz="2400" b="0" i="0" dirty="0">
                  <a:solidFill>
                    <a:srgbClr val="171717"/>
                  </a:solidFill>
                  <a:latin typeface="Segoe UI" panose="020B0502040204020203" pitchFamily="34" charset="0"/>
                </a:rPr>
                <a:t> configuram compartilhamentos de arquivos de rede altamente disponíveis que podem ser acessados usando o protocolo padrão Bloco de Mensagens do Servidor (SMB).</a:t>
              </a:r>
            </a:p>
          </p:txBody>
        </p:sp>
      </p:grpSp>
      <p:sp>
        <p:nvSpPr>
          <p:cNvPr id="19" name="Rectangle 18">
            <a:extLst>
              <a:ext uri="{FF2B5EF4-FFF2-40B4-BE49-F238E27FC236}">
                <a16:creationId xmlns:a16="http://schemas.microsoft.com/office/drawing/2014/main" id="{0C46C97C-BFF5-4C06-8607-910581D5DB4B}"/>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0" name="Picture 19" descr="A picture containing icon&#10;&#10;Description automatically generated">
            <a:extLst>
              <a:ext uri="{FF2B5EF4-FFF2-40B4-BE49-F238E27FC236}">
                <a16:creationId xmlns:a16="http://schemas.microsoft.com/office/drawing/2014/main" id="{ABA92AD8-FC0D-4BD6-87E0-BE4FFAC68C63}"/>
              </a:ext>
            </a:extLst>
          </p:cNvPr>
          <p:cNvPicPr>
            <a:picLocks noChangeAspect="1"/>
          </p:cNvPicPr>
          <p:nvPr/>
        </p:nvPicPr>
        <p:blipFill rotWithShape="1">
          <a:blip r:embed="rId9"/>
          <a:srcRect t="2416"/>
          <a:stretch/>
        </p:blipFill>
        <p:spPr>
          <a:xfrm rot="5400000">
            <a:off x="3541341" y="-2467572"/>
            <a:ext cx="6183086" cy="11118231"/>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02335C02-46F1-4877-A61B-E1C62E640C2B}"/>
              </a:ext>
            </a:extLst>
          </p:cNvPr>
          <p:cNvPicPr>
            <a:picLocks noChangeAspect="1"/>
          </p:cNvPicPr>
          <p:nvPr/>
        </p:nvPicPr>
        <p:blipFill rotWithShape="1">
          <a:blip r:embed="rId9"/>
          <a:srcRect t="1884"/>
          <a:stretch/>
        </p:blipFill>
        <p:spPr>
          <a:xfrm rot="16200000">
            <a:off x="1541480" y="1598086"/>
            <a:ext cx="3718433" cy="6801394"/>
          </a:xfrm>
          <a:prstGeom prst="rect">
            <a:avLst/>
          </a:prstGeom>
        </p:spPr>
      </p:pic>
      <p:pic>
        <p:nvPicPr>
          <p:cNvPr id="22" name="Picture 21" descr="A picture containing text, sign&#10;&#10;Description automatically generated">
            <a:extLst>
              <a:ext uri="{FF2B5EF4-FFF2-40B4-BE49-F238E27FC236}">
                <a16:creationId xmlns:a16="http://schemas.microsoft.com/office/drawing/2014/main" id="{EE1B3948-3572-46F7-95F2-91424D2F94F1}"/>
              </a:ext>
            </a:extLst>
          </p:cNvPr>
          <p:cNvPicPr>
            <a:picLocks noChangeAspect="1"/>
          </p:cNvPicPr>
          <p:nvPr/>
        </p:nvPicPr>
        <p:blipFill>
          <a:blip r:embed="rId10"/>
          <a:stretch>
            <a:fillRect/>
          </a:stretch>
        </p:blipFill>
        <p:spPr>
          <a:xfrm>
            <a:off x="95702" y="155697"/>
            <a:ext cx="882366" cy="882366"/>
          </a:xfrm>
          <a:prstGeom prst="rect">
            <a:avLst/>
          </a:prstGeom>
        </p:spPr>
      </p:pic>
      <p:pic>
        <p:nvPicPr>
          <p:cNvPr id="23" name="Picture 22" descr="A close-up of a car's license plate&#10;&#10;Description automatically generated with low confidence">
            <a:extLst>
              <a:ext uri="{FF2B5EF4-FFF2-40B4-BE49-F238E27FC236}">
                <a16:creationId xmlns:a16="http://schemas.microsoft.com/office/drawing/2014/main" id="{CD2980AC-B006-4B1B-90CC-551A156C0A1C}"/>
              </a:ext>
            </a:extLst>
          </p:cNvPr>
          <p:cNvPicPr>
            <a:picLocks noChangeAspect="1"/>
          </p:cNvPicPr>
          <p:nvPr/>
        </p:nvPicPr>
        <p:blipFill>
          <a:blip r:embed="rId11"/>
          <a:stretch>
            <a:fillRect/>
          </a:stretch>
        </p:blipFill>
        <p:spPr>
          <a:xfrm>
            <a:off x="11146660" y="-7277"/>
            <a:ext cx="1045340" cy="1045340"/>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188FA4BC-26A4-4847-A6F2-87C26CF5DAE1}"/>
              </a:ext>
            </a:extLst>
          </p:cNvPr>
          <p:cNvPicPr>
            <a:picLocks noChangeAspect="1"/>
          </p:cNvPicPr>
          <p:nvPr/>
        </p:nvPicPr>
        <p:blipFill>
          <a:blip r:embed="rId12"/>
          <a:stretch>
            <a:fillRect/>
          </a:stretch>
        </p:blipFill>
        <p:spPr>
          <a:xfrm>
            <a:off x="11272476" y="674913"/>
            <a:ext cx="811473" cy="829541"/>
          </a:xfrm>
          <a:prstGeom prst="rect">
            <a:avLst/>
          </a:prstGeom>
        </p:spPr>
      </p:pic>
      <p:sp>
        <p:nvSpPr>
          <p:cNvPr id="25" name="Title 2">
            <a:extLst>
              <a:ext uri="{FF2B5EF4-FFF2-40B4-BE49-F238E27FC236}">
                <a16:creationId xmlns:a16="http://schemas.microsoft.com/office/drawing/2014/main" id="{250D91B7-FC20-4F18-A936-B0A74F9CFE88}"/>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35495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picture containing icon&#10;&#10;Description automatically generated">
            <a:extLst>
              <a:ext uri="{FF2B5EF4-FFF2-40B4-BE49-F238E27FC236}">
                <a16:creationId xmlns:a16="http://schemas.microsoft.com/office/drawing/2014/main" id="{CB4B0491-6551-441E-AA91-0377E4BF6EBB}"/>
              </a:ext>
            </a:extLst>
          </p:cNvPr>
          <p:cNvPicPr>
            <a:picLocks noChangeAspect="1"/>
          </p:cNvPicPr>
          <p:nvPr/>
        </p:nvPicPr>
        <p:blipFill rotWithShape="1">
          <a:blip r:embed="rId3"/>
          <a:srcRect t="2416"/>
          <a:stretch/>
        </p:blipFill>
        <p:spPr>
          <a:xfrm rot="5400000">
            <a:off x="3541341" y="-2481632"/>
            <a:ext cx="6183086" cy="11118231"/>
          </a:xfrm>
          <a:prstGeom prst="rect">
            <a:avLst/>
          </a:prstGeom>
        </p:spPr>
      </p:pic>
      <p:sp>
        <p:nvSpPr>
          <p:cNvPr id="2" name="Title 1">
            <a:extLst>
              <a:ext uri="{FF2B5EF4-FFF2-40B4-BE49-F238E27FC236}">
                <a16:creationId xmlns:a16="http://schemas.microsoft.com/office/drawing/2014/main" id="{CD549901-1C02-4EDE-9394-87011DA83195}"/>
              </a:ext>
            </a:extLst>
          </p:cNvPr>
          <p:cNvSpPr>
            <a:spLocks noGrp="1"/>
          </p:cNvSpPr>
          <p:nvPr>
            <p:ph type="title"/>
          </p:nvPr>
        </p:nvSpPr>
        <p:spPr>
          <a:xfrm>
            <a:off x="698643" y="688974"/>
            <a:ext cx="9477432" cy="680196"/>
          </a:xfrm>
        </p:spPr>
        <p:txBody>
          <a:bodyPr wrap="square" anchor="t">
            <a:normAutofit/>
          </a:bodyPr>
          <a:lstStyle/>
          <a:p>
            <a:pPr algn="ctr"/>
            <a:r>
              <a:rPr lang="pt-BR" dirty="0"/>
              <a:t>Camadas de acesso de armazenamento do Azure</a:t>
            </a:r>
          </a:p>
        </p:txBody>
      </p:sp>
      <p:sp>
        <p:nvSpPr>
          <p:cNvPr id="6" name="TextBox 5">
            <a:extLst>
              <a:ext uri="{FF2B5EF4-FFF2-40B4-BE49-F238E27FC236}">
                <a16:creationId xmlns:a16="http://schemas.microsoft.com/office/drawing/2014/main" id="{FB6282FF-ECC3-43F6-8D73-CA7D2AE111BA}"/>
              </a:ext>
            </a:extLst>
          </p:cNvPr>
          <p:cNvSpPr txBox="1"/>
          <p:nvPr/>
        </p:nvSpPr>
        <p:spPr>
          <a:xfrm>
            <a:off x="2429222" y="5828821"/>
            <a:ext cx="7427155" cy="363946"/>
          </a:xfrm>
          <a:prstGeom prst="rect">
            <a:avLst/>
          </a:prstGeom>
          <a:noFill/>
        </p:spPr>
        <p:txBody>
          <a:bodyPr wrap="square">
            <a:spAutoFit/>
          </a:bodyPr>
          <a:lstStyle/>
          <a:p>
            <a:r>
              <a:rPr lang="pt-BR" dirty="0"/>
              <a:t>Você pode alternar entre essas camadas de acesso a qualquer momento.</a:t>
            </a:r>
          </a:p>
        </p:txBody>
      </p:sp>
      <p:graphicFrame>
        <p:nvGraphicFramePr>
          <p:cNvPr id="7" name="Table 7">
            <a:extLst>
              <a:ext uri="{FF2B5EF4-FFF2-40B4-BE49-F238E27FC236}">
                <a16:creationId xmlns:a16="http://schemas.microsoft.com/office/drawing/2014/main" id="{40CB08E3-636F-42F8-AF1E-09DF43804E18}"/>
              </a:ext>
            </a:extLst>
          </p:cNvPr>
          <p:cNvGraphicFramePr>
            <a:graphicFrameLocks noGrp="1"/>
          </p:cNvGraphicFramePr>
          <p:nvPr>
            <p:extLst>
              <p:ext uri="{D42A27DB-BD31-4B8C-83A1-F6EECF244321}">
                <p14:modId xmlns:p14="http://schemas.microsoft.com/office/powerpoint/2010/main" val="2839969102"/>
              </p:ext>
            </p:extLst>
          </p:nvPr>
        </p:nvGraphicFramePr>
        <p:xfrm>
          <a:off x="698642" y="1399153"/>
          <a:ext cx="10794711" cy="4399685"/>
        </p:xfrm>
        <a:graphic>
          <a:graphicData uri="http://schemas.openxmlformats.org/drawingml/2006/table">
            <a:tbl>
              <a:tblPr firstRow="1" bandRow="1">
                <a:tableStyleId>{5C22544A-7EE6-4342-B048-85BDC9FD1C3A}</a:tableStyleId>
              </a:tblPr>
              <a:tblGrid>
                <a:gridCol w="3598237">
                  <a:extLst>
                    <a:ext uri="{9D8B030D-6E8A-4147-A177-3AD203B41FA5}">
                      <a16:colId xmlns:a16="http://schemas.microsoft.com/office/drawing/2014/main" val="97352198"/>
                    </a:ext>
                  </a:extLst>
                </a:gridCol>
                <a:gridCol w="3598237">
                  <a:extLst>
                    <a:ext uri="{9D8B030D-6E8A-4147-A177-3AD203B41FA5}">
                      <a16:colId xmlns:a16="http://schemas.microsoft.com/office/drawing/2014/main" val="2450657685"/>
                    </a:ext>
                  </a:extLst>
                </a:gridCol>
                <a:gridCol w="3598237">
                  <a:extLst>
                    <a:ext uri="{9D8B030D-6E8A-4147-A177-3AD203B41FA5}">
                      <a16:colId xmlns:a16="http://schemas.microsoft.com/office/drawing/2014/main" val="4139560656"/>
                    </a:ext>
                  </a:extLst>
                </a:gridCol>
              </a:tblGrid>
              <a:tr h="1267648">
                <a:tc>
                  <a:txBody>
                    <a:bodyPr/>
                    <a:lstStyle/>
                    <a:p>
                      <a:pPr algn="ctr"/>
                      <a:r>
                        <a:rPr lang="pt-BR" sz="2400" b="0" dirty="0">
                          <a:latin typeface="+mj-lt"/>
                        </a:rPr>
                        <a:t>Quente (</a:t>
                      </a:r>
                      <a:r>
                        <a:rPr lang="pt-BR" sz="2400" b="0" i="1" dirty="0">
                          <a:latin typeface="+mj-lt"/>
                        </a:rPr>
                        <a:t>Hot</a:t>
                      </a:r>
                      <a:r>
                        <a:rPr lang="pt-BR" sz="2400" b="0" dirty="0">
                          <a:latin typeface="+mj-lt"/>
                        </a:rPr>
                        <a:t>)</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pt-BR" sz="2400" b="0" dirty="0">
                          <a:solidFill>
                            <a:schemeClr val="lt1"/>
                          </a:solidFill>
                          <a:latin typeface="+mj-lt"/>
                          <a:ea typeface="+mn-ea"/>
                          <a:cs typeface="+mn-cs"/>
                        </a:rPr>
                        <a:t>Frio (Cool)</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pt-BR" sz="2400" b="0" dirty="0">
                          <a:solidFill>
                            <a:schemeClr val="lt1"/>
                          </a:solidFill>
                          <a:latin typeface="+mj-lt"/>
                          <a:ea typeface="+mn-ea"/>
                          <a:cs typeface="+mn-cs"/>
                        </a:rPr>
                        <a:t>Arquivar(Archive)</a:t>
                      </a:r>
                    </a:p>
                  </a:txBody>
                  <a:tcPr anchor="b">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3988002742"/>
                  </a:ext>
                </a:extLst>
              </a:tr>
              <a:tr h="3132037">
                <a:tc>
                  <a:txBody>
                    <a:bodyPr/>
                    <a:lstStyle/>
                    <a:p>
                      <a:pPr algn="ctr"/>
                      <a:r>
                        <a:rPr lang="pt-BR" sz="2400" b="0" i="0" dirty="0">
                          <a:solidFill>
                            <a:schemeClr val="dk1"/>
                          </a:solidFill>
                          <a:latin typeface="+mn-lt"/>
                          <a:ea typeface="+mn-ea"/>
                          <a:cs typeface="+mn-cs"/>
                        </a:rPr>
                        <a:t>Otimizada para armazenamento de dados acessados com frequência.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pt-BR" sz="2400" dirty="0"/>
                        <a:t>Otimizada para armazenamento de dados acessados com pouca frequência e armazenados por pelo menos 30 dias.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pt-BR" sz="2400" dirty="0"/>
                        <a:t>Otimizada para armazenamento de dados acessados raramente e armazenados por pelo menos 180 dias com requisitos de latência flexíveis.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0099520"/>
                  </a:ext>
                </a:extLst>
              </a:tr>
            </a:tbl>
          </a:graphicData>
        </a:graphic>
      </p:graphicFrame>
      <p:grpSp>
        <p:nvGrpSpPr>
          <p:cNvPr id="3" name="Group 2">
            <a:extLst>
              <a:ext uri="{FF2B5EF4-FFF2-40B4-BE49-F238E27FC236}">
                <a16:creationId xmlns:a16="http://schemas.microsoft.com/office/drawing/2014/main" id="{E1986F9D-AFA7-4290-91D8-AF240E03013A}"/>
              </a:ext>
              <a:ext uri="{C183D7F6-B498-43B3-948B-1728B52AA6E4}">
                <adec:decorative xmlns:adec="http://schemas.microsoft.com/office/drawing/2017/decorative" val="1"/>
              </a:ext>
            </a:extLst>
          </p:cNvPr>
          <p:cNvGrpSpPr/>
          <p:nvPr/>
        </p:nvGrpSpPr>
        <p:grpSpPr>
          <a:xfrm>
            <a:off x="2015922" y="1422388"/>
            <a:ext cx="8160153" cy="944210"/>
            <a:chOff x="2015922" y="1496819"/>
            <a:chExt cx="8160153" cy="944210"/>
          </a:xfrm>
        </p:grpSpPr>
        <p:sp>
          <p:nvSpPr>
            <p:cNvPr id="10" name="Rectangle 9" descr="Banco de dados">
              <a:extLst>
                <a:ext uri="{FF2B5EF4-FFF2-40B4-BE49-F238E27FC236}">
                  <a16:creationId xmlns:a16="http://schemas.microsoft.com/office/drawing/2014/main" id="{56106647-2C2E-4592-877E-F15C23578C49}"/>
                </a:ext>
              </a:extLst>
            </p:cNvPr>
            <p:cNvSpPr/>
            <p:nvPr/>
          </p:nvSpPr>
          <p:spPr>
            <a:xfrm>
              <a:off x="2015922" y="1496819"/>
              <a:ext cx="944209" cy="944209"/>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14456A6D-554C-45B1-896A-73088FBB99ED}"/>
                </a:ext>
              </a:extLst>
            </p:cNvPr>
            <p:cNvSpPr/>
            <p:nvPr/>
          </p:nvSpPr>
          <p:spPr>
            <a:xfrm>
              <a:off x="5623894" y="1496820"/>
              <a:ext cx="944209" cy="944209"/>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6" name="Rectangle 15" descr="Cronômetro">
              <a:extLst>
                <a:ext uri="{FF2B5EF4-FFF2-40B4-BE49-F238E27FC236}">
                  <a16:creationId xmlns:a16="http://schemas.microsoft.com/office/drawing/2014/main" id="{AA94A8A0-D22A-4FFD-8F68-35F650BAAA0F}"/>
                </a:ext>
              </a:extLst>
            </p:cNvPr>
            <p:cNvSpPr/>
            <p:nvPr/>
          </p:nvSpPr>
          <p:spPr>
            <a:xfrm>
              <a:off x="9231866" y="1496819"/>
              <a:ext cx="944209" cy="944209"/>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sp>
        <p:nvSpPr>
          <p:cNvPr id="33" name="Rectangle 32">
            <a:extLst>
              <a:ext uri="{FF2B5EF4-FFF2-40B4-BE49-F238E27FC236}">
                <a16:creationId xmlns:a16="http://schemas.microsoft.com/office/drawing/2014/main" id="{50D8C731-6CC0-400A-A9C5-65CCECC9E8C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35" name="Picture 34" descr="A picture containing icon&#10;&#10;Description automatically generated">
            <a:extLst>
              <a:ext uri="{FF2B5EF4-FFF2-40B4-BE49-F238E27FC236}">
                <a16:creationId xmlns:a16="http://schemas.microsoft.com/office/drawing/2014/main" id="{C39CA0EF-865A-4D39-804D-2A208FFF2096}"/>
              </a:ext>
            </a:extLst>
          </p:cNvPr>
          <p:cNvPicPr>
            <a:picLocks noChangeAspect="1"/>
          </p:cNvPicPr>
          <p:nvPr/>
        </p:nvPicPr>
        <p:blipFill rotWithShape="1">
          <a:blip r:embed="rId3"/>
          <a:srcRect t="1884"/>
          <a:stretch/>
        </p:blipFill>
        <p:spPr>
          <a:xfrm rot="16200000">
            <a:off x="1541480" y="1598086"/>
            <a:ext cx="3718433" cy="6801394"/>
          </a:xfrm>
          <a:prstGeom prst="rect">
            <a:avLst/>
          </a:prstGeom>
        </p:spPr>
      </p:pic>
      <p:pic>
        <p:nvPicPr>
          <p:cNvPr id="36" name="Picture 35" descr="A picture containing text, sign&#10;&#10;Description automatically generated">
            <a:extLst>
              <a:ext uri="{FF2B5EF4-FFF2-40B4-BE49-F238E27FC236}">
                <a16:creationId xmlns:a16="http://schemas.microsoft.com/office/drawing/2014/main" id="{4999B749-E1DC-4765-8D01-7B1FBB90BA1E}"/>
              </a:ext>
            </a:extLst>
          </p:cNvPr>
          <p:cNvPicPr>
            <a:picLocks noChangeAspect="1"/>
          </p:cNvPicPr>
          <p:nvPr/>
        </p:nvPicPr>
        <p:blipFill>
          <a:blip r:embed="rId10"/>
          <a:stretch>
            <a:fillRect/>
          </a:stretch>
        </p:blipFill>
        <p:spPr>
          <a:xfrm>
            <a:off x="95702" y="155697"/>
            <a:ext cx="882366" cy="882366"/>
          </a:xfrm>
          <a:prstGeom prst="rect">
            <a:avLst/>
          </a:prstGeom>
        </p:spPr>
      </p:pic>
      <p:pic>
        <p:nvPicPr>
          <p:cNvPr id="37" name="Picture 36" descr="A close-up of a car's license plate&#10;&#10;Description automatically generated with low confidence">
            <a:extLst>
              <a:ext uri="{FF2B5EF4-FFF2-40B4-BE49-F238E27FC236}">
                <a16:creationId xmlns:a16="http://schemas.microsoft.com/office/drawing/2014/main" id="{BA02FACA-E088-4281-95D1-F7EF463D6A26}"/>
              </a:ext>
            </a:extLst>
          </p:cNvPr>
          <p:cNvPicPr>
            <a:picLocks noChangeAspect="1"/>
          </p:cNvPicPr>
          <p:nvPr/>
        </p:nvPicPr>
        <p:blipFill>
          <a:blip r:embed="rId11"/>
          <a:stretch>
            <a:fillRect/>
          </a:stretch>
        </p:blipFill>
        <p:spPr>
          <a:xfrm>
            <a:off x="11146660" y="-7277"/>
            <a:ext cx="1045340" cy="1045340"/>
          </a:xfrm>
          <a:prstGeom prst="rect">
            <a:avLst/>
          </a:prstGeom>
        </p:spPr>
      </p:pic>
      <p:pic>
        <p:nvPicPr>
          <p:cNvPr id="38" name="Picture 37" descr="Graphical user interface, text, application&#10;&#10;Description automatically generated">
            <a:extLst>
              <a:ext uri="{FF2B5EF4-FFF2-40B4-BE49-F238E27FC236}">
                <a16:creationId xmlns:a16="http://schemas.microsoft.com/office/drawing/2014/main" id="{18724A86-DBF8-4566-9ECD-ED330C0D83D4}"/>
              </a:ext>
            </a:extLst>
          </p:cNvPr>
          <p:cNvPicPr>
            <a:picLocks noChangeAspect="1"/>
          </p:cNvPicPr>
          <p:nvPr/>
        </p:nvPicPr>
        <p:blipFill>
          <a:blip r:embed="rId12"/>
          <a:stretch>
            <a:fillRect/>
          </a:stretch>
        </p:blipFill>
        <p:spPr>
          <a:xfrm>
            <a:off x="11272476" y="674913"/>
            <a:ext cx="811473" cy="829541"/>
          </a:xfrm>
          <a:prstGeom prst="rect">
            <a:avLst/>
          </a:prstGeom>
        </p:spPr>
      </p:pic>
      <p:sp>
        <p:nvSpPr>
          <p:cNvPr id="39" name="Title 2">
            <a:extLst>
              <a:ext uri="{FF2B5EF4-FFF2-40B4-BE49-F238E27FC236}">
                <a16:creationId xmlns:a16="http://schemas.microsoft.com/office/drawing/2014/main" id="{9444F7C1-655F-4B46-9A92-5D334CB49948}"/>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6557805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604522" y="660004"/>
            <a:ext cx="11341268" cy="680196"/>
          </a:xfrm>
        </p:spPr>
        <p:txBody>
          <a:bodyPr/>
          <a:lstStyle/>
          <a:p>
            <a:pPr algn="ctr"/>
            <a:r>
              <a:rPr lang="pt-BR" dirty="0"/>
              <a:t>Serviços de banco de dados do Azure</a:t>
            </a:r>
          </a:p>
        </p:txBody>
      </p:sp>
      <p:grpSp>
        <p:nvGrpSpPr>
          <p:cNvPr id="16" name="Group 15" descr="Ícone do Azure Cosmos DB.  O mundo com dados girando em volta dele.">
            <a:extLst>
              <a:ext uri="{FF2B5EF4-FFF2-40B4-BE49-F238E27FC236}">
                <a16:creationId xmlns:a16="http://schemas.microsoft.com/office/drawing/2014/main" id="{BB5B7098-DCC9-43F2-B9E8-B772BF455BE5}"/>
              </a:ext>
            </a:extLst>
          </p:cNvPr>
          <p:cNvGrpSpPr/>
          <p:nvPr/>
        </p:nvGrpSpPr>
        <p:grpSpPr>
          <a:xfrm>
            <a:off x="620416" y="1241135"/>
            <a:ext cx="10143378" cy="1224125"/>
            <a:chOff x="661065" y="1110779"/>
            <a:chExt cx="10770860" cy="1224125"/>
          </a:xfrm>
        </p:grpSpPr>
        <p:pic>
          <p:nvPicPr>
            <p:cNvPr id="8" name="Graphic 7">
              <a:extLst>
                <a:ext uri="{FF2B5EF4-FFF2-40B4-BE49-F238E27FC236}">
                  <a16:creationId xmlns:a16="http://schemas.microsoft.com/office/drawing/2014/main" id="{D76AC99C-AE1C-410E-9BE4-03E32684A1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1065" y="1250959"/>
              <a:ext cx="1083945" cy="1083945"/>
            </a:xfrm>
            <a:prstGeom prst="rect">
              <a:avLst/>
            </a:prstGeom>
          </p:spPr>
        </p:pic>
        <p:sp>
          <p:nvSpPr>
            <p:cNvPr id="15" name="TextBox 14">
              <a:extLst>
                <a:ext uri="{FF2B5EF4-FFF2-40B4-BE49-F238E27FC236}">
                  <a16:creationId xmlns:a16="http://schemas.microsoft.com/office/drawing/2014/main" id="{0A81734B-C9E3-4851-A79A-67AE44CF576E}"/>
                </a:ext>
              </a:extLst>
            </p:cNvPr>
            <p:cNvSpPr txBox="1"/>
            <p:nvPr/>
          </p:nvSpPr>
          <p:spPr>
            <a:xfrm>
              <a:off x="1899305" y="1110779"/>
              <a:ext cx="9532620" cy="1126462"/>
            </a:xfrm>
            <a:prstGeom prst="rect">
              <a:avLst/>
            </a:prstGeom>
            <a:noFill/>
          </p:spPr>
          <p:txBody>
            <a:bodyPr wrap="square" lIns="182880" tIns="146304" rIns="182880" bIns="146304" rtlCol="0">
              <a:spAutoFit/>
            </a:bodyPr>
            <a:lstStyle/>
            <a:p>
              <a:pPr>
                <a:lnSpc>
                  <a:spcPct val="90000"/>
                </a:lnSpc>
                <a:spcAft>
                  <a:spcPts val="600"/>
                </a:spcAft>
              </a:pPr>
              <a:r>
                <a:rPr lang="pt-BR" sz="2000" dirty="0">
                  <a:gradFill>
                    <a:gsLst>
                      <a:gs pos="2917">
                        <a:schemeClr val="tx1"/>
                      </a:gs>
                      <a:gs pos="30000">
                        <a:schemeClr val="tx1"/>
                      </a:gs>
                    </a:gsLst>
                    <a:lin ang="5400000" scaled="0"/>
                  </a:gradFill>
                </a:rPr>
                <a:t>O </a:t>
              </a:r>
              <a:r>
                <a:rPr lang="pt-BR" sz="2000" b="1" dirty="0">
                  <a:gradFill>
                    <a:gsLst>
                      <a:gs pos="2917">
                        <a:schemeClr val="tx1"/>
                      </a:gs>
                      <a:gs pos="30000">
                        <a:schemeClr val="tx1"/>
                      </a:gs>
                    </a:gsLst>
                    <a:lin ang="5400000" scaled="0"/>
                  </a:gradFill>
                </a:rPr>
                <a:t>Azure Cosmos Database </a:t>
              </a:r>
              <a:r>
                <a:rPr lang="pt-BR" sz="2000" dirty="0">
                  <a:gradFill>
                    <a:gsLst>
                      <a:gs pos="2917">
                        <a:schemeClr val="tx1"/>
                      </a:gs>
                      <a:gs pos="30000">
                        <a:schemeClr val="tx1"/>
                      </a:gs>
                    </a:gsLst>
                    <a:lin ang="5400000" scaled="0"/>
                  </a:gradFill>
                </a:rPr>
                <a:t>é um serviço de banco de dados distribuído globalmente que escala de maneira elástica e independente a taxa de transferência e o armazenamento. </a:t>
              </a:r>
            </a:p>
          </p:txBody>
        </p:sp>
      </p:grpSp>
      <p:grpSp>
        <p:nvGrpSpPr>
          <p:cNvPr id="21" name="Group 20" descr="Ícone de banco de dados SQL do Azure.  Cilindro em que os dados podem ser armazenados com SQL gravado nele.">
            <a:extLst>
              <a:ext uri="{FF2B5EF4-FFF2-40B4-BE49-F238E27FC236}">
                <a16:creationId xmlns:a16="http://schemas.microsoft.com/office/drawing/2014/main" id="{2348C96D-B55F-4FD5-A584-16F21DD75CA7}"/>
              </a:ext>
            </a:extLst>
          </p:cNvPr>
          <p:cNvGrpSpPr/>
          <p:nvPr/>
        </p:nvGrpSpPr>
        <p:grpSpPr>
          <a:xfrm>
            <a:off x="620416" y="2496295"/>
            <a:ext cx="10143378" cy="1135141"/>
            <a:chOff x="661065" y="2680006"/>
            <a:chExt cx="10770860" cy="1135141"/>
          </a:xfrm>
        </p:grpSpPr>
        <p:pic>
          <p:nvPicPr>
            <p:cNvPr id="10" name="Graphic 9">
              <a:extLst>
                <a:ext uri="{FF2B5EF4-FFF2-40B4-BE49-F238E27FC236}">
                  <a16:creationId xmlns:a16="http://schemas.microsoft.com/office/drawing/2014/main" id="{11260FD4-CCDA-4AE8-B5B4-363E84C3E4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1065" y="2731202"/>
              <a:ext cx="1083945" cy="1083945"/>
            </a:xfrm>
            <a:prstGeom prst="rect">
              <a:avLst/>
            </a:prstGeom>
          </p:spPr>
        </p:pic>
        <p:sp>
          <p:nvSpPr>
            <p:cNvPr id="18" name="TextBox 17">
              <a:extLst>
                <a:ext uri="{FF2B5EF4-FFF2-40B4-BE49-F238E27FC236}">
                  <a16:creationId xmlns:a16="http://schemas.microsoft.com/office/drawing/2014/main" id="{9CE26080-F17B-4A06-8E57-47B04F7DC8FC}"/>
                </a:ext>
              </a:extLst>
            </p:cNvPr>
            <p:cNvSpPr txBox="1"/>
            <p:nvPr/>
          </p:nvSpPr>
          <p:spPr>
            <a:xfrm>
              <a:off x="1899305" y="2680006"/>
              <a:ext cx="9532620" cy="1126462"/>
            </a:xfrm>
            <a:prstGeom prst="rect">
              <a:avLst/>
            </a:prstGeom>
            <a:noFill/>
          </p:spPr>
          <p:txBody>
            <a:bodyPr wrap="square" lIns="182880" tIns="146304" rIns="182880" bIns="146304" rtlCol="0">
              <a:spAutoFit/>
            </a:bodyPr>
            <a:lstStyle/>
            <a:p>
              <a:pPr>
                <a:lnSpc>
                  <a:spcPct val="90000"/>
                </a:lnSpc>
                <a:spcAft>
                  <a:spcPts val="600"/>
                </a:spcAft>
              </a:pPr>
              <a:r>
                <a:rPr lang="pt-BR" sz="2000" dirty="0">
                  <a:gradFill>
                    <a:gsLst>
                      <a:gs pos="2917">
                        <a:schemeClr val="tx1"/>
                      </a:gs>
                      <a:gs pos="30000">
                        <a:schemeClr val="tx1"/>
                      </a:gs>
                    </a:gsLst>
                    <a:lin ang="5400000" scaled="0"/>
                  </a:gradFill>
                </a:rPr>
                <a:t>O </a:t>
              </a:r>
              <a:r>
                <a:rPr lang="pt-BR" sz="2000" b="1" dirty="0">
                  <a:gradFill>
                    <a:gsLst>
                      <a:gs pos="2917">
                        <a:schemeClr val="tx1"/>
                      </a:gs>
                      <a:gs pos="30000">
                        <a:schemeClr val="tx1"/>
                      </a:gs>
                    </a:gsLst>
                    <a:lin ang="5400000" scaled="0"/>
                  </a:gradFill>
                </a:rPr>
                <a:t>Banco de Dados SQL do Azure</a:t>
              </a:r>
              <a:r>
                <a:rPr lang="pt-BR" sz="2000" dirty="0">
                  <a:gradFill>
                    <a:gsLst>
                      <a:gs pos="2917">
                        <a:schemeClr val="tx1"/>
                      </a:gs>
                      <a:gs pos="30000">
                        <a:schemeClr val="tx1"/>
                      </a:gs>
                    </a:gsLst>
                    <a:lin ang="5400000" scaled="0"/>
                  </a:gradFill>
                </a:rPr>
                <a:t> é um banco de dados relacional como serviço, baseado na última versão estável do mecanismo de banco de dados do Microsoft SQL Server.</a:t>
              </a:r>
            </a:p>
          </p:txBody>
        </p:sp>
      </p:grpSp>
      <p:grpSp>
        <p:nvGrpSpPr>
          <p:cNvPr id="22" name="Group 21" descr="Ícone do Banco de Dados MySQL do Azure.  Cilindro em que os dados podem ser armazenados com MySQL gravado nele.">
            <a:extLst>
              <a:ext uri="{FF2B5EF4-FFF2-40B4-BE49-F238E27FC236}">
                <a16:creationId xmlns:a16="http://schemas.microsoft.com/office/drawing/2014/main" id="{D08733A0-E944-4170-A6C5-08CCB372876F}"/>
              </a:ext>
            </a:extLst>
          </p:cNvPr>
          <p:cNvGrpSpPr/>
          <p:nvPr/>
        </p:nvGrpSpPr>
        <p:grpSpPr>
          <a:xfrm>
            <a:off x="620416" y="3751039"/>
            <a:ext cx="10143378" cy="1085901"/>
            <a:chOff x="661065" y="4236637"/>
            <a:chExt cx="10770860" cy="1085901"/>
          </a:xfrm>
        </p:grpSpPr>
        <p:pic>
          <p:nvPicPr>
            <p:cNvPr id="12" name="Graphic 11">
              <a:extLst>
                <a:ext uri="{FF2B5EF4-FFF2-40B4-BE49-F238E27FC236}">
                  <a16:creationId xmlns:a16="http://schemas.microsoft.com/office/drawing/2014/main" id="{2FF28343-9BB9-4C71-91C1-D0CED20AA99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1065" y="4238593"/>
              <a:ext cx="1083945" cy="1083945"/>
            </a:xfrm>
            <a:prstGeom prst="rect">
              <a:avLst/>
            </a:prstGeom>
          </p:spPr>
        </p:pic>
        <p:sp>
          <p:nvSpPr>
            <p:cNvPr id="19" name="TextBox 18">
              <a:extLst>
                <a:ext uri="{FF2B5EF4-FFF2-40B4-BE49-F238E27FC236}">
                  <a16:creationId xmlns:a16="http://schemas.microsoft.com/office/drawing/2014/main" id="{D77DF5E7-14E7-423E-B840-688ADF6CA324}"/>
                </a:ext>
              </a:extLst>
            </p:cNvPr>
            <p:cNvSpPr txBox="1"/>
            <p:nvPr/>
          </p:nvSpPr>
          <p:spPr>
            <a:xfrm>
              <a:off x="1899305" y="4236637"/>
              <a:ext cx="9532620" cy="849463"/>
            </a:xfrm>
            <a:prstGeom prst="rect">
              <a:avLst/>
            </a:prstGeom>
            <a:noFill/>
          </p:spPr>
          <p:txBody>
            <a:bodyPr wrap="square" lIns="182880" tIns="146304" rIns="182880" bIns="146304" rtlCol="0">
              <a:spAutoFit/>
            </a:bodyPr>
            <a:lstStyle/>
            <a:p>
              <a:pPr>
                <a:lnSpc>
                  <a:spcPct val="90000"/>
                </a:lnSpc>
                <a:spcAft>
                  <a:spcPts val="600"/>
                </a:spcAft>
              </a:pPr>
              <a:r>
                <a:rPr lang="pt-BR" sz="2000" dirty="0">
                  <a:gradFill>
                    <a:gsLst>
                      <a:gs pos="2917">
                        <a:schemeClr val="tx1"/>
                      </a:gs>
                      <a:gs pos="30000">
                        <a:schemeClr val="tx1"/>
                      </a:gs>
                    </a:gsLst>
                    <a:lin ang="5400000" scaled="0"/>
                  </a:gradFill>
                </a:rPr>
                <a:t>O </a:t>
              </a:r>
              <a:r>
                <a:rPr lang="pt-BR" sz="2000" b="1" dirty="0">
                  <a:gradFill>
                    <a:gsLst>
                      <a:gs pos="2917">
                        <a:schemeClr val="tx1"/>
                      </a:gs>
                      <a:gs pos="30000">
                        <a:schemeClr val="tx1"/>
                      </a:gs>
                    </a:gsLst>
                    <a:lin ang="5400000" scaled="0"/>
                  </a:gradFill>
                </a:rPr>
                <a:t>Banco de Dados do Azure para MySQL </a:t>
              </a:r>
              <a:r>
                <a:rPr lang="pt-BR" sz="2000" dirty="0">
                  <a:gradFill>
                    <a:gsLst>
                      <a:gs pos="2917">
                        <a:schemeClr val="tx1"/>
                      </a:gs>
                      <a:gs pos="30000">
                        <a:schemeClr val="tx1"/>
                      </a:gs>
                    </a:gsLst>
                    <a:lin ang="5400000" scaled="0"/>
                  </a:gradFill>
                </a:rPr>
                <a:t>é um serviço do banco de dados MySQL totalmente gerenciado para desenvolvedores de aplicativos.</a:t>
              </a:r>
            </a:p>
          </p:txBody>
        </p:sp>
      </p:grpSp>
      <p:grpSp>
        <p:nvGrpSpPr>
          <p:cNvPr id="23" name="Group 22" descr="Ícone de banco de dados PostgreSQL do Azure.  Cilindro em que os dados podem ser armazenados com uma cabeça de elefante nele.">
            <a:extLst>
              <a:ext uri="{FF2B5EF4-FFF2-40B4-BE49-F238E27FC236}">
                <a16:creationId xmlns:a16="http://schemas.microsoft.com/office/drawing/2014/main" id="{82D090D9-AC1B-4C70-98D1-5F92943D81C1}"/>
              </a:ext>
            </a:extLst>
          </p:cNvPr>
          <p:cNvGrpSpPr/>
          <p:nvPr/>
        </p:nvGrpSpPr>
        <p:grpSpPr>
          <a:xfrm>
            <a:off x="620415" y="4948908"/>
            <a:ext cx="10143379" cy="1107166"/>
            <a:chOff x="661064" y="5535156"/>
            <a:chExt cx="10770861" cy="1107166"/>
          </a:xfrm>
        </p:grpSpPr>
        <p:pic>
          <p:nvPicPr>
            <p:cNvPr id="14" name="Graphic 13">
              <a:extLst>
                <a:ext uri="{FF2B5EF4-FFF2-40B4-BE49-F238E27FC236}">
                  <a16:creationId xmlns:a16="http://schemas.microsoft.com/office/drawing/2014/main" id="{606B8AFD-CBE4-4100-AB4F-A1E669C110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1064" y="5558376"/>
              <a:ext cx="1083946" cy="1083946"/>
            </a:xfrm>
            <a:prstGeom prst="rect">
              <a:avLst/>
            </a:prstGeom>
          </p:spPr>
        </p:pic>
        <p:sp>
          <p:nvSpPr>
            <p:cNvPr id="20" name="TextBox 19">
              <a:extLst>
                <a:ext uri="{FF2B5EF4-FFF2-40B4-BE49-F238E27FC236}">
                  <a16:creationId xmlns:a16="http://schemas.microsoft.com/office/drawing/2014/main" id="{2C07F6C7-AC66-4577-A476-E82543BA8AAD}"/>
                </a:ext>
              </a:extLst>
            </p:cNvPr>
            <p:cNvSpPr txBox="1"/>
            <p:nvPr/>
          </p:nvSpPr>
          <p:spPr>
            <a:xfrm>
              <a:off x="1899305" y="5535156"/>
              <a:ext cx="9532620" cy="849463"/>
            </a:xfrm>
            <a:prstGeom prst="rect">
              <a:avLst/>
            </a:prstGeom>
            <a:noFill/>
          </p:spPr>
          <p:txBody>
            <a:bodyPr wrap="square" lIns="182880" tIns="146304" rIns="182880" bIns="146304" rtlCol="0">
              <a:spAutoFit/>
            </a:bodyPr>
            <a:lstStyle/>
            <a:p>
              <a:pPr>
                <a:lnSpc>
                  <a:spcPct val="90000"/>
                </a:lnSpc>
                <a:spcAft>
                  <a:spcPts val="600"/>
                </a:spcAft>
              </a:pPr>
              <a:r>
                <a:rPr lang="pt-BR" sz="2000" dirty="0">
                  <a:gradFill>
                    <a:gsLst>
                      <a:gs pos="2917">
                        <a:schemeClr val="tx1"/>
                      </a:gs>
                      <a:gs pos="30000">
                        <a:schemeClr val="tx1"/>
                      </a:gs>
                    </a:gsLst>
                    <a:lin ang="5400000" scaled="0"/>
                  </a:gradFill>
                </a:rPr>
                <a:t>O </a:t>
              </a:r>
              <a:r>
                <a:rPr lang="pt-BR" sz="2000" b="1" dirty="0">
                  <a:gradFill>
                    <a:gsLst>
                      <a:gs pos="2917">
                        <a:schemeClr val="tx1"/>
                      </a:gs>
                      <a:gs pos="30000">
                        <a:schemeClr val="tx1"/>
                      </a:gs>
                    </a:gsLst>
                    <a:lin ang="5400000" scaled="0"/>
                  </a:gradFill>
                </a:rPr>
                <a:t>Banco de Dados do Azure para PostgreSQL </a:t>
              </a:r>
              <a:r>
                <a:rPr lang="pt-BR" sz="2000" dirty="0">
                  <a:gradFill>
                    <a:gsLst>
                      <a:gs pos="2917">
                        <a:schemeClr val="tx1"/>
                      </a:gs>
                      <a:gs pos="30000">
                        <a:schemeClr val="tx1"/>
                      </a:gs>
                    </a:gsLst>
                    <a:lin ang="5400000" scaled="0"/>
                  </a:gradFill>
                </a:rPr>
                <a:t>é um serviço de banco de dados relacional baseado no mecanismo de banco de dados Postgres open-source. </a:t>
              </a:r>
            </a:p>
          </p:txBody>
        </p:sp>
      </p:grpSp>
      <p:sp>
        <p:nvSpPr>
          <p:cNvPr id="3" name="Footer Placeholder 1">
            <a:extLst>
              <a:ext uri="{FF2B5EF4-FFF2-40B4-BE49-F238E27FC236}">
                <a16:creationId xmlns:a16="http://schemas.microsoft.com/office/drawing/2014/main" id="{8419F70F-DEBC-44E6-B335-AD8E3E7C8772}"/>
              </a:ext>
            </a:extLst>
          </p:cNvPr>
          <p:cNvSpPr txBox="1">
            <a:spLocks/>
          </p:cNvSpPr>
          <p:nvPr/>
        </p:nvSpPr>
        <p:spPr>
          <a:xfrm>
            <a:off x="3995057" y="6698785"/>
            <a:ext cx="3876123" cy="923330"/>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pt-BR" sz="2000"/>
              <a:t>© Copyright Microsoft Corporation. Todos os direitos reservados.</a:t>
            </a:r>
          </a:p>
        </p:txBody>
      </p:sp>
      <p:sp>
        <p:nvSpPr>
          <p:cNvPr id="24" name="Rectangle 23">
            <a:extLst>
              <a:ext uri="{FF2B5EF4-FFF2-40B4-BE49-F238E27FC236}">
                <a16:creationId xmlns:a16="http://schemas.microsoft.com/office/drawing/2014/main" id="{7C004CD4-5E4E-4A29-81FE-BC0A84EF54D0}"/>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5" name="Picture 24" descr="A picture containing icon&#10;&#10;Description automatically generated">
            <a:extLst>
              <a:ext uri="{FF2B5EF4-FFF2-40B4-BE49-F238E27FC236}">
                <a16:creationId xmlns:a16="http://schemas.microsoft.com/office/drawing/2014/main" id="{CEB317E8-0B64-4E12-9DAB-9EBE05E86FDE}"/>
              </a:ext>
            </a:extLst>
          </p:cNvPr>
          <p:cNvPicPr>
            <a:picLocks noChangeAspect="1"/>
          </p:cNvPicPr>
          <p:nvPr/>
        </p:nvPicPr>
        <p:blipFill rotWithShape="1">
          <a:blip r:embed="rId11"/>
          <a:srcRect t="2416"/>
          <a:stretch/>
        </p:blipFill>
        <p:spPr>
          <a:xfrm rot="5400000">
            <a:off x="3541340" y="-2475171"/>
            <a:ext cx="6183086" cy="11118231"/>
          </a:xfrm>
          <a:prstGeom prst="rect">
            <a:avLst/>
          </a:prstGeom>
        </p:spPr>
      </p:pic>
      <p:pic>
        <p:nvPicPr>
          <p:cNvPr id="26" name="Picture 25" descr="A picture containing icon&#10;&#10;Description automatically generated">
            <a:extLst>
              <a:ext uri="{FF2B5EF4-FFF2-40B4-BE49-F238E27FC236}">
                <a16:creationId xmlns:a16="http://schemas.microsoft.com/office/drawing/2014/main" id="{6C6F2102-C7EE-4B24-AB42-688ADDFAE90E}"/>
              </a:ext>
            </a:extLst>
          </p:cNvPr>
          <p:cNvPicPr>
            <a:picLocks noChangeAspect="1"/>
          </p:cNvPicPr>
          <p:nvPr/>
        </p:nvPicPr>
        <p:blipFill rotWithShape="1">
          <a:blip r:embed="rId11"/>
          <a:srcRect t="1884"/>
          <a:stretch/>
        </p:blipFill>
        <p:spPr>
          <a:xfrm rot="16200000">
            <a:off x="1541482" y="1598085"/>
            <a:ext cx="3718433" cy="6801394"/>
          </a:xfrm>
          <a:prstGeom prst="rect">
            <a:avLst/>
          </a:prstGeom>
        </p:spPr>
      </p:pic>
      <p:pic>
        <p:nvPicPr>
          <p:cNvPr id="27" name="Picture 26" descr="A picture containing text, sign&#10;&#10;Description automatically generated">
            <a:extLst>
              <a:ext uri="{FF2B5EF4-FFF2-40B4-BE49-F238E27FC236}">
                <a16:creationId xmlns:a16="http://schemas.microsoft.com/office/drawing/2014/main" id="{82F334D2-3D83-4209-BCDC-8DAE772C8814}"/>
              </a:ext>
            </a:extLst>
          </p:cNvPr>
          <p:cNvPicPr>
            <a:picLocks noChangeAspect="1"/>
          </p:cNvPicPr>
          <p:nvPr/>
        </p:nvPicPr>
        <p:blipFill>
          <a:blip r:embed="rId12"/>
          <a:stretch>
            <a:fillRect/>
          </a:stretch>
        </p:blipFill>
        <p:spPr>
          <a:xfrm>
            <a:off x="95702" y="155697"/>
            <a:ext cx="882366" cy="882366"/>
          </a:xfrm>
          <a:prstGeom prst="rect">
            <a:avLst/>
          </a:prstGeom>
        </p:spPr>
      </p:pic>
      <p:pic>
        <p:nvPicPr>
          <p:cNvPr id="28" name="Picture 27" descr="A close-up of a car's license plate&#10;&#10;Description automatically generated with low confidence">
            <a:extLst>
              <a:ext uri="{FF2B5EF4-FFF2-40B4-BE49-F238E27FC236}">
                <a16:creationId xmlns:a16="http://schemas.microsoft.com/office/drawing/2014/main" id="{D7B5E406-6B89-4A9D-B6DC-E75F298E6E09}"/>
              </a:ext>
            </a:extLst>
          </p:cNvPr>
          <p:cNvPicPr>
            <a:picLocks noChangeAspect="1"/>
          </p:cNvPicPr>
          <p:nvPr/>
        </p:nvPicPr>
        <p:blipFill>
          <a:blip r:embed="rId13"/>
          <a:stretch>
            <a:fillRect/>
          </a:stretch>
        </p:blipFill>
        <p:spPr>
          <a:xfrm>
            <a:off x="11146660" y="-7277"/>
            <a:ext cx="1045340" cy="1045340"/>
          </a:xfrm>
          <a:prstGeom prst="rect">
            <a:avLst/>
          </a:prstGeom>
        </p:spPr>
      </p:pic>
      <p:pic>
        <p:nvPicPr>
          <p:cNvPr id="29" name="Picture 28" descr="Graphical user interface, text, application&#10;&#10;Description automatically generated">
            <a:extLst>
              <a:ext uri="{FF2B5EF4-FFF2-40B4-BE49-F238E27FC236}">
                <a16:creationId xmlns:a16="http://schemas.microsoft.com/office/drawing/2014/main" id="{2F929C67-D0FD-40CF-A055-2BF8C64F22A9}"/>
              </a:ext>
            </a:extLst>
          </p:cNvPr>
          <p:cNvPicPr>
            <a:picLocks noChangeAspect="1"/>
          </p:cNvPicPr>
          <p:nvPr/>
        </p:nvPicPr>
        <p:blipFill>
          <a:blip r:embed="rId14"/>
          <a:stretch>
            <a:fillRect/>
          </a:stretch>
        </p:blipFill>
        <p:spPr>
          <a:xfrm>
            <a:off x="11272476" y="674913"/>
            <a:ext cx="811473" cy="829541"/>
          </a:xfrm>
          <a:prstGeom prst="rect">
            <a:avLst/>
          </a:prstGeom>
        </p:spPr>
      </p:pic>
      <p:sp>
        <p:nvSpPr>
          <p:cNvPr id="30" name="Title 2">
            <a:extLst>
              <a:ext uri="{FF2B5EF4-FFF2-40B4-BE49-F238E27FC236}">
                <a16:creationId xmlns:a16="http://schemas.microsoft.com/office/drawing/2014/main" id="{149D2B5E-2AF2-4A33-8236-116EDDCAEBED}"/>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C2D-208B-47E5-87B9-A57AD9EE6810}"/>
              </a:ext>
            </a:extLst>
          </p:cNvPr>
          <p:cNvSpPr>
            <a:spLocks noGrp="1"/>
          </p:cNvSpPr>
          <p:nvPr>
            <p:ph type="title"/>
          </p:nvPr>
        </p:nvSpPr>
        <p:spPr>
          <a:xfrm>
            <a:off x="636814" y="658208"/>
            <a:ext cx="10918372" cy="680196"/>
          </a:xfrm>
        </p:spPr>
        <p:txBody>
          <a:bodyPr/>
          <a:lstStyle/>
          <a:p>
            <a:pPr algn="ctr"/>
            <a:r>
              <a:rPr lang="pt-BR" dirty="0"/>
              <a:t>Instância Gerenciada de SQL do Azure</a:t>
            </a:r>
          </a:p>
        </p:txBody>
      </p:sp>
      <p:sp>
        <p:nvSpPr>
          <p:cNvPr id="6" name="Content Placeholder 5">
            <a:extLst>
              <a:ext uri="{FF2B5EF4-FFF2-40B4-BE49-F238E27FC236}">
                <a16:creationId xmlns:a16="http://schemas.microsoft.com/office/drawing/2014/main" id="{92AA6475-AAA1-4F68-AB7F-EBE05EEB6B6E}"/>
              </a:ext>
            </a:extLst>
          </p:cNvPr>
          <p:cNvSpPr>
            <a:spLocks noGrp="1"/>
          </p:cNvSpPr>
          <p:nvPr>
            <p:ph sz="quarter" idx="10"/>
          </p:nvPr>
        </p:nvSpPr>
        <p:spPr>
          <a:xfrm>
            <a:off x="636814" y="1603318"/>
            <a:ext cx="8350432" cy="4293483"/>
          </a:xfrm>
        </p:spPr>
        <p:txBody>
          <a:bodyPr/>
          <a:lstStyle/>
          <a:p>
            <a:r>
              <a:rPr lang="pt-BR" sz="2200" i="0" dirty="0">
                <a:solidFill>
                  <a:srgbClr val="171717"/>
                </a:solidFill>
                <a:latin typeface="Segoe UI" panose="020B0502040204020203" pitchFamily="34" charset="0"/>
              </a:rPr>
              <a:t>A </a:t>
            </a:r>
            <a:r>
              <a:rPr lang="pt-BR" sz="2200" b="1" i="0" dirty="0">
                <a:solidFill>
                  <a:srgbClr val="171717"/>
                </a:solidFill>
                <a:latin typeface="Segoe UI" panose="020B0502040204020203" pitchFamily="34" charset="0"/>
              </a:rPr>
              <a:t>Instância Gerenciada de SQL do Azure </a:t>
            </a:r>
            <a:r>
              <a:rPr lang="pt-BR" sz="2200" b="0" i="0" dirty="0">
                <a:solidFill>
                  <a:srgbClr val="171717"/>
                </a:solidFill>
                <a:latin typeface="Segoe UI" panose="020B0502040204020203" pitchFamily="34" charset="0"/>
              </a:rPr>
              <a:t>permite que os clientes existentes do SQL Server façam “lift and shift” dos aplicativos locais para a nuvem com o mínimo de alterações no aplicativo e no banco de dados.</a:t>
            </a:r>
            <a:endParaRPr lang="en-US" sz="2200" b="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pt-BR" sz="2200" b="0" i="0" dirty="0">
                <a:solidFill>
                  <a:srgbClr val="171717"/>
                </a:solidFill>
                <a:latin typeface="Segoe UI" panose="020B0502040204020203" pitchFamily="34" charset="0"/>
              </a:rPr>
              <a:t>Plataforma como serviço totalmente gerenciada e sempre atualizada.</a:t>
            </a:r>
          </a:p>
          <a:p>
            <a:pPr marL="342900" indent="-342900">
              <a:buFont typeface="Arial" panose="020B0604020202020204" pitchFamily="34" charset="0"/>
              <a:buChar char="•"/>
            </a:pPr>
            <a:r>
              <a:rPr lang="pt-BR" sz="2200" dirty="0">
                <a:latin typeface="+mn-lt"/>
              </a:rPr>
              <a:t>Preserva todos os recursos do PaaS (atualizações de versão e aplicação de patch automáticas, backups automatizados e alta disponibilidade)</a:t>
            </a:r>
          </a:p>
          <a:p>
            <a:pPr marL="342900" indent="-342900">
              <a:buFont typeface="Arial" panose="020B0604020202020204" pitchFamily="34" charset="0"/>
              <a:buChar char="•"/>
            </a:pPr>
            <a:r>
              <a:rPr lang="pt-BR" sz="2200" dirty="0">
                <a:solidFill>
                  <a:srgbClr val="171717"/>
                </a:solidFill>
                <a:latin typeface="Segoe UI" panose="020B0502040204020203" pitchFamily="34" charset="0"/>
              </a:rPr>
              <a:t>T</a:t>
            </a:r>
            <a:r>
              <a:rPr lang="pt-BR" sz="2200" b="0" i="0" dirty="0">
                <a:solidFill>
                  <a:srgbClr val="171717"/>
                </a:solidFill>
                <a:latin typeface="Segoe UI" panose="020B0502040204020203" pitchFamily="34" charset="0"/>
              </a:rPr>
              <a:t>roca as licenças existentes para taxas descontadas na Instância Gerenciada de SQL usando o</a:t>
            </a:r>
            <a:r>
              <a:rPr lang="pt-BR" sz="2200" dirty="0">
                <a:latin typeface="Segoe UI" panose="020B0502040204020203" pitchFamily="34" charset="0"/>
              </a:rPr>
              <a:t> </a:t>
            </a:r>
            <a:r>
              <a:rPr lang="pt-BR" sz="2200" b="0" i="0" u="none" strike="noStrike" dirty="0">
                <a:latin typeface="Segoe UI" panose="020B0502040204020203" pitchFamily="34" charset="0"/>
              </a:rPr>
              <a:t>Benefício Híbrido do Azure</a:t>
            </a:r>
          </a:p>
        </p:txBody>
      </p:sp>
      <p:pic>
        <p:nvPicPr>
          <p:cNvPr id="4" name="Graphic 3">
            <a:extLst>
              <a:ext uri="{FF2B5EF4-FFF2-40B4-BE49-F238E27FC236}">
                <a16:creationId xmlns:a16="http://schemas.microsoft.com/office/drawing/2014/main" id="{37F2F498-31CD-495E-8A83-8EAB70BD99A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36506" y="2630096"/>
            <a:ext cx="2282582" cy="1597808"/>
          </a:xfrm>
          <a:prstGeom prst="rect">
            <a:avLst/>
          </a:prstGeom>
        </p:spPr>
      </p:pic>
      <p:sp>
        <p:nvSpPr>
          <p:cNvPr id="5" name="Rectangle 4">
            <a:extLst>
              <a:ext uri="{FF2B5EF4-FFF2-40B4-BE49-F238E27FC236}">
                <a16:creationId xmlns:a16="http://schemas.microsoft.com/office/drawing/2014/main" id="{792C1495-954E-4A66-A460-37E03BA6194B}"/>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7" name="Picture 6" descr="A picture containing icon&#10;&#10;Description automatically generated">
            <a:extLst>
              <a:ext uri="{FF2B5EF4-FFF2-40B4-BE49-F238E27FC236}">
                <a16:creationId xmlns:a16="http://schemas.microsoft.com/office/drawing/2014/main" id="{069A58F5-B226-44AB-8498-39EDDC4CD7D8}"/>
              </a:ext>
            </a:extLst>
          </p:cNvPr>
          <p:cNvPicPr>
            <a:picLocks noChangeAspect="1"/>
          </p:cNvPicPr>
          <p:nvPr/>
        </p:nvPicPr>
        <p:blipFill rotWithShape="1">
          <a:blip r:embed="rId5"/>
          <a:srcRect t="2416"/>
          <a:stretch/>
        </p:blipFill>
        <p:spPr>
          <a:xfrm rot="5400000">
            <a:off x="3541341" y="-2467572"/>
            <a:ext cx="6183086" cy="11118231"/>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F5763D8C-A53C-4C7F-892A-298AB6E94690}"/>
              </a:ext>
            </a:extLst>
          </p:cNvPr>
          <p:cNvPicPr>
            <a:picLocks noChangeAspect="1"/>
          </p:cNvPicPr>
          <p:nvPr/>
        </p:nvPicPr>
        <p:blipFill rotWithShape="1">
          <a:blip r:embed="rId5"/>
          <a:srcRect t="1884"/>
          <a:stretch/>
        </p:blipFill>
        <p:spPr>
          <a:xfrm rot="16200000">
            <a:off x="1541480" y="1598086"/>
            <a:ext cx="3718433" cy="6801394"/>
          </a:xfrm>
          <a:prstGeom prst="rect">
            <a:avLst/>
          </a:prstGeom>
        </p:spPr>
      </p:pic>
      <p:pic>
        <p:nvPicPr>
          <p:cNvPr id="9" name="Picture 8" descr="A picture containing text, sign&#10;&#10;Description automatically generated">
            <a:extLst>
              <a:ext uri="{FF2B5EF4-FFF2-40B4-BE49-F238E27FC236}">
                <a16:creationId xmlns:a16="http://schemas.microsoft.com/office/drawing/2014/main" id="{319836AD-E56D-4830-B627-FFDDFA72E93A}"/>
              </a:ext>
            </a:extLst>
          </p:cNvPr>
          <p:cNvPicPr>
            <a:picLocks noChangeAspect="1"/>
          </p:cNvPicPr>
          <p:nvPr/>
        </p:nvPicPr>
        <p:blipFill>
          <a:blip r:embed="rId6"/>
          <a:stretch>
            <a:fillRect/>
          </a:stretch>
        </p:blipFill>
        <p:spPr>
          <a:xfrm>
            <a:off x="95702" y="155697"/>
            <a:ext cx="882366" cy="882366"/>
          </a:xfrm>
          <a:prstGeom prst="rect">
            <a:avLst/>
          </a:prstGeom>
        </p:spPr>
      </p:pic>
      <p:pic>
        <p:nvPicPr>
          <p:cNvPr id="10" name="Picture 9" descr="A close-up of a car's license plate&#10;&#10;Description automatically generated with low confidence">
            <a:extLst>
              <a:ext uri="{FF2B5EF4-FFF2-40B4-BE49-F238E27FC236}">
                <a16:creationId xmlns:a16="http://schemas.microsoft.com/office/drawing/2014/main" id="{3EC18F5D-8706-4C17-815E-34068BF36DA0}"/>
              </a:ext>
            </a:extLst>
          </p:cNvPr>
          <p:cNvPicPr>
            <a:picLocks noChangeAspect="1"/>
          </p:cNvPicPr>
          <p:nvPr/>
        </p:nvPicPr>
        <p:blipFill>
          <a:blip r:embed="rId7"/>
          <a:stretch>
            <a:fillRect/>
          </a:stretch>
        </p:blipFill>
        <p:spPr>
          <a:xfrm>
            <a:off x="11146660" y="-7277"/>
            <a:ext cx="1045340" cy="1045340"/>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F97D4CF5-FC4A-4775-8C77-EF17B5DFEDA3}"/>
              </a:ext>
            </a:extLst>
          </p:cNvPr>
          <p:cNvPicPr>
            <a:picLocks noChangeAspect="1"/>
          </p:cNvPicPr>
          <p:nvPr/>
        </p:nvPicPr>
        <p:blipFill>
          <a:blip r:embed="rId8"/>
          <a:stretch>
            <a:fillRect/>
          </a:stretch>
        </p:blipFill>
        <p:spPr>
          <a:xfrm>
            <a:off x="11272476" y="674913"/>
            <a:ext cx="811473" cy="829541"/>
          </a:xfrm>
          <a:prstGeom prst="rect">
            <a:avLst/>
          </a:prstGeom>
        </p:spPr>
      </p:pic>
      <p:sp>
        <p:nvSpPr>
          <p:cNvPr id="12" name="Title 2">
            <a:extLst>
              <a:ext uri="{FF2B5EF4-FFF2-40B4-BE49-F238E27FC236}">
                <a16:creationId xmlns:a16="http://schemas.microsoft.com/office/drawing/2014/main" id="{9F196F44-4DB6-43FC-9437-87CA3780975F}"/>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190001250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picture containing text, clipart&#10;&#10;Description automatically generated">
            <a:extLst>
              <a:ext uri="{FF2B5EF4-FFF2-40B4-BE49-F238E27FC236}">
                <a16:creationId xmlns:a16="http://schemas.microsoft.com/office/drawing/2014/main" id="{DDF47AEF-30B0-40E2-BC49-6722444342E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464955" y="3561737"/>
            <a:ext cx="3230657" cy="2998331"/>
          </a:xfrm>
          <a:prstGeom prst="rect">
            <a:avLst/>
          </a:prstGeom>
        </p:spPr>
      </p:pic>
      <p:sp>
        <p:nvSpPr>
          <p:cNvPr id="23" name="Title 1">
            <a:extLst>
              <a:ext uri="{FF2B5EF4-FFF2-40B4-BE49-F238E27FC236}">
                <a16:creationId xmlns:a16="http://schemas.microsoft.com/office/drawing/2014/main" id="{D9DF1D16-6B8F-4A4B-A5EE-0F3F28031534}"/>
              </a:ext>
            </a:extLst>
          </p:cNvPr>
          <p:cNvSpPr txBox="1">
            <a:spLocks/>
          </p:cNvSpPr>
          <p:nvPr/>
        </p:nvSpPr>
        <p:spPr>
          <a:xfrm>
            <a:off x="1" y="2562447"/>
            <a:ext cx="12192000" cy="847029"/>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a:ln w="3175">
                  <a:noFill/>
                </a:ln>
                <a:solidFill>
                  <a:srgbClr val="000000"/>
                </a:solidFill>
                <a:effectLst/>
                <a:latin typeface="+mj-lt"/>
                <a:ea typeface="+mn-ea"/>
                <a:cs typeface="Segoe UI" pitchFamily="34" charset="0"/>
              </a:defRPr>
            </a:lvl1pPr>
          </a:lstStyle>
          <a:p>
            <a:pPr algn="ctr"/>
            <a:r>
              <a:rPr lang="pt-BR" sz="5400" dirty="0">
                <a:solidFill>
                  <a:schemeClr val="tx2">
                    <a:lumMod val="50000"/>
                  </a:schemeClr>
                </a:solidFill>
              </a:rPr>
              <a:t>Teste de conhecimento</a:t>
            </a:r>
          </a:p>
        </p:txBody>
      </p:sp>
      <p:sp>
        <p:nvSpPr>
          <p:cNvPr id="32" name="Title 2">
            <a:extLst>
              <a:ext uri="{FF2B5EF4-FFF2-40B4-BE49-F238E27FC236}">
                <a16:creationId xmlns:a16="http://schemas.microsoft.com/office/drawing/2014/main" id="{B2F0A38C-706C-446A-9415-66E89F12E6E8}"/>
              </a:ext>
            </a:extLst>
          </p:cNvPr>
          <p:cNvSpPr txBox="1">
            <a:spLocks/>
          </p:cNvSpPr>
          <p:nvPr/>
        </p:nvSpPr>
        <p:spPr>
          <a:xfrm>
            <a:off x="1040146" y="6463681"/>
            <a:ext cx="11071696"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r>
              <a:rPr lang="pt-BR" sz="2000" dirty="0">
                <a:solidFill>
                  <a:schemeClr val="bg2"/>
                </a:solidFill>
              </a:rPr>
              <a:t>www.youtube.com/canaldacloud</a:t>
            </a:r>
          </a:p>
        </p:txBody>
      </p:sp>
      <p:sp>
        <p:nvSpPr>
          <p:cNvPr id="17" name="Rectangle 16">
            <a:extLst>
              <a:ext uri="{FF2B5EF4-FFF2-40B4-BE49-F238E27FC236}">
                <a16:creationId xmlns:a16="http://schemas.microsoft.com/office/drawing/2014/main" id="{600365BA-2663-45AB-A1D7-0FADBCD23117}"/>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18" name="Picture 17" descr="A picture containing icon&#10;&#10;Description automatically generated">
            <a:extLst>
              <a:ext uri="{FF2B5EF4-FFF2-40B4-BE49-F238E27FC236}">
                <a16:creationId xmlns:a16="http://schemas.microsoft.com/office/drawing/2014/main" id="{AF4ECD31-0564-4B08-9192-688ED35F8D0A}"/>
              </a:ext>
            </a:extLst>
          </p:cNvPr>
          <p:cNvPicPr>
            <a:picLocks noChangeAspect="1"/>
          </p:cNvPicPr>
          <p:nvPr/>
        </p:nvPicPr>
        <p:blipFill rotWithShape="1">
          <a:blip r:embed="rId3"/>
          <a:srcRect t="2416"/>
          <a:stretch/>
        </p:blipFill>
        <p:spPr>
          <a:xfrm rot="5400000">
            <a:off x="3541341" y="-2467572"/>
            <a:ext cx="6183086" cy="11118231"/>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0D04F31E-F26A-417F-8C45-BF512AF51678}"/>
              </a:ext>
            </a:extLst>
          </p:cNvPr>
          <p:cNvPicPr>
            <a:picLocks noChangeAspect="1"/>
          </p:cNvPicPr>
          <p:nvPr/>
        </p:nvPicPr>
        <p:blipFill rotWithShape="1">
          <a:blip r:embed="rId3"/>
          <a:srcRect t="1884"/>
          <a:stretch/>
        </p:blipFill>
        <p:spPr>
          <a:xfrm rot="16200000">
            <a:off x="1541480" y="1598086"/>
            <a:ext cx="3718433" cy="6801394"/>
          </a:xfrm>
          <a:prstGeom prst="rect">
            <a:avLst/>
          </a:prstGeom>
        </p:spPr>
      </p:pic>
      <p:pic>
        <p:nvPicPr>
          <p:cNvPr id="20" name="Picture 19" descr="A picture containing text, sign&#10;&#10;Description automatically generated">
            <a:extLst>
              <a:ext uri="{FF2B5EF4-FFF2-40B4-BE49-F238E27FC236}">
                <a16:creationId xmlns:a16="http://schemas.microsoft.com/office/drawing/2014/main" id="{7315A4D2-2400-4CE2-AA85-804B3AC51074}"/>
              </a:ext>
            </a:extLst>
          </p:cNvPr>
          <p:cNvPicPr>
            <a:picLocks noChangeAspect="1"/>
          </p:cNvPicPr>
          <p:nvPr/>
        </p:nvPicPr>
        <p:blipFill>
          <a:blip r:embed="rId4"/>
          <a:stretch>
            <a:fillRect/>
          </a:stretch>
        </p:blipFill>
        <p:spPr>
          <a:xfrm>
            <a:off x="95702" y="155697"/>
            <a:ext cx="882366" cy="882366"/>
          </a:xfrm>
          <a:prstGeom prst="rect">
            <a:avLst/>
          </a:prstGeom>
        </p:spPr>
      </p:pic>
      <p:pic>
        <p:nvPicPr>
          <p:cNvPr id="21" name="Picture 20" descr="A close-up of a car's license plate&#10;&#10;Description automatically generated with low confidence">
            <a:extLst>
              <a:ext uri="{FF2B5EF4-FFF2-40B4-BE49-F238E27FC236}">
                <a16:creationId xmlns:a16="http://schemas.microsoft.com/office/drawing/2014/main" id="{08FE61B4-9E12-47A1-94DA-AE5730C4D3D3}"/>
              </a:ext>
            </a:extLst>
          </p:cNvPr>
          <p:cNvPicPr>
            <a:picLocks noChangeAspect="1"/>
          </p:cNvPicPr>
          <p:nvPr/>
        </p:nvPicPr>
        <p:blipFill>
          <a:blip r:embed="rId5"/>
          <a:stretch>
            <a:fillRect/>
          </a:stretch>
        </p:blipFill>
        <p:spPr>
          <a:xfrm>
            <a:off x="11146660" y="-7277"/>
            <a:ext cx="1045340" cy="1045340"/>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5F839251-F18B-4FEE-B83F-6B7BDCC5FCB0}"/>
              </a:ext>
            </a:extLst>
          </p:cNvPr>
          <p:cNvPicPr>
            <a:picLocks noChangeAspect="1"/>
          </p:cNvPicPr>
          <p:nvPr/>
        </p:nvPicPr>
        <p:blipFill>
          <a:blip r:embed="rId6"/>
          <a:stretch>
            <a:fillRect/>
          </a:stretch>
        </p:blipFill>
        <p:spPr>
          <a:xfrm>
            <a:off x="11272476" y="674913"/>
            <a:ext cx="811473" cy="829541"/>
          </a:xfrm>
          <a:prstGeom prst="rect">
            <a:avLst/>
          </a:prstGeom>
        </p:spPr>
      </p:pic>
      <p:sp>
        <p:nvSpPr>
          <p:cNvPr id="25" name="Title 2">
            <a:extLst>
              <a:ext uri="{FF2B5EF4-FFF2-40B4-BE49-F238E27FC236}">
                <a16:creationId xmlns:a16="http://schemas.microsoft.com/office/drawing/2014/main" id="{0F9E01FE-FDCB-4608-B59A-D7DE73DA1EEA}"/>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19554784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543209" y="1038063"/>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Ao planejar migrar um site público para o Azure, você deve:</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543209" y="2157549"/>
            <a:ext cx="9093810" cy="2677656"/>
          </a:xfrm>
          <a:prstGeom prst="rect">
            <a:avLst/>
          </a:prstGeom>
          <a:noFill/>
        </p:spPr>
        <p:txBody>
          <a:bodyPr wrap="square">
            <a:spAutoFit/>
          </a:bodyPr>
          <a:lstStyle/>
          <a:p>
            <a:pPr marL="514350" indent="-514350">
              <a:buFont typeface="+mj-lt"/>
              <a:buAutoNum type="alphaUcPeriod"/>
            </a:pPr>
            <a:r>
              <a:rPr lang="pt-BR" sz="2400" dirty="0"/>
              <a:t>Se planejar para pagar os custos mensais de uso</a:t>
            </a:r>
          </a:p>
          <a:p>
            <a:pPr marL="514350" indent="-514350">
              <a:buFont typeface="+mj-lt"/>
              <a:buAutoNum type="alphaUcPeriod"/>
            </a:pPr>
            <a:endParaRPr lang="pt-BR" sz="2400" dirty="0"/>
          </a:p>
          <a:p>
            <a:pPr marL="514350" indent="-514350">
              <a:buFont typeface="+mj-lt"/>
              <a:buAutoNum type="alphaUcPeriod"/>
            </a:pPr>
            <a:r>
              <a:rPr lang="pt-BR" sz="2400" dirty="0"/>
              <a:t>Pague para transferir todos os dados do site para o Azure</a:t>
            </a:r>
          </a:p>
          <a:p>
            <a:pPr marL="514350" indent="-514350">
              <a:buFont typeface="+mj-lt"/>
              <a:buAutoNum type="alphaUcPeriod"/>
            </a:pPr>
            <a:endParaRPr lang="pt-BR" sz="2400" dirty="0"/>
          </a:p>
          <a:p>
            <a:pPr marL="514350" indent="-514350">
              <a:buFont typeface="+mj-lt"/>
              <a:buAutoNum type="alphaUcPeriod"/>
            </a:pPr>
            <a:r>
              <a:rPr lang="pt-BR" sz="2400" dirty="0"/>
              <a:t>Implantar uma VPN</a:t>
            </a:r>
          </a:p>
          <a:p>
            <a:pPr marL="514350" indent="-514350">
              <a:buFont typeface="+mj-lt"/>
              <a:buAutoNum type="alphaUcPeriod"/>
            </a:pPr>
            <a:endParaRPr lang="pt-BR" sz="2400" dirty="0"/>
          </a:p>
          <a:p>
            <a:pPr marL="514350" indent="-514350">
              <a:buFont typeface="+mj-lt"/>
              <a:buAutoNum type="alphaUcPeriod"/>
            </a:pPr>
            <a:r>
              <a:rPr lang="pt-BR" sz="2400" dirty="0"/>
              <a:t>Reduzir o número de conexões com o site</a:t>
            </a:r>
            <a:endParaRPr lang="en-US" sz="24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203055" y="2391747"/>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314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549095" y="1182231"/>
            <a:ext cx="9489514"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200" b="1" dirty="0">
                <a:solidFill>
                  <a:schemeClr val="tx2">
                    <a:lumMod val="50000"/>
                  </a:schemeClr>
                </a:solidFill>
              </a:rPr>
              <a:t>Qual serviço fornece computação sem servidor no Azure?</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462009" y="2536448"/>
            <a:ext cx="9093810" cy="2462213"/>
          </a:xfrm>
          <a:prstGeom prst="rect">
            <a:avLst/>
          </a:prstGeom>
          <a:noFill/>
        </p:spPr>
        <p:txBody>
          <a:bodyPr wrap="square">
            <a:spAutoFit/>
          </a:bodyPr>
          <a:lstStyle/>
          <a:p>
            <a:pPr marL="514350" indent="-514350">
              <a:buFont typeface="+mj-lt"/>
              <a:buAutoNum type="alphaUcPeriod"/>
            </a:pPr>
            <a:r>
              <a:rPr lang="pt-BR" sz="2200" dirty="0"/>
              <a:t>Máquinas Virtuais do Azure</a:t>
            </a:r>
          </a:p>
          <a:p>
            <a:pPr marL="514350" indent="-514350">
              <a:buFont typeface="+mj-lt"/>
              <a:buAutoNum type="alphaUcPeriod"/>
            </a:pPr>
            <a:endParaRPr lang="pt-BR" sz="2200" dirty="0"/>
          </a:p>
          <a:p>
            <a:pPr marL="514350" indent="-514350">
              <a:buFont typeface="+mj-lt"/>
              <a:buAutoNum type="alphaUcPeriod"/>
            </a:pPr>
            <a:r>
              <a:rPr lang="pt-BR" sz="2200" dirty="0"/>
              <a:t>Funções do Azure</a:t>
            </a:r>
          </a:p>
          <a:p>
            <a:pPr marL="514350" indent="-514350">
              <a:buFont typeface="+mj-lt"/>
              <a:buAutoNum type="alphaUcPeriod"/>
            </a:pPr>
            <a:endParaRPr lang="pt-BR" sz="2200" dirty="0"/>
          </a:p>
          <a:p>
            <a:pPr marL="514350" indent="-514350">
              <a:buFont typeface="+mj-lt"/>
              <a:buAutoNum type="alphaUcPeriod"/>
            </a:pPr>
            <a:r>
              <a:rPr lang="pt-BR" sz="2200" dirty="0"/>
              <a:t>Conta de armazenamento do Azure</a:t>
            </a:r>
          </a:p>
          <a:p>
            <a:pPr marL="514350" indent="-514350">
              <a:buFont typeface="+mj-lt"/>
              <a:buAutoNum type="alphaUcPeriod"/>
            </a:pPr>
            <a:endParaRPr lang="pt-BR" sz="2200" dirty="0"/>
          </a:p>
          <a:p>
            <a:pPr marL="514350" indent="-514350">
              <a:buFont typeface="+mj-lt"/>
              <a:buAutoNum type="alphaUcPeriod"/>
            </a:pPr>
            <a:r>
              <a:rPr lang="pt-BR" sz="2200" dirty="0"/>
              <a:t>Hosts dedicados do Azure</a:t>
            </a:r>
            <a:endParaRPr lang="en-US" sz="2200" dirty="0"/>
          </a:p>
        </p:txBody>
      </p:sp>
      <p:cxnSp>
        <p:nvCxnSpPr>
          <p:cNvPr id="12" name="Straight Arrow Connector 11">
            <a:extLst>
              <a:ext uri="{FF2B5EF4-FFF2-40B4-BE49-F238E27FC236}">
                <a16:creationId xmlns:a16="http://schemas.microsoft.com/office/drawing/2014/main" id="{0E181DB7-64ED-49A7-ABD2-FFB4AFBF5785}"/>
              </a:ext>
            </a:extLst>
          </p:cNvPr>
          <p:cNvCxnSpPr/>
          <p:nvPr/>
        </p:nvCxnSpPr>
        <p:spPr>
          <a:xfrm>
            <a:off x="174326" y="3429000"/>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129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656421" y="693508"/>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400" b="1" dirty="0">
                <a:solidFill>
                  <a:schemeClr val="tx2">
                    <a:lumMod val="50000"/>
                  </a:schemeClr>
                </a:solidFill>
              </a:rPr>
              <a:t>Sua empresa planeja migrar para o Azure.</a:t>
            </a:r>
          </a:p>
          <a:p>
            <a:r>
              <a:rPr lang="pt-BR" sz="2400" b="1" dirty="0">
                <a:solidFill>
                  <a:schemeClr val="tx2">
                    <a:lumMod val="50000"/>
                  </a:schemeClr>
                </a:solidFill>
              </a:rPr>
              <a:t>A empresa tem vários departamentos. Todos os recursos do Azure usados ​​por cada departamento serão gerenciados por um administrador de departamento.</a:t>
            </a:r>
          </a:p>
          <a:p>
            <a:r>
              <a:rPr lang="pt-BR" sz="2400" b="1" dirty="0">
                <a:solidFill>
                  <a:schemeClr val="tx2">
                    <a:lumMod val="50000"/>
                  </a:schemeClr>
                </a:solidFill>
              </a:rPr>
              <a:t>Quais são as duas técnicas possíveis para segmentar o Azure para os departamentos? </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560867" y="3216289"/>
            <a:ext cx="9093810" cy="2462213"/>
          </a:xfrm>
          <a:prstGeom prst="rect">
            <a:avLst/>
          </a:prstGeom>
          <a:noFill/>
        </p:spPr>
        <p:txBody>
          <a:bodyPr wrap="square">
            <a:spAutoFit/>
          </a:bodyPr>
          <a:lstStyle/>
          <a:p>
            <a:pPr marL="514350" indent="-514350">
              <a:buFont typeface="+mj-lt"/>
              <a:buAutoNum type="alphaUcPeriod"/>
            </a:pPr>
            <a:r>
              <a:rPr lang="pt-BR" sz="2200" dirty="0"/>
              <a:t>várias assinaturas</a:t>
            </a:r>
          </a:p>
          <a:p>
            <a:pPr marL="514350" indent="-514350">
              <a:buFont typeface="+mj-lt"/>
              <a:buAutoNum type="alphaUcPeriod"/>
            </a:pPr>
            <a:endParaRPr lang="pt-BR" sz="2200" dirty="0"/>
          </a:p>
          <a:p>
            <a:pPr marL="514350" indent="-514350">
              <a:buFont typeface="+mj-lt"/>
              <a:buAutoNum type="alphaUcPeriod"/>
            </a:pPr>
            <a:r>
              <a:rPr lang="pt-BR" sz="2200" dirty="0"/>
              <a:t>vários diretórios do Azure Active Directory (Azure AD)</a:t>
            </a:r>
          </a:p>
          <a:p>
            <a:pPr marL="514350" indent="-514350">
              <a:buFont typeface="+mj-lt"/>
              <a:buAutoNum type="alphaUcPeriod"/>
            </a:pPr>
            <a:endParaRPr lang="pt-BR" sz="2200" dirty="0"/>
          </a:p>
          <a:p>
            <a:pPr marL="514350" indent="-514350">
              <a:buFont typeface="+mj-lt"/>
              <a:buAutoNum type="alphaUcPeriod"/>
            </a:pPr>
            <a:r>
              <a:rPr lang="pt-BR" sz="2200" dirty="0"/>
              <a:t>várias regiões</a:t>
            </a:r>
          </a:p>
          <a:p>
            <a:pPr marL="514350" indent="-514350">
              <a:buFont typeface="+mj-lt"/>
              <a:buAutoNum type="alphaUcPeriod"/>
            </a:pPr>
            <a:endParaRPr lang="pt-BR" sz="2200" dirty="0"/>
          </a:p>
          <a:p>
            <a:pPr marL="514350" indent="-514350">
              <a:buFont typeface="+mj-lt"/>
              <a:buAutoNum type="alphaUcPeriod"/>
            </a:pPr>
            <a:r>
              <a:rPr lang="pt-BR" sz="2200" dirty="0"/>
              <a:t>vários grupos de recursos</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131595" y="3456098"/>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3C6C99A-7BB4-4C00-BB75-6B43A9CB5B3C}"/>
              </a:ext>
            </a:extLst>
          </p:cNvPr>
          <p:cNvCxnSpPr/>
          <p:nvPr/>
        </p:nvCxnSpPr>
        <p:spPr>
          <a:xfrm>
            <a:off x="131595" y="5456348"/>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81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656421" y="693508"/>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200" b="1" dirty="0">
                <a:solidFill>
                  <a:schemeClr val="tx2">
                    <a:lumMod val="50000"/>
                  </a:schemeClr>
                </a:solidFill>
              </a:rPr>
              <a:t>Você tem um aplicativo Web do Azure. </a:t>
            </a:r>
          </a:p>
          <a:p>
            <a:r>
              <a:rPr lang="pt-BR" sz="2200" b="1" dirty="0">
                <a:solidFill>
                  <a:schemeClr val="tx2">
                    <a:lumMod val="50000"/>
                  </a:schemeClr>
                </a:solidFill>
              </a:rPr>
              <a:t>Você precisa gerenciar as configurações do aplicativo da web a partir de um iPhone. </a:t>
            </a:r>
          </a:p>
          <a:p>
            <a:r>
              <a:rPr lang="pt-BR" sz="2200" b="1" dirty="0">
                <a:solidFill>
                  <a:schemeClr val="tx2">
                    <a:lumMod val="50000"/>
                  </a:schemeClr>
                </a:solidFill>
              </a:rPr>
              <a:t>Quais são as duas ferramentas de gerenciamento do Azure que você pode usar? Cada resposta correta apresenta uma solução completa. </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656421" y="2789106"/>
            <a:ext cx="9093810" cy="3139321"/>
          </a:xfrm>
          <a:prstGeom prst="rect">
            <a:avLst/>
          </a:prstGeom>
          <a:noFill/>
        </p:spPr>
        <p:txBody>
          <a:bodyPr wrap="square">
            <a:spAutoFit/>
          </a:bodyPr>
          <a:lstStyle/>
          <a:p>
            <a:pPr marL="514350" indent="-514350">
              <a:buFont typeface="+mj-lt"/>
              <a:buAutoNum type="alphaUcPeriod"/>
            </a:pPr>
            <a:r>
              <a:rPr lang="pt-BR" sz="2200" dirty="0"/>
              <a:t>Explorador de Armazenamento do Azure</a:t>
            </a:r>
          </a:p>
          <a:p>
            <a:pPr marL="514350" indent="-514350">
              <a:buFont typeface="+mj-lt"/>
              <a:buAutoNum type="alphaUcPeriod"/>
            </a:pPr>
            <a:endParaRPr lang="pt-BR" sz="2200" dirty="0"/>
          </a:p>
          <a:p>
            <a:pPr marL="514350" indent="-514350">
              <a:buFont typeface="+mj-lt"/>
              <a:buAutoNum type="alphaUcPeriod"/>
            </a:pPr>
            <a:r>
              <a:rPr lang="pt-BR" sz="2200" dirty="0"/>
              <a:t>CLI do Azure</a:t>
            </a:r>
          </a:p>
          <a:p>
            <a:pPr marL="514350" indent="-514350">
              <a:buFont typeface="+mj-lt"/>
              <a:buAutoNum type="alphaUcPeriod"/>
            </a:pPr>
            <a:endParaRPr lang="pt-BR" sz="2200" dirty="0"/>
          </a:p>
          <a:p>
            <a:pPr marL="514350" indent="-514350">
              <a:buFont typeface="+mj-lt"/>
              <a:buAutoNum type="alphaUcPeriod"/>
            </a:pPr>
            <a:r>
              <a:rPr lang="pt-BR" sz="2200" dirty="0"/>
              <a:t>Azure Cloud Shell</a:t>
            </a:r>
          </a:p>
          <a:p>
            <a:pPr marL="514350" indent="-514350">
              <a:buFont typeface="+mj-lt"/>
              <a:buAutoNum type="alphaUcPeriod"/>
            </a:pPr>
            <a:endParaRPr lang="pt-BR" sz="2200" dirty="0"/>
          </a:p>
          <a:p>
            <a:pPr marL="514350" indent="-514350">
              <a:buFont typeface="+mj-lt"/>
              <a:buAutoNum type="alphaUcPeriod"/>
            </a:pPr>
            <a:r>
              <a:rPr lang="pt-BR" sz="2200" dirty="0"/>
              <a:t>o portal do Azure</a:t>
            </a:r>
          </a:p>
          <a:p>
            <a:pPr marL="514350" indent="-514350">
              <a:buFont typeface="+mj-lt"/>
              <a:buAutoNum type="alphaUcPeriod"/>
            </a:pPr>
            <a:endParaRPr lang="pt-BR" sz="2200" dirty="0"/>
          </a:p>
          <a:p>
            <a:pPr marL="514350" indent="-514350">
              <a:buFont typeface="+mj-lt"/>
              <a:buAutoNum type="alphaUcPeriod"/>
            </a:pPr>
            <a:r>
              <a:rPr lang="pt-BR" sz="2200" dirty="0"/>
              <a:t>Windows PowerShell</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205354" y="4361751"/>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4FF886-FCC4-4A20-8B53-5A4E3D9E0D7C}"/>
              </a:ext>
            </a:extLst>
          </p:cNvPr>
          <p:cNvCxnSpPr/>
          <p:nvPr/>
        </p:nvCxnSpPr>
        <p:spPr>
          <a:xfrm>
            <a:off x="205354" y="4999343"/>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4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3C1FDEC-3747-421B-8442-D34F7028AA05}"/>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a:xfrm>
            <a:off x="1746654" y="1786236"/>
            <a:ext cx="11341268" cy="680196"/>
          </a:xfrm>
        </p:spPr>
        <p:txBody>
          <a:bodyPr/>
          <a:lstStyle/>
          <a:p>
            <a:r>
              <a:rPr lang="pt-BR" sz="3600" dirty="0">
                <a:solidFill>
                  <a:schemeClr val="tx2">
                    <a:lumMod val="50000"/>
                  </a:schemeClr>
                </a:solidFill>
              </a:rPr>
              <a:t>Agenda</a:t>
            </a:r>
          </a:p>
        </p:txBody>
      </p:sp>
      <p:pic>
        <p:nvPicPr>
          <p:cNvPr id="4" name="Picture 3">
            <a:extLst>
              <a:ext uri="{FF2B5EF4-FFF2-40B4-BE49-F238E27FC236}">
                <a16:creationId xmlns:a16="http://schemas.microsoft.com/office/drawing/2014/main" id="{BCB51C18-57B7-4DA6-B644-A2BE5298FE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746654" y="2879390"/>
            <a:ext cx="508138" cy="513515"/>
          </a:xfrm>
          <a:prstGeom prst="rect">
            <a:avLst/>
          </a:prstGeom>
        </p:spPr>
      </p:pic>
      <p:pic>
        <p:nvPicPr>
          <p:cNvPr id="6" name="Picture 5">
            <a:extLst>
              <a:ext uri="{FF2B5EF4-FFF2-40B4-BE49-F238E27FC236}">
                <a16:creationId xmlns:a16="http://schemas.microsoft.com/office/drawing/2014/main" id="{5ACE178E-60CD-44EA-B7CC-D1A4B09654C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746654" y="3682807"/>
            <a:ext cx="508138" cy="513515"/>
          </a:xfrm>
          <a:prstGeom prst="rect">
            <a:avLst/>
          </a:prstGeom>
        </p:spPr>
      </p:pic>
      <p:sp>
        <p:nvSpPr>
          <p:cNvPr id="8" name="Text Placeholder 14">
            <a:extLst>
              <a:ext uri="{FF2B5EF4-FFF2-40B4-BE49-F238E27FC236}">
                <a16:creationId xmlns:a16="http://schemas.microsoft.com/office/drawing/2014/main" id="{7899ADD5-361C-4C18-9B56-1CA578E1A70D}"/>
              </a:ext>
            </a:extLst>
          </p:cNvPr>
          <p:cNvSpPr>
            <a:spLocks noGrp="1"/>
          </p:cNvSpPr>
          <p:nvPr/>
        </p:nvSpPr>
        <p:spPr>
          <a:xfrm>
            <a:off x="2491280" y="2951481"/>
            <a:ext cx="6631661" cy="369332"/>
          </a:xfrm>
          <a:prstGeom prst="rect">
            <a:avLst/>
          </a:prstGeom>
        </p:spPr>
        <p:txBody>
          <a:bodyPr vert="horz" wrap="square" lIns="0" tIns="0" rIns="0" bIns="0" rtlCol="0" anchor="ctr">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pt-BR" sz="2400" dirty="0">
                <a:latin typeface="Segoe UI (Body)"/>
              </a:rPr>
              <a:t>Componentes de Arquitetura do Azure</a:t>
            </a:r>
          </a:p>
        </p:txBody>
      </p:sp>
      <p:sp>
        <p:nvSpPr>
          <p:cNvPr id="9" name="Text Placeholder 14">
            <a:extLst>
              <a:ext uri="{FF2B5EF4-FFF2-40B4-BE49-F238E27FC236}">
                <a16:creationId xmlns:a16="http://schemas.microsoft.com/office/drawing/2014/main" id="{CF146DAC-9CC8-4075-9C9A-7F06804DF6A0}"/>
              </a:ext>
            </a:extLst>
          </p:cNvPr>
          <p:cNvSpPr>
            <a:spLocks noGrp="1"/>
          </p:cNvSpPr>
          <p:nvPr/>
        </p:nvSpPr>
        <p:spPr>
          <a:xfrm>
            <a:off x="2491280" y="3778028"/>
            <a:ext cx="6631661" cy="369332"/>
          </a:xfrm>
          <a:prstGeom prst="rect">
            <a:avLst/>
          </a:prstGeom>
        </p:spPr>
        <p:txBody>
          <a:bodyPr vert="horz" wrap="square" lIns="0" tIns="0" rIns="0" bIns="0" rtlCol="0" anchor="ctr">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err="1">
                <a:latin typeface="Segoe UI (Body)"/>
              </a:rPr>
              <a:t>Principais</a:t>
            </a:r>
            <a:r>
              <a:rPr lang="en-US" sz="2400" dirty="0">
                <a:latin typeface="Segoe UI (Body)"/>
              </a:rPr>
              <a:t> </a:t>
            </a:r>
            <a:r>
              <a:rPr lang="en-US" sz="2400" dirty="0" err="1">
                <a:latin typeface="Segoe UI (Body)"/>
              </a:rPr>
              <a:t>Recursos</a:t>
            </a:r>
            <a:r>
              <a:rPr lang="en-US" sz="2400" dirty="0">
                <a:latin typeface="Segoe UI (Body)"/>
              </a:rPr>
              <a:t> do Azure</a:t>
            </a:r>
            <a:endParaRPr lang="pt-BR" sz="2400" dirty="0">
              <a:latin typeface="Segoe UI (Body)"/>
            </a:endParaRPr>
          </a:p>
        </p:txBody>
      </p:sp>
      <p:pic>
        <p:nvPicPr>
          <p:cNvPr id="10" name="Picture 9" descr="A picture containing icon&#10;&#10;Description automatically generated">
            <a:extLst>
              <a:ext uri="{FF2B5EF4-FFF2-40B4-BE49-F238E27FC236}">
                <a16:creationId xmlns:a16="http://schemas.microsoft.com/office/drawing/2014/main" id="{520B65B4-A53E-4E12-97DE-3357E61AB255}"/>
              </a:ext>
            </a:extLst>
          </p:cNvPr>
          <p:cNvPicPr>
            <a:picLocks noChangeAspect="1"/>
          </p:cNvPicPr>
          <p:nvPr/>
        </p:nvPicPr>
        <p:blipFill rotWithShape="1">
          <a:blip r:embed="rId4"/>
          <a:srcRect t="2416"/>
          <a:stretch/>
        </p:blipFill>
        <p:spPr>
          <a:xfrm rot="5400000">
            <a:off x="3541341" y="-2467572"/>
            <a:ext cx="6183086" cy="11118231"/>
          </a:xfrm>
          <a:prstGeom prst="rect">
            <a:avLst/>
          </a:prstGeom>
        </p:spPr>
      </p:pic>
      <p:pic>
        <p:nvPicPr>
          <p:cNvPr id="11" name="Picture 10" descr="A picture containing icon&#10;&#10;Description automatically generated">
            <a:extLst>
              <a:ext uri="{FF2B5EF4-FFF2-40B4-BE49-F238E27FC236}">
                <a16:creationId xmlns:a16="http://schemas.microsoft.com/office/drawing/2014/main" id="{86DC3FFD-57B8-492D-A560-F529A9C94179}"/>
              </a:ext>
            </a:extLst>
          </p:cNvPr>
          <p:cNvPicPr>
            <a:picLocks noChangeAspect="1"/>
          </p:cNvPicPr>
          <p:nvPr/>
        </p:nvPicPr>
        <p:blipFill rotWithShape="1">
          <a:blip r:embed="rId4"/>
          <a:srcRect t="1884"/>
          <a:stretch/>
        </p:blipFill>
        <p:spPr>
          <a:xfrm rot="16200000">
            <a:off x="1541480" y="1598086"/>
            <a:ext cx="3718433" cy="6801394"/>
          </a:xfrm>
          <a:prstGeom prst="rect">
            <a:avLst/>
          </a:prstGeom>
        </p:spPr>
      </p:pic>
      <p:pic>
        <p:nvPicPr>
          <p:cNvPr id="12" name="Picture 11" descr="A picture containing text, sign&#10;&#10;Description automatically generated">
            <a:extLst>
              <a:ext uri="{FF2B5EF4-FFF2-40B4-BE49-F238E27FC236}">
                <a16:creationId xmlns:a16="http://schemas.microsoft.com/office/drawing/2014/main" id="{E0848B42-0799-4A2C-ABDE-D5117FA0D46F}"/>
              </a:ext>
            </a:extLst>
          </p:cNvPr>
          <p:cNvPicPr>
            <a:picLocks noChangeAspect="1"/>
          </p:cNvPicPr>
          <p:nvPr/>
        </p:nvPicPr>
        <p:blipFill>
          <a:blip r:embed="rId5"/>
          <a:stretch>
            <a:fillRect/>
          </a:stretch>
        </p:blipFill>
        <p:spPr>
          <a:xfrm>
            <a:off x="95702" y="155697"/>
            <a:ext cx="882366" cy="882366"/>
          </a:xfrm>
          <a:prstGeom prst="rect">
            <a:avLst/>
          </a:prstGeom>
        </p:spPr>
      </p:pic>
      <p:pic>
        <p:nvPicPr>
          <p:cNvPr id="13" name="Picture 12" descr="A close-up of a car's license plate&#10;&#10;Description automatically generated with low confidence">
            <a:extLst>
              <a:ext uri="{FF2B5EF4-FFF2-40B4-BE49-F238E27FC236}">
                <a16:creationId xmlns:a16="http://schemas.microsoft.com/office/drawing/2014/main" id="{A9D27271-C3A4-4EB5-BAD5-A5FAAE92A3E1}"/>
              </a:ext>
            </a:extLst>
          </p:cNvPr>
          <p:cNvPicPr>
            <a:picLocks noChangeAspect="1"/>
          </p:cNvPicPr>
          <p:nvPr/>
        </p:nvPicPr>
        <p:blipFill>
          <a:blip r:embed="rId6"/>
          <a:stretch>
            <a:fillRect/>
          </a:stretch>
        </p:blipFill>
        <p:spPr>
          <a:xfrm>
            <a:off x="11146660" y="-7277"/>
            <a:ext cx="1045340" cy="1045340"/>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9D828070-C0BC-4F35-97DA-1D32B42F4C14}"/>
              </a:ext>
            </a:extLst>
          </p:cNvPr>
          <p:cNvPicPr>
            <a:picLocks noChangeAspect="1"/>
          </p:cNvPicPr>
          <p:nvPr/>
        </p:nvPicPr>
        <p:blipFill>
          <a:blip r:embed="rId7"/>
          <a:stretch>
            <a:fillRect/>
          </a:stretch>
        </p:blipFill>
        <p:spPr>
          <a:xfrm>
            <a:off x="11272476" y="674913"/>
            <a:ext cx="811473" cy="829541"/>
          </a:xfrm>
          <a:prstGeom prst="rect">
            <a:avLst/>
          </a:prstGeom>
        </p:spPr>
      </p:pic>
      <p:sp>
        <p:nvSpPr>
          <p:cNvPr id="15" name="Title 2">
            <a:extLst>
              <a:ext uri="{FF2B5EF4-FFF2-40B4-BE49-F238E27FC236}">
                <a16:creationId xmlns:a16="http://schemas.microsoft.com/office/drawing/2014/main" id="{76F4D39F-8EB5-420B-8DFB-55E1D7557CD6}"/>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8406051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656421" y="693508"/>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200" b="1" dirty="0">
                <a:solidFill>
                  <a:schemeClr val="tx2">
                    <a:lumMod val="50000"/>
                  </a:schemeClr>
                </a:solidFill>
              </a:rPr>
              <a:t>Você precisa identificar o tipo de falha para o qual uma zona de disponibilidade do Azure pode ser usada para proteger o acesso aos serviços do Azure. </a:t>
            </a:r>
          </a:p>
          <a:p>
            <a:r>
              <a:rPr lang="pt-BR" sz="2200" b="1" dirty="0">
                <a:solidFill>
                  <a:schemeClr val="tx2">
                    <a:lumMod val="50000"/>
                  </a:schemeClr>
                </a:solidFill>
              </a:rPr>
              <a:t>O que você deve identificar?</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560867" y="2493014"/>
            <a:ext cx="9093810" cy="2462213"/>
          </a:xfrm>
          <a:prstGeom prst="rect">
            <a:avLst/>
          </a:prstGeom>
          <a:noFill/>
        </p:spPr>
        <p:txBody>
          <a:bodyPr wrap="square">
            <a:spAutoFit/>
          </a:bodyPr>
          <a:lstStyle/>
          <a:p>
            <a:pPr marL="514350" indent="-514350">
              <a:buFont typeface="+mj-lt"/>
              <a:buAutoNum type="alphaUcPeriod"/>
            </a:pPr>
            <a:r>
              <a:rPr lang="pt-BR" sz="2200" dirty="0"/>
              <a:t>Uma falha na região do Azure</a:t>
            </a:r>
          </a:p>
          <a:p>
            <a:pPr marL="514350" indent="-514350">
              <a:buFont typeface="+mj-lt"/>
              <a:buAutoNum type="alphaUcPeriod"/>
            </a:pPr>
            <a:endParaRPr lang="pt-BR" sz="2200" dirty="0"/>
          </a:p>
          <a:p>
            <a:pPr marL="514350" indent="-514350">
              <a:buFont typeface="+mj-lt"/>
              <a:buAutoNum type="alphaUcPeriod"/>
            </a:pPr>
            <a:r>
              <a:rPr lang="pt-BR" sz="2200" dirty="0"/>
              <a:t>Uma falha do data center do Azure</a:t>
            </a:r>
          </a:p>
          <a:p>
            <a:pPr marL="514350" indent="-514350">
              <a:buFont typeface="+mj-lt"/>
              <a:buAutoNum type="alphaUcPeriod"/>
            </a:pPr>
            <a:endParaRPr lang="pt-BR" sz="2200" dirty="0"/>
          </a:p>
          <a:p>
            <a:pPr marL="514350" indent="-514350">
              <a:buFont typeface="+mj-lt"/>
              <a:buAutoNum type="alphaUcPeriod"/>
            </a:pPr>
            <a:r>
              <a:rPr lang="pt-BR" sz="2200" dirty="0"/>
              <a:t>Uma falha de armazenamento</a:t>
            </a:r>
          </a:p>
          <a:p>
            <a:pPr marL="514350" indent="-514350">
              <a:buFont typeface="+mj-lt"/>
              <a:buAutoNum type="alphaUcPeriod"/>
            </a:pPr>
            <a:endParaRPr lang="pt-BR" sz="2200" dirty="0"/>
          </a:p>
          <a:p>
            <a:pPr marL="514350" indent="-514350">
              <a:buFont typeface="+mj-lt"/>
              <a:buAutoNum type="alphaUcPeriod"/>
            </a:pPr>
            <a:r>
              <a:rPr lang="pt-BR" sz="2200" dirty="0"/>
              <a:t>Uma falha do servidor físico</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220713" y="3429000"/>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892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31279-3C8F-4DB6-A7F2-0173E6752C08}"/>
              </a:ext>
            </a:extLst>
          </p:cNvPr>
          <p:cNvSpPr txBox="1">
            <a:spLocks/>
          </p:cNvSpPr>
          <p:nvPr/>
        </p:nvSpPr>
        <p:spPr>
          <a:xfrm>
            <a:off x="1656421" y="693508"/>
            <a:ext cx="9105581"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2600" b="1" dirty="0">
                <a:solidFill>
                  <a:schemeClr val="tx2">
                    <a:lumMod val="50000"/>
                  </a:schemeClr>
                </a:solidFill>
              </a:rPr>
              <a:t>Quando você precisa delegar permissões para várias máquinas virtuais do Azure simultaneamente, você deve implantar:</a:t>
            </a:r>
          </a:p>
        </p:txBody>
      </p:sp>
      <p:sp>
        <p:nvSpPr>
          <p:cNvPr id="5" name="Rectangle 4">
            <a:extLst>
              <a:ext uri="{FF2B5EF4-FFF2-40B4-BE49-F238E27FC236}">
                <a16:creationId xmlns:a16="http://schemas.microsoft.com/office/drawing/2014/main" id="{E9D7A35C-7BA7-4E4F-9082-97C886830F9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8" name="Picture 7" descr="A picture containing text, sign&#10;&#10;Description automatically generated">
            <a:extLst>
              <a:ext uri="{FF2B5EF4-FFF2-40B4-BE49-F238E27FC236}">
                <a16:creationId xmlns:a16="http://schemas.microsoft.com/office/drawing/2014/main" id="{C26BE7BC-1BD3-45F3-BEB9-64B0C9E8295E}"/>
              </a:ext>
            </a:extLst>
          </p:cNvPr>
          <p:cNvPicPr>
            <a:picLocks noChangeAspect="1"/>
          </p:cNvPicPr>
          <p:nvPr/>
        </p:nvPicPr>
        <p:blipFill>
          <a:blip r:embed="rId3"/>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1A6B0FE9-356D-4F5F-A1AB-0BBEFCC15327}"/>
              </a:ext>
            </a:extLst>
          </p:cNvPr>
          <p:cNvPicPr>
            <a:picLocks noChangeAspect="1"/>
          </p:cNvPicPr>
          <p:nvPr/>
        </p:nvPicPr>
        <p:blipFill>
          <a:blip r:embed="rId4"/>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AAAAF323-BA86-4AD7-A055-2AF3F01702EF}"/>
              </a:ext>
            </a:extLst>
          </p:cNvPr>
          <p:cNvPicPr>
            <a:picLocks noChangeAspect="1"/>
          </p:cNvPicPr>
          <p:nvPr/>
        </p:nvPicPr>
        <p:blipFill>
          <a:blip r:embed="rId5"/>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14AA9BDB-519B-4417-B345-0091ADA4A90B}"/>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15" name="TextBox 14">
            <a:extLst>
              <a:ext uri="{FF2B5EF4-FFF2-40B4-BE49-F238E27FC236}">
                <a16:creationId xmlns:a16="http://schemas.microsoft.com/office/drawing/2014/main" id="{C98E8D45-28CD-456C-B5B1-6444B1A3F659}"/>
              </a:ext>
            </a:extLst>
          </p:cNvPr>
          <p:cNvSpPr txBox="1"/>
          <p:nvPr/>
        </p:nvSpPr>
        <p:spPr>
          <a:xfrm>
            <a:off x="1549095" y="2220847"/>
            <a:ext cx="9093810" cy="2462213"/>
          </a:xfrm>
          <a:prstGeom prst="rect">
            <a:avLst/>
          </a:prstGeom>
          <a:noFill/>
        </p:spPr>
        <p:txBody>
          <a:bodyPr wrap="square">
            <a:spAutoFit/>
          </a:bodyPr>
          <a:lstStyle/>
          <a:p>
            <a:pPr marL="514350" indent="-514350">
              <a:buFont typeface="+mj-lt"/>
              <a:buAutoNum type="alphaUcPeriod"/>
            </a:pPr>
            <a:r>
              <a:rPr lang="pt-BR" sz="2200" dirty="0"/>
              <a:t>Para o mesmo grupo de recursos</a:t>
            </a:r>
          </a:p>
          <a:p>
            <a:pPr marL="514350" indent="-514350">
              <a:buFont typeface="+mj-lt"/>
              <a:buAutoNum type="alphaUcPeriod"/>
            </a:pPr>
            <a:endParaRPr lang="pt-BR" sz="2200" dirty="0"/>
          </a:p>
          <a:p>
            <a:pPr marL="514350" indent="-514350">
              <a:buFont typeface="+mj-lt"/>
              <a:buAutoNum type="alphaUcPeriod"/>
            </a:pPr>
            <a:r>
              <a:rPr lang="pt-BR" sz="2200" dirty="0"/>
              <a:t>Usando o mesmo modelo do Azure Resource Manager</a:t>
            </a:r>
          </a:p>
          <a:p>
            <a:pPr marL="514350" indent="-514350">
              <a:buFont typeface="+mj-lt"/>
              <a:buAutoNum type="alphaUcPeriod"/>
            </a:pPr>
            <a:endParaRPr lang="pt-BR" sz="2200" dirty="0"/>
          </a:p>
          <a:p>
            <a:pPr marL="514350" indent="-514350">
              <a:buFont typeface="+mj-lt"/>
              <a:buAutoNum type="alphaUcPeriod"/>
            </a:pPr>
            <a:r>
              <a:rPr lang="pt-BR" sz="2200" dirty="0"/>
              <a:t>Para a mesma zona de disponibilidade</a:t>
            </a:r>
          </a:p>
          <a:p>
            <a:pPr marL="514350" indent="-514350">
              <a:buFont typeface="+mj-lt"/>
              <a:buAutoNum type="alphaUcPeriod"/>
            </a:pPr>
            <a:endParaRPr lang="pt-BR" sz="2200" dirty="0"/>
          </a:p>
          <a:p>
            <a:pPr marL="514350" indent="-514350">
              <a:buFont typeface="+mj-lt"/>
              <a:buAutoNum type="alphaUcPeriod"/>
            </a:pPr>
            <a:r>
              <a:rPr lang="pt-BR" sz="2200" dirty="0"/>
              <a:t>Máquinas virtuais do Azure para a mesma região do Azure</a:t>
            </a:r>
            <a:endParaRPr lang="en-US" sz="2200" dirty="0"/>
          </a:p>
        </p:txBody>
      </p:sp>
      <p:cxnSp>
        <p:nvCxnSpPr>
          <p:cNvPr id="17" name="Straight Arrow Connector 16">
            <a:extLst>
              <a:ext uri="{FF2B5EF4-FFF2-40B4-BE49-F238E27FC236}">
                <a16:creationId xmlns:a16="http://schemas.microsoft.com/office/drawing/2014/main" id="{0CE79187-2834-42D5-AC98-7D98F7881043}"/>
              </a:ext>
            </a:extLst>
          </p:cNvPr>
          <p:cNvCxnSpPr/>
          <p:nvPr/>
        </p:nvCxnSpPr>
        <p:spPr>
          <a:xfrm>
            <a:off x="131595" y="2481322"/>
            <a:ext cx="1340154"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150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7ED1-6F06-4635-89F7-64580C5F9588}"/>
              </a:ext>
            </a:extLst>
          </p:cNvPr>
          <p:cNvSpPr txBox="1">
            <a:spLocks noGrp="1"/>
          </p:cNvSpPr>
          <p:nvPr>
            <p:ph type="title" idx="4294967295"/>
          </p:nvPr>
        </p:nvSpPr>
        <p:spPr>
          <a:xfrm>
            <a:off x="0" y="-628650"/>
            <a:ext cx="2084388" cy="628650"/>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pt-BR" sz="2400" b="0" i="0" u="none" strike="noStrike" cap="none" normalizeH="0" baseline="0" noProof="0">
                <a:ln>
                  <a:noFill/>
                </a:ln>
                <a:solidFill>
                  <a:schemeClr val="bg1"/>
                </a:solidFill>
                <a:uLnTx/>
                <a:uFillTx/>
                <a:latin typeface="+mn-lt"/>
                <a:ea typeface="+mn-ea"/>
                <a:cs typeface="+mn-cs"/>
              </a:rPr>
              <a:t>Slide de encerramento</a:t>
            </a:r>
          </a:p>
        </p:txBody>
      </p:sp>
      <p:sp>
        <p:nvSpPr>
          <p:cNvPr id="3" name="Title 1">
            <a:extLst>
              <a:ext uri="{FF2B5EF4-FFF2-40B4-BE49-F238E27FC236}">
                <a16:creationId xmlns:a16="http://schemas.microsoft.com/office/drawing/2014/main" id="{F44B857B-DBE6-46FC-BD77-EF1534C7CBE9}"/>
              </a:ext>
            </a:extLst>
          </p:cNvPr>
          <p:cNvSpPr txBox="1">
            <a:spLocks/>
          </p:cNvSpPr>
          <p:nvPr/>
        </p:nvSpPr>
        <p:spPr>
          <a:xfrm>
            <a:off x="3399472" y="1650323"/>
            <a:ext cx="5442688" cy="862913"/>
          </a:xfrm>
          <a:prstGeom prst="rect">
            <a:avLst/>
          </a:prstGeom>
        </p:spPr>
        <p:txBody>
          <a:bodyPr wrap="square"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pPr algn="ctr"/>
            <a:r>
              <a:rPr lang="pt-BR" sz="5000" dirty="0">
                <a:solidFill>
                  <a:schemeClr val="tx2">
                    <a:lumMod val="50000"/>
                  </a:schemeClr>
                </a:solidFill>
              </a:rPr>
              <a:t>Obrigado!</a:t>
            </a:r>
          </a:p>
        </p:txBody>
      </p:sp>
      <p:sp>
        <p:nvSpPr>
          <p:cNvPr id="4" name="Text Placeholder 2">
            <a:extLst>
              <a:ext uri="{FF2B5EF4-FFF2-40B4-BE49-F238E27FC236}">
                <a16:creationId xmlns:a16="http://schemas.microsoft.com/office/drawing/2014/main" id="{B27A1F75-521D-4A30-9290-4982BD228599}"/>
              </a:ext>
            </a:extLst>
          </p:cNvPr>
          <p:cNvSpPr txBox="1">
            <a:spLocks/>
          </p:cNvSpPr>
          <p:nvPr/>
        </p:nvSpPr>
        <p:spPr>
          <a:xfrm>
            <a:off x="4238795" y="3501985"/>
            <a:ext cx="2483910" cy="442846"/>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pt-BR" sz="2600" dirty="0"/>
              <a:t>/canaldacloud</a:t>
            </a:r>
          </a:p>
        </p:txBody>
      </p:sp>
      <p:sp>
        <p:nvSpPr>
          <p:cNvPr id="5" name="TextBox 4">
            <a:extLst>
              <a:ext uri="{FF2B5EF4-FFF2-40B4-BE49-F238E27FC236}">
                <a16:creationId xmlns:a16="http://schemas.microsoft.com/office/drawing/2014/main" id="{B133020F-69C9-4666-A823-C0EEE4CE9B65}"/>
              </a:ext>
            </a:extLst>
          </p:cNvPr>
          <p:cNvSpPr txBox="1"/>
          <p:nvPr/>
        </p:nvSpPr>
        <p:spPr>
          <a:xfrm>
            <a:off x="4203658" y="2524008"/>
            <a:ext cx="2469063" cy="492443"/>
          </a:xfrm>
          <a:prstGeom prst="rect">
            <a:avLst/>
          </a:prstGeom>
          <a:noFill/>
        </p:spPr>
        <p:txBody>
          <a:bodyPr wrap="square">
            <a:spAutoFit/>
          </a:bodyPr>
          <a:lstStyle/>
          <a:p>
            <a:r>
              <a:rPr lang="pt-BR" sz="2600" dirty="0">
                <a:latin typeface="Segoe UI Semibold (Headings)"/>
              </a:rPr>
              <a:t>/canaldacloud</a:t>
            </a:r>
          </a:p>
        </p:txBody>
      </p:sp>
      <p:pic>
        <p:nvPicPr>
          <p:cNvPr id="6" name="Picture 5" descr="Icon&#10;&#10;Description automatically generated">
            <a:extLst>
              <a:ext uri="{FF2B5EF4-FFF2-40B4-BE49-F238E27FC236}">
                <a16:creationId xmlns:a16="http://schemas.microsoft.com/office/drawing/2014/main" id="{4EBDDA77-E746-4EA2-AD1D-365AA572C6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9980" y="3452537"/>
            <a:ext cx="458848" cy="458848"/>
          </a:xfrm>
          <a:prstGeom prst="rect">
            <a:avLst/>
          </a:prstGeom>
        </p:spPr>
      </p:pic>
      <p:pic>
        <p:nvPicPr>
          <p:cNvPr id="7" name="Picture 6" descr="A picture containing arrow&#10;&#10;Description automatically generated">
            <a:extLst>
              <a:ext uri="{FF2B5EF4-FFF2-40B4-BE49-F238E27FC236}">
                <a16:creationId xmlns:a16="http://schemas.microsoft.com/office/drawing/2014/main" id="{946EB8F7-E107-49B7-9CA9-0044B2AA9A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1594" y="2545362"/>
            <a:ext cx="457200" cy="341370"/>
          </a:xfrm>
          <a:prstGeom prst="rect">
            <a:avLst/>
          </a:prstGeom>
        </p:spPr>
      </p:pic>
      <p:sp>
        <p:nvSpPr>
          <p:cNvPr id="8" name="Text Placeholder 2">
            <a:extLst>
              <a:ext uri="{FF2B5EF4-FFF2-40B4-BE49-F238E27FC236}">
                <a16:creationId xmlns:a16="http://schemas.microsoft.com/office/drawing/2014/main" id="{2E8BC4D5-7D50-4F9F-92D3-C72C6D0694A4}"/>
              </a:ext>
            </a:extLst>
          </p:cNvPr>
          <p:cNvSpPr txBox="1">
            <a:spLocks/>
          </p:cNvSpPr>
          <p:nvPr/>
        </p:nvSpPr>
        <p:spPr>
          <a:xfrm>
            <a:off x="4163435" y="3029295"/>
            <a:ext cx="2634630" cy="442846"/>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pt-BR" sz="2600" dirty="0"/>
              <a:t>@canaldacloud</a:t>
            </a:r>
          </a:p>
        </p:txBody>
      </p:sp>
      <p:pic>
        <p:nvPicPr>
          <p:cNvPr id="9" name="Picture 8">
            <a:extLst>
              <a:ext uri="{FF2B5EF4-FFF2-40B4-BE49-F238E27FC236}">
                <a16:creationId xmlns:a16="http://schemas.microsoft.com/office/drawing/2014/main" id="{F8355ED2-3FFB-4A15-AA95-A4BEFA7107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6665" y="2975739"/>
            <a:ext cx="457200" cy="457200"/>
          </a:xfrm>
          <a:prstGeom prst="rect">
            <a:avLst/>
          </a:prstGeom>
        </p:spPr>
      </p:pic>
      <p:pic>
        <p:nvPicPr>
          <p:cNvPr id="11" name="Picture 10">
            <a:extLst>
              <a:ext uri="{FF2B5EF4-FFF2-40B4-BE49-F238E27FC236}">
                <a16:creationId xmlns:a16="http://schemas.microsoft.com/office/drawing/2014/main" id="{9394F673-4DA6-4768-9989-FA53223D6B68}"/>
              </a:ext>
            </a:extLst>
          </p:cNvPr>
          <p:cNvPicPr>
            <a:picLocks noChangeAspect="1"/>
          </p:cNvPicPr>
          <p:nvPr/>
        </p:nvPicPr>
        <p:blipFill>
          <a:blip r:embed="rId5"/>
          <a:stretch>
            <a:fillRect/>
          </a:stretch>
        </p:blipFill>
        <p:spPr>
          <a:xfrm>
            <a:off x="10251036" y="4344765"/>
            <a:ext cx="1940963" cy="2125106"/>
          </a:xfrm>
          <a:prstGeom prst="rect">
            <a:avLst/>
          </a:prstGeom>
        </p:spPr>
      </p:pic>
      <p:sp>
        <p:nvSpPr>
          <p:cNvPr id="26" name="Title 2">
            <a:extLst>
              <a:ext uri="{FF2B5EF4-FFF2-40B4-BE49-F238E27FC236}">
                <a16:creationId xmlns:a16="http://schemas.microsoft.com/office/drawing/2014/main" id="{388BA6EA-B821-4A27-A267-B594E1F33225}"/>
              </a:ext>
            </a:extLst>
          </p:cNvPr>
          <p:cNvSpPr txBox="1">
            <a:spLocks/>
          </p:cNvSpPr>
          <p:nvPr/>
        </p:nvSpPr>
        <p:spPr>
          <a:xfrm>
            <a:off x="159488" y="6463681"/>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r>
              <a:rPr lang="pt-BR" sz="2000" dirty="0">
                <a:solidFill>
                  <a:schemeClr val="bg2"/>
                </a:solidFill>
              </a:rPr>
              <a:t>www.youtube.com/canaldacloud</a:t>
            </a:r>
          </a:p>
        </p:txBody>
      </p:sp>
      <p:pic>
        <p:nvPicPr>
          <p:cNvPr id="12" name="Picture 11" descr="A picture containing text, sign&#10;&#10;Description automatically generated">
            <a:extLst>
              <a:ext uri="{FF2B5EF4-FFF2-40B4-BE49-F238E27FC236}">
                <a16:creationId xmlns:a16="http://schemas.microsoft.com/office/drawing/2014/main" id="{0AF41BC0-B4CE-4E77-A893-05147273F81D}"/>
              </a:ext>
            </a:extLst>
          </p:cNvPr>
          <p:cNvPicPr>
            <a:picLocks noChangeAspect="1"/>
          </p:cNvPicPr>
          <p:nvPr/>
        </p:nvPicPr>
        <p:blipFill>
          <a:blip r:embed="rId6"/>
          <a:stretch>
            <a:fillRect/>
          </a:stretch>
        </p:blipFill>
        <p:spPr>
          <a:xfrm>
            <a:off x="6764766" y="2626358"/>
            <a:ext cx="1776126" cy="1776126"/>
          </a:xfrm>
          <a:prstGeom prst="rect">
            <a:avLst/>
          </a:prstGeom>
        </p:spPr>
      </p:pic>
      <p:sp>
        <p:nvSpPr>
          <p:cNvPr id="19" name="Rectangle 18">
            <a:extLst>
              <a:ext uri="{FF2B5EF4-FFF2-40B4-BE49-F238E27FC236}">
                <a16:creationId xmlns:a16="http://schemas.microsoft.com/office/drawing/2014/main" id="{799F80E9-B624-4AEF-A097-87C4A981F7DB}"/>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0" name="Picture 19" descr="A picture containing icon&#10;&#10;Description automatically generated">
            <a:extLst>
              <a:ext uri="{FF2B5EF4-FFF2-40B4-BE49-F238E27FC236}">
                <a16:creationId xmlns:a16="http://schemas.microsoft.com/office/drawing/2014/main" id="{3029A71E-E59D-40DD-BB94-23A80E5EBECD}"/>
              </a:ext>
            </a:extLst>
          </p:cNvPr>
          <p:cNvPicPr>
            <a:picLocks noChangeAspect="1"/>
          </p:cNvPicPr>
          <p:nvPr/>
        </p:nvPicPr>
        <p:blipFill rotWithShape="1">
          <a:blip r:embed="rId7"/>
          <a:srcRect t="2416"/>
          <a:stretch/>
        </p:blipFill>
        <p:spPr>
          <a:xfrm rot="5400000">
            <a:off x="3541341" y="-2474849"/>
            <a:ext cx="6183086" cy="11118231"/>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8904A61A-8612-4625-82F9-E0A5136B1A97}"/>
              </a:ext>
            </a:extLst>
          </p:cNvPr>
          <p:cNvPicPr>
            <a:picLocks noChangeAspect="1"/>
          </p:cNvPicPr>
          <p:nvPr/>
        </p:nvPicPr>
        <p:blipFill rotWithShape="1">
          <a:blip r:embed="rId7"/>
          <a:srcRect t="1884"/>
          <a:stretch/>
        </p:blipFill>
        <p:spPr>
          <a:xfrm rot="16200000">
            <a:off x="1524628" y="1598156"/>
            <a:ext cx="3718433" cy="6801394"/>
          </a:xfrm>
          <a:prstGeom prst="rect">
            <a:avLst/>
          </a:prstGeom>
        </p:spPr>
      </p:pic>
      <p:pic>
        <p:nvPicPr>
          <p:cNvPr id="22" name="Picture 21" descr="A close-up of a car's license plate&#10;&#10;Description automatically generated with low confidence">
            <a:extLst>
              <a:ext uri="{FF2B5EF4-FFF2-40B4-BE49-F238E27FC236}">
                <a16:creationId xmlns:a16="http://schemas.microsoft.com/office/drawing/2014/main" id="{226541A9-55DF-42CE-8DEF-D3D90881304B}"/>
              </a:ext>
            </a:extLst>
          </p:cNvPr>
          <p:cNvPicPr>
            <a:picLocks noChangeAspect="1"/>
          </p:cNvPicPr>
          <p:nvPr/>
        </p:nvPicPr>
        <p:blipFill>
          <a:blip r:embed="rId8"/>
          <a:stretch>
            <a:fillRect/>
          </a:stretch>
        </p:blipFill>
        <p:spPr>
          <a:xfrm>
            <a:off x="11146660" y="-7277"/>
            <a:ext cx="1045340" cy="1045340"/>
          </a:xfrm>
          <a:prstGeom prst="rect">
            <a:avLst/>
          </a:prstGeom>
        </p:spPr>
      </p:pic>
      <p:pic>
        <p:nvPicPr>
          <p:cNvPr id="23" name="Picture 22" descr="Graphical user interface, text, application&#10;&#10;Description automatically generated">
            <a:extLst>
              <a:ext uri="{FF2B5EF4-FFF2-40B4-BE49-F238E27FC236}">
                <a16:creationId xmlns:a16="http://schemas.microsoft.com/office/drawing/2014/main" id="{743592B6-5DD6-4D31-8A6D-121F4D901B97}"/>
              </a:ext>
            </a:extLst>
          </p:cNvPr>
          <p:cNvPicPr>
            <a:picLocks noChangeAspect="1"/>
          </p:cNvPicPr>
          <p:nvPr/>
        </p:nvPicPr>
        <p:blipFill>
          <a:blip r:embed="rId9"/>
          <a:stretch>
            <a:fillRect/>
          </a:stretch>
        </p:blipFill>
        <p:spPr>
          <a:xfrm>
            <a:off x="11272476" y="674913"/>
            <a:ext cx="811473" cy="829541"/>
          </a:xfrm>
          <a:prstGeom prst="rect">
            <a:avLst/>
          </a:prstGeom>
        </p:spPr>
      </p:pic>
      <p:sp>
        <p:nvSpPr>
          <p:cNvPr id="30" name="Title 2">
            <a:extLst>
              <a:ext uri="{FF2B5EF4-FFF2-40B4-BE49-F238E27FC236}">
                <a16:creationId xmlns:a16="http://schemas.microsoft.com/office/drawing/2014/main" id="{989019A6-18D9-49F3-AE34-9845B92D1384}"/>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
        <p:nvSpPr>
          <p:cNvPr id="25" name="Text Placeholder 2">
            <a:extLst>
              <a:ext uri="{FF2B5EF4-FFF2-40B4-BE49-F238E27FC236}">
                <a16:creationId xmlns:a16="http://schemas.microsoft.com/office/drawing/2014/main" id="{128E3537-8FCB-4A40-A386-1998884246B6}"/>
              </a:ext>
            </a:extLst>
          </p:cNvPr>
          <p:cNvSpPr txBox="1">
            <a:spLocks/>
          </p:cNvSpPr>
          <p:nvPr/>
        </p:nvSpPr>
        <p:spPr>
          <a:xfrm>
            <a:off x="4203182" y="3971268"/>
            <a:ext cx="3053850" cy="442846"/>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pt-BR" sz="2600" dirty="0"/>
              <a:t>/canal-da-cloud</a:t>
            </a:r>
          </a:p>
        </p:txBody>
      </p:sp>
      <p:pic>
        <p:nvPicPr>
          <p:cNvPr id="14" name="Picture 13" descr="Icon&#10;&#10;Description automatically generated">
            <a:extLst>
              <a:ext uri="{FF2B5EF4-FFF2-40B4-BE49-F238E27FC236}">
                <a16:creationId xmlns:a16="http://schemas.microsoft.com/office/drawing/2014/main" id="{6AC8D40B-0FF9-4AD3-8713-1978B66C4C32}"/>
              </a:ext>
            </a:extLst>
          </p:cNvPr>
          <p:cNvPicPr>
            <a:picLocks noChangeAspect="1"/>
          </p:cNvPicPr>
          <p:nvPr/>
        </p:nvPicPr>
        <p:blipFill>
          <a:blip r:embed="rId10"/>
          <a:stretch>
            <a:fillRect/>
          </a:stretch>
        </p:blipFill>
        <p:spPr>
          <a:xfrm>
            <a:off x="3796665" y="3937822"/>
            <a:ext cx="483326" cy="483326"/>
          </a:xfrm>
          <a:prstGeom prst="rect">
            <a:avLst/>
          </a:prstGeom>
        </p:spPr>
      </p:pic>
    </p:spTree>
    <p:extLst>
      <p:ext uri="{BB962C8B-B14F-4D97-AF65-F5344CB8AC3E}">
        <p14:creationId xmlns:p14="http://schemas.microsoft.com/office/powerpoint/2010/main" val="11469951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FC4D0D1-2C7A-4971-871F-61F83E36C01A}"/>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a:xfrm>
            <a:off x="2569029" y="3428999"/>
            <a:ext cx="11219980" cy="680196"/>
          </a:xfrm>
        </p:spPr>
        <p:txBody>
          <a:bodyPr/>
          <a:lstStyle/>
          <a:p>
            <a:r>
              <a:rPr lang="pt-BR" dirty="0"/>
              <a:t>Componentes da arquitetura do Azure</a:t>
            </a:r>
          </a:p>
        </p:txBody>
      </p:sp>
      <p:pic>
        <p:nvPicPr>
          <p:cNvPr id="5" name="Graphic 4" descr="Arquitetura">
            <a:extLst>
              <a:ext uri="{FF2B5EF4-FFF2-40B4-BE49-F238E27FC236}">
                <a16:creationId xmlns:a16="http://schemas.microsoft.com/office/drawing/2014/main" id="{DD04FC6F-7C51-44B7-A2B8-1E3093C8BF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6886" y="2760922"/>
            <a:ext cx="1348273" cy="1348273"/>
          </a:xfrm>
          <a:prstGeom prst="rect">
            <a:avLst/>
          </a:prstGeom>
        </p:spPr>
      </p:pic>
      <p:sp>
        <p:nvSpPr>
          <p:cNvPr id="4" name="Title 3">
            <a:extLst>
              <a:ext uri="{FF2B5EF4-FFF2-40B4-BE49-F238E27FC236}">
                <a16:creationId xmlns:a16="http://schemas.microsoft.com/office/drawing/2014/main" id="{ED749D7A-D9AC-4320-86A1-E4F3653EC75D}"/>
              </a:ext>
            </a:extLst>
          </p:cNvPr>
          <p:cNvSpPr txBox="1">
            <a:spLocks/>
          </p:cNvSpPr>
          <p:nvPr/>
        </p:nvSpPr>
        <p:spPr>
          <a:xfrm>
            <a:off x="2569029" y="2881419"/>
            <a:ext cx="9588768" cy="546558"/>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pt-BR" sz="4200" b="1" dirty="0">
                <a:solidFill>
                  <a:schemeClr val="tx2">
                    <a:lumMod val="50000"/>
                  </a:schemeClr>
                </a:solidFill>
              </a:rPr>
              <a:t>Módulo 1</a:t>
            </a:r>
          </a:p>
        </p:txBody>
      </p:sp>
      <p:pic>
        <p:nvPicPr>
          <p:cNvPr id="6" name="Picture 5" descr="A picture containing icon&#10;&#10;Description automatically generated">
            <a:extLst>
              <a:ext uri="{FF2B5EF4-FFF2-40B4-BE49-F238E27FC236}">
                <a16:creationId xmlns:a16="http://schemas.microsoft.com/office/drawing/2014/main" id="{057EEFD9-78DF-4C22-A9ED-379F72245485}"/>
              </a:ext>
            </a:extLst>
          </p:cNvPr>
          <p:cNvPicPr>
            <a:picLocks noChangeAspect="1"/>
          </p:cNvPicPr>
          <p:nvPr/>
        </p:nvPicPr>
        <p:blipFill rotWithShape="1">
          <a:blip r:embed="rId5"/>
          <a:srcRect t="2416"/>
          <a:stretch/>
        </p:blipFill>
        <p:spPr>
          <a:xfrm rot="5400000">
            <a:off x="3541341" y="-2467572"/>
            <a:ext cx="6183086" cy="11118231"/>
          </a:xfrm>
          <a:prstGeom prst="rect">
            <a:avLst/>
          </a:prstGeom>
        </p:spPr>
      </p:pic>
      <p:pic>
        <p:nvPicPr>
          <p:cNvPr id="7" name="Picture 6" descr="A picture containing icon&#10;&#10;Description automatically generated">
            <a:extLst>
              <a:ext uri="{FF2B5EF4-FFF2-40B4-BE49-F238E27FC236}">
                <a16:creationId xmlns:a16="http://schemas.microsoft.com/office/drawing/2014/main" id="{4DF14D5C-885D-478D-8A2A-A055E35BA98D}"/>
              </a:ext>
            </a:extLst>
          </p:cNvPr>
          <p:cNvPicPr>
            <a:picLocks noChangeAspect="1"/>
          </p:cNvPicPr>
          <p:nvPr/>
        </p:nvPicPr>
        <p:blipFill rotWithShape="1">
          <a:blip r:embed="rId5"/>
          <a:srcRect t="1884"/>
          <a:stretch/>
        </p:blipFill>
        <p:spPr>
          <a:xfrm rot="16200000">
            <a:off x="1541480" y="1598086"/>
            <a:ext cx="3718433" cy="6801394"/>
          </a:xfrm>
          <a:prstGeom prst="rect">
            <a:avLst/>
          </a:prstGeom>
        </p:spPr>
      </p:pic>
      <p:pic>
        <p:nvPicPr>
          <p:cNvPr id="8" name="Picture 7" descr="A picture containing text, sign&#10;&#10;Description automatically generated">
            <a:extLst>
              <a:ext uri="{FF2B5EF4-FFF2-40B4-BE49-F238E27FC236}">
                <a16:creationId xmlns:a16="http://schemas.microsoft.com/office/drawing/2014/main" id="{CCFD1B7D-9CFC-4BD8-BB5B-9354616222E8}"/>
              </a:ext>
            </a:extLst>
          </p:cNvPr>
          <p:cNvPicPr>
            <a:picLocks noChangeAspect="1"/>
          </p:cNvPicPr>
          <p:nvPr/>
        </p:nvPicPr>
        <p:blipFill>
          <a:blip r:embed="rId6"/>
          <a:stretch>
            <a:fillRect/>
          </a:stretch>
        </p:blipFill>
        <p:spPr>
          <a:xfrm>
            <a:off x="95702" y="155697"/>
            <a:ext cx="882366" cy="882366"/>
          </a:xfrm>
          <a:prstGeom prst="rect">
            <a:avLst/>
          </a:prstGeom>
        </p:spPr>
      </p:pic>
      <p:pic>
        <p:nvPicPr>
          <p:cNvPr id="9" name="Picture 8" descr="A close-up of a car's license plate&#10;&#10;Description automatically generated with low confidence">
            <a:extLst>
              <a:ext uri="{FF2B5EF4-FFF2-40B4-BE49-F238E27FC236}">
                <a16:creationId xmlns:a16="http://schemas.microsoft.com/office/drawing/2014/main" id="{732FEE56-7210-4DDA-8D78-5BC1E789504C}"/>
              </a:ext>
            </a:extLst>
          </p:cNvPr>
          <p:cNvPicPr>
            <a:picLocks noChangeAspect="1"/>
          </p:cNvPicPr>
          <p:nvPr/>
        </p:nvPicPr>
        <p:blipFill>
          <a:blip r:embed="rId7"/>
          <a:stretch>
            <a:fillRect/>
          </a:stretch>
        </p:blipFill>
        <p:spPr>
          <a:xfrm>
            <a:off x="11146660" y="-7277"/>
            <a:ext cx="1045340" cy="104534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7F8E5E87-F708-4452-8C7A-3CEF0441F6D2}"/>
              </a:ext>
            </a:extLst>
          </p:cNvPr>
          <p:cNvPicPr>
            <a:picLocks noChangeAspect="1"/>
          </p:cNvPicPr>
          <p:nvPr/>
        </p:nvPicPr>
        <p:blipFill>
          <a:blip r:embed="rId8"/>
          <a:stretch>
            <a:fillRect/>
          </a:stretch>
        </p:blipFill>
        <p:spPr>
          <a:xfrm>
            <a:off x="11272476" y="674913"/>
            <a:ext cx="811473" cy="829541"/>
          </a:xfrm>
          <a:prstGeom prst="rect">
            <a:avLst/>
          </a:prstGeom>
        </p:spPr>
      </p:pic>
      <p:sp>
        <p:nvSpPr>
          <p:cNvPr id="11" name="Title 2">
            <a:extLst>
              <a:ext uri="{FF2B5EF4-FFF2-40B4-BE49-F238E27FC236}">
                <a16:creationId xmlns:a16="http://schemas.microsoft.com/office/drawing/2014/main" id="{2E1BD763-CE14-4262-BF21-46488CFF1EC9}"/>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30522179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1088570" y="686440"/>
            <a:ext cx="10903277" cy="680196"/>
          </a:xfrm>
        </p:spPr>
        <p:txBody>
          <a:bodyPr/>
          <a:lstStyle/>
          <a:p>
            <a:r>
              <a:rPr lang="pt-BR" dirty="0"/>
              <a:t>Regiões</a:t>
            </a:r>
          </a:p>
        </p:txBody>
      </p:sp>
      <p:sp>
        <p:nvSpPr>
          <p:cNvPr id="8" name="Rectangle 7">
            <a:extLst>
              <a:ext uri="{FF2B5EF4-FFF2-40B4-BE49-F238E27FC236}">
                <a16:creationId xmlns:a16="http://schemas.microsoft.com/office/drawing/2014/main" id="{811A1EC0-5AF2-4D21-8437-ACF71E7A3AAF}"/>
              </a:ext>
            </a:extLst>
          </p:cNvPr>
          <p:cNvSpPr/>
          <p:nvPr/>
        </p:nvSpPr>
        <p:spPr>
          <a:xfrm>
            <a:off x="833460" y="2042806"/>
            <a:ext cx="2745763" cy="1754326"/>
          </a:xfrm>
          <a:prstGeom prst="rect">
            <a:avLst/>
          </a:prstGeom>
          <a:solidFill>
            <a:schemeClr val="bg1"/>
          </a:solidFill>
        </p:spPr>
        <p:txBody>
          <a:bodyPr wrap="square" anchor="t">
            <a:spAutoFit/>
          </a:bodyPr>
          <a:lstStyle/>
          <a:p>
            <a:r>
              <a:rPr lang="pt-BR" sz="1800" i="1" dirty="0">
                <a:cs typeface="Segoe UI Semilight"/>
              </a:rPr>
              <a:t>O Azure oferece mais regiões globais do que qualquer outro provedor de nuvem com mais de 60 regiões representando mais de 140 países</a:t>
            </a:r>
          </a:p>
        </p:txBody>
      </p:sp>
      <p:sp>
        <p:nvSpPr>
          <p:cNvPr id="6" name="Text Placeholder 5"/>
          <p:cNvSpPr>
            <a:spLocks noGrp="1"/>
          </p:cNvSpPr>
          <p:nvPr>
            <p:ph sz="quarter" idx="10"/>
          </p:nvPr>
        </p:nvSpPr>
        <p:spPr>
          <a:xfrm>
            <a:off x="833460" y="4412165"/>
            <a:ext cx="10008712" cy="1179810"/>
          </a:xfrm>
        </p:spPr>
        <p:txBody>
          <a:bodyPr vert="horz" wrap="square" lIns="0" tIns="0" rIns="0" bIns="0" rtlCol="0" anchor="t">
            <a:spAutoFit/>
          </a:bodyPr>
          <a:lstStyle/>
          <a:p>
            <a:pPr marL="342900" indent="-342900">
              <a:buFont typeface="Arial" panose="020B0604020202020204" pitchFamily="34" charset="0"/>
              <a:buChar char="•"/>
            </a:pPr>
            <a:r>
              <a:rPr lang="pt-BR" sz="2000" dirty="0">
                <a:latin typeface="+mn-lt"/>
              </a:rPr>
              <a:t>As regiões são compostas de um ou mais datacenters muito próximos.</a:t>
            </a:r>
          </a:p>
          <a:p>
            <a:pPr marL="342900" indent="-342900">
              <a:buFont typeface="Arial" panose="020B0604020202020204" pitchFamily="34" charset="0"/>
              <a:buChar char="•"/>
            </a:pPr>
            <a:r>
              <a:rPr lang="pt-BR" sz="2000" dirty="0">
                <a:latin typeface="+mn-lt"/>
              </a:rPr>
              <a:t>Fornecer flexibilidade e escala para reduzir a latência do cliente.</a:t>
            </a:r>
          </a:p>
          <a:p>
            <a:pPr marL="342900" indent="-342900">
              <a:buFont typeface="Arial" panose="020B0604020202020204" pitchFamily="34" charset="0"/>
              <a:buChar char="•"/>
            </a:pPr>
            <a:r>
              <a:rPr lang="pt-BR" sz="2000" dirty="0">
                <a:latin typeface="+mn-lt"/>
              </a:rPr>
              <a:t>Preservar a residência de dados com uma oferta de conformidade abrangente.</a:t>
            </a:r>
          </a:p>
        </p:txBody>
      </p:sp>
      <p:sp>
        <p:nvSpPr>
          <p:cNvPr id="3" name="Footer Placeholder 1">
            <a:extLst>
              <a:ext uri="{FF2B5EF4-FFF2-40B4-BE49-F238E27FC236}">
                <a16:creationId xmlns:a16="http://schemas.microsoft.com/office/drawing/2014/main" id="{CFEEFDEC-A344-470A-A33B-F1133646265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pt-BR"/>
              <a:t>© Copyright Microsoft Corporation. Todos os direitos reservados.</a:t>
            </a:r>
          </a:p>
        </p:txBody>
      </p:sp>
      <p:pic>
        <p:nvPicPr>
          <p:cNvPr id="7" name="Picture 6" descr="Mapa-múndi com pontos azuis que mostram as mais de 60 regiões onde existem datacenters do Azure. A concentração maior fica no litoral dos EUA, na Europa e no litoral da Ásia.">
            <a:extLst>
              <a:ext uri="{FF2B5EF4-FFF2-40B4-BE49-F238E27FC236}">
                <a16:creationId xmlns:a16="http://schemas.microsoft.com/office/drawing/2014/main" id="{991C0ACE-9D0E-43C4-B9DF-0CF3BD73E38F}"/>
              </a:ext>
            </a:extLst>
          </p:cNvPr>
          <p:cNvPicPr>
            <a:picLocks noChangeAspect="1"/>
          </p:cNvPicPr>
          <p:nvPr/>
        </p:nvPicPr>
        <p:blipFill>
          <a:blip r:embed="rId3"/>
          <a:srcRect/>
          <a:stretch/>
        </p:blipFill>
        <p:spPr>
          <a:xfrm>
            <a:off x="3736037" y="1026538"/>
            <a:ext cx="6923254" cy="3299362"/>
          </a:xfrm>
          <a:prstGeom prst="rect">
            <a:avLst/>
          </a:prstGeom>
          <a:ln>
            <a:solidFill>
              <a:schemeClr val="accent1"/>
            </a:solidFill>
          </a:ln>
        </p:spPr>
      </p:pic>
      <p:sp>
        <p:nvSpPr>
          <p:cNvPr id="25" name="Rectangle 24">
            <a:extLst>
              <a:ext uri="{FF2B5EF4-FFF2-40B4-BE49-F238E27FC236}">
                <a16:creationId xmlns:a16="http://schemas.microsoft.com/office/drawing/2014/main" id="{C6FFD795-1EFC-4B97-A42B-33381A772305}"/>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6" name="Picture 25" descr="A picture containing icon&#10;&#10;Description automatically generated">
            <a:extLst>
              <a:ext uri="{FF2B5EF4-FFF2-40B4-BE49-F238E27FC236}">
                <a16:creationId xmlns:a16="http://schemas.microsoft.com/office/drawing/2014/main" id="{5E20569C-DAB8-4A14-8138-F39E4BBE1EA2}"/>
              </a:ext>
            </a:extLst>
          </p:cNvPr>
          <p:cNvPicPr>
            <a:picLocks noChangeAspect="1"/>
          </p:cNvPicPr>
          <p:nvPr/>
        </p:nvPicPr>
        <p:blipFill rotWithShape="1">
          <a:blip r:embed="rId4"/>
          <a:srcRect t="2416"/>
          <a:stretch/>
        </p:blipFill>
        <p:spPr>
          <a:xfrm rot="5400000">
            <a:off x="3541341" y="-2467572"/>
            <a:ext cx="6183086" cy="11118231"/>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1CFC1B22-65FB-4F2F-8CFD-34D83B236010}"/>
              </a:ext>
            </a:extLst>
          </p:cNvPr>
          <p:cNvPicPr>
            <a:picLocks noChangeAspect="1"/>
          </p:cNvPicPr>
          <p:nvPr/>
        </p:nvPicPr>
        <p:blipFill rotWithShape="1">
          <a:blip r:embed="rId4"/>
          <a:srcRect t="1884"/>
          <a:stretch/>
        </p:blipFill>
        <p:spPr>
          <a:xfrm rot="16200000">
            <a:off x="1541480" y="1598086"/>
            <a:ext cx="3718433" cy="6801394"/>
          </a:xfrm>
          <a:prstGeom prst="rect">
            <a:avLst/>
          </a:prstGeom>
        </p:spPr>
      </p:pic>
      <p:pic>
        <p:nvPicPr>
          <p:cNvPr id="28" name="Picture 27" descr="A picture containing text, sign&#10;&#10;Description automatically generated">
            <a:extLst>
              <a:ext uri="{FF2B5EF4-FFF2-40B4-BE49-F238E27FC236}">
                <a16:creationId xmlns:a16="http://schemas.microsoft.com/office/drawing/2014/main" id="{50F50B79-7C87-4899-A1DD-3382D54FC431}"/>
              </a:ext>
            </a:extLst>
          </p:cNvPr>
          <p:cNvPicPr>
            <a:picLocks noChangeAspect="1"/>
          </p:cNvPicPr>
          <p:nvPr/>
        </p:nvPicPr>
        <p:blipFill>
          <a:blip r:embed="rId5"/>
          <a:stretch>
            <a:fillRect/>
          </a:stretch>
        </p:blipFill>
        <p:spPr>
          <a:xfrm>
            <a:off x="95702" y="155697"/>
            <a:ext cx="882366" cy="882366"/>
          </a:xfrm>
          <a:prstGeom prst="rect">
            <a:avLst/>
          </a:prstGeom>
        </p:spPr>
      </p:pic>
      <p:pic>
        <p:nvPicPr>
          <p:cNvPr id="29" name="Picture 28" descr="A close-up of a car's license plate&#10;&#10;Description automatically generated with low confidence">
            <a:extLst>
              <a:ext uri="{FF2B5EF4-FFF2-40B4-BE49-F238E27FC236}">
                <a16:creationId xmlns:a16="http://schemas.microsoft.com/office/drawing/2014/main" id="{DB4E0EA9-77D0-40A8-9A1F-CEB2E15D097A}"/>
              </a:ext>
            </a:extLst>
          </p:cNvPr>
          <p:cNvPicPr>
            <a:picLocks noChangeAspect="1"/>
          </p:cNvPicPr>
          <p:nvPr/>
        </p:nvPicPr>
        <p:blipFill>
          <a:blip r:embed="rId6"/>
          <a:stretch>
            <a:fillRect/>
          </a:stretch>
        </p:blipFill>
        <p:spPr>
          <a:xfrm>
            <a:off x="11146660" y="-7277"/>
            <a:ext cx="1045340" cy="1045340"/>
          </a:xfrm>
          <a:prstGeom prst="rect">
            <a:avLst/>
          </a:prstGeom>
        </p:spPr>
      </p:pic>
      <p:pic>
        <p:nvPicPr>
          <p:cNvPr id="30" name="Picture 29" descr="Graphical user interface, text, application&#10;&#10;Description automatically generated">
            <a:extLst>
              <a:ext uri="{FF2B5EF4-FFF2-40B4-BE49-F238E27FC236}">
                <a16:creationId xmlns:a16="http://schemas.microsoft.com/office/drawing/2014/main" id="{C3510033-B11D-4337-9DDF-C3070D999731}"/>
              </a:ext>
            </a:extLst>
          </p:cNvPr>
          <p:cNvPicPr>
            <a:picLocks noChangeAspect="1"/>
          </p:cNvPicPr>
          <p:nvPr/>
        </p:nvPicPr>
        <p:blipFill>
          <a:blip r:embed="rId7"/>
          <a:stretch>
            <a:fillRect/>
          </a:stretch>
        </p:blipFill>
        <p:spPr>
          <a:xfrm>
            <a:off x="11272476" y="674913"/>
            <a:ext cx="811473" cy="829541"/>
          </a:xfrm>
          <a:prstGeom prst="rect">
            <a:avLst/>
          </a:prstGeom>
        </p:spPr>
      </p:pic>
      <p:sp>
        <p:nvSpPr>
          <p:cNvPr id="31" name="Title 2">
            <a:extLst>
              <a:ext uri="{FF2B5EF4-FFF2-40B4-BE49-F238E27FC236}">
                <a16:creationId xmlns:a16="http://schemas.microsoft.com/office/drawing/2014/main" id="{93E7D516-9BC3-4D50-9BC4-A841E8588381}"/>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105386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748936" y="743745"/>
            <a:ext cx="5782493" cy="680196"/>
          </a:xfrm>
        </p:spPr>
        <p:txBody>
          <a:bodyPr/>
          <a:lstStyle/>
          <a:p>
            <a:pPr algn="ctr"/>
            <a:r>
              <a:rPr lang="pt-BR" dirty="0"/>
              <a:t>Pares de Regiões</a:t>
            </a:r>
          </a:p>
        </p:txBody>
      </p:sp>
      <p:sp>
        <p:nvSpPr>
          <p:cNvPr id="6" name="Text Placeholder 5"/>
          <p:cNvSpPr>
            <a:spLocks noGrp="1"/>
          </p:cNvSpPr>
          <p:nvPr>
            <p:ph sz="quarter" idx="10"/>
          </p:nvPr>
        </p:nvSpPr>
        <p:spPr>
          <a:xfrm>
            <a:off x="748936" y="1661910"/>
            <a:ext cx="5662978" cy="3708708"/>
          </a:xfrm>
        </p:spPr>
        <p:txBody>
          <a:bodyPr vert="horz" wrap="square" lIns="0" tIns="0" rIns="0" bIns="0" rtlCol="0" anchor="t">
            <a:spAutoFit/>
          </a:bodyPr>
          <a:lstStyle/>
          <a:p>
            <a:pPr marL="290195" indent="-290195">
              <a:buFont typeface="Arial" panose="020B0604020202020204" pitchFamily="34" charset="0"/>
              <a:buChar char="•"/>
            </a:pPr>
            <a:r>
              <a:rPr lang="pt-BR" sz="2400" dirty="0">
                <a:latin typeface="+mn-lt"/>
              </a:rPr>
              <a:t>No mínimo 300 milhas de separação entre pares de regiões.</a:t>
            </a:r>
          </a:p>
          <a:p>
            <a:pPr marL="290195" indent="-290195">
              <a:buFont typeface="Arial" panose="020B0604020202020204" pitchFamily="34" charset="0"/>
              <a:buChar char="•"/>
            </a:pPr>
            <a:r>
              <a:rPr lang="pt-BR" dirty="0">
                <a:latin typeface="+mn-lt"/>
              </a:rPr>
              <a:t>Replicação automática para alguns serviços.</a:t>
            </a:r>
          </a:p>
          <a:p>
            <a:pPr marL="290195" indent="-290195">
              <a:buFont typeface="Arial" panose="020B0604020202020204" pitchFamily="34" charset="0"/>
              <a:buChar char="•"/>
            </a:pPr>
            <a:r>
              <a:rPr lang="pt-BR" sz="2400" dirty="0">
                <a:latin typeface="+mn-lt"/>
              </a:rPr>
              <a:t>Recuperação de região priorizada</a:t>
            </a:r>
            <a:r>
              <a:rPr lang="pt-BR" dirty="0">
                <a:latin typeface="+mn-lt"/>
              </a:rPr>
              <a:t> em caso de interrupção.</a:t>
            </a:r>
          </a:p>
          <a:p>
            <a:pPr marL="290195" indent="-290195">
              <a:buFont typeface="Arial" panose="020B0604020202020204" pitchFamily="34" charset="0"/>
              <a:buChar char="•"/>
            </a:pPr>
            <a:r>
              <a:rPr lang="pt-BR" dirty="0">
                <a:latin typeface="+mn-lt"/>
              </a:rPr>
              <a:t>As atualizações são lançadas sequencialmente para minimizar o tempo de inatividade. </a:t>
            </a:r>
          </a:p>
        </p:txBody>
      </p:sp>
      <p:sp>
        <p:nvSpPr>
          <p:cNvPr id="2" name="TextBox 1">
            <a:extLst>
              <a:ext uri="{FF2B5EF4-FFF2-40B4-BE49-F238E27FC236}">
                <a16:creationId xmlns:a16="http://schemas.microsoft.com/office/drawing/2014/main" id="{00D66516-044B-4422-8CA5-FA6FFBDF8E5D}"/>
              </a:ext>
            </a:extLst>
          </p:cNvPr>
          <p:cNvSpPr txBox="1"/>
          <p:nvPr/>
        </p:nvSpPr>
        <p:spPr>
          <a:xfrm>
            <a:off x="662631" y="5416178"/>
            <a:ext cx="6097302"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pt-BR" sz="1800" dirty="0">
                <a:ea typeface="+mn-lt"/>
                <a:cs typeface="Segoe UI"/>
              </a:rPr>
              <a:t>Link da Web: </a:t>
            </a:r>
            <a:r>
              <a:rPr lang="pt-BR" sz="1800" dirty="0">
                <a:ea typeface="+mn-lt"/>
                <a:cs typeface="+mn-lt"/>
                <a:hlinkClick r:id="rId3"/>
              </a:rPr>
              <a:t>https://aka.ms/PairedRegions-ptb</a:t>
            </a:r>
            <a:endParaRPr lang="pt-BR" sz="1800" dirty="0">
              <a:ea typeface="+mn-lt"/>
              <a:cs typeface="+mn-lt"/>
              <a:hlinkClick r:id="rId4"/>
            </a:endParaRPr>
          </a:p>
        </p:txBody>
      </p:sp>
      <p:graphicFrame>
        <p:nvGraphicFramePr>
          <p:cNvPr id="9" name="Table 8">
            <a:extLst>
              <a:ext uri="{FF2B5EF4-FFF2-40B4-BE49-F238E27FC236}">
                <a16:creationId xmlns:a16="http://schemas.microsoft.com/office/drawing/2014/main" id="{D812C242-CE3D-40CD-A21F-9B770DE69246}"/>
              </a:ext>
            </a:extLst>
          </p:cNvPr>
          <p:cNvGraphicFramePr>
            <a:graphicFrameLocks noGrp="1"/>
          </p:cNvGraphicFramePr>
          <p:nvPr>
            <p:extLst>
              <p:ext uri="{D42A27DB-BD31-4B8C-83A1-F6EECF244321}">
                <p14:modId xmlns:p14="http://schemas.microsoft.com/office/powerpoint/2010/main" val="649729099"/>
              </p:ext>
            </p:extLst>
          </p:nvPr>
        </p:nvGraphicFramePr>
        <p:xfrm>
          <a:off x="6587921" y="1244114"/>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pt-BR" sz="1200" b="0" dirty="0">
                          <a:solidFill>
                            <a:schemeClr val="bg1"/>
                          </a:solidFill>
                          <a:latin typeface="+mj-lt"/>
                        </a:rPr>
                        <a:t>Região</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pt-BR" sz="1200"/>
                        <a:t>Centro-Norte dos EUA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pt-BR" sz="1200"/>
                        <a:t>Leste dos EUA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pt-BR" sz="1200"/>
                        <a:t>Oeste dos EUA 2​</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pt-BR" sz="1200"/>
                        <a:t>Leste dos EUA 2​</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pt-BR" sz="1200"/>
                        <a:t>Canadá Central​</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pt-BR" sz="1200"/>
                        <a:t>Norte da Europa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pt-BR" sz="1200"/>
                        <a:t>Oeste do Reino Unido</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pt-BR" sz="1200"/>
                        <a:t>Alemanha Central​</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pt-BR" sz="1200"/>
                        <a:t>Sudeste da Ásia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pt-BR" sz="1200"/>
                        <a:t>Leste da China​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pt-BR" sz="1200"/>
                        <a:t>Leste do Japão</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pt-BR" sz="1200" dirty="0"/>
                        <a:t>Sudeste da Austrália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pt-BR" sz="1200"/>
                        <a:t>Sul da Índia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pt-BR" sz="1200" dirty="0"/>
                        <a:t>Sul do Brasil (Principal)​</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21" name="Arrow: Left-Right 20">
            <a:extLst>
              <a:ext uri="{FF2B5EF4-FFF2-40B4-BE49-F238E27FC236}">
                <a16:creationId xmlns:a16="http://schemas.microsoft.com/office/drawing/2014/main" id="{3BF19608-4E55-40DF-8F76-EFF39FE48524}"/>
              </a:ext>
              <a:ext uri="{C183D7F6-B498-43B3-948B-1728B52AA6E4}">
                <adec:decorative xmlns:adec="http://schemas.microsoft.com/office/drawing/2017/decorative" val="1"/>
              </a:ext>
            </a:extLst>
          </p:cNvPr>
          <p:cNvSpPr/>
          <p:nvPr/>
        </p:nvSpPr>
        <p:spPr bwMode="auto">
          <a:xfrm>
            <a:off x="8364469" y="2891080"/>
            <a:ext cx="707988" cy="365926"/>
          </a:xfrm>
          <a:prstGeom prst="leftRightArrow">
            <a:avLst>
              <a:gd name="adj1" fmla="val 50001"/>
              <a:gd name="adj2" fmla="val 50000"/>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Table 27">
            <a:extLst>
              <a:ext uri="{FF2B5EF4-FFF2-40B4-BE49-F238E27FC236}">
                <a16:creationId xmlns:a16="http://schemas.microsoft.com/office/drawing/2014/main" id="{A1625483-567C-4965-88E9-3C4013EAEE2C}"/>
              </a:ext>
            </a:extLst>
          </p:cNvPr>
          <p:cNvGraphicFramePr>
            <a:graphicFrameLocks noGrp="1"/>
          </p:cNvGraphicFramePr>
          <p:nvPr>
            <p:extLst>
              <p:ext uri="{D42A27DB-BD31-4B8C-83A1-F6EECF244321}">
                <p14:modId xmlns:p14="http://schemas.microsoft.com/office/powerpoint/2010/main" val="360626312"/>
              </p:ext>
            </p:extLst>
          </p:nvPr>
        </p:nvGraphicFramePr>
        <p:xfrm>
          <a:off x="9072457" y="1239386"/>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pt-BR" sz="1200" b="0" dirty="0">
                          <a:solidFill>
                            <a:schemeClr val="bg1"/>
                          </a:solidFill>
                          <a:latin typeface="+mj-lt"/>
                        </a:rPr>
                        <a:t>Região</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pt-BR" sz="1200" b="0">
                          <a:solidFill>
                            <a:schemeClr val="tx1"/>
                          </a:solidFill>
                        </a:rPr>
                        <a:t>Centro-Sul dos EUA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pt-BR" sz="1200" b="0">
                          <a:solidFill>
                            <a:schemeClr val="tx1"/>
                          </a:solidFill>
                        </a:rPr>
                        <a:t>Oeste dos EUA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pt-BR" sz="1200" b="0">
                          <a:solidFill>
                            <a:schemeClr val="tx1"/>
                          </a:solidFill>
                        </a:rPr>
                        <a:t>Centro-Oeste dos EUA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pt-BR" sz="1200" b="0">
                          <a:solidFill>
                            <a:schemeClr val="tx1"/>
                          </a:solidFill>
                        </a:rPr>
                        <a:t>EUA Central</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pt-BR" sz="1200" b="0">
                          <a:solidFill>
                            <a:schemeClr val="tx1"/>
                          </a:solidFill>
                        </a:rPr>
                        <a:t>Leste do Canadá</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pt-BR" sz="1200" b="0">
                          <a:solidFill>
                            <a:schemeClr val="tx1"/>
                          </a:solidFill>
                        </a:rPr>
                        <a:t>Oeste da Europa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pt-BR" sz="1200" b="0">
                          <a:solidFill>
                            <a:schemeClr val="tx1"/>
                          </a:solidFill>
                        </a:rPr>
                        <a:t>Sul do Reino Unido</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pt-BR" sz="1200" b="0">
                          <a:solidFill>
                            <a:schemeClr val="tx1"/>
                          </a:solidFill>
                        </a:rPr>
                        <a:t>Nordeste da Alemanha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pt-BR" sz="1200" b="0">
                          <a:solidFill>
                            <a:schemeClr val="tx1"/>
                          </a:solidFill>
                        </a:rPr>
                        <a:t>Leste da Ásia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pt-BR" sz="1200" b="0">
                          <a:solidFill>
                            <a:schemeClr val="tx1"/>
                          </a:solidFill>
                        </a:rPr>
                        <a:t>Norte da China​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pt-BR" sz="1200" b="0">
                          <a:solidFill>
                            <a:schemeClr val="tx1"/>
                          </a:solidFill>
                        </a:rPr>
                        <a:t>Oeste do Japão</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pt-BR" sz="1200" b="0">
                          <a:solidFill>
                            <a:schemeClr val="tx1"/>
                          </a:solidFill>
                        </a:rPr>
                        <a:t>Leste da Austrália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pt-BR" sz="1200" b="0" dirty="0">
                          <a:solidFill>
                            <a:schemeClr val="tx1"/>
                          </a:solidFill>
                        </a:rPr>
                        <a:t>Índia Central​</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pt-BR" sz="1200" b="0" dirty="0">
                          <a:solidFill>
                            <a:schemeClr val="tx1"/>
                          </a:solidFill>
                        </a:rPr>
                        <a:t>Centro-Sul dos EUA ​</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4" name="Footer Placeholder 1">
            <a:extLst>
              <a:ext uri="{FF2B5EF4-FFF2-40B4-BE49-F238E27FC236}">
                <a16:creationId xmlns:a16="http://schemas.microsoft.com/office/drawing/2014/main" id="{4240E434-9668-4343-85DE-ED8115B07F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pt-BR"/>
              <a:t>© Copyright Microsoft Corporation. Todos os direitos reservados.</a:t>
            </a:r>
          </a:p>
        </p:txBody>
      </p:sp>
      <p:sp>
        <p:nvSpPr>
          <p:cNvPr id="26" name="Rectangle 25">
            <a:extLst>
              <a:ext uri="{FF2B5EF4-FFF2-40B4-BE49-F238E27FC236}">
                <a16:creationId xmlns:a16="http://schemas.microsoft.com/office/drawing/2014/main" id="{B51DE177-6AD8-425C-B8E4-654938F24163}"/>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7" name="Picture 26" descr="A picture containing icon&#10;&#10;Description automatically generated">
            <a:extLst>
              <a:ext uri="{FF2B5EF4-FFF2-40B4-BE49-F238E27FC236}">
                <a16:creationId xmlns:a16="http://schemas.microsoft.com/office/drawing/2014/main" id="{0A410376-66E3-49BF-A647-A5A8A9687501}"/>
              </a:ext>
            </a:extLst>
          </p:cNvPr>
          <p:cNvPicPr>
            <a:picLocks noChangeAspect="1"/>
          </p:cNvPicPr>
          <p:nvPr/>
        </p:nvPicPr>
        <p:blipFill rotWithShape="1">
          <a:blip r:embed="rId5"/>
          <a:srcRect t="2416"/>
          <a:stretch/>
        </p:blipFill>
        <p:spPr>
          <a:xfrm rot="5400000">
            <a:off x="3541341" y="-2467572"/>
            <a:ext cx="6183086" cy="11118231"/>
          </a:xfrm>
          <a:prstGeom prst="rect">
            <a:avLst/>
          </a:prstGeom>
        </p:spPr>
      </p:pic>
      <p:pic>
        <p:nvPicPr>
          <p:cNvPr id="29" name="Picture 28" descr="A picture containing icon&#10;&#10;Description automatically generated">
            <a:extLst>
              <a:ext uri="{FF2B5EF4-FFF2-40B4-BE49-F238E27FC236}">
                <a16:creationId xmlns:a16="http://schemas.microsoft.com/office/drawing/2014/main" id="{DD3F1933-B365-48ED-A873-5D7C8C621A60}"/>
              </a:ext>
            </a:extLst>
          </p:cNvPr>
          <p:cNvPicPr>
            <a:picLocks noChangeAspect="1"/>
          </p:cNvPicPr>
          <p:nvPr/>
        </p:nvPicPr>
        <p:blipFill rotWithShape="1">
          <a:blip r:embed="rId5"/>
          <a:srcRect t="1884"/>
          <a:stretch/>
        </p:blipFill>
        <p:spPr>
          <a:xfrm rot="16200000">
            <a:off x="1541480" y="1598086"/>
            <a:ext cx="3718433" cy="6801394"/>
          </a:xfrm>
          <a:prstGeom prst="rect">
            <a:avLst/>
          </a:prstGeom>
        </p:spPr>
      </p:pic>
      <p:pic>
        <p:nvPicPr>
          <p:cNvPr id="30" name="Picture 29" descr="A picture containing text, sign&#10;&#10;Description automatically generated">
            <a:extLst>
              <a:ext uri="{FF2B5EF4-FFF2-40B4-BE49-F238E27FC236}">
                <a16:creationId xmlns:a16="http://schemas.microsoft.com/office/drawing/2014/main" id="{8A409FAE-45FC-4FCC-BCAD-1C3ED44E2AE0}"/>
              </a:ext>
            </a:extLst>
          </p:cNvPr>
          <p:cNvPicPr>
            <a:picLocks noChangeAspect="1"/>
          </p:cNvPicPr>
          <p:nvPr/>
        </p:nvPicPr>
        <p:blipFill>
          <a:blip r:embed="rId6"/>
          <a:stretch>
            <a:fillRect/>
          </a:stretch>
        </p:blipFill>
        <p:spPr>
          <a:xfrm>
            <a:off x="95702" y="155697"/>
            <a:ext cx="882366" cy="882366"/>
          </a:xfrm>
          <a:prstGeom prst="rect">
            <a:avLst/>
          </a:prstGeom>
        </p:spPr>
      </p:pic>
      <p:pic>
        <p:nvPicPr>
          <p:cNvPr id="31" name="Picture 30" descr="A close-up of a car's license plate&#10;&#10;Description automatically generated with low confidence">
            <a:extLst>
              <a:ext uri="{FF2B5EF4-FFF2-40B4-BE49-F238E27FC236}">
                <a16:creationId xmlns:a16="http://schemas.microsoft.com/office/drawing/2014/main" id="{E8A74447-DE1F-463B-AD74-446EB50AE620}"/>
              </a:ext>
            </a:extLst>
          </p:cNvPr>
          <p:cNvPicPr>
            <a:picLocks noChangeAspect="1"/>
          </p:cNvPicPr>
          <p:nvPr/>
        </p:nvPicPr>
        <p:blipFill>
          <a:blip r:embed="rId7"/>
          <a:stretch>
            <a:fillRect/>
          </a:stretch>
        </p:blipFill>
        <p:spPr>
          <a:xfrm>
            <a:off x="11146660" y="-7277"/>
            <a:ext cx="1045340" cy="1045340"/>
          </a:xfrm>
          <a:prstGeom prst="rect">
            <a:avLst/>
          </a:prstGeom>
        </p:spPr>
      </p:pic>
      <p:pic>
        <p:nvPicPr>
          <p:cNvPr id="32" name="Picture 31" descr="Graphical user interface, text, application&#10;&#10;Description automatically generated">
            <a:extLst>
              <a:ext uri="{FF2B5EF4-FFF2-40B4-BE49-F238E27FC236}">
                <a16:creationId xmlns:a16="http://schemas.microsoft.com/office/drawing/2014/main" id="{6C2CCB4C-FEAC-4501-AEB5-EB8FA5442805}"/>
              </a:ext>
            </a:extLst>
          </p:cNvPr>
          <p:cNvPicPr>
            <a:picLocks noChangeAspect="1"/>
          </p:cNvPicPr>
          <p:nvPr/>
        </p:nvPicPr>
        <p:blipFill>
          <a:blip r:embed="rId8"/>
          <a:stretch>
            <a:fillRect/>
          </a:stretch>
        </p:blipFill>
        <p:spPr>
          <a:xfrm>
            <a:off x="11272476" y="674913"/>
            <a:ext cx="811473" cy="829541"/>
          </a:xfrm>
          <a:prstGeom prst="rect">
            <a:avLst/>
          </a:prstGeom>
        </p:spPr>
      </p:pic>
      <p:sp>
        <p:nvSpPr>
          <p:cNvPr id="33" name="Title 2">
            <a:extLst>
              <a:ext uri="{FF2B5EF4-FFF2-40B4-BE49-F238E27FC236}">
                <a16:creationId xmlns:a16="http://schemas.microsoft.com/office/drawing/2014/main" id="{1254F4A2-12D1-4F30-9B04-21B9D27029D5}"/>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31814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1E33-63C6-4B58-9E69-FA65C538F754}"/>
              </a:ext>
            </a:extLst>
          </p:cNvPr>
          <p:cNvSpPr>
            <a:spLocks noGrp="1"/>
          </p:cNvSpPr>
          <p:nvPr>
            <p:ph type="title"/>
          </p:nvPr>
        </p:nvSpPr>
        <p:spPr>
          <a:xfrm>
            <a:off x="633403" y="701560"/>
            <a:ext cx="11341268" cy="680196"/>
          </a:xfrm>
        </p:spPr>
        <p:txBody>
          <a:bodyPr/>
          <a:lstStyle/>
          <a:p>
            <a:pPr algn="ctr"/>
            <a:r>
              <a:rPr lang="pt-BR" sz="3921" dirty="0"/>
              <a:t>Opções de Disponibilidade</a:t>
            </a:r>
          </a:p>
        </p:txBody>
      </p:sp>
      <p:grpSp>
        <p:nvGrpSpPr>
          <p:cNvPr id="52" name="Group 51" descr="Imagem de três fases.  A primeira fase à esquerda mostra uma única VM na nuvem, a segunda fase mostra várias VMs em execução em um Conjunto de Disponibilidade e a terceira fase à direita mostra VMs distribuídas em várias regiões.">
            <a:extLst>
              <a:ext uri="{FF2B5EF4-FFF2-40B4-BE49-F238E27FC236}">
                <a16:creationId xmlns:a16="http://schemas.microsoft.com/office/drawing/2014/main" id="{D8CEDAC8-6488-4905-8507-0E2C8F059862}"/>
              </a:ext>
            </a:extLst>
          </p:cNvPr>
          <p:cNvGrpSpPr/>
          <p:nvPr/>
        </p:nvGrpSpPr>
        <p:grpSpPr>
          <a:xfrm>
            <a:off x="0" y="1989448"/>
            <a:ext cx="11252590" cy="4028635"/>
            <a:chOff x="300291" y="1753697"/>
            <a:chExt cx="11252590" cy="4028635"/>
          </a:xfrm>
        </p:grpSpPr>
        <p:sp>
          <p:nvSpPr>
            <p:cNvPr id="6" name="Freeform: Shape 5">
              <a:extLst>
                <a:ext uri="{FF2B5EF4-FFF2-40B4-BE49-F238E27FC236}">
                  <a16:creationId xmlns:a16="http://schemas.microsoft.com/office/drawing/2014/main" id="{C8CFEE28-AA80-4187-9DA6-664AD8EAEF28}"/>
                </a:ext>
              </a:extLst>
            </p:cNvPr>
            <p:cNvSpPr/>
            <p:nvPr/>
          </p:nvSpPr>
          <p:spPr bwMode="auto">
            <a:xfrm>
              <a:off x="639119" y="4962069"/>
              <a:ext cx="27410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 name="Rectangle 11">
              <a:extLst>
                <a:ext uri="{FF2B5EF4-FFF2-40B4-BE49-F238E27FC236}">
                  <a16:creationId xmlns:a16="http://schemas.microsoft.com/office/drawing/2014/main" id="{542839BF-0F52-4ABD-A570-5F17F433DDBD}"/>
                </a:ext>
              </a:extLst>
            </p:cNvPr>
            <p:cNvSpPr/>
            <p:nvPr/>
          </p:nvSpPr>
          <p:spPr>
            <a:xfrm>
              <a:off x="639119" y="5054435"/>
              <a:ext cx="2741089" cy="523220"/>
            </a:xfrm>
            <a:prstGeom prst="rect">
              <a:avLst/>
            </a:prstGeom>
          </p:spPr>
          <p:txBody>
            <a:bodyPr wrap="square">
              <a:spAutoFit/>
            </a:bodyPr>
            <a:lstStyle/>
            <a:p>
              <a:pPr algn="ctr" defTabSz="896354">
                <a:defRPr/>
              </a:pPr>
              <a:r>
                <a:rPr kumimoji="0" lang="pt-BR" sz="1400" b="0" i="0" u="none" strike="noStrike" cap="none" normalizeH="0" baseline="0" noProof="0">
                  <a:ln>
                    <a:noFill/>
                  </a:ln>
                  <a:gradFill>
                    <a:gsLst>
                      <a:gs pos="78761">
                        <a:srgbClr val="353535"/>
                      </a:gs>
                      <a:gs pos="0">
                        <a:srgbClr val="353535"/>
                      </a:gs>
                    </a:gsLst>
                    <a:lin ang="5400000" scaled="0"/>
                  </a:gradFill>
                  <a:uLnTx/>
                  <a:uFillTx/>
                  <a:latin typeface="+mj-lt"/>
                  <a:ea typeface="+mn-ea"/>
                  <a:cs typeface="Segoe UI Semibold" panose="020B0702040204020203" pitchFamily="34" charset="0"/>
                </a:rPr>
                <a:t>VM ÚNICA</a:t>
              </a: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pt-BR" sz="1400" b="0" i="0" u="none" strike="noStrike" cap="none" normalizeH="0" baseline="0" noProof="0">
                  <a:ln>
                    <a:noFill/>
                  </a:ln>
                  <a:gradFill>
                    <a:gsLst>
                      <a:gs pos="78761">
                        <a:srgbClr val="353535"/>
                      </a:gs>
                      <a:gs pos="0">
                        <a:srgbClr val="353535"/>
                      </a:gs>
                    </a:gsLst>
                    <a:lin ang="5400000" scaled="0"/>
                  </a:gradFill>
                  <a:uLnTx/>
                  <a:uFillTx/>
                  <a:ea typeface="+mn-ea"/>
                </a:rPr>
                <a:t>Lift-and-shift mais fácil</a:t>
              </a:r>
            </a:p>
          </p:txBody>
        </p:sp>
        <p:sp>
          <p:nvSpPr>
            <p:cNvPr id="15" name="Rectangle 365">
              <a:extLst>
                <a:ext uri="{FF2B5EF4-FFF2-40B4-BE49-F238E27FC236}">
                  <a16:creationId xmlns:a16="http://schemas.microsoft.com/office/drawing/2014/main" id="{E406852C-3B6F-4AE9-89FE-8DE4C82F78D1}"/>
                </a:ext>
              </a:extLst>
            </p:cNvPr>
            <p:cNvSpPr>
              <a:spLocks noChangeArrowheads="1"/>
            </p:cNvSpPr>
            <p:nvPr/>
          </p:nvSpPr>
          <p:spPr bwMode="auto">
            <a:xfrm>
              <a:off x="300291" y="1753697"/>
              <a:ext cx="3378569" cy="5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354" eaLnBrk="1" hangingPunct="1">
                <a:defRPr/>
              </a:pPr>
              <a:r>
                <a:rPr kumimoji="0" lang="pt-BR" sz="1400" b="0" i="0" u="none" strike="noStrike" cap="none" normalizeH="0" baseline="0" noProof="0" dirty="0">
                  <a:ln>
                    <a:noFill/>
                  </a:ln>
                  <a:gradFill>
                    <a:gsLst>
                      <a:gs pos="78761">
                        <a:srgbClr val="353535"/>
                      </a:gs>
                      <a:gs pos="0">
                        <a:srgbClr val="353535"/>
                      </a:gs>
                    </a:gsLst>
                    <a:lin ang="5400000" scaled="0"/>
                  </a:gradFill>
                  <a:uLnTx/>
                  <a:uFillTx/>
                  <a:latin typeface="+mj-lt"/>
                  <a:ea typeface="+mn-ea"/>
                  <a:cs typeface="Segoe UI Semibold" panose="020B0702040204020203" pitchFamily="34" charset="0"/>
                </a:rPr>
                <a:t>SLA VM</a:t>
              </a:r>
            </a:p>
            <a:p>
              <a:pPr marL="0" marR="0" lvl="0" indent="0" algn="ctr" defTabSz="896354" rtl="0" eaLnBrk="1" fontAlgn="base" latinLnBrk="0" hangingPunct="1">
                <a:lnSpc>
                  <a:spcPct val="100000"/>
                </a:lnSpc>
                <a:spcBef>
                  <a:spcPct val="0"/>
                </a:spcBef>
                <a:spcAft>
                  <a:spcPct val="0"/>
                </a:spcAft>
                <a:buClrTx/>
                <a:buSzTx/>
                <a:buFontTx/>
                <a:buNone/>
                <a:tabLst/>
                <a:defRPr/>
              </a:pPr>
              <a:r>
                <a:rPr kumimoji="0" lang="pt-BR" sz="1400" b="0" i="0" u="none" strike="noStrike" cap="none" normalizeH="0" baseline="0" noProof="0" dirty="0">
                  <a:ln>
                    <a:noFill/>
                  </a:ln>
                  <a:gradFill>
                    <a:gsLst>
                      <a:gs pos="78761">
                        <a:srgbClr val="353535"/>
                      </a:gs>
                      <a:gs pos="0">
                        <a:srgbClr val="353535"/>
                      </a:gs>
                    </a:gsLst>
                    <a:lin ang="5400000" scaled="0"/>
                  </a:gradFill>
                  <a:uLnTx/>
                  <a:uFillTx/>
                  <a:latin typeface="+mn-lt"/>
                  <a:ea typeface="+mn-ea"/>
                  <a:cs typeface="Segoe UI" panose="020B0502040204020203" pitchFamily="34" charset="0"/>
                </a:rPr>
                <a:t>99,9% </a:t>
              </a:r>
              <a:r>
                <a:rPr kumimoji="0" lang="pt-BR" sz="1200" b="0" i="0" u="none" strike="noStrike" cap="none" normalizeH="0" baseline="0" noProof="0" dirty="0">
                  <a:ln>
                    <a:noFill/>
                  </a:ln>
                  <a:gradFill>
                    <a:gsLst>
                      <a:gs pos="78761">
                        <a:srgbClr val="353535"/>
                      </a:gs>
                      <a:gs pos="0">
                        <a:srgbClr val="353535"/>
                      </a:gs>
                    </a:gsLst>
                    <a:lin ang="5400000" scaled="0"/>
                  </a:gradFill>
                  <a:uLnTx/>
                  <a:uFillTx/>
                  <a:latin typeface="+mn-lt"/>
                  <a:ea typeface="+mn-ea"/>
                  <a:cs typeface="Segoe UI" panose="020B0502040204020203" pitchFamily="34" charset="0"/>
                </a:rPr>
                <a:t>com Armazenamento Premium</a:t>
              </a:r>
            </a:p>
          </p:txBody>
        </p:sp>
        <p:sp>
          <p:nvSpPr>
            <p:cNvPr id="28" name="Freeform: Shape 27">
              <a:extLst>
                <a:ext uri="{FF2B5EF4-FFF2-40B4-BE49-F238E27FC236}">
                  <a16:creationId xmlns:a16="http://schemas.microsoft.com/office/drawing/2014/main" id="{1D1B7222-CC0D-4FD6-AA74-095F1C2E5CE6}"/>
                </a:ext>
              </a:extLst>
            </p:cNvPr>
            <p:cNvSpPr/>
            <p:nvPr/>
          </p:nvSpPr>
          <p:spPr bwMode="auto">
            <a:xfrm flipV="1">
              <a:off x="639119" y="2299825"/>
              <a:ext cx="27410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1" name="PC1_E977">
              <a:extLst>
                <a:ext uri="{FF2B5EF4-FFF2-40B4-BE49-F238E27FC236}">
                  <a16:creationId xmlns:a16="http://schemas.microsoft.com/office/drawing/2014/main" id="{05BCE54E-DA0E-4BF0-BA0A-4DE9A18587D9}"/>
                </a:ext>
              </a:extLst>
            </p:cNvPr>
            <p:cNvSpPr>
              <a:spLocks noChangeAspect="1" noEditPoints="1"/>
            </p:cNvSpPr>
            <p:nvPr/>
          </p:nvSpPr>
          <p:spPr bwMode="auto">
            <a:xfrm>
              <a:off x="933694" y="2629463"/>
              <a:ext cx="2239838" cy="2076162"/>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9" name="Freeform: Shape 8">
              <a:extLst>
                <a:ext uri="{FF2B5EF4-FFF2-40B4-BE49-F238E27FC236}">
                  <a16:creationId xmlns:a16="http://schemas.microsoft.com/office/drawing/2014/main" id="{E13D51CB-62C9-4BD6-B804-E9B898F40A34}"/>
                </a:ext>
              </a:extLst>
            </p:cNvPr>
            <p:cNvSpPr/>
            <p:nvPr/>
          </p:nvSpPr>
          <p:spPr bwMode="auto">
            <a:xfrm>
              <a:off x="7990882" y="4962069"/>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6" name="Rectangle 25">
              <a:extLst>
                <a:ext uri="{FF2B5EF4-FFF2-40B4-BE49-F238E27FC236}">
                  <a16:creationId xmlns:a16="http://schemas.microsoft.com/office/drawing/2014/main" id="{F29F91C1-7DD7-4F3E-A9D7-9FD218EC2450}"/>
                </a:ext>
              </a:extLst>
            </p:cNvPr>
            <p:cNvSpPr/>
            <p:nvPr/>
          </p:nvSpPr>
          <p:spPr>
            <a:xfrm>
              <a:off x="7986568" y="5043668"/>
              <a:ext cx="3561999" cy="738664"/>
            </a:xfrm>
            <a:prstGeom prst="rect">
              <a:avLst/>
            </a:prstGeom>
          </p:spPr>
          <p:txBody>
            <a:bodyPr wrap="square">
              <a:spAutoFit/>
            </a:bodyPr>
            <a:lstStyle/>
            <a:p>
              <a:pPr algn="ctr" defTabSz="896354">
                <a:defRPr/>
              </a:pPr>
              <a:r>
                <a:rPr kumimoji="0" lang="pt-BR" sz="1400" b="0" i="0" u="none" strike="noStrike" cap="none" normalizeH="0" baseline="0" noProof="0" dirty="0">
                  <a:ln>
                    <a:noFill/>
                  </a:ln>
                  <a:gradFill>
                    <a:gsLst>
                      <a:gs pos="78761">
                        <a:srgbClr val="353535"/>
                      </a:gs>
                      <a:gs pos="0">
                        <a:srgbClr val="353535"/>
                      </a:gs>
                    </a:gsLst>
                    <a:lin ang="5400000" scaled="0"/>
                  </a:gradFill>
                  <a:uLnTx/>
                  <a:uFillTx/>
                  <a:latin typeface="+mj-lt"/>
                  <a:ea typeface="+mn-ea"/>
                  <a:cs typeface="Segoe UI Semibold" panose="020B0702040204020203" pitchFamily="34" charset="0"/>
                </a:rPr>
                <a:t>PARES DE REGIÕES</a:t>
              </a: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pt-BR" sz="1400" b="0" i="0" u="none" strike="noStrike" cap="none" normalizeH="0" baseline="0" noProof="0" dirty="0">
                  <a:ln>
                    <a:noFill/>
                  </a:ln>
                  <a:gradFill>
                    <a:gsLst>
                      <a:gs pos="78761">
                        <a:srgbClr val="353535"/>
                      </a:gs>
                      <a:gs pos="0">
                        <a:srgbClr val="353535"/>
                      </a:gs>
                    </a:gsLst>
                    <a:lin ang="5400000" scaled="0"/>
                  </a:gradFill>
                  <a:uLnTx/>
                  <a:uFillTx/>
                  <a:ea typeface="+mn-ea"/>
                </a:rPr>
                <a:t>Proteção regional dentro dos </a:t>
              </a:r>
              <a:br>
                <a:rPr kumimoji="0" lang="pt-BR" sz="1400" b="0" i="0" u="none" strike="noStrike" cap="none" normalizeH="0" baseline="0" noProof="0" dirty="0">
                  <a:ln>
                    <a:noFill/>
                  </a:ln>
                  <a:gradFill>
                    <a:gsLst>
                      <a:gs pos="78761">
                        <a:srgbClr val="353535"/>
                      </a:gs>
                      <a:gs pos="0">
                        <a:srgbClr val="353535"/>
                      </a:gs>
                    </a:gsLst>
                    <a:lin ang="5400000" scaled="0"/>
                  </a:gradFill>
                  <a:uLnTx/>
                  <a:uFillTx/>
                  <a:ea typeface="+mn-ea"/>
                </a:rPr>
              </a:br>
              <a:r>
                <a:rPr kumimoji="0" lang="pt-BR" sz="1400" b="0" i="0" u="none" strike="noStrike" cap="none" normalizeH="0" baseline="0" noProof="0" dirty="0">
                  <a:ln>
                    <a:noFill/>
                  </a:ln>
                  <a:gradFill>
                    <a:gsLst>
                      <a:gs pos="78761">
                        <a:srgbClr val="353535"/>
                      </a:gs>
                      <a:gs pos="0">
                        <a:srgbClr val="353535"/>
                      </a:gs>
                    </a:gsLst>
                    <a:lin ang="5400000" scaled="0"/>
                  </a:gradFill>
                  <a:uLnTx/>
                  <a:uFillTx/>
                  <a:ea typeface="+mn-ea"/>
                </a:rPr>
                <a:t>Limites de Residência de Dados</a:t>
              </a:r>
            </a:p>
          </p:txBody>
        </p:sp>
        <p:sp>
          <p:nvSpPr>
            <p:cNvPr id="31" name="Freeform: Shape 30">
              <a:extLst>
                <a:ext uri="{FF2B5EF4-FFF2-40B4-BE49-F238E27FC236}">
                  <a16:creationId xmlns:a16="http://schemas.microsoft.com/office/drawing/2014/main" id="{6D58DF6F-F4F6-4434-9F42-6F1AF2304DE7}"/>
                </a:ext>
              </a:extLst>
            </p:cNvPr>
            <p:cNvSpPr/>
            <p:nvPr/>
          </p:nvSpPr>
          <p:spPr bwMode="auto">
            <a:xfrm>
              <a:off x="7990882" y="2299825"/>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9" name="Rectangle 362">
              <a:extLst>
                <a:ext uri="{FF2B5EF4-FFF2-40B4-BE49-F238E27FC236}">
                  <a16:creationId xmlns:a16="http://schemas.microsoft.com/office/drawing/2014/main" id="{EA50117F-28D2-4058-B941-79C44F7DDF37}"/>
                </a:ext>
              </a:extLst>
            </p:cNvPr>
            <p:cNvSpPr>
              <a:spLocks noChangeArrowheads="1"/>
            </p:cNvSpPr>
            <p:nvPr/>
          </p:nvSpPr>
          <p:spPr bwMode="auto">
            <a:xfrm>
              <a:off x="7986567" y="1757900"/>
              <a:ext cx="3561999" cy="5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354" rtl="0" eaLnBrk="1" fontAlgn="base" latinLnBrk="0" hangingPunct="1">
                <a:lnSpc>
                  <a:spcPct val="100000"/>
                </a:lnSpc>
                <a:spcBef>
                  <a:spcPct val="0"/>
                </a:spcBef>
                <a:spcAft>
                  <a:spcPct val="0"/>
                </a:spcAft>
                <a:buClrTx/>
                <a:buSzTx/>
                <a:buFontTx/>
                <a:buNone/>
                <a:tabLst/>
                <a:defRPr/>
              </a:pPr>
              <a:r>
                <a:rPr kumimoji="0" lang="pt-BR" sz="1400" b="0" i="0" u="none" strike="noStrike" cap="none" normalizeH="0" baseline="0" noProof="0" dirty="0">
                  <a:ln>
                    <a:noFill/>
                  </a:ln>
                  <a:gradFill>
                    <a:gsLst>
                      <a:gs pos="78761">
                        <a:srgbClr val="353535"/>
                      </a:gs>
                      <a:gs pos="0">
                        <a:srgbClr val="353535"/>
                      </a:gs>
                    </a:gsLst>
                    <a:lin ang="5400000" scaled="0"/>
                  </a:gradFill>
                  <a:uLnTx/>
                  <a:uFillTx/>
                  <a:latin typeface="Segoe UI Semibold" panose="020B0702040204020203" pitchFamily="34" charset="0"/>
                  <a:ea typeface="+mn-ea"/>
                  <a:cs typeface="Segoe UI Semibold" panose="020B0702040204020203" pitchFamily="34" charset="0"/>
                </a:rPr>
                <a:t>RECUPERAÇÃO DE DESASTRE </a:t>
              </a:r>
              <a:br>
                <a:rPr kumimoji="0" lang="pt-BR" sz="1400" b="0" i="0" u="none" strike="noStrike" cap="none" normalizeH="0" baseline="0" noProof="0" dirty="0">
                  <a:ln>
                    <a:noFill/>
                  </a:ln>
                  <a:gradFill>
                    <a:gsLst>
                      <a:gs pos="78761">
                        <a:srgbClr val="353535"/>
                      </a:gs>
                      <a:gs pos="0">
                        <a:srgbClr val="353535"/>
                      </a:gs>
                    </a:gsLst>
                    <a:lin ang="5400000" scaled="0"/>
                  </a:gradFill>
                  <a:uLnTx/>
                  <a:uFillTx/>
                  <a:latin typeface="Segoe UI Semibold" panose="020B0702040204020203" pitchFamily="34" charset="0"/>
                  <a:ea typeface="+mn-ea"/>
                  <a:cs typeface="Segoe UI Semibold" panose="020B0702040204020203" pitchFamily="34" charset="0"/>
                </a:rPr>
              </a:br>
              <a:r>
                <a:rPr kumimoji="0" lang="pt-BR" sz="1400" b="0" i="0" u="none" strike="noStrike" cap="none" normalizeH="0" baseline="0" noProof="0" dirty="0">
                  <a:ln>
                    <a:noFill/>
                  </a:ln>
                  <a:gradFill>
                    <a:gsLst>
                      <a:gs pos="78761">
                        <a:srgbClr val="353535"/>
                      </a:gs>
                      <a:gs pos="0">
                        <a:srgbClr val="353535"/>
                      </a:gs>
                    </a:gsLst>
                    <a:lin ang="5400000" scaled="0"/>
                  </a:gradFill>
                  <a:uLnTx/>
                  <a:uFillTx/>
                  <a:latin typeface="Segoe UI Semibold" panose="020B0702040204020203" pitchFamily="34" charset="0"/>
                  <a:ea typeface="+mn-ea"/>
                  <a:cs typeface="Segoe UI Semibold" panose="020B0702040204020203" pitchFamily="34" charset="0"/>
                </a:rPr>
                <a:t>DE VÁRIAS REGIÕES</a:t>
              </a:r>
            </a:p>
          </p:txBody>
        </p:sp>
        <p:grpSp>
          <p:nvGrpSpPr>
            <p:cNvPr id="5" name="Group 4">
              <a:extLst>
                <a:ext uri="{FF2B5EF4-FFF2-40B4-BE49-F238E27FC236}">
                  <a16:creationId xmlns:a16="http://schemas.microsoft.com/office/drawing/2014/main" id="{20B62707-FB7B-43CA-BC0D-7857B566D30A}"/>
                </a:ext>
              </a:extLst>
            </p:cNvPr>
            <p:cNvGrpSpPr/>
            <p:nvPr/>
          </p:nvGrpSpPr>
          <p:grpSpPr>
            <a:xfrm>
              <a:off x="8022946" y="2672490"/>
              <a:ext cx="3525621" cy="1968572"/>
              <a:chOff x="6183185" y="2526144"/>
              <a:chExt cx="2627152" cy="1430917"/>
            </a:xfrm>
          </p:grpSpPr>
          <p:sp>
            <p:nvSpPr>
              <p:cNvPr id="58" name="Freeform 11">
                <a:extLst>
                  <a:ext uri="{FF2B5EF4-FFF2-40B4-BE49-F238E27FC236}">
                    <a16:creationId xmlns:a16="http://schemas.microsoft.com/office/drawing/2014/main" id="{354CE7FD-1E1D-469C-93DB-93C7A02E3961}"/>
                  </a:ext>
                </a:extLst>
              </p:cNvPr>
              <p:cNvSpPr>
                <a:spLocks/>
              </p:cNvSpPr>
              <p:nvPr/>
            </p:nvSpPr>
            <p:spPr bwMode="auto">
              <a:xfrm>
                <a:off x="7806822" y="3089594"/>
                <a:ext cx="543841" cy="402875"/>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11">
                <a:extLst>
                  <a:ext uri="{FF2B5EF4-FFF2-40B4-BE49-F238E27FC236}">
                    <a16:creationId xmlns:a16="http://schemas.microsoft.com/office/drawing/2014/main" id="{42C20B2E-6AD8-4352-A210-78AABD4AF724}"/>
                  </a:ext>
                </a:extLst>
              </p:cNvPr>
              <p:cNvSpPr>
                <a:spLocks/>
              </p:cNvSpPr>
              <p:nvPr/>
            </p:nvSpPr>
            <p:spPr bwMode="auto">
              <a:xfrm>
                <a:off x="6642861" y="3089594"/>
                <a:ext cx="543841" cy="402875"/>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0" name="Freeform: Shape 59">
                <a:extLst>
                  <a:ext uri="{FF2B5EF4-FFF2-40B4-BE49-F238E27FC236}">
                    <a16:creationId xmlns:a16="http://schemas.microsoft.com/office/drawing/2014/main" id="{448185C4-5019-45BF-82EE-BF5084DB4B29}"/>
                  </a:ext>
                </a:extLst>
              </p:cNvPr>
              <p:cNvSpPr/>
              <p:nvPr/>
            </p:nvSpPr>
            <p:spPr bwMode="auto">
              <a:xfrm>
                <a:off x="7274929" y="3291031"/>
                <a:ext cx="443667"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61" name="Rectangle 60">
                <a:extLst>
                  <a:ext uri="{FF2B5EF4-FFF2-40B4-BE49-F238E27FC236}">
                    <a16:creationId xmlns:a16="http://schemas.microsoft.com/office/drawing/2014/main" id="{9C7CD9A6-6E55-4AB5-828F-D665C8D12687}"/>
                  </a:ext>
                </a:extLst>
              </p:cNvPr>
              <p:cNvSpPr/>
              <p:nvPr/>
            </p:nvSpPr>
            <p:spPr bwMode="auto">
              <a:xfrm>
                <a:off x="6183185" y="2526144"/>
                <a:ext cx="2627152" cy="1430917"/>
              </a:xfrm>
              <a:prstGeom prst="rect">
                <a:avLst/>
              </a:prstGeom>
              <a:no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2" name="Rectangle 61">
                <a:extLst>
                  <a:ext uri="{FF2B5EF4-FFF2-40B4-BE49-F238E27FC236}">
                    <a16:creationId xmlns:a16="http://schemas.microsoft.com/office/drawing/2014/main" id="{B5B59BA0-BF3D-442B-811A-0E1B5027A07D}"/>
                  </a:ext>
                </a:extLst>
              </p:cNvPr>
              <p:cNvSpPr/>
              <p:nvPr/>
            </p:nvSpPr>
            <p:spPr bwMode="auto">
              <a:xfrm>
                <a:off x="6470958" y="2607252"/>
                <a:ext cx="887647" cy="39858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pt-BR" sz="1200" b="0" i="0" u="none" strike="noStrike" cap="none" normalizeH="0" baseline="0" noProof="0">
                    <a:ln>
                      <a:noFill/>
                    </a:ln>
                    <a:gradFill>
                      <a:gsLst>
                        <a:gs pos="1770">
                          <a:srgbClr val="353535"/>
                        </a:gs>
                        <a:gs pos="98000">
                          <a:srgbClr val="353535"/>
                        </a:gs>
                      </a:gsLst>
                      <a:lin ang="5400000" scaled="0"/>
                    </a:gradFill>
                    <a:uLnTx/>
                    <a:uFillTx/>
                    <a:latin typeface="Segoe UI Semibold" panose="020B0702040204020203" pitchFamily="34" charset="0"/>
                    <a:ea typeface="+mn-ea"/>
                    <a:cs typeface="Segoe UI Semibold" panose="020B0702040204020203" pitchFamily="34" charset="0"/>
                  </a:rPr>
                  <a:t>Região 1</a:t>
                </a:r>
              </a:p>
            </p:txBody>
          </p:sp>
          <p:sp>
            <p:nvSpPr>
              <p:cNvPr id="64" name="Rectangle 63">
                <a:extLst>
                  <a:ext uri="{FF2B5EF4-FFF2-40B4-BE49-F238E27FC236}">
                    <a16:creationId xmlns:a16="http://schemas.microsoft.com/office/drawing/2014/main" id="{C22FD308-6140-4DD8-9CF8-6011167F5430}"/>
                  </a:ext>
                </a:extLst>
              </p:cNvPr>
              <p:cNvSpPr/>
              <p:nvPr/>
            </p:nvSpPr>
            <p:spPr bwMode="auto">
              <a:xfrm>
                <a:off x="7634919" y="2594392"/>
                <a:ext cx="887647" cy="39858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pt-BR" sz="1200" b="0" i="0" u="none" strike="noStrike" cap="none" normalizeH="0" baseline="0" noProof="0">
                    <a:ln>
                      <a:noFill/>
                    </a:ln>
                    <a:gradFill>
                      <a:gsLst>
                        <a:gs pos="1770">
                          <a:srgbClr val="353535"/>
                        </a:gs>
                        <a:gs pos="98000">
                          <a:srgbClr val="353535"/>
                        </a:gs>
                      </a:gsLst>
                      <a:lin ang="5400000" scaled="0"/>
                    </a:gradFill>
                    <a:uLnTx/>
                    <a:uFillTx/>
                    <a:latin typeface="Segoe UI Semibold" panose="020B0702040204020203" pitchFamily="34" charset="0"/>
                    <a:ea typeface="+mn-ea"/>
                    <a:cs typeface="Segoe UI Semibold" panose="020B0702040204020203" pitchFamily="34" charset="0"/>
                  </a:rPr>
                  <a:t>Região 2</a:t>
                </a:r>
              </a:p>
            </p:txBody>
          </p:sp>
        </p:grpSp>
        <p:sp>
          <p:nvSpPr>
            <p:cNvPr id="8" name="Freeform: Shape 7">
              <a:extLst>
                <a:ext uri="{FF2B5EF4-FFF2-40B4-BE49-F238E27FC236}">
                  <a16:creationId xmlns:a16="http://schemas.microsoft.com/office/drawing/2014/main" id="{6F14173F-3CB1-4A4D-A8CF-1057BCBAC0F7}"/>
                </a:ext>
              </a:extLst>
            </p:cNvPr>
            <p:cNvSpPr/>
            <p:nvPr/>
          </p:nvSpPr>
          <p:spPr bwMode="auto">
            <a:xfrm>
              <a:off x="3743817" y="4962069"/>
              <a:ext cx="3879144"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7FF6A33F-CB65-4809-A907-A7B1AAEDA725}"/>
                </a:ext>
              </a:extLst>
            </p:cNvPr>
            <p:cNvSpPr/>
            <p:nvPr/>
          </p:nvSpPr>
          <p:spPr>
            <a:xfrm>
              <a:off x="3743817" y="5023649"/>
              <a:ext cx="3879144" cy="738664"/>
            </a:xfrm>
            <a:prstGeom prst="rect">
              <a:avLst/>
            </a:prstGeom>
          </p:spPr>
          <p:txBody>
            <a:bodyPr wrap="square">
              <a:spAutoFit/>
            </a:bodyPr>
            <a:lstStyle/>
            <a:p>
              <a:pPr algn="ctr" defTabSz="896354">
                <a:defRPr/>
              </a:pPr>
              <a:r>
                <a:rPr kumimoji="0" lang="pt-BR" sz="1400" b="0" i="0" u="none" strike="noStrike" cap="none" normalizeH="0" baseline="0" noProof="0" dirty="0">
                  <a:ln>
                    <a:noFill/>
                  </a:ln>
                  <a:gradFill>
                    <a:gsLst>
                      <a:gs pos="78761">
                        <a:srgbClr val="353535"/>
                      </a:gs>
                      <a:gs pos="0">
                        <a:srgbClr val="353535"/>
                      </a:gs>
                    </a:gsLst>
                    <a:lin ang="5400000" scaled="0"/>
                  </a:gradFill>
                  <a:uLnTx/>
                  <a:uFillTx/>
                  <a:latin typeface="+mj-lt"/>
                  <a:ea typeface="+mn-ea"/>
                  <a:cs typeface="Segoe UI Semibold" panose="020B0702040204020203" pitchFamily="34" charset="0"/>
                </a:rPr>
                <a:t>ZONAS DE DISPONIBILIDADE</a:t>
              </a: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pt-BR" sz="1400" b="0" i="0" u="none" strike="noStrike" cap="none" normalizeH="0" baseline="0" noProof="0" dirty="0">
                  <a:ln>
                    <a:noFill/>
                  </a:ln>
                  <a:gradFill>
                    <a:gsLst>
                      <a:gs pos="78761">
                        <a:srgbClr val="353535"/>
                      </a:gs>
                      <a:gs pos="0">
                        <a:srgbClr val="353535"/>
                      </a:gs>
                    </a:gsLst>
                    <a:lin ang="5400000" scaled="0"/>
                  </a:gradFill>
                  <a:uLnTx/>
                  <a:uFillTx/>
                  <a:ea typeface="+mn-ea"/>
                </a:rPr>
                <a:t>Proteção contra falhas </a:t>
              </a:r>
              <a:br>
                <a:rPr kumimoji="0" lang="pt-BR" sz="1400" b="0" i="0" u="none" strike="noStrike" cap="none" normalizeH="0" baseline="0" noProof="0" dirty="0">
                  <a:ln>
                    <a:noFill/>
                  </a:ln>
                  <a:gradFill>
                    <a:gsLst>
                      <a:gs pos="78761">
                        <a:srgbClr val="353535"/>
                      </a:gs>
                      <a:gs pos="0">
                        <a:srgbClr val="353535"/>
                      </a:gs>
                    </a:gsLst>
                    <a:lin ang="5400000" scaled="0"/>
                  </a:gradFill>
                  <a:uLnTx/>
                  <a:uFillTx/>
                  <a:ea typeface="+mn-ea"/>
                </a:rPr>
              </a:br>
              <a:r>
                <a:rPr kumimoji="0" lang="pt-BR" sz="1400" b="0" i="0" u="none" strike="noStrike" cap="none" normalizeH="0" baseline="0" noProof="0" dirty="0">
                  <a:ln>
                    <a:noFill/>
                  </a:ln>
                  <a:gradFill>
                    <a:gsLst>
                      <a:gs pos="78761">
                        <a:srgbClr val="353535"/>
                      </a:gs>
                      <a:gs pos="0">
                        <a:srgbClr val="353535"/>
                      </a:gs>
                    </a:gsLst>
                    <a:lin ang="5400000" scaled="0"/>
                  </a:gradFill>
                  <a:uLnTx/>
                  <a:uFillTx/>
                  <a:ea typeface="+mn-ea"/>
                </a:rPr>
                <a:t>no datacenter inteiro</a:t>
              </a:r>
            </a:p>
          </p:txBody>
        </p:sp>
        <p:sp>
          <p:nvSpPr>
            <p:cNvPr id="30" name="Freeform: Shape 29">
              <a:extLst>
                <a:ext uri="{FF2B5EF4-FFF2-40B4-BE49-F238E27FC236}">
                  <a16:creationId xmlns:a16="http://schemas.microsoft.com/office/drawing/2014/main" id="{8E9E16CB-CD08-4660-942B-4CB1A5400F11}"/>
                </a:ext>
              </a:extLst>
            </p:cNvPr>
            <p:cNvSpPr/>
            <p:nvPr/>
          </p:nvSpPr>
          <p:spPr bwMode="auto">
            <a:xfrm>
              <a:off x="3743817" y="2299825"/>
              <a:ext cx="3879144"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6" name="Rectangle 362">
              <a:extLst>
                <a:ext uri="{FF2B5EF4-FFF2-40B4-BE49-F238E27FC236}">
                  <a16:creationId xmlns:a16="http://schemas.microsoft.com/office/drawing/2014/main" id="{5D069575-3D1A-455D-AA42-E0E15F785F75}"/>
                </a:ext>
              </a:extLst>
            </p:cNvPr>
            <p:cNvSpPr>
              <a:spLocks noChangeArrowheads="1"/>
            </p:cNvSpPr>
            <p:nvPr/>
          </p:nvSpPr>
          <p:spPr bwMode="auto">
            <a:xfrm>
              <a:off x="3730632" y="1753697"/>
              <a:ext cx="3879143" cy="5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354" rtl="0" eaLnBrk="1" fontAlgn="base" latinLnBrk="0" hangingPunct="1">
                <a:lnSpc>
                  <a:spcPct val="100000"/>
                </a:lnSpc>
                <a:spcBef>
                  <a:spcPct val="0"/>
                </a:spcBef>
                <a:spcAft>
                  <a:spcPct val="0"/>
                </a:spcAft>
                <a:buClrTx/>
                <a:buSzTx/>
                <a:buFontTx/>
                <a:buNone/>
                <a:tabLst/>
                <a:defRPr/>
              </a:pPr>
              <a:r>
                <a:rPr kumimoji="0" lang="pt-BR" sz="1400" b="0" i="0" u="none" strike="noStrike" cap="none" normalizeH="0" baseline="0" noProof="0">
                  <a:ln>
                    <a:noFill/>
                  </a:ln>
                  <a:gradFill>
                    <a:gsLst>
                      <a:gs pos="78761">
                        <a:srgbClr val="353535"/>
                      </a:gs>
                      <a:gs pos="0">
                        <a:srgbClr val="353535"/>
                      </a:gs>
                    </a:gsLst>
                    <a:lin ang="5400000" scaled="0"/>
                  </a:gradFill>
                  <a:uLnTx/>
                  <a:uFillTx/>
                  <a:latin typeface="Segoe UI Semibold" panose="020B0702040204020203" pitchFamily="34" charset="0"/>
                  <a:ea typeface="+mn-ea"/>
                  <a:cs typeface="Segoe UI Semibold" panose="020B0702040204020203" pitchFamily="34" charset="0"/>
                </a:rPr>
                <a:t>SLA VM</a:t>
              </a:r>
            </a:p>
            <a:p>
              <a:pPr algn="ctr" defTabSz="896354" eaLnBrk="1" hangingPunct="1">
                <a:defRPr/>
              </a:pPr>
              <a:r>
                <a:rPr kumimoji="0" lang="pt-BR" sz="1400" b="0" i="0" u="none" strike="noStrike" cap="none" normalizeH="0" baseline="0" noProof="0">
                  <a:ln>
                    <a:noFill/>
                  </a:ln>
                  <a:gradFill>
                    <a:gsLst>
                      <a:gs pos="78761">
                        <a:srgbClr val="353535"/>
                      </a:gs>
                      <a:gs pos="0">
                        <a:srgbClr val="353535"/>
                      </a:gs>
                    </a:gsLst>
                    <a:lin ang="5400000" scaled="0"/>
                  </a:gradFill>
                  <a:uLnTx/>
                  <a:uFillTx/>
                  <a:latin typeface="Segoe UI" panose="020B0502040204020203" pitchFamily="34" charset="0"/>
                  <a:ea typeface="+mn-ea"/>
                  <a:cs typeface="Segoe UI" panose="020B0502040204020203" pitchFamily="34" charset="0"/>
                </a:rPr>
                <a:t>99,99% </a:t>
              </a:r>
            </a:p>
          </p:txBody>
        </p:sp>
        <p:grpSp>
          <p:nvGrpSpPr>
            <p:cNvPr id="4" name="Group 3">
              <a:extLst>
                <a:ext uri="{FF2B5EF4-FFF2-40B4-BE49-F238E27FC236}">
                  <a16:creationId xmlns:a16="http://schemas.microsoft.com/office/drawing/2014/main" id="{D53A1EB4-E62E-494C-B98E-5F35B03F7ED6}"/>
                </a:ext>
              </a:extLst>
            </p:cNvPr>
            <p:cNvGrpSpPr/>
            <p:nvPr/>
          </p:nvGrpSpPr>
          <p:grpSpPr>
            <a:xfrm>
              <a:off x="4200237" y="2576743"/>
              <a:ext cx="2939934" cy="2120031"/>
              <a:chOff x="3005784" y="2526144"/>
              <a:chExt cx="1984311" cy="1430917"/>
            </a:xfrm>
          </p:grpSpPr>
          <p:sp>
            <p:nvSpPr>
              <p:cNvPr id="65" name="Freeform 11">
                <a:extLst>
                  <a:ext uri="{FF2B5EF4-FFF2-40B4-BE49-F238E27FC236}">
                    <a16:creationId xmlns:a16="http://schemas.microsoft.com/office/drawing/2014/main" id="{C367DE45-DA53-40F0-876A-699C18141EFD}"/>
                  </a:ext>
                </a:extLst>
              </p:cNvPr>
              <p:cNvSpPr>
                <a:spLocks/>
              </p:cNvSpPr>
              <p:nvPr/>
            </p:nvSpPr>
            <p:spPr bwMode="auto">
              <a:xfrm>
                <a:off x="3005784" y="2526144"/>
                <a:ext cx="1984311" cy="143091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6" name="Rectangle 65">
                <a:extLst>
                  <a:ext uri="{FF2B5EF4-FFF2-40B4-BE49-F238E27FC236}">
                    <a16:creationId xmlns:a16="http://schemas.microsoft.com/office/drawing/2014/main" id="{576ED55F-90A5-499D-BBB8-CD8189F30A26}"/>
                  </a:ext>
                </a:extLst>
              </p:cNvPr>
              <p:cNvSpPr/>
              <p:nvPr/>
            </p:nvSpPr>
            <p:spPr bwMode="auto">
              <a:xfrm rot="5400000">
                <a:off x="2880435" y="3045660"/>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7" name="monitor">
                <a:extLst>
                  <a:ext uri="{FF2B5EF4-FFF2-40B4-BE49-F238E27FC236}">
                    <a16:creationId xmlns:a16="http://schemas.microsoft.com/office/drawing/2014/main" id="{69C20AB9-F19C-491F-BA81-DE58455D0E85}"/>
                  </a:ext>
                </a:extLst>
              </p:cNvPr>
              <p:cNvSpPr>
                <a:spLocks noChangeAspect="1" noEditPoints="1"/>
              </p:cNvSpPr>
              <p:nvPr/>
            </p:nvSpPr>
            <p:spPr bwMode="auto">
              <a:xfrm>
                <a:off x="3130261" y="2926859"/>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8" name="monitor">
                <a:extLst>
                  <a:ext uri="{FF2B5EF4-FFF2-40B4-BE49-F238E27FC236}">
                    <a16:creationId xmlns:a16="http://schemas.microsoft.com/office/drawing/2014/main" id="{D0025875-75AD-46FF-A03E-BA4D744FEB8A}"/>
                  </a:ext>
                </a:extLst>
              </p:cNvPr>
              <p:cNvSpPr>
                <a:spLocks noChangeAspect="1" noEditPoints="1"/>
              </p:cNvSpPr>
              <p:nvPr/>
            </p:nvSpPr>
            <p:spPr bwMode="auto">
              <a:xfrm>
                <a:off x="3130261" y="3284433"/>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9" name="Rectangle 68">
                <a:extLst>
                  <a:ext uri="{FF2B5EF4-FFF2-40B4-BE49-F238E27FC236}">
                    <a16:creationId xmlns:a16="http://schemas.microsoft.com/office/drawing/2014/main" id="{420C9F38-4BB9-47AC-82F5-940C586F280D}"/>
                  </a:ext>
                </a:extLst>
              </p:cNvPr>
              <p:cNvSpPr/>
              <p:nvPr/>
            </p:nvSpPr>
            <p:spPr bwMode="auto">
              <a:xfrm rot="5400000">
                <a:off x="3559578" y="2824992"/>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0" name="monitor">
                <a:extLst>
                  <a:ext uri="{FF2B5EF4-FFF2-40B4-BE49-F238E27FC236}">
                    <a16:creationId xmlns:a16="http://schemas.microsoft.com/office/drawing/2014/main" id="{04FC05E3-9FED-49F4-92F0-BE09CFF5009B}"/>
                  </a:ext>
                </a:extLst>
              </p:cNvPr>
              <p:cNvSpPr>
                <a:spLocks noChangeAspect="1" noEditPoints="1"/>
              </p:cNvSpPr>
              <p:nvPr/>
            </p:nvSpPr>
            <p:spPr bwMode="auto">
              <a:xfrm>
                <a:off x="3809404" y="2706190"/>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1" name="monitor">
                <a:extLst>
                  <a:ext uri="{FF2B5EF4-FFF2-40B4-BE49-F238E27FC236}">
                    <a16:creationId xmlns:a16="http://schemas.microsoft.com/office/drawing/2014/main" id="{57132751-AD31-463B-A7EF-EF1BF5F9C063}"/>
                  </a:ext>
                </a:extLst>
              </p:cNvPr>
              <p:cNvSpPr>
                <a:spLocks noChangeAspect="1" noEditPoints="1"/>
              </p:cNvSpPr>
              <p:nvPr/>
            </p:nvSpPr>
            <p:spPr bwMode="auto">
              <a:xfrm>
                <a:off x="3809404" y="3063764"/>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2" name="Rectangle 71">
                <a:extLst>
                  <a:ext uri="{FF2B5EF4-FFF2-40B4-BE49-F238E27FC236}">
                    <a16:creationId xmlns:a16="http://schemas.microsoft.com/office/drawing/2014/main" id="{1254A47F-4ACE-49D2-8224-CC92F1B8ACE9}"/>
                  </a:ext>
                </a:extLst>
              </p:cNvPr>
              <p:cNvSpPr/>
              <p:nvPr/>
            </p:nvSpPr>
            <p:spPr bwMode="auto">
              <a:xfrm rot="5400000">
                <a:off x="4310893" y="3025160"/>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3" name="monitor">
                <a:extLst>
                  <a:ext uri="{FF2B5EF4-FFF2-40B4-BE49-F238E27FC236}">
                    <a16:creationId xmlns:a16="http://schemas.microsoft.com/office/drawing/2014/main" id="{81C9059D-222B-490B-9B6F-EB93F6A70C47}"/>
                  </a:ext>
                </a:extLst>
              </p:cNvPr>
              <p:cNvSpPr>
                <a:spLocks noChangeAspect="1" noEditPoints="1"/>
              </p:cNvSpPr>
              <p:nvPr/>
            </p:nvSpPr>
            <p:spPr bwMode="auto">
              <a:xfrm>
                <a:off x="4560718" y="2906359"/>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4" name="monitor">
                <a:extLst>
                  <a:ext uri="{FF2B5EF4-FFF2-40B4-BE49-F238E27FC236}">
                    <a16:creationId xmlns:a16="http://schemas.microsoft.com/office/drawing/2014/main" id="{D130BF16-B558-4D2D-A609-BC32EC9A6BD1}"/>
                  </a:ext>
                </a:extLst>
              </p:cNvPr>
              <p:cNvSpPr>
                <a:spLocks noChangeAspect="1" noEditPoints="1"/>
              </p:cNvSpPr>
              <p:nvPr/>
            </p:nvSpPr>
            <p:spPr bwMode="auto">
              <a:xfrm>
                <a:off x="4560718" y="3263933"/>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grpSp>
      <p:sp>
        <p:nvSpPr>
          <p:cNvPr id="45" name="Rectangle 44">
            <a:extLst>
              <a:ext uri="{FF2B5EF4-FFF2-40B4-BE49-F238E27FC236}">
                <a16:creationId xmlns:a16="http://schemas.microsoft.com/office/drawing/2014/main" id="{584DE099-176A-4FC6-810F-066EA13BEF9C}"/>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46" name="Picture 45" descr="A picture containing icon&#10;&#10;Description automatically generated">
            <a:extLst>
              <a:ext uri="{FF2B5EF4-FFF2-40B4-BE49-F238E27FC236}">
                <a16:creationId xmlns:a16="http://schemas.microsoft.com/office/drawing/2014/main" id="{31844195-3062-423E-96FD-8A08DDB22B84}"/>
              </a:ext>
            </a:extLst>
          </p:cNvPr>
          <p:cNvPicPr>
            <a:picLocks noChangeAspect="1"/>
          </p:cNvPicPr>
          <p:nvPr/>
        </p:nvPicPr>
        <p:blipFill rotWithShape="1">
          <a:blip r:embed="rId3"/>
          <a:srcRect t="2416"/>
          <a:stretch/>
        </p:blipFill>
        <p:spPr>
          <a:xfrm rot="5400000">
            <a:off x="3541341" y="-2467572"/>
            <a:ext cx="6183086" cy="11118231"/>
          </a:xfrm>
          <a:prstGeom prst="rect">
            <a:avLst/>
          </a:prstGeom>
        </p:spPr>
      </p:pic>
      <p:pic>
        <p:nvPicPr>
          <p:cNvPr id="47" name="Picture 46" descr="A picture containing icon&#10;&#10;Description automatically generated">
            <a:extLst>
              <a:ext uri="{FF2B5EF4-FFF2-40B4-BE49-F238E27FC236}">
                <a16:creationId xmlns:a16="http://schemas.microsoft.com/office/drawing/2014/main" id="{E983B96B-DD95-4578-98C0-CE1EA3181345}"/>
              </a:ext>
            </a:extLst>
          </p:cNvPr>
          <p:cNvPicPr>
            <a:picLocks noChangeAspect="1"/>
          </p:cNvPicPr>
          <p:nvPr/>
        </p:nvPicPr>
        <p:blipFill rotWithShape="1">
          <a:blip r:embed="rId3"/>
          <a:srcRect t="1884"/>
          <a:stretch/>
        </p:blipFill>
        <p:spPr>
          <a:xfrm rot="16200000">
            <a:off x="1541480" y="1598086"/>
            <a:ext cx="3718433" cy="6801394"/>
          </a:xfrm>
          <a:prstGeom prst="rect">
            <a:avLst/>
          </a:prstGeom>
        </p:spPr>
      </p:pic>
      <p:pic>
        <p:nvPicPr>
          <p:cNvPr id="48" name="Picture 47" descr="A picture containing text, sign&#10;&#10;Description automatically generated">
            <a:extLst>
              <a:ext uri="{FF2B5EF4-FFF2-40B4-BE49-F238E27FC236}">
                <a16:creationId xmlns:a16="http://schemas.microsoft.com/office/drawing/2014/main" id="{82CC06C8-4A14-4E97-A182-06F51206D887}"/>
              </a:ext>
            </a:extLst>
          </p:cNvPr>
          <p:cNvPicPr>
            <a:picLocks noChangeAspect="1"/>
          </p:cNvPicPr>
          <p:nvPr/>
        </p:nvPicPr>
        <p:blipFill>
          <a:blip r:embed="rId4"/>
          <a:stretch>
            <a:fillRect/>
          </a:stretch>
        </p:blipFill>
        <p:spPr>
          <a:xfrm>
            <a:off x="95702" y="155697"/>
            <a:ext cx="882366" cy="882366"/>
          </a:xfrm>
          <a:prstGeom prst="rect">
            <a:avLst/>
          </a:prstGeom>
        </p:spPr>
      </p:pic>
      <p:pic>
        <p:nvPicPr>
          <p:cNvPr id="49" name="Picture 48" descr="A close-up of a car's license plate&#10;&#10;Description automatically generated with low confidence">
            <a:extLst>
              <a:ext uri="{FF2B5EF4-FFF2-40B4-BE49-F238E27FC236}">
                <a16:creationId xmlns:a16="http://schemas.microsoft.com/office/drawing/2014/main" id="{B07E879D-264E-40A4-91CD-A615B3CE0EDB}"/>
              </a:ext>
            </a:extLst>
          </p:cNvPr>
          <p:cNvPicPr>
            <a:picLocks noChangeAspect="1"/>
          </p:cNvPicPr>
          <p:nvPr/>
        </p:nvPicPr>
        <p:blipFill>
          <a:blip r:embed="rId5"/>
          <a:stretch>
            <a:fillRect/>
          </a:stretch>
        </p:blipFill>
        <p:spPr>
          <a:xfrm>
            <a:off x="11146660" y="-7277"/>
            <a:ext cx="1045340" cy="1045340"/>
          </a:xfrm>
          <a:prstGeom prst="rect">
            <a:avLst/>
          </a:prstGeom>
        </p:spPr>
      </p:pic>
      <p:pic>
        <p:nvPicPr>
          <p:cNvPr id="50" name="Picture 49" descr="Graphical user interface, text, application&#10;&#10;Description automatically generated">
            <a:extLst>
              <a:ext uri="{FF2B5EF4-FFF2-40B4-BE49-F238E27FC236}">
                <a16:creationId xmlns:a16="http://schemas.microsoft.com/office/drawing/2014/main" id="{73EAF6A6-7F96-4007-BE49-151AE5E3FDB6}"/>
              </a:ext>
            </a:extLst>
          </p:cNvPr>
          <p:cNvPicPr>
            <a:picLocks noChangeAspect="1"/>
          </p:cNvPicPr>
          <p:nvPr/>
        </p:nvPicPr>
        <p:blipFill>
          <a:blip r:embed="rId6"/>
          <a:stretch>
            <a:fillRect/>
          </a:stretch>
        </p:blipFill>
        <p:spPr>
          <a:xfrm>
            <a:off x="11272476" y="674913"/>
            <a:ext cx="811473" cy="829541"/>
          </a:xfrm>
          <a:prstGeom prst="rect">
            <a:avLst/>
          </a:prstGeom>
        </p:spPr>
      </p:pic>
      <p:sp>
        <p:nvSpPr>
          <p:cNvPr id="51" name="Title 2">
            <a:extLst>
              <a:ext uri="{FF2B5EF4-FFF2-40B4-BE49-F238E27FC236}">
                <a16:creationId xmlns:a16="http://schemas.microsoft.com/office/drawing/2014/main" id="{7742BFB1-68D5-4F40-A6FD-3915DBA81BF8}"/>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2424897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610231" y="691805"/>
            <a:ext cx="11341268" cy="680196"/>
          </a:xfrm>
        </p:spPr>
        <p:txBody>
          <a:bodyPr/>
          <a:lstStyle/>
          <a:p>
            <a:pPr algn="ctr"/>
            <a:r>
              <a:rPr lang="pt-BR" dirty="0"/>
              <a:t>Zonas de disponibilidade</a:t>
            </a:r>
          </a:p>
        </p:txBody>
      </p:sp>
      <p:sp>
        <p:nvSpPr>
          <p:cNvPr id="6" name="Text Placeholder 5"/>
          <p:cNvSpPr>
            <a:spLocks noGrp="1"/>
          </p:cNvSpPr>
          <p:nvPr>
            <p:ph sz="quarter" idx="10"/>
          </p:nvPr>
        </p:nvSpPr>
        <p:spPr>
          <a:xfrm>
            <a:off x="652262" y="1635213"/>
            <a:ext cx="5382803" cy="4262705"/>
          </a:xfrm>
        </p:spPr>
        <p:txBody>
          <a:bodyPr vert="horz" wrap="square" lIns="0" tIns="91440" rIns="146304" bIns="91440" rtlCol="0" anchor="t">
            <a:spAutoFit/>
          </a:bodyPr>
          <a:lstStyle/>
          <a:p>
            <a:pPr marL="342900" indent="-342900">
              <a:buFont typeface="Arial" panose="020B0604020202020204" pitchFamily="34" charset="0"/>
              <a:buChar char="•"/>
            </a:pPr>
            <a:r>
              <a:rPr lang="pt-BR" dirty="0">
                <a:latin typeface="+mn-lt"/>
              </a:rPr>
              <a:t>Oferecer proteção contra tempo de inatividade por causa de falha do datacenter.</a:t>
            </a:r>
          </a:p>
          <a:p>
            <a:pPr marL="342900" indent="-342900">
              <a:buFont typeface="Arial" panose="020B0604020202020204" pitchFamily="34" charset="0"/>
              <a:buChar char="•"/>
            </a:pPr>
            <a:r>
              <a:rPr lang="pt-BR" dirty="0">
                <a:latin typeface="+mn-lt"/>
              </a:rPr>
              <a:t>Separar fisicamente os datacenters dentro da mesma região.</a:t>
            </a:r>
          </a:p>
          <a:p>
            <a:pPr marL="342900" indent="-342900">
              <a:buFont typeface="Arial" panose="020B0604020202020204" pitchFamily="34" charset="0"/>
              <a:buChar char="•"/>
            </a:pPr>
            <a:r>
              <a:rPr lang="pt-BR" dirty="0">
                <a:latin typeface="+mn-lt"/>
              </a:rPr>
              <a:t>Cada datacenter é equipado com alimentação, resfriamento e rede independentes.</a:t>
            </a:r>
            <a:r>
              <a:rPr lang="pt-BR" dirty="0"/>
              <a:t> </a:t>
            </a:r>
          </a:p>
          <a:p>
            <a:pPr marL="342900" indent="-342900">
              <a:buFont typeface="Arial" panose="020B0604020202020204" pitchFamily="34" charset="0"/>
              <a:buChar char="•"/>
            </a:pPr>
            <a:r>
              <a:rPr lang="pt-BR" dirty="0">
                <a:latin typeface="+mn-lt"/>
              </a:rPr>
              <a:t>Conectado por meio de redes privadas de fibra óptica.</a:t>
            </a:r>
          </a:p>
        </p:txBody>
      </p:sp>
      <p:grpSp>
        <p:nvGrpSpPr>
          <p:cNvPr id="5" name="Group 4" descr="Gráfico conceitual que contém uma caixa intitulada Região do Azure. Dentro dessa caixa, há três imagens separadas de Zonas de disponibilidade, cada uma com setas apontando para as outras duas para mostrar conectividade.">
            <a:extLst>
              <a:ext uri="{FF2B5EF4-FFF2-40B4-BE49-F238E27FC236}">
                <a16:creationId xmlns:a16="http://schemas.microsoft.com/office/drawing/2014/main" id="{3AEDB905-FC8D-448D-AC0A-15F4C45D8B15}"/>
              </a:ext>
            </a:extLst>
          </p:cNvPr>
          <p:cNvGrpSpPr/>
          <p:nvPr/>
        </p:nvGrpSpPr>
        <p:grpSpPr>
          <a:xfrm>
            <a:off x="6096000" y="1633565"/>
            <a:ext cx="4719046" cy="4221660"/>
            <a:chOff x="6818439" y="1538960"/>
            <a:chExt cx="4785298" cy="4280927"/>
          </a:xfrm>
        </p:grpSpPr>
        <p:grpSp>
          <p:nvGrpSpPr>
            <p:cNvPr id="7" name="Group 6">
              <a:extLst>
                <a:ext uri="{FF2B5EF4-FFF2-40B4-BE49-F238E27FC236}">
                  <a16:creationId xmlns:a16="http://schemas.microsoft.com/office/drawing/2014/main" id="{4DADC3C6-7E2B-431E-80AD-8E39793EC04B}"/>
                </a:ext>
              </a:extLst>
            </p:cNvPr>
            <p:cNvGrpSpPr/>
            <p:nvPr/>
          </p:nvGrpSpPr>
          <p:grpSpPr>
            <a:xfrm>
              <a:off x="7117431" y="2517295"/>
              <a:ext cx="1691584" cy="999225"/>
              <a:chOff x="6999098" y="4432150"/>
              <a:chExt cx="1691584" cy="999225"/>
            </a:xfrm>
          </p:grpSpPr>
          <p:pic>
            <p:nvPicPr>
              <p:cNvPr id="23" name="Picture 22" descr="diagrama de três domínios de falha, FD0, FD1 e FD1. FD0 contém um UD 0 e FD1 contém dois domínios de atualização, UD1 e UD2.">
                <a:extLst>
                  <a:ext uri="{FF2B5EF4-FFF2-40B4-BE49-F238E27FC236}">
                    <a16:creationId xmlns:a16="http://schemas.microsoft.com/office/drawing/2014/main" id="{59A63A6C-4FD2-435A-A924-75784D6AF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4" name="Picture 23" descr="diagrama de três domínios de falha, FD0, FD1 e FD1. FD0 contém um UD 0 e FD1 contém dois domínios de atualização, UD1 e UD2.">
                <a:extLst>
                  <a:ext uri="{FF2B5EF4-FFF2-40B4-BE49-F238E27FC236}">
                    <a16:creationId xmlns:a16="http://schemas.microsoft.com/office/drawing/2014/main" id="{33D9E7F5-BEF0-4433-B11F-A53824A7A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8" name="Group 7">
              <a:extLst>
                <a:ext uri="{FF2B5EF4-FFF2-40B4-BE49-F238E27FC236}">
                  <a16:creationId xmlns:a16="http://schemas.microsoft.com/office/drawing/2014/main" id="{921F8F84-DD3C-48AE-87D9-64E79023DDE7}"/>
                </a:ext>
              </a:extLst>
            </p:cNvPr>
            <p:cNvGrpSpPr/>
            <p:nvPr/>
          </p:nvGrpSpPr>
          <p:grpSpPr>
            <a:xfrm>
              <a:off x="9586238" y="2513688"/>
              <a:ext cx="1691584" cy="999225"/>
              <a:chOff x="6999098" y="4432150"/>
              <a:chExt cx="1691584" cy="999225"/>
            </a:xfrm>
          </p:grpSpPr>
          <p:pic>
            <p:nvPicPr>
              <p:cNvPr id="21" name="Picture 20" descr="diagrama de três domínios de falha, FD0, FD1 e FD1. FD0 contém um UD 0 e FD1 contém dois domínios de atualização, UD1 e UD2.">
                <a:extLst>
                  <a:ext uri="{FF2B5EF4-FFF2-40B4-BE49-F238E27FC236}">
                    <a16:creationId xmlns:a16="http://schemas.microsoft.com/office/drawing/2014/main" id="{27DD964D-B9C7-449F-8749-704A2200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2" name="Picture 21" descr="diagrama de três domínios de falha, FD0, FD1 e FD1. FD0 contém um UD 0 e FD1 contém dois domínios de atualização, UD1 e UD2.">
                <a:extLst>
                  <a:ext uri="{FF2B5EF4-FFF2-40B4-BE49-F238E27FC236}">
                    <a16:creationId xmlns:a16="http://schemas.microsoft.com/office/drawing/2014/main" id="{EF911D1C-93E1-4852-9B3A-C1BB75155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9" name="Group 8">
              <a:extLst>
                <a:ext uri="{FF2B5EF4-FFF2-40B4-BE49-F238E27FC236}">
                  <a16:creationId xmlns:a16="http://schemas.microsoft.com/office/drawing/2014/main" id="{22360E82-8941-4388-8D8C-6A94D5EA18A1}"/>
                </a:ext>
              </a:extLst>
            </p:cNvPr>
            <p:cNvGrpSpPr/>
            <p:nvPr/>
          </p:nvGrpSpPr>
          <p:grpSpPr>
            <a:xfrm>
              <a:off x="8425270" y="4311420"/>
              <a:ext cx="1691584" cy="999225"/>
              <a:chOff x="6999098" y="4432150"/>
              <a:chExt cx="1691584" cy="999225"/>
            </a:xfrm>
          </p:grpSpPr>
          <p:pic>
            <p:nvPicPr>
              <p:cNvPr id="19" name="Picture 18" descr="diagrama de três domínios de falha, FD0, FD1 e FD1. FD0 contém um UD 0 e FD1 contém dois domínios de atualização, UD1 e UD2.">
                <a:extLst>
                  <a:ext uri="{FF2B5EF4-FFF2-40B4-BE49-F238E27FC236}">
                    <a16:creationId xmlns:a16="http://schemas.microsoft.com/office/drawing/2014/main" id="{2B24F88C-F664-4133-91D6-9C69424D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0" name="Picture 19" descr="diagrama de três domínios de falha, FD0, FD1 e FD1. FD0 contém um UD 0 e FD1 contém dois domínios de atualização, UD1 e UD2.">
                <a:extLst>
                  <a:ext uri="{FF2B5EF4-FFF2-40B4-BE49-F238E27FC236}">
                    <a16:creationId xmlns:a16="http://schemas.microsoft.com/office/drawing/2014/main" id="{109A3630-DE95-4268-B3A6-1CFB48B85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sp>
          <p:nvSpPr>
            <p:cNvPr id="10" name="Rectangle 9">
              <a:extLst>
                <a:ext uri="{FF2B5EF4-FFF2-40B4-BE49-F238E27FC236}">
                  <a16:creationId xmlns:a16="http://schemas.microsoft.com/office/drawing/2014/main" id="{90C3513A-1756-4789-9F87-82047F90C544}"/>
                </a:ext>
              </a:extLst>
            </p:cNvPr>
            <p:cNvSpPr/>
            <p:nvPr/>
          </p:nvSpPr>
          <p:spPr>
            <a:xfrm>
              <a:off x="6915237" y="1869151"/>
              <a:ext cx="1950936" cy="644482"/>
            </a:xfrm>
            <a:prstGeom prst="rect">
              <a:avLst/>
            </a:prstGeom>
          </p:spPr>
          <p:txBody>
            <a:bodyPr wrap="none">
              <a:spAutoFit/>
            </a:bodyPr>
            <a:lstStyle/>
            <a:p>
              <a:r>
                <a:rPr lang="pt-BR" dirty="0"/>
                <a:t>Zona de </a:t>
              </a:r>
              <a:br>
                <a:rPr lang="pt-BR" dirty="0"/>
              </a:br>
              <a:r>
                <a:rPr lang="pt-BR" dirty="0"/>
                <a:t>Disponibilidade 1</a:t>
              </a:r>
            </a:p>
          </p:txBody>
        </p:sp>
        <p:sp>
          <p:nvSpPr>
            <p:cNvPr id="11" name="Rectangle 10">
              <a:extLst>
                <a:ext uri="{FF2B5EF4-FFF2-40B4-BE49-F238E27FC236}">
                  <a16:creationId xmlns:a16="http://schemas.microsoft.com/office/drawing/2014/main" id="{A118B9BF-950B-4A33-B5EC-A51AF5CD77DB}"/>
                </a:ext>
              </a:extLst>
            </p:cNvPr>
            <p:cNvSpPr/>
            <p:nvPr/>
          </p:nvSpPr>
          <p:spPr>
            <a:xfrm>
              <a:off x="7889716" y="5327871"/>
              <a:ext cx="2873716" cy="369055"/>
            </a:xfrm>
            <a:prstGeom prst="rect">
              <a:avLst/>
            </a:prstGeom>
          </p:spPr>
          <p:txBody>
            <a:bodyPr wrap="square">
              <a:spAutoFit/>
            </a:bodyPr>
            <a:lstStyle/>
            <a:p>
              <a:r>
                <a:rPr lang="pt-BR" dirty="0"/>
                <a:t>Zona de Disponibilidade 3</a:t>
              </a:r>
            </a:p>
          </p:txBody>
        </p:sp>
        <p:sp>
          <p:nvSpPr>
            <p:cNvPr id="12" name="Rectangle 11">
              <a:extLst>
                <a:ext uri="{FF2B5EF4-FFF2-40B4-BE49-F238E27FC236}">
                  <a16:creationId xmlns:a16="http://schemas.microsoft.com/office/drawing/2014/main" id="{DED9248F-ADD8-4814-8471-968A3DC3042E}"/>
                </a:ext>
              </a:extLst>
            </p:cNvPr>
            <p:cNvSpPr/>
            <p:nvPr/>
          </p:nvSpPr>
          <p:spPr>
            <a:xfrm>
              <a:off x="9426309" y="1867078"/>
              <a:ext cx="1950936" cy="644482"/>
            </a:xfrm>
            <a:prstGeom prst="rect">
              <a:avLst/>
            </a:prstGeom>
          </p:spPr>
          <p:txBody>
            <a:bodyPr wrap="none">
              <a:spAutoFit/>
            </a:bodyPr>
            <a:lstStyle/>
            <a:p>
              <a:r>
                <a:rPr lang="pt-BR" dirty="0"/>
                <a:t>Zona de </a:t>
              </a:r>
              <a:br>
                <a:rPr lang="pt-BR" dirty="0"/>
              </a:br>
              <a:r>
                <a:rPr lang="pt-BR" dirty="0"/>
                <a:t>Disponibilidade 2</a:t>
              </a:r>
            </a:p>
          </p:txBody>
        </p:sp>
        <p:sp>
          <p:nvSpPr>
            <p:cNvPr id="13" name="Arrow: Left-Right 12">
              <a:extLst>
                <a:ext uri="{FF2B5EF4-FFF2-40B4-BE49-F238E27FC236}">
                  <a16:creationId xmlns:a16="http://schemas.microsoft.com/office/drawing/2014/main" id="{D2351211-A447-4536-AACF-ED13AB686E72}"/>
                </a:ext>
              </a:extLst>
            </p:cNvPr>
            <p:cNvSpPr/>
            <p:nvPr/>
          </p:nvSpPr>
          <p:spPr bwMode="auto">
            <a:xfrm>
              <a:off x="8870804" y="2861541"/>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Arrow: Left-Right 13">
              <a:extLst>
                <a:ext uri="{FF2B5EF4-FFF2-40B4-BE49-F238E27FC236}">
                  <a16:creationId xmlns:a16="http://schemas.microsoft.com/office/drawing/2014/main" id="{06D8D8D5-8485-4E62-809C-7D564FFE123D}"/>
                </a:ext>
              </a:extLst>
            </p:cNvPr>
            <p:cNvSpPr/>
            <p:nvPr/>
          </p:nvSpPr>
          <p:spPr bwMode="auto">
            <a:xfrm rot="3143699">
              <a:off x="8184190" y="3712099"/>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a:extLst>
                <a:ext uri="{FF2B5EF4-FFF2-40B4-BE49-F238E27FC236}">
                  <a16:creationId xmlns:a16="http://schemas.microsoft.com/office/drawing/2014/main" id="{805E6B2A-E6C2-4E3A-BA2E-226A1E5A328F}"/>
                </a:ext>
              </a:extLst>
            </p:cNvPr>
            <p:cNvPicPr>
              <a:picLocks noChangeAspect="1"/>
            </p:cNvPicPr>
            <p:nvPr/>
          </p:nvPicPr>
          <p:blipFill>
            <a:blip r:embed="rId4"/>
            <a:stretch>
              <a:fillRect/>
            </a:stretch>
          </p:blipFill>
          <p:spPr>
            <a:xfrm flipH="1">
              <a:off x="9598649" y="3590370"/>
              <a:ext cx="518205" cy="585267"/>
            </a:xfrm>
            <a:prstGeom prst="rect">
              <a:avLst/>
            </a:prstGeom>
          </p:spPr>
        </p:pic>
        <p:sp>
          <p:nvSpPr>
            <p:cNvPr id="16" name="Rectangle 15">
              <a:extLst>
                <a:ext uri="{FF2B5EF4-FFF2-40B4-BE49-F238E27FC236}">
                  <a16:creationId xmlns:a16="http://schemas.microsoft.com/office/drawing/2014/main" id="{EDDE5154-A715-4498-B1F6-76C92411F7AD}"/>
                </a:ext>
              </a:extLst>
            </p:cNvPr>
            <p:cNvSpPr/>
            <p:nvPr/>
          </p:nvSpPr>
          <p:spPr bwMode="auto">
            <a:xfrm>
              <a:off x="6818439" y="1775012"/>
              <a:ext cx="4785298" cy="4044875"/>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80FC8344-0717-4DF1-8D6C-319B8618D90C}"/>
                </a:ext>
              </a:extLst>
            </p:cNvPr>
            <p:cNvSpPr/>
            <p:nvPr/>
          </p:nvSpPr>
          <p:spPr>
            <a:xfrm>
              <a:off x="8082357" y="1538960"/>
              <a:ext cx="2163541" cy="405727"/>
            </a:xfrm>
            <a:prstGeom prst="rect">
              <a:avLst/>
            </a:prstGeom>
            <a:solidFill>
              <a:schemeClr val="bg1"/>
            </a:solidFill>
          </p:spPr>
          <p:txBody>
            <a:bodyPr wrap="square">
              <a:spAutoFit/>
            </a:bodyPr>
            <a:lstStyle/>
            <a:p>
              <a:r>
                <a:rPr lang="pt-BR" sz="2000" dirty="0"/>
                <a:t>Região do Azure</a:t>
              </a:r>
            </a:p>
          </p:txBody>
        </p:sp>
      </p:grpSp>
      <p:sp>
        <p:nvSpPr>
          <p:cNvPr id="3" name="Footer Placeholder 1">
            <a:extLst>
              <a:ext uri="{FF2B5EF4-FFF2-40B4-BE49-F238E27FC236}">
                <a16:creationId xmlns:a16="http://schemas.microsoft.com/office/drawing/2014/main" id="{ED33A386-9779-4C37-94E8-F2D8A9F6206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pt-BR"/>
              <a:t>© Copyright Microsoft Corporation. Todos os direitos reservados.</a:t>
            </a:r>
          </a:p>
        </p:txBody>
      </p:sp>
      <p:sp>
        <p:nvSpPr>
          <p:cNvPr id="25" name="Rectangle 24">
            <a:extLst>
              <a:ext uri="{FF2B5EF4-FFF2-40B4-BE49-F238E27FC236}">
                <a16:creationId xmlns:a16="http://schemas.microsoft.com/office/drawing/2014/main" id="{DCACA911-F596-4B3A-874C-032E6BE7C69F}"/>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26" name="Picture 25" descr="A picture containing icon&#10;&#10;Description automatically generated">
            <a:extLst>
              <a:ext uri="{FF2B5EF4-FFF2-40B4-BE49-F238E27FC236}">
                <a16:creationId xmlns:a16="http://schemas.microsoft.com/office/drawing/2014/main" id="{F38F1B58-013D-454B-9190-1B6E0D528907}"/>
              </a:ext>
            </a:extLst>
          </p:cNvPr>
          <p:cNvPicPr>
            <a:picLocks noChangeAspect="1"/>
          </p:cNvPicPr>
          <p:nvPr/>
        </p:nvPicPr>
        <p:blipFill rotWithShape="1">
          <a:blip r:embed="rId5"/>
          <a:srcRect t="2416"/>
          <a:stretch/>
        </p:blipFill>
        <p:spPr>
          <a:xfrm rot="5400000">
            <a:off x="3541341" y="-2467572"/>
            <a:ext cx="6183086" cy="11118231"/>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B80AA1FB-BA00-405E-9B78-54FA1AB936DA}"/>
              </a:ext>
            </a:extLst>
          </p:cNvPr>
          <p:cNvPicPr>
            <a:picLocks noChangeAspect="1"/>
          </p:cNvPicPr>
          <p:nvPr/>
        </p:nvPicPr>
        <p:blipFill rotWithShape="1">
          <a:blip r:embed="rId5"/>
          <a:srcRect t="1884"/>
          <a:stretch/>
        </p:blipFill>
        <p:spPr>
          <a:xfrm rot="16200000">
            <a:off x="1541480" y="1598086"/>
            <a:ext cx="3718433" cy="6801394"/>
          </a:xfrm>
          <a:prstGeom prst="rect">
            <a:avLst/>
          </a:prstGeom>
        </p:spPr>
      </p:pic>
      <p:pic>
        <p:nvPicPr>
          <p:cNvPr id="28" name="Picture 27" descr="A picture containing text, sign&#10;&#10;Description automatically generated">
            <a:extLst>
              <a:ext uri="{FF2B5EF4-FFF2-40B4-BE49-F238E27FC236}">
                <a16:creationId xmlns:a16="http://schemas.microsoft.com/office/drawing/2014/main" id="{A939204B-C549-4FC5-81F2-8E0249FF9E6F}"/>
              </a:ext>
            </a:extLst>
          </p:cNvPr>
          <p:cNvPicPr>
            <a:picLocks noChangeAspect="1"/>
          </p:cNvPicPr>
          <p:nvPr/>
        </p:nvPicPr>
        <p:blipFill>
          <a:blip r:embed="rId6"/>
          <a:stretch>
            <a:fillRect/>
          </a:stretch>
        </p:blipFill>
        <p:spPr>
          <a:xfrm>
            <a:off x="95702" y="155697"/>
            <a:ext cx="882366" cy="882366"/>
          </a:xfrm>
          <a:prstGeom prst="rect">
            <a:avLst/>
          </a:prstGeom>
        </p:spPr>
      </p:pic>
      <p:pic>
        <p:nvPicPr>
          <p:cNvPr id="29" name="Picture 28" descr="A close-up of a car's license plate&#10;&#10;Description automatically generated with low confidence">
            <a:extLst>
              <a:ext uri="{FF2B5EF4-FFF2-40B4-BE49-F238E27FC236}">
                <a16:creationId xmlns:a16="http://schemas.microsoft.com/office/drawing/2014/main" id="{2C859820-7E41-4EA2-B582-CB038CAFF871}"/>
              </a:ext>
            </a:extLst>
          </p:cNvPr>
          <p:cNvPicPr>
            <a:picLocks noChangeAspect="1"/>
          </p:cNvPicPr>
          <p:nvPr/>
        </p:nvPicPr>
        <p:blipFill>
          <a:blip r:embed="rId7"/>
          <a:stretch>
            <a:fillRect/>
          </a:stretch>
        </p:blipFill>
        <p:spPr>
          <a:xfrm>
            <a:off x="11146660" y="-7277"/>
            <a:ext cx="1045340" cy="1045340"/>
          </a:xfrm>
          <a:prstGeom prst="rect">
            <a:avLst/>
          </a:prstGeom>
        </p:spPr>
      </p:pic>
      <p:pic>
        <p:nvPicPr>
          <p:cNvPr id="30" name="Picture 29" descr="Graphical user interface, text, application&#10;&#10;Description automatically generated">
            <a:extLst>
              <a:ext uri="{FF2B5EF4-FFF2-40B4-BE49-F238E27FC236}">
                <a16:creationId xmlns:a16="http://schemas.microsoft.com/office/drawing/2014/main" id="{176D3B98-9FDB-454D-8E15-201A5BF9A5F8}"/>
              </a:ext>
            </a:extLst>
          </p:cNvPr>
          <p:cNvPicPr>
            <a:picLocks noChangeAspect="1"/>
          </p:cNvPicPr>
          <p:nvPr/>
        </p:nvPicPr>
        <p:blipFill>
          <a:blip r:embed="rId8"/>
          <a:stretch>
            <a:fillRect/>
          </a:stretch>
        </p:blipFill>
        <p:spPr>
          <a:xfrm>
            <a:off x="11272476" y="674913"/>
            <a:ext cx="811473" cy="829541"/>
          </a:xfrm>
          <a:prstGeom prst="rect">
            <a:avLst/>
          </a:prstGeom>
        </p:spPr>
      </p:pic>
      <p:sp>
        <p:nvSpPr>
          <p:cNvPr id="31" name="Title 2">
            <a:extLst>
              <a:ext uri="{FF2B5EF4-FFF2-40B4-BE49-F238E27FC236}">
                <a16:creationId xmlns:a16="http://schemas.microsoft.com/office/drawing/2014/main" id="{5FB977D9-5949-4E1B-B8B2-7671C34C3FDA}"/>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922517-322A-43B7-9CF0-D6D66DD3DD88}"/>
              </a:ext>
            </a:extLst>
          </p:cNvPr>
          <p:cNvSpPr>
            <a:spLocks noGrp="1"/>
          </p:cNvSpPr>
          <p:nvPr>
            <p:ph type="title"/>
          </p:nvPr>
        </p:nvSpPr>
        <p:spPr>
          <a:xfrm>
            <a:off x="652225" y="720171"/>
            <a:ext cx="11341268" cy="680196"/>
          </a:xfrm>
        </p:spPr>
        <p:txBody>
          <a:bodyPr/>
          <a:lstStyle/>
          <a:p>
            <a:pPr algn="ctr"/>
            <a:r>
              <a:rPr lang="pt-BR" dirty="0"/>
              <a:t>Recursos do Azure</a:t>
            </a:r>
          </a:p>
        </p:txBody>
      </p:sp>
      <p:sp>
        <p:nvSpPr>
          <p:cNvPr id="6" name="Content Placeholder 5">
            <a:extLst>
              <a:ext uri="{FF2B5EF4-FFF2-40B4-BE49-F238E27FC236}">
                <a16:creationId xmlns:a16="http://schemas.microsoft.com/office/drawing/2014/main" id="{C0FF092D-7D8A-4651-A3C4-98C7FC9A7685}"/>
              </a:ext>
            </a:extLst>
          </p:cNvPr>
          <p:cNvSpPr>
            <a:spLocks noGrp="1"/>
          </p:cNvSpPr>
          <p:nvPr>
            <p:ph sz="quarter" idx="10"/>
          </p:nvPr>
        </p:nvSpPr>
        <p:spPr>
          <a:xfrm>
            <a:off x="652225" y="1469241"/>
            <a:ext cx="10056541" cy="923330"/>
          </a:xfrm>
        </p:spPr>
        <p:txBody>
          <a:bodyPr vert="horz" wrap="square" lIns="0" tIns="91440" rIns="146304" bIns="91440" rtlCol="0" anchor="t">
            <a:spAutoFit/>
          </a:bodyPr>
          <a:lstStyle/>
          <a:p>
            <a:r>
              <a:rPr lang="pt-BR" b="1" dirty="0">
                <a:latin typeface="Segoe UI"/>
                <a:cs typeface="Segoe UI"/>
              </a:rPr>
              <a:t>Recursos</a:t>
            </a:r>
            <a:r>
              <a:rPr lang="pt-BR" dirty="0">
                <a:latin typeface="Segoe UI"/>
                <a:cs typeface="Segoe UI"/>
              </a:rPr>
              <a:t> do Azure são componentes como armazenamento, máquinas virtuais e redes que estão disponíveis para criar soluções em nuvem.</a:t>
            </a:r>
          </a:p>
        </p:txBody>
      </p:sp>
      <p:grpSp>
        <p:nvGrpSpPr>
          <p:cNvPr id="40" name="Group 39" descr="Grupo de 6 ícones mostrando tipos diferentes de recursos do Azure disponíveis.  Existem Máquina Virtual, Armazenamento, Redes, Serviços de Aplicativos, Bancos de Dados SQL e Funções.">
            <a:extLst>
              <a:ext uri="{FF2B5EF4-FFF2-40B4-BE49-F238E27FC236}">
                <a16:creationId xmlns:a16="http://schemas.microsoft.com/office/drawing/2014/main" id="{B122006E-D25E-4CBD-9B42-EC2BB5B0F25E}"/>
              </a:ext>
            </a:extLst>
          </p:cNvPr>
          <p:cNvGrpSpPr/>
          <p:nvPr/>
        </p:nvGrpSpPr>
        <p:grpSpPr>
          <a:xfrm>
            <a:off x="1242692" y="2298780"/>
            <a:ext cx="10052735" cy="4036466"/>
            <a:chOff x="1091695" y="2530110"/>
            <a:chExt cx="10052735" cy="4036466"/>
          </a:xfrm>
        </p:grpSpPr>
        <p:grpSp>
          <p:nvGrpSpPr>
            <p:cNvPr id="37" name="Group 36">
              <a:extLst>
                <a:ext uri="{FF2B5EF4-FFF2-40B4-BE49-F238E27FC236}">
                  <a16:creationId xmlns:a16="http://schemas.microsoft.com/office/drawing/2014/main" id="{A4E7AC43-C3DB-4D3F-B94D-5F486AC7C88B}"/>
                </a:ext>
              </a:extLst>
            </p:cNvPr>
            <p:cNvGrpSpPr/>
            <p:nvPr/>
          </p:nvGrpSpPr>
          <p:grpSpPr>
            <a:xfrm>
              <a:off x="1091695" y="2641404"/>
              <a:ext cx="2638415" cy="1678252"/>
              <a:chOff x="552680" y="2675092"/>
              <a:chExt cx="2638415" cy="1678252"/>
            </a:xfrm>
          </p:grpSpPr>
          <p:pic>
            <p:nvPicPr>
              <p:cNvPr id="9" name="Picture 8">
                <a:extLst>
                  <a:ext uri="{FF2B5EF4-FFF2-40B4-BE49-F238E27FC236}">
                    <a16:creationId xmlns:a16="http://schemas.microsoft.com/office/drawing/2014/main" id="{4FD7DEAC-8E87-4AC2-81B9-437471FB6D7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99094" y="2675092"/>
                <a:ext cx="1141353" cy="1141353"/>
              </a:xfrm>
              <a:prstGeom prst="rect">
                <a:avLst/>
              </a:prstGeom>
            </p:spPr>
          </p:pic>
          <p:sp>
            <p:nvSpPr>
              <p:cNvPr id="2" name="TextBox 1">
                <a:extLst>
                  <a:ext uri="{FF2B5EF4-FFF2-40B4-BE49-F238E27FC236}">
                    <a16:creationId xmlns:a16="http://schemas.microsoft.com/office/drawing/2014/main" id="{D0F08480-CCB0-437B-8C78-A36C810934C8}"/>
                  </a:ext>
                </a:extLst>
              </p:cNvPr>
              <p:cNvSpPr txBox="1"/>
              <p:nvPr/>
            </p:nvSpPr>
            <p:spPr>
              <a:xfrm>
                <a:off x="552680" y="3725480"/>
                <a:ext cx="2638415" cy="627864"/>
              </a:xfrm>
              <a:prstGeom prst="rect">
                <a:avLst/>
              </a:prstGeom>
              <a:noFill/>
            </p:spPr>
            <p:txBody>
              <a:bodyPr wrap="none" lIns="182880" tIns="146304" rIns="182880" bIns="146304" rtlCol="0">
                <a:spAutoFit/>
              </a:bodyPr>
              <a:lstStyle/>
              <a:p>
                <a:pPr>
                  <a:lnSpc>
                    <a:spcPct val="90000"/>
                  </a:lnSpc>
                  <a:spcAft>
                    <a:spcPts val="600"/>
                  </a:spcAft>
                </a:pPr>
                <a:r>
                  <a:rPr lang="pt-BR" sz="2400">
                    <a:gradFill>
                      <a:gsLst>
                        <a:gs pos="2917">
                          <a:schemeClr val="tx1"/>
                        </a:gs>
                        <a:gs pos="30000">
                          <a:schemeClr val="tx1"/>
                        </a:gs>
                      </a:gsLst>
                      <a:lin ang="5400000" scaled="0"/>
                    </a:gradFill>
                  </a:rPr>
                  <a:t>Máquinas virtuais</a:t>
                </a:r>
              </a:p>
            </p:txBody>
          </p:sp>
        </p:grpSp>
        <p:grpSp>
          <p:nvGrpSpPr>
            <p:cNvPr id="38" name="Group 37">
              <a:extLst>
                <a:ext uri="{FF2B5EF4-FFF2-40B4-BE49-F238E27FC236}">
                  <a16:creationId xmlns:a16="http://schemas.microsoft.com/office/drawing/2014/main" id="{2C3A9148-E402-4A38-8986-71A09FC6353C}"/>
                </a:ext>
              </a:extLst>
            </p:cNvPr>
            <p:cNvGrpSpPr/>
            <p:nvPr/>
          </p:nvGrpSpPr>
          <p:grpSpPr>
            <a:xfrm>
              <a:off x="4735964" y="2667191"/>
              <a:ext cx="2610523" cy="1921066"/>
              <a:chOff x="3886873" y="2700879"/>
              <a:chExt cx="2610523" cy="1921066"/>
            </a:xfrm>
          </p:grpSpPr>
          <p:pic>
            <p:nvPicPr>
              <p:cNvPr id="25" name="Graphic 24">
                <a:extLst>
                  <a:ext uri="{FF2B5EF4-FFF2-40B4-BE49-F238E27FC236}">
                    <a16:creationId xmlns:a16="http://schemas.microsoft.com/office/drawing/2014/main" id="{88F29FB0-B242-4567-84B1-E49DD154323E}"/>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9562" b="7965"/>
              <a:stretch/>
            </p:blipFill>
            <p:spPr>
              <a:xfrm>
                <a:off x="4468751" y="2700879"/>
                <a:ext cx="1326493" cy="1094013"/>
              </a:xfrm>
              <a:prstGeom prst="rect">
                <a:avLst/>
              </a:prstGeom>
            </p:spPr>
          </p:pic>
          <p:sp>
            <p:nvSpPr>
              <p:cNvPr id="4" name="TextBox 3">
                <a:extLst>
                  <a:ext uri="{FF2B5EF4-FFF2-40B4-BE49-F238E27FC236}">
                    <a16:creationId xmlns:a16="http://schemas.microsoft.com/office/drawing/2014/main" id="{DAD5727A-D0F2-48A0-83C4-E848BD10AB09}"/>
                  </a:ext>
                </a:extLst>
              </p:cNvPr>
              <p:cNvSpPr txBox="1"/>
              <p:nvPr/>
            </p:nvSpPr>
            <p:spPr>
              <a:xfrm>
                <a:off x="3886873" y="3661682"/>
                <a:ext cx="2610523" cy="960263"/>
              </a:xfrm>
              <a:prstGeom prst="rect">
                <a:avLst/>
              </a:prstGeom>
              <a:noFill/>
            </p:spPr>
            <p:txBody>
              <a:bodyPr wrap="none" lIns="182880" tIns="146304" rIns="182880" bIns="146304" rtlCol="0">
                <a:spAutoFit/>
              </a:bodyPr>
              <a:lstStyle/>
              <a:p>
                <a:pPr algn="ctr">
                  <a:lnSpc>
                    <a:spcPct val="90000"/>
                  </a:lnSpc>
                  <a:spcAft>
                    <a:spcPts val="600"/>
                  </a:spcAft>
                </a:pPr>
                <a:r>
                  <a:rPr lang="pt-BR" sz="2400" dirty="0">
                    <a:gradFill>
                      <a:gsLst>
                        <a:gs pos="2917">
                          <a:schemeClr val="tx1"/>
                        </a:gs>
                        <a:gs pos="30000">
                          <a:schemeClr val="tx1"/>
                        </a:gs>
                      </a:gsLst>
                      <a:lin ang="5400000" scaled="0"/>
                    </a:gradFill>
                  </a:rPr>
                  <a:t>Contas de </a:t>
                </a:r>
                <a:br>
                  <a:rPr lang="pt-BR" sz="2400" dirty="0">
                    <a:gradFill>
                      <a:gsLst>
                        <a:gs pos="2917">
                          <a:schemeClr val="tx1"/>
                        </a:gs>
                        <a:gs pos="30000">
                          <a:schemeClr val="tx1"/>
                        </a:gs>
                      </a:gsLst>
                      <a:lin ang="5400000" scaled="0"/>
                    </a:gradFill>
                  </a:rPr>
                </a:br>
                <a:r>
                  <a:rPr lang="pt-BR" sz="2400" dirty="0">
                    <a:gradFill>
                      <a:gsLst>
                        <a:gs pos="2917">
                          <a:schemeClr val="tx1"/>
                        </a:gs>
                        <a:gs pos="30000">
                          <a:schemeClr val="tx1"/>
                        </a:gs>
                      </a:gsLst>
                      <a:lin ang="5400000" scaled="0"/>
                    </a:gradFill>
                  </a:rPr>
                  <a:t>Armazenamento</a:t>
                </a:r>
              </a:p>
            </p:txBody>
          </p:sp>
        </p:grpSp>
        <p:grpSp>
          <p:nvGrpSpPr>
            <p:cNvPr id="39" name="Group 38">
              <a:extLst>
                <a:ext uri="{FF2B5EF4-FFF2-40B4-BE49-F238E27FC236}">
                  <a16:creationId xmlns:a16="http://schemas.microsoft.com/office/drawing/2014/main" id="{92D0A42B-FDB0-4970-BFEB-A9BDCA5E6038}"/>
                </a:ext>
              </a:extLst>
            </p:cNvPr>
            <p:cNvGrpSpPr/>
            <p:nvPr/>
          </p:nvGrpSpPr>
          <p:grpSpPr>
            <a:xfrm>
              <a:off x="8508516" y="2530110"/>
              <a:ext cx="2635914" cy="1789546"/>
              <a:chOff x="7969501" y="2563798"/>
              <a:chExt cx="2635914" cy="1789546"/>
            </a:xfrm>
          </p:grpSpPr>
          <p:pic>
            <p:nvPicPr>
              <p:cNvPr id="17" name="Picture 16">
                <a:extLst>
                  <a:ext uri="{FF2B5EF4-FFF2-40B4-BE49-F238E27FC236}">
                    <a16:creationId xmlns:a16="http://schemas.microsoft.com/office/drawing/2014/main" id="{9D9A277B-EC91-412A-8467-C1232A6B28A6}"/>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326921" y="2563798"/>
                <a:ext cx="1368175" cy="1368175"/>
              </a:xfrm>
              <a:prstGeom prst="rect">
                <a:avLst/>
              </a:prstGeom>
            </p:spPr>
          </p:pic>
          <p:sp>
            <p:nvSpPr>
              <p:cNvPr id="8" name="TextBox 7">
                <a:extLst>
                  <a:ext uri="{FF2B5EF4-FFF2-40B4-BE49-F238E27FC236}">
                    <a16:creationId xmlns:a16="http://schemas.microsoft.com/office/drawing/2014/main" id="{AA19368E-E94C-4716-998F-FDC4BBDFA1A8}"/>
                  </a:ext>
                </a:extLst>
              </p:cNvPr>
              <p:cNvSpPr txBox="1"/>
              <p:nvPr/>
            </p:nvSpPr>
            <p:spPr>
              <a:xfrm>
                <a:off x="7969501" y="3725480"/>
                <a:ext cx="2635914" cy="627864"/>
              </a:xfrm>
              <a:prstGeom prst="rect">
                <a:avLst/>
              </a:prstGeom>
              <a:noFill/>
            </p:spPr>
            <p:txBody>
              <a:bodyPr wrap="none" lIns="182880" tIns="146304" rIns="182880" bIns="146304" rtlCol="0">
                <a:spAutoFit/>
              </a:bodyPr>
              <a:lstStyle/>
              <a:p>
                <a:pPr>
                  <a:lnSpc>
                    <a:spcPct val="90000"/>
                  </a:lnSpc>
                  <a:spcAft>
                    <a:spcPts val="600"/>
                  </a:spcAft>
                </a:pPr>
                <a:r>
                  <a:rPr lang="pt-BR" sz="2400" dirty="0">
                    <a:gradFill>
                      <a:gsLst>
                        <a:gs pos="2917">
                          <a:schemeClr val="tx1"/>
                        </a:gs>
                        <a:gs pos="30000">
                          <a:schemeClr val="tx1"/>
                        </a:gs>
                      </a:gsLst>
                      <a:lin ang="5400000" scaled="0"/>
                    </a:gradFill>
                  </a:rPr>
                  <a:t>Redes Virtuais</a:t>
                </a:r>
              </a:p>
            </p:txBody>
          </p:sp>
        </p:grpSp>
        <p:grpSp>
          <p:nvGrpSpPr>
            <p:cNvPr id="36" name="Group 35">
              <a:extLst>
                <a:ext uri="{FF2B5EF4-FFF2-40B4-BE49-F238E27FC236}">
                  <a16:creationId xmlns:a16="http://schemas.microsoft.com/office/drawing/2014/main" id="{39FB2BF0-DC09-4397-AF96-867CA42C6976}"/>
                </a:ext>
              </a:extLst>
            </p:cNvPr>
            <p:cNvGrpSpPr/>
            <p:nvPr/>
          </p:nvGrpSpPr>
          <p:grpSpPr>
            <a:xfrm>
              <a:off x="1428088" y="4425721"/>
              <a:ext cx="2000676" cy="2140855"/>
              <a:chOff x="889074" y="4528018"/>
              <a:chExt cx="2000676" cy="2140855"/>
            </a:xfrm>
          </p:grpSpPr>
          <p:pic>
            <p:nvPicPr>
              <p:cNvPr id="21" name="Picture 20">
                <a:extLst>
                  <a:ext uri="{FF2B5EF4-FFF2-40B4-BE49-F238E27FC236}">
                    <a16:creationId xmlns:a16="http://schemas.microsoft.com/office/drawing/2014/main" id="{389E0D63-D73E-4B9B-A1D0-CEC5496B13F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299095" y="4528018"/>
                <a:ext cx="1145586" cy="1145586"/>
              </a:xfrm>
              <a:prstGeom prst="rect">
                <a:avLst/>
              </a:prstGeom>
            </p:spPr>
          </p:pic>
          <p:sp>
            <p:nvSpPr>
              <p:cNvPr id="11" name="TextBox 10">
                <a:extLst>
                  <a:ext uri="{FF2B5EF4-FFF2-40B4-BE49-F238E27FC236}">
                    <a16:creationId xmlns:a16="http://schemas.microsoft.com/office/drawing/2014/main" id="{CB68CFE9-7315-45B3-BC83-F23B058383BC}"/>
                  </a:ext>
                </a:extLst>
              </p:cNvPr>
              <p:cNvSpPr txBox="1"/>
              <p:nvPr/>
            </p:nvSpPr>
            <p:spPr>
              <a:xfrm>
                <a:off x="889074" y="5708610"/>
                <a:ext cx="2000676" cy="960263"/>
              </a:xfrm>
              <a:prstGeom prst="rect">
                <a:avLst/>
              </a:prstGeom>
              <a:noFill/>
            </p:spPr>
            <p:txBody>
              <a:bodyPr wrap="none" lIns="182880" tIns="146304" rIns="182880" bIns="146304" rtlCol="0">
                <a:spAutoFit/>
              </a:bodyPr>
              <a:lstStyle/>
              <a:p>
                <a:pPr algn="ctr">
                  <a:lnSpc>
                    <a:spcPct val="90000"/>
                  </a:lnSpc>
                  <a:spcAft>
                    <a:spcPts val="600"/>
                  </a:spcAft>
                </a:pPr>
                <a:r>
                  <a:rPr lang="pt-BR" sz="2400" dirty="0">
                    <a:gradFill>
                      <a:gsLst>
                        <a:gs pos="2917">
                          <a:schemeClr val="tx1"/>
                        </a:gs>
                        <a:gs pos="30000">
                          <a:schemeClr val="tx1"/>
                        </a:gs>
                      </a:gsLst>
                      <a:lin ang="5400000" scaled="0"/>
                    </a:gradFill>
                  </a:rPr>
                  <a:t>Serviços de </a:t>
                </a:r>
                <a:br>
                  <a:rPr lang="pt-BR" sz="2400" dirty="0">
                    <a:gradFill>
                      <a:gsLst>
                        <a:gs pos="2917">
                          <a:schemeClr val="tx1"/>
                        </a:gs>
                        <a:gs pos="30000">
                          <a:schemeClr val="tx1"/>
                        </a:gs>
                      </a:gsLst>
                      <a:lin ang="5400000" scaled="0"/>
                    </a:gradFill>
                  </a:rPr>
                </a:br>
                <a:r>
                  <a:rPr lang="pt-BR" sz="2400" dirty="0">
                    <a:gradFill>
                      <a:gsLst>
                        <a:gs pos="2917">
                          <a:schemeClr val="tx1"/>
                        </a:gs>
                        <a:gs pos="30000">
                          <a:schemeClr val="tx1"/>
                        </a:gs>
                      </a:gsLst>
                      <a:lin ang="5400000" scaled="0"/>
                    </a:gradFill>
                  </a:rPr>
                  <a:t>Aplicativos</a:t>
                </a:r>
              </a:p>
            </p:txBody>
          </p:sp>
        </p:grpSp>
        <p:grpSp>
          <p:nvGrpSpPr>
            <p:cNvPr id="35" name="Group 34">
              <a:extLst>
                <a:ext uri="{FF2B5EF4-FFF2-40B4-BE49-F238E27FC236}">
                  <a16:creationId xmlns:a16="http://schemas.microsoft.com/office/drawing/2014/main" id="{6E24FB3E-78F6-4D83-8FC0-7A33DBFDD352}"/>
                </a:ext>
              </a:extLst>
            </p:cNvPr>
            <p:cNvGrpSpPr/>
            <p:nvPr/>
          </p:nvGrpSpPr>
          <p:grpSpPr>
            <a:xfrm>
              <a:off x="5024322" y="4425721"/>
              <a:ext cx="1860125" cy="2140855"/>
              <a:chOff x="3955917" y="4528018"/>
              <a:chExt cx="1860125" cy="2140855"/>
            </a:xfrm>
          </p:grpSpPr>
          <p:pic>
            <p:nvPicPr>
              <p:cNvPr id="13" name="Picture 12">
                <a:extLst>
                  <a:ext uri="{FF2B5EF4-FFF2-40B4-BE49-F238E27FC236}">
                    <a16:creationId xmlns:a16="http://schemas.microsoft.com/office/drawing/2014/main" id="{529D27F6-8177-4231-9DCC-022A63BD63DF}"/>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4291404" y="4528018"/>
                <a:ext cx="1145586" cy="1145586"/>
              </a:xfrm>
              <a:prstGeom prst="rect">
                <a:avLst/>
              </a:prstGeom>
            </p:spPr>
          </p:pic>
          <p:sp>
            <p:nvSpPr>
              <p:cNvPr id="14" name="TextBox 13">
                <a:extLst>
                  <a:ext uri="{FF2B5EF4-FFF2-40B4-BE49-F238E27FC236}">
                    <a16:creationId xmlns:a16="http://schemas.microsoft.com/office/drawing/2014/main" id="{B6C87DB8-DFA1-451C-9999-EE9DD0D3B4E1}"/>
                  </a:ext>
                </a:extLst>
              </p:cNvPr>
              <p:cNvSpPr txBox="1"/>
              <p:nvPr/>
            </p:nvSpPr>
            <p:spPr>
              <a:xfrm>
                <a:off x="3955917" y="5708610"/>
                <a:ext cx="1860125" cy="960263"/>
              </a:xfrm>
              <a:prstGeom prst="rect">
                <a:avLst/>
              </a:prstGeom>
              <a:noFill/>
            </p:spPr>
            <p:txBody>
              <a:bodyPr wrap="none" lIns="182880" tIns="146304" rIns="182880" bIns="146304" rtlCol="0">
                <a:spAutoFit/>
              </a:bodyPr>
              <a:lstStyle/>
              <a:p>
                <a:pPr algn="ctr">
                  <a:lnSpc>
                    <a:spcPct val="90000"/>
                  </a:lnSpc>
                  <a:spcAft>
                    <a:spcPts val="600"/>
                  </a:spcAft>
                </a:pPr>
                <a:r>
                  <a:rPr lang="pt-BR" sz="2400" dirty="0">
                    <a:gradFill>
                      <a:gsLst>
                        <a:gs pos="2917">
                          <a:schemeClr val="tx1"/>
                        </a:gs>
                        <a:gs pos="30000">
                          <a:schemeClr val="tx1"/>
                        </a:gs>
                      </a:gsLst>
                      <a:lin ang="5400000" scaled="0"/>
                    </a:gradFill>
                  </a:rPr>
                  <a:t>Bancos de </a:t>
                </a:r>
                <a:br>
                  <a:rPr lang="pt-BR" sz="2400" dirty="0">
                    <a:gradFill>
                      <a:gsLst>
                        <a:gs pos="2917">
                          <a:schemeClr val="tx1"/>
                        </a:gs>
                        <a:gs pos="30000">
                          <a:schemeClr val="tx1"/>
                        </a:gs>
                      </a:gsLst>
                      <a:lin ang="5400000" scaled="0"/>
                    </a:gradFill>
                  </a:rPr>
                </a:br>
                <a:r>
                  <a:rPr lang="pt-BR" sz="2400" dirty="0">
                    <a:gradFill>
                      <a:gsLst>
                        <a:gs pos="2917">
                          <a:schemeClr val="tx1"/>
                        </a:gs>
                        <a:gs pos="30000">
                          <a:schemeClr val="tx1"/>
                        </a:gs>
                      </a:gsLst>
                      <a:lin ang="5400000" scaled="0"/>
                    </a:gradFill>
                  </a:rPr>
                  <a:t>Dados SQL</a:t>
                </a:r>
              </a:p>
            </p:txBody>
          </p:sp>
        </p:grpSp>
        <p:grpSp>
          <p:nvGrpSpPr>
            <p:cNvPr id="34" name="Group 33">
              <a:extLst>
                <a:ext uri="{FF2B5EF4-FFF2-40B4-BE49-F238E27FC236}">
                  <a16:creationId xmlns:a16="http://schemas.microsoft.com/office/drawing/2014/main" id="{965486E5-4B44-4E77-9E28-297A8F046048}"/>
                </a:ext>
              </a:extLst>
            </p:cNvPr>
            <p:cNvGrpSpPr/>
            <p:nvPr/>
          </p:nvGrpSpPr>
          <p:grpSpPr>
            <a:xfrm>
              <a:off x="8880387" y="4466719"/>
              <a:ext cx="1677382" cy="1767458"/>
              <a:chOff x="7556913" y="4569016"/>
              <a:chExt cx="1677382" cy="1767458"/>
            </a:xfrm>
          </p:grpSpPr>
          <p:pic>
            <p:nvPicPr>
              <p:cNvPr id="27" name="Graphic 26">
                <a:extLst>
                  <a:ext uri="{FF2B5EF4-FFF2-40B4-BE49-F238E27FC236}">
                    <a16:creationId xmlns:a16="http://schemas.microsoft.com/office/drawing/2014/main" id="{3740DC95-358B-4C11-9982-6AA809E98277}"/>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640522" y="4569016"/>
                <a:ext cx="1145586" cy="1145586"/>
              </a:xfrm>
              <a:prstGeom prst="rect">
                <a:avLst/>
              </a:prstGeom>
            </p:spPr>
          </p:pic>
          <p:sp>
            <p:nvSpPr>
              <p:cNvPr id="16" name="TextBox 15">
                <a:extLst>
                  <a:ext uri="{FF2B5EF4-FFF2-40B4-BE49-F238E27FC236}">
                    <a16:creationId xmlns:a16="http://schemas.microsoft.com/office/drawing/2014/main" id="{7DA81A19-FA5C-4E6D-8465-C7EB31542308}"/>
                  </a:ext>
                </a:extLst>
              </p:cNvPr>
              <p:cNvSpPr txBox="1"/>
              <p:nvPr/>
            </p:nvSpPr>
            <p:spPr>
              <a:xfrm>
                <a:off x="7556913" y="5708610"/>
                <a:ext cx="1677382" cy="627864"/>
              </a:xfrm>
              <a:prstGeom prst="rect">
                <a:avLst/>
              </a:prstGeom>
              <a:noFill/>
            </p:spPr>
            <p:txBody>
              <a:bodyPr wrap="none" lIns="182880" tIns="146304" rIns="182880" bIns="146304" rtlCol="0">
                <a:spAutoFit/>
              </a:bodyPr>
              <a:lstStyle/>
              <a:p>
                <a:pPr>
                  <a:lnSpc>
                    <a:spcPct val="90000"/>
                  </a:lnSpc>
                  <a:spcAft>
                    <a:spcPts val="600"/>
                  </a:spcAft>
                </a:pPr>
                <a:r>
                  <a:rPr lang="pt-BR" sz="2400" dirty="0">
                    <a:gradFill>
                      <a:gsLst>
                        <a:gs pos="2917">
                          <a:schemeClr val="tx1"/>
                        </a:gs>
                        <a:gs pos="30000">
                          <a:schemeClr val="tx1"/>
                        </a:gs>
                      </a:gsLst>
                      <a:lin ang="5400000" scaled="0"/>
                    </a:gradFill>
                  </a:rPr>
                  <a:t>Funções</a:t>
                </a:r>
              </a:p>
            </p:txBody>
          </p:sp>
        </p:grpSp>
      </p:grpSp>
      <p:sp>
        <p:nvSpPr>
          <p:cNvPr id="32" name="Rectangle 31">
            <a:extLst>
              <a:ext uri="{FF2B5EF4-FFF2-40B4-BE49-F238E27FC236}">
                <a16:creationId xmlns:a16="http://schemas.microsoft.com/office/drawing/2014/main" id="{C770C1E5-7211-4CC9-80BE-C5CD8649DFF9}"/>
              </a:ext>
            </a:extLst>
          </p:cNvPr>
          <p:cNvSpPr/>
          <p:nvPr/>
        </p:nvSpPr>
        <p:spPr bwMode="auto">
          <a:xfrm>
            <a:off x="1" y="6374674"/>
            <a:ext cx="12191999" cy="483325"/>
          </a:xfrm>
          <a:prstGeom prst="rect">
            <a:avLst/>
          </a:prstGeom>
          <a:solidFill>
            <a:srgbClr val="3B9BE8"/>
          </a:solidFill>
          <a:ln>
            <a:solidFill>
              <a:srgbClr val="5ECFFE"/>
            </a:solidFill>
            <a:headEnd type="none" w="med" len="med"/>
            <a:tailEnd type="none" w="med" len="med"/>
          </a:ln>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solidFill>
                <a:schemeClr val="bg2"/>
              </a:solidFill>
              <a:ea typeface="Segoe UI" pitchFamily="34" charset="0"/>
              <a:cs typeface="Segoe UI" pitchFamily="34" charset="0"/>
            </a:endParaRPr>
          </a:p>
        </p:txBody>
      </p:sp>
      <p:pic>
        <p:nvPicPr>
          <p:cNvPr id="33" name="Picture 32" descr="A picture containing icon&#10;&#10;Description automatically generated">
            <a:extLst>
              <a:ext uri="{FF2B5EF4-FFF2-40B4-BE49-F238E27FC236}">
                <a16:creationId xmlns:a16="http://schemas.microsoft.com/office/drawing/2014/main" id="{6845F2E1-7DD6-4D15-AAAD-6EEF95FC0799}"/>
              </a:ext>
            </a:extLst>
          </p:cNvPr>
          <p:cNvPicPr>
            <a:picLocks noChangeAspect="1"/>
          </p:cNvPicPr>
          <p:nvPr/>
        </p:nvPicPr>
        <p:blipFill rotWithShape="1">
          <a:blip r:embed="rId15"/>
          <a:srcRect t="2416"/>
          <a:stretch/>
        </p:blipFill>
        <p:spPr>
          <a:xfrm rot="5400000">
            <a:off x="3541341" y="-2467572"/>
            <a:ext cx="6183086" cy="11118231"/>
          </a:xfrm>
          <a:prstGeom prst="rect">
            <a:avLst/>
          </a:prstGeom>
        </p:spPr>
      </p:pic>
      <p:pic>
        <p:nvPicPr>
          <p:cNvPr id="41" name="Picture 40" descr="A picture containing icon&#10;&#10;Description automatically generated">
            <a:extLst>
              <a:ext uri="{FF2B5EF4-FFF2-40B4-BE49-F238E27FC236}">
                <a16:creationId xmlns:a16="http://schemas.microsoft.com/office/drawing/2014/main" id="{19B53814-D26E-4282-A5BE-DFAE778DBF2C}"/>
              </a:ext>
            </a:extLst>
          </p:cNvPr>
          <p:cNvPicPr>
            <a:picLocks noChangeAspect="1"/>
          </p:cNvPicPr>
          <p:nvPr/>
        </p:nvPicPr>
        <p:blipFill rotWithShape="1">
          <a:blip r:embed="rId15"/>
          <a:srcRect t="1884"/>
          <a:stretch/>
        </p:blipFill>
        <p:spPr>
          <a:xfrm rot="16200000">
            <a:off x="1541480" y="1598086"/>
            <a:ext cx="3718433" cy="6801394"/>
          </a:xfrm>
          <a:prstGeom prst="rect">
            <a:avLst/>
          </a:prstGeom>
        </p:spPr>
      </p:pic>
      <p:pic>
        <p:nvPicPr>
          <p:cNvPr id="42" name="Picture 41" descr="A picture containing text, sign&#10;&#10;Description automatically generated">
            <a:extLst>
              <a:ext uri="{FF2B5EF4-FFF2-40B4-BE49-F238E27FC236}">
                <a16:creationId xmlns:a16="http://schemas.microsoft.com/office/drawing/2014/main" id="{802ED701-E9FE-43CC-AFD6-F191498E4A81}"/>
              </a:ext>
            </a:extLst>
          </p:cNvPr>
          <p:cNvPicPr>
            <a:picLocks noChangeAspect="1"/>
          </p:cNvPicPr>
          <p:nvPr/>
        </p:nvPicPr>
        <p:blipFill>
          <a:blip r:embed="rId16"/>
          <a:stretch>
            <a:fillRect/>
          </a:stretch>
        </p:blipFill>
        <p:spPr>
          <a:xfrm>
            <a:off x="95702" y="155697"/>
            <a:ext cx="882366" cy="882366"/>
          </a:xfrm>
          <a:prstGeom prst="rect">
            <a:avLst/>
          </a:prstGeom>
        </p:spPr>
      </p:pic>
      <p:pic>
        <p:nvPicPr>
          <p:cNvPr id="43" name="Picture 42" descr="A close-up of a car's license plate&#10;&#10;Description automatically generated with low confidence">
            <a:extLst>
              <a:ext uri="{FF2B5EF4-FFF2-40B4-BE49-F238E27FC236}">
                <a16:creationId xmlns:a16="http://schemas.microsoft.com/office/drawing/2014/main" id="{4B05B5DB-735D-47F7-8ADD-99911DC7EAED}"/>
              </a:ext>
            </a:extLst>
          </p:cNvPr>
          <p:cNvPicPr>
            <a:picLocks noChangeAspect="1"/>
          </p:cNvPicPr>
          <p:nvPr/>
        </p:nvPicPr>
        <p:blipFill>
          <a:blip r:embed="rId17"/>
          <a:stretch>
            <a:fillRect/>
          </a:stretch>
        </p:blipFill>
        <p:spPr>
          <a:xfrm>
            <a:off x="11146660" y="-7277"/>
            <a:ext cx="1045340" cy="1045340"/>
          </a:xfrm>
          <a:prstGeom prst="rect">
            <a:avLst/>
          </a:prstGeom>
        </p:spPr>
      </p:pic>
      <p:pic>
        <p:nvPicPr>
          <p:cNvPr id="44" name="Picture 43" descr="Graphical user interface, text, application&#10;&#10;Description automatically generated">
            <a:extLst>
              <a:ext uri="{FF2B5EF4-FFF2-40B4-BE49-F238E27FC236}">
                <a16:creationId xmlns:a16="http://schemas.microsoft.com/office/drawing/2014/main" id="{D1BB51DA-0786-4442-B51D-566E74A93903}"/>
              </a:ext>
            </a:extLst>
          </p:cNvPr>
          <p:cNvPicPr>
            <a:picLocks noChangeAspect="1"/>
          </p:cNvPicPr>
          <p:nvPr/>
        </p:nvPicPr>
        <p:blipFill>
          <a:blip r:embed="rId18"/>
          <a:stretch>
            <a:fillRect/>
          </a:stretch>
        </p:blipFill>
        <p:spPr>
          <a:xfrm>
            <a:off x="11272476" y="674913"/>
            <a:ext cx="811473" cy="829541"/>
          </a:xfrm>
          <a:prstGeom prst="rect">
            <a:avLst/>
          </a:prstGeom>
        </p:spPr>
      </p:pic>
      <p:sp>
        <p:nvSpPr>
          <p:cNvPr id="45" name="Title 2">
            <a:extLst>
              <a:ext uri="{FF2B5EF4-FFF2-40B4-BE49-F238E27FC236}">
                <a16:creationId xmlns:a16="http://schemas.microsoft.com/office/drawing/2014/main" id="{7F3A051D-F1E6-4D86-81CF-43ADFD8DD270}"/>
              </a:ext>
            </a:extLst>
          </p:cNvPr>
          <p:cNvSpPr txBox="1">
            <a:spLocks/>
          </p:cNvSpPr>
          <p:nvPr/>
        </p:nvSpPr>
        <p:spPr>
          <a:xfrm>
            <a:off x="131595" y="6440246"/>
            <a:ext cx="11952354" cy="377476"/>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kern="1200" cap="none" spc="-150" baseline="0">
                <a:ln w="3175">
                  <a:noFill/>
                </a:ln>
                <a:solidFill>
                  <a:srgbClr val="2F2F2F"/>
                </a:solidFill>
                <a:effectLst/>
                <a:latin typeface="+mj-lt"/>
                <a:ea typeface="+mn-ea"/>
                <a:cs typeface="Segoe UI" pitchFamily="34" charset="0"/>
              </a:defRPr>
            </a:lvl1pPr>
          </a:lstStyle>
          <a:p>
            <a:pPr algn="r"/>
            <a:r>
              <a:rPr lang="pt-BR" sz="2000" dirty="0">
                <a:solidFill>
                  <a:schemeClr val="bg2"/>
                </a:solidFill>
              </a:rPr>
              <a:t>www.youtube.com/canaldacloud</a:t>
            </a:r>
          </a:p>
        </p:txBody>
      </p:sp>
    </p:spTree>
    <p:extLst>
      <p:ext uri="{BB962C8B-B14F-4D97-AF65-F5344CB8AC3E}">
        <p14:creationId xmlns:p14="http://schemas.microsoft.com/office/powerpoint/2010/main" val="194417333"/>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667CFF-8FFB-4733-80D4-925966003584}">
  <ds:schemaRefs>
    <ds:schemaRef ds:uri="http://purl.org/dc/elements/1.1/"/>
    <ds:schemaRef ds:uri="http://www.w3.org/XML/1998/namespace"/>
    <ds:schemaRef ds:uri="http://purl.org/dc/terms/"/>
    <ds:schemaRef ds:uri="6656ffad-92b0-4efb-bc78-5d5af2c7fd93"/>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schemas.microsoft.com/office/2006/metadata/properties"/>
  </ds:schemaRefs>
</ds:datastoreItem>
</file>

<file path=customXml/itemProps2.xml><?xml version="1.0" encoding="utf-8"?>
<ds:datastoreItem xmlns:ds="http://schemas.openxmlformats.org/officeDocument/2006/customXml" ds:itemID="{CD6FE134-7361-4698-B6E4-8A8E01883A29}">
  <ds:schemaRefs>
    <ds:schemaRef ds:uri="http://schemas.microsoft.com/sharepoint/v3/contenttype/forms"/>
  </ds:schemaRefs>
</ds:datastoreItem>
</file>

<file path=customXml/itemProps3.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5243</Words>
  <Application>Microsoft Office PowerPoint</Application>
  <PresentationFormat>Widescreen</PresentationFormat>
  <Paragraphs>531</Paragraphs>
  <Slides>32</Slides>
  <Notes>30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32</vt:i4>
      </vt:variant>
    </vt:vector>
  </HeadingPairs>
  <TitlesOfParts>
    <vt:vector size="45" baseType="lpstr">
      <vt:lpstr>Arial</vt:lpstr>
      <vt:lpstr>Calibri</vt:lpstr>
      <vt:lpstr>Segoe UI</vt:lpstr>
      <vt:lpstr>Segoe UI (Body)</vt:lpstr>
      <vt:lpstr>Segoe UI Light</vt:lpstr>
      <vt:lpstr>Segoe UI Semibold</vt:lpstr>
      <vt:lpstr>Segoe UI Semibold (Headings)</vt:lpstr>
      <vt:lpstr>Segoe UI Semilight</vt:lpstr>
      <vt:lpstr>Wingdings</vt:lpstr>
      <vt:lpstr>WHITE TEMPLATE</vt:lpstr>
      <vt:lpstr>Microsoft Power Platform Template</vt:lpstr>
      <vt:lpstr>1_Microsoft Power Platform Template</vt:lpstr>
      <vt:lpstr>Microsoft Power Platform Template</vt:lpstr>
      <vt:lpstr>PowerPoint Presentation</vt:lpstr>
      <vt:lpstr>Episódio 2: Principais serviços do Azure</vt:lpstr>
      <vt:lpstr>Agenda</vt:lpstr>
      <vt:lpstr>Componentes da arquitetura do Azure</vt:lpstr>
      <vt:lpstr>Regiões</vt:lpstr>
      <vt:lpstr>Pares de Regiões</vt:lpstr>
      <vt:lpstr>Opções de Disponibilidade</vt:lpstr>
      <vt:lpstr>Zonas de disponibilidade</vt:lpstr>
      <vt:lpstr>Recursos do Azure</vt:lpstr>
      <vt:lpstr>Grupos de recursos</vt:lpstr>
      <vt:lpstr>Azure Resource Manager</vt:lpstr>
      <vt:lpstr>Assinaturas do Azure</vt:lpstr>
      <vt:lpstr>Grupos de Gerenciamento</vt:lpstr>
      <vt:lpstr>Principais recursos do Azure</vt:lpstr>
      <vt:lpstr>Serviços de computação do Azure</vt:lpstr>
      <vt:lpstr>Máquinas virtuais do Azure</vt:lpstr>
      <vt:lpstr>Serviços de Aplicativo do Azure</vt:lpstr>
      <vt:lpstr>Serviços de Contêiner do Azure</vt:lpstr>
      <vt:lpstr>Área de Trabalho Virtual do Azure</vt:lpstr>
      <vt:lpstr>Serviços de rede do Azure</vt:lpstr>
      <vt:lpstr>Serviços de armazenamento do Azure</vt:lpstr>
      <vt:lpstr>Camadas de acesso de armazenamento do Azure</vt:lpstr>
      <vt:lpstr>Serviços de banco de dados do Azure</vt:lpstr>
      <vt:lpstr>Instância Gerenciada de SQL do Azure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de encerramento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2022-02-26T21:20:46Z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y fmtid="{D5CDD505-2E9C-101B-9397-08002B2CF9AE}" pid="3" name="MSIP_Label_5fae8262-b78e-4366-8929-a5d6aac95320_Enabled">
    <vt:lpwstr>true</vt:lpwstr>
  </property>
  <property fmtid="{D5CDD505-2E9C-101B-9397-08002B2CF9AE}" pid="4" name="MSIP_Label_5fae8262-b78e-4366-8929-a5d6aac95320_SetDate">
    <vt:lpwstr>2022-02-22T01:32:47Z</vt:lpwstr>
  </property>
  <property fmtid="{D5CDD505-2E9C-101B-9397-08002B2CF9AE}" pid="5" name="MSIP_Label_5fae8262-b78e-4366-8929-a5d6aac95320_Method">
    <vt:lpwstr>Standard</vt:lpwstr>
  </property>
  <property fmtid="{D5CDD505-2E9C-101B-9397-08002B2CF9AE}" pid="6" name="MSIP_Label_5fae8262-b78e-4366-8929-a5d6aac95320_Name">
    <vt:lpwstr>5fae8262-b78e-4366-8929-a5d6aac95320</vt:lpwstr>
  </property>
  <property fmtid="{D5CDD505-2E9C-101B-9397-08002B2CF9AE}" pid="7" name="MSIP_Label_5fae8262-b78e-4366-8929-a5d6aac95320_SiteId">
    <vt:lpwstr>cf36141c-ddd7-45a7-b073-111f66d0b30c</vt:lpwstr>
  </property>
  <property fmtid="{D5CDD505-2E9C-101B-9397-08002B2CF9AE}" pid="8" name="MSIP_Label_5fae8262-b78e-4366-8929-a5d6aac95320_ActionId">
    <vt:lpwstr>02919ebc-28b1-4fab-a303-a7db6c402caa</vt:lpwstr>
  </property>
  <property fmtid="{D5CDD505-2E9C-101B-9397-08002B2CF9AE}" pid="9" name="MSIP_Label_5fae8262-b78e-4366-8929-a5d6aac95320_ContentBits">
    <vt:lpwstr>0</vt:lpwstr>
  </property>
</Properties>
</file>