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4"/>
    <p:sldMasterId id="2147484745" r:id="rId5"/>
  </p:sldMasterIdLst>
  <p:notesMasterIdLst>
    <p:notesMasterId r:id="rId30"/>
  </p:notesMasterIdLst>
  <p:sldIdLst>
    <p:sldId id="274" r:id="rId6"/>
    <p:sldId id="310" r:id="rId7"/>
    <p:sldId id="275" r:id="rId8"/>
    <p:sldId id="257" r:id="rId9"/>
    <p:sldId id="295" r:id="rId10"/>
    <p:sldId id="296" r:id="rId11"/>
    <p:sldId id="297" r:id="rId12"/>
    <p:sldId id="298" r:id="rId13"/>
    <p:sldId id="299" r:id="rId14"/>
    <p:sldId id="267" r:id="rId15"/>
    <p:sldId id="300" r:id="rId16"/>
    <p:sldId id="305" r:id="rId17"/>
    <p:sldId id="306" r:id="rId18"/>
    <p:sldId id="309" r:id="rId19"/>
    <p:sldId id="307" r:id="rId20"/>
    <p:sldId id="304" r:id="rId21"/>
    <p:sldId id="1786" r:id="rId22"/>
    <p:sldId id="2076139018" r:id="rId23"/>
    <p:sldId id="2076139019" r:id="rId24"/>
    <p:sldId id="2076139021" r:id="rId25"/>
    <p:sldId id="2076139022" r:id="rId26"/>
    <p:sldId id="2076139024" r:id="rId27"/>
    <p:sldId id="2076139029" r:id="rId28"/>
    <p:sldId id="182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C16976-C483-E08E-F921-B6E4193E3D2A}" name="Loraine Lawrence" initials="LL" userId="S::lola@microsoft.com::c109b8d4-b149-45d2-a7f3-2c9c01468533" providerId="AD"/>
  <p188:author id="{4FE5C0B9-8559-3F71-C28B-11C528E4267E}" name="Chelsea Lee" initials="CL" userId="S::chellee@microsoft.com::46fc34eb-22bd-40a0-b470-e1f05eedf781" providerId="AD"/>
  <p188:author id="{EBCC30C2-BACB-D60D-42EC-088FA984F0C9}" name="Robert Stewart (WW READINESS)" initials="RS(R" userId="S::roberts@microsoft.com::5e4857c7-3c95-4435-bc45-4a9504427269" providerId="AD"/>
  <p188:author id="{64ED81DE-4ED1-1C0E-BDC9-8D64CB56C04A}" name="Cindy Staley" initials="CS" userId="S::cynthist@microsoft.com::90154493-b869-4106-8313-ce1978bf817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28F89-6ACB-4DFE-B782-504B9EFB48D4}" v="2" dt="2021-05-07T22:38:29.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7" autoAdjust="0"/>
    <p:restoredTop sz="95380" autoAdjust="0"/>
  </p:normalViewPr>
  <p:slideViewPr>
    <p:cSldViewPr snapToGrid="0">
      <p:cViewPr>
        <p:scale>
          <a:sx n="100" d="100"/>
          <a:sy n="100" d="100"/>
        </p:scale>
        <p:origin x="2832" y="468"/>
      </p:cViewPr>
      <p:guideLst/>
    </p:cSldViewPr>
  </p:slideViewPr>
  <p:notesTextViewPr>
    <p:cViewPr>
      <p:scale>
        <a:sx n="1" d="1"/>
        <a:sy n="1" d="1"/>
      </p:scale>
      <p:origin x="0" y="0"/>
    </p:cViewPr>
  </p:notesTextViewPr>
  <p:notesViewPr>
    <p:cSldViewPr snapToGrid="0">
      <p:cViewPr varScale="1">
        <p:scale>
          <a:sx n="66" d="100"/>
          <a:sy n="66" d="100"/>
        </p:scale>
        <p:origin x="277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78293-98A8-497E-8019-26B9FA4782C2}" type="datetimeFigureOut">
              <a:rPr lang="en-US" smtClean="0"/>
              <a:t>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F4860-B975-4C5E-9E23-C8E24EBF595D}" type="slidenum">
              <a:rPr lang="en-US" smtClean="0"/>
              <a:t>‹#›</a:t>
            </a:fld>
            <a:endParaRPr lang="en-US"/>
          </a:p>
        </p:txBody>
      </p:sp>
    </p:spTree>
    <p:extLst>
      <p:ext uri="{BB962C8B-B14F-4D97-AF65-F5344CB8AC3E}">
        <p14:creationId xmlns:p14="http://schemas.microsoft.com/office/powerpoint/2010/main" val="112127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latin typeface="Segoe UI" panose="020B0502040204020203" pitchFamily="34" charset="0"/>
              </a:rPr>
              <a:t>Ajuste a capa para AZ-900T00 ou AZ-900T01.</a:t>
            </a:r>
          </a:p>
          <a:p>
            <a:pPr marL="0" marR="0" lvl="0" indent="0" algn="l" defTabSz="914400" rtl="0" eaLnBrk="1" fontAlgn="auto" latinLnBrk="0" hangingPunct="1">
              <a:lnSpc>
                <a:spcPct val="100000"/>
              </a:lnSpc>
              <a:spcBef>
                <a:spcPts val="0"/>
              </a:spcBef>
              <a:spcAft>
                <a:spcPts val="0"/>
              </a:spcAft>
              <a:buClrTx/>
              <a:buSzTx/>
              <a:buFontTx/>
              <a:buNone/>
              <a:tabLst/>
              <a:defRPr/>
            </a:pPr>
            <a:br>
              <a:rPr lang="pt-BR">
                <a:latin typeface="Segoe UI" panose="020B0502040204020203" pitchFamily="34" charset="0"/>
              </a:rPr>
            </a:br>
            <a:r>
              <a:rPr lang="pt-BR" spc="-20">
                <a:latin typeface="Segoe UI" panose="020B0502040204020203" pitchFamily="34" charset="0"/>
              </a:rPr>
              <a:t>Agora, este conteúdo no SkillPipe está alinhado ao conteúdo no Learn. A seção de anotações do PPT vai reunir exercícios gratuitos da área restrita do Learn disponíveis </a:t>
            </a:r>
            <a:br>
              <a:rPr lang="pt-BR" spc="-20">
                <a:latin typeface="Segoe UI" panose="020B0502040204020203" pitchFamily="34" charset="0"/>
              </a:rPr>
            </a:br>
            <a:r>
              <a:rPr lang="pt-BR" spc="-20">
                <a:latin typeface="Segoe UI" panose="020B0502040204020203" pitchFamily="34" charset="0"/>
              </a:rPr>
              <a:t>e fornecer links diretos que podem ser compartilhados com os alunos (caso eles não consigam criar uma conta gratuita do Azure e/ou não estejam acompanhando no Learn).</a:t>
            </a:r>
          </a:p>
          <a:p>
            <a:endParaRPr lang="en-US" dirty="0">
              <a:latin typeface="Segoe UI" panose="020B0502040204020203" pitchFamily="34" charset="0"/>
            </a:endParaRPr>
          </a:p>
          <a:p>
            <a:r>
              <a:rPr lang="pt-BR">
                <a:latin typeface="Segoe UI" panose="020B0502040204020203" pitchFamily="34" charset="0"/>
              </a:rPr>
              <a:t>https://docs.microsoft.com/pt-br/learn/paths/az-900-describe-core-solutions-management-tools-azure/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3619146B-24F9-441E-A368-DB3B5A84C1D4}"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306536"/>
          </a:xfrm>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pt-BR" sz="1400" b="1">
                <a:solidFill>
                  <a:schemeClr val="tx1"/>
                </a:solidFill>
                <a:latin typeface="Segoe UI Light" pitchFamily="34" charset="0"/>
                <a:ea typeface="+mn-ea"/>
                <a:cs typeface="+mn-cs"/>
              </a:rPr>
              <a:t>Observação sobre ordem de conteúdo no Learn e SkillPipe: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Várias unidades do Learn abordam o conteúdo dos slides 13 a 15</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https://docs.microsoft.com/pt-br/learn/modules/management-fundamentals/1-introduction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https://docs.microsoft.com/pt-br/learn/modules/management-fundamentals/2-identify-product-options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https://docs.microsoft.com/pt-br/learn/modules/management-fundamentals/3-analyze-decision-criteria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https://docs.microsoft.com/pt-br/learn/modules/management-fundamentals/4-use-azure-portal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https://docs.microsoft.com/pt-br/learn/modules/management-fundamentals/5-use-azure-powershell</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https://docs.microsoft.com/pt-br/learn/modules/management-fundamentals/6-use-azure-cli</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https://docs.microsoft.com/pt-br/learn/modules/management-fundamentals/7-use-azure-mobile-app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10</a:t>
            </a:fld>
            <a:endParaRPr lang="en-US"/>
          </a:p>
        </p:txBody>
      </p:sp>
    </p:spTree>
    <p:extLst>
      <p:ext uri="{BB962C8B-B14F-4D97-AF65-F5344CB8AC3E}">
        <p14:creationId xmlns:p14="http://schemas.microsoft.com/office/powerpoint/2010/main" val="3896114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pt-BR" sz="1000" b="1">
                <a:solidFill>
                  <a:schemeClr val="tx1"/>
                </a:solidFill>
                <a:latin typeface="Segoe UI Light" pitchFamily="34" charset="0"/>
                <a:ea typeface="+mn-ea"/>
                <a:cs typeface="+mn-cs"/>
              </a:rPr>
              <a:t>Observação sobre ordem de conteúdo no Learn e SkillPipe: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Várias unidades do Learn abordam o conteúdo dos slides 13 a 15</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https://docs.microsoft.com/pt-br/learn/modules/management-fundamentals/1-introduction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https://docs.microsoft.com/pt-br/learn/modules/management-fundamentals/2-identify-product-options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https://docs.microsoft.com/pt-br/learn/modules/management-fundamentals/3-analyze-decision-criteria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https://docs.microsoft.com/pt-br/learn/modules/management-fundamentals/4-use-azure-portal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https://docs.microsoft.com/pt-br/learn/modules/management-fundamentals/5-use-azure-powershell</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https://docs.microsoft.com/pt-br/learn/modules/management-fundamentals/6-use-azure-cli</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https://docs.microsoft.com/pt-br/learn/modules/management-fundamentals/7-use-azure-mobile-app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a:p>
            <a:endParaRPr lang="en-IE" sz="900" u="sng"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390247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513" indent="-288925">
              <a:lnSpc>
                <a:spcPct val="115000"/>
              </a:lnSpc>
              <a:spcBef>
                <a:spcPts val="567"/>
              </a:spcBef>
              <a:buClr>
                <a:srgbClr val="1A1A1A"/>
              </a:buClr>
              <a:buFont typeface="Arial"/>
              <a:buChar char="•"/>
            </a:pPr>
            <a:r>
              <a:rPr lang="pt-BR" sz="1400">
                <a:solidFill>
                  <a:srgbClr val="1A1A1A"/>
                </a:solidFill>
                <a:latin typeface="Segoe UI Semilight"/>
              </a:rPr>
              <a:t>Obter recomendações de melhores práticas proativas, úteis </a:t>
            </a:r>
            <a:br>
              <a:rPr lang="pt-BR" sz="1400">
                <a:solidFill>
                  <a:srgbClr val="1A1A1A"/>
                </a:solidFill>
                <a:latin typeface="Segoe UI Semilight"/>
              </a:rPr>
            </a:br>
            <a:r>
              <a:rPr lang="pt-BR" sz="1400">
                <a:solidFill>
                  <a:srgbClr val="1A1A1A"/>
                </a:solidFill>
                <a:latin typeface="Segoe UI Semilight"/>
              </a:rPr>
              <a:t>e personalizadas.</a:t>
            </a:r>
          </a:p>
          <a:p>
            <a:pPr marL="290513" indent="-288925">
              <a:lnSpc>
                <a:spcPct val="115000"/>
              </a:lnSpc>
              <a:spcBef>
                <a:spcPts val="567"/>
              </a:spcBef>
              <a:buClr>
                <a:srgbClr val="1A1A1A"/>
              </a:buClr>
              <a:buFont typeface="Arial"/>
              <a:buChar char="•"/>
            </a:pPr>
            <a:r>
              <a:rPr lang="pt-BR" sz="1400">
                <a:solidFill>
                  <a:srgbClr val="1A1A1A"/>
                </a:solidFill>
                <a:latin typeface="Segoe UI Semilight"/>
              </a:rPr>
              <a:t>Melhorar o desempenho, a segurança e a disponibilidade de seus recursos.</a:t>
            </a:r>
          </a:p>
          <a:p>
            <a:pPr marL="290513" indent="-288925">
              <a:lnSpc>
                <a:spcPct val="115000"/>
              </a:lnSpc>
              <a:spcBef>
                <a:spcPts val="567"/>
              </a:spcBef>
              <a:buClr>
                <a:srgbClr val="1A1A1A"/>
              </a:buClr>
              <a:buFont typeface="Arial"/>
              <a:buChar char="•"/>
            </a:pPr>
            <a:r>
              <a:rPr lang="pt-BR" sz="1400">
                <a:solidFill>
                  <a:srgbClr val="1A1A1A"/>
                </a:solidFill>
                <a:latin typeface="Segoe UI Semilight"/>
              </a:rPr>
              <a:t>Identificar oportunidades para reduzir os custos do Azure.</a:t>
            </a:r>
          </a:p>
          <a:p>
            <a:endParaRPr lang="en-IE" sz="900" b="0" i="0" u="none" strike="noStrike" kern="1200" dirty="0">
              <a:solidFill>
                <a:schemeClr val="tx1"/>
              </a:solidFill>
              <a:effectLst/>
              <a:latin typeface="Segoe UI Light" pitchFamily="34" charset="0"/>
              <a:ea typeface="+mn-ea"/>
              <a:cs typeface="+mn-cs"/>
            </a:endParaRPr>
          </a:p>
          <a:p>
            <a:r>
              <a:rPr lang="pt-BR" sz="900" b="0" i="0" u="none" strike="noStrike">
                <a:solidFill>
                  <a:schemeClr val="tx1"/>
                </a:solidFill>
                <a:latin typeface="Segoe UI Light" pitchFamily="34" charset="0"/>
                <a:ea typeface="+mn-ea"/>
                <a:cs typeface="+mn-cs"/>
              </a:rPr>
              <a:t>Assistente do Azure - </a:t>
            </a:r>
            <a:r>
              <a:rPr lang="pt-BR" u="none"/>
              <a:t>https://docs.microsoft.com/pt-br/azure/advisor/</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pt-BR" sz="1000" b="1">
                <a:solidFill>
                  <a:schemeClr val="tx1"/>
                </a:solidFill>
                <a:latin typeface="Segoe UI Light" pitchFamily="34" charset="0"/>
                <a:ea typeface="+mn-ea"/>
                <a:cs typeface="+mn-cs"/>
              </a:rPr>
              <a:t>Observação sobre ordem de conteúdo no Learn e SkillPipe: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Várias unidades do Learn abordam o conteúdo dos slides 19 a 23</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a:p>
            <a:endParaRPr lang="en-IE" sz="900" u="sng"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711511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400550"/>
            <a:ext cx="5700487" cy="3600450"/>
          </a:xfrm>
        </p:spPr>
        <p:txBody>
          <a:bodyPr/>
          <a:lstStyle/>
          <a:p>
            <a:r>
              <a:rPr lang="pt-BR" sz="1100"/>
              <a:t>Coletar, analisar e agir sobre a telemetria de ambientes em nuvem e locais para maximizar </a:t>
            </a:r>
            <a:br>
              <a:rPr lang="pt-BR" sz="1100"/>
            </a:br>
            <a:r>
              <a:rPr lang="pt-BR" sz="1100"/>
              <a:t>a disponibilidade e o desempenho de seus aplicativos.</a:t>
            </a:r>
          </a:p>
          <a:p>
            <a:pPr marL="457200" indent="-457200">
              <a:buFont typeface="Arial" panose="020B0604020202020204" pitchFamily="34" charset="0"/>
              <a:buChar char="•"/>
            </a:pPr>
            <a:r>
              <a:rPr lang="pt-BR" sz="1100"/>
              <a:t>Começar a coletar dados assim que criar uma assinatura do Azure e adicionar recursos. </a:t>
            </a:r>
          </a:p>
          <a:p>
            <a:pPr marL="457200" indent="-457200">
              <a:buFont typeface="Arial" panose="020B0604020202020204" pitchFamily="34" charset="0"/>
              <a:buChar char="•"/>
            </a:pPr>
            <a:r>
              <a:rPr lang="pt-BR" sz="1100" b="1"/>
              <a:t>Logs de Atividades </a:t>
            </a:r>
            <a:r>
              <a:rPr lang="pt-BR" sz="1100"/>
              <a:t>registram todos os eventos de criação e modificação de recursos.</a:t>
            </a:r>
          </a:p>
          <a:p>
            <a:pPr marL="457200" indent="-457200">
              <a:buFont typeface="Arial" panose="020B0604020202020204" pitchFamily="34" charset="0"/>
              <a:buChar char="•"/>
            </a:pPr>
            <a:r>
              <a:rPr lang="pt-BR" sz="1100" b="1"/>
              <a:t>Métricas</a:t>
            </a:r>
            <a:r>
              <a:rPr lang="pt-BR" sz="1100"/>
              <a:t> medem o desempenho e o consumo de recursos.</a:t>
            </a:r>
          </a:p>
          <a:p>
            <a:pPr marL="457200" indent="-457200">
              <a:buFont typeface="Arial" panose="020B0604020202020204" pitchFamily="34" charset="0"/>
              <a:buChar char="•"/>
            </a:pPr>
            <a:r>
              <a:rPr lang="pt-BR" sz="1100"/>
              <a:t>Adicionar um agente do Azure Monitor para coletar dados operacionais para um recurso.</a:t>
            </a:r>
          </a:p>
          <a:p>
            <a:endParaRPr lang="en-IE" sz="900" b="1" kern="1200" dirty="0">
              <a:solidFill>
                <a:schemeClr val="tx1"/>
              </a:solidFill>
              <a:effectLst/>
              <a:latin typeface="Segoe UI Light" pitchFamily="34" charset="0"/>
              <a:ea typeface="+mn-ea"/>
              <a:cs typeface="+mn-cs"/>
            </a:endParaRPr>
          </a:p>
          <a:p>
            <a:r>
              <a:rPr lang="pt-BR" sz="900" b="1">
                <a:solidFill>
                  <a:schemeClr val="tx1"/>
                </a:solidFill>
                <a:latin typeface="Segoe UI Light" pitchFamily="34" charset="0"/>
                <a:ea typeface="+mn-ea"/>
                <a:cs typeface="+mn-cs"/>
              </a:rPr>
              <a:t>Azure Monitor </a:t>
            </a:r>
            <a:r>
              <a:rPr lang="pt-BR" sz="900">
                <a:solidFill>
                  <a:schemeClr val="tx1"/>
                </a:solidFill>
                <a:latin typeface="Segoe UI Light" pitchFamily="34" charset="0"/>
                <a:ea typeface="+mn-ea"/>
                <a:cs typeface="+mn-cs"/>
              </a:rPr>
              <a:t>- </a:t>
            </a:r>
            <a:r>
              <a:rPr lang="pt-BR" sz="900" b="0" i="0" u="none" strike="noStrike">
                <a:solidFill>
                  <a:schemeClr val="tx1"/>
                </a:solidFill>
                <a:latin typeface="Segoe UI Light" pitchFamily="34" charset="0"/>
                <a:ea typeface="+mn-ea"/>
                <a:cs typeface="+mn-cs"/>
              </a:rPr>
              <a:t>https://azure.microsoft.com/pt-br/services/monitor/</a:t>
            </a:r>
          </a:p>
          <a:p>
            <a:endParaRPr lang="en-IE"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pt-BR" sz="1000" b="1">
                <a:solidFill>
                  <a:schemeClr val="tx1"/>
                </a:solidFill>
                <a:latin typeface="Segoe UI Light" pitchFamily="34" charset="0"/>
                <a:ea typeface="+mn-ea"/>
                <a:cs typeface="+mn-cs"/>
              </a:rPr>
              <a:t>Observação sobre ordem de conteúdo no Learn e SkillPipe: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Várias unidades do Learn abordam o conteúdo dos slides 19 a 23</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a:p>
            <a:endParaRPr lang="en-IE" sz="900" u="sng" kern="1200" dirty="0">
              <a:solidFill>
                <a:schemeClr val="tx1"/>
              </a:solidFill>
              <a:effectLst/>
              <a:latin typeface="Segoe UI Light" pitchFamily="34" charset="0"/>
              <a:ea typeface="+mn-ea"/>
              <a:cs typeface="+mn-cs"/>
            </a:endParaRP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475436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729514" cy="4284663"/>
          </a:xfrm>
        </p:spPr>
        <p:txBody>
          <a:bodyPr/>
          <a:lstStyle/>
          <a:p>
            <a:r>
              <a:rPr lang="pt-BR" sz="1100"/>
              <a:t>https://docs.microsoft.com/azure/service-health/service-health-overview</a:t>
            </a:r>
          </a:p>
          <a:p>
            <a:r>
              <a:rPr lang="pt-BR" sz="1100"/>
              <a:t>Coletar, analisar e agir sobre a telemetria de ambientes em nuvem e locais para maximizar </a:t>
            </a:r>
            <a:br>
              <a:rPr lang="pt-BR" sz="1100"/>
            </a:br>
            <a:r>
              <a:rPr lang="pt-BR" sz="1100"/>
              <a:t>a disponibilidade e o desempenho de seus aplicativos.</a:t>
            </a:r>
          </a:p>
          <a:p>
            <a:pPr marL="457200" indent="-457200">
              <a:buFont typeface="Arial" panose="020B0604020202020204" pitchFamily="34" charset="0"/>
              <a:buChar char="•"/>
            </a:pPr>
            <a:r>
              <a:rPr lang="pt-BR" sz="1100"/>
              <a:t>Começar a coletar dados assim que criar uma assinatura do Azure e adicionar recursos. </a:t>
            </a:r>
          </a:p>
          <a:p>
            <a:pPr marL="457200" indent="-457200">
              <a:buFont typeface="Arial" panose="020B0604020202020204" pitchFamily="34" charset="0"/>
              <a:buChar char="•"/>
            </a:pPr>
            <a:r>
              <a:rPr lang="pt-BR" sz="1100" b="1"/>
              <a:t>Logs de Atividades </a:t>
            </a:r>
            <a:r>
              <a:rPr lang="pt-BR" sz="1100"/>
              <a:t>registram todos os eventos de criação e modificação de recursos.</a:t>
            </a:r>
          </a:p>
          <a:p>
            <a:pPr marL="457200" indent="-457200">
              <a:buFont typeface="Arial" panose="020B0604020202020204" pitchFamily="34" charset="0"/>
              <a:buChar char="•"/>
            </a:pPr>
            <a:r>
              <a:rPr lang="pt-BR" sz="1100" b="1"/>
              <a:t>Métricas</a:t>
            </a:r>
            <a:r>
              <a:rPr lang="pt-BR" sz="1100"/>
              <a:t> medem o desempenho e o consumo de recursos.</a:t>
            </a:r>
          </a:p>
          <a:p>
            <a:pPr marL="457200" indent="-457200">
              <a:buFont typeface="Arial" panose="020B0604020202020204" pitchFamily="34" charset="0"/>
              <a:buChar char="•"/>
            </a:pPr>
            <a:r>
              <a:rPr lang="pt-BR" sz="1100"/>
              <a:t>Adicionar um agente do Azure Monitor para coletar dados operacionais para um recurso.</a:t>
            </a:r>
          </a:p>
          <a:p>
            <a:endParaRPr lang="en-IE" sz="900" b="1" kern="1200" dirty="0">
              <a:solidFill>
                <a:schemeClr val="tx1"/>
              </a:solidFill>
              <a:effectLst/>
              <a:latin typeface="Segoe UI Light" pitchFamily="34" charset="0"/>
              <a:ea typeface="+mn-ea"/>
              <a:cs typeface="+mn-cs"/>
            </a:endParaRPr>
          </a:p>
          <a:p>
            <a:r>
              <a:rPr lang="pt-BR" sz="900" b="1">
                <a:solidFill>
                  <a:schemeClr val="tx1"/>
                </a:solidFill>
                <a:latin typeface="Segoe UI Light" pitchFamily="34" charset="0"/>
                <a:ea typeface="+mn-ea"/>
                <a:cs typeface="+mn-cs"/>
              </a:rPr>
              <a:t>Integridade do Serviço do Azure </a:t>
            </a:r>
            <a:r>
              <a:rPr lang="pt-BR" sz="900">
                <a:solidFill>
                  <a:schemeClr val="tx1"/>
                </a:solidFill>
                <a:latin typeface="Segoe UI Light" pitchFamily="34" charset="0"/>
                <a:ea typeface="+mn-ea"/>
                <a:cs typeface="+mn-cs"/>
              </a:rPr>
              <a:t>- </a:t>
            </a:r>
            <a:r>
              <a:rPr lang="pt-BR" sz="900" b="0" i="0" u="none" strike="noStrike">
                <a:solidFill>
                  <a:schemeClr val="tx1"/>
                </a:solidFill>
                <a:latin typeface="Segoe UI Light" pitchFamily="34" charset="0"/>
                <a:ea typeface="+mn-ea"/>
                <a:cs typeface="+mn-cs"/>
              </a:rPr>
              <a:t>https://azure.microsoft.com/pt-br/services/monitor/</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pt-BR" sz="1400" b="1">
                <a:solidFill>
                  <a:schemeClr val="tx1"/>
                </a:solidFill>
                <a:latin typeface="Segoe UI Light" pitchFamily="34" charset="0"/>
                <a:ea typeface="+mn-ea"/>
                <a:cs typeface="+mn-cs"/>
              </a:rPr>
              <a:t>Observação sobre ordem de conteúdo no Learn e SkillPipe: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Várias unidades do Learn abordam o conteúdo dos slides 19 a 23</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sz="1200" dirty="0"/>
          </a:p>
          <a:p>
            <a:endParaRPr lang="en-IE" sz="1200" u="sng"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121919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400549"/>
            <a:ext cx="5744029" cy="4284663"/>
          </a:xfrm>
        </p:spPr>
        <p:txBody>
          <a:bodyPr/>
          <a:lstStyle/>
          <a:p>
            <a:r>
              <a:rPr lang="pt-BR" sz="1100"/>
              <a:t>Coletar, analisar e agir sobre a telemetria de ambientes em nuvem e locais para maximizar </a:t>
            </a:r>
            <a:br>
              <a:rPr lang="pt-BR" sz="1100"/>
            </a:br>
            <a:r>
              <a:rPr lang="pt-BR" sz="1100"/>
              <a:t>a disponibilidade e o desempenho de seus aplicativos.</a:t>
            </a:r>
          </a:p>
          <a:p>
            <a:pPr marL="457200" indent="-457200">
              <a:buFont typeface="Arial" panose="020B0604020202020204" pitchFamily="34" charset="0"/>
              <a:buChar char="•"/>
            </a:pPr>
            <a:r>
              <a:rPr lang="pt-BR" sz="1100"/>
              <a:t>Começar a coletar dados assim que criar uma assinatura do Azure e adicionar recursos. </a:t>
            </a:r>
          </a:p>
          <a:p>
            <a:pPr marL="457200" indent="-457200">
              <a:buFont typeface="Arial" panose="020B0604020202020204" pitchFamily="34" charset="0"/>
              <a:buChar char="•"/>
            </a:pPr>
            <a:r>
              <a:rPr lang="pt-BR" sz="1100" b="1"/>
              <a:t>Logs de Atividades </a:t>
            </a:r>
            <a:r>
              <a:rPr lang="pt-BR" sz="1100"/>
              <a:t>registram todos os eventos de criação e modificação de recursos.</a:t>
            </a:r>
          </a:p>
          <a:p>
            <a:pPr marL="457200" indent="-457200">
              <a:buFont typeface="Arial" panose="020B0604020202020204" pitchFamily="34" charset="0"/>
              <a:buChar char="•"/>
            </a:pPr>
            <a:r>
              <a:rPr lang="pt-BR" sz="1100" b="1"/>
              <a:t>Métricas</a:t>
            </a:r>
            <a:r>
              <a:rPr lang="pt-BR" sz="1100"/>
              <a:t> medem o desempenho e o consumo de recursos.</a:t>
            </a:r>
          </a:p>
          <a:p>
            <a:pPr marL="457200" indent="-457200">
              <a:buFont typeface="Arial" panose="020B0604020202020204" pitchFamily="34" charset="0"/>
              <a:buChar char="•"/>
            </a:pPr>
            <a:r>
              <a:rPr lang="pt-BR" sz="1100"/>
              <a:t>Adicionar um agente do Azure Monitor para coletar dados operacionais para um recurso.</a:t>
            </a:r>
          </a:p>
          <a:p>
            <a:endParaRPr lang="en-IE" sz="900" b="1" kern="1200" dirty="0">
              <a:solidFill>
                <a:schemeClr val="tx1"/>
              </a:solidFill>
              <a:effectLst/>
              <a:latin typeface="Segoe UI Light" pitchFamily="34" charset="0"/>
              <a:ea typeface="+mn-ea"/>
              <a:cs typeface="+mn-cs"/>
            </a:endParaRPr>
          </a:p>
          <a:p>
            <a:r>
              <a:rPr lang="pt-BR" sz="900" b="1">
                <a:solidFill>
                  <a:schemeClr val="tx1"/>
                </a:solidFill>
                <a:latin typeface="Segoe UI Light" pitchFamily="34" charset="0"/>
                <a:ea typeface="+mn-ea"/>
                <a:cs typeface="+mn-cs"/>
              </a:rPr>
              <a:t>Integridade do Serviço do Azure </a:t>
            </a:r>
            <a:r>
              <a:rPr lang="pt-BR" sz="900">
                <a:solidFill>
                  <a:schemeClr val="tx1"/>
                </a:solidFill>
                <a:latin typeface="Segoe UI Light" pitchFamily="34" charset="0"/>
                <a:ea typeface="+mn-ea"/>
                <a:cs typeface="+mn-cs"/>
              </a:rPr>
              <a:t>- </a:t>
            </a:r>
            <a:r>
              <a:rPr lang="pt-BR" sz="900" b="0" i="0" u="none" strike="noStrike">
                <a:solidFill>
                  <a:schemeClr val="tx1"/>
                </a:solidFill>
                <a:latin typeface="Segoe UI Light" pitchFamily="34" charset="0"/>
                <a:ea typeface="+mn-ea"/>
                <a:cs typeface="+mn-cs"/>
              </a:rPr>
              <a:t>https://azure.microsoft.com/pt-br/services/monitor/</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pt-BR" sz="1400" b="1">
                <a:solidFill>
                  <a:schemeClr val="tx1"/>
                </a:solidFill>
                <a:latin typeface="Segoe UI Light" pitchFamily="34" charset="0"/>
                <a:ea typeface="+mn-ea"/>
                <a:cs typeface="+mn-cs"/>
              </a:rPr>
              <a:t>Observação sobre ordem de conteúdo no Learn e SkillPipe: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Várias unidades do Learn abordam o conteúdo dos slides 19 a 23</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1200" b="0" i="0" u="none" strike="noStrike">
                <a:solidFill>
                  <a:schemeClr val="tx1"/>
                </a:solidFill>
                <a:latin typeface="Segoe UI Light" pitchFamily="34" charset="0"/>
                <a:ea typeface="+mn-ea"/>
                <a:cs typeface="+mn-cs"/>
              </a:rPr>
              <a:t>https://docs.microsoft.com/pt-br/learn/modules/monitoring-fundamentals/6-use-azure-service-health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sz="1200" dirty="0"/>
          </a:p>
          <a:p>
            <a:endParaRPr lang="en-IE" sz="1200" u="sng"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536662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284664"/>
          </a:xfrm>
        </p:spPr>
        <p:txBody>
          <a:bodyPr/>
          <a:lstStyle/>
          <a:p>
            <a:r>
              <a:rPr lang="pt-BR" sz="800">
                <a:latin typeface="Segoe UI" panose="020B0502040204020203" pitchFamily="34" charset="0"/>
              </a:rPr>
              <a:t>https://azure.microsoft.com/pt-br/features/resource-manager/</a:t>
            </a:r>
          </a:p>
          <a:p>
            <a:r>
              <a:rPr lang="pt-BR" sz="800">
                <a:latin typeface="Segoe UI" panose="020B0502040204020203" pitchFamily="34" charset="0"/>
              </a:rPr>
              <a:t>https://docs.microsoft.com/pt-br/azure/azure-resource-manager/management/overview</a:t>
            </a:r>
          </a:p>
          <a:p>
            <a:r>
              <a:rPr lang="pt-BR" sz="800">
                <a:latin typeface="Segoe UI" panose="020B0502040204020203" pitchFamily="34" charset="0"/>
              </a:rPr>
              <a:t>https://docs.microsoft.com/pt-br/azure/azure-resource-manager/templates/overview</a:t>
            </a:r>
          </a:p>
          <a:p>
            <a:pPr algn="l"/>
            <a:br>
              <a:rPr lang="pt-BR" b="1" i="0">
                <a:solidFill>
                  <a:srgbClr val="1A1A1F"/>
                </a:solidFill>
                <a:latin typeface="Segoe UI" panose="020B0502040204020203" pitchFamily="34" charset="0"/>
              </a:rPr>
            </a:br>
            <a:r>
              <a:rPr lang="pt-BR" sz="800" b="1" i="0">
                <a:solidFill>
                  <a:srgbClr val="1A1A1F"/>
                </a:solidFill>
                <a:latin typeface="Segoe UI" panose="020B0502040204020203" pitchFamily="34" charset="0"/>
              </a:rPr>
              <a:t>Implantar recursos do aplicativo </a:t>
            </a:r>
            <a:r>
              <a:rPr lang="pt-BR" sz="800" b="0" i="0">
                <a:solidFill>
                  <a:srgbClr val="4C4C51"/>
                </a:solidFill>
                <a:latin typeface="Segoe UI" panose="020B0502040204020203" pitchFamily="34" charset="0"/>
              </a:rPr>
              <a:t>Azure Resource Manager permite implantar repetidamente o aplicativo e confiar que seus recursos sejam implantados em um estado consistente. Você define a infraestrutura e as dependências para seu aplicativo em um modelo declarativo único. Este modelo é suficientemente flexível para ser usado para todos os ambientes, como de teste, de preparo ou de produção. Se você criar uma solução do Azure Marketplace, ela incluirá automaticamente um modelo que pode ser usado para o aplicativo.</a:t>
            </a:r>
          </a:p>
          <a:p>
            <a:pPr algn="l"/>
            <a:r>
              <a:rPr lang="pt-BR" sz="800" b="1" i="0">
                <a:solidFill>
                  <a:srgbClr val="1A1A1F"/>
                </a:solidFill>
                <a:latin typeface="Segoe UI" panose="020B0502040204020203" pitchFamily="34" charset="0"/>
              </a:rPr>
              <a:t>Organizar recursos</a:t>
            </a:r>
          </a:p>
          <a:p>
            <a:pPr algn="l"/>
            <a:r>
              <a:rPr lang="pt-BR" sz="800" b="0" i="0">
                <a:solidFill>
                  <a:srgbClr val="4C4C51"/>
                </a:solidFill>
                <a:latin typeface="Segoe UI" panose="020B0502040204020203" pitchFamily="34" charset="0"/>
              </a:rPr>
              <a:t>O Azure Resource Manager facilita o gerenciamento e a visualização de recursos no aplicativo. Não é mais necessário implantar partes do aplicativo separadamente e costurá-las manualmente. Você coloca os recursos com um ciclo de vida comum em um grupo que pode ser implantado ou excluído em uma única ação. É possível ver quais recursos estão vinculados por uma dependência. É possível aplicar tags a recursos para categorizá-las para tarefas de gerenciamento, como cobrança.</a:t>
            </a:r>
          </a:p>
          <a:p>
            <a:pPr algn="l"/>
            <a:r>
              <a:rPr lang="pt-BR" sz="800" b="1" i="0">
                <a:solidFill>
                  <a:srgbClr val="1A1A1F"/>
                </a:solidFill>
                <a:latin typeface="Segoe UI" panose="020B0502040204020203" pitchFamily="34" charset="0"/>
              </a:rPr>
              <a:t>Controle de acesso a recursos</a:t>
            </a:r>
          </a:p>
          <a:p>
            <a:pPr algn="l"/>
            <a:r>
              <a:rPr lang="pt-BR" sz="800" b="0" i="0">
                <a:solidFill>
                  <a:srgbClr val="4C4C51"/>
                </a:solidFill>
                <a:latin typeface="Segoe UI" panose="020B0502040204020203" pitchFamily="34" charset="0"/>
              </a:rPr>
              <a:t>Com o Azure Resource Manager, você pode controlar quem na organização pode executar ações nos recursos. Você gerencia permissões ao definir funções e adicionar usuários ou grupos a essas funções. Para recursos críticos, você pode aplicar um bloqueio explícito que impede que os usuários excluam ou modifiquem o recurso. O Azure Resource Manager registra todas as ações do usuário para que seja possível auditá-las. Para cada ação, o log de auditoria contém informações sobre o usuário, horário, eventos e status.</a:t>
            </a:r>
          </a:p>
          <a:p>
            <a:pPr algn="l"/>
            <a:endParaRPr lang="en-US" b="0" i="0" dirty="0">
              <a:solidFill>
                <a:srgbClr val="4C4C51"/>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pt-BR" sz="1400" b="1">
                <a:solidFill>
                  <a:schemeClr val="tx1"/>
                </a:solidFill>
                <a:latin typeface="Segoe UI" panose="020B0502040204020203" pitchFamily="34" charset="0"/>
                <a:ea typeface="+mn-ea"/>
                <a:cs typeface="+mn-cs"/>
              </a:rPr>
              <a:t>Observação sobre ordem de conteúdo no Learn e SkillPipe: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i="0" u="none" strike="noStrike">
                <a:solidFill>
                  <a:schemeClr val="tx1"/>
                </a:solidFill>
                <a:latin typeface="Segoe UI" panose="020B0502040204020203" pitchFamily="34" charset="0"/>
                <a:ea typeface="+mn-ea"/>
                <a:cs typeface="+mn-cs"/>
              </a:rPr>
              <a:t>Várias unidades do Learn abordam o conteúdo dos slides 19 a 23</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i="0" u="none" strike="noStrike">
                <a:solidFill>
                  <a:schemeClr val="tx1"/>
                </a:solidFill>
                <a:latin typeface="Segoe UI" panose="020B0502040204020203" pitchFamily="34" charset="0"/>
                <a:ea typeface="+mn-ea"/>
                <a:cs typeface="+mn-cs"/>
              </a:rPr>
              <a:t>https://docs.microsoft.com/pt-br/learn/modules/monitoring-fundamentals/1-introduction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i="0" u="none" strike="noStrike">
                <a:solidFill>
                  <a:schemeClr val="tx1"/>
                </a:solidFill>
                <a:latin typeface="Segoe UI" panose="020B0502040204020203" pitchFamily="34" charset="0"/>
                <a:ea typeface="+mn-ea"/>
                <a:cs typeface="+mn-cs"/>
              </a:rPr>
              <a:t>https://docs.microsoft.com/pt-br/learn/modules/monitoring-fundamentals/2-identify-product-options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i="0" u="none" strike="noStrike">
                <a:solidFill>
                  <a:schemeClr val="tx1"/>
                </a:solidFill>
                <a:latin typeface="Segoe UI" panose="020B0502040204020203" pitchFamily="34" charset="0"/>
                <a:ea typeface="+mn-ea"/>
                <a:cs typeface="+mn-cs"/>
              </a:rPr>
              <a:t>https://docs.microsoft.com/pt-br/learn/modules/monitoring-fundamentals/3-analyze-decision-criteria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i="0" u="none" strike="noStrike">
                <a:solidFill>
                  <a:schemeClr val="tx1"/>
                </a:solidFill>
                <a:latin typeface="Segoe UI" panose="020B0502040204020203" pitchFamily="34" charset="0"/>
                <a:ea typeface="+mn-ea"/>
                <a:cs typeface="+mn-cs"/>
              </a:rPr>
              <a:t>https://docs.microsoft.com/pt-br/learn/modules/monitoring-fundamentals/4-use-azure-advisor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i="0" u="none" strike="noStrike">
                <a:solidFill>
                  <a:schemeClr val="tx1"/>
                </a:solidFill>
                <a:latin typeface="Segoe UI" panose="020B0502040204020203" pitchFamily="34" charset="0"/>
                <a:ea typeface="+mn-ea"/>
                <a:cs typeface="+mn-cs"/>
              </a:rPr>
              <a:t>https://docs.microsoft.com/pt-br/learn/modules/monitoring-fundamentals/5-use-azure-monitor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i="0" u="none" strike="noStrike">
                <a:solidFill>
                  <a:schemeClr val="tx1"/>
                </a:solidFill>
                <a:latin typeface="Segoe UI" panose="020B0502040204020203" pitchFamily="34" charset="0"/>
                <a:ea typeface="+mn-ea"/>
                <a:cs typeface="+mn-cs"/>
              </a:rPr>
              <a:t>https://docs.microsoft.com/pt-br/learn/modules/monitoring-fundamentals/6-use-azure-service-health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sz="1200" dirty="0"/>
          </a:p>
          <a:p>
            <a:endParaRPr lang="en-IE" sz="1200" u="sng" kern="1200" dirty="0">
              <a:solidFill>
                <a:schemeClr val="tx1"/>
              </a:solidFill>
              <a:effectLst/>
              <a:latin typeface="Segoe UI Light" pitchFamily="34" charset="0"/>
              <a:ea typeface="+mn-ea"/>
              <a:cs typeface="+mn-cs"/>
            </a:endParaRPr>
          </a:p>
          <a:p>
            <a:pPr algn="l"/>
            <a:endParaRPr lang="en-US" b="0" i="0" dirty="0">
              <a:solidFill>
                <a:srgbClr val="4C4C51"/>
              </a:solidFill>
              <a:effectLst/>
              <a:latin typeface="Segoe UI" panose="020B0502040204020203" pitchFamily="34" charset="0"/>
            </a:endParaRPr>
          </a:p>
          <a:p>
            <a:pPr algn="l"/>
            <a:endParaRPr lang="en-US" b="0" i="0" dirty="0">
              <a:solidFill>
                <a:srgbClr val="4C4C5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560F4860-B975-4C5E-9E23-C8E24EBF595D}" type="slidenum">
              <a:rPr lang="en-US" smtClean="0"/>
              <a:t>16</a:t>
            </a:fld>
            <a:endParaRPr lang="en-US"/>
          </a:p>
        </p:txBody>
      </p:sp>
    </p:spTree>
    <p:extLst>
      <p:ext uri="{BB962C8B-B14F-4D97-AF65-F5344CB8AC3E}">
        <p14:creationId xmlns:p14="http://schemas.microsoft.com/office/powerpoint/2010/main" val="3065672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646489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183756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407108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latin typeface="Segoe UI" panose="020B0502040204020203" pitchFamily="34" charset="0"/>
              </a:rPr>
              <a:t>Ajuste a capa para AZ-900T00 ou AZ-900T01.</a:t>
            </a:r>
          </a:p>
          <a:p>
            <a:pPr marL="0" marR="0" lvl="0" indent="0" algn="l" defTabSz="914400" rtl="0" eaLnBrk="1" fontAlgn="auto" latinLnBrk="0" hangingPunct="1">
              <a:lnSpc>
                <a:spcPct val="100000"/>
              </a:lnSpc>
              <a:spcBef>
                <a:spcPts val="0"/>
              </a:spcBef>
              <a:spcAft>
                <a:spcPts val="0"/>
              </a:spcAft>
              <a:buClrTx/>
              <a:buSzTx/>
              <a:buFontTx/>
              <a:buNone/>
              <a:tabLst/>
              <a:defRPr/>
            </a:pPr>
            <a:br>
              <a:rPr lang="pt-BR">
                <a:latin typeface="Segoe UI" panose="020B0502040204020203" pitchFamily="34" charset="0"/>
              </a:rPr>
            </a:br>
            <a:r>
              <a:rPr lang="pt-BR" spc="-20">
                <a:latin typeface="Segoe UI" panose="020B0502040204020203" pitchFamily="34" charset="0"/>
              </a:rPr>
              <a:t>Agora, este conteúdo no SkillPipe está alinhado ao conteúdo no Learn. A seção de anotações do PPT vai reunir exercícios gratuitos da área restrita do Learn disponíveis </a:t>
            </a:r>
            <a:br>
              <a:rPr lang="pt-BR" spc="-20">
                <a:latin typeface="Segoe UI" panose="020B0502040204020203" pitchFamily="34" charset="0"/>
              </a:rPr>
            </a:br>
            <a:r>
              <a:rPr lang="pt-BR" spc="-20">
                <a:latin typeface="Segoe UI" panose="020B0502040204020203" pitchFamily="34" charset="0"/>
              </a:rPr>
              <a:t>e fornecer links diretos que podem ser compartilhados com os alunos (caso eles não consigam criar uma conta gratuita do Azure e/ou não estejam acompanhando no Learn).</a:t>
            </a:r>
          </a:p>
          <a:p>
            <a:endParaRPr lang="en-US" dirty="0">
              <a:latin typeface="Segoe UI" panose="020B0502040204020203" pitchFamily="34" charset="0"/>
            </a:endParaRPr>
          </a:p>
          <a:p>
            <a:r>
              <a:rPr lang="pt-BR">
                <a:latin typeface="Segoe UI" panose="020B0502040204020203" pitchFamily="34" charset="0"/>
              </a:rPr>
              <a:t>https://docs.microsoft.com/pt-br/learn/paths/az-900-describe-core-solutions-management-tools-azure/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3619146B-24F9-441E-A368-DB3B5A84C1D4}"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036324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109033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916731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307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400550"/>
            <a:ext cx="5685971" cy="3600450"/>
          </a:xfrm>
        </p:spPr>
        <p:txBody>
          <a:bodyPr/>
          <a:lstStyle/>
          <a:p>
            <a:r>
              <a:rPr lang="pt-BR" b="1">
                <a:latin typeface="Segoe UI" panose="020B0502040204020203" pitchFamily="34" charset="0"/>
              </a:rPr>
              <a:t>Observação sobre ordem de conteúdo no Learn e SkillPipe:</a:t>
            </a:r>
          </a:p>
          <a:p>
            <a:r>
              <a:rPr lang="pt-BR" b="0">
                <a:latin typeface="Segoe UI" panose="020B0502040204020203" pitchFamily="34" charset="0"/>
              </a:rPr>
              <a:t>Slides 1-5</a:t>
            </a:r>
          </a:p>
          <a:p>
            <a:r>
              <a:rPr lang="pt-BR" b="0">
                <a:latin typeface="Segoe UI" panose="020B0502040204020203" pitchFamily="34" charset="0"/>
              </a:rPr>
              <a:t>https://docs.microsoft.com/pt-br/learn/modules/iot-fundamentals/1-introduction</a:t>
            </a:r>
          </a:p>
        </p:txBody>
      </p:sp>
      <p:sp>
        <p:nvSpPr>
          <p:cNvPr id="4" name="Slide Number Placeholder 3"/>
          <p:cNvSpPr>
            <a:spLocks noGrp="1"/>
          </p:cNvSpPr>
          <p:nvPr>
            <p:ph type="sldNum" sz="quarter" idx="5"/>
          </p:nvPr>
        </p:nvSpPr>
        <p:spPr/>
        <p:txBody>
          <a:bodyPr/>
          <a:lstStyle/>
          <a:p>
            <a:fld id="{560F4860-B975-4C5E-9E23-C8E24EBF595D}" type="slidenum">
              <a:rPr lang="en-US" smtClean="0"/>
              <a:t>3</a:t>
            </a:fld>
            <a:endParaRPr lang="en-US"/>
          </a:p>
        </p:txBody>
      </p:sp>
    </p:spTree>
    <p:extLst>
      <p:ext uri="{BB962C8B-B14F-4D97-AF65-F5344CB8AC3E}">
        <p14:creationId xmlns:p14="http://schemas.microsoft.com/office/powerpoint/2010/main" val="72712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a:latin typeface="Segoe UI" panose="020B0502040204020203" pitchFamily="34" charset="0"/>
              </a:rPr>
              <a:t>Observação sobre ordem de conteúdo no Learn e SkillPipe:</a:t>
            </a:r>
          </a:p>
          <a:p>
            <a:r>
              <a:rPr lang="pt-BR" b="0">
                <a:latin typeface="Segoe UI" panose="020B0502040204020203" pitchFamily="34" charset="0"/>
              </a:rPr>
              <a:t>Slides 1-5</a:t>
            </a:r>
          </a:p>
          <a:p>
            <a:r>
              <a:rPr lang="pt-BR" b="0">
                <a:latin typeface="Segoe UI" panose="020B0502040204020203" pitchFamily="34" charset="0"/>
              </a:rPr>
              <a:t>https://docs.microsoft.com/pt-br/learn/modules/iot-fundamentals/1-introduction</a:t>
            </a: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4</a:t>
            </a:fld>
            <a:endParaRPr lang="en-US"/>
          </a:p>
        </p:txBody>
      </p:sp>
    </p:spTree>
    <p:extLst>
      <p:ext uri="{BB962C8B-B14F-4D97-AF65-F5344CB8AC3E}">
        <p14:creationId xmlns:p14="http://schemas.microsoft.com/office/powerpoint/2010/main" val="1058550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pt-BR" sz="900">
                <a:latin typeface="Segoe UI Semilight"/>
                <a:cs typeface="Segoe UI Semilight"/>
              </a:rPr>
              <a:t>Azure IoT Central -- é uma solução SaaS de IoT global totalmente gerenciada que facilita conectar, monitorar e gerenciar os ativos de IoT em escala.</a:t>
            </a:r>
          </a:p>
          <a:p>
            <a:pPr marL="457200" indent="-457200">
              <a:buFont typeface="Arial,Sans-Serif"/>
              <a:buChar char="•"/>
            </a:pPr>
            <a:r>
              <a:rPr lang="pt-BR" sz="900">
                <a:latin typeface="Segoe UI Semilight"/>
                <a:cs typeface="Segoe UI Semilight"/>
              </a:rPr>
              <a:t>Hub IoT do Azure -- é um serviço gerenciado hospedado na nuvem que atua como um hub central de mensagens para comunicação bidirecional entre seu aplicativo de IoT e os dispositivos que ele gerencia.</a:t>
            </a:r>
          </a:p>
          <a:p>
            <a:pPr marL="457200" indent="-457200">
              <a:buFont typeface="Arial,Sans-Serif"/>
              <a:buChar char="•"/>
            </a:pPr>
            <a:r>
              <a:rPr lang="pt-BR" sz="900">
                <a:solidFill>
                  <a:srgbClr val="FF0000"/>
                </a:solidFill>
                <a:latin typeface="Segoe UI Semilight"/>
                <a:cs typeface="Segoe UI Semilight"/>
              </a:rPr>
              <a:t>Azure IoT Sphere -- é uma solução abrangente de segurança da IoT, incluindo hardware, SO e componentes da nuvem.</a:t>
            </a:r>
          </a:p>
          <a:p>
            <a:endParaRPr lang="en-US" sz="800" b="0" kern="1200" dirty="0">
              <a:solidFill>
                <a:schemeClr val="tx1"/>
              </a:solidFill>
              <a:effectLst/>
              <a:latin typeface="Segoe UI Light" pitchFamily="34" charset="0"/>
              <a:ea typeface="+mn-ea"/>
              <a:cs typeface="+mn-cs"/>
            </a:endParaRPr>
          </a:p>
          <a:p>
            <a:r>
              <a:rPr lang="pt-BR" sz="800" b="0">
                <a:solidFill>
                  <a:schemeClr val="tx1"/>
                </a:solidFill>
                <a:latin typeface="Segoe UI Light" pitchFamily="34" charset="0"/>
                <a:ea typeface="+mn-ea"/>
                <a:cs typeface="+mn-cs"/>
              </a:rPr>
              <a:t>Estas são apenas três de nossas ofertas de IoT. Usar o Seletor de Produtos de IoT para determinar qual produto é o melhor para a situação - https://azure.microsoft.com/pt-br/overview/iot/product-selector/</a:t>
            </a:r>
          </a:p>
          <a:p>
            <a:endParaRPr lang="en-US" sz="800" b="0" kern="1200" dirty="0">
              <a:solidFill>
                <a:schemeClr val="tx1"/>
              </a:solidFill>
              <a:effectLst/>
              <a:latin typeface="Segoe UI Light" pitchFamily="34" charset="0"/>
              <a:ea typeface="+mn-ea"/>
              <a:cs typeface="+mn-cs"/>
            </a:endParaRPr>
          </a:p>
          <a:p>
            <a:r>
              <a:rPr lang="pt-BR" sz="800" b="1" i="0" u="none" strike="noStrike">
                <a:solidFill>
                  <a:schemeClr val="tx1"/>
                </a:solidFill>
                <a:latin typeface="Segoe UI Light" pitchFamily="34" charset="0"/>
                <a:ea typeface="+mn-ea"/>
                <a:cs typeface="+mn-cs"/>
              </a:rPr>
              <a:t>IoT Central - </a:t>
            </a:r>
            <a:r>
              <a:rPr lang="pt-BR" sz="800" u="none"/>
              <a:t>https://docs.microsoft.com/pt-br/azure/iot-central/ </a:t>
            </a:r>
          </a:p>
          <a:p>
            <a:r>
              <a:rPr lang="pt-BR" sz="800" b="1" i="0" u="none" strike="noStrike">
                <a:solidFill>
                  <a:schemeClr val="tx1"/>
                </a:solidFill>
                <a:latin typeface="Segoe UI Light" pitchFamily="34" charset="0"/>
                <a:ea typeface="+mn-ea"/>
                <a:cs typeface="+mn-cs"/>
              </a:rPr>
              <a:t>Hub IoT do Azure - </a:t>
            </a:r>
            <a:r>
              <a:rPr lang="pt-BR" sz="800" b="0" i="0" u="none" strike="noStrike">
                <a:solidFill>
                  <a:schemeClr val="tx1"/>
                </a:solidFill>
                <a:latin typeface="Segoe UI Light" pitchFamily="34" charset="0"/>
                <a:ea typeface="+mn-ea"/>
                <a:cs typeface="+mn-cs"/>
              </a:rPr>
              <a:t>https://docs.microsoft.com/pt-br/azure/iot-hub/ </a:t>
            </a:r>
          </a:p>
          <a:p>
            <a:r>
              <a:rPr lang="pt-BR" sz="800" b="1" i="0" u="none" strike="noStrike">
                <a:solidFill>
                  <a:schemeClr val="tx1"/>
                </a:solidFill>
                <a:latin typeface="Segoe UI Light" pitchFamily="34" charset="0"/>
                <a:ea typeface="+mn-ea"/>
                <a:cs typeface="+mn-cs"/>
              </a:rPr>
              <a:t>Azure IoT Sphere</a:t>
            </a:r>
            <a:r>
              <a:rPr lang="pt-BR" sz="800" b="0" i="0" u="none" strike="noStrike">
                <a:solidFill>
                  <a:schemeClr val="tx1"/>
                </a:solidFill>
                <a:latin typeface="Segoe UI Light" pitchFamily="34" charset="0"/>
                <a:ea typeface="+mn-ea"/>
                <a:cs typeface="+mn-cs"/>
              </a:rPr>
              <a:t> - https://docs.microsoft.com/pt-br/azure-sphere/</a:t>
            </a:r>
          </a:p>
          <a:p>
            <a:pPr marL="0" indent="0">
              <a:buFont typeface="Arial" panose="020B0604020202020204" pitchFamily="34" charset="0"/>
              <a:buNone/>
            </a:pPr>
            <a:endParaRPr lang="en-IE" sz="800" b="0" i="0" u="none" strike="noStrike" kern="1200" dirty="0">
              <a:solidFill>
                <a:schemeClr val="tx1"/>
              </a:solidFill>
              <a:effectLst/>
              <a:latin typeface="Segoe UI Light" pitchFamily="34" charset="0"/>
              <a:ea typeface="+mn-ea"/>
              <a:cs typeface="+mn-cs"/>
            </a:endParaRPr>
          </a:p>
          <a:p>
            <a:r>
              <a:rPr lang="pt-BR" sz="800" b="0" i="0" u="none" strike="noStrike">
                <a:solidFill>
                  <a:schemeClr val="tx1"/>
                </a:solidFill>
                <a:latin typeface="Segoe UI Light" pitchFamily="34" charset="0"/>
                <a:ea typeface="+mn-ea"/>
                <a:cs typeface="+mn-cs"/>
              </a:rPr>
              <a:t>Para ver uma lista completa dos serviços relacionados à IoT disponíveis com o Azure e para contexto sobre quando usá-los, consulte a página </a:t>
            </a:r>
            <a:r>
              <a:rPr lang="pt-BR" sz="800" u="none"/>
              <a:t>https://azure.microsoft.com/pt-br/overview/iot/ </a:t>
            </a:r>
          </a:p>
          <a:p>
            <a:endParaRPr lang="en-IE" sz="800" u="none" dirty="0"/>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1">
                <a:solidFill>
                  <a:schemeClr val="tx1"/>
                </a:solidFill>
                <a:latin typeface="Segoe UI Light" pitchFamily="34" charset="0"/>
                <a:ea typeface="+mn-ea"/>
                <a:cs typeface="+mn-cs"/>
              </a:rPr>
              <a:t>Observação sobre ordem de conteúdo no Learn e SkillPipe: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700" b="0" i="0" u="none" strike="noStrike">
                <a:solidFill>
                  <a:schemeClr val="tx1"/>
                </a:solidFill>
                <a:latin typeface="Segoe UI Light" pitchFamily="34" charset="0"/>
                <a:ea typeface="+mn-ea"/>
                <a:cs typeface="+mn-cs"/>
              </a:rPr>
              <a:t>Várias unidades do Learn abordam o conteúdo deste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a:solidFill>
                  <a:schemeClr val="tx1"/>
                </a:solidFill>
                <a:latin typeface="Segoe UI Light" pitchFamily="34" charset="0"/>
                <a:ea typeface="+mn-ea"/>
                <a:cs typeface="+mn-cs"/>
              </a:rPr>
              <a:t>https://docs.microsoft.com/pt-br/learn/modules/iot-fundamentals/1-introduction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a:solidFill>
                  <a:schemeClr val="tx1"/>
                </a:solidFill>
                <a:latin typeface="Segoe UI Light" pitchFamily="34" charset="0"/>
                <a:ea typeface="+mn-ea"/>
                <a:cs typeface="+mn-cs"/>
              </a:rPr>
              <a:t>https://docs.microsoft.com/pt-br/learn/modules/iot-fundamentals/2-identify-product-options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a:solidFill>
                  <a:schemeClr val="tx1"/>
                </a:solidFill>
                <a:latin typeface="Segoe UI Light" pitchFamily="34" charset="0"/>
                <a:ea typeface="+mn-ea"/>
                <a:cs typeface="+mn-cs"/>
              </a:rPr>
              <a:t>https://docs.microsoft.com/pt-br/learn/modules/iot-fundamentals/3-analyze-decision-criteria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a:solidFill>
                  <a:schemeClr val="tx1"/>
                </a:solidFill>
                <a:latin typeface="Segoe UI Light" pitchFamily="34" charset="0"/>
                <a:ea typeface="+mn-ea"/>
                <a:cs typeface="+mn-cs"/>
              </a:rPr>
              <a:t>https://docs.microsoft.com/pt-br/learn/modules/iot-fundamentals/4-use-iot-hub</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a:solidFill>
                  <a:schemeClr val="tx1"/>
                </a:solidFill>
                <a:latin typeface="Segoe UI Light" pitchFamily="34" charset="0"/>
                <a:ea typeface="+mn-ea"/>
                <a:cs typeface="+mn-cs"/>
              </a:rPr>
              <a:t>https://docs.microsoft.com/pt-br/learn/modules/iot-fundamentals/5-use-iot-central</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a:solidFill>
                  <a:schemeClr val="tx1"/>
                </a:solidFill>
                <a:latin typeface="Segoe UI Light" pitchFamily="34" charset="0"/>
                <a:ea typeface="+mn-ea"/>
                <a:cs typeface="+mn-cs"/>
              </a:rPr>
              <a:t>https://docs.microsoft.com/pt-br/learn/modules/iot-fundamentals/6-use-azure-sphere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19336"/>
          </a:xfrm>
        </p:spPr>
        <p:txBody>
          <a:bodyPr/>
          <a:lstStyle/>
          <a:p>
            <a:pPr marL="457200" indent="-457200">
              <a:buFont typeface="Arial,Sans-Serif"/>
              <a:buChar char="•"/>
            </a:pPr>
            <a:r>
              <a:rPr lang="pt-BR">
                <a:solidFill>
                  <a:srgbClr val="FF0000"/>
                </a:solidFill>
                <a:latin typeface="Segoe UI Semilight"/>
                <a:cs typeface="Segoe UI Semilight"/>
              </a:rPr>
              <a:t>O </a:t>
            </a:r>
            <a:r>
              <a:rPr lang="pt-BR" b="1">
                <a:solidFill>
                  <a:srgbClr val="FF0000"/>
                </a:solidFill>
                <a:latin typeface="Segoe UI Semilight"/>
                <a:cs typeface="Segoe UI Semilight"/>
              </a:rPr>
              <a:t>Azure Synapse Analytics </a:t>
            </a:r>
            <a:r>
              <a:rPr lang="pt-BR">
                <a:solidFill>
                  <a:srgbClr val="FF0000"/>
                </a:solidFill>
                <a:latin typeface="Segoe UI Semilight"/>
                <a:cs typeface="Segoe UI Semilight"/>
              </a:rPr>
              <a:t>fornece um serviço de análise ilimitado que reúne data warehousing corporativo e análise de Big Data.</a:t>
            </a:r>
          </a:p>
          <a:p>
            <a:pPr marL="457200" indent="-457200">
              <a:buFont typeface="Arial,Sans-Serif"/>
              <a:buChar char="•"/>
            </a:pPr>
            <a:r>
              <a:rPr lang="pt-BR">
                <a:latin typeface="Segoe UI Semilight"/>
                <a:cs typeface="Segoe UI Semilight"/>
              </a:rPr>
              <a:t>O </a:t>
            </a:r>
            <a:r>
              <a:rPr lang="pt-BR" b="1">
                <a:latin typeface="Segoe UI Semilight"/>
                <a:cs typeface="Segoe UI Semilight"/>
              </a:rPr>
              <a:t>Azure HDInsight</a:t>
            </a:r>
            <a:r>
              <a:rPr lang="pt-BR">
                <a:latin typeface="Segoe UI Semilight"/>
                <a:cs typeface="Segoe UI Semilight"/>
              </a:rPr>
              <a:t> é um serviço de análise open-source, totalmente gerenciado para empresas. É um serviço de nuvem que torna mais fácil, mais rápido e mais econômico o processamento de grandes quantidades de dados.</a:t>
            </a:r>
          </a:p>
          <a:p>
            <a:pPr marL="457200" indent="-457200">
              <a:buFont typeface="Arial,Sans-Serif"/>
              <a:buChar char="•"/>
            </a:pPr>
            <a:r>
              <a:rPr lang="pt-BR">
                <a:solidFill>
                  <a:srgbClr val="FF0000"/>
                </a:solidFill>
                <a:latin typeface="Segoe UI Semilight"/>
                <a:cs typeface="Segoe UI Semilight"/>
              </a:rPr>
              <a:t>O </a:t>
            </a:r>
            <a:r>
              <a:rPr lang="pt-BR" b="1">
                <a:solidFill>
                  <a:srgbClr val="FF0000"/>
                </a:solidFill>
                <a:latin typeface="Segoe UI Semilight"/>
                <a:cs typeface="Segoe UI Semilight"/>
              </a:rPr>
              <a:t>Azure DataBricks </a:t>
            </a:r>
            <a:r>
              <a:rPr lang="pt-BR">
                <a:solidFill>
                  <a:srgbClr val="FF0000"/>
                </a:solidFill>
                <a:latin typeface="Segoe UI Semilight"/>
                <a:cs typeface="Segoe UI Semilight"/>
              </a:rPr>
              <a:t>é um serviço de análise baseado no Apache Spark rápido, fácil e colaborativo.</a:t>
            </a:r>
          </a:p>
          <a:p>
            <a:endParaRPr lang="en-IE" sz="900" b="1" i="0" u="none" strike="noStrike" kern="1200" dirty="0">
              <a:solidFill>
                <a:schemeClr val="tx1"/>
              </a:solidFill>
              <a:effectLst/>
              <a:latin typeface="Segoe UI Light" pitchFamily="34" charset="0"/>
              <a:ea typeface="+mn-ea"/>
              <a:cs typeface="+mn-cs"/>
            </a:endParaRPr>
          </a:p>
          <a:p>
            <a:r>
              <a:rPr lang="pt-BR" sz="900" b="0" i="0" u="none" strike="noStrike">
                <a:solidFill>
                  <a:schemeClr val="tx1"/>
                </a:solidFill>
                <a:latin typeface="Segoe UI Light" pitchFamily="34" charset="0"/>
                <a:ea typeface="+mn-ea"/>
                <a:cs typeface="+mn-cs"/>
              </a:rPr>
              <a:t>Obter mais informações sobre cada um desses tópicos</a:t>
            </a:r>
          </a:p>
          <a:p>
            <a:r>
              <a:rPr lang="pt-BR" sz="900" b="1" i="0" u="none" strike="noStrike">
                <a:solidFill>
                  <a:schemeClr val="tx1"/>
                </a:solidFill>
                <a:latin typeface="Segoe UI Light" pitchFamily="34" charset="0"/>
                <a:ea typeface="+mn-ea"/>
                <a:cs typeface="+mn-cs"/>
              </a:rPr>
              <a:t>Data Warehouse do SQL do Azure </a:t>
            </a:r>
            <a:r>
              <a:rPr lang="pt-BR" sz="900" b="0" i="0" u="none" strike="noStrike">
                <a:solidFill>
                  <a:schemeClr val="tx1"/>
                </a:solidFill>
                <a:latin typeface="Segoe UI Light" pitchFamily="34" charset="0"/>
                <a:ea typeface="+mn-ea"/>
                <a:cs typeface="+mn-cs"/>
              </a:rPr>
              <a:t>- </a:t>
            </a:r>
            <a:r>
              <a:rPr lang="pt-BR" u="none"/>
              <a:t>https://azure.microsoft.com/pt-br/services/sql-data-warehouse/ </a:t>
            </a:r>
          </a:p>
          <a:p>
            <a:endParaRPr lang="en-IE" sz="900" b="0" i="0" u="none" strike="noStrike" kern="1200" dirty="0">
              <a:solidFill>
                <a:schemeClr val="tx1"/>
              </a:solidFill>
              <a:effectLst/>
              <a:latin typeface="Segoe UI Light" pitchFamily="34" charset="0"/>
              <a:ea typeface="+mn-ea"/>
              <a:cs typeface="+mn-cs"/>
            </a:endParaRPr>
          </a:p>
          <a:p>
            <a:r>
              <a:rPr lang="pt-BR" sz="900" b="1" i="0" u="none" strike="noStrike">
                <a:solidFill>
                  <a:schemeClr val="tx1"/>
                </a:solidFill>
                <a:latin typeface="Segoe UI Light" pitchFamily="34" charset="0"/>
                <a:ea typeface="+mn-ea"/>
                <a:cs typeface="+mn-cs"/>
              </a:rPr>
              <a:t>Azure HDInsight </a:t>
            </a:r>
            <a:r>
              <a:rPr lang="pt-BR" sz="900" b="0" i="0" u="none" strike="noStrike">
                <a:solidFill>
                  <a:schemeClr val="tx1"/>
                </a:solidFill>
                <a:latin typeface="Segoe UI Light" pitchFamily="34" charset="0"/>
                <a:ea typeface="+mn-ea"/>
                <a:cs typeface="+mn-cs"/>
              </a:rPr>
              <a:t>- h</a:t>
            </a:r>
            <a:r>
              <a:rPr lang="pt-BR" u="none"/>
              <a:t>ttps://azure.microsoft.com/pt-br/services/hdinsight/ </a:t>
            </a:r>
            <a:r>
              <a:rPr lang="pt-BR" sz="900" b="0" i="0" u="none" strike="noStrike">
                <a:solidFill>
                  <a:schemeClr val="tx1"/>
                </a:solidFill>
                <a:latin typeface="Segoe UI Light" pitchFamily="34" charset="0"/>
                <a:ea typeface="+mn-ea"/>
                <a:cs typeface="+mn-cs"/>
              </a:rPr>
              <a:t> </a:t>
            </a:r>
          </a:p>
          <a:p>
            <a:endParaRPr lang="en-IE" sz="900" b="0" i="0" u="none" strike="noStrike" kern="1200" dirty="0">
              <a:solidFill>
                <a:schemeClr val="tx1"/>
              </a:solidFill>
              <a:effectLst/>
              <a:latin typeface="Segoe UI Light" pitchFamily="34" charset="0"/>
              <a:ea typeface="+mn-ea"/>
              <a:cs typeface="+mn-cs"/>
            </a:endParaRPr>
          </a:p>
          <a:p>
            <a:r>
              <a:rPr lang="pt-BR" sz="900" b="1" i="0" u="none" strike="noStrike">
                <a:solidFill>
                  <a:schemeClr val="tx1"/>
                </a:solidFill>
                <a:latin typeface="Segoe UI Light" pitchFamily="34" charset="0"/>
                <a:ea typeface="+mn-ea"/>
                <a:cs typeface="+mn-cs"/>
              </a:rPr>
              <a:t>Azure Data Lake Analytics </a:t>
            </a:r>
            <a:r>
              <a:rPr lang="pt-BR" sz="900" b="0" i="0" u="none" strike="noStrike">
                <a:solidFill>
                  <a:schemeClr val="tx1"/>
                </a:solidFill>
                <a:latin typeface="Segoe UI Light" pitchFamily="34" charset="0"/>
                <a:ea typeface="+mn-ea"/>
                <a:cs typeface="+mn-cs"/>
              </a:rPr>
              <a:t>- </a:t>
            </a:r>
            <a:r>
              <a:rPr lang="pt-BR" u="none"/>
              <a:t>https://azure.microsoft.com/pt-br/services/data-lake-analytics/</a:t>
            </a:r>
          </a:p>
          <a:p>
            <a:endParaRPr lang="en-IE" sz="900" b="0" i="0" u="none" strike="noStrike" kern="1200" dirty="0">
              <a:solidFill>
                <a:schemeClr val="tx1"/>
              </a:solidFill>
              <a:effectLst/>
              <a:latin typeface="Segoe UI Light" pitchFamily="34" charset="0"/>
              <a:ea typeface="+mn-ea"/>
              <a:cs typeface="+mn-cs"/>
            </a:endParaRPr>
          </a:p>
          <a:p>
            <a:r>
              <a:rPr lang="pt-BR" u="none"/>
              <a:t>Serviços de </a:t>
            </a:r>
            <a:r>
              <a:rPr lang="pt-BR" b="1" u="none"/>
              <a:t>Dados e Análise</a:t>
            </a:r>
            <a:r>
              <a:rPr lang="pt-BR" sz="900" b="1" i="0" u="none" strike="noStrike">
                <a:solidFill>
                  <a:schemeClr val="tx1"/>
                </a:solidFill>
                <a:latin typeface="Segoe UI Light" pitchFamily="34" charset="0"/>
                <a:ea typeface="+mn-ea"/>
                <a:cs typeface="+mn-cs"/>
              </a:rPr>
              <a:t> </a:t>
            </a:r>
            <a:r>
              <a:rPr lang="pt-BR" sz="900" b="0" i="0" u="none" strike="noStrike">
                <a:solidFill>
                  <a:schemeClr val="tx1"/>
                </a:solidFill>
                <a:latin typeface="Segoe UI Light" pitchFamily="34" charset="0"/>
                <a:ea typeface="+mn-ea"/>
                <a:cs typeface="+mn-cs"/>
              </a:rPr>
              <a:t>- </a:t>
            </a:r>
            <a:r>
              <a:rPr lang="pt-BR" u="none"/>
              <a:t>https://azure.microsoft.com/pt-br/product-categories/analytics/</a:t>
            </a:r>
          </a:p>
          <a:p>
            <a:endParaRPr lang="en-IE" sz="900" b="0" i="0" u="none" strike="noStrike" kern="1200" dirty="0">
              <a:solidFill>
                <a:schemeClr val="tx1"/>
              </a:solidFill>
              <a:effectLst/>
              <a:latin typeface="Segoe UI Light" pitchFamily="34" charset="0"/>
              <a:ea typeface="+mn-ea"/>
              <a:cs typeface="+mn-cs"/>
            </a:endParaRPr>
          </a:p>
          <a:p>
            <a:r>
              <a:rPr lang="pt-BR" sz="900" b="1" i="0" u="none" strike="noStrike">
                <a:solidFill>
                  <a:schemeClr val="tx1"/>
                </a:solidFill>
                <a:latin typeface="Segoe UI Light" pitchFamily="34" charset="0"/>
                <a:ea typeface="+mn-ea"/>
                <a:cs typeface="+mn-cs"/>
              </a:rPr>
              <a:t>Observação sobre ordem de conteúdo no Learn e SkillPipe:</a:t>
            </a:r>
          </a:p>
          <a:p>
            <a:r>
              <a:rPr lang="pt-BR" sz="900" b="0" i="0" u="none" strike="noStrike">
                <a:solidFill>
                  <a:schemeClr val="tx1"/>
                </a:solidFill>
                <a:latin typeface="Segoe UI Light" pitchFamily="34" charset="0"/>
                <a:ea typeface="+mn-ea"/>
                <a:cs typeface="+mn-cs"/>
              </a:rPr>
              <a:t>Esta página foi movida para acompanhar o fluxo e os slides do PPT no SkillPipe, mas não no Learn. Você pode acessar a unidade do Learn aqui…</a:t>
            </a:r>
          </a:p>
          <a:p>
            <a:r>
              <a:rPr lang="pt-BR" sz="900" b="0" i="0" u="none" strike="noStrike">
                <a:solidFill>
                  <a:schemeClr val="tx1"/>
                </a:solidFill>
                <a:latin typeface="Segoe UI Light" pitchFamily="34" charset="0"/>
                <a:ea typeface="+mn-ea"/>
                <a:cs typeface="+mn-cs"/>
              </a:rPr>
              <a:t>https://docs.microsoft.com/pt-br/learn/modules/azure-database-fundamentals/azure-big-data-analytics </a:t>
            </a:r>
          </a:p>
          <a:p>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458813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33850"/>
          </a:xfrm>
        </p:spPr>
        <p:txBody>
          <a:bodyPr/>
          <a:lstStyle/>
          <a:p>
            <a:pPr marL="457200" indent="-457200">
              <a:buFont typeface="Arial,Sans-Serif"/>
              <a:buChar char="•"/>
            </a:pPr>
            <a:r>
              <a:rPr lang="pt-BR">
                <a:latin typeface="Segoe UI Semilight"/>
                <a:cs typeface="Segoe UI Semilight"/>
              </a:rPr>
              <a:t>O </a:t>
            </a:r>
            <a:r>
              <a:rPr lang="pt-BR" b="1">
                <a:latin typeface="Segoe UI Semilight"/>
                <a:cs typeface="Segoe UI Semilight"/>
              </a:rPr>
              <a:t>Serviço do Azure Machine Learning </a:t>
            </a:r>
            <a:r>
              <a:rPr lang="pt-BR">
                <a:latin typeface="Segoe UI Semilight"/>
                <a:cs typeface="Segoe UI Semilight"/>
              </a:rPr>
              <a:t>fornece um ambiente baseado </a:t>
            </a:r>
            <a:br>
              <a:rPr lang="pt-BR">
                <a:latin typeface="Segoe UI Semilight"/>
                <a:cs typeface="Segoe UI Semilight"/>
              </a:rPr>
            </a:br>
            <a:r>
              <a:rPr lang="pt-BR">
                <a:latin typeface="Segoe UI Semilight"/>
                <a:cs typeface="Segoe UI Semilight"/>
              </a:rPr>
              <a:t>em nuvem usado para desenvolver, treinar, testar, implantar, gerenciar </a:t>
            </a:r>
            <a:br>
              <a:rPr lang="pt-BR">
                <a:latin typeface="Segoe UI Semilight"/>
                <a:cs typeface="Segoe UI Semilight"/>
              </a:rPr>
            </a:br>
            <a:r>
              <a:rPr lang="pt-BR">
                <a:latin typeface="Segoe UI Semilight"/>
                <a:cs typeface="Segoe UI Semilight"/>
              </a:rPr>
              <a:t>e rastrear modelos de machine learning.</a:t>
            </a:r>
          </a:p>
          <a:p>
            <a:pPr marL="457200" indent="-457200">
              <a:buFont typeface="Arial,Sans-Serif"/>
              <a:buChar char="•"/>
            </a:pPr>
            <a:r>
              <a:rPr lang="pt-BR">
                <a:solidFill>
                  <a:srgbClr val="FF0000"/>
                </a:solidFill>
                <a:latin typeface="Segoe UI Semilight"/>
                <a:cs typeface="Segoe UI Semilight"/>
              </a:rPr>
              <a:t>Os Serviços Cognitivos criam algoritmos inteligentes e compatíveis em aplicativos, sites e bots para ver, ouvir, falar, entender e interpretar as necessidades do seu usuário. </a:t>
            </a:r>
          </a:p>
          <a:p>
            <a:pPr marL="457200" indent="-457200">
              <a:buFont typeface="Arial,Sans-Serif"/>
              <a:buChar char="•"/>
            </a:pPr>
            <a:r>
              <a:rPr lang="pt-BR">
                <a:solidFill>
                  <a:srgbClr val="FF0000"/>
                </a:solidFill>
                <a:latin typeface="Segoe UI Semilight"/>
                <a:cs typeface="Segoe UI Semilight"/>
              </a:rPr>
              <a:t>O Serviço de Bot do Azure desenvolve bots inteligentes, de nível empresarial que permitem que você mantenha o controle dos seus dados.</a:t>
            </a:r>
          </a:p>
          <a:p>
            <a:endParaRPr lang="en-IE" sz="900" b="1" i="0" u="none" strike="noStrike" kern="1200" dirty="0">
              <a:solidFill>
                <a:schemeClr val="tx1"/>
              </a:solidFill>
              <a:effectLst/>
              <a:latin typeface="Segoe UI Light" pitchFamily="34" charset="0"/>
              <a:ea typeface="+mn-ea"/>
              <a:cs typeface="+mn-cs"/>
            </a:endParaRPr>
          </a:p>
          <a:p>
            <a:r>
              <a:rPr lang="pt-BR" sz="900" b="0" i="0" u="none" strike="noStrike">
                <a:solidFill>
                  <a:schemeClr val="tx1"/>
                </a:solidFill>
                <a:latin typeface="Segoe UI Light" pitchFamily="34" charset="0"/>
                <a:ea typeface="+mn-ea"/>
                <a:cs typeface="+mn-cs"/>
              </a:rPr>
              <a:t>Saiba mais em:</a:t>
            </a:r>
          </a:p>
          <a:p>
            <a:r>
              <a:rPr lang="pt-BR" sz="900" b="1" i="0" u="none" strike="noStrike">
                <a:solidFill>
                  <a:schemeClr val="tx1"/>
                </a:solidFill>
                <a:latin typeface="Segoe UI Light" pitchFamily="34" charset="0"/>
                <a:ea typeface="+mn-ea"/>
                <a:cs typeface="+mn-cs"/>
              </a:rPr>
              <a:t>Serviço do Azure Machine Learning - </a:t>
            </a:r>
            <a:r>
              <a:rPr lang="pt-BR" sz="900" u="none"/>
              <a:t>https://azure.microsoft.com/pt-br/services/machine-learning-service/</a:t>
            </a:r>
          </a:p>
          <a:p>
            <a:r>
              <a:rPr lang="pt-BR" sz="900" b="1" i="0" u="none" strike="noStrike">
                <a:solidFill>
                  <a:schemeClr val="tx1"/>
                </a:solidFill>
                <a:latin typeface="Segoe UI Light" pitchFamily="34" charset="0"/>
                <a:ea typeface="+mn-ea"/>
                <a:cs typeface="+mn-cs"/>
              </a:rPr>
              <a:t>Estúdio do Azure Machine Learning - </a:t>
            </a:r>
            <a:r>
              <a:rPr lang="pt-BR" sz="900" u="none"/>
              <a:t>https://azure.microsoft.com/pt-br/services/machine-learning-studio/</a:t>
            </a:r>
          </a:p>
          <a:p>
            <a:endParaRPr lang="en-IE" sz="900" b="1" u="none" kern="1200" dirty="0">
              <a:solidFill>
                <a:schemeClr val="tx1"/>
              </a:solidFill>
              <a:effectLst/>
              <a:latin typeface="Segoe UI Light" pitchFamily="34" charset="0"/>
              <a:ea typeface="+mn-ea"/>
              <a:cs typeface="+mn-cs"/>
            </a:endParaRPr>
          </a:p>
          <a:p>
            <a:r>
              <a:rPr lang="pt-BR" sz="900" b="1" u="none">
                <a:solidFill>
                  <a:schemeClr val="tx1"/>
                </a:solidFill>
                <a:latin typeface="Segoe UI Light" pitchFamily="34" charset="0"/>
                <a:ea typeface="+mn-ea"/>
                <a:cs typeface="+mn-cs"/>
              </a:rPr>
              <a:t>Observação</a:t>
            </a:r>
            <a:r>
              <a:rPr lang="pt-BR" sz="900" u="none">
                <a:solidFill>
                  <a:schemeClr val="tx1"/>
                </a:solidFill>
                <a:latin typeface="Segoe UI Light" pitchFamily="34" charset="0"/>
                <a:ea typeface="+mn-ea"/>
                <a:cs typeface="+mn-cs"/>
              </a:rPr>
              <a:t>: para obter uma lista completa dos serviços de Inteligência Artificial e Machine Learning disponíveis com o Azure, consulte a seção IA + Machine Learning na página </a:t>
            </a:r>
            <a:r>
              <a:rPr lang="pt-BR" sz="900" u="none"/>
              <a:t>https://azure.microsoft.com/pt-br/overview/ai-platform/</a:t>
            </a:r>
            <a:r>
              <a:rPr lang="pt-BR" sz="900" u="none">
                <a:solidFill>
                  <a:schemeClr val="tx1"/>
                </a:solidFill>
                <a:latin typeface="Segoe UI Light" pitchFamily="34" charset="0"/>
                <a:ea typeface="+mn-ea"/>
                <a:cs typeface="+mn-cs"/>
              </a:rPr>
              <a:t>.</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1">
                <a:solidFill>
                  <a:schemeClr val="tx1"/>
                </a:solidFill>
                <a:latin typeface="Segoe UI Light" pitchFamily="34" charset="0"/>
                <a:ea typeface="+mn-ea"/>
                <a:cs typeface="+mn-cs"/>
              </a:rPr>
              <a:t>Observação sobre ordem de conteúdo no Learn e SkillPipe: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i="0" u="none" strike="noStrike">
                <a:solidFill>
                  <a:schemeClr val="tx1"/>
                </a:solidFill>
                <a:latin typeface="Segoe UI Light" pitchFamily="34" charset="0"/>
                <a:ea typeface="+mn-ea"/>
                <a:cs typeface="+mn-cs"/>
              </a:rPr>
              <a:t>Várias unidades do Learn abordam o conteúdo deste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a:solidFill>
                  <a:schemeClr val="tx1"/>
                </a:solidFill>
                <a:latin typeface="Segoe UI Light" pitchFamily="34" charset="0"/>
                <a:ea typeface="+mn-ea"/>
                <a:cs typeface="+mn-cs"/>
              </a:rPr>
              <a:t>https://docs.microsoft.com/pt-br/learn/modules/ai-machine-learning-fundamentals/1-introduction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a:solidFill>
                  <a:schemeClr val="tx1"/>
                </a:solidFill>
                <a:latin typeface="Segoe UI Light" pitchFamily="34" charset="0"/>
                <a:ea typeface="+mn-ea"/>
                <a:cs typeface="+mn-cs"/>
              </a:rPr>
              <a:t>https://docs.microsoft.com/pt-br/learn/modules/ai-machine-learning-fundamentals/2-identify-product-options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a:solidFill>
                  <a:schemeClr val="tx1"/>
                </a:solidFill>
                <a:latin typeface="Segoe UI Light" pitchFamily="34" charset="0"/>
                <a:ea typeface="+mn-ea"/>
                <a:cs typeface="+mn-cs"/>
              </a:rPr>
              <a:t>https://docs.microsoft.com/pt-br/learn/modules/ai-machine-learning-fundamentals/3-analyze-decision-criteria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a:solidFill>
                  <a:schemeClr val="tx1"/>
                </a:solidFill>
                <a:latin typeface="Segoe UI Light" pitchFamily="34" charset="0"/>
                <a:ea typeface="+mn-ea"/>
                <a:cs typeface="+mn-cs"/>
              </a:rPr>
              <a:t>https://docs.microsoft.com/pt-br/learn/modules/ai-machine-learning-fundamentals/4-use-machine-learning</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a:solidFill>
                  <a:schemeClr val="tx1"/>
                </a:solidFill>
                <a:latin typeface="Segoe UI Light" pitchFamily="34" charset="0"/>
                <a:ea typeface="+mn-ea"/>
                <a:cs typeface="+mn-cs"/>
              </a:rPr>
              <a:t>https://docs.microsoft.com/pt-br/learn/modules/ai-machine-learning-fundamentals/5-use-cognitive-services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a:solidFill>
                  <a:schemeClr val="tx1"/>
                </a:solidFill>
                <a:latin typeface="Segoe UI Light" pitchFamily="34" charset="0"/>
                <a:ea typeface="+mn-ea"/>
                <a:cs typeface="+mn-cs"/>
              </a:rPr>
              <a:t>https://docs.microsoft.com/pt-br/learn/modules/ai-machine-learning-fundamentals/6-use-bot-services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567870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284663"/>
          </a:xfr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pt-BR" sz="1400" b="1" i="0">
                <a:latin typeface="Segoe UI Light" panose="020B0502040204020203" pitchFamily="34" charset="0"/>
              </a:rPr>
              <a:t>Observação: este tópico também é introduzido no Módulo 1, slide 23 (pois funciona bem lá), mas está listado no domínio de objetivo aqui.</a:t>
            </a:r>
          </a:p>
          <a:p>
            <a:pPr marL="0" indent="0">
              <a:buFont typeface="Arial" panose="020B0604020202020204" pitchFamily="34" charset="0"/>
              <a:buNone/>
            </a:pPr>
            <a:endParaRPr lang="en-US" sz="1800" b="0" i="0" u="none" strike="noStrike" dirty="0">
              <a:effectLst/>
              <a:latin typeface="Segoe UI" panose="020B0502040204020203" pitchFamily="34" charset="0"/>
              <a:hlinkClick r:id="rId3"/>
            </a:endParaRPr>
          </a:p>
          <a:p>
            <a:pPr marL="0" indent="0">
              <a:buFont typeface="Arial" panose="020B0604020202020204" pitchFamily="34" charset="0"/>
              <a:buNone/>
            </a:pPr>
            <a:r>
              <a:rPr lang="pt-BR" sz="800" b="0" i="0">
                <a:latin typeface="Segoe UI" panose="020B0502040204020203" pitchFamily="34" charset="0"/>
              </a:rPr>
              <a:t>Computação </a:t>
            </a:r>
            <a:r>
              <a:rPr lang="pt-BR" sz="800" b="0" i="0" u="none" strike="noStrike">
                <a:latin typeface="Segoe UI" panose="020B0502040204020203" pitchFamily="34" charset="0"/>
                <a:hlinkClick r:id="rId3"/>
              </a:rPr>
              <a:t>sem servidor</a:t>
            </a:r>
            <a:r>
              <a:rPr lang="pt-BR" sz="800" b="0" i="0">
                <a:solidFill>
                  <a:srgbClr val="171717"/>
                </a:solidFill>
                <a:latin typeface="Segoe UI" panose="020B0502040204020203" pitchFamily="34" charset="0"/>
              </a:rPr>
              <a:t> é a evolução das plataformas em nuvem na direção do código nativo de nuvem puro. </a:t>
            </a:r>
            <a:br>
              <a:rPr lang="pt-BR" sz="800" b="0" i="0">
                <a:solidFill>
                  <a:srgbClr val="171717"/>
                </a:solidFill>
                <a:latin typeface="Segoe UI" panose="020B0502040204020203" pitchFamily="34" charset="0"/>
              </a:rPr>
            </a:br>
            <a:r>
              <a:rPr lang="pt-BR" sz="800" b="0" i="0">
                <a:solidFill>
                  <a:srgbClr val="171717"/>
                </a:solidFill>
                <a:latin typeface="Segoe UI" panose="020B0502040204020203" pitchFamily="34" charset="0"/>
              </a:rPr>
              <a:t>O fato de ser sem servidor aproxima os desenvolvedores da lógica de negócios ao mesmo tempo que os isola das preocupações com infraestrutura. É um padrão que não implica “nenhum servidor”, mas “menos servidor”. O código sem servidor é direcionado a eventos. O código pode ser acionado por qualquer coisa a partir de uma solicitação da Web HTTP tradicional até um temporizador ou o resultado do upload de um arquivo. A infraestrutura por trás de “sem servidor” permite que a escala instantânea atenda às demandas variáveis e oferece microcobrança para realmente “pagar pelo que você usa”. “Sem servidor” exige uma nova maneira de pensar e abordar a criação de aplicativos e não é a solução certa para cada problema. </a:t>
            </a:r>
          </a:p>
          <a:p>
            <a:pPr marL="0" indent="0">
              <a:buFont typeface="Arial" panose="020B0604020202020204" pitchFamily="34" charset="0"/>
              <a:buNone/>
            </a:pPr>
            <a:endParaRPr lang="en-US" sz="1400" b="1" dirty="0"/>
          </a:p>
          <a:p>
            <a:pPr marL="457200" indent="-457200">
              <a:buFont typeface="Arial" panose="020B0604020202020204" pitchFamily="34" charset="0"/>
              <a:buChar char="•"/>
            </a:pPr>
            <a:r>
              <a:rPr lang="pt-BR" sz="800"/>
              <a:t>O </a:t>
            </a:r>
            <a:r>
              <a:rPr lang="pt-BR" sz="800" b="1"/>
              <a:t>Azure Functions </a:t>
            </a:r>
            <a:r>
              <a:rPr lang="pt-BR" sz="800"/>
              <a:t>é</a:t>
            </a:r>
            <a:r>
              <a:rPr lang="pt-BR" sz="800" b="1"/>
              <a:t> </a:t>
            </a:r>
            <a:r>
              <a:rPr lang="pt-BR" sz="800"/>
              <a:t>um código que está executando seu serviço e não a infraestrutura ou plataforma subjacente. Cria infraestrutura com base em um evento.</a:t>
            </a:r>
          </a:p>
          <a:p>
            <a:pPr marL="457200" indent="-457200">
              <a:buFont typeface="Arial" panose="020B0604020202020204" pitchFamily="34" charset="0"/>
              <a:buChar char="•"/>
            </a:pPr>
            <a:r>
              <a:rPr lang="pt-BR" sz="800"/>
              <a:t>Os </a:t>
            </a:r>
            <a:r>
              <a:rPr lang="pt-BR" sz="800" b="1"/>
              <a:t>Aplicativos Lógicos do Azure</a:t>
            </a:r>
            <a:r>
              <a:rPr lang="pt-BR" sz="800"/>
              <a:t> são um serviço de nuvem que ajuda na automatização e na orquestração de tarefas, processos empresariais e fluxos de trabalho quando é preciso integrar aplicativos, dados, sistemas e serviços.</a:t>
            </a:r>
          </a:p>
          <a:p>
            <a:pPr marL="457200" indent="-457200">
              <a:buFont typeface="Arial" panose="020B0604020202020204" pitchFamily="34" charset="0"/>
              <a:buChar char="•"/>
            </a:pPr>
            <a:r>
              <a:rPr lang="pt-BR" sz="800"/>
              <a:t>A </a:t>
            </a:r>
            <a:r>
              <a:rPr lang="pt-BR" sz="800" b="1"/>
              <a:t>Grade de Eventos do Azure</a:t>
            </a:r>
            <a:r>
              <a:rPr lang="pt-BR" sz="800"/>
              <a:t> é um serviço de roteamento de evento inteligente e totalmente gerenciado que usa um modelo de publicação-assinatura para o consumo uniforme de evento.</a:t>
            </a:r>
          </a:p>
          <a:p>
            <a:endParaRPr lang="en-IE" sz="900" b="1" i="0" u="none" strike="noStrike" kern="1200" dirty="0">
              <a:solidFill>
                <a:schemeClr val="tx1"/>
              </a:solidFill>
              <a:effectLst/>
              <a:latin typeface="Segoe UI Light" pitchFamily="34" charset="0"/>
              <a:ea typeface="+mn-ea"/>
              <a:cs typeface="+mn-cs"/>
            </a:endParaRPr>
          </a:p>
          <a:p>
            <a:r>
              <a:rPr lang="pt-BR" sz="500" b="1" i="0" u="none" strike="noStrike">
                <a:solidFill>
                  <a:schemeClr val="tx1"/>
                </a:solidFill>
                <a:latin typeface="Segoe UI Light" pitchFamily="34" charset="0"/>
                <a:ea typeface="+mn-ea"/>
                <a:cs typeface="+mn-cs"/>
              </a:rPr>
              <a:t>Azure Functions - </a:t>
            </a:r>
            <a:r>
              <a:rPr lang="pt-BR" sz="500" b="0" i="0" u="none" strike="noStrike">
                <a:solidFill>
                  <a:schemeClr val="tx1"/>
                </a:solidFill>
                <a:latin typeface="Segoe UI Light" pitchFamily="34" charset="0"/>
                <a:ea typeface="+mn-ea"/>
                <a:cs typeface="+mn-cs"/>
              </a:rPr>
              <a:t>https://docs.microsoft.com/pt-br/azure/azure-functions/ </a:t>
            </a:r>
          </a:p>
          <a:p>
            <a:endParaRPr lang="en-IE" sz="500" b="0" i="0" u="none" strike="noStrike" kern="1200" dirty="0">
              <a:solidFill>
                <a:schemeClr val="tx1"/>
              </a:solidFill>
              <a:effectLst/>
              <a:latin typeface="Segoe UI Light" pitchFamily="34" charset="0"/>
              <a:ea typeface="+mn-ea"/>
              <a:cs typeface="+mn-cs"/>
            </a:endParaRPr>
          </a:p>
          <a:p>
            <a:r>
              <a:rPr lang="pt-BR" sz="500" b="1" i="0" u="none" strike="noStrike">
                <a:solidFill>
                  <a:schemeClr val="tx1"/>
                </a:solidFill>
                <a:latin typeface="Segoe UI Light" pitchFamily="34" charset="0"/>
                <a:ea typeface="+mn-ea"/>
                <a:cs typeface="+mn-cs"/>
              </a:rPr>
              <a:t>Aplicativos Lógicos do Azure - </a:t>
            </a:r>
            <a:r>
              <a:rPr lang="pt-BR" sz="500" u="sng"/>
              <a:t>https://docs.microsoft.com/pt-br/azure/logic-apps/ </a:t>
            </a:r>
          </a:p>
          <a:p>
            <a:endParaRPr lang="en-IE" sz="500" b="0" i="0" u="none" strike="noStrike" kern="1200" dirty="0">
              <a:solidFill>
                <a:schemeClr val="tx1"/>
              </a:solidFill>
              <a:effectLst/>
              <a:latin typeface="Segoe UI Light" pitchFamily="34" charset="0"/>
              <a:ea typeface="+mn-ea"/>
              <a:cs typeface="+mn-cs"/>
            </a:endParaRPr>
          </a:p>
          <a:p>
            <a:r>
              <a:rPr lang="pt-BR" sz="500" b="1" i="0" u="none" strike="noStrike">
                <a:solidFill>
                  <a:schemeClr val="tx1"/>
                </a:solidFill>
                <a:latin typeface="Segoe UI Light" pitchFamily="34" charset="0"/>
                <a:ea typeface="+mn-ea"/>
                <a:cs typeface="+mn-cs"/>
              </a:rPr>
              <a:t>Grade de Eventos do Azure - </a:t>
            </a:r>
            <a:r>
              <a:rPr lang="pt-BR" sz="500" u="sng"/>
              <a:t>https://docs.microsoft.com/pt-br/azure/event-grid/ </a:t>
            </a:r>
          </a:p>
          <a:p>
            <a:pPr marL="0" indent="0">
              <a:buFont typeface="Arial" panose="020B0604020202020204" pitchFamily="34" charset="0"/>
              <a:buNone/>
            </a:pPr>
            <a:endParaRPr lang="en-IE" sz="500" b="0" i="0" u="none" strike="noStrike" kern="1200" dirty="0">
              <a:solidFill>
                <a:schemeClr val="tx1"/>
              </a:solidFill>
              <a:effectLst/>
              <a:latin typeface="Segoe UI Light" pitchFamily="34" charset="0"/>
              <a:ea typeface="+mn-ea"/>
              <a:cs typeface="+mn-cs"/>
            </a:endParaRPr>
          </a:p>
          <a:p>
            <a:r>
              <a:rPr lang="pt-BR" sz="500" b="1">
                <a:solidFill>
                  <a:schemeClr val="tx1"/>
                </a:solidFill>
                <a:latin typeface="Segoe UI Light" pitchFamily="34" charset="0"/>
                <a:ea typeface="+mn-ea"/>
                <a:cs typeface="+mn-cs"/>
              </a:rPr>
              <a:t>Observação</a:t>
            </a:r>
            <a:r>
              <a:rPr lang="pt-BR" sz="500">
                <a:solidFill>
                  <a:schemeClr val="tx1"/>
                </a:solidFill>
                <a:latin typeface="Segoe UI Light" pitchFamily="34" charset="0"/>
                <a:ea typeface="+mn-ea"/>
                <a:cs typeface="+mn-cs"/>
              </a:rPr>
              <a:t>: para obter mais detalhes sobre os serviços sem servidor disponíveis com o Azure, consulte </a:t>
            </a:r>
            <a:r>
              <a:rPr lang="pt-BR" sz="500" u="sng"/>
              <a:t>https://azure.microsoft.com/pt-br/solutions/serverless/ </a:t>
            </a:r>
          </a:p>
          <a:p>
            <a:endParaRPr lang="en-IE" sz="500" b="0" i="0" u="sng"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pt-BR" sz="500" b="1">
                <a:solidFill>
                  <a:schemeClr val="tx1"/>
                </a:solidFill>
                <a:latin typeface="Segoe UI Light" pitchFamily="34" charset="0"/>
                <a:ea typeface="+mn-ea"/>
                <a:cs typeface="+mn-cs"/>
              </a:rPr>
              <a:t>Observação sobre ordem de conteúdo no Learn e SkillPipe: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500" b="0" i="0" u="none" strike="noStrike">
                <a:solidFill>
                  <a:schemeClr val="tx1"/>
                </a:solidFill>
                <a:latin typeface="Segoe UI Light" pitchFamily="34" charset="0"/>
                <a:ea typeface="+mn-ea"/>
                <a:cs typeface="+mn-cs"/>
              </a:rPr>
              <a:t>Várias unidades do Learn abordam o conteúdo deste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500" b="0">
                <a:solidFill>
                  <a:schemeClr val="tx1"/>
                </a:solidFill>
                <a:latin typeface="Segoe UI Light" pitchFamily="34" charset="0"/>
                <a:ea typeface="+mn-ea"/>
                <a:cs typeface="+mn-cs"/>
              </a:rPr>
              <a:t>https://docs.microsoft.com/pt-br/learn/modules/serverless-fundamentals/1-introduction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500" b="0">
                <a:solidFill>
                  <a:schemeClr val="tx1"/>
                </a:solidFill>
                <a:latin typeface="Segoe UI Light" pitchFamily="34" charset="0"/>
                <a:ea typeface="+mn-ea"/>
                <a:cs typeface="+mn-cs"/>
              </a:rPr>
              <a:t>https://docs.microsoft.com/pt-br/learn/modules/serverless-fundamentals/2-identify-product-options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500" b="0">
                <a:solidFill>
                  <a:schemeClr val="tx1"/>
                </a:solidFill>
                <a:latin typeface="Segoe UI Light" pitchFamily="34" charset="0"/>
                <a:ea typeface="+mn-ea"/>
                <a:cs typeface="+mn-cs"/>
              </a:rPr>
              <a:t>https://docs.microsoft.com/pt-br/learn/modules/serverless-fundamentals/3-analyze-decision-criteria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500" b="0">
                <a:solidFill>
                  <a:schemeClr val="tx1"/>
                </a:solidFill>
                <a:latin typeface="Segoe UI Light" pitchFamily="34" charset="0"/>
                <a:ea typeface="+mn-ea"/>
                <a:cs typeface="+mn-cs"/>
              </a:rPr>
              <a:t>https://docs.microsoft.com/pt-br/learn/modules/serverless-fundamentals/4-use-azure-functions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500" b="0">
                <a:solidFill>
                  <a:schemeClr val="tx1"/>
                </a:solidFill>
                <a:latin typeface="Segoe UI Light" pitchFamily="34" charset="0"/>
                <a:ea typeface="+mn-ea"/>
                <a:cs typeface="+mn-cs"/>
              </a:rPr>
              <a:t>https://docs.microsoft.com/pt-br/learn/modules/serverless-fundamentals/5-use-azure-logic-apps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515499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1773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800"/>
              <a:t>Os </a:t>
            </a:r>
            <a:r>
              <a:rPr lang="pt-BR" sz="800" b="1"/>
              <a:t>serviços do Azure DevOps </a:t>
            </a:r>
            <a:r>
              <a:rPr lang="pt-BR" sz="800"/>
              <a:t>fornecem ferramentas de colaboração de desenvolvimento, incluindo pipelines, repositórios do Git, cartões Kanban e testes de carga baseados em nuvem e muito automatizados.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800"/>
              <a:t>O </a:t>
            </a:r>
            <a:r>
              <a:rPr lang="pt-BR" sz="800" b="1"/>
              <a:t>Azure DevTest Labs </a:t>
            </a:r>
            <a:r>
              <a:rPr lang="pt-BR" sz="800"/>
              <a:t>permite criar rapidamente ambientes no Azure enquanto minimiza os gastos e controla os custos.</a:t>
            </a:r>
          </a:p>
          <a:p>
            <a:pPr marL="0" marR="0" lvl="0" indent="0" algn="l" defTabSz="914400" rtl="0" eaLnBrk="1" fontAlgn="auto" latinLnBrk="0" hangingPunct="1">
              <a:lnSpc>
                <a:spcPct val="100000"/>
              </a:lnSpc>
              <a:spcBef>
                <a:spcPts val="0"/>
              </a:spcBef>
              <a:spcAft>
                <a:spcPts val="0"/>
              </a:spcAft>
              <a:buClrTx/>
              <a:buSzTx/>
              <a:buFontTx/>
              <a:buNone/>
              <a:tabLst/>
              <a:defRPr/>
            </a:pPr>
            <a:br>
              <a:rPr lang="pt-BR" sz="900"/>
            </a:br>
            <a:r>
              <a:rPr lang="pt-BR" sz="900" b="1" i="0">
                <a:solidFill>
                  <a:srgbClr val="666666"/>
                </a:solidFill>
                <a:latin typeface="Roboto"/>
              </a:rPr>
              <a:t>GitHub </a:t>
            </a:r>
            <a:r>
              <a:rPr lang="pt-BR" sz="900" b="0" i="0">
                <a:solidFill>
                  <a:srgbClr val="666666"/>
                </a:solidFill>
                <a:latin typeface="Roboto"/>
              </a:rPr>
              <a:t>é um hosting de provedor americano para controle de versão e desenvolvimento de software usando o Git. Ele oferece a funcionalidade de controle de versão distribuído e gerenciamento de código-fonte (SCM) do Git, além de seus próprios recursos. Ele oferece controle de acesso e vários recursos de colaboração, como acompanhamento de bugs, solicitações de recursos, gerenciamento de tarefas e wikis para cada projeto.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900" i="0">
                <a:solidFill>
                  <a:srgbClr val="6A737D"/>
                </a:solidFill>
                <a:latin typeface="-apple-system"/>
              </a:rPr>
              <a:t>O </a:t>
            </a:r>
            <a:r>
              <a:rPr lang="pt-BR" sz="900" b="1" i="0">
                <a:solidFill>
                  <a:srgbClr val="6A737D"/>
                </a:solidFill>
                <a:latin typeface="-apple-system"/>
              </a:rPr>
              <a:t>GitHub Actions</a:t>
            </a:r>
            <a:r>
              <a:rPr lang="pt-BR" sz="900" b="0" i="0">
                <a:solidFill>
                  <a:srgbClr val="6A737D"/>
                </a:solidFill>
                <a:latin typeface="-apple-system"/>
              </a:rPr>
              <a:t> facilita a automação de todos os fluxos de trabalho de software, agora com CI/CD mundial. Criar, testar e implantar seu código diretamente do GitHub. Faça as análises de código, o gerenciamento de ramificações e a seleção de problemas funcionarem como você quer.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800" dirty="0"/>
          </a:p>
          <a:p>
            <a:endParaRPr lang="en-IE" sz="800" b="1" i="0" u="none" strike="noStrike" kern="1200" dirty="0">
              <a:solidFill>
                <a:schemeClr val="tx1"/>
              </a:solidFill>
              <a:effectLst/>
              <a:latin typeface="Segoe UI Light" pitchFamily="34" charset="0"/>
              <a:ea typeface="+mn-ea"/>
              <a:cs typeface="+mn-cs"/>
            </a:endParaRPr>
          </a:p>
          <a:p>
            <a:r>
              <a:rPr lang="pt-BR" sz="800" b="1" i="0" u="none" strike="noStrike">
                <a:solidFill>
                  <a:schemeClr val="tx1"/>
                </a:solidFill>
                <a:latin typeface="Segoe UI Light" pitchFamily="34" charset="0"/>
                <a:ea typeface="+mn-ea"/>
                <a:cs typeface="+mn-cs"/>
              </a:rPr>
              <a:t>Serviços do Azure DevOps - </a:t>
            </a:r>
            <a:r>
              <a:rPr lang="pt-BR" sz="900" u="sng"/>
              <a:t>https://docs.microsoft.com/pt-br/azure/devops/ </a:t>
            </a:r>
          </a:p>
          <a:p>
            <a:endParaRPr lang="en-IE" sz="800" b="0" i="0" u="none" strike="noStrike" kern="1200" dirty="0">
              <a:solidFill>
                <a:schemeClr val="tx1"/>
              </a:solidFill>
              <a:effectLst/>
              <a:latin typeface="Segoe UI Light" pitchFamily="34" charset="0"/>
              <a:ea typeface="+mn-ea"/>
              <a:cs typeface="+mn-cs"/>
            </a:endParaRPr>
          </a:p>
          <a:p>
            <a:r>
              <a:rPr lang="pt-BR" sz="800" b="1" i="0" u="none" strike="noStrike">
                <a:solidFill>
                  <a:schemeClr val="tx1"/>
                </a:solidFill>
                <a:latin typeface="Segoe UI Light" pitchFamily="34" charset="0"/>
                <a:ea typeface="+mn-ea"/>
                <a:cs typeface="+mn-cs"/>
              </a:rPr>
              <a:t>Azure DevTest Labs - </a:t>
            </a:r>
            <a:r>
              <a:rPr lang="pt-BR" sz="900" u="sng"/>
              <a:t>https://azure.microsoft.com/pt-br/services/devtest-lab/ </a:t>
            </a:r>
          </a:p>
          <a:p>
            <a:endParaRPr lang="en-IE" sz="800" b="1" kern="1200" dirty="0">
              <a:solidFill>
                <a:schemeClr val="tx1"/>
              </a:solidFill>
              <a:effectLst/>
              <a:latin typeface="Segoe UI Light" pitchFamily="34" charset="0"/>
              <a:ea typeface="+mn-ea"/>
              <a:cs typeface="+mn-cs"/>
            </a:endParaRPr>
          </a:p>
          <a:p>
            <a:r>
              <a:rPr lang="pt-BR" sz="800" b="1">
                <a:solidFill>
                  <a:schemeClr val="tx1"/>
                </a:solidFill>
                <a:latin typeface="Segoe UI Light" pitchFamily="34" charset="0"/>
                <a:ea typeface="+mn-ea"/>
                <a:cs typeface="+mn-cs"/>
              </a:rPr>
              <a:t>Observação</a:t>
            </a:r>
            <a:r>
              <a:rPr lang="pt-BR" sz="800">
                <a:solidFill>
                  <a:schemeClr val="tx1"/>
                </a:solidFill>
                <a:latin typeface="Segoe UI Light" pitchFamily="34" charset="0"/>
                <a:ea typeface="+mn-ea"/>
                <a:cs typeface="+mn-cs"/>
              </a:rPr>
              <a:t>: para obter detalhes mais gerais sobre os serviços do DevOps disponíveis com o Azure, consulte </a:t>
            </a:r>
            <a:r>
              <a:rPr lang="pt-BR" sz="900" u="sng"/>
              <a:t>https://docs.microsoft.com/pt-br/azure/#pivot=products&amp;panel=devops </a:t>
            </a:r>
          </a:p>
          <a:p>
            <a:endParaRPr lang="en-IE" sz="900" b="0" i="0" u="sng"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1">
                <a:solidFill>
                  <a:schemeClr val="tx1"/>
                </a:solidFill>
                <a:latin typeface="Segoe UI Light" pitchFamily="34" charset="0"/>
                <a:ea typeface="+mn-ea"/>
                <a:cs typeface="+mn-cs"/>
              </a:rPr>
              <a:t>Observação sobre ordem de conteúdo no Learn e SkillPipe: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i="0" u="none" strike="noStrike">
                <a:solidFill>
                  <a:schemeClr val="tx1"/>
                </a:solidFill>
                <a:latin typeface="Segoe UI Light" pitchFamily="34" charset="0"/>
                <a:ea typeface="+mn-ea"/>
                <a:cs typeface="+mn-cs"/>
              </a:rPr>
              <a:t>Várias unidades do Learn abordam o conteúdo deste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i="0" u="none" strike="noStrike">
                <a:solidFill>
                  <a:schemeClr val="tx1"/>
                </a:solidFill>
                <a:latin typeface="Segoe UI Light" pitchFamily="34" charset="0"/>
                <a:ea typeface="+mn-ea"/>
                <a:cs typeface="+mn-cs"/>
              </a:rPr>
              <a:t>https://docs.microsoft.com/pt-br/learn/modules/azure-devops-devtest-labs/1-introduction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i="0" u="none" strike="noStrike">
                <a:solidFill>
                  <a:schemeClr val="tx1"/>
                </a:solidFill>
                <a:latin typeface="Segoe UI Light" pitchFamily="34" charset="0"/>
                <a:ea typeface="+mn-ea"/>
                <a:cs typeface="+mn-cs"/>
              </a:rPr>
              <a:t>https://docs.microsoft.com/pt-br/learn/modules/azure-devops-devtest-labs/2-identify-product-options</a:t>
            </a:r>
          </a:p>
          <a:p>
            <a:r>
              <a:rPr lang="pt-BR" sz="800" b="0" i="0" u="none" strike="noStrike">
                <a:solidFill>
                  <a:schemeClr val="tx1"/>
                </a:solidFill>
                <a:latin typeface="Segoe UI Light" pitchFamily="34" charset="0"/>
                <a:ea typeface="+mn-ea"/>
                <a:cs typeface="+mn-cs"/>
              </a:rPr>
              <a:t>https://docs.microsoft.com/pt-br/learn/modules/azure-devops-devtest-labs/3-analyze-decision-criteria</a:t>
            </a:r>
          </a:p>
          <a:p>
            <a:r>
              <a:rPr lang="pt-BR" sz="800" b="0" i="0" u="none" strike="noStrike">
                <a:solidFill>
                  <a:schemeClr val="tx1"/>
                </a:solidFill>
                <a:latin typeface="Segoe UI Light" pitchFamily="34" charset="0"/>
                <a:ea typeface="+mn-ea"/>
                <a:cs typeface="+mn-cs"/>
              </a:rPr>
              <a:t>https://docs.microsoft.com/pt-br/learn/modules/azure-devops-devtest-labs/4-use-azure-devops</a:t>
            </a:r>
          </a:p>
          <a:p>
            <a:r>
              <a:rPr lang="pt-BR" sz="800" b="0" i="0" u="none" strike="noStrike">
                <a:solidFill>
                  <a:schemeClr val="tx1"/>
                </a:solidFill>
                <a:latin typeface="Segoe UI Light" pitchFamily="34" charset="0"/>
                <a:ea typeface="+mn-ea"/>
                <a:cs typeface="+mn-cs"/>
              </a:rPr>
              <a:t>https://docs.microsoft.com/pt-br/learn/modules/azure-devops-devtest-labs/5-use-github</a:t>
            </a:r>
          </a:p>
          <a:p>
            <a:r>
              <a:rPr lang="pt-BR" sz="800" b="0" i="0" u="none" strike="noStrike">
                <a:solidFill>
                  <a:schemeClr val="tx1"/>
                </a:solidFill>
                <a:latin typeface="Segoe UI Light" pitchFamily="34" charset="0"/>
                <a:ea typeface="+mn-ea"/>
                <a:cs typeface="+mn-cs"/>
              </a:rPr>
              <a:t>https://docs.microsoft.com/pt-br/learn/modules/azure-devops-devtest-labs/6-use-azure-devtest-labs</a:t>
            </a:r>
          </a:p>
          <a:p>
            <a:endParaRPr lang="en-IE" sz="800" b="0" i="0" u="none" strike="noStrike" kern="1200" dirty="0">
              <a:solidFill>
                <a:schemeClr val="tx1"/>
              </a:solidFill>
              <a:effectLst/>
              <a:latin typeface="Segoe UI Light" pitchFamily="34" charset="0"/>
              <a:ea typeface="+mn-ea"/>
              <a:cs typeface="+mn-cs"/>
            </a:endParaRPr>
          </a:p>
          <a:p>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10:04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93423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53914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96198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744" r:id="rId6"/>
    <p:sldLayoutId id="2147484240" r:id="rId7"/>
    <p:sldLayoutId id="2147484241" r:id="rId8"/>
    <p:sldLayoutId id="2147484474" r:id="rId9"/>
    <p:sldLayoutId id="2147484245" r:id="rId10"/>
    <p:sldLayoutId id="2147484249" r:id="rId11"/>
    <p:sldLayoutId id="2147484641" r:id="rId12"/>
    <p:sldLayoutId id="2147484584" r:id="rId13"/>
    <p:sldLayoutId id="2147484742"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 id="2147484794"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14.png"/><Relationship Id="rId7"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59.svg"/><Relationship Id="rId13" Type="http://schemas.openxmlformats.org/officeDocument/2006/relationships/image" Target="../media/image64.svg"/><Relationship Id="rId18" Type="http://schemas.openxmlformats.org/officeDocument/2006/relationships/image" Target="../media/image16.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15.png"/><Relationship Id="rId2" Type="http://schemas.openxmlformats.org/officeDocument/2006/relationships/notesSlide" Target="../notesSlides/notesSlide11.xml"/><Relationship Id="rId16" Type="http://schemas.openxmlformats.org/officeDocument/2006/relationships/image" Target="../media/image14.png"/><Relationship Id="rId1" Type="http://schemas.openxmlformats.org/officeDocument/2006/relationships/slideLayout" Target="../slideLayouts/slideLayout21.xml"/><Relationship Id="rId6" Type="http://schemas.openxmlformats.org/officeDocument/2006/relationships/image" Target="../media/image57.sv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6.svg"/><Relationship Id="rId10" Type="http://schemas.openxmlformats.org/officeDocument/2006/relationships/image" Target="../media/image61.svg"/><Relationship Id="rId19" Type="http://schemas.openxmlformats.org/officeDocument/2006/relationships/image" Target="../media/image17.png"/><Relationship Id="rId4" Type="http://schemas.openxmlformats.org/officeDocument/2006/relationships/image" Target="../media/image55.svg"/><Relationship Id="rId9" Type="http://schemas.openxmlformats.org/officeDocument/2006/relationships/image" Target="../media/image60.png"/><Relationship Id="rId14" Type="http://schemas.openxmlformats.org/officeDocument/2006/relationships/image" Target="../media/image65.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7.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69.png"/><Relationship Id="rId4" Type="http://schemas.openxmlformats.org/officeDocument/2006/relationships/image" Target="../media/image68.sv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0.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1.sv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3.png"/></Relationships>
</file>

<file path=ppt/slides/_rels/slide15.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6.jpeg"/><Relationship Id="rId1" Type="http://schemas.openxmlformats.org/officeDocument/2006/relationships/slideLayout" Target="../slideLayouts/slideLayout4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8.png"/><Relationship Id="rId7" Type="http://schemas.openxmlformats.org/officeDocument/2006/relationships/image" Target="../media/image14.png"/><Relationship Id="rId2" Type="http://schemas.openxmlformats.org/officeDocument/2006/relationships/image" Target="../media/image77.png"/><Relationship Id="rId1" Type="http://schemas.openxmlformats.org/officeDocument/2006/relationships/slideLayout" Target="../slideLayouts/slideLayout62.xml"/><Relationship Id="rId6" Type="http://schemas.openxmlformats.org/officeDocument/2006/relationships/image" Target="../media/image15.png"/><Relationship Id="rId11" Type="http://schemas.openxmlformats.org/officeDocument/2006/relationships/image" Target="../media/image82.png"/><Relationship Id="rId5" Type="http://schemas.openxmlformats.org/officeDocument/2006/relationships/image" Target="../media/image80.png"/><Relationship Id="rId10" Type="http://schemas.openxmlformats.org/officeDocument/2006/relationships/image" Target="../media/image81.png"/><Relationship Id="rId4" Type="http://schemas.openxmlformats.org/officeDocument/2006/relationships/image" Target="../media/image79.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24.svg"/><Relationship Id="rId11" Type="http://schemas.openxmlformats.org/officeDocument/2006/relationships/image" Target="../media/image16.png"/><Relationship Id="rId5" Type="http://schemas.openxmlformats.org/officeDocument/2006/relationships/image" Target="../media/image23.png"/><Relationship Id="rId10" Type="http://schemas.openxmlformats.org/officeDocument/2006/relationships/image" Target="../media/image15.png"/><Relationship Id="rId4" Type="http://schemas.openxmlformats.org/officeDocument/2006/relationships/image" Target="../media/image22.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1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30.svg"/><Relationship Id="rId11" Type="http://schemas.openxmlformats.org/officeDocument/2006/relationships/image" Target="../media/image15.png"/><Relationship Id="rId5" Type="http://schemas.openxmlformats.org/officeDocument/2006/relationships/image" Target="../media/image29.png"/><Relationship Id="rId10" Type="http://schemas.openxmlformats.org/officeDocument/2006/relationships/image" Target="../media/image14.png"/><Relationship Id="rId4" Type="http://schemas.openxmlformats.org/officeDocument/2006/relationships/image" Target="../media/image28.sv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17.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image" Target="../media/image37.svg"/><Relationship Id="rId11" Type="http://schemas.openxmlformats.org/officeDocument/2006/relationships/image" Target="../media/image15.png"/><Relationship Id="rId5" Type="http://schemas.openxmlformats.org/officeDocument/2006/relationships/image" Target="../media/image36.png"/><Relationship Id="rId10" Type="http://schemas.openxmlformats.org/officeDocument/2006/relationships/image" Target="../media/image14.png"/><Relationship Id="rId4" Type="http://schemas.openxmlformats.org/officeDocument/2006/relationships/image" Target="../media/image35.sv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0.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43.svg"/><Relationship Id="rId11" Type="http://schemas.openxmlformats.org/officeDocument/2006/relationships/image" Target="../media/image17.png"/><Relationship Id="rId5" Type="http://schemas.openxmlformats.org/officeDocument/2006/relationships/image" Target="../media/image42.png"/><Relationship Id="rId10" Type="http://schemas.openxmlformats.org/officeDocument/2006/relationships/image" Target="../media/image16.png"/><Relationship Id="rId4" Type="http://schemas.openxmlformats.org/officeDocument/2006/relationships/image" Target="../media/image41.sv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16.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47.svg"/><Relationship Id="rId11" Type="http://schemas.openxmlformats.org/officeDocument/2006/relationships/image" Target="../media/image14.pn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with medium confidence">
            <a:extLst>
              <a:ext uri="{FF2B5EF4-FFF2-40B4-BE49-F238E27FC236}">
                <a16:creationId xmlns:a16="http://schemas.microsoft.com/office/drawing/2014/main" id="{38072934-FB4D-412B-A0DF-587E370FD9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ADB0012-1DE4-43C3-A5B2-0C2F05E22053}"/>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icon&#10;&#10;Description automatically generated">
            <a:extLst>
              <a:ext uri="{FF2B5EF4-FFF2-40B4-BE49-F238E27FC236}">
                <a16:creationId xmlns:a16="http://schemas.microsoft.com/office/drawing/2014/main" id="{B3CBA755-AC3D-4548-B47A-89096293E241}"/>
              </a:ext>
            </a:extLst>
          </p:cNvPr>
          <p:cNvPicPr>
            <a:picLocks noChangeAspect="1"/>
          </p:cNvPicPr>
          <p:nvPr/>
        </p:nvPicPr>
        <p:blipFill rotWithShape="1">
          <a:blip r:embed="rId3"/>
          <a:srcRect t="2416"/>
          <a:stretch/>
        </p:blipFill>
        <p:spPr>
          <a:xfrm rot="5400000">
            <a:off x="3541341" y="-2467572"/>
            <a:ext cx="6183086" cy="11118231"/>
          </a:xfrm>
          <a:prstGeom prst="rect">
            <a:avLst/>
          </a:prstGeom>
        </p:spPr>
      </p:pic>
      <p:pic>
        <p:nvPicPr>
          <p:cNvPr id="9" name="Picture 8" descr="A picture containing text, sign&#10;&#10;Description automatically generated">
            <a:extLst>
              <a:ext uri="{FF2B5EF4-FFF2-40B4-BE49-F238E27FC236}">
                <a16:creationId xmlns:a16="http://schemas.microsoft.com/office/drawing/2014/main" id="{234DEDA0-564D-46C4-B415-DB497CE7E7D6}"/>
              </a:ext>
            </a:extLst>
          </p:cNvPr>
          <p:cNvPicPr>
            <a:picLocks noChangeAspect="1"/>
          </p:cNvPicPr>
          <p:nvPr/>
        </p:nvPicPr>
        <p:blipFill>
          <a:blip r:embed="rId4"/>
          <a:stretch>
            <a:fillRect/>
          </a:stretch>
        </p:blipFill>
        <p:spPr>
          <a:xfrm>
            <a:off x="95702" y="155697"/>
            <a:ext cx="882366" cy="882366"/>
          </a:xfrm>
          <a:prstGeom prst="rect">
            <a:avLst/>
          </a:prstGeom>
        </p:spPr>
      </p:pic>
      <p:pic>
        <p:nvPicPr>
          <p:cNvPr id="10" name="Picture 9" descr="A close-up of a car's license plate&#10;&#10;Description automatically generated with low confidence">
            <a:extLst>
              <a:ext uri="{FF2B5EF4-FFF2-40B4-BE49-F238E27FC236}">
                <a16:creationId xmlns:a16="http://schemas.microsoft.com/office/drawing/2014/main" id="{EB72FB34-4865-403C-A1D0-1AD1C8CD8D15}"/>
              </a:ext>
            </a:extLst>
          </p:cNvPr>
          <p:cNvPicPr>
            <a:picLocks noChangeAspect="1"/>
          </p:cNvPicPr>
          <p:nvPr/>
        </p:nvPicPr>
        <p:blipFill>
          <a:blip r:embed="rId5"/>
          <a:stretch>
            <a:fillRect/>
          </a:stretch>
        </p:blipFill>
        <p:spPr>
          <a:xfrm>
            <a:off x="11146660" y="-7277"/>
            <a:ext cx="1045340" cy="1045340"/>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36E85FB2-B030-47A7-9834-F8EC3DE3FDD0}"/>
              </a:ext>
            </a:extLst>
          </p:cNvPr>
          <p:cNvPicPr>
            <a:picLocks noChangeAspect="1"/>
          </p:cNvPicPr>
          <p:nvPr/>
        </p:nvPicPr>
        <p:blipFill>
          <a:blip r:embed="rId6"/>
          <a:stretch>
            <a:fillRect/>
          </a:stretch>
        </p:blipFill>
        <p:spPr>
          <a:xfrm>
            <a:off x="11272476" y="674913"/>
            <a:ext cx="811473" cy="829541"/>
          </a:xfrm>
          <a:prstGeom prst="rect">
            <a:avLst/>
          </a:prstGeom>
        </p:spPr>
      </p:pic>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a:xfrm>
            <a:off x="2533193" y="3429000"/>
            <a:ext cx="11341268" cy="680196"/>
          </a:xfrm>
        </p:spPr>
        <p:txBody>
          <a:bodyPr/>
          <a:lstStyle/>
          <a:p>
            <a:r>
              <a:rPr lang="pt-BR" dirty="0"/>
              <a:t>Ferramentas de gerenciamento do Azure</a:t>
            </a:r>
          </a:p>
        </p:txBody>
      </p:sp>
      <p:pic>
        <p:nvPicPr>
          <p:cNvPr id="5" name="Graphic 4" descr="Ferramentas">
            <a:extLst>
              <a:ext uri="{FF2B5EF4-FFF2-40B4-BE49-F238E27FC236}">
                <a16:creationId xmlns:a16="http://schemas.microsoft.com/office/drawing/2014/main" id="{C4B53E57-6676-4A4D-AB65-F20D2D3F86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6518" y="2852304"/>
            <a:ext cx="1153392" cy="1153392"/>
          </a:xfrm>
          <a:prstGeom prst="rect">
            <a:avLst/>
          </a:prstGeom>
        </p:spPr>
      </p:pic>
      <p:sp>
        <p:nvSpPr>
          <p:cNvPr id="4" name="Title 3">
            <a:extLst>
              <a:ext uri="{FF2B5EF4-FFF2-40B4-BE49-F238E27FC236}">
                <a16:creationId xmlns:a16="http://schemas.microsoft.com/office/drawing/2014/main" id="{46AB9C76-9EDB-430E-82B4-56B0B8C61F9E}"/>
              </a:ext>
            </a:extLst>
          </p:cNvPr>
          <p:cNvSpPr txBox="1">
            <a:spLocks/>
          </p:cNvSpPr>
          <p:nvPr/>
        </p:nvSpPr>
        <p:spPr>
          <a:xfrm>
            <a:off x="2533193" y="2837583"/>
            <a:ext cx="9588768"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4200" b="1" dirty="0">
                <a:solidFill>
                  <a:schemeClr val="tx2">
                    <a:lumMod val="50000"/>
                  </a:schemeClr>
                </a:solidFill>
              </a:rPr>
              <a:t>Módulo 2</a:t>
            </a:r>
          </a:p>
        </p:txBody>
      </p:sp>
      <p:pic>
        <p:nvPicPr>
          <p:cNvPr id="12" name="Picture 11" descr="A picture containing icon&#10;&#10;Description automatically generated">
            <a:extLst>
              <a:ext uri="{FF2B5EF4-FFF2-40B4-BE49-F238E27FC236}">
                <a16:creationId xmlns:a16="http://schemas.microsoft.com/office/drawing/2014/main" id="{A3BC8810-DE75-47F0-8931-A0D91461C7C3}"/>
              </a:ext>
            </a:extLst>
          </p:cNvPr>
          <p:cNvPicPr>
            <a:picLocks noChangeAspect="1"/>
          </p:cNvPicPr>
          <p:nvPr/>
        </p:nvPicPr>
        <p:blipFill rotWithShape="1">
          <a:blip r:embed="rId3"/>
          <a:srcRect t="1884"/>
          <a:stretch/>
        </p:blipFill>
        <p:spPr>
          <a:xfrm rot="16200000">
            <a:off x="1541480" y="1598086"/>
            <a:ext cx="3718433" cy="6801394"/>
          </a:xfrm>
          <a:prstGeom prst="rect">
            <a:avLst/>
          </a:prstGeom>
        </p:spPr>
      </p:pic>
      <p:sp>
        <p:nvSpPr>
          <p:cNvPr id="13" name="Title 2">
            <a:extLst>
              <a:ext uri="{FF2B5EF4-FFF2-40B4-BE49-F238E27FC236}">
                <a16:creationId xmlns:a16="http://schemas.microsoft.com/office/drawing/2014/main" id="{83E2F36D-3FCB-4FBC-B4A8-5126461A2442}"/>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5829926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638475" y="1141426"/>
            <a:ext cx="10136283" cy="680196"/>
          </a:xfrm>
        </p:spPr>
        <p:txBody>
          <a:bodyPr/>
          <a:lstStyle/>
          <a:p>
            <a:pPr algn="ctr"/>
            <a:r>
              <a:rPr lang="pt-BR" noProof="0" dirty="0"/>
              <a:t>Ferramentas de gerenciamento disponíveis no Azure</a:t>
            </a:r>
          </a:p>
        </p:txBody>
      </p:sp>
      <p:grpSp>
        <p:nvGrpSpPr>
          <p:cNvPr id="74" name="Group 73" descr="Conjunto de seis ferramentas de gerenciamento no Azure.  São elas: Portal do Azure, PowerShell, o Aplicativo Móvel do Azure, CLI do Azure, API REST e Azure Cloud Shell.  Cada uma delas pode ser controlada pelo Azure Resource Manager.">
            <a:extLst>
              <a:ext uri="{FF2B5EF4-FFF2-40B4-BE49-F238E27FC236}">
                <a16:creationId xmlns:a16="http://schemas.microsoft.com/office/drawing/2014/main" id="{324471E5-3E8A-4B46-8F20-DFFB661DDDCD}"/>
              </a:ext>
            </a:extLst>
          </p:cNvPr>
          <p:cNvGrpSpPr/>
          <p:nvPr/>
        </p:nvGrpSpPr>
        <p:grpSpPr>
          <a:xfrm>
            <a:off x="1750443" y="1943100"/>
            <a:ext cx="8546082" cy="4262161"/>
            <a:chOff x="1821873" y="1604513"/>
            <a:chExt cx="8005313" cy="4789987"/>
          </a:xfrm>
        </p:grpSpPr>
        <p:grpSp>
          <p:nvGrpSpPr>
            <p:cNvPr id="60" name="Group 59">
              <a:extLst>
                <a:ext uri="{FF2B5EF4-FFF2-40B4-BE49-F238E27FC236}">
                  <a16:creationId xmlns:a16="http://schemas.microsoft.com/office/drawing/2014/main" id="{DAD365CD-FCE8-4DBC-B51F-A8E0F6BCAADB}"/>
                </a:ext>
              </a:extLst>
            </p:cNvPr>
            <p:cNvGrpSpPr/>
            <p:nvPr/>
          </p:nvGrpSpPr>
          <p:grpSpPr>
            <a:xfrm>
              <a:off x="1821873" y="1604513"/>
              <a:ext cx="8005313" cy="3573142"/>
              <a:chOff x="68768" y="1715807"/>
              <a:chExt cx="8005313" cy="3573142"/>
            </a:xfrm>
          </p:grpSpPr>
          <p:sp>
            <p:nvSpPr>
              <p:cNvPr id="58" name="Rectangle 57">
                <a:extLst>
                  <a:ext uri="{FF2B5EF4-FFF2-40B4-BE49-F238E27FC236}">
                    <a16:creationId xmlns:a16="http://schemas.microsoft.com/office/drawing/2014/main" id="{4375CE31-64D8-4B50-8050-487084DA42DA}"/>
                  </a:ext>
                </a:extLst>
              </p:cNvPr>
              <p:cNvSpPr/>
              <p:nvPr/>
            </p:nvSpPr>
            <p:spPr bwMode="auto">
              <a:xfrm>
                <a:off x="68768" y="1715807"/>
                <a:ext cx="8005313" cy="3573142"/>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88B05BAD-A613-4F10-A713-184BFD26A54C}"/>
                  </a:ext>
                </a:extLst>
              </p:cNvPr>
              <p:cNvGrpSpPr/>
              <p:nvPr/>
            </p:nvGrpSpPr>
            <p:grpSpPr>
              <a:xfrm>
                <a:off x="460859" y="1861195"/>
                <a:ext cx="7535338" cy="3343156"/>
                <a:chOff x="754157" y="2068229"/>
                <a:chExt cx="7535338" cy="3343156"/>
              </a:xfrm>
            </p:grpSpPr>
            <p:grpSp>
              <p:nvGrpSpPr>
                <p:cNvPr id="33" name="Group 32">
                  <a:extLst>
                    <a:ext uri="{FF2B5EF4-FFF2-40B4-BE49-F238E27FC236}">
                      <a16:creationId xmlns:a16="http://schemas.microsoft.com/office/drawing/2014/main" id="{6730CDC1-F8DD-47AF-9809-B980CE41AE36}"/>
                    </a:ext>
                  </a:extLst>
                </p:cNvPr>
                <p:cNvGrpSpPr/>
                <p:nvPr/>
              </p:nvGrpSpPr>
              <p:grpSpPr>
                <a:xfrm>
                  <a:off x="754157" y="2075609"/>
                  <a:ext cx="3610566" cy="960262"/>
                  <a:chOff x="3790898" y="5423282"/>
                  <a:chExt cx="3610566" cy="960262"/>
                </a:xfrm>
              </p:grpSpPr>
              <p:sp>
                <p:nvSpPr>
                  <p:cNvPr id="19" name="Rectangle: Rounded Corners 18">
                    <a:extLst>
                      <a:ext uri="{FF2B5EF4-FFF2-40B4-BE49-F238E27FC236}">
                        <a16:creationId xmlns:a16="http://schemas.microsoft.com/office/drawing/2014/main" id="{1D3C3C88-54BE-465C-AB55-64867C5DA18F}"/>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A8DC1268-EB17-4E65-BDA6-F12DA9E80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0346" y="5466459"/>
                    <a:ext cx="859148" cy="859148"/>
                  </a:xfrm>
                  <a:prstGeom prst="rect">
                    <a:avLst/>
                  </a:prstGeom>
                </p:spPr>
              </p:pic>
              <p:sp>
                <p:nvSpPr>
                  <p:cNvPr id="20" name="TextBox 19">
                    <a:extLst>
                      <a:ext uri="{FF2B5EF4-FFF2-40B4-BE49-F238E27FC236}">
                        <a16:creationId xmlns:a16="http://schemas.microsoft.com/office/drawing/2014/main" id="{5DC6600A-6A3F-4661-9205-35DFC8C67378}"/>
                      </a:ext>
                    </a:extLst>
                  </p:cNvPr>
                  <p:cNvSpPr txBox="1"/>
                  <p:nvPr/>
                </p:nvSpPr>
                <p:spPr>
                  <a:xfrm>
                    <a:off x="4376469" y="5589481"/>
                    <a:ext cx="3024995" cy="627864"/>
                  </a:xfrm>
                  <a:prstGeom prst="rect">
                    <a:avLst/>
                  </a:prstGeom>
                  <a:noFill/>
                </p:spPr>
                <p:txBody>
                  <a:bodyPr wrap="square" lIns="182880" tIns="146304" rIns="182880" bIns="146304" rtlCol="0">
                    <a:spAutoFit/>
                  </a:bodyPr>
                  <a:lstStyle/>
                  <a:p>
                    <a:pPr algn="ctr">
                      <a:lnSpc>
                        <a:spcPct val="90000"/>
                      </a:lnSpc>
                      <a:spcAft>
                        <a:spcPts val="600"/>
                      </a:spcAft>
                    </a:pPr>
                    <a:r>
                      <a:rPr lang="pt-BR" sz="2400">
                        <a:gradFill>
                          <a:gsLst>
                            <a:gs pos="2917">
                              <a:schemeClr val="tx1"/>
                            </a:gs>
                            <a:gs pos="30000">
                              <a:schemeClr val="tx1"/>
                            </a:gs>
                          </a:gsLst>
                          <a:lin ang="5400000" scaled="0"/>
                        </a:gradFill>
                      </a:rPr>
                      <a:t>Portal do Azure</a:t>
                    </a:r>
                  </a:p>
                </p:txBody>
              </p:sp>
            </p:grpSp>
            <p:grpSp>
              <p:nvGrpSpPr>
                <p:cNvPr id="35" name="Group 34">
                  <a:extLst>
                    <a:ext uri="{FF2B5EF4-FFF2-40B4-BE49-F238E27FC236}">
                      <a16:creationId xmlns:a16="http://schemas.microsoft.com/office/drawing/2014/main" id="{A18D80B7-41DA-4FC3-86DE-684CB54AF0FF}"/>
                    </a:ext>
                  </a:extLst>
                </p:cNvPr>
                <p:cNvGrpSpPr/>
                <p:nvPr/>
              </p:nvGrpSpPr>
              <p:grpSpPr>
                <a:xfrm>
                  <a:off x="4539555" y="3238525"/>
                  <a:ext cx="3749940" cy="1001570"/>
                  <a:chOff x="3809041" y="5387870"/>
                  <a:chExt cx="3749940" cy="1001570"/>
                </a:xfrm>
              </p:grpSpPr>
              <p:sp>
                <p:nvSpPr>
                  <p:cNvPr id="36" name="Rectangle: Rounded Corners 35">
                    <a:extLst>
                      <a:ext uri="{FF2B5EF4-FFF2-40B4-BE49-F238E27FC236}">
                        <a16:creationId xmlns:a16="http://schemas.microsoft.com/office/drawing/2014/main" id="{0B63F06B-36BD-4B03-A91A-A4911ABF52F5}"/>
                      </a:ext>
                    </a:extLst>
                  </p:cNvPr>
                  <p:cNvSpPr/>
                  <p:nvPr/>
                </p:nvSpPr>
                <p:spPr bwMode="auto">
                  <a:xfrm>
                    <a:off x="3809041" y="5429178"/>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37" name="Graphic 36">
                    <a:extLst>
                      <a:ext uri="{FF2B5EF4-FFF2-40B4-BE49-F238E27FC236}">
                        <a16:creationId xmlns:a16="http://schemas.microsoft.com/office/drawing/2014/main" id="{698A36FD-A495-4345-AB6E-8A203D2A94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900346" y="5466459"/>
                    <a:ext cx="859148" cy="859148"/>
                  </a:xfrm>
                  <a:prstGeom prst="rect">
                    <a:avLst/>
                  </a:prstGeom>
                </p:spPr>
              </p:pic>
              <p:sp>
                <p:nvSpPr>
                  <p:cNvPr id="38" name="TextBox 37">
                    <a:extLst>
                      <a:ext uri="{FF2B5EF4-FFF2-40B4-BE49-F238E27FC236}">
                        <a16:creationId xmlns:a16="http://schemas.microsoft.com/office/drawing/2014/main" id="{EBEDE8DC-D815-4D2F-BE04-CBAE05A5BBAB}"/>
                      </a:ext>
                    </a:extLst>
                  </p:cNvPr>
                  <p:cNvSpPr txBox="1"/>
                  <p:nvPr/>
                </p:nvSpPr>
                <p:spPr>
                  <a:xfrm>
                    <a:off x="4487979" y="5387870"/>
                    <a:ext cx="3071002" cy="960263"/>
                  </a:xfrm>
                  <a:prstGeom prst="rect">
                    <a:avLst/>
                  </a:prstGeom>
                  <a:noFill/>
                </p:spPr>
                <p:txBody>
                  <a:bodyPr wrap="square" lIns="182880" tIns="146304" rIns="182880" bIns="146304" rtlCol="0">
                    <a:spAutoFit/>
                  </a:bodyPr>
                  <a:lstStyle/>
                  <a:p>
                    <a:pPr algn="ctr">
                      <a:lnSpc>
                        <a:spcPct val="90000"/>
                      </a:lnSpc>
                      <a:spcAft>
                        <a:spcPts val="600"/>
                      </a:spcAft>
                    </a:pPr>
                    <a:r>
                      <a:rPr lang="pt-BR" sz="2400" dirty="0">
                        <a:gradFill>
                          <a:gsLst>
                            <a:gs pos="2917">
                              <a:schemeClr val="tx1"/>
                            </a:gs>
                            <a:gs pos="30000">
                              <a:schemeClr val="tx1"/>
                            </a:gs>
                          </a:gsLst>
                          <a:lin ang="5400000" scaled="0"/>
                        </a:gradFill>
                      </a:rPr>
                      <a:t>Interface de Linha de Comando (CLI) </a:t>
                    </a:r>
                  </a:p>
                </p:txBody>
              </p:sp>
            </p:grpSp>
            <p:grpSp>
              <p:nvGrpSpPr>
                <p:cNvPr id="39" name="Group 38">
                  <a:extLst>
                    <a:ext uri="{FF2B5EF4-FFF2-40B4-BE49-F238E27FC236}">
                      <a16:creationId xmlns:a16="http://schemas.microsoft.com/office/drawing/2014/main" id="{A857370F-0707-4B93-A0BC-6D7DCF7525D3}"/>
                    </a:ext>
                  </a:extLst>
                </p:cNvPr>
                <p:cNvGrpSpPr/>
                <p:nvPr/>
              </p:nvGrpSpPr>
              <p:grpSpPr>
                <a:xfrm>
                  <a:off x="4521413" y="2068229"/>
                  <a:ext cx="3610566" cy="960262"/>
                  <a:chOff x="3790898" y="5423282"/>
                  <a:chExt cx="3610566" cy="960262"/>
                </a:xfrm>
              </p:grpSpPr>
              <p:sp>
                <p:nvSpPr>
                  <p:cNvPr id="40" name="Rectangle: Rounded Corners 39">
                    <a:extLst>
                      <a:ext uri="{FF2B5EF4-FFF2-40B4-BE49-F238E27FC236}">
                        <a16:creationId xmlns:a16="http://schemas.microsoft.com/office/drawing/2014/main" id="{40195766-F6A8-44BF-927B-82F54EA40D2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1" name="Graphic 40">
                    <a:extLst>
                      <a:ext uri="{FF2B5EF4-FFF2-40B4-BE49-F238E27FC236}">
                        <a16:creationId xmlns:a16="http://schemas.microsoft.com/office/drawing/2014/main" id="{2EA3B29A-C381-4F12-8FBA-8DD901BA496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900346" y="5466459"/>
                    <a:ext cx="859148" cy="859148"/>
                  </a:xfrm>
                  <a:prstGeom prst="rect">
                    <a:avLst/>
                  </a:prstGeom>
                </p:spPr>
              </p:pic>
              <p:sp>
                <p:nvSpPr>
                  <p:cNvPr id="42" name="TextBox 41">
                    <a:extLst>
                      <a:ext uri="{FF2B5EF4-FFF2-40B4-BE49-F238E27FC236}">
                        <a16:creationId xmlns:a16="http://schemas.microsoft.com/office/drawing/2014/main" id="{3939993E-305E-435B-A393-17804AFA5077}"/>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pt-BR" sz="2400">
                        <a:gradFill>
                          <a:gsLst>
                            <a:gs pos="2917">
                              <a:schemeClr val="tx1"/>
                            </a:gs>
                            <a:gs pos="30000">
                              <a:schemeClr val="tx1"/>
                            </a:gs>
                          </a:gsLst>
                          <a:lin ang="5400000" scaled="0"/>
                        </a:gradFill>
                      </a:rPr>
                      <a:t>Azure PowerShell</a:t>
                    </a:r>
                  </a:p>
                </p:txBody>
              </p:sp>
            </p:grpSp>
            <p:grpSp>
              <p:nvGrpSpPr>
                <p:cNvPr id="45" name="Group 44">
                  <a:extLst>
                    <a:ext uri="{FF2B5EF4-FFF2-40B4-BE49-F238E27FC236}">
                      <a16:creationId xmlns:a16="http://schemas.microsoft.com/office/drawing/2014/main" id="{F27606A3-2E17-4A4A-A99E-632AD85A7E7A}"/>
                    </a:ext>
                  </a:extLst>
                </p:cNvPr>
                <p:cNvGrpSpPr/>
                <p:nvPr/>
              </p:nvGrpSpPr>
              <p:grpSpPr>
                <a:xfrm>
                  <a:off x="4521412" y="4443743"/>
                  <a:ext cx="3610566" cy="960262"/>
                  <a:chOff x="3790898" y="5423282"/>
                  <a:chExt cx="3610566" cy="960262"/>
                </a:xfrm>
              </p:grpSpPr>
              <p:sp>
                <p:nvSpPr>
                  <p:cNvPr id="46" name="Rectangle: Rounded Corners 45">
                    <a:extLst>
                      <a:ext uri="{FF2B5EF4-FFF2-40B4-BE49-F238E27FC236}">
                        <a16:creationId xmlns:a16="http://schemas.microsoft.com/office/drawing/2014/main" id="{E56129BC-8D83-4788-9B0F-24995714A77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7" name="Graphic 46">
                    <a:extLst>
                      <a:ext uri="{FF2B5EF4-FFF2-40B4-BE49-F238E27FC236}">
                        <a16:creationId xmlns:a16="http://schemas.microsoft.com/office/drawing/2014/main" id="{9F9F060C-F59F-469D-876D-65E060D541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3900346" y="5466459"/>
                    <a:ext cx="859148" cy="859148"/>
                  </a:xfrm>
                  <a:prstGeom prst="rect">
                    <a:avLst/>
                  </a:prstGeom>
                </p:spPr>
              </p:pic>
              <p:sp>
                <p:nvSpPr>
                  <p:cNvPr id="48" name="TextBox 47">
                    <a:extLst>
                      <a:ext uri="{FF2B5EF4-FFF2-40B4-BE49-F238E27FC236}">
                        <a16:creationId xmlns:a16="http://schemas.microsoft.com/office/drawing/2014/main" id="{98688D32-6A2E-489E-960B-7F2C31CCC512}"/>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pt-BR" sz="2400">
                        <a:gradFill>
                          <a:gsLst>
                            <a:gs pos="2917">
                              <a:schemeClr val="tx1"/>
                            </a:gs>
                            <a:gs pos="30000">
                              <a:schemeClr val="tx1"/>
                            </a:gs>
                          </a:gsLst>
                          <a:lin ang="5400000" scaled="0"/>
                        </a:gradFill>
                      </a:rPr>
                      <a:t>Azure Cloud Shell</a:t>
                    </a:r>
                  </a:p>
                </p:txBody>
              </p:sp>
            </p:grpSp>
            <p:grpSp>
              <p:nvGrpSpPr>
                <p:cNvPr id="50" name="Group 49">
                  <a:extLst>
                    <a:ext uri="{FF2B5EF4-FFF2-40B4-BE49-F238E27FC236}">
                      <a16:creationId xmlns:a16="http://schemas.microsoft.com/office/drawing/2014/main" id="{D0827787-DF8F-44EB-9833-993452FF1CAB}"/>
                    </a:ext>
                  </a:extLst>
                </p:cNvPr>
                <p:cNvGrpSpPr/>
                <p:nvPr/>
              </p:nvGrpSpPr>
              <p:grpSpPr>
                <a:xfrm>
                  <a:off x="754157" y="3263611"/>
                  <a:ext cx="3610566" cy="960262"/>
                  <a:chOff x="3790898" y="5423282"/>
                  <a:chExt cx="3610566" cy="960262"/>
                </a:xfrm>
              </p:grpSpPr>
              <p:sp>
                <p:nvSpPr>
                  <p:cNvPr id="51" name="Rectangle: Rounded Corners 50">
                    <a:extLst>
                      <a:ext uri="{FF2B5EF4-FFF2-40B4-BE49-F238E27FC236}">
                        <a16:creationId xmlns:a16="http://schemas.microsoft.com/office/drawing/2014/main" id="{F5FA1CB2-6944-47B4-9244-083109F05CAA}"/>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52" name="Graphic 51">
                    <a:extLst>
                      <a:ext uri="{FF2B5EF4-FFF2-40B4-BE49-F238E27FC236}">
                        <a16:creationId xmlns:a16="http://schemas.microsoft.com/office/drawing/2014/main" id="{320841DF-4877-410C-852E-379E21E7AA11}"/>
                      </a:ext>
                    </a:extLst>
                  </p:cNvPr>
                  <p:cNvPicPr>
                    <a:picLocks noChangeAspect="1"/>
                  </p:cNvPicPr>
                  <p:nvPr/>
                </p:nvPicPr>
                <p:blipFill rotWithShape="1">
                  <a:blip r:embed="rId11">
                    <a:extLst>
                      <a:ext uri="{28A0092B-C50C-407E-A947-70E740481C1C}">
                        <a14:useLocalDpi xmlns:a14="http://schemas.microsoft.com/office/drawing/2010/main" val="0"/>
                      </a:ext>
                    </a:extLst>
                  </a:blip>
                  <a:srcRect l="16020" r="13695"/>
                  <a:stretch/>
                </p:blipFill>
                <p:spPr>
                  <a:xfrm>
                    <a:off x="3947587" y="5519865"/>
                    <a:ext cx="603850" cy="767096"/>
                  </a:xfrm>
                  <a:prstGeom prst="rect">
                    <a:avLst/>
                  </a:prstGeom>
                </p:spPr>
              </p:pic>
              <p:sp>
                <p:nvSpPr>
                  <p:cNvPr id="53" name="TextBox 52">
                    <a:extLst>
                      <a:ext uri="{FF2B5EF4-FFF2-40B4-BE49-F238E27FC236}">
                        <a16:creationId xmlns:a16="http://schemas.microsoft.com/office/drawing/2014/main" id="{013F7441-F319-4E92-B9BC-485CC95ABE62}"/>
                      </a:ext>
                    </a:extLst>
                  </p:cNvPr>
                  <p:cNvSpPr txBox="1"/>
                  <p:nvPr/>
                </p:nvSpPr>
                <p:spPr>
                  <a:xfrm>
                    <a:off x="4551437" y="5522575"/>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pt-BR" sz="2400">
                        <a:gradFill>
                          <a:gsLst>
                            <a:gs pos="2917">
                              <a:schemeClr val="tx1"/>
                            </a:gs>
                            <a:gs pos="30000">
                              <a:schemeClr val="tx1"/>
                            </a:gs>
                          </a:gsLst>
                          <a:lin ang="5400000" scaled="0"/>
                        </a:gradFill>
                      </a:rPr>
                      <a:t>Aplicativo Móvel do Azure</a:t>
                    </a:r>
                  </a:p>
                </p:txBody>
              </p:sp>
            </p:grpSp>
            <p:grpSp>
              <p:nvGrpSpPr>
                <p:cNvPr id="54" name="Group 53">
                  <a:extLst>
                    <a:ext uri="{FF2B5EF4-FFF2-40B4-BE49-F238E27FC236}">
                      <a16:creationId xmlns:a16="http://schemas.microsoft.com/office/drawing/2014/main" id="{75D837DB-F902-4558-A799-2578938F3803}"/>
                    </a:ext>
                  </a:extLst>
                </p:cNvPr>
                <p:cNvGrpSpPr/>
                <p:nvPr/>
              </p:nvGrpSpPr>
              <p:grpSpPr>
                <a:xfrm>
                  <a:off x="754157" y="4451123"/>
                  <a:ext cx="3657231" cy="960262"/>
                  <a:chOff x="3790898" y="5423282"/>
                  <a:chExt cx="3657231" cy="960262"/>
                </a:xfrm>
              </p:grpSpPr>
              <p:sp>
                <p:nvSpPr>
                  <p:cNvPr id="55" name="Rectangle: Rounded Corners 54">
                    <a:extLst>
                      <a:ext uri="{FF2B5EF4-FFF2-40B4-BE49-F238E27FC236}">
                        <a16:creationId xmlns:a16="http://schemas.microsoft.com/office/drawing/2014/main" id="{7975503E-7D19-45DA-8636-46D9123A74A1}"/>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56" name="Graphic 55">
                    <a:extLst>
                      <a:ext uri="{FF2B5EF4-FFF2-40B4-BE49-F238E27FC236}">
                        <a16:creationId xmlns:a16="http://schemas.microsoft.com/office/drawing/2014/main" id="{D731D8F5-AEBF-4D00-82FB-6C4186E460E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3832870" y="5473839"/>
                    <a:ext cx="814096" cy="814096"/>
                  </a:xfrm>
                  <a:prstGeom prst="rect">
                    <a:avLst/>
                  </a:prstGeom>
                </p:spPr>
              </p:pic>
              <p:sp>
                <p:nvSpPr>
                  <p:cNvPr id="57" name="TextBox 56">
                    <a:extLst>
                      <a:ext uri="{FF2B5EF4-FFF2-40B4-BE49-F238E27FC236}">
                        <a16:creationId xmlns:a16="http://schemas.microsoft.com/office/drawing/2014/main" id="{560CDE64-BC6D-460D-9A2D-734D70050A89}"/>
                      </a:ext>
                    </a:extLst>
                  </p:cNvPr>
                  <p:cNvSpPr txBox="1"/>
                  <p:nvPr/>
                </p:nvSpPr>
                <p:spPr>
                  <a:xfrm>
                    <a:off x="4423134" y="5596861"/>
                    <a:ext cx="3024995" cy="627864"/>
                  </a:xfrm>
                  <a:prstGeom prst="rect">
                    <a:avLst/>
                  </a:prstGeom>
                  <a:noFill/>
                </p:spPr>
                <p:txBody>
                  <a:bodyPr wrap="square" lIns="182880" tIns="146304" rIns="182880" bIns="146304" rtlCol="0">
                    <a:spAutoFit/>
                  </a:bodyPr>
                  <a:lstStyle/>
                  <a:p>
                    <a:pPr algn="ctr">
                      <a:lnSpc>
                        <a:spcPct val="90000"/>
                      </a:lnSpc>
                      <a:spcAft>
                        <a:spcPts val="600"/>
                      </a:spcAft>
                    </a:pPr>
                    <a:r>
                      <a:rPr lang="pt-BR" sz="2400">
                        <a:gradFill>
                          <a:gsLst>
                            <a:gs pos="2917">
                              <a:schemeClr val="tx1"/>
                            </a:gs>
                            <a:gs pos="30000">
                              <a:schemeClr val="tx1"/>
                            </a:gs>
                          </a:gsLst>
                          <a:lin ang="5400000" scaled="0"/>
                        </a:gradFill>
                      </a:rPr>
                      <a:t>API REST do Azure</a:t>
                    </a:r>
                  </a:p>
                </p:txBody>
              </p:sp>
            </p:grpSp>
          </p:grpSp>
        </p:grpSp>
        <p:sp>
          <p:nvSpPr>
            <p:cNvPr id="63" name="Arrow: Right 62">
              <a:extLst>
                <a:ext uri="{FF2B5EF4-FFF2-40B4-BE49-F238E27FC236}">
                  <a16:creationId xmlns:a16="http://schemas.microsoft.com/office/drawing/2014/main" id="{8F1E8D2A-2F4E-4C1A-9D99-7588882FCEF8}"/>
                </a:ext>
              </a:extLst>
            </p:cNvPr>
            <p:cNvSpPr/>
            <p:nvPr/>
          </p:nvSpPr>
          <p:spPr bwMode="auto">
            <a:xfrm rot="5400000" flipV="1">
              <a:off x="5698970" y="5206765"/>
              <a:ext cx="343272" cy="31105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3" name="Group 72">
              <a:extLst>
                <a:ext uri="{FF2B5EF4-FFF2-40B4-BE49-F238E27FC236}">
                  <a16:creationId xmlns:a16="http://schemas.microsoft.com/office/drawing/2014/main" id="{BE46648E-5D88-4307-8F3C-20936004759D}"/>
                </a:ext>
              </a:extLst>
            </p:cNvPr>
            <p:cNvGrpSpPr/>
            <p:nvPr/>
          </p:nvGrpSpPr>
          <p:grpSpPr>
            <a:xfrm>
              <a:off x="3590506" y="5498415"/>
              <a:ext cx="4389765" cy="896085"/>
              <a:chOff x="3042898" y="5515218"/>
              <a:chExt cx="4389765" cy="896085"/>
            </a:xfrm>
          </p:grpSpPr>
          <p:grpSp>
            <p:nvGrpSpPr>
              <p:cNvPr id="69" name="Group 68">
                <a:extLst>
                  <a:ext uri="{FF2B5EF4-FFF2-40B4-BE49-F238E27FC236}">
                    <a16:creationId xmlns:a16="http://schemas.microsoft.com/office/drawing/2014/main" id="{54FE7E7E-A594-404A-A35C-5229C8516F26}"/>
                  </a:ext>
                </a:extLst>
              </p:cNvPr>
              <p:cNvGrpSpPr/>
              <p:nvPr/>
            </p:nvGrpSpPr>
            <p:grpSpPr>
              <a:xfrm rot="5400000">
                <a:off x="4789738" y="3768378"/>
                <a:ext cx="896085" cy="4389765"/>
                <a:chOff x="9213887" y="1263355"/>
                <a:chExt cx="1282590" cy="4990852"/>
              </a:xfrm>
            </p:grpSpPr>
            <p:sp>
              <p:nvSpPr>
                <p:cNvPr id="64" name="Rectangle 63">
                  <a:extLst>
                    <a:ext uri="{FF2B5EF4-FFF2-40B4-BE49-F238E27FC236}">
                      <a16:creationId xmlns:a16="http://schemas.microsoft.com/office/drawing/2014/main" id="{68F91B03-A3B1-44A4-BE32-997EC2D3FF42}"/>
                    </a:ext>
                  </a:extLst>
                </p:cNvPr>
                <p:cNvSpPr/>
                <p:nvPr/>
              </p:nvSpPr>
              <p:spPr bwMode="auto">
                <a:xfrm>
                  <a:off x="9288194" y="1263355"/>
                  <a:ext cx="1208283" cy="4990852"/>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a:extLst>
                    <a:ext uri="{FF2B5EF4-FFF2-40B4-BE49-F238E27FC236}">
                      <a16:creationId xmlns:a16="http://schemas.microsoft.com/office/drawing/2014/main" id="{896A6962-045A-4E85-BE26-437D1D580E0A}"/>
                    </a:ext>
                  </a:extLst>
                </p:cNvPr>
                <p:cNvSpPr txBox="1"/>
                <p:nvPr/>
              </p:nvSpPr>
              <p:spPr>
                <a:xfrm rot="16200000">
                  <a:off x="7809629" y="2971153"/>
                  <a:ext cx="3768781" cy="960265"/>
                </a:xfrm>
                <a:prstGeom prst="rect">
                  <a:avLst/>
                </a:prstGeom>
                <a:noFill/>
              </p:spPr>
              <p:txBody>
                <a:bodyPr wrap="square" lIns="182880" tIns="146304" rIns="182880" bIns="146304" rtlCol="0">
                  <a:spAutoFit/>
                </a:bodyPr>
                <a:lstStyle/>
                <a:p>
                  <a:pPr algn="ctr">
                    <a:lnSpc>
                      <a:spcPct val="90000"/>
                    </a:lnSpc>
                    <a:spcAft>
                      <a:spcPts val="600"/>
                    </a:spcAft>
                  </a:pPr>
                  <a:r>
                    <a:rPr lang="pt-BR" sz="2400" dirty="0">
                      <a:gradFill>
                        <a:gsLst>
                          <a:gs pos="2917">
                            <a:schemeClr val="tx1"/>
                          </a:gs>
                          <a:gs pos="30000">
                            <a:schemeClr val="tx1"/>
                          </a:gs>
                        </a:gsLst>
                        <a:lin ang="5400000" scaled="0"/>
                      </a:gradFill>
                      <a:latin typeface="+mj-lt"/>
                    </a:rPr>
                    <a:t>Azure Resource Manager (ARM)</a:t>
                  </a:r>
                </a:p>
              </p:txBody>
            </p:sp>
          </p:grpSp>
          <p:pic>
            <p:nvPicPr>
              <p:cNvPr id="68" name="Graphic 67">
                <a:extLst>
                  <a:ext uri="{FF2B5EF4-FFF2-40B4-BE49-F238E27FC236}">
                    <a16:creationId xmlns:a16="http://schemas.microsoft.com/office/drawing/2014/main" id="{01AC7F80-C584-44A1-B063-0BBA6FC9CE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44155" y="5682585"/>
                <a:ext cx="613282" cy="613282"/>
              </a:xfrm>
              <a:prstGeom prst="rect">
                <a:avLst/>
              </a:prstGeom>
            </p:spPr>
          </p:pic>
        </p:grpSp>
      </p:grpSp>
      <p:sp>
        <p:nvSpPr>
          <p:cNvPr id="93" name="Rectangle 92">
            <a:extLst>
              <a:ext uri="{FF2B5EF4-FFF2-40B4-BE49-F238E27FC236}">
                <a16:creationId xmlns:a16="http://schemas.microsoft.com/office/drawing/2014/main" id="{2B2025D5-5789-490E-8D83-4BD355FC26FF}"/>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94" name="Picture 93" descr="A picture containing icon&#10;&#10;Description automatically generated">
            <a:extLst>
              <a:ext uri="{FF2B5EF4-FFF2-40B4-BE49-F238E27FC236}">
                <a16:creationId xmlns:a16="http://schemas.microsoft.com/office/drawing/2014/main" id="{D286C5B2-43BF-4014-B598-945E7E67EB9B}"/>
              </a:ext>
            </a:extLst>
          </p:cNvPr>
          <p:cNvPicPr>
            <a:picLocks noChangeAspect="1"/>
          </p:cNvPicPr>
          <p:nvPr/>
        </p:nvPicPr>
        <p:blipFill rotWithShape="1">
          <a:blip r:embed="rId16"/>
          <a:srcRect t="2416"/>
          <a:stretch/>
        </p:blipFill>
        <p:spPr>
          <a:xfrm rot="5400000">
            <a:off x="3541341" y="-2467572"/>
            <a:ext cx="6183086" cy="11118231"/>
          </a:xfrm>
          <a:prstGeom prst="rect">
            <a:avLst/>
          </a:prstGeom>
        </p:spPr>
      </p:pic>
      <p:pic>
        <p:nvPicPr>
          <p:cNvPr id="95" name="Picture 94" descr="A picture containing text, sign&#10;&#10;Description automatically generated">
            <a:extLst>
              <a:ext uri="{FF2B5EF4-FFF2-40B4-BE49-F238E27FC236}">
                <a16:creationId xmlns:a16="http://schemas.microsoft.com/office/drawing/2014/main" id="{07A55B91-F6BA-4404-B76A-18BB328CFFD3}"/>
              </a:ext>
            </a:extLst>
          </p:cNvPr>
          <p:cNvPicPr>
            <a:picLocks noChangeAspect="1"/>
          </p:cNvPicPr>
          <p:nvPr/>
        </p:nvPicPr>
        <p:blipFill>
          <a:blip r:embed="rId17"/>
          <a:stretch>
            <a:fillRect/>
          </a:stretch>
        </p:blipFill>
        <p:spPr>
          <a:xfrm>
            <a:off x="95702" y="155697"/>
            <a:ext cx="882366" cy="882366"/>
          </a:xfrm>
          <a:prstGeom prst="rect">
            <a:avLst/>
          </a:prstGeom>
        </p:spPr>
      </p:pic>
      <p:pic>
        <p:nvPicPr>
          <p:cNvPr id="96" name="Picture 95" descr="A close-up of a car's license plate&#10;&#10;Description automatically generated with low confidence">
            <a:extLst>
              <a:ext uri="{FF2B5EF4-FFF2-40B4-BE49-F238E27FC236}">
                <a16:creationId xmlns:a16="http://schemas.microsoft.com/office/drawing/2014/main" id="{B8992CB6-41AB-49ED-807E-9F3892146FF2}"/>
              </a:ext>
            </a:extLst>
          </p:cNvPr>
          <p:cNvPicPr>
            <a:picLocks noChangeAspect="1"/>
          </p:cNvPicPr>
          <p:nvPr/>
        </p:nvPicPr>
        <p:blipFill>
          <a:blip r:embed="rId18"/>
          <a:stretch>
            <a:fillRect/>
          </a:stretch>
        </p:blipFill>
        <p:spPr>
          <a:xfrm>
            <a:off x="11146660" y="-7277"/>
            <a:ext cx="1045340" cy="1045340"/>
          </a:xfrm>
          <a:prstGeom prst="rect">
            <a:avLst/>
          </a:prstGeom>
        </p:spPr>
      </p:pic>
      <p:pic>
        <p:nvPicPr>
          <p:cNvPr id="97" name="Picture 96" descr="Graphical user interface, text, application&#10;&#10;Description automatically generated">
            <a:extLst>
              <a:ext uri="{FF2B5EF4-FFF2-40B4-BE49-F238E27FC236}">
                <a16:creationId xmlns:a16="http://schemas.microsoft.com/office/drawing/2014/main" id="{E572C892-22EB-4F33-9706-EE4A3C85F6AB}"/>
              </a:ext>
            </a:extLst>
          </p:cNvPr>
          <p:cNvPicPr>
            <a:picLocks noChangeAspect="1"/>
          </p:cNvPicPr>
          <p:nvPr/>
        </p:nvPicPr>
        <p:blipFill>
          <a:blip r:embed="rId19"/>
          <a:stretch>
            <a:fillRect/>
          </a:stretch>
        </p:blipFill>
        <p:spPr>
          <a:xfrm>
            <a:off x="11272476" y="674913"/>
            <a:ext cx="811473" cy="829541"/>
          </a:xfrm>
          <a:prstGeom prst="rect">
            <a:avLst/>
          </a:prstGeom>
        </p:spPr>
      </p:pic>
      <p:pic>
        <p:nvPicPr>
          <p:cNvPr id="98" name="Picture 97" descr="A picture containing icon&#10;&#10;Description automatically generated">
            <a:extLst>
              <a:ext uri="{FF2B5EF4-FFF2-40B4-BE49-F238E27FC236}">
                <a16:creationId xmlns:a16="http://schemas.microsoft.com/office/drawing/2014/main" id="{2C04B7C1-C774-4DD6-B2D5-2FEFDBDE68FC}"/>
              </a:ext>
            </a:extLst>
          </p:cNvPr>
          <p:cNvPicPr>
            <a:picLocks noChangeAspect="1"/>
          </p:cNvPicPr>
          <p:nvPr/>
        </p:nvPicPr>
        <p:blipFill rotWithShape="1">
          <a:blip r:embed="rId16"/>
          <a:srcRect t="1884"/>
          <a:stretch/>
        </p:blipFill>
        <p:spPr>
          <a:xfrm rot="16200000">
            <a:off x="1541480" y="1598086"/>
            <a:ext cx="3718433" cy="6801394"/>
          </a:xfrm>
          <a:prstGeom prst="rect">
            <a:avLst/>
          </a:prstGeom>
        </p:spPr>
      </p:pic>
      <p:sp>
        <p:nvSpPr>
          <p:cNvPr id="99" name="Title 2">
            <a:extLst>
              <a:ext uri="{FF2B5EF4-FFF2-40B4-BE49-F238E27FC236}">
                <a16:creationId xmlns:a16="http://schemas.microsoft.com/office/drawing/2014/main" id="{045F37F8-5D55-4C2D-94A7-36FD0C43BF46}"/>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92539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643423" y="1136760"/>
            <a:ext cx="11341268" cy="680196"/>
          </a:xfrm>
        </p:spPr>
        <p:txBody>
          <a:bodyPr/>
          <a:lstStyle/>
          <a:p>
            <a:pPr algn="ctr"/>
            <a:r>
              <a:rPr lang="pt-BR" noProof="0" dirty="0"/>
              <a:t>Assistente do Azure</a:t>
            </a:r>
          </a:p>
        </p:txBody>
      </p:sp>
      <p:sp>
        <p:nvSpPr>
          <p:cNvPr id="3" name="Text Placeholder 2">
            <a:extLst>
              <a:ext uri="{FF2B5EF4-FFF2-40B4-BE49-F238E27FC236}">
                <a16:creationId xmlns:a16="http://schemas.microsoft.com/office/drawing/2014/main" id="{61305E9E-589A-43A1-9A16-D0BA79D9C4B6}"/>
              </a:ext>
            </a:extLst>
          </p:cNvPr>
          <p:cNvSpPr>
            <a:spLocks noGrp="1"/>
          </p:cNvSpPr>
          <p:nvPr>
            <p:ph sz="quarter" idx="10"/>
          </p:nvPr>
        </p:nvSpPr>
        <p:spPr>
          <a:xfrm>
            <a:off x="643423" y="1787474"/>
            <a:ext cx="10136254" cy="1422377"/>
          </a:xfrm>
        </p:spPr>
        <p:txBody>
          <a:bodyPr/>
          <a:lstStyle/>
          <a:p>
            <a:pPr marL="1588">
              <a:lnSpc>
                <a:spcPct val="115000"/>
              </a:lnSpc>
              <a:spcBef>
                <a:spcPts val="567"/>
              </a:spcBef>
              <a:buClr>
                <a:srgbClr val="1A1A1A"/>
              </a:buClr>
            </a:pPr>
            <a:r>
              <a:rPr lang="pt-BR" dirty="0"/>
              <a:t>O </a:t>
            </a:r>
            <a:r>
              <a:rPr lang="pt-BR" b="1" dirty="0"/>
              <a:t>Assistente do Azure </a:t>
            </a:r>
            <a:r>
              <a:rPr lang="pt-BR" dirty="0"/>
              <a:t>analisa os recursos implantados do Azure e faz recomendações com base nas melhores práticas para otimizar as implantações do Azure. </a:t>
            </a:r>
          </a:p>
        </p:txBody>
      </p:sp>
      <p:sp>
        <p:nvSpPr>
          <p:cNvPr id="7" name="Text Placeholder 2">
            <a:extLst>
              <a:ext uri="{FF2B5EF4-FFF2-40B4-BE49-F238E27FC236}">
                <a16:creationId xmlns:a16="http://schemas.microsoft.com/office/drawing/2014/main" id="{8211F619-94DC-46FD-8301-A1DC5F93625D}"/>
              </a:ext>
            </a:extLst>
          </p:cNvPr>
          <p:cNvSpPr txBox="1">
            <a:spLocks/>
          </p:cNvSpPr>
          <p:nvPr/>
        </p:nvSpPr>
        <p:spPr>
          <a:xfrm>
            <a:off x="1074785" y="3587070"/>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pt-BR" dirty="0">
                <a:solidFill>
                  <a:srgbClr val="171717"/>
                </a:solidFill>
                <a:latin typeface="Segoe UI" panose="020B0502040204020203" pitchFamily="34" charset="0"/>
              </a:rPr>
              <a:t>Confiabilidade</a:t>
            </a:r>
          </a:p>
          <a:p>
            <a:pPr marL="342900" indent="-342900">
              <a:buFont typeface="Arial" panose="020B0604020202020204" pitchFamily="34" charset="0"/>
              <a:buChar char="•"/>
            </a:pPr>
            <a:r>
              <a:rPr lang="pt-BR" dirty="0">
                <a:solidFill>
                  <a:srgbClr val="171717"/>
                </a:solidFill>
                <a:latin typeface="Segoe UI" panose="020B0502040204020203" pitchFamily="34" charset="0"/>
              </a:rPr>
              <a:t>Segurança</a:t>
            </a:r>
          </a:p>
          <a:p>
            <a:pPr marL="342900" indent="-342900">
              <a:buFont typeface="Arial" panose="020B0604020202020204" pitchFamily="34" charset="0"/>
              <a:buChar char="•"/>
            </a:pPr>
            <a:r>
              <a:rPr lang="pt-BR" dirty="0">
                <a:solidFill>
                  <a:srgbClr val="171717"/>
                </a:solidFill>
                <a:latin typeface="Segoe UI" panose="020B0502040204020203" pitchFamily="34" charset="0"/>
              </a:rPr>
              <a:t>Desempenho</a:t>
            </a:r>
          </a:p>
          <a:p>
            <a:pPr marL="342900" indent="-342900">
              <a:buFont typeface="Arial" panose="020B0604020202020204" pitchFamily="34" charset="0"/>
              <a:buChar char="•"/>
            </a:pPr>
            <a:r>
              <a:rPr lang="pt-BR" dirty="0">
                <a:solidFill>
                  <a:srgbClr val="171717"/>
                </a:solidFill>
                <a:latin typeface="Segoe UI" panose="020B0502040204020203" pitchFamily="34" charset="0"/>
              </a:rPr>
              <a:t>Custo</a:t>
            </a:r>
          </a:p>
          <a:p>
            <a:pPr marL="342900" indent="-342900">
              <a:buFont typeface="Arial" panose="020B0604020202020204" pitchFamily="34" charset="0"/>
              <a:buChar char="•"/>
            </a:pPr>
            <a:r>
              <a:rPr lang="pt-BR" dirty="0">
                <a:solidFill>
                  <a:srgbClr val="171717"/>
                </a:solidFill>
                <a:latin typeface="Segoe UI" panose="020B0502040204020203" pitchFamily="34" charset="0"/>
              </a:rPr>
              <a:t>Excelência Operacional</a:t>
            </a:r>
          </a:p>
        </p:txBody>
      </p:sp>
      <p:pic>
        <p:nvPicPr>
          <p:cNvPr id="4" name="Graphic 3">
            <a:extLst>
              <a:ext uri="{FF2B5EF4-FFF2-40B4-BE49-F238E27FC236}">
                <a16:creationId xmlns:a16="http://schemas.microsoft.com/office/drawing/2014/main" id="{20DDA732-3832-48FC-BD76-D6B11216319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0050" y="542925"/>
            <a:ext cx="1422378" cy="1422378"/>
          </a:xfrm>
          <a:prstGeom prst="rect">
            <a:avLst/>
          </a:prstGeom>
        </p:spPr>
      </p:pic>
      <p:pic>
        <p:nvPicPr>
          <p:cNvPr id="9" name="Picture 8" descr="Captura de tela do Assistente do Azure que mostra as recomendações disponíveis para aumentar a Disponibilidade, a Segurança e a Excelência Operacional.  Juntamente com as opções de redução de custos.">
            <a:extLst>
              <a:ext uri="{FF2B5EF4-FFF2-40B4-BE49-F238E27FC236}">
                <a16:creationId xmlns:a16="http://schemas.microsoft.com/office/drawing/2014/main" id="{6C5AB806-BA5A-4198-BDBC-996D1200695D}"/>
              </a:ext>
            </a:extLst>
          </p:cNvPr>
          <p:cNvPicPr>
            <a:picLocks noChangeAspect="1"/>
          </p:cNvPicPr>
          <p:nvPr/>
        </p:nvPicPr>
        <p:blipFill>
          <a:blip r:embed="rId5"/>
          <a:stretch>
            <a:fillRect/>
          </a:stretch>
        </p:blipFill>
        <p:spPr>
          <a:xfrm>
            <a:off x="5502826" y="3264331"/>
            <a:ext cx="5095875" cy="2867025"/>
          </a:xfrm>
          <a:prstGeom prst="rect">
            <a:avLst/>
          </a:prstGeom>
        </p:spPr>
      </p:pic>
      <p:sp>
        <p:nvSpPr>
          <p:cNvPr id="2" name="Footer Placeholder 1">
            <a:extLst>
              <a:ext uri="{FF2B5EF4-FFF2-40B4-BE49-F238E27FC236}">
                <a16:creationId xmlns:a16="http://schemas.microsoft.com/office/drawing/2014/main" id="{D214BF27-303B-4C79-A29C-4298223950B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pt-BR"/>
              <a:t>© Copyright Microsoft Corporation. Todos os direitos reservados.</a:t>
            </a:r>
          </a:p>
        </p:txBody>
      </p:sp>
      <p:sp>
        <p:nvSpPr>
          <p:cNvPr id="8" name="Rectangle 7">
            <a:extLst>
              <a:ext uri="{FF2B5EF4-FFF2-40B4-BE49-F238E27FC236}">
                <a16:creationId xmlns:a16="http://schemas.microsoft.com/office/drawing/2014/main" id="{12865724-A53E-449B-822F-35909C3765D3}"/>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0" name="Picture 9" descr="A picture containing icon&#10;&#10;Description automatically generated">
            <a:extLst>
              <a:ext uri="{FF2B5EF4-FFF2-40B4-BE49-F238E27FC236}">
                <a16:creationId xmlns:a16="http://schemas.microsoft.com/office/drawing/2014/main" id="{214C6807-E6B1-4698-BC18-703DA9354636}"/>
              </a:ext>
            </a:extLst>
          </p:cNvPr>
          <p:cNvPicPr>
            <a:picLocks noChangeAspect="1"/>
          </p:cNvPicPr>
          <p:nvPr/>
        </p:nvPicPr>
        <p:blipFill rotWithShape="1">
          <a:blip r:embed="rId6"/>
          <a:srcRect t="2416"/>
          <a:stretch/>
        </p:blipFill>
        <p:spPr>
          <a:xfrm rot="5400000">
            <a:off x="3541341" y="-2467572"/>
            <a:ext cx="6183086" cy="11118231"/>
          </a:xfrm>
          <a:prstGeom prst="rect">
            <a:avLst/>
          </a:prstGeom>
        </p:spPr>
      </p:pic>
      <p:pic>
        <p:nvPicPr>
          <p:cNvPr id="11" name="Picture 10" descr="A picture containing text, sign&#10;&#10;Description automatically generated">
            <a:extLst>
              <a:ext uri="{FF2B5EF4-FFF2-40B4-BE49-F238E27FC236}">
                <a16:creationId xmlns:a16="http://schemas.microsoft.com/office/drawing/2014/main" id="{D572CAB9-B3C4-4D36-BC04-6C72F066317E}"/>
              </a:ext>
            </a:extLst>
          </p:cNvPr>
          <p:cNvPicPr>
            <a:picLocks noChangeAspect="1"/>
          </p:cNvPicPr>
          <p:nvPr/>
        </p:nvPicPr>
        <p:blipFill>
          <a:blip r:embed="rId7"/>
          <a:stretch>
            <a:fillRect/>
          </a:stretch>
        </p:blipFill>
        <p:spPr>
          <a:xfrm>
            <a:off x="95702" y="155697"/>
            <a:ext cx="882366" cy="882366"/>
          </a:xfrm>
          <a:prstGeom prst="rect">
            <a:avLst/>
          </a:prstGeom>
        </p:spPr>
      </p:pic>
      <p:pic>
        <p:nvPicPr>
          <p:cNvPr id="12" name="Picture 11" descr="A close-up of a car's license plate&#10;&#10;Description automatically generated with low confidence">
            <a:extLst>
              <a:ext uri="{FF2B5EF4-FFF2-40B4-BE49-F238E27FC236}">
                <a16:creationId xmlns:a16="http://schemas.microsoft.com/office/drawing/2014/main" id="{8840FBA8-6056-4E30-BC92-EAFE5111D687}"/>
              </a:ext>
            </a:extLst>
          </p:cNvPr>
          <p:cNvPicPr>
            <a:picLocks noChangeAspect="1"/>
          </p:cNvPicPr>
          <p:nvPr/>
        </p:nvPicPr>
        <p:blipFill>
          <a:blip r:embed="rId8"/>
          <a:stretch>
            <a:fillRect/>
          </a:stretch>
        </p:blipFill>
        <p:spPr>
          <a:xfrm>
            <a:off x="11146660" y="-7277"/>
            <a:ext cx="1045340" cy="1045340"/>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id="{59AF2702-BFD0-4938-BAF0-0F05C560EF4D}"/>
              </a:ext>
            </a:extLst>
          </p:cNvPr>
          <p:cNvPicPr>
            <a:picLocks noChangeAspect="1"/>
          </p:cNvPicPr>
          <p:nvPr/>
        </p:nvPicPr>
        <p:blipFill>
          <a:blip r:embed="rId9"/>
          <a:stretch>
            <a:fillRect/>
          </a:stretch>
        </p:blipFill>
        <p:spPr>
          <a:xfrm>
            <a:off x="11272476" y="674913"/>
            <a:ext cx="811473" cy="829541"/>
          </a:xfrm>
          <a:prstGeom prst="rect">
            <a:avLst/>
          </a:prstGeom>
        </p:spPr>
      </p:pic>
      <p:pic>
        <p:nvPicPr>
          <p:cNvPr id="14" name="Picture 13" descr="A picture containing icon&#10;&#10;Description automatically generated">
            <a:extLst>
              <a:ext uri="{FF2B5EF4-FFF2-40B4-BE49-F238E27FC236}">
                <a16:creationId xmlns:a16="http://schemas.microsoft.com/office/drawing/2014/main" id="{657A93F8-E585-4126-8CD8-3739DE400171}"/>
              </a:ext>
            </a:extLst>
          </p:cNvPr>
          <p:cNvPicPr>
            <a:picLocks noChangeAspect="1"/>
          </p:cNvPicPr>
          <p:nvPr/>
        </p:nvPicPr>
        <p:blipFill rotWithShape="1">
          <a:blip r:embed="rId6"/>
          <a:srcRect t="1884"/>
          <a:stretch/>
        </p:blipFill>
        <p:spPr>
          <a:xfrm rot="16200000">
            <a:off x="1541480" y="1598086"/>
            <a:ext cx="3718433" cy="6801394"/>
          </a:xfrm>
          <a:prstGeom prst="rect">
            <a:avLst/>
          </a:prstGeom>
        </p:spPr>
      </p:pic>
      <p:sp>
        <p:nvSpPr>
          <p:cNvPr id="15" name="Title 2">
            <a:extLst>
              <a:ext uri="{FF2B5EF4-FFF2-40B4-BE49-F238E27FC236}">
                <a16:creationId xmlns:a16="http://schemas.microsoft.com/office/drawing/2014/main" id="{EC7DC0C5-0FEA-4363-AE77-4DA8FFEDD188}"/>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96861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576315" y="896893"/>
            <a:ext cx="9039369" cy="680196"/>
          </a:xfrm>
        </p:spPr>
        <p:txBody>
          <a:bodyPr/>
          <a:lstStyle/>
          <a:p>
            <a:pPr algn="ctr"/>
            <a:r>
              <a:rPr lang="pt-BR" noProof="0" dirty="0"/>
              <a:t>Azure Monitor</a:t>
            </a:r>
          </a:p>
        </p:txBody>
      </p:sp>
      <p:sp>
        <p:nvSpPr>
          <p:cNvPr id="2" name="Content Placeholder 1">
            <a:extLst>
              <a:ext uri="{FF2B5EF4-FFF2-40B4-BE49-F238E27FC236}">
                <a16:creationId xmlns:a16="http://schemas.microsoft.com/office/drawing/2014/main" id="{B651D040-F18F-4BC8-B269-1B007C84FF33}"/>
              </a:ext>
            </a:extLst>
          </p:cNvPr>
          <p:cNvSpPr>
            <a:spLocks noGrp="1"/>
          </p:cNvSpPr>
          <p:nvPr>
            <p:ph sz="quarter" idx="10"/>
          </p:nvPr>
        </p:nvSpPr>
        <p:spPr>
          <a:xfrm>
            <a:off x="1504950" y="1882242"/>
            <a:ext cx="9629775" cy="1292662"/>
          </a:xfrm>
        </p:spPr>
        <p:txBody>
          <a:bodyPr vert="horz" wrap="square" lIns="0" tIns="91440" rIns="146304" bIns="91440" rtlCol="0" anchor="t">
            <a:spAutoFit/>
          </a:bodyPr>
          <a:lstStyle/>
          <a:p>
            <a:r>
              <a:rPr lang="pt-BR" dirty="0"/>
              <a:t>O </a:t>
            </a:r>
            <a:r>
              <a:rPr lang="pt-BR" b="1" dirty="0"/>
              <a:t>Azure Monitor </a:t>
            </a:r>
            <a:r>
              <a:rPr lang="pt-BR" b="0" i="0" dirty="0">
                <a:solidFill>
                  <a:srgbClr val="171717"/>
                </a:solidFill>
                <a:latin typeface="Segoe UI"/>
                <a:cs typeface="Segoe UI"/>
              </a:rPr>
              <a:t>maximiza a disponibilidade e o desempenho de aplicativos e serviços coletando, analisando e agindo sobre a telemetria de ambientes em nuvem e locais.</a:t>
            </a:r>
            <a:r>
              <a:rPr lang="pt-BR" dirty="0">
                <a:solidFill>
                  <a:srgbClr val="171717"/>
                </a:solidFill>
                <a:latin typeface="Segoe UI"/>
                <a:cs typeface="Segoe UI"/>
              </a:rPr>
              <a:t> </a:t>
            </a:r>
          </a:p>
        </p:txBody>
      </p:sp>
      <p:sp>
        <p:nvSpPr>
          <p:cNvPr id="6" name="Text Placeholder 2">
            <a:extLst>
              <a:ext uri="{FF2B5EF4-FFF2-40B4-BE49-F238E27FC236}">
                <a16:creationId xmlns:a16="http://schemas.microsoft.com/office/drawing/2014/main" id="{8663E32C-DF10-4033-BCA2-825E74F48432}"/>
              </a:ext>
            </a:extLst>
          </p:cNvPr>
          <p:cNvSpPr txBox="1">
            <a:spLocks/>
          </p:cNvSpPr>
          <p:nvPr/>
        </p:nvSpPr>
        <p:spPr>
          <a:xfrm>
            <a:off x="1713729" y="3335458"/>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pt-BR" dirty="0">
                <a:solidFill>
                  <a:srgbClr val="171717"/>
                </a:solidFill>
                <a:latin typeface="Segoe UI" panose="020B0502040204020203" pitchFamily="34" charset="0"/>
              </a:rPr>
              <a:t>Application Insights</a:t>
            </a:r>
          </a:p>
          <a:p>
            <a:pPr marL="342900" indent="-342900">
              <a:buFont typeface="Arial" panose="020B0604020202020204" pitchFamily="34" charset="0"/>
              <a:buChar char="•"/>
            </a:pPr>
            <a:r>
              <a:rPr lang="pt-BR" dirty="0">
                <a:solidFill>
                  <a:srgbClr val="171717"/>
                </a:solidFill>
                <a:latin typeface="Segoe UI" panose="020B0502040204020203" pitchFamily="34" charset="0"/>
              </a:rPr>
              <a:t>Análise de Logs</a:t>
            </a:r>
          </a:p>
          <a:p>
            <a:pPr marL="342900" indent="-342900">
              <a:buFont typeface="Arial" panose="020B0604020202020204" pitchFamily="34" charset="0"/>
              <a:buChar char="•"/>
            </a:pPr>
            <a:r>
              <a:rPr lang="pt-BR" dirty="0">
                <a:solidFill>
                  <a:srgbClr val="171717"/>
                </a:solidFill>
                <a:latin typeface="Segoe UI" panose="020B0502040204020203" pitchFamily="34" charset="0"/>
              </a:rPr>
              <a:t>Alertas Inteligentes</a:t>
            </a:r>
          </a:p>
          <a:p>
            <a:pPr marL="342900" indent="-342900">
              <a:buFont typeface="Arial" panose="020B0604020202020204" pitchFamily="34" charset="0"/>
              <a:buChar char="•"/>
            </a:pPr>
            <a:r>
              <a:rPr lang="pt-BR" dirty="0">
                <a:solidFill>
                  <a:srgbClr val="171717"/>
                </a:solidFill>
                <a:latin typeface="Segoe UI" panose="020B0502040204020203" pitchFamily="34" charset="0"/>
              </a:rPr>
              <a:t>Ações de Automação</a:t>
            </a:r>
          </a:p>
          <a:p>
            <a:pPr marL="342900" indent="-342900">
              <a:buFont typeface="Arial" panose="020B0604020202020204" pitchFamily="34" charset="0"/>
              <a:buChar char="•"/>
            </a:pPr>
            <a:r>
              <a:rPr lang="pt-BR" dirty="0">
                <a:solidFill>
                  <a:srgbClr val="171717"/>
                </a:solidFill>
                <a:latin typeface="Segoe UI" panose="020B0502040204020203" pitchFamily="34" charset="0"/>
              </a:rPr>
              <a:t>Painéis Personalizados</a:t>
            </a:r>
          </a:p>
        </p:txBody>
      </p:sp>
      <p:pic>
        <p:nvPicPr>
          <p:cNvPr id="9" name="Graphic 8">
            <a:extLst>
              <a:ext uri="{FF2B5EF4-FFF2-40B4-BE49-F238E27FC236}">
                <a16:creationId xmlns:a16="http://schemas.microsoft.com/office/drawing/2014/main" id="{99E5DF5D-DA24-4B0D-9466-AE576BD76C6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89740" y="3335458"/>
            <a:ext cx="2816149" cy="2816149"/>
          </a:xfrm>
          <a:prstGeom prst="rect">
            <a:avLst/>
          </a:prstGeom>
        </p:spPr>
      </p:pic>
      <p:sp>
        <p:nvSpPr>
          <p:cNvPr id="7" name="Rectangle 6">
            <a:extLst>
              <a:ext uri="{FF2B5EF4-FFF2-40B4-BE49-F238E27FC236}">
                <a16:creationId xmlns:a16="http://schemas.microsoft.com/office/drawing/2014/main" id="{99059F17-54F2-4C2D-90DA-C29CBE1DA512}"/>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icon&#10;&#10;Description automatically generated">
            <a:extLst>
              <a:ext uri="{FF2B5EF4-FFF2-40B4-BE49-F238E27FC236}">
                <a16:creationId xmlns:a16="http://schemas.microsoft.com/office/drawing/2014/main" id="{0F31AE4A-483E-4CD9-A1AA-F83817403D73}"/>
              </a:ext>
            </a:extLst>
          </p:cNvPr>
          <p:cNvPicPr>
            <a:picLocks noChangeAspect="1"/>
          </p:cNvPicPr>
          <p:nvPr/>
        </p:nvPicPr>
        <p:blipFill rotWithShape="1">
          <a:blip r:embed="rId5"/>
          <a:srcRect t="2416"/>
          <a:stretch/>
        </p:blipFill>
        <p:spPr>
          <a:xfrm rot="5400000">
            <a:off x="3541341" y="-2467572"/>
            <a:ext cx="6183086" cy="11118231"/>
          </a:xfrm>
          <a:prstGeom prst="rect">
            <a:avLst/>
          </a:prstGeom>
        </p:spPr>
      </p:pic>
      <p:pic>
        <p:nvPicPr>
          <p:cNvPr id="10" name="Picture 9" descr="A picture containing text, sign&#10;&#10;Description automatically generated">
            <a:extLst>
              <a:ext uri="{FF2B5EF4-FFF2-40B4-BE49-F238E27FC236}">
                <a16:creationId xmlns:a16="http://schemas.microsoft.com/office/drawing/2014/main" id="{49796D45-DD72-452A-9476-E45C858D1B03}"/>
              </a:ext>
            </a:extLst>
          </p:cNvPr>
          <p:cNvPicPr>
            <a:picLocks noChangeAspect="1"/>
          </p:cNvPicPr>
          <p:nvPr/>
        </p:nvPicPr>
        <p:blipFill>
          <a:blip r:embed="rId6"/>
          <a:stretch>
            <a:fillRect/>
          </a:stretch>
        </p:blipFill>
        <p:spPr>
          <a:xfrm>
            <a:off x="95702" y="155697"/>
            <a:ext cx="882366" cy="882366"/>
          </a:xfrm>
          <a:prstGeom prst="rect">
            <a:avLst/>
          </a:prstGeom>
        </p:spPr>
      </p:pic>
      <p:pic>
        <p:nvPicPr>
          <p:cNvPr id="11" name="Picture 10" descr="A close-up of a car's license plate&#10;&#10;Description automatically generated with low confidence">
            <a:extLst>
              <a:ext uri="{FF2B5EF4-FFF2-40B4-BE49-F238E27FC236}">
                <a16:creationId xmlns:a16="http://schemas.microsoft.com/office/drawing/2014/main" id="{726F132C-012F-4213-B05B-DD3A9761BDD7}"/>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A491A28B-BE28-401A-978F-9202C8112C46}"/>
              </a:ext>
            </a:extLst>
          </p:cNvPr>
          <p:cNvPicPr>
            <a:picLocks noChangeAspect="1"/>
          </p:cNvPicPr>
          <p:nvPr/>
        </p:nvPicPr>
        <p:blipFill>
          <a:blip r:embed="rId8"/>
          <a:stretch>
            <a:fillRect/>
          </a:stretch>
        </p:blipFill>
        <p:spPr>
          <a:xfrm>
            <a:off x="11272476" y="674913"/>
            <a:ext cx="811473" cy="829541"/>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257C0A20-7A73-44BC-B499-85AA525C8CD9}"/>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sp>
        <p:nvSpPr>
          <p:cNvPr id="14" name="Title 2">
            <a:extLst>
              <a:ext uri="{FF2B5EF4-FFF2-40B4-BE49-F238E27FC236}">
                <a16:creationId xmlns:a16="http://schemas.microsoft.com/office/drawing/2014/main" id="{9EA8CD0B-00AD-474E-A3B7-B6D996BEEF63}"/>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42744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18668" y="687983"/>
            <a:ext cx="11341268" cy="680196"/>
          </a:xfrm>
        </p:spPr>
        <p:txBody>
          <a:bodyPr/>
          <a:lstStyle/>
          <a:p>
            <a:pPr algn="ctr"/>
            <a:r>
              <a:rPr lang="pt-BR" dirty="0"/>
              <a:t>Integridade do Serviço do </a:t>
            </a:r>
            <a:r>
              <a:rPr lang="pt-BR" noProof="0" dirty="0"/>
              <a:t>Azure</a:t>
            </a:r>
          </a:p>
        </p:txBody>
      </p:sp>
      <p:pic>
        <p:nvPicPr>
          <p:cNvPr id="1026" name="Picture 2" descr="Captura de tela da IU de Integridade do Serviço do Azure mostrando uma notificação informando que o serviço de armazenamento está temporariamente inativo.">
            <a:extLst>
              <a:ext uri="{FF2B5EF4-FFF2-40B4-BE49-F238E27FC236}">
                <a16:creationId xmlns:a16="http://schemas.microsoft.com/office/drawing/2014/main" id="{C1FD750E-1B8D-4AA2-B122-AD194BB38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30" y="1700137"/>
            <a:ext cx="7944492" cy="4581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sz="quarter" idx="10"/>
          </p:nvPr>
        </p:nvSpPr>
        <p:spPr>
          <a:xfrm>
            <a:off x="8829675" y="3190622"/>
            <a:ext cx="2828924" cy="3064884"/>
          </a:xfrm>
        </p:spPr>
        <p:txBody>
          <a:bodyPr/>
          <a:lstStyle/>
          <a:p>
            <a:r>
              <a:rPr lang="pt-BR" sz="2000" dirty="0">
                <a:latin typeface="+mn-lt"/>
              </a:rPr>
              <a:t>Avaliar o impacto de problemas de serviços </a:t>
            </a:r>
            <a:br>
              <a:rPr lang="pt-BR" sz="2000" dirty="0">
                <a:latin typeface="+mn-lt"/>
              </a:rPr>
            </a:br>
            <a:r>
              <a:rPr lang="pt-BR" sz="2000" dirty="0">
                <a:latin typeface="+mn-lt"/>
              </a:rPr>
              <a:t>do Azure com atualizações personalizadas de orientação, suporte, notificações </a:t>
            </a:r>
            <a:br>
              <a:rPr lang="pt-BR" sz="2000" dirty="0">
                <a:latin typeface="+mn-lt"/>
              </a:rPr>
            </a:br>
            <a:r>
              <a:rPr lang="pt-BR" sz="2000" dirty="0">
                <a:latin typeface="+mn-lt"/>
              </a:rPr>
              <a:t>e resolução de problemas.</a:t>
            </a:r>
          </a:p>
        </p:txBody>
      </p:sp>
      <p:pic>
        <p:nvPicPr>
          <p:cNvPr id="4" name="Picture 3" descr="Ícone de Integridade do Serviço do Azure. ">
            <a:extLst>
              <a:ext uri="{FF2B5EF4-FFF2-40B4-BE49-F238E27FC236}">
                <a16:creationId xmlns:a16="http://schemas.microsoft.com/office/drawing/2014/main" id="{548EF610-4EC2-460A-85DE-77190BE1F20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7006" y="1965497"/>
            <a:ext cx="1438967" cy="1291800"/>
          </a:xfrm>
          <a:prstGeom prst="rect">
            <a:avLst/>
          </a:prstGeom>
        </p:spPr>
      </p:pic>
      <p:sp>
        <p:nvSpPr>
          <p:cNvPr id="14" name="Rectangle 13">
            <a:extLst>
              <a:ext uri="{FF2B5EF4-FFF2-40B4-BE49-F238E27FC236}">
                <a16:creationId xmlns:a16="http://schemas.microsoft.com/office/drawing/2014/main" id="{0EB8D16B-4943-4C13-8B38-9D5B79881A28}"/>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5" name="Picture 14" descr="A picture containing icon&#10;&#10;Description automatically generated">
            <a:extLst>
              <a:ext uri="{FF2B5EF4-FFF2-40B4-BE49-F238E27FC236}">
                <a16:creationId xmlns:a16="http://schemas.microsoft.com/office/drawing/2014/main" id="{52FF5772-A71C-40CF-B0C3-D8D7E705C5AD}"/>
              </a:ext>
            </a:extLst>
          </p:cNvPr>
          <p:cNvPicPr>
            <a:picLocks noChangeAspect="1"/>
          </p:cNvPicPr>
          <p:nvPr/>
        </p:nvPicPr>
        <p:blipFill rotWithShape="1">
          <a:blip r:embed="rId5"/>
          <a:srcRect t="2416"/>
          <a:stretch/>
        </p:blipFill>
        <p:spPr>
          <a:xfrm rot="5400000">
            <a:off x="3541341" y="-2467572"/>
            <a:ext cx="6183086" cy="11118231"/>
          </a:xfrm>
          <a:prstGeom prst="rect">
            <a:avLst/>
          </a:prstGeom>
        </p:spPr>
      </p:pic>
      <p:pic>
        <p:nvPicPr>
          <p:cNvPr id="16" name="Picture 15" descr="A picture containing text, sign&#10;&#10;Description automatically generated">
            <a:extLst>
              <a:ext uri="{FF2B5EF4-FFF2-40B4-BE49-F238E27FC236}">
                <a16:creationId xmlns:a16="http://schemas.microsoft.com/office/drawing/2014/main" id="{A2E0CA87-2553-43A4-A370-FE61F8AA6AA8}"/>
              </a:ext>
            </a:extLst>
          </p:cNvPr>
          <p:cNvPicPr>
            <a:picLocks noChangeAspect="1"/>
          </p:cNvPicPr>
          <p:nvPr/>
        </p:nvPicPr>
        <p:blipFill>
          <a:blip r:embed="rId6"/>
          <a:stretch>
            <a:fillRect/>
          </a:stretch>
        </p:blipFill>
        <p:spPr>
          <a:xfrm>
            <a:off x="95702" y="155697"/>
            <a:ext cx="882366" cy="882366"/>
          </a:xfrm>
          <a:prstGeom prst="rect">
            <a:avLst/>
          </a:prstGeom>
        </p:spPr>
      </p:pic>
      <p:pic>
        <p:nvPicPr>
          <p:cNvPr id="18" name="Picture 17" descr="A close-up of a car's license plate&#10;&#10;Description automatically generated with low confidence">
            <a:extLst>
              <a:ext uri="{FF2B5EF4-FFF2-40B4-BE49-F238E27FC236}">
                <a16:creationId xmlns:a16="http://schemas.microsoft.com/office/drawing/2014/main" id="{D7144A52-0835-4BE8-A6E4-EBB77A4B6D20}"/>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19" name="Picture 18" descr="Graphical user interface, text, application&#10;&#10;Description automatically generated">
            <a:extLst>
              <a:ext uri="{FF2B5EF4-FFF2-40B4-BE49-F238E27FC236}">
                <a16:creationId xmlns:a16="http://schemas.microsoft.com/office/drawing/2014/main" id="{F31E7CCE-25B9-4C29-8F0F-5074BB321964}"/>
              </a:ext>
            </a:extLst>
          </p:cNvPr>
          <p:cNvPicPr>
            <a:picLocks noChangeAspect="1"/>
          </p:cNvPicPr>
          <p:nvPr/>
        </p:nvPicPr>
        <p:blipFill>
          <a:blip r:embed="rId8"/>
          <a:stretch>
            <a:fillRect/>
          </a:stretch>
        </p:blipFill>
        <p:spPr>
          <a:xfrm>
            <a:off x="11272476" y="674913"/>
            <a:ext cx="811473" cy="829541"/>
          </a:xfrm>
          <a:prstGeom prst="rect">
            <a:avLst/>
          </a:prstGeom>
        </p:spPr>
      </p:pic>
      <p:pic>
        <p:nvPicPr>
          <p:cNvPr id="20" name="Picture 19" descr="A picture containing icon&#10;&#10;Description automatically generated">
            <a:extLst>
              <a:ext uri="{FF2B5EF4-FFF2-40B4-BE49-F238E27FC236}">
                <a16:creationId xmlns:a16="http://schemas.microsoft.com/office/drawing/2014/main" id="{61F9F6E3-A7EF-4CC0-A9F1-230A18B384FB}"/>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sp>
        <p:nvSpPr>
          <p:cNvPr id="21" name="Title 2">
            <a:extLst>
              <a:ext uri="{FF2B5EF4-FFF2-40B4-BE49-F238E27FC236}">
                <a16:creationId xmlns:a16="http://schemas.microsoft.com/office/drawing/2014/main" id="{62439748-06F3-44C2-9057-07DDDCE64D5A}"/>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52234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52761" y="695325"/>
            <a:ext cx="9362789" cy="680196"/>
          </a:xfrm>
        </p:spPr>
        <p:txBody>
          <a:bodyPr/>
          <a:lstStyle/>
          <a:p>
            <a:pPr algn="ctr"/>
            <a:r>
              <a:rPr lang="pt-BR" noProof="0" dirty="0"/>
              <a:t>Integridade do Serviço do Azure</a:t>
            </a:r>
            <a:endParaRPr lang="pt-BR" sz="1800" dirty="0"/>
          </a:p>
        </p:txBody>
      </p:sp>
      <p:sp>
        <p:nvSpPr>
          <p:cNvPr id="5" name="Content Placeholder 4">
            <a:extLst>
              <a:ext uri="{FF2B5EF4-FFF2-40B4-BE49-F238E27FC236}">
                <a16:creationId xmlns:a16="http://schemas.microsoft.com/office/drawing/2014/main" id="{73383DDD-C51A-44C9-85B2-777B81897618}"/>
              </a:ext>
            </a:extLst>
          </p:cNvPr>
          <p:cNvSpPr>
            <a:spLocks noGrp="1"/>
          </p:cNvSpPr>
          <p:nvPr>
            <p:ph sz="quarter" idx="10"/>
          </p:nvPr>
        </p:nvSpPr>
        <p:spPr>
          <a:xfrm>
            <a:off x="752761" y="1310890"/>
            <a:ext cx="11020596" cy="923330"/>
          </a:xfrm>
        </p:spPr>
        <p:txBody>
          <a:bodyPr/>
          <a:lstStyle/>
          <a:p>
            <a:r>
              <a:rPr lang="pt-BR" dirty="0"/>
              <a:t>A </a:t>
            </a:r>
            <a:r>
              <a:rPr lang="pt-BR" b="1" dirty="0"/>
              <a:t>Integridade do Serviço do Azure</a:t>
            </a:r>
            <a:r>
              <a:rPr lang="pt-BR" dirty="0"/>
              <a:t> fornece uma visão personalizada da integridade dos serviços do Azure e das regiões que estão sendo usadas.</a:t>
            </a:r>
          </a:p>
        </p:txBody>
      </p:sp>
      <p:sp>
        <p:nvSpPr>
          <p:cNvPr id="10" name="Text Placeholder 2">
            <a:extLst>
              <a:ext uri="{FF2B5EF4-FFF2-40B4-BE49-F238E27FC236}">
                <a16:creationId xmlns:a16="http://schemas.microsoft.com/office/drawing/2014/main" id="{E6AA95A4-F6B2-4057-B42C-3ABE13E45E59}"/>
              </a:ext>
            </a:extLst>
          </p:cNvPr>
          <p:cNvSpPr txBox="1">
            <a:spLocks/>
          </p:cNvSpPr>
          <p:nvPr/>
        </p:nvSpPr>
        <p:spPr>
          <a:xfrm>
            <a:off x="7196445" y="3035178"/>
            <a:ext cx="4366906" cy="213391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pt-BR" sz="2200" dirty="0">
                <a:solidFill>
                  <a:srgbClr val="171717"/>
                </a:solidFill>
                <a:latin typeface="Segoe UI" panose="020B0502040204020203" pitchFamily="34" charset="0"/>
              </a:rPr>
              <a:t>Comunicação relativa a interrupções</a:t>
            </a:r>
          </a:p>
          <a:p>
            <a:pPr marL="342900" indent="-342900">
              <a:buFont typeface="Arial" panose="020B0604020202020204" pitchFamily="34" charset="0"/>
              <a:buChar char="•"/>
            </a:pPr>
            <a:r>
              <a:rPr lang="pt-BR" sz="2200" dirty="0">
                <a:solidFill>
                  <a:srgbClr val="171717"/>
                </a:solidFill>
                <a:latin typeface="Segoe UI" panose="020B0502040204020203" pitchFamily="34" charset="0"/>
              </a:rPr>
              <a:t>Manutenção planejada</a:t>
            </a:r>
          </a:p>
          <a:p>
            <a:pPr marL="342900" indent="-342900">
              <a:buFont typeface="Arial" panose="020B0604020202020204" pitchFamily="34" charset="0"/>
              <a:buChar char="•"/>
            </a:pPr>
            <a:r>
              <a:rPr lang="pt-BR" sz="2200" dirty="0">
                <a:solidFill>
                  <a:srgbClr val="171717"/>
                </a:solidFill>
                <a:latin typeface="Segoe UI" panose="020B0502040204020203" pitchFamily="34" charset="0"/>
              </a:rPr>
              <a:t>Outros consultores de integridade</a:t>
            </a:r>
          </a:p>
        </p:txBody>
      </p:sp>
      <p:pic>
        <p:nvPicPr>
          <p:cNvPr id="15" name="Picture 14" descr="A mensagem de amostra da Integridade do Serviço do Azure descreve onde ocorreu uma interrupção e também informações sobre a duração dela.">
            <a:extLst>
              <a:ext uri="{FF2B5EF4-FFF2-40B4-BE49-F238E27FC236}">
                <a16:creationId xmlns:a16="http://schemas.microsoft.com/office/drawing/2014/main" id="{7ADEE659-983F-482C-A86F-47D5B658221B}"/>
              </a:ext>
            </a:extLst>
          </p:cNvPr>
          <p:cNvPicPr>
            <a:picLocks noChangeAspect="1"/>
          </p:cNvPicPr>
          <p:nvPr/>
        </p:nvPicPr>
        <p:blipFill>
          <a:blip r:embed="rId3"/>
          <a:stretch>
            <a:fillRect/>
          </a:stretch>
        </p:blipFill>
        <p:spPr>
          <a:xfrm>
            <a:off x="752761" y="2234220"/>
            <a:ext cx="6327769" cy="3928455"/>
          </a:xfrm>
          <a:prstGeom prst="rect">
            <a:avLst/>
          </a:prstGeom>
          <a:ln>
            <a:solidFill>
              <a:schemeClr val="tx1"/>
            </a:solidFill>
          </a:ln>
        </p:spPr>
      </p:pic>
      <p:sp>
        <p:nvSpPr>
          <p:cNvPr id="6" name="Rectangle 5">
            <a:extLst>
              <a:ext uri="{FF2B5EF4-FFF2-40B4-BE49-F238E27FC236}">
                <a16:creationId xmlns:a16="http://schemas.microsoft.com/office/drawing/2014/main" id="{56CCE9B2-26AD-464A-8A81-4957B7945541}"/>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7" name="Picture 6" descr="A picture containing icon&#10;&#10;Description automatically generated">
            <a:extLst>
              <a:ext uri="{FF2B5EF4-FFF2-40B4-BE49-F238E27FC236}">
                <a16:creationId xmlns:a16="http://schemas.microsoft.com/office/drawing/2014/main" id="{28327E49-CF48-4669-AFA3-27E0240BF6CD}"/>
              </a:ext>
            </a:extLst>
          </p:cNvPr>
          <p:cNvPicPr>
            <a:picLocks noChangeAspect="1"/>
          </p:cNvPicPr>
          <p:nvPr/>
        </p:nvPicPr>
        <p:blipFill rotWithShape="1">
          <a:blip r:embed="rId4"/>
          <a:srcRect t="2416"/>
          <a:stretch/>
        </p:blipFill>
        <p:spPr>
          <a:xfrm rot="5400000">
            <a:off x="3541341" y="-2467572"/>
            <a:ext cx="6183086" cy="11118231"/>
          </a:xfrm>
          <a:prstGeom prst="rect">
            <a:avLst/>
          </a:prstGeom>
        </p:spPr>
      </p:pic>
      <p:pic>
        <p:nvPicPr>
          <p:cNvPr id="8" name="Picture 7" descr="A picture containing text, sign&#10;&#10;Description automatically generated">
            <a:extLst>
              <a:ext uri="{FF2B5EF4-FFF2-40B4-BE49-F238E27FC236}">
                <a16:creationId xmlns:a16="http://schemas.microsoft.com/office/drawing/2014/main" id="{4D0CA61F-C5F2-4168-9267-B62D085C2B9B}"/>
              </a:ext>
            </a:extLst>
          </p:cNvPr>
          <p:cNvPicPr>
            <a:picLocks noChangeAspect="1"/>
          </p:cNvPicPr>
          <p:nvPr/>
        </p:nvPicPr>
        <p:blipFill>
          <a:blip r:embed="rId5"/>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7F4E1AC0-5D29-4212-A0B3-B9207126B126}"/>
              </a:ext>
            </a:extLst>
          </p:cNvPr>
          <p:cNvPicPr>
            <a:picLocks noChangeAspect="1"/>
          </p:cNvPicPr>
          <p:nvPr/>
        </p:nvPicPr>
        <p:blipFill>
          <a:blip r:embed="rId6"/>
          <a:stretch>
            <a:fillRect/>
          </a:stretch>
        </p:blipFill>
        <p:spPr>
          <a:xfrm>
            <a:off x="11146660" y="-7277"/>
            <a:ext cx="1045340" cy="1045340"/>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FDFB9CD3-B168-4960-85BD-5ED8EE2FB2CA}"/>
              </a:ext>
            </a:extLst>
          </p:cNvPr>
          <p:cNvPicPr>
            <a:picLocks noChangeAspect="1"/>
          </p:cNvPicPr>
          <p:nvPr/>
        </p:nvPicPr>
        <p:blipFill>
          <a:blip r:embed="rId7"/>
          <a:stretch>
            <a:fillRect/>
          </a:stretch>
        </p:blipFill>
        <p:spPr>
          <a:xfrm>
            <a:off x="11272476" y="674913"/>
            <a:ext cx="811473" cy="829541"/>
          </a:xfrm>
          <a:prstGeom prst="rect">
            <a:avLst/>
          </a:prstGeom>
        </p:spPr>
      </p:pic>
      <p:pic>
        <p:nvPicPr>
          <p:cNvPr id="12" name="Picture 11" descr="A picture containing icon&#10;&#10;Description automatically generated">
            <a:extLst>
              <a:ext uri="{FF2B5EF4-FFF2-40B4-BE49-F238E27FC236}">
                <a16:creationId xmlns:a16="http://schemas.microsoft.com/office/drawing/2014/main" id="{AD77C57F-AD12-4AE1-BF96-AD483C163188}"/>
              </a:ext>
            </a:extLst>
          </p:cNvPr>
          <p:cNvPicPr>
            <a:picLocks noChangeAspect="1"/>
          </p:cNvPicPr>
          <p:nvPr/>
        </p:nvPicPr>
        <p:blipFill rotWithShape="1">
          <a:blip r:embed="rId4"/>
          <a:srcRect t="1884"/>
          <a:stretch/>
        </p:blipFill>
        <p:spPr>
          <a:xfrm rot="16200000">
            <a:off x="1541480" y="1598086"/>
            <a:ext cx="3718433" cy="6801394"/>
          </a:xfrm>
          <a:prstGeom prst="rect">
            <a:avLst/>
          </a:prstGeom>
        </p:spPr>
      </p:pic>
      <p:sp>
        <p:nvSpPr>
          <p:cNvPr id="13" name="Title 2">
            <a:extLst>
              <a:ext uri="{FF2B5EF4-FFF2-40B4-BE49-F238E27FC236}">
                <a16:creationId xmlns:a16="http://schemas.microsoft.com/office/drawing/2014/main" id="{EBC4D82C-D718-4F61-9B1A-8BE9EA7C0979}"/>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362731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E576-F320-4CE8-97FA-ADDBD108391E}"/>
              </a:ext>
            </a:extLst>
          </p:cNvPr>
          <p:cNvSpPr>
            <a:spLocks noGrp="1"/>
          </p:cNvSpPr>
          <p:nvPr>
            <p:ph type="title"/>
          </p:nvPr>
        </p:nvSpPr>
        <p:spPr>
          <a:xfrm>
            <a:off x="608686" y="816756"/>
            <a:ext cx="10628678" cy="680196"/>
          </a:xfrm>
        </p:spPr>
        <p:txBody>
          <a:bodyPr/>
          <a:lstStyle/>
          <a:p>
            <a:pPr algn="ctr"/>
            <a:r>
              <a:rPr lang="pt-BR" dirty="0"/>
              <a:t>Modelos do Azure Resource Manager (ARM)</a:t>
            </a:r>
          </a:p>
        </p:txBody>
      </p:sp>
      <p:sp>
        <p:nvSpPr>
          <p:cNvPr id="3" name="Content Placeholder 2">
            <a:extLst>
              <a:ext uri="{FF2B5EF4-FFF2-40B4-BE49-F238E27FC236}">
                <a16:creationId xmlns:a16="http://schemas.microsoft.com/office/drawing/2014/main" id="{326ABB9F-383D-40D6-A0F9-F2642D189D31}"/>
              </a:ext>
            </a:extLst>
          </p:cNvPr>
          <p:cNvSpPr>
            <a:spLocks noGrp="1"/>
          </p:cNvSpPr>
          <p:nvPr>
            <p:ph sz="quarter" idx="10"/>
          </p:nvPr>
        </p:nvSpPr>
        <p:spPr>
          <a:xfrm>
            <a:off x="609143" y="1679162"/>
            <a:ext cx="11340811" cy="4278094"/>
          </a:xfrm>
        </p:spPr>
        <p:txBody>
          <a:bodyPr/>
          <a:lstStyle/>
          <a:p>
            <a:r>
              <a:rPr lang="pt-BR" dirty="0">
                <a:solidFill>
                  <a:srgbClr val="171717"/>
                </a:solidFill>
              </a:rPr>
              <a:t>Os modelos do </a:t>
            </a:r>
            <a:r>
              <a:rPr lang="pt-BR" b="1" i="0" dirty="0">
                <a:solidFill>
                  <a:srgbClr val="171717"/>
                </a:solidFill>
                <a:latin typeface="Segoe UI Semibold" panose="020B0702040204020203" pitchFamily="34" charset="0"/>
                <a:cs typeface="Segoe UI Semibold" panose="020B0702040204020203" pitchFamily="34" charset="0"/>
              </a:rPr>
              <a:t>Azure Resource Manager (ARM) </a:t>
            </a:r>
            <a:r>
              <a:rPr lang="pt-BR" b="0" i="0" dirty="0">
                <a:solidFill>
                  <a:srgbClr val="171717"/>
                </a:solidFill>
                <a:latin typeface="Segoe UI" panose="020B0502040204020203" pitchFamily="34" charset="0"/>
                <a:cs typeface="Segoe UI Semibold" panose="020B0702040204020203" pitchFamily="34" charset="0"/>
              </a:rPr>
              <a:t>são arquivos </a:t>
            </a:r>
            <a:r>
              <a:rPr lang="pt-BR" dirty="0">
                <a:solidFill>
                  <a:srgbClr val="171717"/>
                </a:solidFill>
                <a:latin typeface="Segoe UI" panose="020B0502040204020203" pitchFamily="34" charset="0"/>
              </a:rPr>
              <a:t>JavaScript Object Notation (JSON) que podem ser usados para criar e implantar a infraestrutura do Azure sem precisar gravar comandos de programação.</a:t>
            </a:r>
          </a:p>
          <a:p>
            <a:pPr marL="342900" indent="-342900">
              <a:buFont typeface="Arial" panose="020B0604020202020204" pitchFamily="34" charset="0"/>
              <a:buChar char="•"/>
            </a:pPr>
            <a:r>
              <a:rPr lang="pt-BR" dirty="0">
                <a:solidFill>
                  <a:srgbClr val="171717"/>
                </a:solidFill>
                <a:latin typeface="Segoe UI" panose="020B0502040204020203" pitchFamily="34" charset="0"/>
              </a:rPr>
              <a:t>Sintaxe declarativa</a:t>
            </a:r>
          </a:p>
          <a:p>
            <a:pPr marL="342900" indent="-342900">
              <a:buFont typeface="Arial" panose="020B0604020202020204" pitchFamily="34" charset="0"/>
              <a:buChar char="•"/>
            </a:pPr>
            <a:r>
              <a:rPr lang="pt-BR" dirty="0">
                <a:solidFill>
                  <a:srgbClr val="171717"/>
                </a:solidFill>
                <a:latin typeface="Segoe UI" panose="020B0502040204020203" pitchFamily="34" charset="0"/>
              </a:rPr>
              <a:t>Resultados reproduzíveis</a:t>
            </a:r>
          </a:p>
          <a:p>
            <a:pPr marL="342900" indent="-342900">
              <a:buFont typeface="Arial" panose="020B0604020202020204" pitchFamily="34" charset="0"/>
              <a:buChar char="•"/>
            </a:pPr>
            <a:r>
              <a:rPr lang="pt-BR" dirty="0">
                <a:solidFill>
                  <a:srgbClr val="171717"/>
                </a:solidFill>
                <a:latin typeface="Segoe UI" panose="020B0502040204020203" pitchFamily="34" charset="0"/>
              </a:rPr>
              <a:t>Orquestração</a:t>
            </a:r>
          </a:p>
          <a:p>
            <a:pPr marL="342900" indent="-342900">
              <a:buFont typeface="Arial" panose="020B0604020202020204" pitchFamily="34" charset="0"/>
              <a:buChar char="•"/>
            </a:pPr>
            <a:r>
              <a:rPr lang="pt-BR" dirty="0">
                <a:solidFill>
                  <a:srgbClr val="171717"/>
                </a:solidFill>
                <a:latin typeface="Segoe UI" panose="020B0502040204020203" pitchFamily="34" charset="0"/>
              </a:rPr>
              <a:t>Arquivos modulares</a:t>
            </a:r>
          </a:p>
          <a:p>
            <a:pPr marL="342900" indent="-342900">
              <a:buFont typeface="Arial" panose="020B0604020202020204" pitchFamily="34" charset="0"/>
              <a:buChar char="•"/>
            </a:pPr>
            <a:r>
              <a:rPr lang="pt-BR" dirty="0">
                <a:solidFill>
                  <a:srgbClr val="171717"/>
                </a:solidFill>
                <a:latin typeface="Segoe UI" panose="020B0502040204020203" pitchFamily="34" charset="0"/>
              </a:rPr>
              <a:t>Validação integrada</a:t>
            </a:r>
          </a:p>
          <a:p>
            <a:pPr marL="342900" indent="-342900">
              <a:buFont typeface="Arial" panose="020B0604020202020204" pitchFamily="34" charset="0"/>
              <a:buChar char="•"/>
            </a:pPr>
            <a:r>
              <a:rPr lang="pt-BR" dirty="0">
                <a:solidFill>
                  <a:srgbClr val="171717"/>
                </a:solidFill>
                <a:latin typeface="Segoe UI" panose="020B0502040204020203" pitchFamily="34" charset="0"/>
              </a:rPr>
              <a:t>Código exportável</a:t>
            </a:r>
          </a:p>
        </p:txBody>
      </p:sp>
      <p:pic>
        <p:nvPicPr>
          <p:cNvPr id="1026" name="Picture 2" descr="Comparação da implantação de modelo">
            <a:extLst>
              <a:ext uri="{FF2B5EF4-FFF2-40B4-BE49-F238E27FC236}">
                <a16:creationId xmlns:a16="http://schemas.microsoft.com/office/drawing/2014/main" id="{68AAA998-FDAD-4A33-B25E-1F1E19015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865" y="3105150"/>
            <a:ext cx="6568499" cy="303431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E98BF2F-DD46-4129-ADC0-50B784E502B9}"/>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3" name="Picture 12" descr="A picture containing icon&#10;&#10;Description automatically generated">
            <a:extLst>
              <a:ext uri="{FF2B5EF4-FFF2-40B4-BE49-F238E27FC236}">
                <a16:creationId xmlns:a16="http://schemas.microsoft.com/office/drawing/2014/main" id="{09D593EE-8F55-4AD8-82D2-27B3E7CA02F6}"/>
              </a:ext>
            </a:extLst>
          </p:cNvPr>
          <p:cNvPicPr>
            <a:picLocks noChangeAspect="1"/>
          </p:cNvPicPr>
          <p:nvPr/>
        </p:nvPicPr>
        <p:blipFill rotWithShape="1">
          <a:blip r:embed="rId4"/>
          <a:srcRect t="2416"/>
          <a:stretch/>
        </p:blipFill>
        <p:spPr>
          <a:xfrm rot="5400000">
            <a:off x="3541341" y="-2467572"/>
            <a:ext cx="6183086" cy="11118231"/>
          </a:xfrm>
          <a:prstGeom prst="rect">
            <a:avLst/>
          </a:prstGeom>
        </p:spPr>
      </p:pic>
      <p:pic>
        <p:nvPicPr>
          <p:cNvPr id="14" name="Picture 13" descr="A picture containing text, sign&#10;&#10;Description automatically generated">
            <a:extLst>
              <a:ext uri="{FF2B5EF4-FFF2-40B4-BE49-F238E27FC236}">
                <a16:creationId xmlns:a16="http://schemas.microsoft.com/office/drawing/2014/main" id="{8FEB116A-0B60-4E9E-A267-EF950DDFBC4C}"/>
              </a:ext>
            </a:extLst>
          </p:cNvPr>
          <p:cNvPicPr>
            <a:picLocks noChangeAspect="1"/>
          </p:cNvPicPr>
          <p:nvPr/>
        </p:nvPicPr>
        <p:blipFill>
          <a:blip r:embed="rId5"/>
          <a:stretch>
            <a:fillRect/>
          </a:stretch>
        </p:blipFill>
        <p:spPr>
          <a:xfrm>
            <a:off x="95702" y="155697"/>
            <a:ext cx="882366" cy="882366"/>
          </a:xfrm>
          <a:prstGeom prst="rect">
            <a:avLst/>
          </a:prstGeom>
        </p:spPr>
      </p:pic>
      <p:pic>
        <p:nvPicPr>
          <p:cNvPr id="15" name="Picture 14" descr="A close-up of a car's license plate&#10;&#10;Description automatically generated with low confidence">
            <a:extLst>
              <a:ext uri="{FF2B5EF4-FFF2-40B4-BE49-F238E27FC236}">
                <a16:creationId xmlns:a16="http://schemas.microsoft.com/office/drawing/2014/main" id="{95E107A7-C620-4296-8ECD-38F81FD7E68B}"/>
              </a:ext>
            </a:extLst>
          </p:cNvPr>
          <p:cNvPicPr>
            <a:picLocks noChangeAspect="1"/>
          </p:cNvPicPr>
          <p:nvPr/>
        </p:nvPicPr>
        <p:blipFill>
          <a:blip r:embed="rId6"/>
          <a:stretch>
            <a:fillRect/>
          </a:stretch>
        </p:blipFill>
        <p:spPr>
          <a:xfrm>
            <a:off x="11146660" y="-7277"/>
            <a:ext cx="1045340" cy="1045340"/>
          </a:xfrm>
          <a:prstGeom prst="rect">
            <a:avLst/>
          </a:prstGeom>
        </p:spPr>
      </p:pic>
      <p:pic>
        <p:nvPicPr>
          <p:cNvPr id="16" name="Picture 15" descr="Graphical user interface, text, application&#10;&#10;Description automatically generated">
            <a:extLst>
              <a:ext uri="{FF2B5EF4-FFF2-40B4-BE49-F238E27FC236}">
                <a16:creationId xmlns:a16="http://schemas.microsoft.com/office/drawing/2014/main" id="{C9D2F47D-68F3-4E41-8981-5D39D5BFFB85}"/>
              </a:ext>
            </a:extLst>
          </p:cNvPr>
          <p:cNvPicPr>
            <a:picLocks noChangeAspect="1"/>
          </p:cNvPicPr>
          <p:nvPr/>
        </p:nvPicPr>
        <p:blipFill>
          <a:blip r:embed="rId7"/>
          <a:stretch>
            <a:fillRect/>
          </a:stretch>
        </p:blipFill>
        <p:spPr>
          <a:xfrm>
            <a:off x="11272476" y="674913"/>
            <a:ext cx="811473" cy="829541"/>
          </a:xfrm>
          <a:prstGeom prst="rect">
            <a:avLst/>
          </a:prstGeom>
        </p:spPr>
      </p:pic>
      <p:pic>
        <p:nvPicPr>
          <p:cNvPr id="17" name="Picture 16" descr="A picture containing icon&#10;&#10;Description automatically generated">
            <a:extLst>
              <a:ext uri="{FF2B5EF4-FFF2-40B4-BE49-F238E27FC236}">
                <a16:creationId xmlns:a16="http://schemas.microsoft.com/office/drawing/2014/main" id="{6B80C002-36B9-43E3-BA45-3352D2BB6767}"/>
              </a:ext>
            </a:extLst>
          </p:cNvPr>
          <p:cNvPicPr>
            <a:picLocks noChangeAspect="1"/>
          </p:cNvPicPr>
          <p:nvPr/>
        </p:nvPicPr>
        <p:blipFill rotWithShape="1">
          <a:blip r:embed="rId4"/>
          <a:srcRect t="1884"/>
          <a:stretch/>
        </p:blipFill>
        <p:spPr>
          <a:xfrm rot="16200000">
            <a:off x="1541480" y="1598086"/>
            <a:ext cx="3718433" cy="6801394"/>
          </a:xfrm>
          <a:prstGeom prst="rect">
            <a:avLst/>
          </a:prstGeom>
        </p:spPr>
      </p:pic>
      <p:sp>
        <p:nvSpPr>
          <p:cNvPr id="18" name="Title 2">
            <a:extLst>
              <a:ext uri="{FF2B5EF4-FFF2-40B4-BE49-F238E27FC236}">
                <a16:creationId xmlns:a16="http://schemas.microsoft.com/office/drawing/2014/main" id="{D78731F6-B1D6-4ADC-987B-AA7B7DB1CA8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33494793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picture containing text, clipart&#10;&#10;Description automatically generated">
            <a:extLst>
              <a:ext uri="{FF2B5EF4-FFF2-40B4-BE49-F238E27FC236}">
                <a16:creationId xmlns:a16="http://schemas.microsoft.com/office/drawing/2014/main" id="{DDF47AEF-30B0-40E2-BC49-6722444342E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464955" y="3561737"/>
            <a:ext cx="3230657" cy="2998331"/>
          </a:xfrm>
          <a:prstGeom prst="rect">
            <a:avLst/>
          </a:prstGeom>
        </p:spPr>
      </p:pic>
      <p:sp>
        <p:nvSpPr>
          <p:cNvPr id="23" name="Title 1">
            <a:extLst>
              <a:ext uri="{FF2B5EF4-FFF2-40B4-BE49-F238E27FC236}">
                <a16:creationId xmlns:a16="http://schemas.microsoft.com/office/drawing/2014/main" id="{D9DF1D16-6B8F-4A4B-A5EE-0F3F28031534}"/>
              </a:ext>
            </a:extLst>
          </p:cNvPr>
          <p:cNvSpPr txBox="1">
            <a:spLocks/>
          </p:cNvSpPr>
          <p:nvPr/>
        </p:nvSpPr>
        <p:spPr>
          <a:xfrm>
            <a:off x="1" y="2562447"/>
            <a:ext cx="12192000" cy="847029"/>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a:ln w="3175">
                  <a:noFill/>
                </a:ln>
                <a:solidFill>
                  <a:srgbClr val="000000"/>
                </a:solidFill>
                <a:effectLst/>
                <a:latin typeface="+mj-lt"/>
                <a:ea typeface="+mn-ea"/>
                <a:cs typeface="Segoe UI" pitchFamily="34" charset="0"/>
              </a:defRPr>
            </a:lvl1pPr>
          </a:lstStyle>
          <a:p>
            <a:pPr algn="ctr"/>
            <a:r>
              <a:rPr lang="pt-BR" sz="5400" dirty="0">
                <a:solidFill>
                  <a:schemeClr val="tx2">
                    <a:lumMod val="50000"/>
                  </a:schemeClr>
                </a:solidFill>
              </a:rPr>
              <a:t>Teste de conhecimento</a:t>
            </a:r>
          </a:p>
        </p:txBody>
      </p:sp>
      <p:sp>
        <p:nvSpPr>
          <p:cNvPr id="32" name="Title 2">
            <a:extLst>
              <a:ext uri="{FF2B5EF4-FFF2-40B4-BE49-F238E27FC236}">
                <a16:creationId xmlns:a16="http://schemas.microsoft.com/office/drawing/2014/main" id="{B2F0A38C-706C-446A-9415-66E89F12E6E8}"/>
              </a:ext>
            </a:extLst>
          </p:cNvPr>
          <p:cNvSpPr txBox="1">
            <a:spLocks/>
          </p:cNvSpPr>
          <p:nvPr/>
        </p:nvSpPr>
        <p:spPr>
          <a:xfrm>
            <a:off x="1040146" y="6463681"/>
            <a:ext cx="11071696"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r>
              <a:rPr lang="pt-BR" sz="2000" dirty="0">
                <a:solidFill>
                  <a:schemeClr val="bg2"/>
                </a:solidFill>
              </a:rPr>
              <a:t>www.youtube.com/canaldacloud</a:t>
            </a:r>
          </a:p>
        </p:txBody>
      </p:sp>
      <p:sp>
        <p:nvSpPr>
          <p:cNvPr id="17" name="Rectangle 16">
            <a:extLst>
              <a:ext uri="{FF2B5EF4-FFF2-40B4-BE49-F238E27FC236}">
                <a16:creationId xmlns:a16="http://schemas.microsoft.com/office/drawing/2014/main" id="{600365BA-2663-45AB-A1D7-0FADBCD23117}"/>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8" name="Picture 17" descr="A picture containing icon&#10;&#10;Description automatically generated">
            <a:extLst>
              <a:ext uri="{FF2B5EF4-FFF2-40B4-BE49-F238E27FC236}">
                <a16:creationId xmlns:a16="http://schemas.microsoft.com/office/drawing/2014/main" id="{AF4ECD31-0564-4B08-9192-688ED35F8D0A}"/>
              </a:ext>
            </a:extLst>
          </p:cNvPr>
          <p:cNvPicPr>
            <a:picLocks noChangeAspect="1"/>
          </p:cNvPicPr>
          <p:nvPr/>
        </p:nvPicPr>
        <p:blipFill rotWithShape="1">
          <a:blip r:embed="rId3"/>
          <a:srcRect t="2416"/>
          <a:stretch/>
        </p:blipFill>
        <p:spPr>
          <a:xfrm rot="5400000">
            <a:off x="3541341" y="-2467572"/>
            <a:ext cx="6183086" cy="11118231"/>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0D04F31E-F26A-417F-8C45-BF512AF51678}"/>
              </a:ext>
            </a:extLst>
          </p:cNvPr>
          <p:cNvPicPr>
            <a:picLocks noChangeAspect="1"/>
          </p:cNvPicPr>
          <p:nvPr/>
        </p:nvPicPr>
        <p:blipFill rotWithShape="1">
          <a:blip r:embed="rId3"/>
          <a:srcRect t="1884"/>
          <a:stretch/>
        </p:blipFill>
        <p:spPr>
          <a:xfrm rot="16200000">
            <a:off x="1541480" y="1598086"/>
            <a:ext cx="3718433" cy="6801394"/>
          </a:xfrm>
          <a:prstGeom prst="rect">
            <a:avLst/>
          </a:prstGeom>
        </p:spPr>
      </p:pic>
      <p:pic>
        <p:nvPicPr>
          <p:cNvPr id="20" name="Picture 19" descr="A picture containing text, sign&#10;&#10;Description automatically generated">
            <a:extLst>
              <a:ext uri="{FF2B5EF4-FFF2-40B4-BE49-F238E27FC236}">
                <a16:creationId xmlns:a16="http://schemas.microsoft.com/office/drawing/2014/main" id="{7315A4D2-2400-4CE2-AA85-804B3AC51074}"/>
              </a:ext>
            </a:extLst>
          </p:cNvPr>
          <p:cNvPicPr>
            <a:picLocks noChangeAspect="1"/>
          </p:cNvPicPr>
          <p:nvPr/>
        </p:nvPicPr>
        <p:blipFill>
          <a:blip r:embed="rId4"/>
          <a:stretch>
            <a:fillRect/>
          </a:stretch>
        </p:blipFill>
        <p:spPr>
          <a:xfrm>
            <a:off x="95702" y="155697"/>
            <a:ext cx="882366" cy="882366"/>
          </a:xfrm>
          <a:prstGeom prst="rect">
            <a:avLst/>
          </a:prstGeom>
        </p:spPr>
      </p:pic>
      <p:pic>
        <p:nvPicPr>
          <p:cNvPr id="21" name="Picture 20" descr="A close-up of a car's license plate&#10;&#10;Description automatically generated with low confidence">
            <a:extLst>
              <a:ext uri="{FF2B5EF4-FFF2-40B4-BE49-F238E27FC236}">
                <a16:creationId xmlns:a16="http://schemas.microsoft.com/office/drawing/2014/main" id="{08FE61B4-9E12-47A1-94DA-AE5730C4D3D3}"/>
              </a:ext>
            </a:extLst>
          </p:cNvPr>
          <p:cNvPicPr>
            <a:picLocks noChangeAspect="1"/>
          </p:cNvPicPr>
          <p:nvPr/>
        </p:nvPicPr>
        <p:blipFill>
          <a:blip r:embed="rId5"/>
          <a:stretch>
            <a:fillRect/>
          </a:stretch>
        </p:blipFill>
        <p:spPr>
          <a:xfrm>
            <a:off x="11146660" y="-7277"/>
            <a:ext cx="1045340" cy="1045340"/>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5F839251-F18B-4FEE-B83F-6B7BDCC5FCB0}"/>
              </a:ext>
            </a:extLst>
          </p:cNvPr>
          <p:cNvPicPr>
            <a:picLocks noChangeAspect="1"/>
          </p:cNvPicPr>
          <p:nvPr/>
        </p:nvPicPr>
        <p:blipFill>
          <a:blip r:embed="rId6"/>
          <a:stretch>
            <a:fillRect/>
          </a:stretch>
        </p:blipFill>
        <p:spPr>
          <a:xfrm>
            <a:off x="11272476" y="674913"/>
            <a:ext cx="811473" cy="829541"/>
          </a:xfrm>
          <a:prstGeom prst="rect">
            <a:avLst/>
          </a:prstGeom>
        </p:spPr>
      </p:pic>
      <p:sp>
        <p:nvSpPr>
          <p:cNvPr id="25" name="Title 2">
            <a:extLst>
              <a:ext uri="{FF2B5EF4-FFF2-40B4-BE49-F238E27FC236}">
                <a16:creationId xmlns:a16="http://schemas.microsoft.com/office/drawing/2014/main" id="{0F9E01FE-FDCB-4608-B59A-D7DE73DA1EEA}"/>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9554784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639004" y="720611"/>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Você planeja migrar um aplicativo Web para o Azure. </a:t>
            </a:r>
          </a:p>
          <a:p>
            <a:r>
              <a:rPr lang="pt-BR" sz="2600" b="1" dirty="0">
                <a:solidFill>
                  <a:schemeClr val="tx2">
                    <a:lumMod val="50000"/>
                  </a:schemeClr>
                </a:solidFill>
              </a:rPr>
              <a:t>A aplicação web é acessada por usuários externos. </a:t>
            </a:r>
          </a:p>
          <a:p>
            <a:r>
              <a:rPr lang="pt-BR" sz="2600" b="1" dirty="0">
                <a:solidFill>
                  <a:schemeClr val="tx2">
                    <a:lumMod val="50000"/>
                  </a:schemeClr>
                </a:solidFill>
              </a:rPr>
              <a:t>Você precisa recomendar uma solução de implantação em nuvem para minimizar a quantidade de esforço administrativo usado para gerenciar o aplicativo da web. </a:t>
            </a:r>
          </a:p>
          <a:p>
            <a:r>
              <a:rPr lang="pt-BR" sz="2600" b="1" dirty="0">
                <a:solidFill>
                  <a:schemeClr val="tx2">
                    <a:lumMod val="50000"/>
                  </a:schemeClr>
                </a:solidFill>
              </a:rPr>
              <a:t>O que você deveria incluir na recomendação?</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473540" y="3429000"/>
            <a:ext cx="9093810" cy="2462213"/>
          </a:xfrm>
          <a:prstGeom prst="rect">
            <a:avLst/>
          </a:prstGeom>
          <a:noFill/>
        </p:spPr>
        <p:txBody>
          <a:bodyPr wrap="square">
            <a:spAutoFit/>
          </a:bodyPr>
          <a:lstStyle/>
          <a:p>
            <a:pPr marL="514350" indent="-514350">
              <a:buFont typeface="+mj-lt"/>
              <a:buAutoNum type="alphaUcPeriod"/>
            </a:pPr>
            <a:r>
              <a:rPr lang="pt-BR" sz="2200" dirty="0"/>
              <a:t>Software como serviço (SaaS)</a:t>
            </a:r>
          </a:p>
          <a:p>
            <a:pPr marL="514350" indent="-514350">
              <a:buFont typeface="+mj-lt"/>
              <a:buAutoNum type="alphaUcPeriod"/>
            </a:pPr>
            <a:endParaRPr lang="pt-BR" sz="2200" dirty="0"/>
          </a:p>
          <a:p>
            <a:pPr marL="514350" indent="-514350">
              <a:buFont typeface="+mj-lt"/>
              <a:buAutoNum type="alphaUcPeriod"/>
            </a:pPr>
            <a:r>
              <a:rPr lang="pt-BR" sz="2200" dirty="0"/>
              <a:t>Plataforma como serviço (PaaS)</a:t>
            </a:r>
          </a:p>
          <a:p>
            <a:pPr marL="514350" indent="-514350">
              <a:buFont typeface="+mj-lt"/>
              <a:buAutoNum type="alphaUcPeriod"/>
            </a:pPr>
            <a:endParaRPr lang="pt-BR" sz="2200" dirty="0"/>
          </a:p>
          <a:p>
            <a:pPr marL="514350" indent="-514350">
              <a:buFont typeface="+mj-lt"/>
              <a:buAutoNum type="alphaUcPeriod"/>
            </a:pPr>
            <a:r>
              <a:rPr lang="pt-BR" sz="2200" dirty="0"/>
              <a:t>Database as a service (DaaS)</a:t>
            </a:r>
          </a:p>
          <a:p>
            <a:pPr marL="514350" indent="-514350">
              <a:buFont typeface="+mj-lt"/>
              <a:buAutoNum type="alphaUcPeriod"/>
            </a:pPr>
            <a:endParaRPr lang="pt-BR" sz="2200" dirty="0"/>
          </a:p>
          <a:p>
            <a:pPr marL="514350" indent="-514350">
              <a:buFont typeface="+mj-lt"/>
              <a:buAutoNum type="alphaUcPeriod"/>
            </a:pPr>
            <a:r>
              <a:rPr lang="pt-BR" sz="2200" dirty="0"/>
              <a:t>Infraestrutura como serviço (IaaS)</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201264" y="4290215"/>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836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656421" y="693508"/>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Sua empresa planeja implantar uma solução de Inteligência Artificial (IA) no Azure. </a:t>
            </a:r>
          </a:p>
          <a:p>
            <a:r>
              <a:rPr lang="pt-BR" sz="2600" b="1" dirty="0">
                <a:solidFill>
                  <a:schemeClr val="tx2">
                    <a:lumMod val="50000"/>
                  </a:schemeClr>
                </a:solidFill>
              </a:rPr>
              <a:t>O que a empresa deve usar para criar, testar e implantar soluções de análise preditiva?</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656421" y="2689935"/>
            <a:ext cx="9093810" cy="2462213"/>
          </a:xfrm>
          <a:prstGeom prst="rect">
            <a:avLst/>
          </a:prstGeom>
          <a:noFill/>
        </p:spPr>
        <p:txBody>
          <a:bodyPr wrap="square">
            <a:spAutoFit/>
          </a:bodyPr>
          <a:lstStyle/>
          <a:p>
            <a:pPr marL="514350" indent="-514350">
              <a:buFont typeface="+mj-lt"/>
              <a:buAutoNum type="alphaUcPeriod"/>
            </a:pPr>
            <a:r>
              <a:rPr lang="pt-BR" sz="2200" dirty="0"/>
              <a:t>Azure Machine Learning Studio</a:t>
            </a:r>
          </a:p>
          <a:p>
            <a:pPr marL="514350" indent="-514350">
              <a:buFont typeface="+mj-lt"/>
              <a:buAutoNum type="alphaUcPeriod"/>
            </a:pPr>
            <a:endParaRPr lang="pt-BR" sz="2200" dirty="0"/>
          </a:p>
          <a:p>
            <a:pPr marL="514350" indent="-514350">
              <a:buFont typeface="+mj-lt"/>
              <a:buAutoNum type="alphaUcPeriod"/>
            </a:pPr>
            <a:r>
              <a:rPr lang="pt-BR" sz="2200" dirty="0"/>
              <a:t>Azure Cosmos DB</a:t>
            </a:r>
          </a:p>
          <a:p>
            <a:pPr marL="514350" indent="-514350">
              <a:buFont typeface="+mj-lt"/>
              <a:buAutoNum type="alphaUcPeriod"/>
            </a:pPr>
            <a:endParaRPr lang="pt-BR" sz="2200" dirty="0"/>
          </a:p>
          <a:p>
            <a:pPr marL="514350" indent="-514350">
              <a:buFont typeface="+mj-lt"/>
              <a:buAutoNum type="alphaUcPeriod"/>
            </a:pPr>
            <a:r>
              <a:rPr lang="pt-BR" sz="2200" dirty="0"/>
              <a:t>Azure Logic Apps</a:t>
            </a:r>
          </a:p>
          <a:p>
            <a:pPr marL="514350" indent="-514350">
              <a:buFont typeface="+mj-lt"/>
              <a:buAutoNum type="alphaUcPeriod"/>
            </a:pPr>
            <a:endParaRPr lang="pt-BR" sz="2200" dirty="0"/>
          </a:p>
          <a:p>
            <a:pPr marL="514350" indent="-514350">
              <a:buFont typeface="+mj-lt"/>
              <a:buAutoNum type="alphaUcPeriod"/>
            </a:pPr>
            <a:r>
              <a:rPr lang="pt-BR" sz="2200" dirty="0"/>
              <a:t>Azure Batch</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316267" y="2931679"/>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633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66" y="2312837"/>
            <a:ext cx="11341268" cy="680196"/>
          </a:xfrm>
        </p:spPr>
        <p:txBody>
          <a:bodyPr/>
          <a:lstStyle/>
          <a:p>
            <a:br>
              <a:rPr lang="pt-BR" sz="4000" dirty="0">
                <a:solidFill>
                  <a:schemeClr val="tx1"/>
                </a:solidFill>
                <a:latin typeface="Segoe UI Semibold (Headings)"/>
              </a:rPr>
            </a:br>
            <a:r>
              <a:rPr lang="pt-BR" sz="4000" dirty="0">
                <a:solidFill>
                  <a:schemeClr val="tx1"/>
                </a:solidFill>
                <a:latin typeface="Segoe UI Semibold (Headings)"/>
              </a:rPr>
              <a:t>Episódio 3:</a:t>
            </a:r>
            <a:br>
              <a:rPr lang="pt-BR" sz="4000" dirty="0">
                <a:solidFill>
                  <a:schemeClr val="tx1"/>
                </a:solidFill>
                <a:latin typeface="Segoe UI Semibold (Headings)"/>
              </a:rPr>
            </a:br>
            <a:r>
              <a:rPr lang="pt-BR" sz="4000" dirty="0">
                <a:solidFill>
                  <a:schemeClr val="tx1"/>
                </a:solidFill>
                <a:latin typeface="Segoe UI Semibold (Headings)"/>
              </a:rPr>
              <a:t>Principais Soluções</a:t>
            </a:r>
          </a:p>
        </p:txBody>
      </p:sp>
      <p:sp>
        <p:nvSpPr>
          <p:cNvPr id="3" name="Rectangle 2">
            <a:extLst>
              <a:ext uri="{FF2B5EF4-FFF2-40B4-BE49-F238E27FC236}">
                <a16:creationId xmlns:a16="http://schemas.microsoft.com/office/drawing/2014/main" id="{86EBA6CB-E113-4C33-94C9-AC3AA1D8266C}"/>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5" name="Picture 4" descr="A picture containing icon&#10;&#10;Description automatically generated">
            <a:extLst>
              <a:ext uri="{FF2B5EF4-FFF2-40B4-BE49-F238E27FC236}">
                <a16:creationId xmlns:a16="http://schemas.microsoft.com/office/drawing/2014/main" id="{3CB97D11-1FF0-4448-9638-0CD3692F4E15}"/>
              </a:ext>
            </a:extLst>
          </p:cNvPr>
          <p:cNvPicPr>
            <a:picLocks noChangeAspect="1"/>
          </p:cNvPicPr>
          <p:nvPr/>
        </p:nvPicPr>
        <p:blipFill rotWithShape="1">
          <a:blip r:embed="rId3"/>
          <a:srcRect t="2416"/>
          <a:stretch/>
        </p:blipFill>
        <p:spPr>
          <a:xfrm rot="5400000">
            <a:off x="3541341" y="-2467572"/>
            <a:ext cx="6183086" cy="11118231"/>
          </a:xfrm>
          <a:prstGeom prst="rect">
            <a:avLst/>
          </a:prstGeom>
        </p:spPr>
      </p:pic>
      <p:pic>
        <p:nvPicPr>
          <p:cNvPr id="6" name="Picture 5" descr="A picture containing icon&#10;&#10;Description automatically generated">
            <a:extLst>
              <a:ext uri="{FF2B5EF4-FFF2-40B4-BE49-F238E27FC236}">
                <a16:creationId xmlns:a16="http://schemas.microsoft.com/office/drawing/2014/main" id="{AC69C647-FD16-4572-8F50-6C563F86A213}"/>
              </a:ext>
            </a:extLst>
          </p:cNvPr>
          <p:cNvPicPr>
            <a:picLocks noChangeAspect="1"/>
          </p:cNvPicPr>
          <p:nvPr/>
        </p:nvPicPr>
        <p:blipFill rotWithShape="1">
          <a:blip r:embed="rId3"/>
          <a:srcRect t="1884"/>
          <a:stretch/>
        </p:blipFill>
        <p:spPr>
          <a:xfrm rot="16200000">
            <a:off x="1541480" y="1598086"/>
            <a:ext cx="3718433" cy="6801394"/>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D7274A21-A112-4CA9-A886-D53936D53AA6}"/>
              </a:ext>
            </a:extLst>
          </p:cNvPr>
          <p:cNvPicPr>
            <a:picLocks noChangeAspect="1"/>
          </p:cNvPicPr>
          <p:nvPr/>
        </p:nvPicPr>
        <p:blipFill>
          <a:blip r:embed="rId4"/>
          <a:stretch>
            <a:fillRect/>
          </a:stretch>
        </p:blipFill>
        <p:spPr>
          <a:xfrm>
            <a:off x="95702" y="155697"/>
            <a:ext cx="882366" cy="882366"/>
          </a:xfrm>
          <a:prstGeom prst="rect">
            <a:avLst/>
          </a:prstGeom>
        </p:spPr>
      </p:pic>
      <p:pic>
        <p:nvPicPr>
          <p:cNvPr id="8" name="Picture 7" descr="A close-up of a car's license plate&#10;&#10;Description automatically generated with low confidence">
            <a:extLst>
              <a:ext uri="{FF2B5EF4-FFF2-40B4-BE49-F238E27FC236}">
                <a16:creationId xmlns:a16="http://schemas.microsoft.com/office/drawing/2014/main" id="{B53A5ED1-C1FA-4B40-8F23-57AACF5D64CC}"/>
              </a:ext>
            </a:extLst>
          </p:cNvPr>
          <p:cNvPicPr>
            <a:picLocks noChangeAspect="1"/>
          </p:cNvPicPr>
          <p:nvPr/>
        </p:nvPicPr>
        <p:blipFill>
          <a:blip r:embed="rId5"/>
          <a:stretch>
            <a:fillRect/>
          </a:stretch>
        </p:blipFill>
        <p:spPr>
          <a:xfrm>
            <a:off x="11146660" y="-7277"/>
            <a:ext cx="1045340" cy="104534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B7A79ED5-B5D2-4AD6-8A55-5B845EFF53B6}"/>
              </a:ext>
            </a:extLst>
          </p:cNvPr>
          <p:cNvPicPr>
            <a:picLocks noChangeAspect="1"/>
          </p:cNvPicPr>
          <p:nvPr/>
        </p:nvPicPr>
        <p:blipFill>
          <a:blip r:embed="rId6"/>
          <a:stretch>
            <a:fillRect/>
          </a:stretch>
        </p:blipFill>
        <p:spPr>
          <a:xfrm>
            <a:off x="11272476" y="674913"/>
            <a:ext cx="811473" cy="829541"/>
          </a:xfrm>
          <a:prstGeom prst="rect">
            <a:avLst/>
          </a:prstGeom>
        </p:spPr>
      </p:pic>
      <p:sp>
        <p:nvSpPr>
          <p:cNvPr id="10" name="Title 2">
            <a:extLst>
              <a:ext uri="{FF2B5EF4-FFF2-40B4-BE49-F238E27FC236}">
                <a16:creationId xmlns:a16="http://schemas.microsoft.com/office/drawing/2014/main" id="{9AD2B3A3-D1DB-48BC-B861-82314B9F0AFF}"/>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355077051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43209" y="687975"/>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200" b="1" dirty="0">
                <a:solidFill>
                  <a:schemeClr val="tx2">
                    <a:lumMod val="50000"/>
                  </a:schemeClr>
                </a:solidFill>
              </a:rPr>
              <a:t>Um engenheiro de suporte planeja realizar várias tarefas de gerenciamento do Azure usando a CLI do Azure. </a:t>
            </a:r>
          </a:p>
          <a:p>
            <a:r>
              <a:rPr lang="pt-BR" sz="2200" b="1" dirty="0">
                <a:solidFill>
                  <a:schemeClr val="tx2">
                    <a:lumMod val="50000"/>
                  </a:schemeClr>
                </a:solidFill>
              </a:rPr>
              <a:t>Você instala a CLI em um computador. </a:t>
            </a:r>
          </a:p>
          <a:p>
            <a:r>
              <a:rPr lang="pt-BR" sz="2200" b="1" dirty="0">
                <a:solidFill>
                  <a:schemeClr val="tx2">
                    <a:lumMod val="50000"/>
                  </a:schemeClr>
                </a:solidFill>
              </a:rPr>
              <a:t>Você precisa informar ao engenheiro de suporte quais ferramentas usar para executar a CLI. </a:t>
            </a:r>
          </a:p>
          <a:p>
            <a:r>
              <a:rPr lang="pt-BR" sz="2200" b="1" dirty="0">
                <a:solidFill>
                  <a:schemeClr val="tx2">
                    <a:lumMod val="50000"/>
                  </a:schemeClr>
                </a:solidFill>
              </a:rPr>
              <a:t>Quais são as duas ferramentas que você deve instruir o engenheiro de suporte a usar? Cada resposta correta apresenta uma solução completa. </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543209" y="3124974"/>
            <a:ext cx="9093810" cy="3139321"/>
          </a:xfrm>
          <a:prstGeom prst="rect">
            <a:avLst/>
          </a:prstGeom>
          <a:noFill/>
        </p:spPr>
        <p:txBody>
          <a:bodyPr wrap="square">
            <a:spAutoFit/>
          </a:bodyPr>
          <a:lstStyle/>
          <a:p>
            <a:pPr marL="514350" indent="-514350">
              <a:buFont typeface="+mj-lt"/>
              <a:buAutoNum type="alphaUcPeriod"/>
            </a:pPr>
            <a:r>
              <a:rPr lang="pt-BR" sz="2200" dirty="0"/>
              <a:t>Central de Rede e Compartilhamento</a:t>
            </a:r>
          </a:p>
          <a:p>
            <a:pPr marL="514350" indent="-514350">
              <a:buFont typeface="+mj-lt"/>
              <a:buAutoNum type="alphaUcPeriod"/>
            </a:pPr>
            <a:endParaRPr lang="pt-BR" sz="2200" dirty="0"/>
          </a:p>
          <a:p>
            <a:pPr marL="514350" indent="-514350">
              <a:buFont typeface="+mj-lt"/>
              <a:buAutoNum type="alphaUcPeriod"/>
            </a:pPr>
            <a:r>
              <a:rPr lang="pt-BR" sz="2200" dirty="0"/>
              <a:t>Explorador de Recursos do Azure</a:t>
            </a:r>
          </a:p>
          <a:p>
            <a:pPr marL="514350" indent="-514350">
              <a:buFont typeface="+mj-lt"/>
              <a:buAutoNum type="alphaUcPeriod"/>
            </a:pPr>
            <a:endParaRPr lang="pt-BR" sz="2200" dirty="0"/>
          </a:p>
          <a:p>
            <a:pPr marL="514350" indent="-514350">
              <a:buFont typeface="+mj-lt"/>
              <a:buAutoNum type="alphaUcPeriod"/>
            </a:pPr>
            <a:r>
              <a:rPr lang="pt-BR" sz="2200" dirty="0"/>
              <a:t>Windows PowerShell</a:t>
            </a:r>
          </a:p>
          <a:p>
            <a:pPr marL="514350" indent="-514350">
              <a:buFont typeface="+mj-lt"/>
              <a:buAutoNum type="alphaUcPeriod"/>
            </a:pPr>
            <a:endParaRPr lang="pt-BR" sz="2200" dirty="0"/>
          </a:p>
          <a:p>
            <a:pPr marL="514350" indent="-514350">
              <a:buFont typeface="+mj-lt"/>
              <a:buAutoNum type="alphaUcPeriod"/>
            </a:pPr>
            <a:r>
              <a:rPr lang="pt-BR" sz="2200" dirty="0"/>
              <a:t>Prompt de comando</a:t>
            </a:r>
          </a:p>
          <a:p>
            <a:pPr marL="514350" indent="-514350">
              <a:buFont typeface="+mj-lt"/>
              <a:buAutoNum type="alphaUcPeriod"/>
            </a:pPr>
            <a:endParaRPr lang="pt-BR" sz="2200" dirty="0"/>
          </a:p>
          <a:p>
            <a:pPr marL="514350" indent="-514350">
              <a:buFont typeface="+mj-lt"/>
              <a:buAutoNum type="alphaUcPeriod"/>
            </a:pPr>
            <a:r>
              <a:rPr lang="pt-BR" sz="2200" dirty="0"/>
              <a:t>Firewall do Windows Defender</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203055" y="5370079"/>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1CA8877-8C9F-4559-9CE9-9E9A44A9C072}"/>
              </a:ext>
            </a:extLst>
          </p:cNvPr>
          <p:cNvCxnSpPr/>
          <p:nvPr/>
        </p:nvCxnSpPr>
        <p:spPr>
          <a:xfrm>
            <a:off x="203055" y="4692055"/>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187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656421" y="693508"/>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200" b="1" dirty="0">
                <a:solidFill>
                  <a:schemeClr val="tx2">
                    <a:lumMod val="50000"/>
                  </a:schemeClr>
                </a:solidFill>
              </a:rPr>
              <a:t>Uma equipe de desenvolvedores de sua empresa planeja implantar e remover 50 máquinas virtuais personalizadas a cada semana. Trinta das máquinas virtuais executam o Windows </a:t>
            </a:r>
          </a:p>
          <a:p>
            <a:r>
              <a:rPr lang="pt-BR" sz="2200" b="1" dirty="0">
                <a:solidFill>
                  <a:schemeClr val="tx2">
                    <a:lumMod val="50000"/>
                  </a:schemeClr>
                </a:solidFill>
              </a:rPr>
              <a:t>Server 2016 e 20 das máquinas virtuais executam o Ubuntu Linux. </a:t>
            </a:r>
          </a:p>
          <a:p>
            <a:r>
              <a:rPr lang="pt-BR" sz="2200" b="1" dirty="0">
                <a:solidFill>
                  <a:schemeClr val="tx2">
                    <a:lumMod val="50000"/>
                  </a:schemeClr>
                </a:solidFill>
              </a:rPr>
              <a:t>Você precisa recomendar qual serviço do Azure minimizará o esforço administrativo necessário para implantar e remover as máquinas virtuais. </a:t>
            </a:r>
          </a:p>
          <a:p>
            <a:r>
              <a:rPr lang="pt-BR" sz="2200" b="1" dirty="0">
                <a:solidFill>
                  <a:schemeClr val="tx2">
                    <a:lumMod val="50000"/>
                  </a:schemeClr>
                </a:solidFill>
              </a:rPr>
              <a:t>O que você deve recomendar?</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549095" y="3299145"/>
            <a:ext cx="9093810" cy="2462213"/>
          </a:xfrm>
          <a:prstGeom prst="rect">
            <a:avLst/>
          </a:prstGeom>
          <a:noFill/>
        </p:spPr>
        <p:txBody>
          <a:bodyPr wrap="square">
            <a:spAutoFit/>
          </a:bodyPr>
          <a:lstStyle/>
          <a:p>
            <a:pPr marL="514350" indent="-514350">
              <a:buFont typeface="+mj-lt"/>
              <a:buAutoNum type="alphaUcPeriod"/>
            </a:pPr>
            <a:r>
              <a:rPr lang="pt-BR" sz="2200" dirty="0"/>
              <a:t>Área de trabalho gerenciada da Microsoft</a:t>
            </a:r>
          </a:p>
          <a:p>
            <a:pPr marL="514350" indent="-514350">
              <a:buFont typeface="+mj-lt"/>
              <a:buAutoNum type="alphaUcPeriod"/>
            </a:pPr>
            <a:endParaRPr lang="pt-BR" sz="2200" dirty="0"/>
          </a:p>
          <a:p>
            <a:pPr marL="514350" indent="-514350">
              <a:buFont typeface="+mj-lt"/>
              <a:buAutoNum type="alphaUcPeriod"/>
            </a:pPr>
            <a:r>
              <a:rPr lang="pt-BR" sz="2200" dirty="0"/>
              <a:t>Conjuntos de dimensionamento de máquinas virtuais do Azure</a:t>
            </a:r>
          </a:p>
          <a:p>
            <a:pPr marL="514350" indent="-514350">
              <a:buFont typeface="+mj-lt"/>
              <a:buAutoNum type="alphaUcPeriod"/>
            </a:pPr>
            <a:endParaRPr lang="pt-BR" sz="2200" dirty="0"/>
          </a:p>
          <a:p>
            <a:pPr marL="514350" indent="-514350">
              <a:buFont typeface="+mj-lt"/>
              <a:buAutoNum type="alphaUcPeriod"/>
            </a:pPr>
            <a:r>
              <a:rPr lang="pt-BR" sz="2200" dirty="0"/>
              <a:t>Instâncias de Máquinas Virtuais Reservadas do Azure (VM)</a:t>
            </a:r>
          </a:p>
          <a:p>
            <a:pPr marL="514350" indent="-514350">
              <a:buFont typeface="+mj-lt"/>
              <a:buAutoNum type="alphaUcPeriod"/>
            </a:pPr>
            <a:endParaRPr lang="pt-BR" sz="2200" dirty="0"/>
          </a:p>
          <a:p>
            <a:pPr marL="514350" indent="-514350">
              <a:buFont typeface="+mj-lt"/>
              <a:buAutoNum type="alphaUcPeriod"/>
            </a:pPr>
            <a:r>
              <a:rPr lang="pt-BR" sz="2200" dirty="0"/>
              <a:t>Laboratórios Azure DevTest</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208941" y="5561668"/>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169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656421" y="693508"/>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200" b="1" dirty="0">
                <a:solidFill>
                  <a:schemeClr val="tx2">
                    <a:lumMod val="50000"/>
                  </a:schemeClr>
                </a:solidFill>
              </a:rPr>
              <a:t>Você planeja mapear uma unidade de rede de vários computadores que executam o Windows 10 para o Armazenamento do Azure. Você precisa criar uma solução de armazenamento no Azure para a unidade mapeada planejada. </a:t>
            </a:r>
          </a:p>
          <a:p>
            <a:r>
              <a:rPr lang="pt-BR" sz="2200" b="1" dirty="0">
                <a:solidFill>
                  <a:schemeClr val="tx2">
                    <a:lumMod val="50000"/>
                  </a:schemeClr>
                </a:solidFill>
              </a:rPr>
              <a:t>O que você deve criar?</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656421" y="2648569"/>
            <a:ext cx="9093810" cy="2462213"/>
          </a:xfrm>
          <a:prstGeom prst="rect">
            <a:avLst/>
          </a:prstGeom>
          <a:noFill/>
        </p:spPr>
        <p:txBody>
          <a:bodyPr wrap="square">
            <a:spAutoFit/>
          </a:bodyPr>
          <a:lstStyle/>
          <a:p>
            <a:pPr marL="514350" indent="-514350">
              <a:buFont typeface="+mj-lt"/>
              <a:buAutoNum type="alphaUcPeriod"/>
            </a:pPr>
            <a:r>
              <a:rPr lang="pt-BR" sz="2200" dirty="0"/>
              <a:t>Um serviço de arquivos em uma conta de armazenamento</a:t>
            </a:r>
          </a:p>
          <a:p>
            <a:pPr marL="514350" indent="-514350">
              <a:buFont typeface="+mj-lt"/>
              <a:buAutoNum type="alphaUcPeriod"/>
            </a:pPr>
            <a:endParaRPr lang="pt-BR" sz="2200" dirty="0"/>
          </a:p>
          <a:p>
            <a:pPr marL="514350" indent="-514350">
              <a:buFont typeface="+mj-lt"/>
              <a:buAutoNum type="alphaUcPeriod"/>
            </a:pPr>
            <a:r>
              <a:rPr lang="pt-BR" sz="2200" dirty="0"/>
              <a:t>Um banco de dados SQL do Azure</a:t>
            </a:r>
          </a:p>
          <a:p>
            <a:pPr marL="514350" indent="-514350">
              <a:buFont typeface="+mj-lt"/>
              <a:buAutoNum type="alphaUcPeriod"/>
            </a:pPr>
            <a:endParaRPr lang="pt-BR" sz="2200" dirty="0"/>
          </a:p>
          <a:p>
            <a:pPr marL="514350" indent="-514350">
              <a:buFont typeface="+mj-lt"/>
              <a:buAutoNum type="alphaUcPeriod"/>
            </a:pPr>
            <a:r>
              <a:rPr lang="pt-BR" sz="2200" dirty="0"/>
              <a:t>Um disco de dados de máquina virtual</a:t>
            </a:r>
          </a:p>
          <a:p>
            <a:pPr marL="514350" indent="-514350">
              <a:buFont typeface="+mj-lt"/>
              <a:buAutoNum type="alphaUcPeriod"/>
            </a:pPr>
            <a:endParaRPr lang="pt-BR" sz="2200" dirty="0"/>
          </a:p>
          <a:p>
            <a:pPr marL="514350" indent="-514350">
              <a:buFont typeface="+mj-lt"/>
              <a:buAutoNum type="alphaUcPeriod"/>
            </a:pPr>
            <a:r>
              <a:rPr lang="pt-BR" sz="2200" dirty="0"/>
              <a:t>Um serviço Blobs em uma conta de armazenamento</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307991" y="2883783"/>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092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656421" y="693508"/>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200" b="1" dirty="0">
                <a:solidFill>
                  <a:schemeClr val="tx2">
                    <a:lumMod val="50000"/>
                  </a:schemeClr>
                </a:solidFill>
              </a:rPr>
              <a:t>Você tem um aplicativo local que envia notificações por email automaticamente com base em uma regra. </a:t>
            </a:r>
          </a:p>
          <a:p>
            <a:r>
              <a:rPr lang="pt-BR" sz="2200" b="1" dirty="0">
                <a:solidFill>
                  <a:schemeClr val="tx2">
                    <a:lumMod val="50000"/>
                  </a:schemeClr>
                </a:solidFill>
              </a:rPr>
              <a:t>Você planeja migrar o aplicativo para o Azure. </a:t>
            </a:r>
          </a:p>
          <a:p>
            <a:r>
              <a:rPr lang="pt-BR" sz="2200" b="1" dirty="0">
                <a:solidFill>
                  <a:schemeClr val="tx2">
                    <a:lumMod val="50000"/>
                  </a:schemeClr>
                </a:solidFill>
              </a:rPr>
              <a:t>Você precisa recomendar uma solução de computação sem servidor para o aplicativo. </a:t>
            </a:r>
          </a:p>
          <a:p>
            <a:r>
              <a:rPr lang="pt-BR" sz="2200" b="1" dirty="0">
                <a:solidFill>
                  <a:schemeClr val="tx2">
                    <a:lumMod val="50000"/>
                  </a:schemeClr>
                </a:solidFill>
              </a:rPr>
              <a:t>O que você deveria incluir na recomendação?</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656421" y="2789106"/>
            <a:ext cx="9093810" cy="2462213"/>
          </a:xfrm>
          <a:prstGeom prst="rect">
            <a:avLst/>
          </a:prstGeom>
          <a:noFill/>
        </p:spPr>
        <p:txBody>
          <a:bodyPr wrap="square">
            <a:spAutoFit/>
          </a:bodyPr>
          <a:lstStyle/>
          <a:p>
            <a:pPr marL="514350" indent="-514350">
              <a:buFont typeface="+mj-lt"/>
              <a:buAutoNum type="alphaUcPeriod"/>
            </a:pPr>
            <a:r>
              <a:rPr lang="pt-BR" sz="2200" dirty="0"/>
              <a:t>Um aplicativo lógico</a:t>
            </a:r>
          </a:p>
          <a:p>
            <a:pPr marL="514350" indent="-514350">
              <a:buFont typeface="+mj-lt"/>
              <a:buAutoNum type="alphaUcPeriod"/>
            </a:pPr>
            <a:endParaRPr lang="pt-BR" sz="2200" dirty="0"/>
          </a:p>
          <a:p>
            <a:pPr marL="514350" indent="-514350">
              <a:buFont typeface="+mj-lt"/>
              <a:buAutoNum type="alphaUcPeriod"/>
            </a:pPr>
            <a:r>
              <a:rPr lang="pt-BR" sz="2200" dirty="0"/>
              <a:t>Um aplicativo de API</a:t>
            </a:r>
          </a:p>
          <a:p>
            <a:pPr marL="514350" indent="-514350">
              <a:buFont typeface="+mj-lt"/>
              <a:buAutoNum type="alphaUcPeriod"/>
            </a:pPr>
            <a:endParaRPr lang="pt-BR" sz="2200" dirty="0"/>
          </a:p>
          <a:p>
            <a:pPr marL="514350" indent="-514350">
              <a:buFont typeface="+mj-lt"/>
              <a:buAutoNum type="alphaUcPeriod"/>
            </a:pPr>
            <a:r>
              <a:rPr lang="pt-BR" sz="2200" dirty="0"/>
              <a:t>Um web app</a:t>
            </a:r>
          </a:p>
          <a:p>
            <a:pPr marL="514350" indent="-514350">
              <a:buFont typeface="+mj-lt"/>
              <a:buAutoNum type="alphaUcPeriod"/>
            </a:pPr>
            <a:endParaRPr lang="pt-BR" sz="2200" dirty="0"/>
          </a:p>
          <a:p>
            <a:pPr marL="514350" indent="-514350">
              <a:buFont typeface="+mj-lt"/>
              <a:buAutoNum type="alphaUcPeriod"/>
            </a:pPr>
            <a:r>
              <a:rPr lang="pt-BR" sz="2200" dirty="0"/>
              <a:t>Uma imagem de servidor no Azure Marketplace</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307991" y="3027473"/>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578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7ED1-6F06-4635-89F7-64580C5F9588}"/>
              </a:ext>
            </a:extLst>
          </p:cNvPr>
          <p:cNvSpPr txBox="1">
            <a:spLocks noGrp="1"/>
          </p:cNvSpPr>
          <p:nvPr>
            <p:ph type="title" idx="4294967295"/>
          </p:nvPr>
        </p:nvSpPr>
        <p:spPr>
          <a:xfrm>
            <a:off x="0" y="-628650"/>
            <a:ext cx="2084388" cy="628650"/>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pt-BR" sz="2400" b="0" i="0" u="none" strike="noStrike" cap="none" normalizeH="0" baseline="0" noProof="0">
                <a:ln>
                  <a:noFill/>
                </a:ln>
                <a:solidFill>
                  <a:schemeClr val="bg1"/>
                </a:solidFill>
                <a:uLnTx/>
                <a:uFillTx/>
                <a:latin typeface="+mn-lt"/>
                <a:ea typeface="+mn-ea"/>
                <a:cs typeface="+mn-cs"/>
              </a:rPr>
              <a:t>Slide de encerramento</a:t>
            </a:r>
          </a:p>
        </p:txBody>
      </p:sp>
      <p:sp>
        <p:nvSpPr>
          <p:cNvPr id="3" name="Title 1">
            <a:extLst>
              <a:ext uri="{FF2B5EF4-FFF2-40B4-BE49-F238E27FC236}">
                <a16:creationId xmlns:a16="http://schemas.microsoft.com/office/drawing/2014/main" id="{F44B857B-DBE6-46FC-BD77-EF1534C7CBE9}"/>
              </a:ext>
            </a:extLst>
          </p:cNvPr>
          <p:cNvSpPr txBox="1">
            <a:spLocks/>
          </p:cNvSpPr>
          <p:nvPr/>
        </p:nvSpPr>
        <p:spPr>
          <a:xfrm>
            <a:off x="3623018" y="2487621"/>
            <a:ext cx="4426623" cy="862913"/>
          </a:xfrm>
          <a:prstGeom prst="rect">
            <a:avLst/>
          </a:prstGeom>
        </p:spPr>
        <p:txBody>
          <a:bodyPr wrap="square"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pPr algn="ctr"/>
            <a:r>
              <a:rPr lang="pt-BR" sz="5000" dirty="0">
                <a:solidFill>
                  <a:schemeClr val="tx2">
                    <a:lumMod val="50000"/>
                  </a:schemeClr>
                </a:solidFill>
              </a:rPr>
              <a:t>Obrigado!</a:t>
            </a:r>
          </a:p>
        </p:txBody>
      </p:sp>
      <p:sp>
        <p:nvSpPr>
          <p:cNvPr id="5" name="TextBox 4">
            <a:extLst>
              <a:ext uri="{FF2B5EF4-FFF2-40B4-BE49-F238E27FC236}">
                <a16:creationId xmlns:a16="http://schemas.microsoft.com/office/drawing/2014/main" id="{B133020F-69C9-4666-A823-C0EEE4CE9B65}"/>
              </a:ext>
            </a:extLst>
          </p:cNvPr>
          <p:cNvSpPr txBox="1"/>
          <p:nvPr/>
        </p:nvSpPr>
        <p:spPr>
          <a:xfrm>
            <a:off x="7744956" y="4796945"/>
            <a:ext cx="2964696" cy="553998"/>
          </a:xfrm>
          <a:prstGeom prst="rect">
            <a:avLst/>
          </a:prstGeom>
          <a:noFill/>
        </p:spPr>
        <p:txBody>
          <a:bodyPr wrap="square">
            <a:spAutoFit/>
          </a:bodyPr>
          <a:lstStyle/>
          <a:p>
            <a:r>
              <a:rPr lang="pt-BR" sz="3000" dirty="0">
                <a:latin typeface="Segoe UI Semibold (Headings)"/>
              </a:rPr>
              <a:t>/canaldacloud</a:t>
            </a:r>
          </a:p>
        </p:txBody>
      </p:sp>
      <p:pic>
        <p:nvPicPr>
          <p:cNvPr id="6" name="Picture 5" descr="Icon&#10;&#10;Description automatically generated">
            <a:extLst>
              <a:ext uri="{FF2B5EF4-FFF2-40B4-BE49-F238E27FC236}">
                <a16:creationId xmlns:a16="http://schemas.microsoft.com/office/drawing/2014/main" id="{4EBDDA77-E746-4EA2-AD1D-365AA572C6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1176" y="5284353"/>
            <a:ext cx="841957" cy="841957"/>
          </a:xfrm>
          <a:prstGeom prst="rect">
            <a:avLst/>
          </a:prstGeom>
        </p:spPr>
      </p:pic>
      <p:pic>
        <p:nvPicPr>
          <p:cNvPr id="7" name="Picture 6" descr="A picture containing arrow&#10;&#10;Description automatically generated">
            <a:extLst>
              <a:ext uri="{FF2B5EF4-FFF2-40B4-BE49-F238E27FC236}">
                <a16:creationId xmlns:a16="http://schemas.microsoft.com/office/drawing/2014/main" id="{946EB8F7-E107-49B7-9CA9-0044B2AA9A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6845" y="3176567"/>
            <a:ext cx="841957" cy="628650"/>
          </a:xfrm>
          <a:prstGeom prst="rect">
            <a:avLst/>
          </a:prstGeom>
        </p:spPr>
      </p:pic>
      <p:pic>
        <p:nvPicPr>
          <p:cNvPr id="9" name="Picture 8">
            <a:extLst>
              <a:ext uri="{FF2B5EF4-FFF2-40B4-BE49-F238E27FC236}">
                <a16:creationId xmlns:a16="http://schemas.microsoft.com/office/drawing/2014/main" id="{F8355ED2-3FFB-4A15-AA95-A4BEFA7107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3470" y="4231987"/>
            <a:ext cx="841957" cy="841957"/>
          </a:xfrm>
          <a:prstGeom prst="rect">
            <a:avLst/>
          </a:prstGeom>
        </p:spPr>
      </p:pic>
      <p:pic>
        <p:nvPicPr>
          <p:cNvPr id="11" name="Picture 10">
            <a:extLst>
              <a:ext uri="{FF2B5EF4-FFF2-40B4-BE49-F238E27FC236}">
                <a16:creationId xmlns:a16="http://schemas.microsoft.com/office/drawing/2014/main" id="{9394F673-4DA6-4768-9989-FA53223D6B68}"/>
              </a:ext>
            </a:extLst>
          </p:cNvPr>
          <p:cNvPicPr>
            <a:picLocks noChangeAspect="1"/>
          </p:cNvPicPr>
          <p:nvPr/>
        </p:nvPicPr>
        <p:blipFill>
          <a:blip r:embed="rId5"/>
          <a:stretch>
            <a:fillRect/>
          </a:stretch>
        </p:blipFill>
        <p:spPr>
          <a:xfrm>
            <a:off x="10251036" y="4344765"/>
            <a:ext cx="1940963" cy="2125106"/>
          </a:xfrm>
          <a:prstGeom prst="rect">
            <a:avLst/>
          </a:prstGeom>
        </p:spPr>
      </p:pic>
      <p:sp>
        <p:nvSpPr>
          <p:cNvPr id="26" name="Title 2">
            <a:extLst>
              <a:ext uri="{FF2B5EF4-FFF2-40B4-BE49-F238E27FC236}">
                <a16:creationId xmlns:a16="http://schemas.microsoft.com/office/drawing/2014/main" id="{388BA6EA-B821-4A27-A267-B594E1F33225}"/>
              </a:ext>
            </a:extLst>
          </p:cNvPr>
          <p:cNvSpPr txBox="1">
            <a:spLocks/>
          </p:cNvSpPr>
          <p:nvPr/>
        </p:nvSpPr>
        <p:spPr>
          <a:xfrm>
            <a:off x="159488" y="6463681"/>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r>
              <a:rPr lang="pt-BR" sz="2000" dirty="0">
                <a:solidFill>
                  <a:schemeClr val="bg2"/>
                </a:solidFill>
              </a:rPr>
              <a:t>www.youtube.com/canaldacloud</a:t>
            </a:r>
          </a:p>
        </p:txBody>
      </p:sp>
      <p:pic>
        <p:nvPicPr>
          <p:cNvPr id="12" name="Picture 11" descr="A picture containing text, sign&#10;&#10;Description automatically generated">
            <a:extLst>
              <a:ext uri="{FF2B5EF4-FFF2-40B4-BE49-F238E27FC236}">
                <a16:creationId xmlns:a16="http://schemas.microsoft.com/office/drawing/2014/main" id="{0AF41BC0-B4CE-4E77-A893-05147273F81D}"/>
              </a:ext>
            </a:extLst>
          </p:cNvPr>
          <p:cNvPicPr>
            <a:picLocks noChangeAspect="1"/>
          </p:cNvPicPr>
          <p:nvPr/>
        </p:nvPicPr>
        <p:blipFill>
          <a:blip r:embed="rId6"/>
          <a:stretch>
            <a:fillRect/>
          </a:stretch>
        </p:blipFill>
        <p:spPr>
          <a:xfrm>
            <a:off x="188840" y="619102"/>
            <a:ext cx="2159926" cy="2159926"/>
          </a:xfrm>
          <a:prstGeom prst="rect">
            <a:avLst/>
          </a:prstGeom>
        </p:spPr>
      </p:pic>
      <p:sp>
        <p:nvSpPr>
          <p:cNvPr id="19" name="Rectangle 18">
            <a:extLst>
              <a:ext uri="{FF2B5EF4-FFF2-40B4-BE49-F238E27FC236}">
                <a16:creationId xmlns:a16="http://schemas.microsoft.com/office/drawing/2014/main" id="{799F80E9-B624-4AEF-A097-87C4A981F7DB}"/>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0" name="Picture 19" descr="A picture containing icon&#10;&#10;Description automatically generated">
            <a:extLst>
              <a:ext uri="{FF2B5EF4-FFF2-40B4-BE49-F238E27FC236}">
                <a16:creationId xmlns:a16="http://schemas.microsoft.com/office/drawing/2014/main" id="{3029A71E-E59D-40DD-BB94-23A80E5EBECD}"/>
              </a:ext>
            </a:extLst>
          </p:cNvPr>
          <p:cNvPicPr>
            <a:picLocks noChangeAspect="1"/>
          </p:cNvPicPr>
          <p:nvPr/>
        </p:nvPicPr>
        <p:blipFill rotWithShape="1">
          <a:blip r:embed="rId7"/>
          <a:srcRect t="2416"/>
          <a:stretch/>
        </p:blipFill>
        <p:spPr>
          <a:xfrm rot="5400000">
            <a:off x="3541340" y="-2474849"/>
            <a:ext cx="6183086" cy="11118231"/>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8904A61A-8612-4625-82F9-E0A5136B1A97}"/>
              </a:ext>
            </a:extLst>
          </p:cNvPr>
          <p:cNvPicPr>
            <a:picLocks noChangeAspect="1"/>
          </p:cNvPicPr>
          <p:nvPr/>
        </p:nvPicPr>
        <p:blipFill rotWithShape="1">
          <a:blip r:embed="rId7"/>
          <a:srcRect t="1884"/>
          <a:stretch/>
        </p:blipFill>
        <p:spPr>
          <a:xfrm rot="16200000">
            <a:off x="1538729" y="1605434"/>
            <a:ext cx="3718433" cy="6801394"/>
          </a:xfrm>
          <a:prstGeom prst="rect">
            <a:avLst/>
          </a:prstGeom>
        </p:spPr>
      </p:pic>
      <p:pic>
        <p:nvPicPr>
          <p:cNvPr id="22" name="Picture 21" descr="A close-up of a car's license plate&#10;&#10;Description automatically generated with low confidence">
            <a:extLst>
              <a:ext uri="{FF2B5EF4-FFF2-40B4-BE49-F238E27FC236}">
                <a16:creationId xmlns:a16="http://schemas.microsoft.com/office/drawing/2014/main" id="{226541A9-55DF-42CE-8DEF-D3D90881304B}"/>
              </a:ext>
            </a:extLst>
          </p:cNvPr>
          <p:cNvPicPr>
            <a:picLocks noChangeAspect="1"/>
          </p:cNvPicPr>
          <p:nvPr/>
        </p:nvPicPr>
        <p:blipFill>
          <a:blip r:embed="rId8"/>
          <a:stretch>
            <a:fillRect/>
          </a:stretch>
        </p:blipFill>
        <p:spPr>
          <a:xfrm>
            <a:off x="11146660" y="-7277"/>
            <a:ext cx="1045340" cy="1045340"/>
          </a:xfrm>
          <a:prstGeom prst="rect">
            <a:avLst/>
          </a:prstGeom>
        </p:spPr>
      </p:pic>
      <p:pic>
        <p:nvPicPr>
          <p:cNvPr id="23" name="Picture 22" descr="Graphical user interface, text, application&#10;&#10;Description automatically generated">
            <a:extLst>
              <a:ext uri="{FF2B5EF4-FFF2-40B4-BE49-F238E27FC236}">
                <a16:creationId xmlns:a16="http://schemas.microsoft.com/office/drawing/2014/main" id="{743592B6-5DD6-4D31-8A6D-121F4D901B97}"/>
              </a:ext>
            </a:extLst>
          </p:cNvPr>
          <p:cNvPicPr>
            <a:picLocks noChangeAspect="1"/>
          </p:cNvPicPr>
          <p:nvPr/>
        </p:nvPicPr>
        <p:blipFill>
          <a:blip r:embed="rId9"/>
          <a:stretch>
            <a:fillRect/>
          </a:stretch>
        </p:blipFill>
        <p:spPr>
          <a:xfrm>
            <a:off x="11272476" y="674913"/>
            <a:ext cx="811473" cy="829541"/>
          </a:xfrm>
          <a:prstGeom prst="rect">
            <a:avLst/>
          </a:prstGeom>
        </p:spPr>
      </p:pic>
      <p:sp>
        <p:nvSpPr>
          <p:cNvPr id="30" name="Title 2">
            <a:extLst>
              <a:ext uri="{FF2B5EF4-FFF2-40B4-BE49-F238E27FC236}">
                <a16:creationId xmlns:a16="http://schemas.microsoft.com/office/drawing/2014/main" id="{989019A6-18D9-49F3-AE34-9845B92D1384}"/>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pic>
        <p:nvPicPr>
          <p:cNvPr id="14" name="Picture 13" descr="Icon&#10;&#10;Description automatically generated">
            <a:extLst>
              <a:ext uri="{FF2B5EF4-FFF2-40B4-BE49-F238E27FC236}">
                <a16:creationId xmlns:a16="http://schemas.microsoft.com/office/drawing/2014/main" id="{6AC8D40B-0FF9-4AD3-8713-1978B66C4C32}"/>
              </a:ext>
            </a:extLst>
          </p:cNvPr>
          <p:cNvPicPr>
            <a:picLocks noChangeAspect="1"/>
          </p:cNvPicPr>
          <p:nvPr/>
        </p:nvPicPr>
        <p:blipFill>
          <a:blip r:embed="rId10"/>
          <a:stretch>
            <a:fillRect/>
          </a:stretch>
        </p:blipFill>
        <p:spPr>
          <a:xfrm>
            <a:off x="2711512" y="3681816"/>
            <a:ext cx="841957" cy="841957"/>
          </a:xfrm>
          <a:prstGeom prst="rect">
            <a:avLst/>
          </a:prstGeom>
        </p:spPr>
      </p:pic>
      <p:pic>
        <p:nvPicPr>
          <p:cNvPr id="13" name="Picture 12" descr="Shape&#10;&#10;Description automatically generated with low confidence">
            <a:extLst>
              <a:ext uri="{FF2B5EF4-FFF2-40B4-BE49-F238E27FC236}">
                <a16:creationId xmlns:a16="http://schemas.microsoft.com/office/drawing/2014/main" id="{80B0769E-12CF-4B95-B933-C2778441206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47045" y="4796945"/>
            <a:ext cx="841957" cy="841957"/>
          </a:xfrm>
          <a:prstGeom prst="rect">
            <a:avLst/>
          </a:prstGeom>
        </p:spPr>
      </p:pic>
    </p:spTree>
    <p:extLst>
      <p:ext uri="{BB962C8B-B14F-4D97-AF65-F5344CB8AC3E}">
        <p14:creationId xmlns:p14="http://schemas.microsoft.com/office/powerpoint/2010/main" val="11469951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a:xfrm>
            <a:off x="2456993" y="1821619"/>
            <a:ext cx="11341268" cy="680196"/>
          </a:xfrm>
        </p:spPr>
        <p:txBody>
          <a:bodyPr/>
          <a:lstStyle/>
          <a:p>
            <a:r>
              <a:rPr lang="pt-BR" dirty="0">
                <a:solidFill>
                  <a:schemeClr val="tx2">
                    <a:lumMod val="50000"/>
                  </a:schemeClr>
                </a:solidFill>
              </a:rPr>
              <a:t>Agenda</a:t>
            </a:r>
          </a:p>
        </p:txBody>
      </p:sp>
      <p:sp>
        <p:nvSpPr>
          <p:cNvPr id="6" name="TextBox 5">
            <a:extLst>
              <a:ext uri="{FF2B5EF4-FFF2-40B4-BE49-F238E27FC236}">
                <a16:creationId xmlns:a16="http://schemas.microsoft.com/office/drawing/2014/main" id="{6D062EF8-4081-492E-9372-85655626D1BB}"/>
              </a:ext>
            </a:extLst>
          </p:cNvPr>
          <p:cNvSpPr txBox="1"/>
          <p:nvPr/>
        </p:nvSpPr>
        <p:spPr>
          <a:xfrm>
            <a:off x="2456993" y="2855297"/>
            <a:ext cx="6900862" cy="461665"/>
          </a:xfrm>
          <a:prstGeom prst="rect">
            <a:avLst/>
          </a:prstGeom>
          <a:noFill/>
        </p:spPr>
        <p:txBody>
          <a:bodyPr wrap="square">
            <a:spAutoFit/>
          </a:bodyPr>
          <a:lstStyle/>
          <a:p>
            <a:r>
              <a:rPr lang="en-US" sz="2400" dirty="0" err="1"/>
              <a:t>Principais</a:t>
            </a:r>
            <a:r>
              <a:rPr lang="en-US" sz="2400" dirty="0"/>
              <a:t> </a:t>
            </a:r>
            <a:r>
              <a:rPr lang="en-US" sz="2400" dirty="0" err="1"/>
              <a:t>soluções</a:t>
            </a:r>
            <a:r>
              <a:rPr lang="en-US" sz="2400" dirty="0"/>
              <a:t> do Azure</a:t>
            </a:r>
          </a:p>
        </p:txBody>
      </p:sp>
      <p:sp>
        <p:nvSpPr>
          <p:cNvPr id="7" name="TextBox 6">
            <a:extLst>
              <a:ext uri="{FF2B5EF4-FFF2-40B4-BE49-F238E27FC236}">
                <a16:creationId xmlns:a16="http://schemas.microsoft.com/office/drawing/2014/main" id="{AAE05A15-EF66-4E7D-9AA5-E8F09EB27223}"/>
              </a:ext>
            </a:extLst>
          </p:cNvPr>
          <p:cNvSpPr txBox="1"/>
          <p:nvPr/>
        </p:nvSpPr>
        <p:spPr>
          <a:xfrm>
            <a:off x="2456993" y="3670444"/>
            <a:ext cx="6900862" cy="430887"/>
          </a:xfrm>
          <a:prstGeom prst="rect">
            <a:avLst/>
          </a:prstGeom>
          <a:noFill/>
        </p:spPr>
        <p:txBody>
          <a:bodyPr wrap="square">
            <a:spAutoFit/>
          </a:bodyPr>
          <a:lstStyle/>
          <a:p>
            <a:r>
              <a:rPr lang="en-US" sz="2200" dirty="0"/>
              <a:t>Ferramentas de </a:t>
            </a:r>
            <a:r>
              <a:rPr lang="en-US" sz="2200" dirty="0" err="1"/>
              <a:t>gerenciamento</a:t>
            </a:r>
            <a:r>
              <a:rPr lang="en-US" sz="2200" dirty="0"/>
              <a:t> do Azure</a:t>
            </a:r>
          </a:p>
        </p:txBody>
      </p:sp>
      <p:pic>
        <p:nvPicPr>
          <p:cNvPr id="8" name="Picture 7">
            <a:extLst>
              <a:ext uri="{FF2B5EF4-FFF2-40B4-BE49-F238E27FC236}">
                <a16:creationId xmlns:a16="http://schemas.microsoft.com/office/drawing/2014/main" id="{23154B1D-8C3C-4165-8E1C-E43B722C80F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746654" y="3629129"/>
            <a:ext cx="508138" cy="513515"/>
          </a:xfrm>
          <a:prstGeom prst="rect">
            <a:avLst/>
          </a:prstGeom>
        </p:spPr>
      </p:pic>
      <p:pic>
        <p:nvPicPr>
          <p:cNvPr id="9" name="Picture 8">
            <a:extLst>
              <a:ext uri="{FF2B5EF4-FFF2-40B4-BE49-F238E27FC236}">
                <a16:creationId xmlns:a16="http://schemas.microsoft.com/office/drawing/2014/main" id="{F852BFB6-530B-45C3-A301-968FEB9051B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746654" y="2803447"/>
            <a:ext cx="508138" cy="513515"/>
          </a:xfrm>
          <a:prstGeom prst="rect">
            <a:avLst/>
          </a:prstGeom>
        </p:spPr>
      </p:pic>
      <p:sp>
        <p:nvSpPr>
          <p:cNvPr id="10" name="Rectangle 9">
            <a:extLst>
              <a:ext uri="{FF2B5EF4-FFF2-40B4-BE49-F238E27FC236}">
                <a16:creationId xmlns:a16="http://schemas.microsoft.com/office/drawing/2014/main" id="{56ABA166-F76D-4650-B887-E37ADD9BD1BC}"/>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1" name="Picture 10" descr="A picture containing icon&#10;&#10;Description automatically generated">
            <a:extLst>
              <a:ext uri="{FF2B5EF4-FFF2-40B4-BE49-F238E27FC236}">
                <a16:creationId xmlns:a16="http://schemas.microsoft.com/office/drawing/2014/main" id="{4BF7BA3F-3017-4F7D-8E30-D67B46CBB4EA}"/>
              </a:ext>
            </a:extLst>
          </p:cNvPr>
          <p:cNvPicPr>
            <a:picLocks noChangeAspect="1"/>
          </p:cNvPicPr>
          <p:nvPr/>
        </p:nvPicPr>
        <p:blipFill rotWithShape="1">
          <a:blip r:embed="rId4"/>
          <a:srcRect t="2416"/>
          <a:stretch/>
        </p:blipFill>
        <p:spPr>
          <a:xfrm rot="5400000">
            <a:off x="3541341" y="-2467572"/>
            <a:ext cx="6183086" cy="11118231"/>
          </a:xfrm>
          <a:prstGeom prst="rect">
            <a:avLst/>
          </a:prstGeom>
        </p:spPr>
      </p:pic>
      <p:pic>
        <p:nvPicPr>
          <p:cNvPr id="12" name="Picture 11" descr="A picture containing icon&#10;&#10;Description automatically generated">
            <a:extLst>
              <a:ext uri="{FF2B5EF4-FFF2-40B4-BE49-F238E27FC236}">
                <a16:creationId xmlns:a16="http://schemas.microsoft.com/office/drawing/2014/main" id="{FA7D7F8A-31BD-4A1C-A98A-52F6C726F8F2}"/>
              </a:ext>
            </a:extLst>
          </p:cNvPr>
          <p:cNvPicPr>
            <a:picLocks noChangeAspect="1"/>
          </p:cNvPicPr>
          <p:nvPr/>
        </p:nvPicPr>
        <p:blipFill rotWithShape="1">
          <a:blip r:embed="rId4"/>
          <a:srcRect t="1884"/>
          <a:stretch/>
        </p:blipFill>
        <p:spPr>
          <a:xfrm rot="16200000">
            <a:off x="1541480" y="1598086"/>
            <a:ext cx="3718433" cy="6801394"/>
          </a:xfrm>
          <a:prstGeom prst="rect">
            <a:avLst/>
          </a:prstGeom>
        </p:spPr>
      </p:pic>
      <p:pic>
        <p:nvPicPr>
          <p:cNvPr id="13" name="Picture 12" descr="A picture containing text, sign&#10;&#10;Description automatically generated">
            <a:extLst>
              <a:ext uri="{FF2B5EF4-FFF2-40B4-BE49-F238E27FC236}">
                <a16:creationId xmlns:a16="http://schemas.microsoft.com/office/drawing/2014/main" id="{FA509AC8-0740-43D8-9225-F4555ACD3323}"/>
              </a:ext>
            </a:extLst>
          </p:cNvPr>
          <p:cNvPicPr>
            <a:picLocks noChangeAspect="1"/>
          </p:cNvPicPr>
          <p:nvPr/>
        </p:nvPicPr>
        <p:blipFill>
          <a:blip r:embed="rId5"/>
          <a:stretch>
            <a:fillRect/>
          </a:stretch>
        </p:blipFill>
        <p:spPr>
          <a:xfrm>
            <a:off x="95702" y="155697"/>
            <a:ext cx="882366" cy="882366"/>
          </a:xfrm>
          <a:prstGeom prst="rect">
            <a:avLst/>
          </a:prstGeom>
        </p:spPr>
      </p:pic>
      <p:pic>
        <p:nvPicPr>
          <p:cNvPr id="14" name="Picture 13" descr="A close-up of a car's license plate&#10;&#10;Description automatically generated with low confidence">
            <a:extLst>
              <a:ext uri="{FF2B5EF4-FFF2-40B4-BE49-F238E27FC236}">
                <a16:creationId xmlns:a16="http://schemas.microsoft.com/office/drawing/2014/main" id="{1802D78B-296A-4692-8C73-88C29901D094}"/>
              </a:ext>
            </a:extLst>
          </p:cNvPr>
          <p:cNvPicPr>
            <a:picLocks noChangeAspect="1"/>
          </p:cNvPicPr>
          <p:nvPr/>
        </p:nvPicPr>
        <p:blipFill>
          <a:blip r:embed="rId6"/>
          <a:stretch>
            <a:fillRect/>
          </a:stretch>
        </p:blipFill>
        <p:spPr>
          <a:xfrm>
            <a:off x="11146660" y="-7277"/>
            <a:ext cx="1045340" cy="1045340"/>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16FEB3C7-FC53-4545-9270-2CE01BFDCD99}"/>
              </a:ext>
            </a:extLst>
          </p:cNvPr>
          <p:cNvPicPr>
            <a:picLocks noChangeAspect="1"/>
          </p:cNvPicPr>
          <p:nvPr/>
        </p:nvPicPr>
        <p:blipFill>
          <a:blip r:embed="rId7"/>
          <a:stretch>
            <a:fillRect/>
          </a:stretch>
        </p:blipFill>
        <p:spPr>
          <a:xfrm>
            <a:off x="11272476" y="674913"/>
            <a:ext cx="811473" cy="829541"/>
          </a:xfrm>
          <a:prstGeom prst="rect">
            <a:avLst/>
          </a:prstGeom>
        </p:spPr>
      </p:pic>
      <p:sp>
        <p:nvSpPr>
          <p:cNvPr id="16" name="Title 2">
            <a:extLst>
              <a:ext uri="{FF2B5EF4-FFF2-40B4-BE49-F238E27FC236}">
                <a16:creationId xmlns:a16="http://schemas.microsoft.com/office/drawing/2014/main" id="{CE388FEE-F218-434E-B4F0-BC3EC4C235AA}"/>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840605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a:xfrm>
            <a:off x="2533193" y="3429000"/>
            <a:ext cx="11341268" cy="680196"/>
          </a:xfrm>
        </p:spPr>
        <p:txBody>
          <a:bodyPr/>
          <a:lstStyle/>
          <a:p>
            <a:r>
              <a:rPr lang="pt-BR" dirty="0"/>
              <a:t>Principais soluções do Azure</a:t>
            </a:r>
          </a:p>
        </p:txBody>
      </p:sp>
      <p:pic>
        <p:nvPicPr>
          <p:cNvPr id="5" name="Graphic 4" descr="Internet das Coisas">
            <a:extLst>
              <a:ext uri="{FF2B5EF4-FFF2-40B4-BE49-F238E27FC236}">
                <a16:creationId xmlns:a16="http://schemas.microsoft.com/office/drawing/2014/main" id="{26528163-8608-4C7E-AEC3-3A2D83DA04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0322" y="2824843"/>
            <a:ext cx="1208314" cy="1208314"/>
          </a:xfrm>
          <a:prstGeom prst="rect">
            <a:avLst/>
          </a:prstGeom>
        </p:spPr>
      </p:pic>
      <p:sp>
        <p:nvSpPr>
          <p:cNvPr id="4" name="Title 3">
            <a:extLst>
              <a:ext uri="{FF2B5EF4-FFF2-40B4-BE49-F238E27FC236}">
                <a16:creationId xmlns:a16="http://schemas.microsoft.com/office/drawing/2014/main" id="{BED28DC2-2065-4E55-9E82-4E79E6348E4B}"/>
              </a:ext>
            </a:extLst>
          </p:cNvPr>
          <p:cNvSpPr txBox="1">
            <a:spLocks/>
          </p:cNvSpPr>
          <p:nvPr/>
        </p:nvSpPr>
        <p:spPr>
          <a:xfrm>
            <a:off x="2533193" y="2792186"/>
            <a:ext cx="9588768"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4200" b="1" dirty="0">
                <a:solidFill>
                  <a:schemeClr val="tx2">
                    <a:lumMod val="50000"/>
                  </a:schemeClr>
                </a:solidFill>
              </a:rPr>
              <a:t>Módulo 1</a:t>
            </a:r>
          </a:p>
        </p:txBody>
      </p:sp>
      <p:sp>
        <p:nvSpPr>
          <p:cNvPr id="6" name="Rectangle 5">
            <a:extLst>
              <a:ext uri="{FF2B5EF4-FFF2-40B4-BE49-F238E27FC236}">
                <a16:creationId xmlns:a16="http://schemas.microsoft.com/office/drawing/2014/main" id="{D02E055D-0673-4A0F-8CF4-456E7C6BD68D}"/>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7" name="Picture 6" descr="A picture containing icon&#10;&#10;Description automatically generated">
            <a:extLst>
              <a:ext uri="{FF2B5EF4-FFF2-40B4-BE49-F238E27FC236}">
                <a16:creationId xmlns:a16="http://schemas.microsoft.com/office/drawing/2014/main" id="{641DF29B-B097-4B34-8B7B-4CEBF364B3AD}"/>
              </a:ext>
            </a:extLst>
          </p:cNvPr>
          <p:cNvPicPr>
            <a:picLocks noChangeAspect="1"/>
          </p:cNvPicPr>
          <p:nvPr/>
        </p:nvPicPr>
        <p:blipFill rotWithShape="1">
          <a:blip r:embed="rId5"/>
          <a:srcRect t="2416"/>
          <a:stretch/>
        </p:blipFill>
        <p:spPr>
          <a:xfrm rot="5400000">
            <a:off x="3541341" y="-2467572"/>
            <a:ext cx="6183086" cy="11118231"/>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ADC190A7-7034-4F59-AF6F-5432E3E6754B}"/>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pic>
        <p:nvPicPr>
          <p:cNvPr id="9" name="Picture 8" descr="A picture containing text, sign&#10;&#10;Description automatically generated">
            <a:extLst>
              <a:ext uri="{FF2B5EF4-FFF2-40B4-BE49-F238E27FC236}">
                <a16:creationId xmlns:a16="http://schemas.microsoft.com/office/drawing/2014/main" id="{1BE7AF2E-2462-412D-ABC9-88CEF024095D}"/>
              </a:ext>
            </a:extLst>
          </p:cNvPr>
          <p:cNvPicPr>
            <a:picLocks noChangeAspect="1"/>
          </p:cNvPicPr>
          <p:nvPr/>
        </p:nvPicPr>
        <p:blipFill>
          <a:blip r:embed="rId6"/>
          <a:stretch>
            <a:fillRect/>
          </a:stretch>
        </p:blipFill>
        <p:spPr>
          <a:xfrm>
            <a:off x="95702" y="155697"/>
            <a:ext cx="882366" cy="882366"/>
          </a:xfrm>
          <a:prstGeom prst="rect">
            <a:avLst/>
          </a:prstGeom>
        </p:spPr>
      </p:pic>
      <p:pic>
        <p:nvPicPr>
          <p:cNvPr id="10" name="Picture 9" descr="A close-up of a car's license plate&#10;&#10;Description automatically generated with low confidence">
            <a:extLst>
              <a:ext uri="{FF2B5EF4-FFF2-40B4-BE49-F238E27FC236}">
                <a16:creationId xmlns:a16="http://schemas.microsoft.com/office/drawing/2014/main" id="{91B9BA35-AF18-4841-9CE9-6D3AC891E067}"/>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57DFB7AF-A31B-4726-8BD6-F135567FA8ED}"/>
              </a:ext>
            </a:extLst>
          </p:cNvPr>
          <p:cNvPicPr>
            <a:picLocks noChangeAspect="1"/>
          </p:cNvPicPr>
          <p:nvPr/>
        </p:nvPicPr>
        <p:blipFill>
          <a:blip r:embed="rId8"/>
          <a:stretch>
            <a:fillRect/>
          </a:stretch>
        </p:blipFill>
        <p:spPr>
          <a:xfrm>
            <a:off x="11272476" y="674913"/>
            <a:ext cx="811473" cy="829541"/>
          </a:xfrm>
          <a:prstGeom prst="rect">
            <a:avLst/>
          </a:prstGeom>
        </p:spPr>
      </p:pic>
      <p:sp>
        <p:nvSpPr>
          <p:cNvPr id="12" name="Title 2">
            <a:extLst>
              <a:ext uri="{FF2B5EF4-FFF2-40B4-BE49-F238E27FC236}">
                <a16:creationId xmlns:a16="http://schemas.microsoft.com/office/drawing/2014/main" id="{4A69D684-776E-4A37-9D5F-973EE7FE2C8D}"/>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7438602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0079" y="709118"/>
            <a:ext cx="11341268" cy="680196"/>
          </a:xfrm>
        </p:spPr>
        <p:txBody>
          <a:bodyPr/>
          <a:lstStyle/>
          <a:p>
            <a:pPr algn="ctr"/>
            <a:r>
              <a:rPr lang="pt-BR" dirty="0"/>
              <a:t>Internet das Coisas do Azure</a:t>
            </a:r>
          </a:p>
        </p:txBody>
      </p:sp>
      <p:sp>
        <p:nvSpPr>
          <p:cNvPr id="3" name="Content Placeholder 2">
            <a:extLst>
              <a:ext uri="{FF2B5EF4-FFF2-40B4-BE49-F238E27FC236}">
                <a16:creationId xmlns:a16="http://schemas.microsoft.com/office/drawing/2014/main" id="{FF78A544-B5ED-49D0-A8CC-69D9EF2B64FA}"/>
              </a:ext>
            </a:extLst>
          </p:cNvPr>
          <p:cNvSpPr>
            <a:spLocks noGrp="1"/>
          </p:cNvSpPr>
          <p:nvPr>
            <p:ph sz="quarter" idx="10"/>
          </p:nvPr>
        </p:nvSpPr>
        <p:spPr>
          <a:xfrm>
            <a:off x="859379" y="1501797"/>
            <a:ext cx="9796593" cy="923330"/>
          </a:xfrm>
        </p:spPr>
        <p:txBody>
          <a:bodyPr/>
          <a:lstStyle/>
          <a:p>
            <a:r>
              <a:rPr lang="pt-BR" sz="2400" b="1" dirty="0">
                <a:gradFill>
                  <a:gsLst>
                    <a:gs pos="2917">
                      <a:schemeClr val="tx1"/>
                    </a:gs>
                    <a:gs pos="30000">
                      <a:schemeClr val="tx1"/>
                    </a:gs>
                  </a:gsLst>
                  <a:lin ang="5400000" scaled="0"/>
                </a:gradFill>
                <a:latin typeface="+mj-lt"/>
              </a:rPr>
              <a:t>Internet das Coisas (IoT) </a:t>
            </a:r>
            <a:r>
              <a:rPr lang="pt-BR" sz="2400" dirty="0">
                <a:gradFill>
                  <a:gsLst>
                    <a:gs pos="2917">
                      <a:schemeClr val="tx1"/>
                    </a:gs>
                    <a:gs pos="30000">
                      <a:schemeClr val="tx1"/>
                    </a:gs>
                  </a:gsLst>
                  <a:lin ang="5400000" scaled="0"/>
                </a:gradFill>
              </a:rPr>
              <a:t>é a capacidade dos dispositivos de reunir e retransmitir informações para análise de dados.</a:t>
            </a:r>
          </a:p>
        </p:txBody>
      </p:sp>
      <p:grpSp>
        <p:nvGrpSpPr>
          <p:cNvPr id="4" name="Group 3" descr="Ícone do Azure IoT Central - Caixa representando e dispositivo de IoT com um anel de serviços em torno dele.">
            <a:extLst>
              <a:ext uri="{FF2B5EF4-FFF2-40B4-BE49-F238E27FC236}">
                <a16:creationId xmlns:a16="http://schemas.microsoft.com/office/drawing/2014/main" id="{5CC6A208-BE01-47E6-8388-83822B196C18}"/>
              </a:ext>
            </a:extLst>
          </p:cNvPr>
          <p:cNvGrpSpPr/>
          <p:nvPr/>
        </p:nvGrpSpPr>
        <p:grpSpPr>
          <a:xfrm>
            <a:off x="859379" y="2523303"/>
            <a:ext cx="11224570" cy="1209562"/>
            <a:chOff x="480511" y="2327496"/>
            <a:chExt cx="11300117" cy="1209562"/>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80511" y="2337891"/>
              <a:ext cx="939474" cy="939474"/>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1419985" y="2327496"/>
              <a:ext cx="10360643" cy="1209562"/>
            </a:xfrm>
            <a:prstGeom prst="rect">
              <a:avLst/>
            </a:prstGeom>
            <a:noFill/>
          </p:spPr>
          <p:txBody>
            <a:bodyPr wrap="square" lIns="182880" tIns="146304" rIns="182880" bIns="146304" rtlCol="0">
              <a:spAutoFit/>
            </a:bodyPr>
            <a:lstStyle/>
            <a:p>
              <a:pPr>
                <a:lnSpc>
                  <a:spcPct val="90000"/>
                </a:lnSpc>
                <a:spcAft>
                  <a:spcPts val="600"/>
                </a:spcAft>
              </a:pPr>
              <a:r>
                <a:rPr lang="pt-BR" sz="2200" spc="-20" dirty="0"/>
                <a:t>O </a:t>
              </a:r>
              <a:r>
                <a:rPr lang="pt-BR" sz="2200" b="1" spc="-20" dirty="0">
                  <a:gradFill>
                    <a:gsLst>
                      <a:gs pos="2917">
                        <a:schemeClr val="tx1"/>
                      </a:gs>
                      <a:gs pos="30000">
                        <a:schemeClr val="tx1"/>
                      </a:gs>
                    </a:gsLst>
                    <a:lin ang="5400000" scaled="0"/>
                  </a:gradFill>
                  <a:latin typeface="+mj-lt"/>
                </a:rPr>
                <a:t>Azure IoT Central </a:t>
              </a:r>
              <a:r>
                <a:rPr lang="pt-BR" sz="2200" b="0" i="0" spc="-20" dirty="0">
                  <a:solidFill>
                    <a:srgbClr val="171717"/>
                  </a:solidFill>
                  <a:latin typeface="Segoe UI" panose="020B0502040204020203" pitchFamily="34" charset="0"/>
                </a:rPr>
                <a:t>é uma solução </a:t>
              </a:r>
              <a:r>
                <a:rPr lang="pt-BR" sz="2200" b="1" i="0" spc="-20" dirty="0">
                  <a:solidFill>
                    <a:srgbClr val="FF0000"/>
                  </a:solidFill>
                  <a:latin typeface="Segoe UI" panose="020B0502040204020203" pitchFamily="34" charset="0"/>
                </a:rPr>
                <a:t>SaaS</a:t>
              </a:r>
              <a:r>
                <a:rPr lang="pt-BR" sz="2200" b="0" i="0" spc="-20" dirty="0">
                  <a:solidFill>
                    <a:srgbClr val="171717"/>
                  </a:solidFill>
                  <a:latin typeface="Segoe UI" panose="020B0502040204020203" pitchFamily="34" charset="0"/>
                </a:rPr>
                <a:t> de IoT global totalmente gerenciada que facilita conectar, monitorar e gerenciar ativos de IoT em escala. É a console centralizada onde constam todos os dispositivos conectados.</a:t>
              </a:r>
            </a:p>
          </p:txBody>
        </p:sp>
      </p:grpSp>
      <p:grpSp>
        <p:nvGrpSpPr>
          <p:cNvPr id="6" name="Group 5" descr="Ícone do Hub IoT do Azure.  Conjunto de dispositivos IoT conectados para comunicação.">
            <a:extLst>
              <a:ext uri="{FF2B5EF4-FFF2-40B4-BE49-F238E27FC236}">
                <a16:creationId xmlns:a16="http://schemas.microsoft.com/office/drawing/2014/main" id="{EA9EBC42-F8C4-48A9-8D5C-C4FCE2ED08EB}"/>
              </a:ext>
            </a:extLst>
          </p:cNvPr>
          <p:cNvGrpSpPr/>
          <p:nvPr/>
        </p:nvGrpSpPr>
        <p:grpSpPr>
          <a:xfrm>
            <a:off x="859381" y="3665782"/>
            <a:ext cx="11224568" cy="1514261"/>
            <a:chOff x="480511" y="3611542"/>
            <a:chExt cx="10874884" cy="1514261"/>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80511" y="3788136"/>
              <a:ext cx="939474" cy="939474"/>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1419985" y="3611542"/>
              <a:ext cx="9935410" cy="1514261"/>
            </a:xfrm>
            <a:prstGeom prst="rect">
              <a:avLst/>
            </a:prstGeom>
            <a:noFill/>
          </p:spPr>
          <p:txBody>
            <a:bodyPr wrap="square" lIns="182880" tIns="146304" rIns="182880" bIns="146304" rtlCol="0">
              <a:spAutoFit/>
            </a:bodyPr>
            <a:lstStyle/>
            <a:p>
              <a:pPr>
                <a:lnSpc>
                  <a:spcPct val="90000"/>
                </a:lnSpc>
                <a:spcAft>
                  <a:spcPts val="600"/>
                </a:spcAft>
              </a:pPr>
              <a:r>
                <a:rPr lang="pt-BR" sz="2200" dirty="0"/>
                <a:t>O </a:t>
              </a:r>
              <a:r>
                <a:rPr lang="pt-BR" sz="2200" b="1" dirty="0">
                  <a:gradFill>
                    <a:gsLst>
                      <a:gs pos="2917">
                        <a:schemeClr val="tx1"/>
                      </a:gs>
                      <a:gs pos="30000">
                        <a:schemeClr val="tx1"/>
                      </a:gs>
                    </a:gsLst>
                    <a:lin ang="5400000" scaled="0"/>
                  </a:gradFill>
                  <a:latin typeface="+mj-lt"/>
                </a:rPr>
                <a:t>Hub IoT do Azure </a:t>
              </a:r>
              <a:r>
                <a:rPr lang="pt-BR" sz="2200" b="0" i="0" dirty="0">
                  <a:solidFill>
                    <a:srgbClr val="171717"/>
                  </a:solidFill>
                  <a:latin typeface="Segoe UI" panose="020B0502040204020203" pitchFamily="34" charset="0"/>
                </a:rPr>
                <a:t>é um serviço gerenciado hospedado na nuvem que atua como um hub central de mensagens para comunicação </a:t>
              </a:r>
              <a:r>
                <a:rPr lang="pt-BR" sz="2200" b="1" i="0" dirty="0">
                  <a:solidFill>
                    <a:srgbClr val="FF0000"/>
                  </a:solidFill>
                  <a:latin typeface="Segoe UI" panose="020B0502040204020203" pitchFamily="34" charset="0"/>
                </a:rPr>
                <a:t>bidirecional</a:t>
              </a:r>
              <a:r>
                <a:rPr lang="pt-BR" sz="2200" b="0" i="0" dirty="0">
                  <a:solidFill>
                    <a:srgbClr val="171717"/>
                  </a:solidFill>
                  <a:latin typeface="Segoe UI" panose="020B0502040204020203" pitchFamily="34" charset="0"/>
                </a:rPr>
                <a:t> entre os aplicativos de IoT e os dispositivos que ele gerencia. Responsável por fazer a gestão das informações que são enviadas/recebidas.</a:t>
              </a:r>
            </a:p>
          </p:txBody>
        </p:sp>
      </p:grpSp>
      <p:grpSp>
        <p:nvGrpSpPr>
          <p:cNvPr id="7" name="Group 6" descr="Ícone do Azure Sphere - forma de círculo com um escudo nele.">
            <a:extLst>
              <a:ext uri="{FF2B5EF4-FFF2-40B4-BE49-F238E27FC236}">
                <a16:creationId xmlns:a16="http://schemas.microsoft.com/office/drawing/2014/main" id="{8E5C5A40-22F0-492C-AE9D-A53AEABF79DA}"/>
              </a:ext>
            </a:extLst>
          </p:cNvPr>
          <p:cNvGrpSpPr/>
          <p:nvPr/>
        </p:nvGrpSpPr>
        <p:grpSpPr>
          <a:xfrm>
            <a:off x="859379" y="5051938"/>
            <a:ext cx="11224570" cy="1209562"/>
            <a:chOff x="480511" y="5061787"/>
            <a:chExt cx="10614990" cy="12095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480511" y="5238381"/>
              <a:ext cx="939474" cy="939474"/>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1419984" y="5061787"/>
              <a:ext cx="9675517" cy="1209562"/>
            </a:xfrm>
            <a:prstGeom prst="rect">
              <a:avLst/>
            </a:prstGeom>
            <a:noFill/>
          </p:spPr>
          <p:txBody>
            <a:bodyPr wrap="square" lIns="182880" tIns="146304" rIns="182880" bIns="146304" rtlCol="0">
              <a:spAutoFit/>
            </a:bodyPr>
            <a:lstStyle/>
            <a:p>
              <a:pPr>
                <a:lnSpc>
                  <a:spcPct val="90000"/>
                </a:lnSpc>
                <a:spcAft>
                  <a:spcPts val="600"/>
                </a:spcAft>
              </a:pPr>
              <a:r>
                <a:rPr lang="pt-BR" sz="2200" dirty="0"/>
                <a:t>O </a:t>
              </a:r>
              <a:r>
                <a:rPr lang="pt-BR" sz="2200" b="1" dirty="0">
                  <a:gradFill>
                    <a:gsLst>
                      <a:gs pos="2917">
                        <a:schemeClr val="tx1"/>
                      </a:gs>
                      <a:gs pos="30000">
                        <a:schemeClr val="tx1"/>
                      </a:gs>
                    </a:gsLst>
                    <a:lin ang="5400000" scaled="0"/>
                  </a:gradFill>
                  <a:latin typeface="+mj-lt"/>
                </a:rPr>
                <a:t>Azure Sphere </a:t>
              </a:r>
              <a:r>
                <a:rPr lang="pt-BR" sz="2200" dirty="0">
                  <a:gradFill>
                    <a:gsLst>
                      <a:gs pos="2917">
                        <a:schemeClr val="tx1"/>
                      </a:gs>
                      <a:gs pos="30000">
                        <a:schemeClr val="tx1"/>
                      </a:gs>
                    </a:gsLst>
                    <a:lin ang="5400000" scaled="0"/>
                  </a:gradFill>
                </a:rPr>
                <a:t>é</a:t>
              </a:r>
              <a:r>
                <a:rPr lang="pt-BR" sz="2200" b="0" i="0" dirty="0">
                  <a:solidFill>
                    <a:srgbClr val="171717"/>
                  </a:solidFill>
                  <a:latin typeface="Segoe UI" panose="020B0502040204020203" pitchFamily="34" charset="0"/>
                </a:rPr>
                <a:t> uma </a:t>
              </a:r>
              <a:r>
                <a:rPr lang="pt-BR" sz="2200" b="1" i="0" dirty="0">
                  <a:solidFill>
                    <a:srgbClr val="FF0000"/>
                  </a:solidFill>
                  <a:latin typeface="Segoe UI" panose="020B0502040204020203" pitchFamily="34" charset="0"/>
                </a:rPr>
                <a:t>plataforma de aplicativo segura </a:t>
              </a:r>
              <a:r>
                <a:rPr lang="pt-BR" sz="2200" b="0" i="0" dirty="0">
                  <a:solidFill>
                    <a:srgbClr val="171717"/>
                  </a:solidFill>
                  <a:latin typeface="Segoe UI" panose="020B0502040204020203" pitchFamily="34" charset="0"/>
                </a:rPr>
                <a:t>e de alto nível com recursos internos de comunicação e segurança para dispositivos conectados à Internet. Garante a troca de dados segura entre o dispositivo e o Hub IoT.</a:t>
              </a:r>
            </a:p>
          </p:txBody>
        </p:sp>
      </p:grpSp>
      <p:sp>
        <p:nvSpPr>
          <p:cNvPr id="30" name="Rectangle 29">
            <a:extLst>
              <a:ext uri="{FF2B5EF4-FFF2-40B4-BE49-F238E27FC236}">
                <a16:creationId xmlns:a16="http://schemas.microsoft.com/office/drawing/2014/main" id="{1B9C9866-B7A3-4A37-9B3D-5EE6A6A853B0}"/>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31" name="Picture 30" descr="A picture containing icon&#10;&#10;Description automatically generated">
            <a:extLst>
              <a:ext uri="{FF2B5EF4-FFF2-40B4-BE49-F238E27FC236}">
                <a16:creationId xmlns:a16="http://schemas.microsoft.com/office/drawing/2014/main" id="{3622C3AD-7D79-421F-A0C9-46C103035144}"/>
              </a:ext>
            </a:extLst>
          </p:cNvPr>
          <p:cNvPicPr>
            <a:picLocks noChangeAspect="1"/>
          </p:cNvPicPr>
          <p:nvPr/>
        </p:nvPicPr>
        <p:blipFill rotWithShape="1">
          <a:blip r:embed="rId9"/>
          <a:srcRect t="2416"/>
          <a:stretch/>
        </p:blipFill>
        <p:spPr>
          <a:xfrm rot="5400000">
            <a:off x="3541341" y="-2481950"/>
            <a:ext cx="6183086" cy="11118231"/>
          </a:xfrm>
          <a:prstGeom prst="rect">
            <a:avLst/>
          </a:prstGeom>
        </p:spPr>
      </p:pic>
      <p:pic>
        <p:nvPicPr>
          <p:cNvPr id="32" name="Picture 31" descr="A picture containing icon&#10;&#10;Description automatically generated">
            <a:extLst>
              <a:ext uri="{FF2B5EF4-FFF2-40B4-BE49-F238E27FC236}">
                <a16:creationId xmlns:a16="http://schemas.microsoft.com/office/drawing/2014/main" id="{E1A3E41F-2E4D-4F71-B092-0CF1174EBF39}"/>
              </a:ext>
            </a:extLst>
          </p:cNvPr>
          <p:cNvPicPr>
            <a:picLocks noChangeAspect="1"/>
          </p:cNvPicPr>
          <p:nvPr/>
        </p:nvPicPr>
        <p:blipFill rotWithShape="1">
          <a:blip r:embed="rId9"/>
          <a:srcRect t="1884"/>
          <a:stretch/>
        </p:blipFill>
        <p:spPr>
          <a:xfrm rot="16200000">
            <a:off x="1541482" y="1598087"/>
            <a:ext cx="3718433" cy="6801394"/>
          </a:xfrm>
          <a:prstGeom prst="rect">
            <a:avLst/>
          </a:prstGeom>
        </p:spPr>
      </p:pic>
      <p:pic>
        <p:nvPicPr>
          <p:cNvPr id="33" name="Picture 32" descr="A picture containing text, sign&#10;&#10;Description automatically generated">
            <a:extLst>
              <a:ext uri="{FF2B5EF4-FFF2-40B4-BE49-F238E27FC236}">
                <a16:creationId xmlns:a16="http://schemas.microsoft.com/office/drawing/2014/main" id="{416F5066-7997-4EBD-9C00-E1EC4E963720}"/>
              </a:ext>
            </a:extLst>
          </p:cNvPr>
          <p:cNvPicPr>
            <a:picLocks noChangeAspect="1"/>
          </p:cNvPicPr>
          <p:nvPr/>
        </p:nvPicPr>
        <p:blipFill>
          <a:blip r:embed="rId10"/>
          <a:stretch>
            <a:fillRect/>
          </a:stretch>
        </p:blipFill>
        <p:spPr>
          <a:xfrm>
            <a:off x="95702" y="155697"/>
            <a:ext cx="882366" cy="882366"/>
          </a:xfrm>
          <a:prstGeom prst="rect">
            <a:avLst/>
          </a:prstGeom>
        </p:spPr>
      </p:pic>
      <p:pic>
        <p:nvPicPr>
          <p:cNvPr id="34" name="Picture 33" descr="A close-up of a car's license plate&#10;&#10;Description automatically generated with low confidence">
            <a:extLst>
              <a:ext uri="{FF2B5EF4-FFF2-40B4-BE49-F238E27FC236}">
                <a16:creationId xmlns:a16="http://schemas.microsoft.com/office/drawing/2014/main" id="{E929B5CC-AD70-4416-9E2F-987CE5BD967E}"/>
              </a:ext>
            </a:extLst>
          </p:cNvPr>
          <p:cNvPicPr>
            <a:picLocks noChangeAspect="1"/>
          </p:cNvPicPr>
          <p:nvPr/>
        </p:nvPicPr>
        <p:blipFill>
          <a:blip r:embed="rId11"/>
          <a:stretch>
            <a:fillRect/>
          </a:stretch>
        </p:blipFill>
        <p:spPr>
          <a:xfrm>
            <a:off x="11146660" y="-7277"/>
            <a:ext cx="1045340" cy="1045340"/>
          </a:xfrm>
          <a:prstGeom prst="rect">
            <a:avLst/>
          </a:prstGeom>
        </p:spPr>
      </p:pic>
      <p:pic>
        <p:nvPicPr>
          <p:cNvPr id="35" name="Picture 34" descr="Graphical user interface, text, application&#10;&#10;Description automatically generated">
            <a:extLst>
              <a:ext uri="{FF2B5EF4-FFF2-40B4-BE49-F238E27FC236}">
                <a16:creationId xmlns:a16="http://schemas.microsoft.com/office/drawing/2014/main" id="{982AED5D-17E1-46EE-8F3F-8EAC933778AA}"/>
              </a:ext>
            </a:extLst>
          </p:cNvPr>
          <p:cNvPicPr>
            <a:picLocks noChangeAspect="1"/>
          </p:cNvPicPr>
          <p:nvPr/>
        </p:nvPicPr>
        <p:blipFill>
          <a:blip r:embed="rId12"/>
          <a:stretch>
            <a:fillRect/>
          </a:stretch>
        </p:blipFill>
        <p:spPr>
          <a:xfrm>
            <a:off x="11272476" y="674913"/>
            <a:ext cx="811473" cy="829541"/>
          </a:xfrm>
          <a:prstGeom prst="rect">
            <a:avLst/>
          </a:prstGeom>
        </p:spPr>
      </p:pic>
      <p:sp>
        <p:nvSpPr>
          <p:cNvPr id="36" name="Title 2">
            <a:extLst>
              <a:ext uri="{FF2B5EF4-FFF2-40B4-BE49-F238E27FC236}">
                <a16:creationId xmlns:a16="http://schemas.microsoft.com/office/drawing/2014/main" id="{2CA9D8DD-3C0C-4E07-A587-FE8B77277081}"/>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42414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599618" y="720338"/>
            <a:ext cx="11341268" cy="680196"/>
          </a:xfrm>
        </p:spPr>
        <p:txBody>
          <a:bodyPr/>
          <a:lstStyle/>
          <a:p>
            <a:pPr algn="ctr"/>
            <a:r>
              <a:rPr lang="pt-BR" dirty="0"/>
              <a:t>Big data e análise</a:t>
            </a:r>
          </a:p>
        </p:txBody>
      </p:sp>
      <p:grpSp>
        <p:nvGrpSpPr>
          <p:cNvPr id="29" name="Group 28" descr="Ícone do Azure Synapse Analytics - octógono com vários itens conectados dentro dele.">
            <a:extLst>
              <a:ext uri="{FF2B5EF4-FFF2-40B4-BE49-F238E27FC236}">
                <a16:creationId xmlns:a16="http://schemas.microsoft.com/office/drawing/2014/main" id="{A1E95631-8FD8-4C88-8B85-1683646BC7EA}"/>
              </a:ext>
            </a:extLst>
          </p:cNvPr>
          <p:cNvGrpSpPr/>
          <p:nvPr/>
        </p:nvGrpSpPr>
        <p:grpSpPr>
          <a:xfrm>
            <a:off x="154421" y="1807197"/>
            <a:ext cx="3781879" cy="3519041"/>
            <a:chOff x="-6387" y="2343782"/>
            <a:chExt cx="4024455" cy="3731144"/>
          </a:xfrm>
        </p:grpSpPr>
        <p:pic>
          <p:nvPicPr>
            <p:cNvPr id="5" name="Graphic 4">
              <a:extLst>
                <a:ext uri="{FF2B5EF4-FFF2-40B4-BE49-F238E27FC236}">
                  <a16:creationId xmlns:a16="http://schemas.microsoft.com/office/drawing/2014/main" id="{6C6B3F3E-E4C6-4607-BFDE-0366EB9FF7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7096" y="2971646"/>
              <a:ext cx="1677488" cy="1677488"/>
            </a:xfrm>
            <a:prstGeom prst="rect">
              <a:avLst/>
            </a:prstGeom>
          </p:spPr>
        </p:pic>
        <p:sp>
          <p:nvSpPr>
            <p:cNvPr id="12" name="TextBox 11">
              <a:extLst>
                <a:ext uri="{FF2B5EF4-FFF2-40B4-BE49-F238E27FC236}">
                  <a16:creationId xmlns:a16="http://schemas.microsoft.com/office/drawing/2014/main" id="{37593259-919A-4DF1-BBB1-35EA7FBA1CAA}"/>
                </a:ext>
              </a:extLst>
            </p:cNvPr>
            <p:cNvSpPr txBox="1"/>
            <p:nvPr/>
          </p:nvSpPr>
          <p:spPr>
            <a:xfrm>
              <a:off x="107890" y="2343782"/>
              <a:ext cx="3795900" cy="959402"/>
            </a:xfrm>
            <a:prstGeom prst="rect">
              <a:avLst/>
            </a:prstGeom>
            <a:noFill/>
          </p:spPr>
          <p:txBody>
            <a:bodyPr wrap="square" lIns="182880" tIns="146304" rIns="182880" bIns="146304" rtlCol="0">
              <a:spAutoFit/>
            </a:bodyPr>
            <a:lstStyle/>
            <a:p>
              <a:pPr algn="ctr">
                <a:lnSpc>
                  <a:spcPct val="90000"/>
                </a:lnSpc>
                <a:spcAft>
                  <a:spcPts val="600"/>
                </a:spcAft>
              </a:pPr>
              <a:r>
                <a:rPr lang="pt-BR" sz="2200">
                  <a:gradFill>
                    <a:gsLst>
                      <a:gs pos="2917">
                        <a:schemeClr val="tx1"/>
                      </a:gs>
                      <a:gs pos="30000">
                        <a:schemeClr val="tx1"/>
                      </a:gs>
                    </a:gsLst>
                    <a:lin ang="5400000" scaled="0"/>
                  </a:gradFill>
                  <a:latin typeface="+mj-lt"/>
                </a:rPr>
                <a:t>Azure Synapse Analytics</a:t>
              </a:r>
            </a:p>
          </p:txBody>
        </p:sp>
        <p:sp>
          <p:nvSpPr>
            <p:cNvPr id="21" name="TextBox 20">
              <a:extLst>
                <a:ext uri="{FF2B5EF4-FFF2-40B4-BE49-F238E27FC236}">
                  <a16:creationId xmlns:a16="http://schemas.microsoft.com/office/drawing/2014/main" id="{97F26E1A-69F1-4D89-97C5-DABB3BC5398F}"/>
                </a:ext>
              </a:extLst>
            </p:cNvPr>
            <p:cNvSpPr txBox="1"/>
            <p:nvPr/>
          </p:nvSpPr>
          <p:spPr>
            <a:xfrm>
              <a:off x="-6387" y="4782264"/>
              <a:ext cx="4024455" cy="1292662"/>
            </a:xfrm>
            <a:prstGeom prst="rect">
              <a:avLst/>
            </a:prstGeom>
            <a:noFill/>
          </p:spPr>
          <p:txBody>
            <a:bodyPr wrap="square" lIns="182880" tIns="146304" rIns="182880" bIns="146304" rtlCol="0">
              <a:spAutoFit/>
            </a:bodyPr>
            <a:lstStyle/>
            <a:p>
              <a:pPr algn="ctr">
                <a:lnSpc>
                  <a:spcPct val="90000"/>
                </a:lnSpc>
                <a:spcAft>
                  <a:spcPts val="600"/>
                </a:spcAft>
              </a:pPr>
              <a:r>
                <a:rPr lang="pt-BR" sz="2200">
                  <a:gradFill>
                    <a:gsLst>
                      <a:gs pos="2917">
                        <a:schemeClr val="tx1"/>
                      </a:gs>
                      <a:gs pos="30000">
                        <a:schemeClr val="tx1"/>
                      </a:gs>
                    </a:gsLst>
                    <a:lin ang="5400000" scaled="0"/>
                  </a:gradFill>
                </a:rPr>
                <a:t>Um Enterprise Data Warehouse </a:t>
              </a:r>
              <a:br>
                <a:rPr lang="pt-BR" sz="2200">
                  <a:gradFill>
                    <a:gsLst>
                      <a:gs pos="2917">
                        <a:schemeClr val="tx1"/>
                      </a:gs>
                      <a:gs pos="30000">
                        <a:schemeClr val="tx1"/>
                      </a:gs>
                    </a:gsLst>
                    <a:lin ang="5400000" scaled="0"/>
                  </a:gradFill>
                </a:rPr>
              </a:br>
              <a:r>
                <a:rPr lang="pt-BR" sz="2200">
                  <a:gradFill>
                    <a:gsLst>
                      <a:gs pos="2917">
                        <a:schemeClr val="tx1"/>
                      </a:gs>
                      <a:gs pos="30000">
                        <a:schemeClr val="tx1"/>
                      </a:gs>
                    </a:gsLst>
                    <a:lin ang="5400000" scaled="0"/>
                  </a:gradFill>
                </a:rPr>
                <a:t>baseado em nuvem.</a:t>
              </a:r>
            </a:p>
          </p:txBody>
        </p:sp>
      </p:grpSp>
      <p:grpSp>
        <p:nvGrpSpPr>
          <p:cNvPr id="28" name="Group 27" descr="Ícone do Azure HDInsight - gráfico de elementos de dados conectados de várias fontes.">
            <a:extLst>
              <a:ext uri="{FF2B5EF4-FFF2-40B4-BE49-F238E27FC236}">
                <a16:creationId xmlns:a16="http://schemas.microsoft.com/office/drawing/2014/main" id="{A02E39F0-C23E-4307-A3CA-BCAC0AD549E4}"/>
              </a:ext>
            </a:extLst>
          </p:cNvPr>
          <p:cNvGrpSpPr/>
          <p:nvPr/>
        </p:nvGrpSpPr>
        <p:grpSpPr>
          <a:xfrm>
            <a:off x="3603571" y="1807197"/>
            <a:ext cx="4530020" cy="3648044"/>
            <a:chOff x="3824267" y="2343782"/>
            <a:chExt cx="4530020" cy="3648044"/>
          </a:xfrm>
        </p:grpSpPr>
        <p:pic>
          <p:nvPicPr>
            <p:cNvPr id="9" name="Graphic 8">
              <a:extLst>
                <a:ext uri="{FF2B5EF4-FFF2-40B4-BE49-F238E27FC236}">
                  <a16:creationId xmlns:a16="http://schemas.microsoft.com/office/drawing/2014/main" id="{3814FCC5-687F-47E8-80AA-6B79C31FEA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57257" y="2971646"/>
              <a:ext cx="1677488" cy="1677488"/>
            </a:xfrm>
            <a:prstGeom prst="rect">
              <a:avLst/>
            </a:prstGeom>
          </p:spPr>
        </p:pic>
        <p:sp>
          <p:nvSpPr>
            <p:cNvPr id="14" name="TextBox 13">
              <a:extLst>
                <a:ext uri="{FF2B5EF4-FFF2-40B4-BE49-F238E27FC236}">
                  <a16:creationId xmlns:a16="http://schemas.microsoft.com/office/drawing/2014/main" id="{FAFB1E31-732E-426D-9488-8CB1921DE98A}"/>
                </a:ext>
              </a:extLst>
            </p:cNvPr>
            <p:cNvSpPr txBox="1"/>
            <p:nvPr/>
          </p:nvSpPr>
          <p:spPr>
            <a:xfrm>
              <a:off x="4769693" y="2343782"/>
              <a:ext cx="2639167" cy="600164"/>
            </a:xfrm>
            <a:prstGeom prst="rect">
              <a:avLst/>
            </a:prstGeom>
            <a:noFill/>
          </p:spPr>
          <p:txBody>
            <a:bodyPr wrap="square" lIns="182880" tIns="146304" rIns="182880" bIns="146304" rtlCol="0">
              <a:spAutoFit/>
            </a:bodyPr>
            <a:lstStyle/>
            <a:p>
              <a:pPr algn="ctr">
                <a:lnSpc>
                  <a:spcPct val="90000"/>
                </a:lnSpc>
                <a:spcAft>
                  <a:spcPts val="600"/>
                </a:spcAft>
              </a:pPr>
              <a:r>
                <a:rPr lang="pt-BR" sz="2200">
                  <a:gradFill>
                    <a:gsLst>
                      <a:gs pos="2917">
                        <a:schemeClr val="tx1"/>
                      </a:gs>
                      <a:gs pos="30000">
                        <a:schemeClr val="tx1"/>
                      </a:gs>
                    </a:gsLst>
                    <a:lin ang="5400000" scaled="0"/>
                  </a:gradFill>
                  <a:latin typeface="+mj-lt"/>
                </a:rPr>
                <a:t>Azure HDInsight</a:t>
              </a:r>
            </a:p>
          </p:txBody>
        </p:sp>
        <p:sp>
          <p:nvSpPr>
            <p:cNvPr id="23" name="TextBox 22">
              <a:extLst>
                <a:ext uri="{FF2B5EF4-FFF2-40B4-BE49-F238E27FC236}">
                  <a16:creationId xmlns:a16="http://schemas.microsoft.com/office/drawing/2014/main" id="{57E0E1B4-8203-4524-8032-7E9161104EBF}"/>
                </a:ext>
              </a:extLst>
            </p:cNvPr>
            <p:cNvSpPr txBox="1"/>
            <p:nvPr/>
          </p:nvSpPr>
          <p:spPr>
            <a:xfrm>
              <a:off x="3824267" y="4782264"/>
              <a:ext cx="4530020" cy="1209562"/>
            </a:xfrm>
            <a:prstGeom prst="rect">
              <a:avLst/>
            </a:prstGeom>
            <a:noFill/>
          </p:spPr>
          <p:txBody>
            <a:bodyPr wrap="square" lIns="182880" tIns="146304" rIns="182880" bIns="146304" rtlCol="0">
              <a:spAutoFit/>
            </a:bodyPr>
            <a:lstStyle/>
            <a:p>
              <a:pPr algn="ctr">
                <a:lnSpc>
                  <a:spcPct val="90000"/>
                </a:lnSpc>
                <a:spcAft>
                  <a:spcPts val="600"/>
                </a:spcAft>
              </a:pPr>
              <a:r>
                <a:rPr lang="pt-BR" sz="2200">
                  <a:gradFill>
                    <a:gsLst>
                      <a:gs pos="2917">
                        <a:schemeClr val="tx1"/>
                      </a:gs>
                      <a:gs pos="30000">
                        <a:schemeClr val="tx1"/>
                      </a:gs>
                    </a:gsLst>
                    <a:lin ang="5400000" scaled="0"/>
                  </a:gradFill>
                </a:rPr>
                <a:t>Um serviço de análise </a:t>
              </a:r>
              <a:br>
                <a:rPr lang="pt-BR" sz="2200">
                  <a:gradFill>
                    <a:gsLst>
                      <a:gs pos="2917">
                        <a:schemeClr val="tx1"/>
                      </a:gs>
                      <a:gs pos="30000">
                        <a:schemeClr val="tx1"/>
                      </a:gs>
                    </a:gsLst>
                    <a:lin ang="5400000" scaled="0"/>
                  </a:gradFill>
                </a:rPr>
              </a:br>
              <a:r>
                <a:rPr lang="pt-BR" sz="2200">
                  <a:gradFill>
                    <a:gsLst>
                      <a:gs pos="2917">
                        <a:schemeClr val="tx1"/>
                      </a:gs>
                      <a:gs pos="30000">
                        <a:schemeClr val="tx1"/>
                      </a:gs>
                    </a:gsLst>
                    <a:lin ang="5400000" scaled="0"/>
                  </a:gradFill>
                </a:rPr>
                <a:t>open-source e totalmente gerenciado para empresas.</a:t>
              </a:r>
            </a:p>
          </p:txBody>
        </p:sp>
      </p:grpSp>
      <p:grpSp>
        <p:nvGrpSpPr>
          <p:cNvPr id="27" name="Group 26" descr="Ícone do Azure Databricks - dois blocos de dados sendo conectados.">
            <a:extLst>
              <a:ext uri="{FF2B5EF4-FFF2-40B4-BE49-F238E27FC236}">
                <a16:creationId xmlns:a16="http://schemas.microsoft.com/office/drawing/2014/main" id="{F4956198-2583-4B26-8B15-3CF2D086E900}"/>
              </a:ext>
            </a:extLst>
          </p:cNvPr>
          <p:cNvGrpSpPr/>
          <p:nvPr/>
        </p:nvGrpSpPr>
        <p:grpSpPr>
          <a:xfrm>
            <a:off x="7921700" y="1807197"/>
            <a:ext cx="3217533" cy="3648043"/>
            <a:chOff x="8274763" y="2343782"/>
            <a:chExt cx="3217533" cy="3648043"/>
          </a:xfrm>
        </p:grpSpPr>
        <p:pic>
          <p:nvPicPr>
            <p:cNvPr id="11" name="Graphic 10">
              <a:extLst>
                <a:ext uri="{FF2B5EF4-FFF2-40B4-BE49-F238E27FC236}">
                  <a16:creationId xmlns:a16="http://schemas.microsoft.com/office/drawing/2014/main" id="{3862DDF7-D91F-4519-884A-D20C32E354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44785" y="2971646"/>
              <a:ext cx="1677488" cy="1677488"/>
            </a:xfrm>
            <a:prstGeom prst="rect">
              <a:avLst/>
            </a:prstGeom>
          </p:spPr>
        </p:pic>
        <p:sp>
          <p:nvSpPr>
            <p:cNvPr id="15" name="TextBox 14">
              <a:extLst>
                <a:ext uri="{FF2B5EF4-FFF2-40B4-BE49-F238E27FC236}">
                  <a16:creationId xmlns:a16="http://schemas.microsoft.com/office/drawing/2014/main" id="{D46C0A6E-EA28-48A8-9A42-677DFC81EDC3}"/>
                </a:ext>
              </a:extLst>
            </p:cNvPr>
            <p:cNvSpPr txBox="1"/>
            <p:nvPr/>
          </p:nvSpPr>
          <p:spPr>
            <a:xfrm>
              <a:off x="8274763" y="2343782"/>
              <a:ext cx="3217532" cy="600164"/>
            </a:xfrm>
            <a:prstGeom prst="rect">
              <a:avLst/>
            </a:prstGeom>
            <a:noFill/>
          </p:spPr>
          <p:txBody>
            <a:bodyPr wrap="square" lIns="182880" tIns="146304" rIns="182880" bIns="146304" rtlCol="0">
              <a:spAutoFit/>
            </a:bodyPr>
            <a:lstStyle/>
            <a:p>
              <a:pPr algn="ctr">
                <a:lnSpc>
                  <a:spcPct val="90000"/>
                </a:lnSpc>
                <a:spcAft>
                  <a:spcPts val="600"/>
                </a:spcAft>
              </a:pPr>
              <a:r>
                <a:rPr lang="pt-BR" sz="2200">
                  <a:gradFill>
                    <a:gsLst>
                      <a:gs pos="2917">
                        <a:schemeClr val="tx1"/>
                      </a:gs>
                      <a:gs pos="30000">
                        <a:schemeClr val="tx1"/>
                      </a:gs>
                    </a:gsLst>
                    <a:lin ang="5400000" scaled="0"/>
                  </a:gradFill>
                  <a:latin typeface="+mj-lt"/>
                </a:rPr>
                <a:t>Azure Databricks</a:t>
              </a:r>
            </a:p>
          </p:txBody>
        </p:sp>
        <p:sp>
          <p:nvSpPr>
            <p:cNvPr id="22" name="TextBox 21">
              <a:extLst>
                <a:ext uri="{FF2B5EF4-FFF2-40B4-BE49-F238E27FC236}">
                  <a16:creationId xmlns:a16="http://schemas.microsoft.com/office/drawing/2014/main" id="{6B5FC3A2-739F-41C5-8006-5D3C9DE7615C}"/>
                </a:ext>
              </a:extLst>
            </p:cNvPr>
            <p:cNvSpPr txBox="1"/>
            <p:nvPr/>
          </p:nvSpPr>
          <p:spPr>
            <a:xfrm>
              <a:off x="8274763" y="4782263"/>
              <a:ext cx="3217533" cy="1209562"/>
            </a:xfrm>
            <a:prstGeom prst="rect">
              <a:avLst/>
            </a:prstGeom>
            <a:noFill/>
          </p:spPr>
          <p:txBody>
            <a:bodyPr wrap="square" lIns="182880" tIns="146304" rIns="182880" bIns="146304" rtlCol="0">
              <a:spAutoFit/>
            </a:bodyPr>
            <a:lstStyle/>
            <a:p>
              <a:pPr algn="ctr">
                <a:lnSpc>
                  <a:spcPct val="90000"/>
                </a:lnSpc>
                <a:spcAft>
                  <a:spcPts val="600"/>
                </a:spcAft>
              </a:pPr>
              <a:r>
                <a:rPr lang="pt-BR" sz="2200">
                  <a:gradFill>
                    <a:gsLst>
                      <a:gs pos="2917">
                        <a:schemeClr val="tx1"/>
                      </a:gs>
                      <a:gs pos="30000">
                        <a:schemeClr val="tx1"/>
                      </a:gs>
                    </a:gsLst>
                    <a:lin ang="5400000" scaled="0"/>
                  </a:gradFill>
                </a:rPr>
                <a:t>Serviço de análise baseado no Apache Spark.</a:t>
              </a:r>
            </a:p>
          </p:txBody>
        </p:sp>
      </p:grpSp>
      <p:pic>
        <p:nvPicPr>
          <p:cNvPr id="3" name="Picture 2">
            <a:extLst>
              <a:ext uri="{FF2B5EF4-FFF2-40B4-BE49-F238E27FC236}">
                <a16:creationId xmlns:a16="http://schemas.microsoft.com/office/drawing/2014/main" id="{E3C0EBFC-0A1F-4C7B-A22A-9CDDBA0BA71F}"/>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591050" y="6486525"/>
            <a:ext cx="3009900" cy="371475"/>
          </a:xfrm>
          <a:prstGeom prst="rect">
            <a:avLst/>
          </a:prstGeom>
        </p:spPr>
      </p:pic>
      <p:sp>
        <p:nvSpPr>
          <p:cNvPr id="16" name="Rectangle 15">
            <a:extLst>
              <a:ext uri="{FF2B5EF4-FFF2-40B4-BE49-F238E27FC236}">
                <a16:creationId xmlns:a16="http://schemas.microsoft.com/office/drawing/2014/main" id="{23DF9308-7974-4131-B396-62421CE3C71F}"/>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8" name="Picture 17" descr="A picture containing icon&#10;&#10;Description automatically generated">
            <a:extLst>
              <a:ext uri="{FF2B5EF4-FFF2-40B4-BE49-F238E27FC236}">
                <a16:creationId xmlns:a16="http://schemas.microsoft.com/office/drawing/2014/main" id="{48FD9578-5BC5-48C2-A227-FF045E2DC6A6}"/>
              </a:ext>
            </a:extLst>
          </p:cNvPr>
          <p:cNvPicPr>
            <a:picLocks noChangeAspect="1"/>
          </p:cNvPicPr>
          <p:nvPr/>
        </p:nvPicPr>
        <p:blipFill rotWithShape="1">
          <a:blip r:embed="rId10"/>
          <a:srcRect t="2416"/>
          <a:stretch/>
        </p:blipFill>
        <p:spPr>
          <a:xfrm rot="5400000">
            <a:off x="3541341" y="-2467572"/>
            <a:ext cx="6183086" cy="11118231"/>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040EFEB1-0DBD-4BE9-9108-A6E787605F33}"/>
              </a:ext>
            </a:extLst>
          </p:cNvPr>
          <p:cNvPicPr>
            <a:picLocks noChangeAspect="1"/>
          </p:cNvPicPr>
          <p:nvPr/>
        </p:nvPicPr>
        <p:blipFill rotWithShape="1">
          <a:blip r:embed="rId10"/>
          <a:srcRect t="1884"/>
          <a:stretch/>
        </p:blipFill>
        <p:spPr>
          <a:xfrm rot="16200000">
            <a:off x="1541480" y="1598086"/>
            <a:ext cx="3718433" cy="6801394"/>
          </a:xfrm>
          <a:prstGeom prst="rect">
            <a:avLst/>
          </a:prstGeom>
        </p:spPr>
      </p:pic>
      <p:pic>
        <p:nvPicPr>
          <p:cNvPr id="20" name="Picture 19" descr="A picture containing text, sign&#10;&#10;Description automatically generated">
            <a:extLst>
              <a:ext uri="{FF2B5EF4-FFF2-40B4-BE49-F238E27FC236}">
                <a16:creationId xmlns:a16="http://schemas.microsoft.com/office/drawing/2014/main" id="{1DB1BA93-4349-4DCF-804D-569529BB20CB}"/>
              </a:ext>
            </a:extLst>
          </p:cNvPr>
          <p:cNvPicPr>
            <a:picLocks noChangeAspect="1"/>
          </p:cNvPicPr>
          <p:nvPr/>
        </p:nvPicPr>
        <p:blipFill>
          <a:blip r:embed="rId11"/>
          <a:stretch>
            <a:fillRect/>
          </a:stretch>
        </p:blipFill>
        <p:spPr>
          <a:xfrm>
            <a:off x="95702" y="155697"/>
            <a:ext cx="882366" cy="882366"/>
          </a:xfrm>
          <a:prstGeom prst="rect">
            <a:avLst/>
          </a:prstGeom>
        </p:spPr>
      </p:pic>
      <p:pic>
        <p:nvPicPr>
          <p:cNvPr id="24" name="Picture 23" descr="A close-up of a car's license plate&#10;&#10;Description automatically generated with low confidence">
            <a:extLst>
              <a:ext uri="{FF2B5EF4-FFF2-40B4-BE49-F238E27FC236}">
                <a16:creationId xmlns:a16="http://schemas.microsoft.com/office/drawing/2014/main" id="{B849D4E7-2C95-418B-A7FE-EBEAD5D013E2}"/>
              </a:ext>
            </a:extLst>
          </p:cNvPr>
          <p:cNvPicPr>
            <a:picLocks noChangeAspect="1"/>
          </p:cNvPicPr>
          <p:nvPr/>
        </p:nvPicPr>
        <p:blipFill>
          <a:blip r:embed="rId12"/>
          <a:stretch>
            <a:fillRect/>
          </a:stretch>
        </p:blipFill>
        <p:spPr>
          <a:xfrm>
            <a:off x="11146660" y="-7277"/>
            <a:ext cx="1045340" cy="1045340"/>
          </a:xfrm>
          <a:prstGeom prst="rect">
            <a:avLst/>
          </a:prstGeom>
        </p:spPr>
      </p:pic>
      <p:pic>
        <p:nvPicPr>
          <p:cNvPr id="25" name="Picture 24" descr="Graphical user interface, text, application&#10;&#10;Description automatically generated">
            <a:extLst>
              <a:ext uri="{FF2B5EF4-FFF2-40B4-BE49-F238E27FC236}">
                <a16:creationId xmlns:a16="http://schemas.microsoft.com/office/drawing/2014/main" id="{6010D954-25F1-48DD-90EE-31ACAA8AE5BB}"/>
              </a:ext>
            </a:extLst>
          </p:cNvPr>
          <p:cNvPicPr>
            <a:picLocks noChangeAspect="1"/>
          </p:cNvPicPr>
          <p:nvPr/>
        </p:nvPicPr>
        <p:blipFill>
          <a:blip r:embed="rId13"/>
          <a:stretch>
            <a:fillRect/>
          </a:stretch>
        </p:blipFill>
        <p:spPr>
          <a:xfrm>
            <a:off x="11272476" y="674913"/>
            <a:ext cx="811473" cy="829541"/>
          </a:xfrm>
          <a:prstGeom prst="rect">
            <a:avLst/>
          </a:prstGeom>
        </p:spPr>
      </p:pic>
      <p:sp>
        <p:nvSpPr>
          <p:cNvPr id="26" name="Title 2">
            <a:extLst>
              <a:ext uri="{FF2B5EF4-FFF2-40B4-BE49-F238E27FC236}">
                <a16:creationId xmlns:a16="http://schemas.microsoft.com/office/drawing/2014/main" id="{B8E2A651-5F80-4187-9E01-92035F101A4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384753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571043" y="884495"/>
            <a:ext cx="11341268" cy="680196"/>
          </a:xfrm>
        </p:spPr>
        <p:txBody>
          <a:bodyPr/>
          <a:lstStyle/>
          <a:p>
            <a:pPr algn="ctr"/>
            <a:r>
              <a:rPr lang="pt-BR" dirty="0"/>
              <a:t>Inteligência Artificial e Machine Learning</a:t>
            </a:r>
          </a:p>
        </p:txBody>
      </p:sp>
      <p:grpSp>
        <p:nvGrpSpPr>
          <p:cNvPr id="8" name="Group 7" descr="Ícone do Azure Machine Learning - recipiente de laboratório para experimento.">
            <a:extLst>
              <a:ext uri="{FF2B5EF4-FFF2-40B4-BE49-F238E27FC236}">
                <a16:creationId xmlns:a16="http://schemas.microsoft.com/office/drawing/2014/main" id="{5F235B2A-66DF-49FC-BEB7-08A89BE98DD6}"/>
              </a:ext>
            </a:extLst>
          </p:cNvPr>
          <p:cNvGrpSpPr/>
          <p:nvPr/>
        </p:nvGrpSpPr>
        <p:grpSpPr>
          <a:xfrm>
            <a:off x="844812" y="2030596"/>
            <a:ext cx="10261803" cy="1182743"/>
            <a:chOff x="844812" y="1492207"/>
            <a:chExt cx="10261803" cy="1182743"/>
          </a:xfrm>
        </p:grpSpPr>
        <p:pic>
          <p:nvPicPr>
            <p:cNvPr id="9" name="Graphic 8">
              <a:extLst>
                <a:ext uri="{FF2B5EF4-FFF2-40B4-BE49-F238E27FC236}">
                  <a16:creationId xmlns:a16="http://schemas.microsoft.com/office/drawing/2014/main" id="{030000BE-9E4B-4460-A63F-3F5AC76041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44812" y="1492207"/>
              <a:ext cx="1182743" cy="1182743"/>
            </a:xfrm>
            <a:prstGeom prst="rect">
              <a:avLst/>
            </a:prstGeom>
          </p:spPr>
        </p:pic>
        <p:sp>
          <p:nvSpPr>
            <p:cNvPr id="10" name="TextBox 9">
              <a:extLst>
                <a:ext uri="{FF2B5EF4-FFF2-40B4-BE49-F238E27FC236}">
                  <a16:creationId xmlns:a16="http://schemas.microsoft.com/office/drawing/2014/main" id="{012A2B8D-C9D7-45F6-87D7-8B1D33903474}"/>
                </a:ext>
              </a:extLst>
            </p:cNvPr>
            <p:cNvSpPr txBox="1"/>
            <p:nvPr/>
          </p:nvSpPr>
          <p:spPr>
            <a:xfrm>
              <a:off x="2246517" y="1603447"/>
              <a:ext cx="8860098" cy="960263"/>
            </a:xfrm>
            <a:prstGeom prst="rect">
              <a:avLst/>
            </a:prstGeom>
            <a:noFill/>
          </p:spPr>
          <p:txBody>
            <a:bodyPr wrap="square" lIns="182880" tIns="146304" rIns="182880" bIns="146304" rtlCol="0">
              <a:spAutoFit/>
            </a:bodyPr>
            <a:lstStyle/>
            <a:p>
              <a:pPr>
                <a:lnSpc>
                  <a:spcPct val="90000"/>
                </a:lnSpc>
                <a:spcAft>
                  <a:spcPts val="600"/>
                </a:spcAft>
              </a:pPr>
              <a:r>
                <a:rPr lang="pt-BR" sz="2400" b="1" dirty="0">
                  <a:solidFill>
                    <a:schemeClr val="tx1"/>
                  </a:solidFill>
                  <a:latin typeface="+mn-lt"/>
                  <a:cs typeface="Segoe UI Semilight"/>
                </a:rPr>
                <a:t>Azure Machine Learning: </a:t>
              </a:r>
              <a:r>
                <a:rPr lang="pt-BR" sz="2400" dirty="0">
                  <a:gradFill>
                    <a:gsLst>
                      <a:gs pos="2917">
                        <a:schemeClr val="tx1"/>
                      </a:gs>
                      <a:gs pos="30000">
                        <a:schemeClr val="tx1"/>
                      </a:gs>
                    </a:gsLst>
                    <a:lin ang="5400000" scaled="0"/>
                  </a:gradFill>
                </a:rPr>
                <a:t>baseado em nuvem para desenvolver, treinar e implantar modelos de machine learning.</a:t>
              </a:r>
            </a:p>
          </p:txBody>
        </p:sp>
      </p:grpSp>
      <p:grpSp>
        <p:nvGrpSpPr>
          <p:cNvPr id="11" name="Group 10" descr="Ícone de Serviços Cognitivos - cérebro digital no compartilhamento de uma nuvem.">
            <a:extLst>
              <a:ext uri="{FF2B5EF4-FFF2-40B4-BE49-F238E27FC236}">
                <a16:creationId xmlns:a16="http://schemas.microsoft.com/office/drawing/2014/main" id="{54DAB787-8206-4DCC-BC7C-A56A26517A28}"/>
              </a:ext>
            </a:extLst>
          </p:cNvPr>
          <p:cNvGrpSpPr/>
          <p:nvPr/>
        </p:nvGrpSpPr>
        <p:grpSpPr>
          <a:xfrm>
            <a:off x="844812" y="3533421"/>
            <a:ext cx="9887147" cy="1182743"/>
            <a:chOff x="844813" y="2959434"/>
            <a:chExt cx="9887147" cy="1182743"/>
          </a:xfrm>
        </p:grpSpPr>
        <p:pic>
          <p:nvPicPr>
            <p:cNvPr id="12" name="Graphic 11">
              <a:extLst>
                <a:ext uri="{FF2B5EF4-FFF2-40B4-BE49-F238E27FC236}">
                  <a16:creationId xmlns:a16="http://schemas.microsoft.com/office/drawing/2014/main" id="{425AB829-753E-4196-8BD6-C11F0EDD28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44813" y="2959434"/>
              <a:ext cx="1182743" cy="1182743"/>
            </a:xfrm>
            <a:prstGeom prst="rect">
              <a:avLst/>
            </a:prstGeom>
          </p:spPr>
        </p:pic>
        <p:sp>
          <p:nvSpPr>
            <p:cNvPr id="13" name="TextBox 12">
              <a:extLst>
                <a:ext uri="{FF2B5EF4-FFF2-40B4-BE49-F238E27FC236}">
                  <a16:creationId xmlns:a16="http://schemas.microsoft.com/office/drawing/2014/main" id="{82C23AAF-9E75-4DDD-B067-B7848A0220DC}"/>
                </a:ext>
              </a:extLst>
            </p:cNvPr>
            <p:cNvSpPr txBox="1"/>
            <p:nvPr/>
          </p:nvSpPr>
          <p:spPr>
            <a:xfrm>
              <a:off x="2246517" y="3070674"/>
              <a:ext cx="8485443" cy="960263"/>
            </a:xfrm>
            <a:prstGeom prst="rect">
              <a:avLst/>
            </a:prstGeom>
            <a:noFill/>
          </p:spPr>
          <p:txBody>
            <a:bodyPr wrap="square" lIns="182880" tIns="146304" rIns="182880" bIns="146304" rtlCol="0">
              <a:spAutoFit/>
            </a:bodyPr>
            <a:lstStyle/>
            <a:p>
              <a:pPr>
                <a:lnSpc>
                  <a:spcPct val="90000"/>
                </a:lnSpc>
                <a:spcAft>
                  <a:spcPts val="600"/>
                </a:spcAft>
              </a:pPr>
              <a:r>
                <a:rPr lang="pt-BR" sz="2400" b="1" dirty="0">
                  <a:gradFill>
                    <a:gsLst>
                      <a:gs pos="2917">
                        <a:schemeClr val="tx1"/>
                      </a:gs>
                      <a:gs pos="30000">
                        <a:schemeClr val="tx1"/>
                      </a:gs>
                    </a:gsLst>
                    <a:lin ang="5400000" scaled="0"/>
                  </a:gradFill>
                </a:rPr>
                <a:t>Serviços Cognitivos: </a:t>
              </a:r>
              <a:r>
                <a:rPr lang="pt-BR" sz="2400" b="0" dirty="0">
                  <a:solidFill>
                    <a:schemeClr val="tx1"/>
                  </a:solidFill>
                  <a:latin typeface="+mn-lt"/>
                  <a:cs typeface="Segoe UI Semilight"/>
                </a:rPr>
                <a:t>habilitar rapidamente os aplicativos para ver, ouvir, falar, entender e interpretar as necessidades de um usuário. </a:t>
              </a:r>
            </a:p>
          </p:txBody>
        </p:sp>
      </p:grpSp>
      <p:grpSp>
        <p:nvGrpSpPr>
          <p:cNvPr id="14" name="Group 13" descr="Ícone do Serviço de Bot do Azure - Círculo com uma imagem de robô simples do lado de dentro.">
            <a:extLst>
              <a:ext uri="{FF2B5EF4-FFF2-40B4-BE49-F238E27FC236}">
                <a16:creationId xmlns:a16="http://schemas.microsoft.com/office/drawing/2014/main" id="{F7EF8FD5-B495-4EB9-B4ED-941BDF4B8961}"/>
              </a:ext>
            </a:extLst>
          </p:cNvPr>
          <p:cNvGrpSpPr/>
          <p:nvPr/>
        </p:nvGrpSpPr>
        <p:grpSpPr>
          <a:xfrm>
            <a:off x="844812" y="4949117"/>
            <a:ext cx="10111999" cy="1182743"/>
            <a:chOff x="844812" y="4567022"/>
            <a:chExt cx="10111999" cy="1182743"/>
          </a:xfrm>
        </p:grpSpPr>
        <p:pic>
          <p:nvPicPr>
            <p:cNvPr id="15" name="Graphic 14">
              <a:extLst>
                <a:ext uri="{FF2B5EF4-FFF2-40B4-BE49-F238E27FC236}">
                  <a16:creationId xmlns:a16="http://schemas.microsoft.com/office/drawing/2014/main" id="{F2FDB5EA-C923-4858-9D19-042FD18083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44812" y="4567022"/>
              <a:ext cx="1182743" cy="1182743"/>
            </a:xfrm>
            <a:prstGeom prst="rect">
              <a:avLst/>
            </a:prstGeom>
          </p:spPr>
        </p:pic>
        <p:sp>
          <p:nvSpPr>
            <p:cNvPr id="16" name="TextBox 15">
              <a:extLst>
                <a:ext uri="{FF2B5EF4-FFF2-40B4-BE49-F238E27FC236}">
                  <a16:creationId xmlns:a16="http://schemas.microsoft.com/office/drawing/2014/main" id="{6595CE81-C8C9-4E21-8597-37E38ADE3A8A}"/>
                </a:ext>
              </a:extLst>
            </p:cNvPr>
            <p:cNvSpPr txBox="1"/>
            <p:nvPr/>
          </p:nvSpPr>
          <p:spPr>
            <a:xfrm>
              <a:off x="2246517" y="4678262"/>
              <a:ext cx="8710294" cy="960263"/>
            </a:xfrm>
            <a:prstGeom prst="rect">
              <a:avLst/>
            </a:prstGeom>
            <a:noFill/>
          </p:spPr>
          <p:txBody>
            <a:bodyPr wrap="square" lIns="182880" tIns="146304" rIns="182880" bIns="146304" rtlCol="0">
              <a:spAutoFit/>
            </a:bodyPr>
            <a:lstStyle/>
            <a:p>
              <a:pPr>
                <a:lnSpc>
                  <a:spcPct val="90000"/>
                </a:lnSpc>
                <a:spcAft>
                  <a:spcPts val="600"/>
                </a:spcAft>
              </a:pPr>
              <a:r>
                <a:rPr lang="pt-BR" sz="2400" b="1">
                  <a:gradFill>
                    <a:gsLst>
                      <a:gs pos="2917">
                        <a:schemeClr val="tx1"/>
                      </a:gs>
                      <a:gs pos="30000">
                        <a:schemeClr val="tx1"/>
                      </a:gs>
                    </a:gsLst>
                    <a:lin ang="5400000" scaled="0"/>
                  </a:gradFill>
                </a:rPr>
                <a:t>Serviço de Bot do Azure: </a:t>
              </a:r>
              <a:r>
                <a:rPr lang="pt-BR" sz="2400">
                  <a:gradFill>
                    <a:gsLst>
                      <a:gs pos="2917">
                        <a:schemeClr val="tx1"/>
                      </a:gs>
                      <a:gs pos="30000">
                        <a:schemeClr val="tx1"/>
                      </a:gs>
                    </a:gsLst>
                    <a:lin ang="5400000" scaled="0"/>
                  </a:gradFill>
                </a:rPr>
                <a:t>desenvolver bots inteligentes, </a:t>
              </a:r>
              <a:br>
                <a:rPr lang="pt-BR" sz="2400">
                  <a:gradFill>
                    <a:gsLst>
                      <a:gs pos="2917">
                        <a:schemeClr val="tx1"/>
                      </a:gs>
                      <a:gs pos="30000">
                        <a:schemeClr val="tx1"/>
                      </a:gs>
                    </a:gsLst>
                    <a:lin ang="5400000" scaled="0"/>
                  </a:gradFill>
                </a:rPr>
              </a:br>
              <a:r>
                <a:rPr lang="pt-BR" sz="2400">
                  <a:gradFill>
                    <a:gsLst>
                      <a:gs pos="2917">
                        <a:schemeClr val="tx1"/>
                      </a:gs>
                      <a:gs pos="30000">
                        <a:schemeClr val="tx1"/>
                      </a:gs>
                    </a:gsLst>
                    <a:lin ang="5400000" scaled="0"/>
                  </a:gradFill>
                </a:rPr>
                <a:t>de nível empresarial.</a:t>
              </a:r>
            </a:p>
          </p:txBody>
        </p:sp>
      </p:grpSp>
      <p:pic>
        <p:nvPicPr>
          <p:cNvPr id="2" name="Picture 1">
            <a:extLst>
              <a:ext uri="{FF2B5EF4-FFF2-40B4-BE49-F238E27FC236}">
                <a16:creationId xmlns:a16="http://schemas.microsoft.com/office/drawing/2014/main" id="{A0FB79CA-8F73-44D7-B306-640C85B7621D}"/>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591050" y="6486525"/>
            <a:ext cx="3009900" cy="371475"/>
          </a:xfrm>
          <a:prstGeom prst="rect">
            <a:avLst/>
          </a:prstGeom>
        </p:spPr>
      </p:pic>
      <p:sp>
        <p:nvSpPr>
          <p:cNvPr id="25" name="Rectangle 24">
            <a:extLst>
              <a:ext uri="{FF2B5EF4-FFF2-40B4-BE49-F238E27FC236}">
                <a16:creationId xmlns:a16="http://schemas.microsoft.com/office/drawing/2014/main" id="{ECCE2113-4A64-49ED-92CF-4BFD999831B2}"/>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6" name="Picture 25" descr="A picture containing icon&#10;&#10;Description automatically generated">
            <a:extLst>
              <a:ext uri="{FF2B5EF4-FFF2-40B4-BE49-F238E27FC236}">
                <a16:creationId xmlns:a16="http://schemas.microsoft.com/office/drawing/2014/main" id="{D603A64E-6C8E-4615-A1C8-9F76DBFC95A3}"/>
              </a:ext>
            </a:extLst>
          </p:cNvPr>
          <p:cNvPicPr>
            <a:picLocks noChangeAspect="1"/>
          </p:cNvPicPr>
          <p:nvPr/>
        </p:nvPicPr>
        <p:blipFill rotWithShape="1">
          <a:blip r:embed="rId10"/>
          <a:srcRect t="2416"/>
          <a:stretch/>
        </p:blipFill>
        <p:spPr>
          <a:xfrm rot="5400000">
            <a:off x="3541341" y="-2467572"/>
            <a:ext cx="6183086" cy="11118231"/>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10A7FFAE-0E2A-4244-974B-CF41A9A57270}"/>
              </a:ext>
            </a:extLst>
          </p:cNvPr>
          <p:cNvPicPr>
            <a:picLocks noChangeAspect="1"/>
          </p:cNvPicPr>
          <p:nvPr/>
        </p:nvPicPr>
        <p:blipFill rotWithShape="1">
          <a:blip r:embed="rId10"/>
          <a:srcRect t="1884"/>
          <a:stretch/>
        </p:blipFill>
        <p:spPr>
          <a:xfrm rot="16200000">
            <a:off x="1541480" y="1598086"/>
            <a:ext cx="3718433" cy="6801394"/>
          </a:xfrm>
          <a:prstGeom prst="rect">
            <a:avLst/>
          </a:prstGeom>
        </p:spPr>
      </p:pic>
      <p:pic>
        <p:nvPicPr>
          <p:cNvPr id="28" name="Picture 27" descr="A picture containing text, sign&#10;&#10;Description automatically generated">
            <a:extLst>
              <a:ext uri="{FF2B5EF4-FFF2-40B4-BE49-F238E27FC236}">
                <a16:creationId xmlns:a16="http://schemas.microsoft.com/office/drawing/2014/main" id="{6E5CF263-8028-4B74-B5F1-A8272FD177F9}"/>
              </a:ext>
            </a:extLst>
          </p:cNvPr>
          <p:cNvPicPr>
            <a:picLocks noChangeAspect="1"/>
          </p:cNvPicPr>
          <p:nvPr/>
        </p:nvPicPr>
        <p:blipFill>
          <a:blip r:embed="rId11"/>
          <a:stretch>
            <a:fillRect/>
          </a:stretch>
        </p:blipFill>
        <p:spPr>
          <a:xfrm>
            <a:off x="95702" y="155697"/>
            <a:ext cx="882366" cy="882366"/>
          </a:xfrm>
          <a:prstGeom prst="rect">
            <a:avLst/>
          </a:prstGeom>
        </p:spPr>
      </p:pic>
      <p:pic>
        <p:nvPicPr>
          <p:cNvPr id="29" name="Picture 28" descr="A close-up of a car's license plate&#10;&#10;Description automatically generated with low confidence">
            <a:extLst>
              <a:ext uri="{FF2B5EF4-FFF2-40B4-BE49-F238E27FC236}">
                <a16:creationId xmlns:a16="http://schemas.microsoft.com/office/drawing/2014/main" id="{9464116B-15A5-465C-B2EE-F26762F7A86A}"/>
              </a:ext>
            </a:extLst>
          </p:cNvPr>
          <p:cNvPicPr>
            <a:picLocks noChangeAspect="1"/>
          </p:cNvPicPr>
          <p:nvPr/>
        </p:nvPicPr>
        <p:blipFill>
          <a:blip r:embed="rId12"/>
          <a:stretch>
            <a:fillRect/>
          </a:stretch>
        </p:blipFill>
        <p:spPr>
          <a:xfrm>
            <a:off x="11146660" y="-7277"/>
            <a:ext cx="1045340" cy="1045340"/>
          </a:xfrm>
          <a:prstGeom prst="rect">
            <a:avLst/>
          </a:prstGeom>
        </p:spPr>
      </p:pic>
      <p:pic>
        <p:nvPicPr>
          <p:cNvPr id="30" name="Picture 29" descr="Graphical user interface, text, application&#10;&#10;Description automatically generated">
            <a:extLst>
              <a:ext uri="{FF2B5EF4-FFF2-40B4-BE49-F238E27FC236}">
                <a16:creationId xmlns:a16="http://schemas.microsoft.com/office/drawing/2014/main" id="{EDC53EC5-55E6-4975-836D-7F0031D4A012}"/>
              </a:ext>
            </a:extLst>
          </p:cNvPr>
          <p:cNvPicPr>
            <a:picLocks noChangeAspect="1"/>
          </p:cNvPicPr>
          <p:nvPr/>
        </p:nvPicPr>
        <p:blipFill>
          <a:blip r:embed="rId13"/>
          <a:stretch>
            <a:fillRect/>
          </a:stretch>
        </p:blipFill>
        <p:spPr>
          <a:xfrm>
            <a:off x="11272476" y="674913"/>
            <a:ext cx="811473" cy="829541"/>
          </a:xfrm>
          <a:prstGeom prst="rect">
            <a:avLst/>
          </a:prstGeom>
        </p:spPr>
      </p:pic>
      <p:sp>
        <p:nvSpPr>
          <p:cNvPr id="31" name="Title 2">
            <a:extLst>
              <a:ext uri="{FF2B5EF4-FFF2-40B4-BE49-F238E27FC236}">
                <a16:creationId xmlns:a16="http://schemas.microsoft.com/office/drawing/2014/main" id="{3C67274A-A0A9-4342-8541-EE7D699872CE}"/>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64213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612793" y="726246"/>
            <a:ext cx="11341268" cy="680196"/>
          </a:xfrm>
        </p:spPr>
        <p:txBody>
          <a:bodyPr/>
          <a:lstStyle/>
          <a:p>
            <a:pPr algn="ctr"/>
            <a:r>
              <a:rPr lang="pt-BR" dirty="0"/>
              <a:t>Computação sem Servidor</a:t>
            </a:r>
          </a:p>
        </p:txBody>
      </p:sp>
      <p:grpSp>
        <p:nvGrpSpPr>
          <p:cNvPr id="10" name="Group 9" descr="Ícone do Azure Functions - raio dentro dos parênteses de codificação.">
            <a:extLst>
              <a:ext uri="{FF2B5EF4-FFF2-40B4-BE49-F238E27FC236}">
                <a16:creationId xmlns:a16="http://schemas.microsoft.com/office/drawing/2014/main" id="{E1AD1EA8-2A22-41A7-989F-D1905D424BE4}"/>
              </a:ext>
            </a:extLst>
          </p:cNvPr>
          <p:cNvGrpSpPr/>
          <p:nvPr/>
        </p:nvGrpSpPr>
        <p:grpSpPr>
          <a:xfrm>
            <a:off x="422175" y="1802443"/>
            <a:ext cx="5486400" cy="3844320"/>
            <a:chOff x="-227913" y="2230606"/>
            <a:chExt cx="5486400" cy="3844320"/>
          </a:xfrm>
        </p:grpSpPr>
        <p:pic>
          <p:nvPicPr>
            <p:cNvPr id="11" name="Graphic 10">
              <a:extLst>
                <a:ext uri="{FF2B5EF4-FFF2-40B4-BE49-F238E27FC236}">
                  <a16:creationId xmlns:a16="http://schemas.microsoft.com/office/drawing/2014/main" id="{493B6F76-CD65-40B7-87EA-29AC4733E7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580743" y="2885823"/>
              <a:ext cx="1869088" cy="1869088"/>
            </a:xfrm>
            <a:prstGeom prst="rect">
              <a:avLst/>
            </a:prstGeom>
          </p:spPr>
        </p:pic>
        <p:sp>
          <p:nvSpPr>
            <p:cNvPr id="13" name="TextBox 12">
              <a:extLst>
                <a:ext uri="{FF2B5EF4-FFF2-40B4-BE49-F238E27FC236}">
                  <a16:creationId xmlns:a16="http://schemas.microsoft.com/office/drawing/2014/main" id="{EE0F5E29-079F-43EF-9E35-7AD935132F4F}"/>
                </a:ext>
              </a:extLst>
            </p:cNvPr>
            <p:cNvSpPr txBox="1"/>
            <p:nvPr/>
          </p:nvSpPr>
          <p:spPr>
            <a:xfrm>
              <a:off x="617337" y="2230606"/>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pt-BR" sz="2400">
                  <a:gradFill>
                    <a:gsLst>
                      <a:gs pos="2917">
                        <a:schemeClr val="tx1"/>
                      </a:gs>
                      <a:gs pos="30000">
                        <a:schemeClr val="tx1"/>
                      </a:gs>
                    </a:gsLst>
                    <a:lin ang="5400000" scaled="0"/>
                  </a:gradFill>
                  <a:latin typeface="+mj-lt"/>
                </a:rPr>
                <a:t>Azure Functions</a:t>
              </a:r>
            </a:p>
          </p:txBody>
        </p:sp>
        <p:sp>
          <p:nvSpPr>
            <p:cNvPr id="14" name="TextBox 13">
              <a:extLst>
                <a:ext uri="{FF2B5EF4-FFF2-40B4-BE49-F238E27FC236}">
                  <a16:creationId xmlns:a16="http://schemas.microsoft.com/office/drawing/2014/main" id="{7220FC46-2B31-43E5-9F5E-294ACE7FF742}"/>
                </a:ext>
              </a:extLst>
            </p:cNvPr>
            <p:cNvSpPr txBox="1"/>
            <p:nvPr/>
          </p:nvSpPr>
          <p:spPr>
            <a:xfrm>
              <a:off x="-227913" y="4782264"/>
              <a:ext cx="5486400" cy="1292662"/>
            </a:xfrm>
            <a:prstGeom prst="rect">
              <a:avLst/>
            </a:prstGeom>
            <a:noFill/>
          </p:spPr>
          <p:txBody>
            <a:bodyPr wrap="square" lIns="182880" tIns="146304" rIns="182880" bIns="146304" rtlCol="0">
              <a:spAutoFit/>
            </a:bodyPr>
            <a:lstStyle/>
            <a:p>
              <a:pPr algn="ctr">
                <a:lnSpc>
                  <a:spcPct val="90000"/>
                </a:lnSpc>
                <a:spcAft>
                  <a:spcPts val="600"/>
                </a:spcAft>
              </a:pPr>
              <a:r>
                <a:rPr lang="pt-BR" sz="2400">
                  <a:gradFill>
                    <a:gsLst>
                      <a:gs pos="2917">
                        <a:schemeClr val="tx1"/>
                      </a:gs>
                      <a:gs pos="30000">
                        <a:schemeClr val="tx1"/>
                      </a:gs>
                    </a:gsLst>
                    <a:lin ang="5400000" scaled="0"/>
                  </a:gradFill>
                </a:rPr>
                <a:t>Código baseado em evento executando o serviço e não </a:t>
              </a:r>
              <a:br>
                <a:rPr lang="pt-BR" sz="2400">
                  <a:gradFill>
                    <a:gsLst>
                      <a:gs pos="2917">
                        <a:schemeClr val="tx1"/>
                      </a:gs>
                      <a:gs pos="30000">
                        <a:schemeClr val="tx1"/>
                      </a:gs>
                    </a:gsLst>
                    <a:lin ang="5400000" scaled="0"/>
                  </a:gradFill>
                </a:rPr>
              </a:br>
              <a:r>
                <a:rPr lang="pt-BR" sz="2400">
                  <a:gradFill>
                    <a:gsLst>
                      <a:gs pos="2917">
                        <a:schemeClr val="tx1"/>
                      </a:gs>
                      <a:gs pos="30000">
                        <a:schemeClr val="tx1"/>
                      </a:gs>
                    </a:gsLst>
                    <a:lin ang="5400000" scaled="0"/>
                  </a:gradFill>
                </a:rPr>
                <a:t>a infraestrutura subjacente.</a:t>
              </a:r>
            </a:p>
          </p:txBody>
        </p:sp>
      </p:grpSp>
      <p:grpSp>
        <p:nvGrpSpPr>
          <p:cNvPr id="15" name="Group 14" descr="Ícone de Aplicativos Lógicos do Azure - fluxograma dentro dos parênteses de codificação.">
            <a:extLst>
              <a:ext uri="{FF2B5EF4-FFF2-40B4-BE49-F238E27FC236}">
                <a16:creationId xmlns:a16="http://schemas.microsoft.com/office/drawing/2014/main" id="{33F9FD76-5287-4A5D-9CAA-E5B8A1183FCD}"/>
              </a:ext>
            </a:extLst>
          </p:cNvPr>
          <p:cNvGrpSpPr/>
          <p:nvPr/>
        </p:nvGrpSpPr>
        <p:grpSpPr>
          <a:xfrm>
            <a:off x="5908575" y="1760216"/>
            <a:ext cx="5572181" cy="3886547"/>
            <a:chOff x="3804273" y="2299178"/>
            <a:chExt cx="5572181" cy="3886547"/>
          </a:xfrm>
        </p:grpSpPr>
        <p:pic>
          <p:nvPicPr>
            <p:cNvPr id="16" name="Graphic 15">
              <a:extLst>
                <a:ext uri="{FF2B5EF4-FFF2-40B4-BE49-F238E27FC236}">
                  <a16:creationId xmlns:a16="http://schemas.microsoft.com/office/drawing/2014/main" id="{DAC005F8-E385-467C-AF95-F593077F4C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655819" y="2885823"/>
              <a:ext cx="1869088" cy="1869088"/>
            </a:xfrm>
            <a:prstGeom prst="rect">
              <a:avLst/>
            </a:prstGeom>
          </p:spPr>
        </p:pic>
        <p:sp>
          <p:nvSpPr>
            <p:cNvPr id="18" name="TextBox 17">
              <a:extLst>
                <a:ext uri="{FF2B5EF4-FFF2-40B4-BE49-F238E27FC236}">
                  <a16:creationId xmlns:a16="http://schemas.microsoft.com/office/drawing/2014/main" id="{FA0F78F5-5B15-433E-A293-047A763A7659}"/>
                </a:ext>
              </a:extLst>
            </p:cNvPr>
            <p:cNvSpPr txBox="1"/>
            <p:nvPr/>
          </p:nvSpPr>
          <p:spPr>
            <a:xfrm>
              <a:off x="5141692" y="2299178"/>
              <a:ext cx="2897342" cy="627864"/>
            </a:xfrm>
            <a:prstGeom prst="rect">
              <a:avLst/>
            </a:prstGeom>
            <a:noFill/>
          </p:spPr>
          <p:txBody>
            <a:bodyPr wrap="square" lIns="182880" tIns="146304" rIns="182880" bIns="146304" rtlCol="0">
              <a:spAutoFit/>
            </a:bodyPr>
            <a:lstStyle/>
            <a:p>
              <a:pPr algn="ctr">
                <a:lnSpc>
                  <a:spcPct val="90000"/>
                </a:lnSpc>
                <a:spcAft>
                  <a:spcPts val="600"/>
                </a:spcAft>
              </a:pPr>
              <a:r>
                <a:rPr lang="pt-BR" sz="2400">
                  <a:gradFill>
                    <a:gsLst>
                      <a:gs pos="2917">
                        <a:schemeClr val="tx1"/>
                      </a:gs>
                      <a:gs pos="30000">
                        <a:schemeClr val="tx1"/>
                      </a:gs>
                    </a:gsLst>
                    <a:lin ang="5400000" scaled="0"/>
                  </a:gradFill>
                  <a:latin typeface="+mj-lt"/>
                </a:rPr>
                <a:t>Aplicativos Lógicos do Azure</a:t>
              </a:r>
            </a:p>
          </p:txBody>
        </p:sp>
        <p:sp>
          <p:nvSpPr>
            <p:cNvPr id="19" name="TextBox 18">
              <a:extLst>
                <a:ext uri="{FF2B5EF4-FFF2-40B4-BE49-F238E27FC236}">
                  <a16:creationId xmlns:a16="http://schemas.microsoft.com/office/drawing/2014/main" id="{6B12A3EF-3661-425E-BB65-DF83912F9E33}"/>
                </a:ext>
              </a:extLst>
            </p:cNvPr>
            <p:cNvSpPr txBox="1"/>
            <p:nvPr/>
          </p:nvSpPr>
          <p:spPr>
            <a:xfrm>
              <a:off x="3804273" y="4782264"/>
              <a:ext cx="5572181" cy="1403461"/>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pt-BR" sz="2400"/>
                <a:t>A</a:t>
              </a:r>
              <a:r>
                <a:rPr lang="pt-BR" sz="2400" b="0">
                  <a:solidFill>
                    <a:schemeClr val="tx1"/>
                  </a:solidFill>
                </a:rPr>
                <a:t>utomatizar e orquestrar tarefas, processos empresariais e fluxos de trabalho para integrar aplicativos.</a:t>
              </a:r>
            </a:p>
          </p:txBody>
        </p:sp>
      </p:grpSp>
      <p:pic>
        <p:nvPicPr>
          <p:cNvPr id="2" name="Picture 1">
            <a:extLst>
              <a:ext uri="{FF2B5EF4-FFF2-40B4-BE49-F238E27FC236}">
                <a16:creationId xmlns:a16="http://schemas.microsoft.com/office/drawing/2014/main" id="{0CD51D14-8138-46B6-A9D3-732DEDD665C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591050" y="6496050"/>
            <a:ext cx="3009900" cy="371475"/>
          </a:xfrm>
          <a:prstGeom prst="rect">
            <a:avLst/>
          </a:prstGeom>
        </p:spPr>
      </p:pic>
      <p:sp>
        <p:nvSpPr>
          <p:cNvPr id="12" name="Rectangle 11">
            <a:extLst>
              <a:ext uri="{FF2B5EF4-FFF2-40B4-BE49-F238E27FC236}">
                <a16:creationId xmlns:a16="http://schemas.microsoft.com/office/drawing/2014/main" id="{80D4C9D4-83F1-4A38-900D-DE31E6342276}"/>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0" name="Picture 19" descr="A picture containing icon&#10;&#10;Description automatically generated">
            <a:extLst>
              <a:ext uri="{FF2B5EF4-FFF2-40B4-BE49-F238E27FC236}">
                <a16:creationId xmlns:a16="http://schemas.microsoft.com/office/drawing/2014/main" id="{2780AD97-FB97-45D2-AF16-DBBD4F700A56}"/>
              </a:ext>
            </a:extLst>
          </p:cNvPr>
          <p:cNvPicPr>
            <a:picLocks noChangeAspect="1"/>
          </p:cNvPicPr>
          <p:nvPr/>
        </p:nvPicPr>
        <p:blipFill rotWithShape="1">
          <a:blip r:embed="rId8"/>
          <a:srcRect t="2416"/>
          <a:stretch/>
        </p:blipFill>
        <p:spPr>
          <a:xfrm rot="5400000">
            <a:off x="3541341" y="-2467572"/>
            <a:ext cx="6183086" cy="11118231"/>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5B7A7AFB-5899-4F2C-9A5B-4F97649C7466}"/>
              </a:ext>
            </a:extLst>
          </p:cNvPr>
          <p:cNvPicPr>
            <a:picLocks noChangeAspect="1"/>
          </p:cNvPicPr>
          <p:nvPr/>
        </p:nvPicPr>
        <p:blipFill rotWithShape="1">
          <a:blip r:embed="rId8"/>
          <a:srcRect t="1884"/>
          <a:stretch/>
        </p:blipFill>
        <p:spPr>
          <a:xfrm rot="16200000">
            <a:off x="1541480" y="1598086"/>
            <a:ext cx="3718433" cy="6801394"/>
          </a:xfrm>
          <a:prstGeom prst="rect">
            <a:avLst/>
          </a:prstGeom>
        </p:spPr>
      </p:pic>
      <p:pic>
        <p:nvPicPr>
          <p:cNvPr id="22" name="Picture 21" descr="A picture containing text, sign&#10;&#10;Description automatically generated">
            <a:extLst>
              <a:ext uri="{FF2B5EF4-FFF2-40B4-BE49-F238E27FC236}">
                <a16:creationId xmlns:a16="http://schemas.microsoft.com/office/drawing/2014/main" id="{6105984F-B546-4B41-BB21-C03190FCDBBB}"/>
              </a:ext>
            </a:extLst>
          </p:cNvPr>
          <p:cNvPicPr>
            <a:picLocks noChangeAspect="1"/>
          </p:cNvPicPr>
          <p:nvPr/>
        </p:nvPicPr>
        <p:blipFill>
          <a:blip r:embed="rId9"/>
          <a:stretch>
            <a:fillRect/>
          </a:stretch>
        </p:blipFill>
        <p:spPr>
          <a:xfrm>
            <a:off x="95702" y="155697"/>
            <a:ext cx="882366" cy="882366"/>
          </a:xfrm>
          <a:prstGeom prst="rect">
            <a:avLst/>
          </a:prstGeom>
        </p:spPr>
      </p:pic>
      <p:pic>
        <p:nvPicPr>
          <p:cNvPr id="23" name="Picture 22" descr="A close-up of a car's license plate&#10;&#10;Description automatically generated with low confidence">
            <a:extLst>
              <a:ext uri="{FF2B5EF4-FFF2-40B4-BE49-F238E27FC236}">
                <a16:creationId xmlns:a16="http://schemas.microsoft.com/office/drawing/2014/main" id="{F7EC24A3-2075-4123-8D1E-CC3CB601D43B}"/>
              </a:ext>
            </a:extLst>
          </p:cNvPr>
          <p:cNvPicPr>
            <a:picLocks noChangeAspect="1"/>
          </p:cNvPicPr>
          <p:nvPr/>
        </p:nvPicPr>
        <p:blipFill>
          <a:blip r:embed="rId10"/>
          <a:stretch>
            <a:fillRect/>
          </a:stretch>
        </p:blipFill>
        <p:spPr>
          <a:xfrm>
            <a:off x="11146660" y="-7277"/>
            <a:ext cx="1045340" cy="1045340"/>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C8C456B1-9C03-419B-A25C-7C46332BD452}"/>
              </a:ext>
            </a:extLst>
          </p:cNvPr>
          <p:cNvPicPr>
            <a:picLocks noChangeAspect="1"/>
          </p:cNvPicPr>
          <p:nvPr/>
        </p:nvPicPr>
        <p:blipFill>
          <a:blip r:embed="rId11"/>
          <a:stretch>
            <a:fillRect/>
          </a:stretch>
        </p:blipFill>
        <p:spPr>
          <a:xfrm>
            <a:off x="11272476" y="674913"/>
            <a:ext cx="811473" cy="829541"/>
          </a:xfrm>
          <a:prstGeom prst="rect">
            <a:avLst/>
          </a:prstGeom>
        </p:spPr>
      </p:pic>
      <p:sp>
        <p:nvSpPr>
          <p:cNvPr id="25" name="Title 2">
            <a:extLst>
              <a:ext uri="{FF2B5EF4-FFF2-40B4-BE49-F238E27FC236}">
                <a16:creationId xmlns:a16="http://schemas.microsoft.com/office/drawing/2014/main" id="{FC760B22-B5E2-44A5-9DAF-07AEC289259E}"/>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369107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637718" y="705323"/>
            <a:ext cx="9935032" cy="680196"/>
          </a:xfrm>
        </p:spPr>
        <p:txBody>
          <a:bodyPr/>
          <a:lstStyle/>
          <a:p>
            <a:pPr algn="ctr"/>
            <a:r>
              <a:rPr lang="pt-BR" dirty="0"/>
              <a:t>Desenvolver aplicativos com DevOps e GitHub</a:t>
            </a:r>
          </a:p>
        </p:txBody>
      </p:sp>
      <p:grpSp>
        <p:nvGrpSpPr>
          <p:cNvPr id="16" name="Group 15" descr="Ícone do Azure DevOps - O logotipo do Azure em torno de uma caixa de operações.">
            <a:extLst>
              <a:ext uri="{FF2B5EF4-FFF2-40B4-BE49-F238E27FC236}">
                <a16:creationId xmlns:a16="http://schemas.microsoft.com/office/drawing/2014/main" id="{BB5B7098-DCC9-43F2-B9E8-B772BF455BE5}"/>
              </a:ext>
            </a:extLst>
          </p:cNvPr>
          <p:cNvGrpSpPr/>
          <p:nvPr/>
        </p:nvGrpSpPr>
        <p:grpSpPr>
          <a:xfrm>
            <a:off x="873270" y="1396985"/>
            <a:ext cx="10445460" cy="1075814"/>
            <a:chOff x="661065" y="1142678"/>
            <a:chExt cx="10770859" cy="1209562"/>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61065" y="1251104"/>
              <a:ext cx="1083945" cy="1083654"/>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142678"/>
              <a:ext cx="9532619" cy="1209562"/>
            </a:xfrm>
            <a:prstGeom prst="rect">
              <a:avLst/>
            </a:prstGeom>
            <a:noFill/>
          </p:spPr>
          <p:txBody>
            <a:bodyPr wrap="square" lIns="182880" tIns="146304" rIns="182880" bIns="146304" rtlCol="0">
              <a:spAutoFit/>
            </a:bodyPr>
            <a:lstStyle/>
            <a:p>
              <a:pPr>
                <a:lnSpc>
                  <a:spcPct val="90000"/>
                </a:lnSpc>
                <a:spcAft>
                  <a:spcPts val="600"/>
                </a:spcAft>
              </a:pPr>
              <a:r>
                <a:rPr lang="pt-BR" sz="2200" b="1" dirty="0">
                  <a:gradFill>
                    <a:gsLst>
                      <a:gs pos="2917">
                        <a:schemeClr val="tx1"/>
                      </a:gs>
                      <a:gs pos="30000">
                        <a:schemeClr val="tx1"/>
                      </a:gs>
                    </a:gsLst>
                    <a:lin ang="5400000" scaled="0"/>
                  </a:gradFill>
                </a:rPr>
                <a:t>Azure DevOps: </a:t>
              </a:r>
              <a:r>
                <a:rPr lang="pt-BR" sz="2200" dirty="0">
                  <a:gradFill>
                    <a:gsLst>
                      <a:gs pos="2917">
                        <a:schemeClr val="tx1"/>
                      </a:gs>
                      <a:gs pos="30000">
                        <a:schemeClr val="tx1"/>
                      </a:gs>
                    </a:gsLst>
                    <a:lin ang="5400000" scaled="0"/>
                  </a:gradFill>
                </a:rPr>
                <a:t>ferramentas de colaboração de desenvolvimento, incluindo pipelines, cartões Kanban e testes de carga automatizados baseados em nuvem.</a:t>
              </a:r>
            </a:p>
          </p:txBody>
        </p:sp>
      </p:grpSp>
      <p:grpSp>
        <p:nvGrpSpPr>
          <p:cNvPr id="21" name="Group 20" descr="Logotipo do GitHub - conjunto de pastas com um fluxograma nelas.">
            <a:extLst>
              <a:ext uri="{FF2B5EF4-FFF2-40B4-BE49-F238E27FC236}">
                <a16:creationId xmlns:a16="http://schemas.microsoft.com/office/drawing/2014/main" id="{2348C96D-B55F-4FD5-A584-16F21DD75CA7}"/>
              </a:ext>
            </a:extLst>
          </p:cNvPr>
          <p:cNvGrpSpPr/>
          <p:nvPr/>
        </p:nvGrpSpPr>
        <p:grpSpPr>
          <a:xfrm>
            <a:off x="894137" y="2673056"/>
            <a:ext cx="10663393" cy="963828"/>
            <a:chOff x="661065" y="2679095"/>
            <a:chExt cx="10995582" cy="1083654"/>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61065" y="2679095"/>
              <a:ext cx="1083945" cy="1083654"/>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4" y="2772690"/>
              <a:ext cx="9757343" cy="904863"/>
            </a:xfrm>
            <a:prstGeom prst="rect">
              <a:avLst/>
            </a:prstGeom>
            <a:noFill/>
          </p:spPr>
          <p:txBody>
            <a:bodyPr wrap="square" lIns="182880" tIns="146304" rIns="182880" bIns="146304" rtlCol="0">
              <a:spAutoFit/>
            </a:bodyPr>
            <a:lstStyle/>
            <a:p>
              <a:pPr>
                <a:lnSpc>
                  <a:spcPct val="90000"/>
                </a:lnSpc>
                <a:spcAft>
                  <a:spcPts val="600"/>
                </a:spcAft>
              </a:pPr>
              <a:r>
                <a:rPr lang="pt-BR" sz="2200" b="1" dirty="0">
                  <a:gradFill>
                    <a:gsLst>
                      <a:gs pos="2917">
                        <a:schemeClr val="tx1"/>
                      </a:gs>
                      <a:gs pos="30000">
                        <a:schemeClr val="tx1"/>
                      </a:gs>
                    </a:gsLst>
                    <a:lin ang="5400000" scaled="0"/>
                  </a:gradFill>
                </a:rPr>
                <a:t>GitHub: </a:t>
              </a:r>
              <a:r>
                <a:rPr lang="pt-BR" sz="2200" dirty="0">
                  <a:gradFill>
                    <a:gsLst>
                      <a:gs pos="2917">
                        <a:schemeClr val="tx1"/>
                      </a:gs>
                      <a:gs pos="30000">
                        <a:schemeClr val="tx1"/>
                      </a:gs>
                    </a:gsLst>
                    <a:lin ang="5400000" scaled="0"/>
                  </a:gradFill>
                </a:rPr>
                <a:t>hosting de desenvolvimento de software com controle de versão, gerenciamento de código-fonte e gerenciamento de bugs/tarefas.</a:t>
              </a:r>
            </a:p>
          </p:txBody>
        </p:sp>
      </p:grpSp>
      <p:grpSp>
        <p:nvGrpSpPr>
          <p:cNvPr id="22" name="Group 21" descr="Ícone do GitHub Actions - conjunto de tarefas em um fluxograma com algumas marcadas.">
            <a:extLst>
              <a:ext uri="{FF2B5EF4-FFF2-40B4-BE49-F238E27FC236}">
                <a16:creationId xmlns:a16="http://schemas.microsoft.com/office/drawing/2014/main" id="{D08733A0-E944-4170-A6C5-08CCB372876F}"/>
              </a:ext>
            </a:extLst>
          </p:cNvPr>
          <p:cNvGrpSpPr/>
          <p:nvPr/>
        </p:nvGrpSpPr>
        <p:grpSpPr>
          <a:xfrm>
            <a:off x="873269" y="3812126"/>
            <a:ext cx="10445461" cy="963828"/>
            <a:chOff x="661065" y="4238738"/>
            <a:chExt cx="10770860" cy="1083654"/>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61065" y="4238738"/>
              <a:ext cx="1083945" cy="1083654"/>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342966"/>
              <a:ext cx="9532620" cy="904863"/>
            </a:xfrm>
            <a:prstGeom prst="rect">
              <a:avLst/>
            </a:prstGeom>
            <a:noFill/>
          </p:spPr>
          <p:txBody>
            <a:bodyPr wrap="square" lIns="182880" tIns="146304" rIns="182880" bIns="146304" rtlCol="0">
              <a:spAutoFit/>
            </a:bodyPr>
            <a:lstStyle/>
            <a:p>
              <a:pPr>
                <a:lnSpc>
                  <a:spcPct val="90000"/>
                </a:lnSpc>
                <a:spcAft>
                  <a:spcPts val="600"/>
                </a:spcAft>
              </a:pPr>
              <a:r>
                <a:rPr lang="pt-BR" sz="2200" b="1" dirty="0">
                  <a:gradFill>
                    <a:gsLst>
                      <a:gs pos="2917">
                        <a:schemeClr val="tx1"/>
                      </a:gs>
                      <a:gs pos="30000">
                        <a:schemeClr val="tx1"/>
                      </a:gs>
                    </a:gsLst>
                    <a:lin ang="5400000" scaled="0"/>
                  </a:gradFill>
                </a:rPr>
                <a:t>GitHub Actions para Azure: </a:t>
              </a:r>
              <a:r>
                <a:rPr lang="pt-BR" sz="2200" dirty="0">
                  <a:gradFill>
                    <a:gsLst>
                      <a:gs pos="2917">
                        <a:schemeClr val="tx1"/>
                      </a:gs>
                      <a:gs pos="30000">
                        <a:schemeClr val="tx1"/>
                      </a:gs>
                    </a:gsLst>
                    <a:lin ang="5400000" scaled="0"/>
                  </a:gradFill>
                </a:rPr>
                <a:t>a</a:t>
              </a:r>
              <a:r>
                <a:rPr lang="pt-BR" sz="2200" b="0" dirty="0"/>
                <a:t>utomatizar o fluxo de trabalho de software para criar, testar e implantar de dentro do GitHub.</a:t>
              </a:r>
            </a:p>
          </p:txBody>
        </p:sp>
      </p:grpSp>
      <p:grpSp>
        <p:nvGrpSpPr>
          <p:cNvPr id="23" name="Group 22" descr="Ícone do Azure DevTest Labs - recipiente para experimentos localizado na nuvem.">
            <a:extLst>
              <a:ext uri="{FF2B5EF4-FFF2-40B4-BE49-F238E27FC236}">
                <a16:creationId xmlns:a16="http://schemas.microsoft.com/office/drawing/2014/main" id="{82D090D9-AC1B-4C70-98D1-5F92943D81C1}"/>
              </a:ext>
            </a:extLst>
          </p:cNvPr>
          <p:cNvGrpSpPr/>
          <p:nvPr/>
        </p:nvGrpSpPr>
        <p:grpSpPr>
          <a:xfrm>
            <a:off x="873270" y="4970246"/>
            <a:ext cx="10445460" cy="963829"/>
            <a:chOff x="661064" y="5558521"/>
            <a:chExt cx="10770861" cy="1083655"/>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61064" y="5558521"/>
              <a:ext cx="1083946" cy="1083655"/>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609585"/>
              <a:ext cx="9532620" cy="904863"/>
            </a:xfrm>
            <a:prstGeom prst="rect">
              <a:avLst/>
            </a:prstGeom>
            <a:noFill/>
          </p:spPr>
          <p:txBody>
            <a:bodyPr wrap="square" lIns="182880" tIns="146304" rIns="182880" bIns="146304" rtlCol="0">
              <a:spAutoFit/>
            </a:bodyPr>
            <a:lstStyle/>
            <a:p>
              <a:pPr>
                <a:lnSpc>
                  <a:spcPct val="90000"/>
                </a:lnSpc>
                <a:spcAft>
                  <a:spcPts val="600"/>
                </a:spcAft>
              </a:pPr>
              <a:r>
                <a:rPr lang="pt-BR" sz="2200" b="1" dirty="0">
                  <a:gradFill>
                    <a:gsLst>
                      <a:gs pos="2917">
                        <a:schemeClr val="tx1"/>
                      </a:gs>
                      <a:gs pos="30000">
                        <a:schemeClr val="tx1"/>
                      </a:gs>
                    </a:gsLst>
                    <a:lin ang="5400000" scaled="0"/>
                  </a:gradFill>
                </a:rPr>
                <a:t>Azure DevTest Labs: </a:t>
              </a:r>
              <a:r>
                <a:rPr lang="pt-BR" sz="2200" b="0" i="0" dirty="0"/>
                <a:t>criar rapidamente ambientes no Azure enquanto minimiza os gastos e controla os custos.</a:t>
              </a:r>
            </a:p>
          </p:txBody>
        </p:sp>
      </p:grpSp>
      <p:sp>
        <p:nvSpPr>
          <p:cNvPr id="31" name="Rectangle 30">
            <a:extLst>
              <a:ext uri="{FF2B5EF4-FFF2-40B4-BE49-F238E27FC236}">
                <a16:creationId xmlns:a16="http://schemas.microsoft.com/office/drawing/2014/main" id="{6288AE50-E228-4EF6-B76A-08418D65D0AC}"/>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32" name="Picture 31" descr="A picture containing icon&#10;&#10;Description automatically generated">
            <a:extLst>
              <a:ext uri="{FF2B5EF4-FFF2-40B4-BE49-F238E27FC236}">
                <a16:creationId xmlns:a16="http://schemas.microsoft.com/office/drawing/2014/main" id="{AAFF5F2E-67B4-4ADA-A99B-01D672F272FC}"/>
              </a:ext>
            </a:extLst>
          </p:cNvPr>
          <p:cNvPicPr>
            <a:picLocks noChangeAspect="1"/>
          </p:cNvPicPr>
          <p:nvPr/>
        </p:nvPicPr>
        <p:blipFill rotWithShape="1">
          <a:blip r:embed="rId11"/>
          <a:srcRect t="2416"/>
          <a:stretch/>
        </p:blipFill>
        <p:spPr>
          <a:xfrm rot="5400000">
            <a:off x="3541341" y="-2467572"/>
            <a:ext cx="6183086" cy="11118231"/>
          </a:xfrm>
          <a:prstGeom prst="rect">
            <a:avLst/>
          </a:prstGeom>
        </p:spPr>
      </p:pic>
      <p:pic>
        <p:nvPicPr>
          <p:cNvPr id="33" name="Picture 32" descr="A picture containing icon&#10;&#10;Description automatically generated">
            <a:extLst>
              <a:ext uri="{FF2B5EF4-FFF2-40B4-BE49-F238E27FC236}">
                <a16:creationId xmlns:a16="http://schemas.microsoft.com/office/drawing/2014/main" id="{A200A2D3-285F-4DF1-9CA1-DF800636A167}"/>
              </a:ext>
            </a:extLst>
          </p:cNvPr>
          <p:cNvPicPr>
            <a:picLocks noChangeAspect="1"/>
          </p:cNvPicPr>
          <p:nvPr/>
        </p:nvPicPr>
        <p:blipFill rotWithShape="1">
          <a:blip r:embed="rId11"/>
          <a:srcRect t="1884"/>
          <a:stretch/>
        </p:blipFill>
        <p:spPr>
          <a:xfrm rot="16200000">
            <a:off x="1541480" y="1598086"/>
            <a:ext cx="3718433" cy="6801394"/>
          </a:xfrm>
          <a:prstGeom prst="rect">
            <a:avLst/>
          </a:prstGeom>
        </p:spPr>
      </p:pic>
      <p:pic>
        <p:nvPicPr>
          <p:cNvPr id="34" name="Picture 33" descr="A picture containing text, sign&#10;&#10;Description automatically generated">
            <a:extLst>
              <a:ext uri="{FF2B5EF4-FFF2-40B4-BE49-F238E27FC236}">
                <a16:creationId xmlns:a16="http://schemas.microsoft.com/office/drawing/2014/main" id="{616FF81B-B020-4938-8D24-638F637D9EE0}"/>
              </a:ext>
            </a:extLst>
          </p:cNvPr>
          <p:cNvPicPr>
            <a:picLocks noChangeAspect="1"/>
          </p:cNvPicPr>
          <p:nvPr/>
        </p:nvPicPr>
        <p:blipFill>
          <a:blip r:embed="rId12"/>
          <a:stretch>
            <a:fillRect/>
          </a:stretch>
        </p:blipFill>
        <p:spPr>
          <a:xfrm>
            <a:off x="95702" y="155697"/>
            <a:ext cx="882366" cy="882366"/>
          </a:xfrm>
          <a:prstGeom prst="rect">
            <a:avLst/>
          </a:prstGeom>
        </p:spPr>
      </p:pic>
      <p:pic>
        <p:nvPicPr>
          <p:cNvPr id="35" name="Picture 34" descr="A close-up of a car's license plate&#10;&#10;Description automatically generated with low confidence">
            <a:extLst>
              <a:ext uri="{FF2B5EF4-FFF2-40B4-BE49-F238E27FC236}">
                <a16:creationId xmlns:a16="http://schemas.microsoft.com/office/drawing/2014/main" id="{64AEBEE3-8BDC-441D-B642-73313281CDCD}"/>
              </a:ext>
            </a:extLst>
          </p:cNvPr>
          <p:cNvPicPr>
            <a:picLocks noChangeAspect="1"/>
          </p:cNvPicPr>
          <p:nvPr/>
        </p:nvPicPr>
        <p:blipFill>
          <a:blip r:embed="rId13"/>
          <a:stretch>
            <a:fillRect/>
          </a:stretch>
        </p:blipFill>
        <p:spPr>
          <a:xfrm>
            <a:off x="11146660" y="-7277"/>
            <a:ext cx="1045340" cy="1045340"/>
          </a:xfrm>
          <a:prstGeom prst="rect">
            <a:avLst/>
          </a:prstGeom>
        </p:spPr>
      </p:pic>
      <p:pic>
        <p:nvPicPr>
          <p:cNvPr id="36" name="Picture 35" descr="Graphical user interface, text, application&#10;&#10;Description automatically generated">
            <a:extLst>
              <a:ext uri="{FF2B5EF4-FFF2-40B4-BE49-F238E27FC236}">
                <a16:creationId xmlns:a16="http://schemas.microsoft.com/office/drawing/2014/main" id="{BE7BC2BE-D54B-4885-8097-08D267BEAE9C}"/>
              </a:ext>
            </a:extLst>
          </p:cNvPr>
          <p:cNvPicPr>
            <a:picLocks noChangeAspect="1"/>
          </p:cNvPicPr>
          <p:nvPr/>
        </p:nvPicPr>
        <p:blipFill>
          <a:blip r:embed="rId14"/>
          <a:stretch>
            <a:fillRect/>
          </a:stretch>
        </p:blipFill>
        <p:spPr>
          <a:xfrm>
            <a:off x="11272476" y="674913"/>
            <a:ext cx="811473" cy="829541"/>
          </a:xfrm>
          <a:prstGeom prst="rect">
            <a:avLst/>
          </a:prstGeom>
        </p:spPr>
      </p:pic>
      <p:sp>
        <p:nvSpPr>
          <p:cNvPr id="37" name="Title 2">
            <a:extLst>
              <a:ext uri="{FF2B5EF4-FFF2-40B4-BE49-F238E27FC236}">
                <a16:creationId xmlns:a16="http://schemas.microsoft.com/office/drawing/2014/main" id="{3A44DF74-F678-4323-A4A0-1DB93AB3E4FD}"/>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70FC99-0298-496A-B2C0-591169155DD4}">
  <ds:schemaRefs>
    <ds:schemaRef ds:uri="http://schemas.microsoft.com/sharepoint/v3/contenttype/forms"/>
  </ds:schemaRefs>
</ds:datastoreItem>
</file>

<file path=customXml/itemProps2.xml><?xml version="1.0" encoding="utf-8"?>
<ds:datastoreItem xmlns:ds="http://schemas.openxmlformats.org/officeDocument/2006/customXml" ds:itemID="{F0826445-6CBB-47B5-8644-CB908B7CDCFF}">
  <ds:schemaRefs>
    <ds:schemaRef ds:uri="6656ffad-92b0-4efb-bc78-5d5af2c7fd93"/>
    <ds:schemaRef ds:uri="http://purl.org/dc/term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http://purl.org/dc/dcmitype/"/>
    <ds:schemaRef ds:uri="e7cc3f53-dbdf-4ffb-90f1-33d3d1806439"/>
    <ds:schemaRef ds:uri="http://www.w3.org/XML/1998/namespace"/>
  </ds:schemaRefs>
</ds:datastoreItem>
</file>

<file path=customXml/itemProps3.xml><?xml version="1.0" encoding="utf-8"?>
<ds:datastoreItem xmlns:ds="http://schemas.openxmlformats.org/officeDocument/2006/customXml" ds:itemID="{51892BFB-6BCD-4C56-B521-8DDA525D4904}">
  <ds:schemaRefs>
    <ds:schemaRef ds:uri="6656ffad-92b0-4efb-bc78-5d5af2c7fd93"/>
    <ds:schemaRef ds:uri="e7cc3f53-dbdf-4ffb-90f1-33d3d18064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564</TotalTime>
  <Words>5462</Words>
  <Application>Microsoft Office PowerPoint</Application>
  <PresentationFormat>Widescreen</PresentationFormat>
  <Paragraphs>456</Paragraphs>
  <Slides>24</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-apple-system</vt:lpstr>
      <vt:lpstr>Arial</vt:lpstr>
      <vt:lpstr>Arial,Sans-Serif</vt:lpstr>
      <vt:lpstr>Calibri</vt:lpstr>
      <vt:lpstr>Roboto</vt:lpstr>
      <vt:lpstr>Segoe UI</vt:lpstr>
      <vt:lpstr>Segoe UI Light</vt:lpstr>
      <vt:lpstr>Segoe UI Semibold</vt:lpstr>
      <vt:lpstr>Segoe UI Semibold (Headings)</vt:lpstr>
      <vt:lpstr>Segoe UI Semilight</vt:lpstr>
      <vt:lpstr>Wingdings</vt:lpstr>
      <vt:lpstr>WHITE TEMPLATE</vt:lpstr>
      <vt:lpstr>Microsoft Power Platform Template</vt:lpstr>
      <vt:lpstr>PowerPoint Presentation</vt:lpstr>
      <vt:lpstr> Episódio 3: Principais Soluções</vt:lpstr>
      <vt:lpstr>Agenda</vt:lpstr>
      <vt:lpstr>Principais soluções do Azure</vt:lpstr>
      <vt:lpstr>Internet das Coisas do Azure</vt:lpstr>
      <vt:lpstr>Big data e análise</vt:lpstr>
      <vt:lpstr>Inteligência Artificial e Machine Learning</vt:lpstr>
      <vt:lpstr>Computação sem Servidor</vt:lpstr>
      <vt:lpstr>Desenvolver aplicativos com DevOps e GitHub</vt:lpstr>
      <vt:lpstr>Ferramentas de gerenciamento do Azure</vt:lpstr>
      <vt:lpstr>Ferramentas de gerenciamento disponíveis no Azure</vt:lpstr>
      <vt:lpstr>Assistente do Azure</vt:lpstr>
      <vt:lpstr>Azure Monitor</vt:lpstr>
      <vt:lpstr>Integridade do Serviço do Azure</vt:lpstr>
      <vt:lpstr>Integridade do Serviço do Azure</vt:lpstr>
      <vt:lpstr>Modelos do Azure Resource Manager (ARM)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de encerramento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03: Core Solutions</dc:title>
  <dc:creator>Chelsea Lee</dc:creator>
  <cp:lastModifiedBy>Valéria Farias Schardosim Baptista</cp:lastModifiedBy>
  <cp:revision>34</cp:revision>
  <dcterms:created xsi:type="dcterms:W3CDTF">2020-08-22T17:40:38Z</dcterms:created>
  <dcterms:modified xsi:type="dcterms:W3CDTF">2022-02-27T03:08:51Z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5fae8262-b78e-4366-8929-a5d6aac95320_Enabled">
    <vt:lpwstr>true</vt:lpwstr>
  </property>
  <property fmtid="{D5CDD505-2E9C-101B-9397-08002B2CF9AE}" pid="4" name="MSIP_Label_5fae8262-b78e-4366-8929-a5d6aac95320_SetDate">
    <vt:lpwstr>2022-02-22T02:14:32Z</vt:lpwstr>
  </property>
  <property fmtid="{D5CDD505-2E9C-101B-9397-08002B2CF9AE}" pid="5" name="MSIP_Label_5fae8262-b78e-4366-8929-a5d6aac95320_Method">
    <vt:lpwstr>Standard</vt:lpwstr>
  </property>
  <property fmtid="{D5CDD505-2E9C-101B-9397-08002B2CF9AE}" pid="6" name="MSIP_Label_5fae8262-b78e-4366-8929-a5d6aac95320_Name">
    <vt:lpwstr>5fae8262-b78e-4366-8929-a5d6aac95320</vt:lpwstr>
  </property>
  <property fmtid="{D5CDD505-2E9C-101B-9397-08002B2CF9AE}" pid="7" name="MSIP_Label_5fae8262-b78e-4366-8929-a5d6aac95320_SiteId">
    <vt:lpwstr>cf36141c-ddd7-45a7-b073-111f66d0b30c</vt:lpwstr>
  </property>
  <property fmtid="{D5CDD505-2E9C-101B-9397-08002B2CF9AE}" pid="8" name="MSIP_Label_5fae8262-b78e-4366-8929-a5d6aac95320_ActionId">
    <vt:lpwstr>c3e858ce-7bbc-4e82-b235-82cdc9c7462a</vt:lpwstr>
  </property>
  <property fmtid="{D5CDD505-2E9C-101B-9397-08002B2CF9AE}" pid="9" name="MSIP_Label_5fae8262-b78e-4366-8929-a5d6aac95320_ContentBits">
    <vt:lpwstr>0</vt:lpwstr>
  </property>
</Properties>
</file>