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37"/>
  </p:notesMasterIdLst>
  <p:handoutMasterIdLst>
    <p:handoutMasterId r:id="rId38"/>
  </p:handoutMasterIdLst>
  <p:sldIdLst>
    <p:sldId id="1719" r:id="rId6"/>
    <p:sldId id="1961" r:id="rId7"/>
    <p:sldId id="1856" r:id="rId8"/>
    <p:sldId id="1962" r:id="rId9"/>
    <p:sldId id="1950" r:id="rId10"/>
    <p:sldId id="1905" r:id="rId11"/>
    <p:sldId id="1955" r:id="rId12"/>
    <p:sldId id="1951" r:id="rId13"/>
    <p:sldId id="1952" r:id="rId14"/>
    <p:sldId id="1954" r:id="rId15"/>
    <p:sldId id="1857" r:id="rId16"/>
    <p:sldId id="1956" r:id="rId17"/>
    <p:sldId id="1863" r:id="rId18"/>
    <p:sldId id="1901" r:id="rId19"/>
    <p:sldId id="1899" r:id="rId20"/>
    <p:sldId id="1959" r:id="rId21"/>
    <p:sldId id="1902" r:id="rId22"/>
    <p:sldId id="1786" r:id="rId23"/>
    <p:sldId id="2076139018" r:id="rId24"/>
    <p:sldId id="2076139019" r:id="rId25"/>
    <p:sldId id="2076139020" r:id="rId26"/>
    <p:sldId id="2076139021" r:id="rId27"/>
    <p:sldId id="2076139022" r:id="rId28"/>
    <p:sldId id="2076139023" r:id="rId29"/>
    <p:sldId id="2076139025" r:id="rId30"/>
    <p:sldId id="2076139026" r:id="rId31"/>
    <p:sldId id="2076139028" r:id="rId32"/>
    <p:sldId id="2076139029" r:id="rId33"/>
    <p:sldId id="2076139031" r:id="rId34"/>
    <p:sldId id="2076139032" r:id="rId35"/>
    <p:sldId id="1821"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elo em Branco" id="{A073DAE3-B461-442F-A3D3-6642BD875E45}">
          <p14:sldIdLst>
            <p14:sldId id="1719"/>
            <p14:sldId id="1961"/>
            <p14:sldId id="1856"/>
            <p14:sldId id="1962"/>
            <p14:sldId id="1950"/>
            <p14:sldId id="1905"/>
            <p14:sldId id="1955"/>
            <p14:sldId id="1951"/>
            <p14:sldId id="1952"/>
            <p14:sldId id="1954"/>
            <p14:sldId id="1857"/>
            <p14:sldId id="1956"/>
            <p14:sldId id="1863"/>
            <p14:sldId id="1901"/>
            <p14:sldId id="1899"/>
            <p14:sldId id="1959"/>
            <p14:sldId id="1902"/>
            <p14:sldId id="1786"/>
            <p14:sldId id="2076139018"/>
            <p14:sldId id="2076139019"/>
            <p14:sldId id="2076139020"/>
            <p14:sldId id="2076139021"/>
            <p14:sldId id="2076139022"/>
            <p14:sldId id="2076139023"/>
            <p14:sldId id="2076139025"/>
            <p14:sldId id="2076139026"/>
            <p14:sldId id="2076139028"/>
            <p14:sldId id="2076139029"/>
            <p14:sldId id="2076139031"/>
            <p14:sldId id="2076139032"/>
            <p14:sldId id="182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5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a:srgbClr val="0066FF"/>
    <a:srgbClr val="003399"/>
    <a:srgbClr val="DEEBF7"/>
    <a:srgbClr val="0078D4"/>
    <a:srgbClr val="1A1A1A"/>
    <a:srgbClr val="FFFFFF"/>
    <a:srgbClr val="00BCF2"/>
    <a:srgbClr val="40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98" autoAdjust="0"/>
    <p:restoredTop sz="95380" autoAdjust="0"/>
  </p:normalViewPr>
  <p:slideViewPr>
    <p:cSldViewPr snapToGrid="0">
      <p:cViewPr varScale="1">
        <p:scale>
          <a:sx n="82" d="100"/>
          <a:sy n="82" d="100"/>
        </p:scale>
        <p:origin x="821" y="53"/>
      </p:cViewPr>
      <p:guideLst/>
    </p:cSldViewPr>
  </p:slideViewPr>
  <p:outlineViewPr>
    <p:cViewPr>
      <p:scale>
        <a:sx n="33" d="100"/>
        <a:sy n="33" d="100"/>
      </p:scale>
      <p:origin x="0" y="-6516"/>
    </p:cViewPr>
  </p:outlineViewPr>
  <p:notesTextViewPr>
    <p:cViewPr>
      <p:scale>
        <a:sx n="125" d="100"/>
        <a:sy n="125" d="100"/>
      </p:scale>
      <p:origin x="0" y="0"/>
    </p:cViewPr>
  </p:notesTextViewPr>
  <p:sorterViewPr>
    <p:cViewPr varScale="1">
      <p:scale>
        <a:sx n="1" d="1"/>
        <a:sy n="1" d="1"/>
      </p:scale>
      <p:origin x="0" y="-486"/>
    </p:cViewPr>
  </p:sorterViewPr>
  <p:notesViewPr>
    <p:cSldViewPr snapToGrid="0" showGuides="1">
      <p:cViewPr varScale="1">
        <p:scale>
          <a:sx n="66" d="100"/>
          <a:sy n="66" d="100"/>
        </p:scale>
        <p:origin x="2772" y="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2/27/2022 1:25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2/27/2022 1:19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pricing/hybrid-benefi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a:t>Ajuste a capa para AZ-900T00 ou AZ-900T01.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pc="-20"/>
              <a:t>Agora, este conteúdo no SkillPipe está alinhado ao conteúdo no Learn. A seção de anotações do PPT vai reunir exercícios gratuitos da área restrita do Learn disponíveis e fornecer links diretos que podem ser compartilhados com </a:t>
            </a:r>
            <a:br>
              <a:rPr lang="pt-BR" spc="-20"/>
            </a:br>
            <a:r>
              <a:rPr lang="pt-BR" spc="-20"/>
              <a:t>os alunos (caso eles não consigam criar uma conta gratuita do Azure e/ou não estejam acompanhando no Learn).</a:t>
            </a:r>
          </a:p>
          <a:p>
            <a:endParaRPr lang="en-US" dirty="0"/>
          </a:p>
          <a:p>
            <a:r>
              <a:rPr lang="pt-BR"/>
              <a:t>https://docs.microsoft.com/pt-br/learn/paths/az-900-describe-general-security-network-security-features/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3619146B-24F9-441E-A368-DB3B5A84C1D4}"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https://docs.microsoft.com/pt-br/azure/virtual-machines/windows/dedicated-hosts</a:t>
            </a:r>
          </a:p>
          <a:p>
            <a:endParaRPr lang="en-US" dirty="0"/>
          </a:p>
          <a:p>
            <a:pPr algn="l"/>
            <a:r>
              <a:rPr lang="pt-BR" b="0" i="0">
                <a:solidFill>
                  <a:srgbClr val="171717"/>
                </a:solidFill>
                <a:latin typeface="Segoe UI" panose="020B0502040204020203" pitchFamily="34" charset="0"/>
              </a:rPr>
              <a:t>O Host Dedicado do Azure é um serviço que fornece servidores físicos (capazes de hospedar uma ou mais máquinas virtuais) dedicados a uma assinatura do Azure. Os hosts dedicados são os mesmos servidores físicos usados em nossos data centers, fornecidos como um recurso. Você pode provisionar hosts dedicados dentro de uma região, zona de disponibilidade e domínio de falha. Em seguida, você pode colocar VMs diretamente nos hosts provisionados, na configuração que melhor atender às suas necessidades.</a:t>
            </a:r>
          </a:p>
          <a:p>
            <a:pPr algn="l"/>
            <a:r>
              <a:rPr lang="pt-BR" b="1" i="0">
                <a:solidFill>
                  <a:srgbClr val="171717"/>
                </a:solidFill>
                <a:latin typeface="Segoe UI" panose="020B0502040204020203" pitchFamily="34" charset="0"/>
              </a:rPr>
              <a:t>Limitações</a:t>
            </a:r>
          </a:p>
          <a:p>
            <a:pPr algn="l">
              <a:buFont typeface="Arial" panose="020B0604020202020204" pitchFamily="34" charset="0"/>
              <a:buChar char="•"/>
            </a:pPr>
            <a:r>
              <a:rPr lang="pt-BR" b="0" i="0">
                <a:solidFill>
                  <a:srgbClr val="171717"/>
                </a:solidFill>
                <a:latin typeface="Segoe UI" panose="020B0502040204020203" pitchFamily="34" charset="0"/>
              </a:rPr>
              <a:t>Os conjuntos de dimensionamento de máquinas virtuais não são atualmente compatíveis com hosts dedicados.</a:t>
            </a:r>
          </a:p>
          <a:p>
            <a:pPr algn="l"/>
            <a:r>
              <a:rPr lang="pt-BR" b="1" i="0">
                <a:solidFill>
                  <a:srgbClr val="171717"/>
                </a:solidFill>
                <a:latin typeface="Segoe UI" panose="020B0502040204020203" pitchFamily="34" charset="0"/>
              </a:rPr>
              <a:t>Benefícios</a:t>
            </a:r>
          </a:p>
          <a:p>
            <a:pPr algn="l"/>
            <a:r>
              <a:rPr lang="pt-BR" b="0" i="0">
                <a:solidFill>
                  <a:srgbClr val="171717"/>
                </a:solidFill>
                <a:latin typeface="Segoe UI" panose="020B0502040204020203" pitchFamily="34" charset="0"/>
              </a:rPr>
              <a:t>Reservar o host inteiro oferece os seguintes benefícios:</a:t>
            </a:r>
          </a:p>
          <a:p>
            <a:pPr algn="l">
              <a:buFont typeface="Arial" panose="020B0604020202020204" pitchFamily="34" charset="0"/>
              <a:buChar char="•"/>
            </a:pPr>
            <a:r>
              <a:rPr lang="pt-BR" b="0" i="0">
                <a:solidFill>
                  <a:srgbClr val="171717"/>
                </a:solidFill>
                <a:latin typeface="Segoe UI" panose="020B0502040204020203" pitchFamily="34" charset="0"/>
              </a:rPr>
              <a:t>Isolamento do hardware no nível do servidor físico. Nenhuma outra VM será colocada nos hosts. Os hosts dedicados são implantados nos mesmos data centers e compartilham a mesma rede e infraestrutura de armazenamento subjacente de outros hosts não isolados.</a:t>
            </a:r>
          </a:p>
          <a:p>
            <a:pPr algn="l">
              <a:buFont typeface="Arial" panose="020B0604020202020204" pitchFamily="34" charset="0"/>
              <a:buChar char="•"/>
            </a:pPr>
            <a:r>
              <a:rPr lang="pt-BR" b="0" i="0">
                <a:solidFill>
                  <a:srgbClr val="171717"/>
                </a:solidFill>
                <a:latin typeface="Segoe UI" panose="020B0502040204020203" pitchFamily="34" charset="0"/>
              </a:rPr>
              <a:t>Controle sobre os eventos de manutenção iniciados pela plataforma do Azure. Embora a maioria dos eventos de manutenção tenha pouco ou nenhum impacto sobre as máquinas virtuais, há algumas cargas de trabalho confidenciais em que cada segundo de pausa pode ter um impacto. Com hosts dedicados, você pode aceitar uma janela de manutenção para reduzir o impacto do seu serviço.</a:t>
            </a:r>
          </a:p>
          <a:p>
            <a:pPr algn="l">
              <a:buFont typeface="Arial" panose="020B0604020202020204" pitchFamily="34" charset="0"/>
              <a:buChar char="•"/>
            </a:pPr>
            <a:r>
              <a:rPr lang="pt-BR" b="0" i="0">
                <a:solidFill>
                  <a:srgbClr val="171717"/>
                </a:solidFill>
                <a:latin typeface="Segoe UI" panose="020B0502040204020203" pitchFamily="34" charset="0"/>
              </a:rPr>
              <a:t>Com o benefício híbrido do Azure, você pode levar suas próprias licenças para Windows e SQL para o Azure. Usar os benefícios híbridos oferece a você alguns benefícios a mais. Para obter mais informações, consulte </a:t>
            </a:r>
            <a:r>
              <a:rPr lang="pt-BR" b="0" i="0" u="none" strike="noStrike">
                <a:solidFill>
                  <a:srgbClr val="171717"/>
                </a:solidFill>
                <a:latin typeface="Segoe UI" panose="020B0502040204020203" pitchFamily="34" charset="0"/>
                <a:hlinkClick r:id="rId3"/>
              </a:rPr>
              <a:t>Benefício Híbrido do Azure</a:t>
            </a:r>
            <a:r>
              <a:rPr lang="pt-BR" b="0" i="0">
                <a:solidFill>
                  <a:srgbClr val="171717"/>
                </a:solidFill>
                <a:latin typeface="Segoe UI" panose="020B0502040204020203" pitchFamily="34" charset="0"/>
              </a:rPr>
              <a:t>.</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None/>
            </a:pPr>
            <a:r>
              <a:rPr lang="pt-BR" b="1" i="0">
                <a:solidFill>
                  <a:srgbClr val="171717"/>
                </a:solidFill>
                <a:latin typeface="Segoe UI" panose="020B0502040204020203" pitchFamily="34" charset="0"/>
              </a:rPr>
              <a:t>Observação sobre ordem de conteúdo no Learn e SkillPipe:</a:t>
            </a:r>
          </a:p>
          <a:p>
            <a:pPr algn="l">
              <a:buFont typeface="Arial" panose="020B0604020202020204" pitchFamily="34" charset="0"/>
              <a:buNone/>
            </a:pPr>
            <a:r>
              <a:rPr lang="pt-BR" b="0" i="0">
                <a:solidFill>
                  <a:srgbClr val="171717"/>
                </a:solidFill>
                <a:latin typeface="Segoe UI" panose="020B0502040204020203" pitchFamily="34" charset="0"/>
              </a:rPr>
              <a:t>https://docs.microsoft.com/pt-br/learn/modules/protect-against-security-threats-azure/6-host-virtual-machines-dedicated-hosts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
          </p:nvPr>
        </p:nvSpPr>
        <p:spPr/>
        <p:txBody>
          <a:bodyPr/>
          <a:lstStyle/>
          <a:p>
            <a:fld id="{386CE63F-9E7F-4C04-9D0D-FCA25A8E9E86}" type="datetime8">
              <a:rPr lang="en-US" smtClean="0"/>
              <a:t>2/27/2022 1:19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487397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a:t>Observação sobre ordem de conteúdo no Learn e SkillPipe:</a:t>
            </a:r>
          </a:p>
          <a:p>
            <a:r>
              <a:rPr lang="pt-BR" b="0"/>
              <a:t>Slides 14-15</a:t>
            </a:r>
          </a:p>
          <a:p>
            <a:r>
              <a:rPr lang="pt-BR" b="0"/>
              <a:t>https://docs.microsoft.com/pt-br/learn/modules/secure-network-connectivity-azure/1-introduction</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1838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Isso é conceitual, para manter o alto nível, explicando como as opções de segurança podem ser conduzidas em cada camada.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r>
              <a:rPr lang="pt-BR" sz="900" b="1"/>
              <a:t>Observação sobre ordem de conteúdo no Learn e SkillPipe:</a:t>
            </a:r>
          </a:p>
          <a:p>
            <a:r>
              <a:rPr lang="pt-BR" sz="900" b="0"/>
              <a:t>Slides 16-17</a:t>
            </a:r>
          </a:p>
          <a:p>
            <a:r>
              <a:rPr lang="pt-BR" sz="900" b="0"/>
              <a:t>https://docs.microsoft.com/pt-br/learn/modules/secure-network-connectivity-azure/2-what-is-defense-in-depth</a:t>
            </a:r>
          </a:p>
          <a:p>
            <a:endParaRPr lang="en-US" sz="900" b="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001005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Isso pode ser comparado ao slide de Responsabilidade Compartilhada, mas específico de segurança. </a:t>
            </a:r>
          </a:p>
          <a:p>
            <a:endParaRPr lang="en-US" dirty="0"/>
          </a:p>
          <a:p>
            <a:r>
              <a:rPr lang="pt-BR" sz="800" b="1"/>
              <a:t>Observação sobre ordem de conteúdo no Learn e SkillPipe:</a:t>
            </a:r>
          </a:p>
          <a:p>
            <a:r>
              <a:rPr lang="pt-BR" sz="800" b="0"/>
              <a:t>Slides 16-17</a:t>
            </a:r>
          </a:p>
          <a:p>
            <a:r>
              <a:rPr lang="pt-BR" sz="800" b="0"/>
              <a:t>https://docs.microsoft.com/pt-br/learn/modules/secure-network-connectivity-azure/2-what-is-defense-in-depth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347001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343399"/>
            <a:ext cx="5920740" cy="4341813"/>
          </a:xfrm>
        </p:spPr>
        <p:txBody>
          <a:bodyPr/>
          <a:lstStyle/>
          <a:p>
            <a:r>
              <a:rPr lang="pt-BR" sz="900" b="1" i="0" u="none" strike="noStrike">
                <a:solidFill>
                  <a:schemeClr val="tx1"/>
                </a:solidFill>
                <a:latin typeface="Segoe UI Light" pitchFamily="34" charset="0"/>
                <a:ea typeface="+mn-ea"/>
                <a:cs typeface="+mn-cs"/>
              </a:rPr>
              <a:t>NSG</a:t>
            </a:r>
            <a:r>
              <a:rPr lang="pt-BR" sz="900" b="0" i="0" u="none" strike="noStrike">
                <a:solidFill>
                  <a:schemeClr val="tx1"/>
                </a:solidFill>
                <a:latin typeface="Segoe UI Light" pitchFamily="34" charset="0"/>
                <a:ea typeface="+mn-ea"/>
                <a:cs typeface="+mn-cs"/>
              </a:rPr>
              <a:t> -https://docs.microsoft.com/pt-br/azure/virtual-network/security-overview#network-security-groups</a:t>
            </a:r>
          </a:p>
          <a:p>
            <a:endParaRPr lang="en-IE" sz="900" b="0" i="0" u="none" strike="noStrike" kern="1200" dirty="0">
              <a:solidFill>
                <a:schemeClr val="tx1"/>
              </a:solidFill>
              <a:effectLst/>
              <a:latin typeface="Segoe UI Light" pitchFamily="34" charset="0"/>
              <a:ea typeface="+mn-ea"/>
              <a:cs typeface="+mn-cs"/>
            </a:endParaRPr>
          </a:p>
          <a:p>
            <a:pPr marL="0" indent="0">
              <a:buNone/>
            </a:pPr>
            <a:r>
              <a:rPr lang="pt-BR" sz="1800" noProof="0"/>
              <a:t>Filtra o tráfego de rede para, e a partir de, recursos do Azure nas Redes Virtuais do Azure.</a:t>
            </a:r>
          </a:p>
          <a:p>
            <a:pPr>
              <a:lnSpc>
                <a:spcPct val="114000"/>
              </a:lnSpc>
            </a:pPr>
            <a:r>
              <a:rPr lang="pt-BR" sz="1800"/>
              <a:t>Definir regras de entrada e de saída para filtrar por fonte </a:t>
            </a:r>
            <a:br>
              <a:rPr lang="pt-BR" sz="1800"/>
            </a:br>
            <a:r>
              <a:rPr lang="pt-BR" sz="1800"/>
              <a:t>e endereço IP de destino, porta e protocolo.</a:t>
            </a:r>
          </a:p>
          <a:p>
            <a:pPr>
              <a:lnSpc>
                <a:spcPct val="114000"/>
              </a:lnSpc>
            </a:pPr>
            <a:r>
              <a:rPr lang="pt-BR" sz="1800"/>
              <a:t>Adicionar várias regras, conforme necessário, dentro dos limites da assinatura. </a:t>
            </a:r>
          </a:p>
          <a:p>
            <a:pPr>
              <a:lnSpc>
                <a:spcPct val="114000"/>
              </a:lnSpc>
            </a:pPr>
            <a:r>
              <a:rPr lang="pt-BR" sz="1800"/>
              <a:t>O Azure aplica regras de segurança, de linha de base, padrão aos novos NSGs.</a:t>
            </a:r>
          </a:p>
          <a:p>
            <a:pPr>
              <a:lnSpc>
                <a:spcPct val="114000"/>
              </a:lnSpc>
            </a:pPr>
            <a:r>
              <a:rPr lang="pt-BR" sz="1800"/>
              <a:t>Substituir as regras padrão por regras novas e de prioridade mais alta.</a:t>
            </a:r>
            <a:endParaRPr lang="en-US" sz="2800" dirty="0"/>
          </a:p>
          <a:p>
            <a:pPr>
              <a:lnSpc>
                <a:spcPct val="114000"/>
              </a:lnSpc>
            </a:pPr>
            <a:r>
              <a:rPr lang="pt-BR" sz="1800" b="1"/>
              <a:t>Observação sobre ordem de conteúdo no Learn e SkillPipe:</a:t>
            </a:r>
          </a:p>
          <a:p>
            <a:r>
              <a:rPr lang="pt-BR" sz="900" b="0" i="0" u="none" strike="noStrike">
                <a:solidFill>
                  <a:schemeClr val="tx1"/>
                </a:solidFill>
                <a:latin typeface="Segoe UI Light" pitchFamily="34" charset="0"/>
                <a:ea typeface="+mn-ea"/>
                <a:cs typeface="+mn-cs"/>
              </a:rPr>
              <a:t>https://docs.microsoft.com/pt-br/learn/modules/secure-network-connectivity-azure/5-filter-traffic-network-security-groups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21698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900" b="0" i="0" u="none" strike="noStrike">
                <a:solidFill>
                  <a:schemeClr val="tx1"/>
                </a:solidFill>
                <a:latin typeface="Segoe UI Light" pitchFamily="34" charset="0"/>
                <a:ea typeface="+mn-ea"/>
                <a:cs typeface="+mn-cs"/>
              </a:rPr>
              <a:t>✔️ O Gateway de Aplicativo do Azure também fornece um firewall, chamado de Firewall de Aplicativo Web (WAF). O WAF fornece proteção de entrada centralizada para seus aplicativos Web contra explorações e vulnerabilidades comuns.</a:t>
            </a:r>
          </a:p>
          <a:p>
            <a:pPr marL="457200" indent="-457200">
              <a:lnSpc>
                <a:spcPct val="114000"/>
              </a:lnSpc>
              <a:buFont typeface="Arial" panose="020B0604020202020204" pitchFamily="34" charset="0"/>
              <a:buChar char="•"/>
            </a:pPr>
            <a:r>
              <a:rPr lang="pt-BR" sz="2000"/>
              <a:t>Aplica regras de filtragem de tráfego de entrada e de saída.</a:t>
            </a:r>
          </a:p>
          <a:p>
            <a:pPr marL="457200" indent="-457200">
              <a:lnSpc>
                <a:spcPct val="114000"/>
              </a:lnSpc>
              <a:buFont typeface="Arial" panose="020B0604020202020204" pitchFamily="34" charset="0"/>
              <a:buChar char="•"/>
            </a:pPr>
            <a:r>
              <a:rPr lang="pt-BR" sz="2000"/>
              <a:t>Alta disponibilidade integrada.</a:t>
            </a:r>
          </a:p>
          <a:p>
            <a:pPr marL="457200" indent="-457200">
              <a:lnSpc>
                <a:spcPct val="114000"/>
              </a:lnSpc>
              <a:buFont typeface="Arial" panose="020B0604020202020204" pitchFamily="34" charset="0"/>
              <a:buChar char="•"/>
            </a:pPr>
            <a:r>
              <a:rPr lang="pt-BR" sz="2000"/>
              <a:t>Escalabilidade de nuvem irrestrita.</a:t>
            </a:r>
          </a:p>
          <a:p>
            <a:pPr marL="457200" indent="-457200">
              <a:lnSpc>
                <a:spcPct val="114000"/>
              </a:lnSpc>
              <a:buFont typeface="Arial" panose="020B0604020202020204" pitchFamily="34" charset="0"/>
              <a:buChar char="•"/>
            </a:pPr>
            <a:r>
              <a:rPr lang="pt-BR" sz="2000"/>
              <a:t>Usa o registro em log do Azure Monitor.</a:t>
            </a:r>
          </a:p>
          <a:p>
            <a:endParaRPr lang="en-US"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pt-BR" sz="900" b="0" i="0" u="none" strike="noStrike">
                <a:solidFill>
                  <a:schemeClr val="tx1"/>
                </a:solidFill>
                <a:latin typeface="Segoe UI Light" pitchFamily="34" charset="0"/>
                <a:ea typeface="+mn-ea"/>
                <a:cs typeface="+mn-cs"/>
              </a:rPr>
              <a:t>Firewall do Azure - https://azure.microsoft.com/pt-br/services/azure-firewall/</a:t>
            </a:r>
          </a:p>
          <a:p>
            <a:endParaRPr lang="en-IE" sz="900" b="0" i="0" u="none"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Observação sobre ordem de conteúdo no Learn e SkillPipe:</a:t>
            </a:r>
          </a:p>
          <a:p>
            <a:r>
              <a:rPr lang="pt-BR" sz="900" b="0" i="0" u="none" strike="noStrike">
                <a:solidFill>
                  <a:schemeClr val="tx1"/>
                </a:solidFill>
                <a:latin typeface="Segoe UI Light" pitchFamily="34" charset="0"/>
                <a:ea typeface="+mn-ea"/>
                <a:cs typeface="+mn-cs"/>
              </a:rPr>
              <a:t>https://docs.microsoft.com/pt-br/learn/modules/secure-network-connectivity-azure/3-protect-network-azure-firewall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900" b="1">
                <a:solidFill>
                  <a:schemeClr val="tx1"/>
                </a:solidFill>
                <a:latin typeface="Segoe UI Light" pitchFamily="34" charset="0"/>
                <a:ea typeface="+mn-ea"/>
                <a:cs typeface="+mn-cs"/>
              </a:rPr>
              <a:t>Proteção contra DDoS do Azure </a:t>
            </a:r>
            <a:r>
              <a:rPr lang="pt-BR" sz="900">
                <a:solidFill>
                  <a:schemeClr val="tx1"/>
                </a:solidFill>
                <a:latin typeface="Segoe UI Light" pitchFamily="34" charset="0"/>
                <a:ea typeface="+mn-ea"/>
                <a:cs typeface="+mn-cs"/>
              </a:rPr>
              <a:t>- </a:t>
            </a:r>
            <a:r>
              <a:rPr lang="pt-BR" sz="900" b="0" i="0" u="none" strike="noStrike">
                <a:solidFill>
                  <a:schemeClr val="tx1"/>
                </a:solidFill>
                <a:latin typeface="Segoe UI Light" pitchFamily="34" charset="0"/>
                <a:ea typeface="+mn-ea"/>
                <a:cs typeface="+mn-cs"/>
              </a:rPr>
              <a:t>https://azure.microsoft.com/pt-br/services/ddos-protection/</a:t>
            </a:r>
          </a:p>
          <a:p>
            <a:endParaRPr lang="en-IE" sz="900" b="0" i="0" u="none"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Observação sobre ordem de conteúdo no Learn e SkillPipe:</a:t>
            </a:r>
          </a:p>
          <a:p>
            <a:r>
              <a:rPr lang="pt-BR" sz="900">
                <a:solidFill>
                  <a:schemeClr val="tx1"/>
                </a:solidFill>
                <a:latin typeface="Segoe UI Light" pitchFamily="34" charset="0"/>
                <a:ea typeface="+mn-ea"/>
                <a:cs typeface="+mn-cs"/>
              </a:rPr>
              <a:t>https://docs.microsoft.com/pt-br/learn/modules/secure-network-connectivity-azure/4-protect-attacks-azure-ddos-protection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354637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a:t>Este </a:t>
            </a:r>
            <a:r>
              <a:rPr lang="pt-BR" baseline="0"/>
              <a:t>slide usa</a:t>
            </a:r>
            <a:r>
              <a:rPr lang="pt-BR"/>
              <a:t> as camadas de rede e o perímetro de Proteção Completa</a:t>
            </a:r>
            <a:r>
              <a:rPr lang="pt-BR" baseline="0"/>
              <a:t> </a:t>
            </a:r>
            <a:r>
              <a:rPr lang="pt-BR"/>
              <a:t>como exemplos. A discussão de soluções de segurança de rede do Azure em cada camada não faz parte do </a:t>
            </a:r>
            <a:r>
              <a:rPr lang="pt-BR" baseline="0"/>
              <a:t>escopo deste curso</a:t>
            </a:r>
            <a:r>
              <a:rPr lang="pt-BR"/>
              <a: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1" i="0" u="none" strike="noStrike">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i="0" u="none" strike="noStrike">
                <a:solidFill>
                  <a:schemeClr val="tx1"/>
                </a:solidFill>
                <a:latin typeface="Segoe UI Light" pitchFamily="34" charset="0"/>
                <a:ea typeface="+mn-ea"/>
                <a:cs typeface="+mn-cs"/>
              </a:rPr>
              <a:t>https://docs.microsoft.com/pt-br/learn/modules/secure-network-connectivity-azure/7-combine-services-complete-solution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6507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46489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168642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a:t>Ajuste a capa para AZ-900T00 ou AZ-900T01.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pc="-20"/>
              <a:t>Agora, este conteúdo no SkillPipe está alinhado ao conteúdo no Learn. A seção de anotações do PPT vai reunir exercícios gratuitos da área restrita do Learn disponíveis e fornecer links diretos que podem ser compartilhados com </a:t>
            </a:r>
            <a:br>
              <a:rPr lang="pt-BR" spc="-20"/>
            </a:br>
            <a:r>
              <a:rPr lang="pt-BR" spc="-20"/>
              <a:t>os alunos (caso eles não consigam criar uma conta gratuita do Azure e/ou não estejam acompanhando no Learn).</a:t>
            </a:r>
          </a:p>
          <a:p>
            <a:endParaRPr lang="en-US" dirty="0"/>
          </a:p>
          <a:p>
            <a:r>
              <a:rPr lang="pt-BR"/>
              <a:t>https://docs.microsoft.com/pt-br/learn/paths/az-900-describe-general-security-network-security-features/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3619146B-24F9-441E-A368-DB3B5A84C1D4}"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216377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640152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440117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642949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073461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290059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9094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10782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00745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537272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810235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a:t>Observação sobre ordem de conteúdo no Learn e SkillPipe:</a:t>
            </a:r>
          </a:p>
          <a:p>
            <a:r>
              <a:rPr lang="pt-BR" b="0"/>
              <a:t>Slides 1-5</a:t>
            </a:r>
          </a:p>
          <a:p>
            <a:r>
              <a:rPr lang="pt-BR" b="0"/>
              <a:t>https://docs.microsoft.com/pt-br/learn/modules/iot-fundamentals/1-introduction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06568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a:t>Observação sobre ordem de conteúdo no Learn e SkillPipe:</a:t>
            </a:r>
          </a:p>
          <a:p>
            <a:r>
              <a:rPr lang="pt-BR" b="0"/>
              <a:t>Slides 1-5</a:t>
            </a:r>
          </a:p>
          <a:p>
            <a:r>
              <a:rPr lang="pt-BR" b="0"/>
              <a:t>https://docs.microsoft.com/pt-br/learn/modules/iot-fundamentals/1-introduction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43887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791200" cy="4539343"/>
          </a:xfrm>
        </p:spPr>
        <p:txBody>
          <a:bodyPr/>
          <a:lstStyle/>
          <a:p>
            <a:r>
              <a:rPr lang="pt-BR" sz="1000" b="0" i="0">
                <a:solidFill>
                  <a:srgbClr val="171717"/>
                </a:solidFill>
                <a:latin typeface="Segoe UI" panose="020B0502040204020203" pitchFamily="34" charset="0"/>
              </a:rPr>
              <a:t>A Central de Segurança do Azure é um sistema unificado de gerenciamento de segurança de infraestrutura que reforça a postura de segurança dos data centers e fornece proteção avançada contra ameaças em cargas de trabalho híbridas na nuvem (estejam elas no Azure ou não) e no local.</a:t>
            </a:r>
          </a:p>
          <a:p>
            <a:pPr algn="l">
              <a:buFont typeface="Arial" panose="020B0604020202020204" pitchFamily="34" charset="0"/>
              <a:buChar char="•"/>
            </a:pPr>
            <a:r>
              <a:rPr lang="pt-BR" sz="1000" b="1" i="0">
                <a:solidFill>
                  <a:srgbClr val="171717"/>
                </a:solidFill>
                <a:latin typeface="Segoe UI" panose="020B0502040204020203" pitchFamily="34" charset="0"/>
              </a:rPr>
              <a:t>Fortalecer a postura de segurança</a:t>
            </a:r>
            <a:r>
              <a:rPr lang="pt-BR" sz="1000" b="0" i="0">
                <a:solidFill>
                  <a:srgbClr val="171717"/>
                </a:solidFill>
                <a:latin typeface="Segoe UI" panose="020B0502040204020203" pitchFamily="34" charset="0"/>
              </a:rPr>
              <a:t>: a Central de Segurança avalia seu ambiente e permite que você entenda o status de seus recursos e se eles são seguros.</a:t>
            </a:r>
          </a:p>
          <a:p>
            <a:pPr algn="l">
              <a:buFont typeface="Arial" panose="020B0604020202020204" pitchFamily="34" charset="0"/>
              <a:buChar char="•"/>
            </a:pPr>
            <a:r>
              <a:rPr lang="pt-BR" sz="1000" b="1" i="0">
                <a:solidFill>
                  <a:srgbClr val="171717"/>
                </a:solidFill>
                <a:latin typeface="Segoe UI" panose="020B0502040204020203" pitchFamily="34" charset="0"/>
              </a:rPr>
              <a:t>Proteger-se contra ameaças</a:t>
            </a:r>
            <a:r>
              <a:rPr lang="pt-BR" sz="1000" b="0" i="0">
                <a:solidFill>
                  <a:srgbClr val="171717"/>
                </a:solidFill>
                <a:latin typeface="Segoe UI" panose="020B0502040204020203" pitchFamily="34" charset="0"/>
              </a:rPr>
              <a:t>: A Central de Segurança avalia as cargas de trabalho e gera recomendações de prevenção contra ameaças e alertas de segurança.</a:t>
            </a:r>
          </a:p>
          <a:p>
            <a:pPr algn="l">
              <a:buFont typeface="Arial" panose="020B0604020202020204" pitchFamily="34" charset="0"/>
              <a:buChar char="•"/>
            </a:pPr>
            <a:r>
              <a:rPr lang="pt-BR" sz="1000" b="1" i="0">
                <a:solidFill>
                  <a:srgbClr val="171717"/>
                </a:solidFill>
                <a:latin typeface="Segoe UI" panose="020B0502040204020203" pitchFamily="34" charset="0"/>
              </a:rPr>
              <a:t>Obter segurança com mais rapidez</a:t>
            </a:r>
            <a:r>
              <a:rPr lang="pt-BR" sz="1000" b="0" i="0">
                <a:solidFill>
                  <a:srgbClr val="171717"/>
                </a:solidFill>
                <a:latin typeface="Segoe UI" panose="020B0502040204020203" pitchFamily="34" charset="0"/>
              </a:rPr>
              <a:t>: na Central de Segurança, tudo é feito na velocidade da nuvem. Como ela é nativamente integrada, a implantação da Central de Segurança é fácil, oferecendo a você provisionamento automático e proteção com os serviços do Azure.</a:t>
            </a:r>
          </a:p>
          <a:p>
            <a:pPr marL="0" marR="0" indent="0" algn="ctr" rtl="0" eaLnBrk="1" fontAlgn="auto" latinLnBrk="0" hangingPunct="1">
              <a:spcBef>
                <a:spcPts val="0"/>
              </a:spcBef>
              <a:spcAft>
                <a:spcPts val="0"/>
              </a:spcAft>
            </a:pPr>
            <a:r>
              <a:rPr lang="pt-BR" sz="1000" b="1" i="0" u="none" strike="noStrike">
                <a:solidFill>
                  <a:srgbClr val="000000"/>
                </a:solidFill>
                <a:latin typeface="Segoe UI" panose="020B0502040204020203" pitchFamily="34" charset="0"/>
                <a:cs typeface="Segoe UI Semilight" panose="020B0402040204020203" pitchFamily="34" charset="0"/>
              </a:rPr>
              <a:t>Conformidade com a política</a:t>
            </a:r>
          </a:p>
          <a:p>
            <a:pPr marL="0" marR="0" indent="0" algn="ctr" rtl="0" eaLnBrk="1" fontAlgn="auto" latinLnBrk="0" hangingPunct="1">
              <a:spcBef>
                <a:spcPts val="0"/>
              </a:spcBef>
              <a:spcAft>
                <a:spcPts val="0"/>
              </a:spcAft>
            </a:pPr>
            <a:r>
              <a:rPr lang="pt-BR" sz="1000" i="0" u="none" strike="noStrike">
                <a:solidFill>
                  <a:srgbClr val="000000"/>
                </a:solidFill>
                <a:latin typeface="Segoe UI" panose="020B0502040204020203" pitchFamily="34" charset="0"/>
                <a:cs typeface="Segoe UI Semilight" panose="020B0402040204020203" pitchFamily="34" charset="0"/>
              </a:rPr>
              <a:t>A Central de Segurança está integrada à parte superior dos controles do </a:t>
            </a:r>
            <a:r>
              <a:rPr lang="pt-BR" sz="1000" b="0" i="0" u="none" strike="noStrike">
                <a:solidFill>
                  <a:srgbClr val="000000"/>
                </a:solidFill>
                <a:latin typeface="Segoe UI" panose="020B0502040204020203" pitchFamily="34" charset="0"/>
                <a:cs typeface="Segoe UI Semilight" panose="020B0402040204020203" pitchFamily="34" charset="0"/>
              </a:rPr>
              <a:t>Azure Policy para que você possa </a:t>
            </a:r>
            <a:r>
              <a:rPr lang="pt-BR" sz="1000" b="1" i="0" u="none" strike="noStrike">
                <a:solidFill>
                  <a:srgbClr val="000000"/>
                </a:solidFill>
                <a:latin typeface="Segoe UI" panose="020B0502040204020203" pitchFamily="34" charset="0"/>
                <a:cs typeface="Segoe UI Semilight" panose="020B0402040204020203" pitchFamily="34" charset="0"/>
              </a:rPr>
              <a:t>definir e monitorar</a:t>
            </a:r>
            <a:r>
              <a:rPr lang="pt-BR" sz="1000" b="0" i="0" u="none" strike="noStrike">
                <a:solidFill>
                  <a:srgbClr val="000000"/>
                </a:solidFill>
                <a:latin typeface="Segoe UI" panose="020B0502040204020203" pitchFamily="34" charset="0"/>
                <a:cs typeface="Segoe UI Semilight" panose="020B0402040204020203" pitchFamily="34" charset="0"/>
              </a:rPr>
              <a:t> suas políticas para que sejam executadas em grupos de gerenciamento, em assinaturas e até mesmo para um locatário.</a:t>
            </a:r>
          </a:p>
          <a:p>
            <a:pPr marL="0" marR="0" indent="0" algn="ctr" rtl="0" eaLnBrk="1" fontAlgn="auto" latinLnBrk="0" hangingPunct="1">
              <a:spcBef>
                <a:spcPts val="0"/>
              </a:spcBef>
              <a:spcAft>
                <a:spcPts val="0"/>
              </a:spcAft>
            </a:pPr>
            <a:r>
              <a:rPr lang="pt-BR" sz="1000" b="1" i="0" u="none" strike="noStrike">
                <a:solidFill>
                  <a:srgbClr val="000000"/>
                </a:solidFill>
                <a:latin typeface="Segoe UI" panose="020B0502040204020203" pitchFamily="34" charset="0"/>
                <a:cs typeface="Segoe UI Semilight" panose="020B0402040204020203" pitchFamily="34" charset="0"/>
              </a:rPr>
              <a:t>Alertas de segurança</a:t>
            </a:r>
          </a:p>
          <a:p>
            <a:pPr marL="0" marR="0" indent="0" algn="ctr" rtl="0" eaLnBrk="1" fontAlgn="auto" latinLnBrk="0" hangingPunct="1">
              <a:spcBef>
                <a:spcPts val="0"/>
              </a:spcBef>
              <a:spcAft>
                <a:spcPts val="0"/>
              </a:spcAft>
            </a:pPr>
            <a:r>
              <a:rPr lang="pt-BR" sz="1000" b="0" i="0" u="none" strike="noStrike">
                <a:solidFill>
                  <a:srgbClr val="000000"/>
                </a:solidFill>
                <a:latin typeface="Segoe UI" panose="020B0502040204020203" pitchFamily="34" charset="0"/>
                <a:cs typeface="Segoe UI Semilight" panose="020B0402040204020203" pitchFamily="34" charset="0"/>
              </a:rPr>
              <a:t>A Central de Segurança automaticamente coleta, analisa e integra dados do log de recursos do Azure, como firewall e proteção do ponto de extremidade para detectar ameaças reais. Em seguida, é exibida uma lista de alertas de segurança priorizados na Central de Segurança junto com as informações necessárias para investigar e corrigir rapidamente um ataque.</a:t>
            </a:r>
          </a:p>
          <a:p>
            <a:pPr marL="0" marR="0" indent="0" algn="ctr" rtl="0" eaLnBrk="1" fontAlgn="auto" latinLnBrk="0" hangingPunct="1">
              <a:spcBef>
                <a:spcPts val="0"/>
              </a:spcBef>
              <a:spcAft>
                <a:spcPts val="0"/>
              </a:spcAft>
            </a:pPr>
            <a:r>
              <a:rPr lang="pt-BR" sz="1000" b="1" i="0" u="none" strike="noStrike">
                <a:solidFill>
                  <a:srgbClr val="000000"/>
                </a:solidFill>
                <a:latin typeface="Segoe UI" panose="020B0502040204020203" pitchFamily="34" charset="0"/>
                <a:cs typeface="Segoe UI Semilight" panose="020B0402040204020203" pitchFamily="34" charset="0"/>
              </a:rPr>
              <a:t>Classificação de segurança</a:t>
            </a:r>
          </a:p>
          <a:p>
            <a:pPr marL="0" marR="0" indent="0" algn="ctr" rtl="0" eaLnBrk="1" fontAlgn="auto" latinLnBrk="0" hangingPunct="1">
              <a:spcBef>
                <a:spcPts val="0"/>
              </a:spcBef>
              <a:spcAft>
                <a:spcPts val="0"/>
              </a:spcAft>
            </a:pPr>
            <a:r>
              <a:rPr lang="pt-BR" sz="1000" b="0" i="0" u="none" strike="noStrike">
                <a:solidFill>
                  <a:srgbClr val="000000"/>
                </a:solidFill>
                <a:latin typeface="Segoe UI" panose="020B0502040204020203" pitchFamily="34" charset="0"/>
                <a:cs typeface="Segoe UI Semilight" panose="020B0402040204020203" pitchFamily="34" charset="0"/>
              </a:rPr>
              <a:t>A Central de Segurança avalia continuamente seus recursos quanto a problemas de segurança. Em seguida, agrega todas as descobertas a uma única pontuação para que você possa informar sua situação atual de segurança.</a:t>
            </a:r>
          </a:p>
          <a:p>
            <a:pPr marL="0" marR="0" indent="0" algn="ctr" rtl="0" eaLnBrk="1" fontAlgn="auto" latinLnBrk="0" hangingPunct="1">
              <a:spcBef>
                <a:spcPts val="0"/>
              </a:spcBef>
              <a:spcAft>
                <a:spcPts val="0"/>
              </a:spcAft>
            </a:pPr>
            <a:r>
              <a:rPr lang="pt-BR" sz="1000" b="1" i="0" u="none" strike="noStrike">
                <a:solidFill>
                  <a:srgbClr val="000000"/>
                </a:solidFill>
                <a:latin typeface="Segoe UI" panose="020B0502040204020203" pitchFamily="34" charset="0"/>
                <a:cs typeface="Segoe UI Semilight" panose="020B0402040204020203" pitchFamily="34" charset="0"/>
              </a:rPr>
              <a:t>Limpeza de Segurança de Recursos</a:t>
            </a:r>
          </a:p>
          <a:p>
            <a:pPr marL="0" marR="0" indent="0" algn="ctr" rtl="0" eaLnBrk="1" fontAlgn="auto" latinLnBrk="0" hangingPunct="1">
              <a:spcBef>
                <a:spcPts val="0"/>
              </a:spcBef>
              <a:spcAft>
                <a:spcPts val="0"/>
              </a:spcAft>
            </a:pPr>
            <a:r>
              <a:rPr lang="pt-BR" sz="1000" b="0" i="0" u="none" strike="noStrike">
                <a:solidFill>
                  <a:srgbClr val="000000"/>
                </a:solidFill>
                <a:latin typeface="Segoe UI" panose="020B0502040204020203" pitchFamily="34" charset="0"/>
                <a:cs typeface="Segoe UI Semilight" panose="020B0402040204020203" pitchFamily="34" charset="0"/>
              </a:rPr>
              <a:t>Recomendações e visibilidade de segurança por recurso.</a:t>
            </a:r>
          </a:p>
          <a:p>
            <a:endParaRPr lang="en-IE" sz="900" b="1" i="0" u="none" strike="noStrike" kern="1200" dirty="0">
              <a:solidFill>
                <a:schemeClr val="tx1"/>
              </a:solidFill>
              <a:effectLst/>
              <a:latin typeface="Segoe UI Light" pitchFamily="34" charset="0"/>
              <a:ea typeface="+mn-ea"/>
              <a:cs typeface="+mn-cs"/>
            </a:endParaRPr>
          </a:p>
          <a:p>
            <a:r>
              <a:rPr lang="pt-BR" sz="800" b="1" i="0" u="none" strike="noStrike">
                <a:solidFill>
                  <a:schemeClr val="tx1"/>
                </a:solidFill>
                <a:latin typeface="Segoe UI Light" pitchFamily="34" charset="0"/>
                <a:ea typeface="+mn-ea"/>
                <a:cs typeface="+mn-cs"/>
              </a:rPr>
              <a:t>Segurança do Azure </a:t>
            </a:r>
            <a:r>
              <a:rPr lang="pt-BR" sz="800" b="0" i="0" u="none" strike="noStrike">
                <a:solidFill>
                  <a:schemeClr val="tx1"/>
                </a:solidFill>
                <a:latin typeface="Segoe UI Light" pitchFamily="34" charset="0"/>
                <a:ea typeface="+mn-ea"/>
                <a:cs typeface="+mn-cs"/>
              </a:rPr>
              <a:t>- https://azure.microsoft.com/pt-br/services/security-center/</a:t>
            </a:r>
          </a:p>
          <a:p>
            <a:endParaRPr lang="en-IE" sz="800" b="0" i="0" u="none" strike="noStrike" kern="1200" dirty="0">
              <a:solidFill>
                <a:schemeClr val="tx1"/>
              </a:solidFill>
              <a:effectLst/>
              <a:latin typeface="Segoe UI Light" pitchFamily="34" charset="0"/>
              <a:ea typeface="+mn-ea"/>
              <a:cs typeface="+mn-cs"/>
            </a:endParaRPr>
          </a:p>
          <a:p>
            <a:r>
              <a:rPr lang="pt-BR" sz="800" b="1"/>
              <a:t>Observação sobre ordem de conteúdo no Learn e SkillPipe:</a:t>
            </a:r>
          </a:p>
          <a:p>
            <a:r>
              <a:rPr lang="pt-BR" sz="800" b="0"/>
              <a:t>Slides 6, 8 e 9</a:t>
            </a:r>
          </a:p>
          <a:p>
            <a:r>
              <a:rPr lang="pt-BR" sz="800" b="0"/>
              <a:t>https://docs.microsoft.com/pt-br/learn/modules/protect-against-security-threats-azure/2-protect-threats-security-center</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2/27/2022 1:27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60592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900" b="1" i="0" u="none" strike="noStrike">
                <a:solidFill>
                  <a:schemeClr val="tx1"/>
                </a:solidFill>
                <a:latin typeface="Segoe UI Light" pitchFamily="34" charset="0"/>
                <a:ea typeface="+mn-ea"/>
                <a:cs typeface="+mn-cs"/>
              </a:rPr>
              <a:t>Segurança do Azure </a:t>
            </a:r>
            <a:r>
              <a:rPr lang="pt-BR" sz="900" b="0" i="0" u="none" strike="noStrike">
                <a:solidFill>
                  <a:schemeClr val="tx1"/>
                </a:solidFill>
                <a:latin typeface="Segoe UI Light" pitchFamily="34" charset="0"/>
                <a:ea typeface="+mn-ea"/>
                <a:cs typeface="+mn-cs"/>
              </a:rPr>
              <a:t>- https://azure.microsoft.com/pt-br/services/security-center/</a:t>
            </a:r>
          </a:p>
          <a:p>
            <a:r>
              <a:rPr lang="pt-BR" sz="900" b="0" i="0" u="none" strike="noStrike">
                <a:solidFill>
                  <a:schemeClr val="tx1"/>
                </a:solidFill>
                <a:latin typeface="Segoe UI Light" pitchFamily="34" charset="0"/>
                <a:ea typeface="+mn-ea"/>
                <a:cs typeface="+mn-cs"/>
              </a:rPr>
              <a:t>https://docs.microsoft.com/pt-br/azure/security-center/security-center-managing-and-responding-alerts</a:t>
            </a:r>
          </a:p>
          <a:p>
            <a:r>
              <a:rPr lang="pt-BR" sz="900" b="0" i="0" u="none" strike="noStrike">
                <a:solidFill>
                  <a:schemeClr val="tx1"/>
                </a:solidFill>
                <a:latin typeface="Segoe UI Light" pitchFamily="34" charset="0"/>
                <a:ea typeface="+mn-ea"/>
                <a:cs typeface="+mn-cs"/>
              </a:rPr>
              <a:t>https://docs.microsoft.com/pt-br/azure/security-center/secure-score-security-controls</a:t>
            </a:r>
          </a:p>
          <a:p>
            <a:endParaRPr lang="en-IE" sz="900" b="0" i="0" u="none" strike="noStrike" kern="1200" dirty="0">
              <a:solidFill>
                <a:schemeClr val="tx1"/>
              </a:solidFill>
              <a:effectLst/>
              <a:latin typeface="Segoe UI Light" pitchFamily="34" charset="0"/>
              <a:ea typeface="+mn-ea"/>
              <a:cs typeface="+mn-cs"/>
            </a:endParaRPr>
          </a:p>
          <a:p>
            <a:r>
              <a:rPr lang="pt-BR" sz="900" b="0" i="0" u="none" strike="noStrike">
                <a:solidFill>
                  <a:schemeClr val="tx1"/>
                </a:solidFill>
                <a:latin typeface="Segoe UI Light" pitchFamily="34" charset="0"/>
                <a:ea typeface="+mn-ea"/>
                <a:cs typeface="+mn-cs"/>
              </a:rPr>
              <a:t>Classificação de segurança - a Central de Segurança avalia continuamente seus recursos quanto a problemas de segurança. Em seguida, agrega todas as descobertas a uma única pontuação para que você possa informar, rapidamente, sua situação atual de segurança: quanto mais alta a pontuação, mais baixo o nível de risco identificado</a:t>
            </a:r>
          </a:p>
          <a:p>
            <a:endParaRPr lang="en-IE" sz="900" b="0" i="0" u="none" strike="noStrike" kern="1200" dirty="0">
              <a:solidFill>
                <a:schemeClr val="tx1"/>
              </a:solidFill>
              <a:effectLst/>
              <a:latin typeface="Segoe UI Light" pitchFamily="34" charset="0"/>
              <a:ea typeface="+mn-ea"/>
              <a:cs typeface="+mn-cs"/>
            </a:endParaRPr>
          </a:p>
          <a:p>
            <a:r>
              <a:rPr lang="pt-BR" sz="900" b="1"/>
              <a:t>Observação sobre ordem de conteúdo no Learn e SkillPipe:</a:t>
            </a:r>
          </a:p>
          <a:p>
            <a:r>
              <a:rPr lang="pt-BR" sz="900" b="0"/>
              <a:t>Slides 6, 8 e 9</a:t>
            </a:r>
          </a:p>
          <a:p>
            <a:r>
              <a:rPr lang="pt-BR" sz="900" b="0"/>
              <a:t>https://docs.microsoft.com/pt-br/learn/modules/protect-against-security-threats-azure/2-protect-threats-security-center</a:t>
            </a:r>
          </a:p>
          <a:p>
            <a:endParaRPr lang="en-US" sz="900" dirty="0"/>
          </a:p>
          <a:p>
            <a:endParaRPr lang="en-US" sz="900" dirty="0"/>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084064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900" b="1" i="0" u="none" strike="noStrike">
                <a:solidFill>
                  <a:schemeClr val="tx1"/>
                </a:solidFill>
                <a:latin typeface="Segoe UI Light" pitchFamily="34" charset="0"/>
                <a:ea typeface="+mn-ea"/>
                <a:cs typeface="+mn-cs"/>
              </a:rPr>
              <a:t>Segurança do Azure </a:t>
            </a:r>
            <a:r>
              <a:rPr lang="pt-BR" sz="900" b="0" i="0" u="none" strike="noStrike">
                <a:solidFill>
                  <a:schemeClr val="tx1"/>
                </a:solidFill>
                <a:latin typeface="Segoe UI Light" pitchFamily="34" charset="0"/>
                <a:ea typeface="+mn-ea"/>
                <a:cs typeface="+mn-cs"/>
              </a:rPr>
              <a:t>- https://azure.microsoft.com/pt-br/services/security-center/</a:t>
            </a:r>
          </a:p>
          <a:p>
            <a:r>
              <a:rPr lang="pt-BR" sz="900" b="0" i="0" u="none" strike="noStrike">
                <a:solidFill>
                  <a:schemeClr val="tx1"/>
                </a:solidFill>
                <a:latin typeface="Segoe UI Light" pitchFamily="34" charset="0"/>
                <a:ea typeface="+mn-ea"/>
                <a:cs typeface="+mn-cs"/>
              </a:rPr>
              <a:t>https://docs.microsoft.com/pt-br/azure/security-center/security-center-managing-and-responding-alerts</a:t>
            </a:r>
          </a:p>
          <a:p>
            <a:r>
              <a:rPr lang="pt-BR" sz="900" b="0" i="0" u="none" strike="noStrike">
                <a:solidFill>
                  <a:schemeClr val="tx1"/>
                </a:solidFill>
                <a:latin typeface="Segoe UI Light" pitchFamily="34" charset="0"/>
                <a:ea typeface="+mn-ea"/>
                <a:cs typeface="+mn-cs"/>
              </a:rPr>
              <a:t>https://docs.microsoft.com/pt-br/azure/security-center/secure-score-security-controls</a:t>
            </a:r>
          </a:p>
          <a:p>
            <a:endParaRPr lang="en-IE" sz="900" b="0" i="0" u="none" strike="noStrike" kern="1200" dirty="0">
              <a:solidFill>
                <a:schemeClr val="tx1"/>
              </a:solidFill>
              <a:effectLst/>
              <a:latin typeface="Segoe UI Light" pitchFamily="34" charset="0"/>
              <a:ea typeface="+mn-ea"/>
              <a:cs typeface="+mn-cs"/>
            </a:endParaRPr>
          </a:p>
          <a:p>
            <a:r>
              <a:rPr lang="pt-BR" sz="900" b="0" i="0" u="none" strike="noStrike">
                <a:solidFill>
                  <a:schemeClr val="tx1"/>
                </a:solidFill>
                <a:latin typeface="Segoe UI Light" pitchFamily="34" charset="0"/>
                <a:ea typeface="+mn-ea"/>
                <a:cs typeface="+mn-cs"/>
              </a:rPr>
              <a:t>Classificação de segurança - a Central de Segurança avalia continuamente seus recursos quanto a problemas de segurança. Em seguida, agrega todas as descobertas a uma única pontuação para que você possa informar, rapidamente, sua situação atual de segurança: quanto mais alta a pontuação, mais baixo o nível de risco identificado</a:t>
            </a:r>
          </a:p>
          <a:p>
            <a:endParaRPr lang="en-IE" sz="900" b="0" i="0" u="none" strike="noStrike" kern="1200" dirty="0">
              <a:solidFill>
                <a:schemeClr val="tx1"/>
              </a:solidFill>
              <a:effectLst/>
              <a:latin typeface="Segoe UI Light" pitchFamily="34" charset="0"/>
              <a:ea typeface="+mn-ea"/>
              <a:cs typeface="+mn-cs"/>
            </a:endParaRPr>
          </a:p>
          <a:p>
            <a:r>
              <a:rPr lang="pt-BR" sz="900" b="1"/>
              <a:t>Observação sobre ordem de conteúdo no Learn e SkillPipe:</a:t>
            </a:r>
          </a:p>
          <a:p>
            <a:r>
              <a:rPr lang="pt-BR" sz="900" b="0"/>
              <a:t>Slides 6, 8 e 9</a:t>
            </a:r>
          </a:p>
          <a:p>
            <a:r>
              <a:rPr lang="pt-BR" sz="900" b="0"/>
              <a:t>https://docs.microsoft.com/pt-br/learn/modules/protect-against-security-threats-azure/2-protect-threats-security-center</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2/27/2022 1:34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21707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a:latin typeface="Segoe UI Semilight"/>
                <a:cs typeface="Segoe UI Semilight"/>
              </a:rPr>
              <a:t>Coletar - </a:t>
            </a:r>
            <a:r>
              <a:rPr lang="pt-BR">
                <a:latin typeface="Segoe UI Semilight"/>
                <a:cs typeface="Segoe UI Semilight"/>
              </a:rPr>
              <a:t> dados de todos os usuários, dispositivos, aplicativos e infraestrutura, locais e em várias nuvens.</a:t>
            </a:r>
          </a:p>
          <a:p>
            <a:r>
              <a:rPr lang="pt-BR" b="1">
                <a:latin typeface="Segoe UI Semilight"/>
                <a:cs typeface="Segoe UI Semilight"/>
              </a:rPr>
              <a:t>Detectar</a:t>
            </a:r>
            <a:r>
              <a:rPr lang="pt-BR">
                <a:latin typeface="Segoe UI Semilight"/>
                <a:cs typeface="Segoe UI Semilight"/>
              </a:rPr>
              <a:t> ameaças e minimizar falsos positivos usando a análise.</a:t>
            </a:r>
          </a:p>
          <a:p>
            <a:r>
              <a:rPr lang="pt-BR" b="1">
                <a:latin typeface="Segoe UI Semilight"/>
                <a:cs typeface="Segoe UI Semilight"/>
              </a:rPr>
              <a:t>Investigar</a:t>
            </a:r>
            <a:r>
              <a:rPr lang="pt-BR">
                <a:latin typeface="Segoe UI Semilight"/>
                <a:cs typeface="Segoe UI Semilight"/>
              </a:rPr>
              <a:t> ameaças com IA e buscar atividades suspeitas em escala.</a:t>
            </a:r>
          </a:p>
          <a:p>
            <a:r>
              <a:rPr lang="pt-BR" b="1">
                <a:latin typeface="Segoe UI Semilight"/>
                <a:cs typeface="Segoe UI Semilight"/>
              </a:rPr>
              <a:t>Responder</a:t>
            </a:r>
            <a:r>
              <a:rPr lang="pt-BR">
                <a:latin typeface="Segoe UI Semilight"/>
                <a:cs typeface="Segoe UI Semilight"/>
              </a:rPr>
              <a:t> a incidentes com orquestração e automação integradas de tarefas comuns.</a:t>
            </a:r>
          </a:p>
          <a:p>
            <a:endParaRPr lang="en-US" dirty="0"/>
          </a:p>
          <a:p>
            <a:r>
              <a:rPr lang="pt-BR" b="1"/>
              <a:t>Observação sobre ordem de conteúdo no Learn e SkillPipe:</a:t>
            </a:r>
          </a:p>
          <a:p>
            <a:r>
              <a:rPr lang="pt-BR" b="0"/>
              <a:t>https://docs.microsoft.com/pt-br/learn/modules/protect-against-security-threats-azure/3-detect-respond-threats-sentinel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
          </p:nvPr>
        </p:nvSpPr>
        <p:spPr/>
        <p:txBody>
          <a:bodyPr/>
          <a:lstStyle/>
          <a:p>
            <a:fld id="{386CE63F-9E7F-4C04-9D0D-FCA25A8E9E86}" type="datetime8">
              <a:rPr lang="en-US" smtClean="0"/>
              <a:t>2/27/2022 1:19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96083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900" b="1" baseline="0">
                <a:solidFill>
                  <a:schemeClr val="tx1"/>
                </a:solidFill>
                <a:latin typeface="Segoe UI Light" pitchFamily="34" charset="0"/>
                <a:ea typeface="+mn-ea"/>
                <a:cs typeface="+mn-cs"/>
              </a:rPr>
              <a:t>Azure</a:t>
            </a:r>
            <a:r>
              <a:rPr lang="pt-BR" sz="900" b="1">
                <a:solidFill>
                  <a:schemeClr val="tx1"/>
                </a:solidFill>
                <a:latin typeface="Segoe UI Light" pitchFamily="34" charset="0"/>
                <a:ea typeface="+mn-ea"/>
                <a:cs typeface="+mn-cs"/>
              </a:rPr>
              <a:t> Key Vault </a:t>
            </a:r>
            <a:r>
              <a:rPr lang="pt-BR" sz="900">
                <a:solidFill>
                  <a:schemeClr val="tx1"/>
                </a:solidFill>
                <a:latin typeface="Segoe UI Light" pitchFamily="34" charset="0"/>
                <a:ea typeface="+mn-ea"/>
                <a:cs typeface="+mn-cs"/>
              </a:rPr>
              <a:t>-</a:t>
            </a:r>
            <a:r>
              <a:rPr lang="pt-BR" sz="900" b="0" i="0" u="none" strike="noStrike">
                <a:solidFill>
                  <a:schemeClr val="tx1"/>
                </a:solidFill>
                <a:latin typeface="Segoe UI Light" pitchFamily="34" charset="0"/>
                <a:ea typeface="+mn-ea"/>
                <a:cs typeface="+mn-cs"/>
              </a:rPr>
              <a:t>https://azure.microsoft.com/pt-br/services/key-vault/</a:t>
            </a:r>
          </a:p>
          <a:p>
            <a:endParaRPr lang="en-IE" sz="900" b="0" i="0" u="none"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Observação sobre ordem de conteúdo no Learn e SkillPipe:</a:t>
            </a:r>
          </a:p>
          <a:p>
            <a:r>
              <a:rPr lang="pt-BR" sz="900">
                <a:solidFill>
                  <a:schemeClr val="tx1"/>
                </a:solidFill>
                <a:latin typeface="Segoe UI Light" pitchFamily="34" charset="0"/>
                <a:ea typeface="+mn-ea"/>
                <a:cs typeface="+mn-cs"/>
              </a:rPr>
              <a:t>https://docs.microsoft.com/pt-br/learn/modules/protect-against-security-threats-azure/4-manage-secrets-key-vault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2/27/2022 1:19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849879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057299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7389935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9367975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4575535"/>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71058970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310943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802923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buFont typeface="Arial" panose="020B0604020202020204" pitchFamily="34" charset="0"/>
              <a:buNone/>
              <a:defRPr sz="2400" b="0">
                <a:latin typeface="+mn-lt"/>
              </a:defRPr>
            </a:lvl1pPr>
            <a:lvl2pPr>
              <a:spcBef>
                <a:spcPts val="392"/>
              </a:spcBef>
              <a:spcAft>
                <a:spcPts val="588"/>
              </a:spcAft>
              <a:buFont typeface="Arial" panose="020B0604020202020204" pitchFamily="34" charset="0"/>
              <a:buNone/>
              <a:defRPr sz="2400" b="0">
                <a:latin typeface="+mn-lt"/>
              </a:defRPr>
            </a:lvl2pPr>
            <a:lvl3pPr>
              <a:spcBef>
                <a:spcPts val="392"/>
              </a:spcBef>
              <a:spcAft>
                <a:spcPts val="588"/>
              </a:spcAft>
              <a:buFont typeface="Arial" panose="020B0604020202020204" pitchFamily="34" charset="0"/>
              <a:buNone/>
              <a:defRPr sz="2400" b="0">
                <a:latin typeface="+mn-lt"/>
              </a:defRPr>
            </a:lvl3pPr>
            <a:lvl4pPr>
              <a:spcBef>
                <a:spcPts val="392"/>
              </a:spcBef>
              <a:spcAft>
                <a:spcPts val="588"/>
              </a:spcAft>
              <a:buFont typeface="Arial" panose="020B0604020202020204" pitchFamily="34" charset="0"/>
              <a:buNone/>
              <a:defRPr sz="2400" b="0">
                <a:latin typeface="+mn-lt"/>
              </a:defRPr>
            </a:lvl4pPr>
            <a:lvl5pPr>
              <a:spcBef>
                <a:spcPts val="392"/>
              </a:spcBef>
              <a:spcAft>
                <a:spcPts val="588"/>
              </a:spcAft>
              <a:buFont typeface="Arial" panose="020B0604020202020204" pitchFamily="34" charset="0"/>
              <a:buChar char="•"/>
              <a:defRPr sz="2400" b="0">
                <a:latin typeface="+mn-lt"/>
              </a:defRPr>
            </a:lvl5pPr>
          </a:lstStyle>
          <a:p>
            <a:pPr lvl="0"/>
            <a:r>
              <a:rPr lang="en-US" dirty="0"/>
              <a:t>Click to edit Master text styles</a:t>
            </a:r>
          </a:p>
          <a:p>
            <a:pPr lvl="0"/>
            <a:r>
              <a:rPr lang="en-US" dirty="0"/>
              <a:t>Second level</a:t>
            </a:r>
          </a:p>
          <a:p>
            <a:pPr lvl="1"/>
            <a:r>
              <a:rPr lang="en-US" dirty="0"/>
              <a:t>Third level</a:t>
            </a:r>
          </a:p>
          <a:p>
            <a:pPr lvl="2"/>
            <a:r>
              <a:rPr lang="en-US" dirty="0"/>
              <a:t>Fourth level</a:t>
            </a:r>
          </a:p>
          <a:p>
            <a:pPr lvl="3"/>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346480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8208505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7137958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417933"/>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7068533"/>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437561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2643765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522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809217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33669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59505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01867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832646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8411706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461723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127584385"/>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175082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870245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52006047"/>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32191127"/>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65909675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3902935"/>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86075199"/>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43670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192424"/>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2081325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9777126"/>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778800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8062922"/>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73894103"/>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45721402"/>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5086587"/>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0577646"/>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510668"/>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23633177"/>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7473173"/>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9532407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71268992"/>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948924019"/>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36974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6417004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02390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50" Type="http://schemas.openxmlformats.org/officeDocument/2006/relationships/theme" Target="../theme/theme2.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slideLayout" Target="../slideLayouts/slideLayout63.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584" r:id="rId12"/>
    <p:sldLayoutId id="2147484583" r:id="rId13"/>
    <p:sldLayoutId id="2147484256"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9A657535-9DF8-40B0-8F9B-096D701BFFE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7102504A-5DF7-41D1-9F7B-89944D6DBFB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0" name="GRID" hidden="1">
            <a:extLst>
              <a:ext uri="{FF2B5EF4-FFF2-40B4-BE49-F238E27FC236}">
                <a16:creationId xmlns:a16="http://schemas.microsoft.com/office/drawing/2014/main" id="{6C8EB94D-BD4B-4709-BB2F-8D0486877F0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AACC76F5-6012-48E9-97F6-A14E727E7BBC}"/>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F443E46-DFC3-4CE3-8062-92812029F0F1}"/>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2A5CB8-BB73-4A14-9F56-2CB5A7E366D6}"/>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4D8F0-AEFA-4046-AAA0-406AD3389472}"/>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D37FF53-7E51-4213-B636-5A3B52F94078}"/>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0C425B-66CA-47C4-9F74-919653A10F47}"/>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0098AF-84C4-46AA-909A-1AC462685570}"/>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FFE7C8-68EB-469A-9CB4-C1F4A8E1806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8EB63D-8991-4767-A406-13720B87C42D}"/>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116E49-7F50-44D7-97F2-084C85A3162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DACB4D-652A-4382-9119-A1B15814C24B}"/>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41CC1A-FBAE-456B-92FB-0F2E7E38F5E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676DA3B-D4A2-42CE-A6A2-2550C9B7F40F}"/>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71749D-4E41-455C-8C4C-A9BD59AB6ACE}"/>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D4E459-9B64-4D1C-9C8A-CF23E6695CA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3A4246-EDE2-434E-A23A-2A23E374FCAF}"/>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A72456-BF8E-468A-9C8F-71B882936BD6}"/>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4709474-527D-4486-BC13-2E303D82D15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EFFFC27-46A7-4E8A-A0BC-4B87CD70FF9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825DC7-7E1E-4383-BB82-700D3D6DA99E}"/>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3A088B-CA7F-4F5E-8045-D891C2F09A0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CEC195-4CE4-49E7-8727-B3C558FC369F}"/>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CE4A7D-2EC8-4DB8-ACE8-08318838591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AFCE9-C15A-4224-81B9-FA6C9B4AFD5C}"/>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01EE91-8178-4D78-931B-0F33118078BE}"/>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4298AB-365B-47B0-81A6-496E7E5A1905}"/>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1D3A91-9D95-40C0-BD43-09173486D62C}"/>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21F226A-5497-4406-B00B-1ED06CF95FCC}"/>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7D07C4-BDCE-4ADF-AC32-3D791112376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90D82F-0E2D-4D28-91E6-72C6AA65EEE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92F0BE3-BB2A-46D1-81CD-02A155BD93D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D77E472-741B-4C44-989C-CC80B4FE05F9}"/>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3D0BD81-EDB0-4D41-AE2B-F9559B613D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26081D-A377-4386-89B0-B0AE40F43C0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F14B2F30-5CB6-4DB7-B39C-878CA739BEF1}"/>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C33370D5-A868-4264-A18C-34B60523C8B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8799290"/>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1"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9.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0.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1.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17.png"/><Relationship Id="rId4" Type="http://schemas.openxmlformats.org/officeDocument/2006/relationships/image" Target="../media/image32.sv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6.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17.png"/><Relationship Id="rId4" Type="http://schemas.openxmlformats.org/officeDocument/2006/relationships/image" Target="../media/image37.sv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1.jpeg"/><Relationship Id="rId1" Type="http://schemas.openxmlformats.org/officeDocument/2006/relationships/slideLayout" Target="../slideLayouts/slideLayout4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3.png"/><Relationship Id="rId7" Type="http://schemas.openxmlformats.org/officeDocument/2006/relationships/image" Target="../media/image14.png"/><Relationship Id="rId2" Type="http://schemas.openxmlformats.org/officeDocument/2006/relationships/image" Target="../media/image42.png"/><Relationship Id="rId1" Type="http://schemas.openxmlformats.org/officeDocument/2006/relationships/slideLayout" Target="../slideLayouts/slideLayout63.xml"/><Relationship Id="rId6" Type="http://schemas.openxmlformats.org/officeDocument/2006/relationships/image" Target="../media/image15.png"/><Relationship Id="rId11" Type="http://schemas.openxmlformats.org/officeDocument/2006/relationships/image" Target="../media/image47.png"/><Relationship Id="rId5" Type="http://schemas.openxmlformats.org/officeDocument/2006/relationships/image" Target="../media/image45.png"/><Relationship Id="rId10" Type="http://schemas.openxmlformats.org/officeDocument/2006/relationships/image" Target="../media/image46.png"/><Relationship Id="rId4" Type="http://schemas.openxmlformats.org/officeDocument/2006/relationships/image" Target="../media/image44.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png"/><Relationship Id="rId7" Type="http://schemas.openxmlformats.org/officeDocument/2006/relationships/image" Target="../media/image20.sv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4.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7.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ext&#10;&#10;Description automatically generated with medium confidence">
            <a:extLst>
              <a:ext uri="{FF2B5EF4-FFF2-40B4-BE49-F238E27FC236}">
                <a16:creationId xmlns:a16="http://schemas.microsoft.com/office/drawing/2014/main" id="{3F189779-22CD-44DE-9221-8F804864F71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B865-4513-45EE-90E6-218E9DAB541F}"/>
              </a:ext>
            </a:extLst>
          </p:cNvPr>
          <p:cNvSpPr>
            <a:spLocks noGrp="1"/>
          </p:cNvSpPr>
          <p:nvPr>
            <p:ph type="title"/>
          </p:nvPr>
        </p:nvSpPr>
        <p:spPr>
          <a:xfrm>
            <a:off x="601523" y="707343"/>
            <a:ext cx="11341268" cy="680196"/>
          </a:xfrm>
        </p:spPr>
        <p:txBody>
          <a:bodyPr/>
          <a:lstStyle/>
          <a:p>
            <a:pPr algn="ctr"/>
            <a:r>
              <a:rPr lang="pt-BR" dirty="0"/>
              <a:t>Host Dedicado do Azure</a:t>
            </a:r>
          </a:p>
        </p:txBody>
      </p:sp>
      <p:sp>
        <p:nvSpPr>
          <p:cNvPr id="3" name="Content Placeholder 2">
            <a:extLst>
              <a:ext uri="{FF2B5EF4-FFF2-40B4-BE49-F238E27FC236}">
                <a16:creationId xmlns:a16="http://schemas.microsoft.com/office/drawing/2014/main" id="{C8F7BD72-C561-4FAA-BADB-079C2EFD7409}"/>
              </a:ext>
            </a:extLst>
          </p:cNvPr>
          <p:cNvSpPr>
            <a:spLocks noGrp="1"/>
          </p:cNvSpPr>
          <p:nvPr>
            <p:ph sz="quarter" idx="10"/>
          </p:nvPr>
        </p:nvSpPr>
        <p:spPr>
          <a:xfrm>
            <a:off x="601523" y="1456897"/>
            <a:ext cx="10728328" cy="923330"/>
          </a:xfrm>
        </p:spPr>
        <p:txBody>
          <a:bodyPr/>
          <a:lstStyle/>
          <a:p>
            <a:r>
              <a:rPr lang="pt-BR" dirty="0">
                <a:latin typeface="+mn-lt"/>
              </a:rPr>
              <a:t>O </a:t>
            </a:r>
            <a:r>
              <a:rPr lang="pt-BR" b="1" dirty="0">
                <a:latin typeface="+mn-lt"/>
              </a:rPr>
              <a:t>Host Dedicado do Azure </a:t>
            </a:r>
            <a:r>
              <a:rPr lang="pt-BR" dirty="0">
                <a:latin typeface="+mn-lt"/>
              </a:rPr>
              <a:t>fornece servidores físicos que hospedam uma ou mais máquinas virtuais do Azure dedicadas à carga de trabalho de uma única organização.</a:t>
            </a:r>
          </a:p>
        </p:txBody>
      </p:sp>
      <p:grpSp>
        <p:nvGrpSpPr>
          <p:cNvPr id="9" name="Group 8" descr="Ícone do Host Dedicado do Azure - uma chave colocada na frente de um servidor em nuvem.">
            <a:extLst>
              <a:ext uri="{FF2B5EF4-FFF2-40B4-BE49-F238E27FC236}">
                <a16:creationId xmlns:a16="http://schemas.microsoft.com/office/drawing/2014/main" id="{CB9E6AE9-55F1-48E0-88E6-39BF70B3D9CE}"/>
              </a:ext>
            </a:extLst>
          </p:cNvPr>
          <p:cNvGrpSpPr/>
          <p:nvPr/>
        </p:nvGrpSpPr>
        <p:grpSpPr>
          <a:xfrm>
            <a:off x="1332519" y="2823744"/>
            <a:ext cx="9857995" cy="3005476"/>
            <a:chOff x="1478957" y="2593895"/>
            <a:chExt cx="10233420" cy="3005476"/>
          </a:xfrm>
        </p:grpSpPr>
        <p:pic>
          <p:nvPicPr>
            <p:cNvPr id="7" name="Graphic 6">
              <a:extLst>
                <a:ext uri="{FF2B5EF4-FFF2-40B4-BE49-F238E27FC236}">
                  <a16:creationId xmlns:a16="http://schemas.microsoft.com/office/drawing/2014/main" id="{43DCD69C-4F21-4A4A-8DA8-71ACA213B4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8957" y="2593895"/>
              <a:ext cx="2760831" cy="2760831"/>
            </a:xfrm>
            <a:prstGeom prst="rect">
              <a:avLst/>
            </a:prstGeom>
          </p:spPr>
        </p:pic>
        <p:sp>
          <p:nvSpPr>
            <p:cNvPr id="8" name="TextBox 7">
              <a:extLst>
                <a:ext uri="{FF2B5EF4-FFF2-40B4-BE49-F238E27FC236}">
                  <a16:creationId xmlns:a16="http://schemas.microsoft.com/office/drawing/2014/main" id="{17F318FD-E0EA-42B9-8FD1-0D818DE44E09}"/>
                </a:ext>
              </a:extLst>
            </p:cNvPr>
            <p:cNvSpPr txBox="1"/>
            <p:nvPr/>
          </p:nvSpPr>
          <p:spPr>
            <a:xfrm>
              <a:off x="4888148" y="3087914"/>
              <a:ext cx="6824229" cy="2511457"/>
            </a:xfrm>
            <a:prstGeom prst="rect">
              <a:avLst/>
            </a:prstGeom>
            <a:noFill/>
          </p:spPr>
          <p:txBody>
            <a:bodyPr wrap="square" lIns="182880" tIns="146304" rIns="182880" bIns="146304" rtlCol="0">
              <a:spAutoFit/>
            </a:bodyPr>
            <a:lstStyle/>
            <a:p>
              <a:r>
                <a:rPr lang="pt-BR" sz="2400" dirty="0">
                  <a:latin typeface="+mj-lt"/>
                </a:rPr>
                <a:t>Benefícios</a:t>
              </a:r>
            </a:p>
            <a:p>
              <a:pPr marL="285750" indent="-285750">
                <a:buFont typeface="Arial" panose="020B0604020202020204" pitchFamily="34" charset="0"/>
                <a:buChar char="•"/>
              </a:pPr>
              <a:r>
                <a:rPr lang="pt-BR" sz="2400" dirty="0"/>
                <a:t>Isolamento do hardware no nível do servidor</a:t>
              </a:r>
            </a:p>
            <a:p>
              <a:pPr marL="285750" indent="-285750">
                <a:buFont typeface="Arial" panose="020B0604020202020204" pitchFamily="34" charset="0"/>
                <a:buChar char="•"/>
              </a:pPr>
              <a:r>
                <a:rPr lang="pt-BR" sz="2400" dirty="0"/>
                <a:t>Controle sobre o tempo do evento de manutenção</a:t>
              </a:r>
            </a:p>
            <a:p>
              <a:pPr marL="285750" indent="-285750">
                <a:buFont typeface="Arial" panose="020B0604020202020204" pitchFamily="34" charset="0"/>
                <a:buChar char="•"/>
              </a:pPr>
              <a:r>
                <a:rPr lang="pt-BR" sz="2400" dirty="0"/>
                <a:t>Alinhado com os Benefícios Híbridos de </a:t>
              </a:r>
              <a:br>
                <a:rPr lang="pt-BR" sz="2400" dirty="0"/>
              </a:br>
              <a:r>
                <a:rPr lang="pt-BR" sz="2400" dirty="0"/>
                <a:t>Uso do Azure</a:t>
              </a:r>
            </a:p>
          </p:txBody>
        </p:sp>
      </p:grpSp>
      <p:sp>
        <p:nvSpPr>
          <p:cNvPr id="17" name="Rectangle 16">
            <a:extLst>
              <a:ext uri="{FF2B5EF4-FFF2-40B4-BE49-F238E27FC236}">
                <a16:creationId xmlns:a16="http://schemas.microsoft.com/office/drawing/2014/main" id="{05B7AC33-BDD0-47CB-8B5C-F5B61DB3B715}"/>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8" name="Picture 17" descr="A picture containing icon&#10;&#10;Description automatically generated">
            <a:extLst>
              <a:ext uri="{FF2B5EF4-FFF2-40B4-BE49-F238E27FC236}">
                <a16:creationId xmlns:a16="http://schemas.microsoft.com/office/drawing/2014/main" id="{CF9C977C-81AA-4284-B002-E9AF83BA463D}"/>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27BAD774-2D95-4ADB-82E7-99C6AF1C8CDE}"/>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20" name="Picture 19" descr="A picture containing text, sign&#10;&#10;Description automatically generated">
            <a:extLst>
              <a:ext uri="{FF2B5EF4-FFF2-40B4-BE49-F238E27FC236}">
                <a16:creationId xmlns:a16="http://schemas.microsoft.com/office/drawing/2014/main" id="{87D73A3D-8C36-4612-889A-03ECBC84AF11}"/>
              </a:ext>
            </a:extLst>
          </p:cNvPr>
          <p:cNvPicPr>
            <a:picLocks noChangeAspect="1"/>
          </p:cNvPicPr>
          <p:nvPr/>
        </p:nvPicPr>
        <p:blipFill>
          <a:blip r:embed="rId6"/>
          <a:stretch>
            <a:fillRect/>
          </a:stretch>
        </p:blipFill>
        <p:spPr>
          <a:xfrm>
            <a:off x="95702" y="155697"/>
            <a:ext cx="882366" cy="882366"/>
          </a:xfrm>
          <a:prstGeom prst="rect">
            <a:avLst/>
          </a:prstGeom>
        </p:spPr>
      </p:pic>
      <p:pic>
        <p:nvPicPr>
          <p:cNvPr id="21" name="Picture 20" descr="A close-up of a car's license plate&#10;&#10;Description automatically generated with low confidence">
            <a:extLst>
              <a:ext uri="{FF2B5EF4-FFF2-40B4-BE49-F238E27FC236}">
                <a16:creationId xmlns:a16="http://schemas.microsoft.com/office/drawing/2014/main" id="{E45B324F-966B-4AEA-8A4A-0868C5AC0501}"/>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22" name="Picture 21" descr="Graphical user interface, text, application&#10;&#10;Description automatically generated">
            <a:extLst>
              <a:ext uri="{FF2B5EF4-FFF2-40B4-BE49-F238E27FC236}">
                <a16:creationId xmlns:a16="http://schemas.microsoft.com/office/drawing/2014/main" id="{0681FC08-4F3A-4864-A898-26C8533968A9}"/>
              </a:ext>
            </a:extLst>
          </p:cNvPr>
          <p:cNvPicPr>
            <a:picLocks noChangeAspect="1"/>
          </p:cNvPicPr>
          <p:nvPr/>
        </p:nvPicPr>
        <p:blipFill>
          <a:blip r:embed="rId8"/>
          <a:stretch>
            <a:fillRect/>
          </a:stretch>
        </p:blipFill>
        <p:spPr>
          <a:xfrm>
            <a:off x="11272476" y="674913"/>
            <a:ext cx="811473" cy="829541"/>
          </a:xfrm>
          <a:prstGeom prst="rect">
            <a:avLst/>
          </a:prstGeom>
        </p:spPr>
      </p:pic>
      <p:sp>
        <p:nvSpPr>
          <p:cNvPr id="23" name="Title 2">
            <a:extLst>
              <a:ext uri="{FF2B5EF4-FFF2-40B4-BE49-F238E27FC236}">
                <a16:creationId xmlns:a16="http://schemas.microsoft.com/office/drawing/2014/main" id="{2AAC3ED9-7638-4DDA-8F7A-FB063C8CB9D1}"/>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5184280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564" y="3462557"/>
            <a:ext cx="11341268" cy="680196"/>
          </a:xfrm>
        </p:spPr>
        <p:txBody>
          <a:bodyPr/>
          <a:lstStyle/>
          <a:p>
            <a:r>
              <a:rPr lang="pt-BR" dirty="0">
                <a:latin typeface="Segoe UI Semibold (Headings)"/>
              </a:rPr>
              <a:t>Segurança de rede no Azure</a:t>
            </a:r>
          </a:p>
        </p:txBody>
      </p:sp>
      <p:pic>
        <p:nvPicPr>
          <p:cNvPr id="5" name="Graphic 4" descr="Servidor">
            <a:extLst>
              <a:ext uri="{FF2B5EF4-FFF2-40B4-BE49-F238E27FC236}">
                <a16:creationId xmlns:a16="http://schemas.microsoft.com/office/drawing/2014/main" id="{C73CA47A-986C-42B2-8A19-0B46A3390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3567" y="2797612"/>
            <a:ext cx="1329890" cy="1329890"/>
          </a:xfrm>
          <a:prstGeom prst="rect">
            <a:avLst/>
          </a:prstGeom>
        </p:spPr>
      </p:pic>
      <p:pic>
        <p:nvPicPr>
          <p:cNvPr id="7" name="Graphic 6" descr="Marca de Proteção">
            <a:extLst>
              <a:ext uri="{FF2B5EF4-FFF2-40B4-BE49-F238E27FC236}">
                <a16:creationId xmlns:a16="http://schemas.microsoft.com/office/drawing/2014/main" id="{51D96BD7-ACFB-44A2-91DE-90596E3B4B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8229" y="3452227"/>
            <a:ext cx="630455" cy="630455"/>
          </a:xfrm>
          <a:prstGeom prst="rect">
            <a:avLst/>
          </a:prstGeom>
        </p:spPr>
      </p:pic>
      <p:sp>
        <p:nvSpPr>
          <p:cNvPr id="6" name="Title 3">
            <a:extLst>
              <a:ext uri="{FF2B5EF4-FFF2-40B4-BE49-F238E27FC236}">
                <a16:creationId xmlns:a16="http://schemas.microsoft.com/office/drawing/2014/main" id="{26E439A3-9E09-4CED-A17F-C6E4AD72BCD9}"/>
              </a:ext>
            </a:extLst>
          </p:cNvPr>
          <p:cNvSpPr txBox="1">
            <a:spLocks/>
          </p:cNvSpPr>
          <p:nvPr/>
        </p:nvSpPr>
        <p:spPr>
          <a:xfrm>
            <a:off x="3395564" y="2833628"/>
            <a:ext cx="9588768"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4200" b="1" dirty="0">
                <a:solidFill>
                  <a:schemeClr val="tx2">
                    <a:lumMod val="50000"/>
                  </a:schemeClr>
                </a:solidFill>
              </a:rPr>
              <a:t>Módulo 2</a:t>
            </a:r>
          </a:p>
        </p:txBody>
      </p:sp>
      <p:sp>
        <p:nvSpPr>
          <p:cNvPr id="8" name="Rectangle 7">
            <a:extLst>
              <a:ext uri="{FF2B5EF4-FFF2-40B4-BE49-F238E27FC236}">
                <a16:creationId xmlns:a16="http://schemas.microsoft.com/office/drawing/2014/main" id="{23261A4F-474A-41FD-8EA0-BBFC39378085}"/>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9" name="Picture 8" descr="A picture containing icon&#10;&#10;Description automatically generated">
            <a:extLst>
              <a:ext uri="{FF2B5EF4-FFF2-40B4-BE49-F238E27FC236}">
                <a16:creationId xmlns:a16="http://schemas.microsoft.com/office/drawing/2014/main" id="{D845C28F-618D-4341-95BF-F57AC414F006}"/>
              </a:ext>
            </a:extLst>
          </p:cNvPr>
          <p:cNvPicPr>
            <a:picLocks noChangeAspect="1"/>
          </p:cNvPicPr>
          <p:nvPr/>
        </p:nvPicPr>
        <p:blipFill rotWithShape="1">
          <a:blip r:embed="rId7"/>
          <a:srcRect t="2416"/>
          <a:stretch/>
        </p:blipFill>
        <p:spPr>
          <a:xfrm rot="5400000">
            <a:off x="3541341" y="-2467572"/>
            <a:ext cx="6183086" cy="11118231"/>
          </a:xfrm>
          <a:prstGeom prst="rect">
            <a:avLst/>
          </a:prstGeom>
        </p:spPr>
      </p:pic>
      <p:pic>
        <p:nvPicPr>
          <p:cNvPr id="10" name="Picture 9" descr="A picture containing icon&#10;&#10;Description automatically generated">
            <a:extLst>
              <a:ext uri="{FF2B5EF4-FFF2-40B4-BE49-F238E27FC236}">
                <a16:creationId xmlns:a16="http://schemas.microsoft.com/office/drawing/2014/main" id="{181EE336-86EE-4E65-9593-5BAE39946BF4}"/>
              </a:ext>
            </a:extLst>
          </p:cNvPr>
          <p:cNvPicPr>
            <a:picLocks noChangeAspect="1"/>
          </p:cNvPicPr>
          <p:nvPr/>
        </p:nvPicPr>
        <p:blipFill rotWithShape="1">
          <a:blip r:embed="rId7"/>
          <a:srcRect t="1884"/>
          <a:stretch/>
        </p:blipFill>
        <p:spPr>
          <a:xfrm rot="16200000">
            <a:off x="1541480" y="1598086"/>
            <a:ext cx="3718433" cy="6801394"/>
          </a:xfrm>
          <a:prstGeom prst="rect">
            <a:avLst/>
          </a:prstGeom>
        </p:spPr>
      </p:pic>
      <p:pic>
        <p:nvPicPr>
          <p:cNvPr id="11" name="Picture 10" descr="A picture containing text, sign&#10;&#10;Description automatically generated">
            <a:extLst>
              <a:ext uri="{FF2B5EF4-FFF2-40B4-BE49-F238E27FC236}">
                <a16:creationId xmlns:a16="http://schemas.microsoft.com/office/drawing/2014/main" id="{06BBF4A7-DDAC-49DA-9ECD-A5B154C5BA0F}"/>
              </a:ext>
            </a:extLst>
          </p:cNvPr>
          <p:cNvPicPr>
            <a:picLocks noChangeAspect="1"/>
          </p:cNvPicPr>
          <p:nvPr/>
        </p:nvPicPr>
        <p:blipFill>
          <a:blip r:embed="rId8"/>
          <a:stretch>
            <a:fillRect/>
          </a:stretch>
        </p:blipFill>
        <p:spPr>
          <a:xfrm>
            <a:off x="95702" y="155697"/>
            <a:ext cx="882366" cy="882366"/>
          </a:xfrm>
          <a:prstGeom prst="rect">
            <a:avLst/>
          </a:prstGeom>
        </p:spPr>
      </p:pic>
      <p:pic>
        <p:nvPicPr>
          <p:cNvPr id="12" name="Picture 11" descr="A close-up of a car's license plate&#10;&#10;Description automatically generated with low confidence">
            <a:extLst>
              <a:ext uri="{FF2B5EF4-FFF2-40B4-BE49-F238E27FC236}">
                <a16:creationId xmlns:a16="http://schemas.microsoft.com/office/drawing/2014/main" id="{D5D6797F-698F-4C9D-8284-A4B38757F912}"/>
              </a:ext>
            </a:extLst>
          </p:cNvPr>
          <p:cNvPicPr>
            <a:picLocks noChangeAspect="1"/>
          </p:cNvPicPr>
          <p:nvPr/>
        </p:nvPicPr>
        <p:blipFill>
          <a:blip r:embed="rId9"/>
          <a:stretch>
            <a:fillRect/>
          </a:stretch>
        </p:blipFill>
        <p:spPr>
          <a:xfrm>
            <a:off x="11146660" y="-7277"/>
            <a:ext cx="1045340" cy="1045340"/>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3DFD199E-1AED-4873-AEE9-0615A0C87CF6}"/>
              </a:ext>
            </a:extLst>
          </p:cNvPr>
          <p:cNvPicPr>
            <a:picLocks noChangeAspect="1"/>
          </p:cNvPicPr>
          <p:nvPr/>
        </p:nvPicPr>
        <p:blipFill>
          <a:blip r:embed="rId10"/>
          <a:stretch>
            <a:fillRect/>
          </a:stretch>
        </p:blipFill>
        <p:spPr>
          <a:xfrm>
            <a:off x="11272476" y="674913"/>
            <a:ext cx="811473" cy="829541"/>
          </a:xfrm>
          <a:prstGeom prst="rect">
            <a:avLst/>
          </a:prstGeom>
        </p:spPr>
      </p:pic>
      <p:sp>
        <p:nvSpPr>
          <p:cNvPr id="14" name="Title 2">
            <a:extLst>
              <a:ext uri="{FF2B5EF4-FFF2-40B4-BE49-F238E27FC236}">
                <a16:creationId xmlns:a16="http://schemas.microsoft.com/office/drawing/2014/main" id="{19ADFBDF-5BB1-4860-80C5-B62F0316DB38}"/>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6057037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0865" y="693904"/>
            <a:ext cx="11341268" cy="680196"/>
          </a:xfrm>
        </p:spPr>
        <p:txBody>
          <a:bodyPr/>
          <a:lstStyle/>
          <a:p>
            <a:pPr algn="ctr"/>
            <a:r>
              <a:rPr lang="pt-BR" dirty="0">
                <a:solidFill>
                  <a:schemeClr val="tx1"/>
                </a:solidFill>
              </a:rPr>
              <a:t>Proteção completa</a:t>
            </a:r>
          </a:p>
        </p:txBody>
      </p:sp>
      <p:sp>
        <p:nvSpPr>
          <p:cNvPr id="6" name="Text Placeholder 5"/>
          <p:cNvSpPr>
            <a:spLocks noGrp="1"/>
          </p:cNvSpPr>
          <p:nvPr>
            <p:ph sz="quarter" idx="10"/>
          </p:nvPr>
        </p:nvSpPr>
        <p:spPr>
          <a:xfrm>
            <a:off x="777221" y="2169664"/>
            <a:ext cx="5297499" cy="3880213"/>
          </a:xfrm>
        </p:spPr>
        <p:txBody>
          <a:bodyPr/>
          <a:lstStyle/>
          <a:p>
            <a:pPr marL="342900" indent="-342900">
              <a:buFont typeface="Arial" panose="020B0604020202020204" pitchFamily="34" charset="0"/>
              <a:buChar char="•"/>
            </a:pPr>
            <a:r>
              <a:rPr lang="pt-BR" sz="2400" dirty="0">
                <a:solidFill>
                  <a:schemeClr val="tx1"/>
                </a:solidFill>
                <a:latin typeface="+mn-lt"/>
              </a:rPr>
              <a:t>Uma abordagem em camadas para proteger sistemas de computador.</a:t>
            </a:r>
          </a:p>
          <a:p>
            <a:pPr marL="342900" indent="-342900">
              <a:lnSpc>
                <a:spcPct val="114000"/>
              </a:lnSpc>
              <a:buFont typeface="Arial" panose="020B0604020202020204" pitchFamily="34" charset="0"/>
              <a:buChar char="•"/>
            </a:pPr>
            <a:r>
              <a:rPr lang="pt-BR" sz="2400" dirty="0">
                <a:solidFill>
                  <a:schemeClr val="tx1"/>
                </a:solidFill>
                <a:latin typeface="+mn-lt"/>
              </a:rPr>
              <a:t>Fornece vários níveis de proteção. </a:t>
            </a:r>
          </a:p>
          <a:p>
            <a:pPr marL="342900" indent="-342900">
              <a:lnSpc>
                <a:spcPct val="114000"/>
              </a:lnSpc>
              <a:buFont typeface="Arial" panose="020B0604020202020204" pitchFamily="34" charset="0"/>
              <a:buChar char="•"/>
            </a:pPr>
            <a:r>
              <a:rPr lang="pt-BR" sz="2400" dirty="0">
                <a:solidFill>
                  <a:schemeClr val="tx1"/>
                </a:solidFill>
                <a:latin typeface="+mn-lt"/>
              </a:rPr>
              <a:t>Ataques contra uma camada são isolados das camadas subsequentes. </a:t>
            </a:r>
          </a:p>
        </p:txBody>
      </p:sp>
      <p:grpSp>
        <p:nvGrpSpPr>
          <p:cNvPr id="2" name="Group 1" descr="Gráfico de proteção completa: dados, aplicativo, computação, rede, perímetro, identidade e acesso, segurança física. ">
            <a:extLst>
              <a:ext uri="{FF2B5EF4-FFF2-40B4-BE49-F238E27FC236}">
                <a16:creationId xmlns:a16="http://schemas.microsoft.com/office/drawing/2014/main" id="{4ABAE1CC-1670-41D7-8E1D-B479809CA2A0}"/>
              </a:ext>
            </a:extLst>
          </p:cNvPr>
          <p:cNvGrpSpPr/>
          <p:nvPr/>
        </p:nvGrpSpPr>
        <p:grpSpPr>
          <a:xfrm>
            <a:off x="6117282" y="1639288"/>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Segurança física</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Identidade e acesso</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dirty="0">
                  <a:solidFill>
                    <a:schemeClr val="tx1"/>
                  </a:solidFill>
                </a:rPr>
                <a:t>Perímetro</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Rede</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Computação</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Aplicativo</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solidFill>
                    <a:schemeClr val="tx1"/>
                  </a:solidFill>
                </a:rPr>
                <a:t>Dados</a:t>
              </a:r>
            </a:p>
          </p:txBody>
        </p:sp>
      </p:grpSp>
      <p:sp>
        <p:nvSpPr>
          <p:cNvPr id="29" name="Rectangle 28">
            <a:extLst>
              <a:ext uri="{FF2B5EF4-FFF2-40B4-BE49-F238E27FC236}">
                <a16:creationId xmlns:a16="http://schemas.microsoft.com/office/drawing/2014/main" id="{DB339F8B-208D-4F7D-B4C4-F95EDAA23168}"/>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30" name="Picture 29" descr="A picture containing icon&#10;&#10;Description automatically generated">
            <a:extLst>
              <a:ext uri="{FF2B5EF4-FFF2-40B4-BE49-F238E27FC236}">
                <a16:creationId xmlns:a16="http://schemas.microsoft.com/office/drawing/2014/main" id="{5920C48D-971A-4B5C-BB92-741AB717869D}"/>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31" name="Picture 30" descr="A picture containing icon&#10;&#10;Description automatically generated">
            <a:extLst>
              <a:ext uri="{FF2B5EF4-FFF2-40B4-BE49-F238E27FC236}">
                <a16:creationId xmlns:a16="http://schemas.microsoft.com/office/drawing/2014/main" id="{724CB109-EC7D-470E-8E11-192E06DC08FC}"/>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32" name="Picture 31" descr="A picture containing text, sign&#10;&#10;Description automatically generated">
            <a:extLst>
              <a:ext uri="{FF2B5EF4-FFF2-40B4-BE49-F238E27FC236}">
                <a16:creationId xmlns:a16="http://schemas.microsoft.com/office/drawing/2014/main" id="{8DFDC281-5CD2-4DBF-9186-2C9561A3788A}"/>
              </a:ext>
            </a:extLst>
          </p:cNvPr>
          <p:cNvPicPr>
            <a:picLocks noChangeAspect="1"/>
          </p:cNvPicPr>
          <p:nvPr/>
        </p:nvPicPr>
        <p:blipFill>
          <a:blip r:embed="rId4"/>
          <a:stretch>
            <a:fillRect/>
          </a:stretch>
        </p:blipFill>
        <p:spPr>
          <a:xfrm>
            <a:off x="95702" y="155697"/>
            <a:ext cx="882366" cy="882366"/>
          </a:xfrm>
          <a:prstGeom prst="rect">
            <a:avLst/>
          </a:prstGeom>
        </p:spPr>
      </p:pic>
      <p:pic>
        <p:nvPicPr>
          <p:cNvPr id="33" name="Picture 32" descr="A close-up of a car's license plate&#10;&#10;Description automatically generated with low confidence">
            <a:extLst>
              <a:ext uri="{FF2B5EF4-FFF2-40B4-BE49-F238E27FC236}">
                <a16:creationId xmlns:a16="http://schemas.microsoft.com/office/drawing/2014/main" id="{11FE44CC-3476-4813-BD34-716CB12B2C77}"/>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34" name="Picture 33" descr="Graphical user interface, text, application&#10;&#10;Description automatically generated">
            <a:extLst>
              <a:ext uri="{FF2B5EF4-FFF2-40B4-BE49-F238E27FC236}">
                <a16:creationId xmlns:a16="http://schemas.microsoft.com/office/drawing/2014/main" id="{3199CF9A-2FE4-476E-8A80-E29EEFAF2B6D}"/>
              </a:ext>
            </a:extLst>
          </p:cNvPr>
          <p:cNvPicPr>
            <a:picLocks noChangeAspect="1"/>
          </p:cNvPicPr>
          <p:nvPr/>
        </p:nvPicPr>
        <p:blipFill>
          <a:blip r:embed="rId6"/>
          <a:stretch>
            <a:fillRect/>
          </a:stretch>
        </p:blipFill>
        <p:spPr>
          <a:xfrm>
            <a:off x="11272476" y="674913"/>
            <a:ext cx="811473" cy="829541"/>
          </a:xfrm>
          <a:prstGeom prst="rect">
            <a:avLst/>
          </a:prstGeom>
        </p:spPr>
      </p:pic>
      <p:sp>
        <p:nvSpPr>
          <p:cNvPr id="35" name="Title 2">
            <a:extLst>
              <a:ext uri="{FF2B5EF4-FFF2-40B4-BE49-F238E27FC236}">
                <a16:creationId xmlns:a16="http://schemas.microsoft.com/office/drawing/2014/main" id="{0E09D09F-AD0C-44DA-B2D3-49186926C50C}"/>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67309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45560" y="628819"/>
            <a:ext cx="11341268" cy="680196"/>
          </a:xfrm>
        </p:spPr>
        <p:txBody>
          <a:bodyPr/>
          <a:lstStyle/>
          <a:p>
            <a:pPr algn="ctr"/>
            <a:r>
              <a:rPr lang="pt-BR" sz="3100" b="1" dirty="0">
                <a:solidFill>
                  <a:schemeClr val="tx1"/>
                </a:solidFill>
                <a:cs typeface="Segoe UI"/>
              </a:rPr>
              <a:t>Segurança Compartilhada</a:t>
            </a:r>
          </a:p>
        </p:txBody>
      </p:sp>
      <p:sp>
        <p:nvSpPr>
          <p:cNvPr id="6" name="Text Placeholder 5"/>
          <p:cNvSpPr>
            <a:spLocks noGrp="1"/>
          </p:cNvSpPr>
          <p:nvPr>
            <p:ph sz="quarter" idx="10"/>
          </p:nvPr>
        </p:nvSpPr>
        <p:spPr>
          <a:xfrm>
            <a:off x="7875151" y="2041460"/>
            <a:ext cx="3548771" cy="3211135"/>
          </a:xfrm>
        </p:spPr>
        <p:txBody>
          <a:bodyPr/>
          <a:lstStyle/>
          <a:p>
            <a:pPr marL="342900" indent="-342900">
              <a:buFont typeface="Arial" panose="020B0604020202020204" pitchFamily="34" charset="0"/>
              <a:buChar char="•"/>
            </a:pPr>
            <a:r>
              <a:rPr lang="pt-BR" sz="2000" dirty="0">
                <a:solidFill>
                  <a:schemeClr val="tx1"/>
                </a:solidFill>
                <a:latin typeface="+mn-lt"/>
              </a:rPr>
              <a:t>Migrar de datacenters controlados pelo cliente </a:t>
            </a:r>
            <a:br>
              <a:rPr lang="pt-BR" sz="2000" dirty="0">
                <a:solidFill>
                  <a:schemeClr val="tx1"/>
                </a:solidFill>
                <a:latin typeface="+mn-lt"/>
              </a:rPr>
            </a:br>
            <a:r>
              <a:rPr lang="pt-BR" sz="2000" dirty="0">
                <a:solidFill>
                  <a:schemeClr val="tx1"/>
                </a:solidFill>
                <a:latin typeface="+mn-lt"/>
              </a:rPr>
              <a:t>para datacenters baseados em </a:t>
            </a:r>
            <a:br>
              <a:rPr lang="pt-BR" sz="2000" dirty="0">
                <a:solidFill>
                  <a:schemeClr val="tx1"/>
                </a:solidFill>
                <a:latin typeface="+mn-lt"/>
              </a:rPr>
            </a:br>
            <a:r>
              <a:rPr lang="pt-BR" sz="2000" dirty="0">
                <a:solidFill>
                  <a:schemeClr val="tx1"/>
                </a:solidFill>
                <a:latin typeface="+mn-lt"/>
              </a:rPr>
              <a:t>nuvem muda a responsabilidade pela segurança.</a:t>
            </a:r>
          </a:p>
          <a:p>
            <a:pPr marL="342900" indent="-342900">
              <a:buFont typeface="Arial" panose="020B0604020202020204" pitchFamily="34" charset="0"/>
              <a:buChar char="•"/>
            </a:pPr>
            <a:endParaRPr lang="en-US" sz="2000" dirty="0">
              <a:solidFill>
                <a:schemeClr val="tx1"/>
              </a:solidFill>
              <a:latin typeface="+mn-lt"/>
            </a:endParaRPr>
          </a:p>
          <a:p>
            <a:pPr marL="342900" indent="-342900">
              <a:buFont typeface="Arial" panose="020B0604020202020204" pitchFamily="34" charset="0"/>
              <a:buChar char="•"/>
            </a:pPr>
            <a:r>
              <a:rPr lang="pt-BR" sz="2000" spc="-60" dirty="0">
                <a:solidFill>
                  <a:schemeClr val="tx1"/>
                </a:solidFill>
                <a:latin typeface="+mn-lt"/>
              </a:rPr>
              <a:t>A segurança se torna um interesse compartilhado entre provedores de nuvem e clientes.</a:t>
            </a:r>
          </a:p>
        </p:txBody>
      </p:sp>
      <p:graphicFrame>
        <p:nvGraphicFramePr>
          <p:cNvPr id="5" name="Table 3">
            <a:extLst>
              <a:ext uri="{FF2B5EF4-FFF2-40B4-BE49-F238E27FC236}">
                <a16:creationId xmlns:a16="http://schemas.microsoft.com/office/drawing/2014/main" id="{B52B1D42-FD12-4852-BCE3-48EA64F82FC8}"/>
              </a:ext>
            </a:extLst>
          </p:cNvPr>
          <p:cNvGraphicFramePr>
            <a:graphicFrameLocks noGrp="1"/>
          </p:cNvGraphicFramePr>
          <p:nvPr>
            <p:extLst>
              <p:ext uri="{D42A27DB-BD31-4B8C-83A1-F6EECF244321}">
                <p14:modId xmlns:p14="http://schemas.microsoft.com/office/powerpoint/2010/main" val="3065473526"/>
              </p:ext>
            </p:extLst>
          </p:nvPr>
        </p:nvGraphicFramePr>
        <p:xfrm>
          <a:off x="1419496" y="1309015"/>
          <a:ext cx="6343570" cy="5089120"/>
        </p:xfrm>
        <a:graphic>
          <a:graphicData uri="http://schemas.openxmlformats.org/drawingml/2006/table">
            <a:tbl>
              <a:tblPr firstRow="1" bandRow="1">
                <a:tableStyleId>{5C22544A-7EE6-4342-B048-85BDC9FD1C3A}</a:tableStyleId>
              </a:tblPr>
              <a:tblGrid>
                <a:gridCol w="1985123">
                  <a:extLst>
                    <a:ext uri="{9D8B030D-6E8A-4147-A177-3AD203B41FA5}">
                      <a16:colId xmlns:a16="http://schemas.microsoft.com/office/drawing/2014/main" val="2492553837"/>
                    </a:ext>
                  </a:extLst>
                </a:gridCol>
                <a:gridCol w="1164605">
                  <a:extLst>
                    <a:ext uri="{9D8B030D-6E8A-4147-A177-3AD203B41FA5}">
                      <a16:colId xmlns:a16="http://schemas.microsoft.com/office/drawing/2014/main" val="491487378"/>
                    </a:ext>
                  </a:extLst>
                </a:gridCol>
                <a:gridCol w="988150">
                  <a:extLst>
                    <a:ext uri="{9D8B030D-6E8A-4147-A177-3AD203B41FA5}">
                      <a16:colId xmlns:a16="http://schemas.microsoft.com/office/drawing/2014/main" val="2169151038"/>
                    </a:ext>
                  </a:extLst>
                </a:gridCol>
                <a:gridCol w="1067554">
                  <a:extLst>
                    <a:ext uri="{9D8B030D-6E8A-4147-A177-3AD203B41FA5}">
                      <a16:colId xmlns:a16="http://schemas.microsoft.com/office/drawing/2014/main" val="2048577238"/>
                    </a:ext>
                  </a:extLst>
                </a:gridCol>
                <a:gridCol w="1138138">
                  <a:extLst>
                    <a:ext uri="{9D8B030D-6E8A-4147-A177-3AD203B41FA5}">
                      <a16:colId xmlns:a16="http://schemas.microsoft.com/office/drawing/2014/main" val="2063440402"/>
                    </a:ext>
                  </a:extLst>
                </a:gridCol>
              </a:tblGrid>
              <a:tr h="353360">
                <a:tc>
                  <a:txBody>
                    <a:bodyPr/>
                    <a:lstStyle/>
                    <a:p>
                      <a:pPr algn="ctr"/>
                      <a:r>
                        <a:rPr lang="pt-BR" sz="1400">
                          <a:solidFill>
                            <a:schemeClr val="tx1"/>
                          </a:solidFill>
                          <a:latin typeface="+mj-lt"/>
                        </a:rPr>
                        <a:t>Responsabilidade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pt-BR" sz="1400">
                          <a:solidFill>
                            <a:schemeClr val="tx1"/>
                          </a:solidFill>
                          <a:latin typeface="+mj-lt"/>
                        </a:rPr>
                        <a:t>No 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pt-BR" sz="1400">
                          <a:solidFill>
                            <a:schemeClr val="tx1"/>
                          </a:solidFill>
                          <a:latin typeface="+mj-lt"/>
                        </a:rPr>
                        <a:t>IaaS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pt-BR" sz="1400">
                          <a:solidFill>
                            <a:schemeClr val="tx1"/>
                          </a:solidFill>
                          <a:latin typeface="+mj-lt"/>
                        </a:rPr>
                        <a:t>PaaS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pt-BR" sz="1400">
                          <a:solidFill>
                            <a:schemeClr val="tx1"/>
                          </a:solidFill>
                          <a:latin typeface="+mj-lt"/>
                        </a:rPr>
                        <a:t>SaaS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566429"/>
                  </a:ext>
                </a:extLst>
              </a:tr>
              <a:tr h="493630">
                <a:tc>
                  <a:txBody>
                    <a:bodyPr/>
                    <a:lstStyle/>
                    <a:p>
                      <a:r>
                        <a:rPr lang="pt-BR" sz="1400" dirty="0">
                          <a:solidFill>
                            <a:schemeClr val="tx1"/>
                          </a:solidFill>
                          <a:latin typeface="+mj-lt"/>
                        </a:rPr>
                        <a:t>Governança de dados </a:t>
                      </a:r>
                      <a:br>
                        <a:rPr lang="pt-BR" sz="1400" dirty="0">
                          <a:solidFill>
                            <a:schemeClr val="tx1"/>
                          </a:solidFill>
                          <a:latin typeface="+mj-lt"/>
                        </a:rPr>
                      </a:br>
                      <a:r>
                        <a:rPr lang="pt-BR" sz="1400" dirty="0">
                          <a:solidFill>
                            <a:schemeClr val="tx1"/>
                          </a:solidFill>
                          <a:latin typeface="+mj-lt"/>
                        </a:rPr>
                        <a:t>e Rights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t-BR" sz="1400">
                          <a:solidFill>
                            <a:schemeClr val="tx1"/>
                          </a:solidFill>
                          <a:latin typeface="+mj-lt"/>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863667499"/>
                  </a:ext>
                </a:extLst>
              </a:tr>
              <a:tr h="493630">
                <a:tc>
                  <a:txBody>
                    <a:bodyPr/>
                    <a:lstStyle/>
                    <a:p>
                      <a:r>
                        <a:rPr lang="pt-BR" sz="1400">
                          <a:solidFill>
                            <a:schemeClr val="tx1"/>
                          </a:solidFill>
                          <a:latin typeface="+mj-lt"/>
                        </a:rPr>
                        <a:t>Pontos de extremidade do 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pt-BR" sz="1400" b="0" i="0" u="none" strike="noStrike" cap="none" normalizeH="0" baseline="0" noProof="0" dirty="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4050954191"/>
                  </a:ext>
                </a:extLst>
              </a:tr>
              <a:tr h="493630">
                <a:tc>
                  <a:txBody>
                    <a:bodyPr/>
                    <a:lstStyle/>
                    <a:p>
                      <a:r>
                        <a:rPr lang="pt-BR" sz="1400">
                          <a:solidFill>
                            <a:schemeClr val="tx1"/>
                          </a:solidFill>
                          <a:latin typeface="+mj-lt"/>
                        </a:rPr>
                        <a:t>Gerenciamento de conta e acesso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pt-BR" sz="1400" b="0" i="0" u="none" strike="noStrike" cap="none" normalizeH="0" baseline="0" noProof="0" dirty="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269630258"/>
                  </a:ext>
                </a:extLst>
              </a:tr>
              <a:tr h="493630">
                <a:tc>
                  <a:txBody>
                    <a:bodyPr/>
                    <a:lstStyle/>
                    <a:p>
                      <a:r>
                        <a:rPr lang="pt-BR" sz="1400">
                          <a:solidFill>
                            <a:schemeClr val="tx1"/>
                          </a:solidFill>
                          <a:latin typeface="+mj-lt"/>
                        </a:rPr>
                        <a:t>Infraestrutura de identidade e diretório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36489739"/>
                  </a:ext>
                </a:extLst>
              </a:tr>
              <a:tr h="493630">
                <a:tc>
                  <a:txBody>
                    <a:bodyPr/>
                    <a:lstStyle/>
                    <a:p>
                      <a:r>
                        <a:rPr lang="pt-BR" sz="1400">
                          <a:solidFill>
                            <a:schemeClr val="tx1"/>
                          </a:solidFill>
                          <a:latin typeface="+mj-lt"/>
                        </a:rPr>
                        <a:t>Aplicativo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859470329"/>
                  </a:ext>
                </a:extLst>
              </a:tr>
              <a:tr h="493630">
                <a:tc>
                  <a:txBody>
                    <a:bodyPr/>
                    <a:lstStyle/>
                    <a:p>
                      <a:r>
                        <a:rPr lang="pt-BR" sz="1400">
                          <a:solidFill>
                            <a:schemeClr val="tx1"/>
                          </a:solidFill>
                          <a:latin typeface="+mj-lt"/>
                        </a:rPr>
                        <a:t>Controles de rede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24286487"/>
                  </a:ext>
                </a:extLst>
              </a:tr>
              <a:tr h="353360">
                <a:tc>
                  <a:txBody>
                    <a:bodyPr/>
                    <a:lstStyle/>
                    <a:p>
                      <a:r>
                        <a:rPr lang="pt-BR" sz="1400">
                          <a:solidFill>
                            <a:schemeClr val="tx1"/>
                          </a:solidFill>
                          <a:latin typeface="+mj-lt"/>
                        </a:rPr>
                        <a:t>Sistema operacional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dirty="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lang="pt-BR" sz="1400">
                          <a:solidFill>
                            <a:schemeClr val="tx1"/>
                          </a:solidFill>
                          <a:latin typeface="+mj-lt"/>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53248286"/>
                  </a:ext>
                </a:extLst>
              </a:tr>
              <a:tr h="353360">
                <a:tc>
                  <a:txBody>
                    <a:bodyPr/>
                    <a:lstStyle/>
                    <a:p>
                      <a:r>
                        <a:rPr lang="pt-BR" sz="1400">
                          <a:solidFill>
                            <a:schemeClr val="tx1"/>
                          </a:solidFill>
                          <a:latin typeface="+mj-lt"/>
                        </a:rPr>
                        <a:t>Hosts físicos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38695883"/>
                  </a:ext>
                </a:extLst>
              </a:tr>
              <a:tr h="353360">
                <a:tc>
                  <a:txBody>
                    <a:bodyPr/>
                    <a:lstStyle/>
                    <a:p>
                      <a:r>
                        <a:rPr lang="pt-BR" sz="1400">
                          <a:solidFill>
                            <a:schemeClr val="tx1"/>
                          </a:solidFill>
                          <a:latin typeface="+mj-lt"/>
                        </a:rPr>
                        <a:t>Rede física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37528356"/>
                  </a:ext>
                </a:extLst>
              </a:tr>
              <a:tr h="353360">
                <a:tc>
                  <a:txBody>
                    <a:bodyPr/>
                    <a:lstStyle/>
                    <a:p>
                      <a:r>
                        <a:rPr lang="pt-BR" sz="1400">
                          <a:solidFill>
                            <a:schemeClr val="tx1"/>
                          </a:solidFill>
                          <a:latin typeface="+mj-lt"/>
                        </a:rPr>
                        <a:t>Datacenter físico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pt-BR" sz="1400" b="0" i="0" u="none" strike="noStrike" cap="none" normalizeH="0" baseline="0" noProof="0">
                          <a:ln>
                            <a:noFill/>
                          </a:ln>
                          <a:solidFill>
                            <a:schemeClr val="tx1"/>
                          </a:solidFill>
                          <a:uLnTx/>
                          <a:uFillTx/>
                          <a:latin typeface="+mj-lt"/>
                          <a:ea typeface="+mn-ea"/>
                          <a:cs typeface="+mn-cs"/>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pt-B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pt-BR" sz="1400" b="0" i="0" u="none" strike="noStrike" cap="none" normalizeH="0" baseline="0" noProof="0" dirty="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09506587"/>
                  </a:ext>
                </a:extLst>
              </a:tr>
            </a:tbl>
          </a:graphicData>
        </a:graphic>
      </p:graphicFrame>
      <p:sp>
        <p:nvSpPr>
          <p:cNvPr id="14" name="Rectangle 13">
            <a:extLst>
              <a:ext uri="{FF2B5EF4-FFF2-40B4-BE49-F238E27FC236}">
                <a16:creationId xmlns:a16="http://schemas.microsoft.com/office/drawing/2014/main" id="{7D6E57E7-EFCF-4BA9-88BB-E98A94E82989}"/>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5" name="Picture 14" descr="A picture containing icon&#10;&#10;Description automatically generated">
            <a:extLst>
              <a:ext uri="{FF2B5EF4-FFF2-40B4-BE49-F238E27FC236}">
                <a16:creationId xmlns:a16="http://schemas.microsoft.com/office/drawing/2014/main" id="{9C3AC48F-B7C9-4232-B516-97D4F48371AB}"/>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4B73382-DFAD-4B50-8A66-78D7C10FC2FE}"/>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18" name="Picture 17" descr="A picture containing text, sign&#10;&#10;Description automatically generated">
            <a:extLst>
              <a:ext uri="{FF2B5EF4-FFF2-40B4-BE49-F238E27FC236}">
                <a16:creationId xmlns:a16="http://schemas.microsoft.com/office/drawing/2014/main" id="{C25B2FAC-BC68-4B2B-9874-90467333EB51}"/>
              </a:ext>
            </a:extLst>
          </p:cNvPr>
          <p:cNvPicPr>
            <a:picLocks noChangeAspect="1"/>
          </p:cNvPicPr>
          <p:nvPr/>
        </p:nvPicPr>
        <p:blipFill>
          <a:blip r:embed="rId4"/>
          <a:stretch>
            <a:fillRect/>
          </a:stretch>
        </p:blipFill>
        <p:spPr>
          <a:xfrm>
            <a:off x="95702" y="155697"/>
            <a:ext cx="882366" cy="882366"/>
          </a:xfrm>
          <a:prstGeom prst="rect">
            <a:avLst/>
          </a:prstGeom>
        </p:spPr>
      </p:pic>
      <p:pic>
        <p:nvPicPr>
          <p:cNvPr id="19" name="Picture 18" descr="A close-up of a car's license plate&#10;&#10;Description automatically generated with low confidence">
            <a:extLst>
              <a:ext uri="{FF2B5EF4-FFF2-40B4-BE49-F238E27FC236}">
                <a16:creationId xmlns:a16="http://schemas.microsoft.com/office/drawing/2014/main" id="{5F81E7FB-FCB9-437D-B572-65E4466FB7FA}"/>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20" name="Picture 19" descr="Graphical user interface, text, application&#10;&#10;Description automatically generated">
            <a:extLst>
              <a:ext uri="{FF2B5EF4-FFF2-40B4-BE49-F238E27FC236}">
                <a16:creationId xmlns:a16="http://schemas.microsoft.com/office/drawing/2014/main" id="{F90ADA7A-CC8A-4B16-9DB2-88D92DD18FC7}"/>
              </a:ext>
            </a:extLst>
          </p:cNvPr>
          <p:cNvPicPr>
            <a:picLocks noChangeAspect="1"/>
          </p:cNvPicPr>
          <p:nvPr/>
        </p:nvPicPr>
        <p:blipFill>
          <a:blip r:embed="rId6"/>
          <a:stretch>
            <a:fillRect/>
          </a:stretch>
        </p:blipFill>
        <p:spPr>
          <a:xfrm>
            <a:off x="11272476" y="674913"/>
            <a:ext cx="811473" cy="829541"/>
          </a:xfrm>
          <a:prstGeom prst="rect">
            <a:avLst/>
          </a:prstGeom>
        </p:spPr>
      </p:pic>
      <p:sp>
        <p:nvSpPr>
          <p:cNvPr id="21" name="Title 2">
            <a:extLst>
              <a:ext uri="{FF2B5EF4-FFF2-40B4-BE49-F238E27FC236}">
                <a16:creationId xmlns:a16="http://schemas.microsoft.com/office/drawing/2014/main" id="{96693CE1-A621-4A5B-B43A-5A3270FE9F35}"/>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4821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27649" y="731392"/>
            <a:ext cx="10954751" cy="680196"/>
          </a:xfrm>
        </p:spPr>
        <p:txBody>
          <a:bodyPr/>
          <a:lstStyle/>
          <a:p>
            <a:pPr algn="ctr"/>
            <a:r>
              <a:rPr lang="pt-BR" noProof="0" dirty="0"/>
              <a:t>Grupos de Segurança de Rede (NSGs)</a:t>
            </a:r>
          </a:p>
        </p:txBody>
      </p:sp>
      <p:sp>
        <p:nvSpPr>
          <p:cNvPr id="6" name="Text Placeholder 5"/>
          <p:cNvSpPr>
            <a:spLocks noGrp="1"/>
          </p:cNvSpPr>
          <p:nvPr>
            <p:ph sz="quarter" idx="4294967295"/>
          </p:nvPr>
        </p:nvSpPr>
        <p:spPr>
          <a:xfrm>
            <a:off x="714103" y="1456896"/>
            <a:ext cx="10511246" cy="4204228"/>
          </a:xfrm>
        </p:spPr>
        <p:txBody>
          <a:bodyPr/>
          <a:lstStyle/>
          <a:p>
            <a:pPr marL="0" indent="0">
              <a:buNone/>
            </a:pPr>
            <a:r>
              <a:rPr lang="pt-BR" sz="2400" dirty="0"/>
              <a:t>Os </a:t>
            </a:r>
            <a:r>
              <a:rPr lang="pt-BR" sz="2400" b="1" dirty="0"/>
              <a:t>Grupos de Segurança de Rede (NSGs) </a:t>
            </a:r>
            <a:r>
              <a:rPr lang="pt-BR" sz="2400" dirty="0">
                <a:latin typeface="+mn-lt"/>
              </a:rPr>
              <a:t>f</a:t>
            </a:r>
            <a:r>
              <a:rPr lang="pt-BR" sz="2400" noProof="0" dirty="0">
                <a:latin typeface="+mn-lt"/>
              </a:rPr>
              <a:t>iltram o tráfego de rede para os recursos do Azure (e a partir dele também) nas Redes Virtuais do Azure.</a:t>
            </a:r>
          </a:p>
          <a:p>
            <a:pPr marL="0" indent="0">
              <a:buNone/>
            </a:pPr>
            <a:endParaRPr lang="en-US" sz="2400" noProof="0" dirty="0">
              <a:latin typeface="+mn-lt"/>
            </a:endParaRPr>
          </a:p>
          <a:p>
            <a:pPr marL="285750" indent="-285750">
              <a:lnSpc>
                <a:spcPct val="114000"/>
              </a:lnSpc>
              <a:buFont typeface="Arial" panose="020B0604020202020204" pitchFamily="34" charset="0"/>
              <a:buChar char="•"/>
            </a:pPr>
            <a:r>
              <a:rPr lang="pt-BR" sz="2400" dirty="0">
                <a:latin typeface="+mn-lt"/>
              </a:rPr>
              <a:t>Definir regras de entrada e de saída para filtrar por fonte e endereço IP de destino, porta e protocolo.</a:t>
            </a:r>
          </a:p>
          <a:p>
            <a:pPr marL="285750" indent="-285750">
              <a:lnSpc>
                <a:spcPct val="114000"/>
              </a:lnSpc>
              <a:buFont typeface="Arial" panose="020B0604020202020204" pitchFamily="34" charset="0"/>
              <a:buChar char="•"/>
            </a:pPr>
            <a:r>
              <a:rPr lang="pt-BR" sz="2400" dirty="0">
                <a:latin typeface="+mn-lt"/>
              </a:rPr>
              <a:t>Adicionar várias regras, conforme necessário, dentro dos </a:t>
            </a:r>
            <a:br>
              <a:rPr lang="pt-BR" sz="2400" dirty="0">
                <a:latin typeface="+mn-lt"/>
              </a:rPr>
            </a:br>
            <a:r>
              <a:rPr lang="pt-BR" sz="2400" dirty="0">
                <a:latin typeface="+mn-lt"/>
              </a:rPr>
              <a:t>limites da assinatura. </a:t>
            </a:r>
          </a:p>
          <a:p>
            <a:pPr marL="285750" indent="-285750">
              <a:lnSpc>
                <a:spcPct val="114000"/>
              </a:lnSpc>
              <a:buFont typeface="Arial" panose="020B0604020202020204" pitchFamily="34" charset="0"/>
              <a:buChar char="•"/>
            </a:pPr>
            <a:r>
              <a:rPr lang="pt-BR" sz="2400" dirty="0">
                <a:latin typeface="+mn-lt"/>
              </a:rPr>
              <a:t>O Azure aplica regras de segurança de linha de base, padrão </a:t>
            </a:r>
            <a:br>
              <a:rPr lang="pt-BR" sz="2400" dirty="0">
                <a:latin typeface="+mn-lt"/>
              </a:rPr>
            </a:br>
            <a:r>
              <a:rPr lang="pt-BR" sz="2400" dirty="0">
                <a:latin typeface="+mn-lt"/>
              </a:rPr>
              <a:t>aos novos NSGs.</a:t>
            </a:r>
          </a:p>
          <a:p>
            <a:pPr marL="285750" indent="-285750">
              <a:lnSpc>
                <a:spcPct val="114000"/>
              </a:lnSpc>
              <a:buFont typeface="Arial" panose="020B0604020202020204" pitchFamily="34" charset="0"/>
              <a:buChar char="•"/>
            </a:pPr>
            <a:r>
              <a:rPr lang="pt-BR" sz="2400" dirty="0">
                <a:latin typeface="+mn-lt"/>
              </a:rPr>
              <a:t>Substituir as regras padrão por regras novas e de prioridade mais alta.</a:t>
            </a:r>
          </a:p>
        </p:txBody>
      </p:sp>
      <p:pic>
        <p:nvPicPr>
          <p:cNvPr id="4" name="Picture 3" descr="Imagem representando o Grupo de Segurança de Rede (NSG)">
            <a:extLst>
              <a:ext uri="{FF2B5EF4-FFF2-40B4-BE49-F238E27FC236}">
                <a16:creationId xmlns:a16="http://schemas.microsoft.com/office/drawing/2014/main" id="{AB314C1E-84BC-469E-95BE-241BC8902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6033" y="3429000"/>
            <a:ext cx="1466138" cy="1404729"/>
          </a:xfrm>
          <a:prstGeom prst="rect">
            <a:avLst/>
          </a:prstGeom>
        </p:spPr>
      </p:pic>
      <p:sp>
        <p:nvSpPr>
          <p:cNvPr id="5" name="Rectangle 4">
            <a:extLst>
              <a:ext uri="{FF2B5EF4-FFF2-40B4-BE49-F238E27FC236}">
                <a16:creationId xmlns:a16="http://schemas.microsoft.com/office/drawing/2014/main" id="{8E7BFE63-CE06-4F11-ABF1-8CAC6C7AFAF2}"/>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7" name="Picture 6" descr="A picture containing icon&#10;&#10;Description automatically generated">
            <a:extLst>
              <a:ext uri="{FF2B5EF4-FFF2-40B4-BE49-F238E27FC236}">
                <a16:creationId xmlns:a16="http://schemas.microsoft.com/office/drawing/2014/main" id="{2CFB9885-1A88-4EFE-9D3C-7E2B1FE72502}"/>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E2FCFDB6-D1E5-455A-8E82-34AA894ABF86}"/>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1FE79DE2-39DE-44EB-9E18-C3C366B19D36}"/>
              </a:ext>
            </a:extLst>
          </p:cNvPr>
          <p:cNvPicPr>
            <a:picLocks noChangeAspect="1"/>
          </p:cNvPicPr>
          <p:nvPr/>
        </p:nvPicPr>
        <p:blipFill>
          <a:blip r:embed="rId5"/>
          <a:stretch>
            <a:fillRect/>
          </a:stretch>
        </p:blipFill>
        <p:spPr>
          <a:xfrm>
            <a:off x="95702" y="155697"/>
            <a:ext cx="882366" cy="882366"/>
          </a:xfrm>
          <a:prstGeom prst="rect">
            <a:avLst/>
          </a:prstGeom>
        </p:spPr>
      </p:pic>
      <p:pic>
        <p:nvPicPr>
          <p:cNvPr id="10" name="Picture 9" descr="A close-up of a car's license plate&#10;&#10;Description automatically generated with low confidence">
            <a:extLst>
              <a:ext uri="{FF2B5EF4-FFF2-40B4-BE49-F238E27FC236}">
                <a16:creationId xmlns:a16="http://schemas.microsoft.com/office/drawing/2014/main" id="{DFA5BC63-FD41-464C-8539-D854D819BB85}"/>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AC397F47-96ED-4053-BE17-9993862CF628}"/>
              </a:ext>
            </a:extLst>
          </p:cNvPr>
          <p:cNvPicPr>
            <a:picLocks noChangeAspect="1"/>
          </p:cNvPicPr>
          <p:nvPr/>
        </p:nvPicPr>
        <p:blipFill>
          <a:blip r:embed="rId7"/>
          <a:stretch>
            <a:fillRect/>
          </a:stretch>
        </p:blipFill>
        <p:spPr>
          <a:xfrm>
            <a:off x="11272476" y="674913"/>
            <a:ext cx="811473" cy="829541"/>
          </a:xfrm>
          <a:prstGeom prst="rect">
            <a:avLst/>
          </a:prstGeom>
        </p:spPr>
      </p:pic>
      <p:sp>
        <p:nvSpPr>
          <p:cNvPr id="12" name="Title 2">
            <a:extLst>
              <a:ext uri="{FF2B5EF4-FFF2-40B4-BE49-F238E27FC236}">
                <a16:creationId xmlns:a16="http://schemas.microsoft.com/office/drawing/2014/main" id="{883B913F-9B8B-4FE4-B615-E20201D4E3FF}"/>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9702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27648" y="708232"/>
            <a:ext cx="10946043" cy="680196"/>
          </a:xfrm>
        </p:spPr>
        <p:txBody>
          <a:bodyPr/>
          <a:lstStyle/>
          <a:p>
            <a:pPr algn="ctr"/>
            <a:r>
              <a:rPr lang="pt-BR" noProof="0" dirty="0"/>
              <a:t>Firewall do Azure</a:t>
            </a:r>
          </a:p>
        </p:txBody>
      </p:sp>
      <p:sp>
        <p:nvSpPr>
          <p:cNvPr id="6" name="Text Placeholder 5"/>
          <p:cNvSpPr>
            <a:spLocks noGrp="1"/>
          </p:cNvSpPr>
          <p:nvPr>
            <p:ph sz="quarter" idx="10"/>
          </p:nvPr>
        </p:nvSpPr>
        <p:spPr>
          <a:xfrm>
            <a:off x="731521" y="1456897"/>
            <a:ext cx="10682088" cy="3188180"/>
          </a:xfrm>
        </p:spPr>
        <p:txBody>
          <a:bodyPr/>
          <a:lstStyle/>
          <a:p>
            <a:pPr marL="0" indent="0">
              <a:lnSpc>
                <a:spcPct val="114000"/>
              </a:lnSpc>
              <a:buNone/>
            </a:pPr>
            <a:r>
              <a:rPr lang="pt-BR" noProof="0" dirty="0"/>
              <a:t>Um</a:t>
            </a:r>
            <a:r>
              <a:rPr lang="pt-BR" dirty="0"/>
              <a:t> </a:t>
            </a:r>
            <a:r>
              <a:rPr lang="pt-BR" noProof="0" dirty="0"/>
              <a:t>Firewall como Serviço (FaaS) com estado e gerenciado que concede/nega acesso ao servidor com base no endereço IP de origem,</a:t>
            </a:r>
            <a:r>
              <a:rPr lang="pt-BR" dirty="0"/>
              <a:t> </a:t>
            </a:r>
            <a:r>
              <a:rPr lang="pt-BR" noProof="0" dirty="0"/>
              <a:t>para proteger recursos de rede.</a:t>
            </a:r>
          </a:p>
          <a:p>
            <a:pPr marL="342900" indent="-342900">
              <a:lnSpc>
                <a:spcPct val="114000"/>
              </a:lnSpc>
              <a:buFont typeface="Arial" panose="020B0604020202020204" pitchFamily="34" charset="0"/>
              <a:buChar char="•"/>
            </a:pPr>
            <a:r>
              <a:rPr lang="pt-BR" dirty="0"/>
              <a:t>Aplica regras de filtragem de tráfego de entrada e de saída</a:t>
            </a:r>
          </a:p>
          <a:p>
            <a:pPr marL="342900" indent="-342900">
              <a:lnSpc>
                <a:spcPct val="114000"/>
              </a:lnSpc>
              <a:buFont typeface="Arial" panose="020B0604020202020204" pitchFamily="34" charset="0"/>
              <a:buChar char="•"/>
            </a:pPr>
            <a:r>
              <a:rPr lang="pt-BR" noProof="0" dirty="0"/>
              <a:t>Alta disponibilidade integrada</a:t>
            </a:r>
          </a:p>
          <a:p>
            <a:pPr marL="342900" indent="-342900">
              <a:lnSpc>
                <a:spcPct val="114000"/>
              </a:lnSpc>
              <a:buFont typeface="Arial" panose="020B0604020202020204" pitchFamily="34" charset="0"/>
              <a:buChar char="•"/>
            </a:pPr>
            <a:r>
              <a:rPr lang="pt-BR" dirty="0"/>
              <a:t>Escalabilidade de nuvem irrestrita</a:t>
            </a:r>
          </a:p>
          <a:p>
            <a:pPr marL="342900" indent="-342900">
              <a:lnSpc>
                <a:spcPct val="114000"/>
              </a:lnSpc>
              <a:buFont typeface="Arial" panose="020B0604020202020204" pitchFamily="34" charset="0"/>
              <a:buChar char="•"/>
            </a:pPr>
            <a:r>
              <a:rPr lang="pt-BR" dirty="0"/>
              <a:t>Usa o registro em log do Azure Monitor</a:t>
            </a:r>
          </a:p>
        </p:txBody>
      </p:sp>
      <p:pic>
        <p:nvPicPr>
          <p:cNvPr id="8" name="Graphic 7">
            <a:extLst>
              <a:ext uri="{FF2B5EF4-FFF2-40B4-BE49-F238E27FC236}">
                <a16:creationId xmlns:a16="http://schemas.microsoft.com/office/drawing/2014/main" id="{699A1371-042B-4BD4-A880-2D0C6A6512B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9594" y="2633175"/>
            <a:ext cx="1794200" cy="1794200"/>
          </a:xfrm>
          <a:prstGeom prst="rect">
            <a:avLst/>
          </a:prstGeom>
        </p:spPr>
      </p:pic>
      <p:grpSp>
        <p:nvGrpSpPr>
          <p:cNvPr id="3" name="Group 2" descr="Ícone do Gateway de Aplicativo do Azure - parede de tijolos na frente de aplicativos na nuvem.">
            <a:extLst>
              <a:ext uri="{FF2B5EF4-FFF2-40B4-BE49-F238E27FC236}">
                <a16:creationId xmlns:a16="http://schemas.microsoft.com/office/drawing/2014/main" id="{5CB9A4C7-ABA6-4B21-9F30-6312FFD3F391}"/>
              </a:ext>
            </a:extLst>
          </p:cNvPr>
          <p:cNvGrpSpPr/>
          <p:nvPr/>
        </p:nvGrpSpPr>
        <p:grpSpPr>
          <a:xfrm>
            <a:off x="731521" y="5077937"/>
            <a:ext cx="10432868" cy="646331"/>
            <a:chOff x="418643" y="4786537"/>
            <a:chExt cx="11354714" cy="646331"/>
          </a:xfrm>
        </p:grpSpPr>
        <p:sp>
          <p:nvSpPr>
            <p:cNvPr id="2" name="Rectangle 1">
              <a:extLst>
                <a:ext uri="{FF2B5EF4-FFF2-40B4-BE49-F238E27FC236}">
                  <a16:creationId xmlns:a16="http://schemas.microsoft.com/office/drawing/2014/main" id="{FC351924-337F-4BF9-AB0F-C284E0A75DDA}"/>
                </a:ext>
              </a:extLst>
            </p:cNvPr>
            <p:cNvSpPr/>
            <p:nvPr/>
          </p:nvSpPr>
          <p:spPr>
            <a:xfrm>
              <a:off x="1091270" y="4786537"/>
              <a:ext cx="10682087" cy="646331"/>
            </a:xfrm>
            <a:prstGeom prst="rect">
              <a:avLst/>
            </a:prstGeom>
          </p:spPr>
          <p:txBody>
            <a:bodyPr wrap="square">
              <a:spAutoFit/>
            </a:bodyPr>
            <a:lstStyle/>
            <a:p>
              <a:r>
                <a:rPr lang="pt-BR" sz="1800" dirty="0">
                  <a:gradFill>
                    <a:gsLst>
                      <a:gs pos="1250">
                        <a:schemeClr val="tx1"/>
                      </a:gs>
                      <a:gs pos="100000">
                        <a:schemeClr val="tx1"/>
                      </a:gs>
                    </a:gsLst>
                    <a:lin ang="5400000" scaled="0"/>
                  </a:gradFill>
                  <a:cs typeface="Segoe UI Semilight" panose="020B0402040204020203" pitchFamily="34" charset="0"/>
                </a:rPr>
                <a:t>O </a:t>
              </a:r>
              <a:r>
                <a:rPr lang="pt-BR" sz="1800" b="1" dirty="0">
                  <a:gradFill>
                    <a:gsLst>
                      <a:gs pos="1250">
                        <a:schemeClr val="tx1"/>
                      </a:gs>
                      <a:gs pos="100000">
                        <a:schemeClr val="tx1"/>
                      </a:gs>
                    </a:gsLst>
                    <a:lin ang="5400000" scaled="0"/>
                  </a:gradFill>
                  <a:cs typeface="Segoe UI Semilight" panose="020B0402040204020203" pitchFamily="34" charset="0"/>
                </a:rPr>
                <a:t>Gateway de Aplicativo do Azure </a:t>
              </a:r>
              <a:r>
                <a:rPr lang="pt-BR" sz="1800" dirty="0">
                  <a:gradFill>
                    <a:gsLst>
                      <a:gs pos="1250">
                        <a:schemeClr val="tx1"/>
                      </a:gs>
                      <a:gs pos="100000">
                        <a:schemeClr val="tx1"/>
                      </a:gs>
                    </a:gsLst>
                    <a:lin ang="5400000" scaled="0"/>
                  </a:gradFill>
                  <a:cs typeface="Segoe UI Semilight" panose="020B0402040204020203" pitchFamily="34" charset="0"/>
                </a:rPr>
                <a:t>também fornece um firewall, chamado de Firewall de Aplicativo Web (WAF). O WAF fornece proteção interna, centralizada para seus aplicativos Web.</a:t>
              </a:r>
            </a:p>
          </p:txBody>
        </p:sp>
        <p:pic>
          <p:nvPicPr>
            <p:cNvPr id="5" name="Graphic 4">
              <a:extLst>
                <a:ext uri="{FF2B5EF4-FFF2-40B4-BE49-F238E27FC236}">
                  <a16:creationId xmlns:a16="http://schemas.microsoft.com/office/drawing/2014/main" id="{FEA8DE28-8815-46DB-9446-C230FB27D7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8643" y="4803459"/>
              <a:ext cx="612489" cy="612489"/>
            </a:xfrm>
            <a:prstGeom prst="rect">
              <a:avLst/>
            </a:prstGeom>
          </p:spPr>
        </p:pic>
      </p:grpSp>
      <p:sp>
        <p:nvSpPr>
          <p:cNvPr id="9" name="Rectangle 8">
            <a:extLst>
              <a:ext uri="{FF2B5EF4-FFF2-40B4-BE49-F238E27FC236}">
                <a16:creationId xmlns:a16="http://schemas.microsoft.com/office/drawing/2014/main" id="{416930CB-B9D3-4977-978C-4F402985EA55}"/>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0" name="Picture 9" descr="A picture containing icon&#10;&#10;Description automatically generated">
            <a:extLst>
              <a:ext uri="{FF2B5EF4-FFF2-40B4-BE49-F238E27FC236}">
                <a16:creationId xmlns:a16="http://schemas.microsoft.com/office/drawing/2014/main" id="{07FBA85F-22B9-4AE3-96DB-6ED667ABE65E}"/>
              </a:ext>
            </a:extLst>
          </p:cNvPr>
          <p:cNvPicPr>
            <a:picLocks noChangeAspect="1"/>
          </p:cNvPicPr>
          <p:nvPr/>
        </p:nvPicPr>
        <p:blipFill rotWithShape="1">
          <a:blip r:embed="rId7"/>
          <a:srcRect t="2416"/>
          <a:stretch/>
        </p:blipFill>
        <p:spPr>
          <a:xfrm rot="5400000">
            <a:off x="3541341" y="-2467572"/>
            <a:ext cx="6183086" cy="11118231"/>
          </a:xfrm>
          <a:prstGeom prst="rect">
            <a:avLst/>
          </a:prstGeom>
        </p:spPr>
      </p:pic>
      <p:pic>
        <p:nvPicPr>
          <p:cNvPr id="11" name="Picture 10" descr="A picture containing icon&#10;&#10;Description automatically generated">
            <a:extLst>
              <a:ext uri="{FF2B5EF4-FFF2-40B4-BE49-F238E27FC236}">
                <a16:creationId xmlns:a16="http://schemas.microsoft.com/office/drawing/2014/main" id="{5C90D5BC-CC79-400C-97C6-E3F171B0406D}"/>
              </a:ext>
            </a:extLst>
          </p:cNvPr>
          <p:cNvPicPr>
            <a:picLocks noChangeAspect="1"/>
          </p:cNvPicPr>
          <p:nvPr/>
        </p:nvPicPr>
        <p:blipFill rotWithShape="1">
          <a:blip r:embed="rId7"/>
          <a:srcRect t="1884"/>
          <a:stretch/>
        </p:blipFill>
        <p:spPr>
          <a:xfrm rot="16200000">
            <a:off x="1541480" y="1598086"/>
            <a:ext cx="3718433" cy="6801394"/>
          </a:xfrm>
          <a:prstGeom prst="rect">
            <a:avLst/>
          </a:prstGeom>
        </p:spPr>
      </p:pic>
      <p:pic>
        <p:nvPicPr>
          <p:cNvPr id="12" name="Picture 11" descr="A picture containing text, sign&#10;&#10;Description automatically generated">
            <a:extLst>
              <a:ext uri="{FF2B5EF4-FFF2-40B4-BE49-F238E27FC236}">
                <a16:creationId xmlns:a16="http://schemas.microsoft.com/office/drawing/2014/main" id="{C72FF46E-9B5A-4607-A510-F5D8A56F3043}"/>
              </a:ext>
            </a:extLst>
          </p:cNvPr>
          <p:cNvPicPr>
            <a:picLocks noChangeAspect="1"/>
          </p:cNvPicPr>
          <p:nvPr/>
        </p:nvPicPr>
        <p:blipFill>
          <a:blip r:embed="rId8"/>
          <a:stretch>
            <a:fillRect/>
          </a:stretch>
        </p:blipFill>
        <p:spPr>
          <a:xfrm>
            <a:off x="95702" y="155697"/>
            <a:ext cx="882366" cy="882366"/>
          </a:xfrm>
          <a:prstGeom prst="rect">
            <a:avLst/>
          </a:prstGeom>
        </p:spPr>
      </p:pic>
      <p:pic>
        <p:nvPicPr>
          <p:cNvPr id="13" name="Picture 12" descr="A close-up of a car's license plate&#10;&#10;Description automatically generated with low confidence">
            <a:extLst>
              <a:ext uri="{FF2B5EF4-FFF2-40B4-BE49-F238E27FC236}">
                <a16:creationId xmlns:a16="http://schemas.microsoft.com/office/drawing/2014/main" id="{11E6A9C1-8664-40BC-AC00-A9B42D9398CF}"/>
              </a:ext>
            </a:extLst>
          </p:cNvPr>
          <p:cNvPicPr>
            <a:picLocks noChangeAspect="1"/>
          </p:cNvPicPr>
          <p:nvPr/>
        </p:nvPicPr>
        <p:blipFill>
          <a:blip r:embed="rId9"/>
          <a:stretch>
            <a:fillRect/>
          </a:stretch>
        </p:blipFill>
        <p:spPr>
          <a:xfrm>
            <a:off x="11146660" y="-7277"/>
            <a:ext cx="1045340" cy="1045340"/>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EBBD41FA-A559-45CB-B0D6-8E79FBC7D8DD}"/>
              </a:ext>
            </a:extLst>
          </p:cNvPr>
          <p:cNvPicPr>
            <a:picLocks noChangeAspect="1"/>
          </p:cNvPicPr>
          <p:nvPr/>
        </p:nvPicPr>
        <p:blipFill>
          <a:blip r:embed="rId10"/>
          <a:stretch>
            <a:fillRect/>
          </a:stretch>
        </p:blipFill>
        <p:spPr>
          <a:xfrm>
            <a:off x="11272476" y="674913"/>
            <a:ext cx="811473" cy="829541"/>
          </a:xfrm>
          <a:prstGeom prst="rect">
            <a:avLst/>
          </a:prstGeom>
        </p:spPr>
      </p:pic>
      <p:sp>
        <p:nvSpPr>
          <p:cNvPr id="15" name="Title 2">
            <a:extLst>
              <a:ext uri="{FF2B5EF4-FFF2-40B4-BE49-F238E27FC236}">
                <a16:creationId xmlns:a16="http://schemas.microsoft.com/office/drawing/2014/main" id="{1BB92B64-A6B5-48D9-AA18-0652DDD8088E}"/>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425594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010193" y="867214"/>
            <a:ext cx="9248503" cy="680196"/>
          </a:xfrm>
        </p:spPr>
        <p:txBody>
          <a:bodyPr/>
          <a:lstStyle/>
          <a:p>
            <a:pPr algn="ctr"/>
            <a:r>
              <a:rPr lang="pt-BR" sz="3000" noProof="0" dirty="0"/>
              <a:t>Proteção contra DDoS (Negação de Serviço Distribuída) do Azure</a:t>
            </a:r>
          </a:p>
        </p:txBody>
      </p:sp>
      <p:sp>
        <p:nvSpPr>
          <p:cNvPr id="6" name="Text Placeholder 5"/>
          <p:cNvSpPr>
            <a:spLocks noGrp="1"/>
          </p:cNvSpPr>
          <p:nvPr>
            <p:ph sz="quarter" idx="10"/>
          </p:nvPr>
        </p:nvSpPr>
        <p:spPr>
          <a:xfrm>
            <a:off x="670562" y="1714842"/>
            <a:ext cx="10955382" cy="3377591"/>
          </a:xfrm>
        </p:spPr>
        <p:txBody>
          <a:bodyPr vert="horz" wrap="square" lIns="0" tIns="91440" rIns="146304" bIns="91440" rtlCol="0" anchor="t">
            <a:spAutoFit/>
          </a:bodyPr>
          <a:lstStyle/>
          <a:p>
            <a:r>
              <a:rPr lang="pt-BR" noProof="0" dirty="0">
                <a:latin typeface="+mn-lt"/>
              </a:rPr>
              <a:t>Os ataques DDoS sobrecarregam e esgotam recursos de rede, tornando os aplicativos lentos ou não responsivos.</a:t>
            </a:r>
          </a:p>
          <a:p>
            <a:pPr marL="342900" indent="-342900">
              <a:lnSpc>
                <a:spcPct val="114000"/>
              </a:lnSpc>
              <a:buFont typeface="Arial" panose="020B0604020202020204" pitchFamily="34" charset="0"/>
              <a:buChar char="•"/>
            </a:pPr>
            <a:r>
              <a:rPr lang="pt-BR" dirty="0">
                <a:latin typeface="+mn-lt"/>
              </a:rPr>
              <a:t>Limpa o tráfego de rede indesejado antes que ele afete a disponibilidade do serviço.</a:t>
            </a:r>
          </a:p>
          <a:p>
            <a:pPr marL="342900" indent="-342900">
              <a:lnSpc>
                <a:spcPct val="114000"/>
              </a:lnSpc>
              <a:buFont typeface="Arial" panose="020B0604020202020204" pitchFamily="34" charset="0"/>
              <a:buChar char="•"/>
            </a:pPr>
            <a:r>
              <a:rPr lang="pt-BR" dirty="0">
                <a:latin typeface="+mn-lt"/>
              </a:rPr>
              <a:t>A camada de serviço básica é automaticamente ativada no Azure.</a:t>
            </a:r>
          </a:p>
          <a:p>
            <a:pPr marL="342900" indent="-342900">
              <a:lnSpc>
                <a:spcPct val="114000"/>
              </a:lnSpc>
              <a:buFont typeface="Arial" panose="020B0604020202020204" pitchFamily="34" charset="0"/>
              <a:buChar char="•"/>
            </a:pPr>
            <a:r>
              <a:rPr lang="pt-BR" dirty="0">
                <a:latin typeface="+mn-lt"/>
              </a:rPr>
              <a:t>A camada de serviço padrão</a:t>
            </a:r>
            <a:r>
              <a:rPr lang="pt-BR" i="1" dirty="0">
                <a:latin typeface="+mn-lt"/>
              </a:rPr>
              <a:t> </a:t>
            </a:r>
            <a:r>
              <a:rPr lang="pt-BR" dirty="0">
                <a:latin typeface="+mn-lt"/>
              </a:rPr>
              <a:t>adiciona recursos de mitigação</a:t>
            </a:r>
            <a:r>
              <a:rPr lang="pt-BR" dirty="0"/>
              <a:t> </a:t>
            </a:r>
            <a:r>
              <a:rPr lang="pt-BR" dirty="0">
                <a:latin typeface="+mn-lt"/>
              </a:rPr>
              <a:t>ajustados para proteger</a:t>
            </a:r>
            <a:r>
              <a:rPr lang="pt-BR" dirty="0"/>
              <a:t> </a:t>
            </a:r>
            <a:r>
              <a:rPr lang="pt-BR" dirty="0">
                <a:latin typeface="+mn-lt"/>
              </a:rPr>
              <a:t>os recursos de Rede Virtual do Azure.</a:t>
            </a:r>
          </a:p>
        </p:txBody>
      </p:sp>
      <p:pic>
        <p:nvPicPr>
          <p:cNvPr id="5" name="Picture 4" descr="Imagem de um invasor tentando realizar um ataque de negação de serviço na nuvem e a Proteção contra DDoS do Azure bloqueando o ataque.">
            <a:extLst>
              <a:ext uri="{FF2B5EF4-FFF2-40B4-BE49-F238E27FC236}">
                <a16:creationId xmlns:a16="http://schemas.microsoft.com/office/drawing/2014/main" id="{AD98E63B-39CC-4211-9726-13F2BF3357F7}"/>
              </a:ext>
            </a:extLst>
          </p:cNvPr>
          <p:cNvPicPr>
            <a:picLocks noChangeAspect="1"/>
          </p:cNvPicPr>
          <p:nvPr/>
        </p:nvPicPr>
        <p:blipFill>
          <a:blip r:embed="rId3"/>
          <a:stretch>
            <a:fillRect/>
          </a:stretch>
        </p:blipFill>
        <p:spPr>
          <a:xfrm>
            <a:off x="2070219" y="4671421"/>
            <a:ext cx="7509802" cy="1458851"/>
          </a:xfrm>
          <a:prstGeom prst="rect">
            <a:avLst/>
          </a:prstGeom>
        </p:spPr>
      </p:pic>
      <p:sp>
        <p:nvSpPr>
          <p:cNvPr id="29" name="Rectangle 28">
            <a:extLst>
              <a:ext uri="{FF2B5EF4-FFF2-40B4-BE49-F238E27FC236}">
                <a16:creationId xmlns:a16="http://schemas.microsoft.com/office/drawing/2014/main" id="{8BADD4C6-AF2B-4F7E-BC17-302299F8DC07}"/>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30" name="Picture 29" descr="A picture containing icon&#10;&#10;Description automatically generated">
            <a:extLst>
              <a:ext uri="{FF2B5EF4-FFF2-40B4-BE49-F238E27FC236}">
                <a16:creationId xmlns:a16="http://schemas.microsoft.com/office/drawing/2014/main" id="{4D0B221E-5BE1-4A61-8C99-7746396BF03A}"/>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31" name="Picture 30" descr="A picture containing icon&#10;&#10;Description automatically generated">
            <a:extLst>
              <a:ext uri="{FF2B5EF4-FFF2-40B4-BE49-F238E27FC236}">
                <a16:creationId xmlns:a16="http://schemas.microsoft.com/office/drawing/2014/main" id="{A8D07559-F39B-43B9-9870-5BBCCB2E1EE8}"/>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pic>
        <p:nvPicPr>
          <p:cNvPr id="32" name="Picture 31" descr="A picture containing text, sign&#10;&#10;Description automatically generated">
            <a:extLst>
              <a:ext uri="{FF2B5EF4-FFF2-40B4-BE49-F238E27FC236}">
                <a16:creationId xmlns:a16="http://schemas.microsoft.com/office/drawing/2014/main" id="{1E5D94AE-1C42-43DB-9975-2028AF11029D}"/>
              </a:ext>
            </a:extLst>
          </p:cNvPr>
          <p:cNvPicPr>
            <a:picLocks noChangeAspect="1"/>
          </p:cNvPicPr>
          <p:nvPr/>
        </p:nvPicPr>
        <p:blipFill>
          <a:blip r:embed="rId5"/>
          <a:stretch>
            <a:fillRect/>
          </a:stretch>
        </p:blipFill>
        <p:spPr>
          <a:xfrm>
            <a:off x="95702" y="155697"/>
            <a:ext cx="882366" cy="882366"/>
          </a:xfrm>
          <a:prstGeom prst="rect">
            <a:avLst/>
          </a:prstGeom>
        </p:spPr>
      </p:pic>
      <p:pic>
        <p:nvPicPr>
          <p:cNvPr id="33" name="Picture 32" descr="A close-up of a car's license plate&#10;&#10;Description automatically generated with low confidence">
            <a:extLst>
              <a:ext uri="{FF2B5EF4-FFF2-40B4-BE49-F238E27FC236}">
                <a16:creationId xmlns:a16="http://schemas.microsoft.com/office/drawing/2014/main" id="{04EF5F8F-2512-4155-8464-4B8948A2C87E}"/>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34" name="Picture 33" descr="Graphical user interface, text, application&#10;&#10;Description automatically generated">
            <a:extLst>
              <a:ext uri="{FF2B5EF4-FFF2-40B4-BE49-F238E27FC236}">
                <a16:creationId xmlns:a16="http://schemas.microsoft.com/office/drawing/2014/main" id="{F98E6990-B4A5-4CBA-9181-FF1E5D2A020E}"/>
              </a:ext>
            </a:extLst>
          </p:cNvPr>
          <p:cNvPicPr>
            <a:picLocks noChangeAspect="1"/>
          </p:cNvPicPr>
          <p:nvPr/>
        </p:nvPicPr>
        <p:blipFill>
          <a:blip r:embed="rId7"/>
          <a:stretch>
            <a:fillRect/>
          </a:stretch>
        </p:blipFill>
        <p:spPr>
          <a:xfrm>
            <a:off x="11272476" y="674913"/>
            <a:ext cx="811473" cy="829541"/>
          </a:xfrm>
          <a:prstGeom prst="rect">
            <a:avLst/>
          </a:prstGeom>
        </p:spPr>
      </p:pic>
      <p:sp>
        <p:nvSpPr>
          <p:cNvPr id="35" name="Title 2">
            <a:extLst>
              <a:ext uri="{FF2B5EF4-FFF2-40B4-BE49-F238E27FC236}">
                <a16:creationId xmlns:a16="http://schemas.microsoft.com/office/drawing/2014/main" id="{A77724F3-6C9F-4863-89BE-13EAE155F289}"/>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92357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10232" y="716206"/>
            <a:ext cx="11341268" cy="680196"/>
          </a:xfrm>
        </p:spPr>
        <p:txBody>
          <a:bodyPr/>
          <a:lstStyle/>
          <a:p>
            <a:pPr algn="ctr"/>
            <a:r>
              <a:rPr lang="pt-BR" dirty="0"/>
              <a:t>Proteção Completa Analisada</a:t>
            </a:r>
          </a:p>
        </p:txBody>
      </p:sp>
      <p:sp>
        <p:nvSpPr>
          <p:cNvPr id="6" name="Text Placeholder 5"/>
          <p:cNvSpPr>
            <a:spLocks noGrp="1"/>
          </p:cNvSpPr>
          <p:nvPr>
            <p:ph sz="quarter" idx="4294967295"/>
          </p:nvPr>
        </p:nvSpPr>
        <p:spPr>
          <a:xfrm>
            <a:off x="866351" y="1586452"/>
            <a:ext cx="5644649" cy="4616648"/>
          </a:xfrm>
        </p:spPr>
        <p:txBody>
          <a:bodyPr vert="horz" wrap="square" lIns="0" tIns="91440" rIns="146304" bIns="91440" rtlCol="0" anchor="t">
            <a:spAutoFit/>
          </a:bodyPr>
          <a:lstStyle/>
          <a:p>
            <a:r>
              <a:rPr lang="pt-BR" sz="2400" dirty="0"/>
              <a:t>Combinando soluções de segurança de rede</a:t>
            </a:r>
          </a:p>
          <a:p>
            <a:pPr marL="342900" indent="-342900">
              <a:buFont typeface="Arial" panose="020B0604020202020204" pitchFamily="34" charset="0"/>
              <a:buChar char="•"/>
            </a:pPr>
            <a:r>
              <a:rPr lang="pt-BR" sz="2400" b="1" dirty="0">
                <a:latin typeface="+mn-lt"/>
              </a:rPr>
              <a:t>NSGs </a:t>
            </a:r>
            <a:r>
              <a:rPr lang="pt-BR" sz="2400" dirty="0">
                <a:latin typeface="+mn-lt"/>
              </a:rPr>
              <a:t>com </a:t>
            </a:r>
            <a:r>
              <a:rPr lang="pt-BR" sz="2400" b="1" dirty="0">
                <a:latin typeface="+mn-lt"/>
              </a:rPr>
              <a:t>Firewall do Azure</a:t>
            </a:r>
            <a:r>
              <a:rPr lang="pt-BR" sz="2400" dirty="0">
                <a:latin typeface="+mn-lt"/>
              </a:rPr>
              <a:t> </a:t>
            </a:r>
            <a:r>
              <a:rPr lang="pt-BR" sz="2400" dirty="0">
                <a:solidFill>
                  <a:schemeClr val="tx1"/>
                </a:solidFill>
                <a:latin typeface="+mn-lt"/>
              </a:rPr>
              <a:t>para conquistar a proteção completa. </a:t>
            </a:r>
          </a:p>
          <a:p>
            <a:pPr marL="342900" indent="-342900">
              <a:buFont typeface="Arial" panose="020B0604020202020204" pitchFamily="34" charset="0"/>
              <a:buChar char="•"/>
            </a:pPr>
            <a:r>
              <a:rPr lang="pt-BR" sz="2400" noProof="0" dirty="0">
                <a:latin typeface="+mn-lt"/>
              </a:rPr>
              <a:t>A </a:t>
            </a:r>
            <a:r>
              <a:rPr lang="pt-BR" sz="2400" b="1" noProof="0" dirty="0">
                <a:latin typeface="+mn-lt"/>
              </a:rPr>
              <a:t>camada do perímetro </a:t>
            </a:r>
            <a:r>
              <a:rPr lang="pt-BR" sz="2400" noProof="0" dirty="0">
                <a:latin typeface="+mn-lt"/>
              </a:rPr>
              <a:t>protege os limites de rede com a Proteção contra DDoS do Azure e o Firewall do Azure.</a:t>
            </a:r>
          </a:p>
          <a:p>
            <a:pPr marL="342900" indent="-342900">
              <a:buFont typeface="Arial" panose="020B0604020202020204" pitchFamily="34" charset="0"/>
              <a:buChar char="•"/>
            </a:pPr>
            <a:r>
              <a:rPr lang="pt-BR" sz="2400" noProof="0" dirty="0">
                <a:latin typeface="+mn-lt"/>
              </a:rPr>
              <a:t>A </a:t>
            </a:r>
            <a:r>
              <a:rPr lang="pt-BR" sz="2400" b="1" noProof="0" dirty="0">
                <a:latin typeface="+mn-lt"/>
              </a:rPr>
              <a:t>camada de rede </a:t>
            </a:r>
            <a:r>
              <a:rPr lang="pt-BR" sz="2400" noProof="0" dirty="0">
                <a:latin typeface="+mn-lt"/>
              </a:rPr>
              <a:t>permite que o tráfego passe entre recursos de rede apenas com </a:t>
            </a:r>
            <a:br>
              <a:rPr lang="pt-BR" sz="2400" noProof="0" dirty="0">
                <a:latin typeface="+mn-lt"/>
              </a:rPr>
            </a:br>
            <a:r>
              <a:rPr lang="pt-BR" sz="2400" noProof="0" dirty="0">
                <a:latin typeface="+mn-lt"/>
              </a:rPr>
              <a:t>as regras de entrada e de saída do Grupo de Segurança de Rede (NSG).</a:t>
            </a:r>
          </a:p>
        </p:txBody>
      </p:sp>
      <p:grpSp>
        <p:nvGrpSpPr>
          <p:cNvPr id="2" name="Group 1" descr="Gráfico de proteção completa: dados, aplicativo, computação, rede, perímetro, identidade e acesso, segurança física. ">
            <a:extLst>
              <a:ext uri="{FF2B5EF4-FFF2-40B4-BE49-F238E27FC236}">
                <a16:creationId xmlns:a16="http://schemas.microsoft.com/office/drawing/2014/main" id="{D844EFE4-F557-47FD-B48B-E92C88C692BB}"/>
              </a:ext>
            </a:extLst>
          </p:cNvPr>
          <p:cNvGrpSpPr/>
          <p:nvPr/>
        </p:nvGrpSpPr>
        <p:grpSpPr>
          <a:xfrm>
            <a:off x="6374674" y="2216895"/>
            <a:ext cx="4596776" cy="3355761"/>
            <a:chOff x="6366893" y="1369646"/>
            <a:chExt cx="2568045" cy="2816227"/>
          </a:xfrm>
        </p:grpSpPr>
        <p:sp>
          <p:nvSpPr>
            <p:cNvPr id="7" name="Rectangle 6">
              <a:extLst>
                <a:ext uri="{FF2B5EF4-FFF2-40B4-BE49-F238E27FC236}">
                  <a16:creationId xmlns:a16="http://schemas.microsoft.com/office/drawing/2014/main" id="{7C56C9B4-7FE3-4EC5-BF7C-FD47C08D7DEA}"/>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Segurança física</a:t>
              </a:r>
            </a:p>
          </p:txBody>
        </p:sp>
        <p:sp>
          <p:nvSpPr>
            <p:cNvPr id="8" name="Rectangle 7">
              <a:extLst>
                <a:ext uri="{FF2B5EF4-FFF2-40B4-BE49-F238E27FC236}">
                  <a16:creationId xmlns:a16="http://schemas.microsoft.com/office/drawing/2014/main" id="{D1F37FA4-52AD-4D14-91E2-7411A17FF5E2}"/>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Identidade e acesso</a:t>
              </a:r>
            </a:p>
          </p:txBody>
        </p:sp>
        <p:sp>
          <p:nvSpPr>
            <p:cNvPr id="9" name="Rectangle 8">
              <a:extLst>
                <a:ext uri="{FF2B5EF4-FFF2-40B4-BE49-F238E27FC236}">
                  <a16:creationId xmlns:a16="http://schemas.microsoft.com/office/drawing/2014/main" id="{F02755D6-CE95-41B4-AB29-F66E7FCB6E65}"/>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Perímetro</a:t>
              </a:r>
            </a:p>
          </p:txBody>
        </p:sp>
        <p:sp>
          <p:nvSpPr>
            <p:cNvPr id="10" name="Rectangle 9">
              <a:extLst>
                <a:ext uri="{FF2B5EF4-FFF2-40B4-BE49-F238E27FC236}">
                  <a16:creationId xmlns:a16="http://schemas.microsoft.com/office/drawing/2014/main" id="{2B0C5988-5E19-44D0-BF7D-0F5693694A7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Rede</a:t>
              </a:r>
            </a:p>
          </p:txBody>
        </p:sp>
        <p:sp>
          <p:nvSpPr>
            <p:cNvPr id="11" name="Rectangle 10">
              <a:extLst>
                <a:ext uri="{FF2B5EF4-FFF2-40B4-BE49-F238E27FC236}">
                  <a16:creationId xmlns:a16="http://schemas.microsoft.com/office/drawing/2014/main" id="{1F4352B3-7860-4327-A404-2E33A601A562}"/>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Computação</a:t>
              </a:r>
            </a:p>
          </p:txBody>
        </p:sp>
        <p:sp>
          <p:nvSpPr>
            <p:cNvPr id="12" name="Rectangle 11">
              <a:extLst>
                <a:ext uri="{FF2B5EF4-FFF2-40B4-BE49-F238E27FC236}">
                  <a16:creationId xmlns:a16="http://schemas.microsoft.com/office/drawing/2014/main" id="{671DBBDC-E6B9-4B33-8C12-AB1CCFAE76BB}"/>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a:solidFill>
                    <a:schemeClr val="tx1"/>
                  </a:solidFill>
                </a:rPr>
                <a:t>Aplicativo</a:t>
              </a:r>
            </a:p>
          </p:txBody>
        </p:sp>
        <p:sp>
          <p:nvSpPr>
            <p:cNvPr id="13" name="Rectangle 12">
              <a:extLst>
                <a:ext uri="{FF2B5EF4-FFF2-40B4-BE49-F238E27FC236}">
                  <a16:creationId xmlns:a16="http://schemas.microsoft.com/office/drawing/2014/main" id="{0D107C82-D597-4BED-9FBC-6CE7BF8594B2}"/>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solidFill>
                    <a:schemeClr val="tx1"/>
                  </a:solidFill>
                </a:rPr>
                <a:t>Dados</a:t>
              </a:r>
            </a:p>
          </p:txBody>
        </p:sp>
      </p:grpSp>
      <p:sp>
        <p:nvSpPr>
          <p:cNvPr id="22" name="Rectangle 21">
            <a:extLst>
              <a:ext uri="{FF2B5EF4-FFF2-40B4-BE49-F238E27FC236}">
                <a16:creationId xmlns:a16="http://schemas.microsoft.com/office/drawing/2014/main" id="{945AA01A-4D28-4DDD-9BB6-98A5F4B2EFE1}"/>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3" name="Picture 22" descr="A picture containing icon&#10;&#10;Description automatically generated">
            <a:extLst>
              <a:ext uri="{FF2B5EF4-FFF2-40B4-BE49-F238E27FC236}">
                <a16:creationId xmlns:a16="http://schemas.microsoft.com/office/drawing/2014/main" id="{02243C19-5B58-4F53-9065-A80450E10C8D}"/>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24" name="Picture 23" descr="A picture containing icon&#10;&#10;Description automatically generated">
            <a:extLst>
              <a:ext uri="{FF2B5EF4-FFF2-40B4-BE49-F238E27FC236}">
                <a16:creationId xmlns:a16="http://schemas.microsoft.com/office/drawing/2014/main" id="{D0428123-3DAD-4F41-96C2-0FFD9514FA40}"/>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25" name="Picture 24" descr="A picture containing text, sign&#10;&#10;Description automatically generated">
            <a:extLst>
              <a:ext uri="{FF2B5EF4-FFF2-40B4-BE49-F238E27FC236}">
                <a16:creationId xmlns:a16="http://schemas.microsoft.com/office/drawing/2014/main" id="{AA3544A5-BC02-452E-959C-C2857241933F}"/>
              </a:ext>
            </a:extLst>
          </p:cNvPr>
          <p:cNvPicPr>
            <a:picLocks noChangeAspect="1"/>
          </p:cNvPicPr>
          <p:nvPr/>
        </p:nvPicPr>
        <p:blipFill>
          <a:blip r:embed="rId4"/>
          <a:stretch>
            <a:fillRect/>
          </a:stretch>
        </p:blipFill>
        <p:spPr>
          <a:xfrm>
            <a:off x="95702" y="155697"/>
            <a:ext cx="882366" cy="882366"/>
          </a:xfrm>
          <a:prstGeom prst="rect">
            <a:avLst/>
          </a:prstGeom>
        </p:spPr>
      </p:pic>
      <p:pic>
        <p:nvPicPr>
          <p:cNvPr id="26" name="Picture 25" descr="A close-up of a car's license plate&#10;&#10;Description automatically generated with low confidence">
            <a:extLst>
              <a:ext uri="{FF2B5EF4-FFF2-40B4-BE49-F238E27FC236}">
                <a16:creationId xmlns:a16="http://schemas.microsoft.com/office/drawing/2014/main" id="{388062AB-7338-4F09-82A7-D1C5983086B4}"/>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27" name="Picture 26" descr="Graphical user interface, text, application&#10;&#10;Description automatically generated">
            <a:extLst>
              <a:ext uri="{FF2B5EF4-FFF2-40B4-BE49-F238E27FC236}">
                <a16:creationId xmlns:a16="http://schemas.microsoft.com/office/drawing/2014/main" id="{E5B964DE-CB93-49F8-87ED-74C5FB828529}"/>
              </a:ext>
            </a:extLst>
          </p:cNvPr>
          <p:cNvPicPr>
            <a:picLocks noChangeAspect="1"/>
          </p:cNvPicPr>
          <p:nvPr/>
        </p:nvPicPr>
        <p:blipFill>
          <a:blip r:embed="rId6"/>
          <a:stretch>
            <a:fillRect/>
          </a:stretch>
        </p:blipFill>
        <p:spPr>
          <a:xfrm>
            <a:off x="11272476" y="674913"/>
            <a:ext cx="811473" cy="829541"/>
          </a:xfrm>
          <a:prstGeom prst="rect">
            <a:avLst/>
          </a:prstGeom>
        </p:spPr>
      </p:pic>
      <p:sp>
        <p:nvSpPr>
          <p:cNvPr id="28" name="Title 2">
            <a:extLst>
              <a:ext uri="{FF2B5EF4-FFF2-40B4-BE49-F238E27FC236}">
                <a16:creationId xmlns:a16="http://schemas.microsoft.com/office/drawing/2014/main" id="{BD46D476-A196-4345-B10A-6FA16297CD35}"/>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402824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picture containing text, clipart&#10;&#10;Description automatically generated">
            <a:extLst>
              <a:ext uri="{FF2B5EF4-FFF2-40B4-BE49-F238E27FC236}">
                <a16:creationId xmlns:a16="http://schemas.microsoft.com/office/drawing/2014/main" id="{DDF47AEF-30B0-40E2-BC49-6722444342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464955" y="3561737"/>
            <a:ext cx="3230657" cy="2998331"/>
          </a:xfrm>
          <a:prstGeom prst="rect">
            <a:avLst/>
          </a:prstGeom>
        </p:spPr>
      </p:pic>
      <p:sp>
        <p:nvSpPr>
          <p:cNvPr id="23" name="Title 1">
            <a:extLst>
              <a:ext uri="{FF2B5EF4-FFF2-40B4-BE49-F238E27FC236}">
                <a16:creationId xmlns:a16="http://schemas.microsoft.com/office/drawing/2014/main" id="{D9DF1D16-6B8F-4A4B-A5EE-0F3F28031534}"/>
              </a:ext>
            </a:extLst>
          </p:cNvPr>
          <p:cNvSpPr txBox="1">
            <a:spLocks/>
          </p:cNvSpPr>
          <p:nvPr/>
        </p:nvSpPr>
        <p:spPr>
          <a:xfrm>
            <a:off x="1" y="2562447"/>
            <a:ext cx="12192000" cy="847029"/>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a:ln w="3175">
                  <a:noFill/>
                </a:ln>
                <a:solidFill>
                  <a:srgbClr val="000000"/>
                </a:solidFill>
                <a:effectLst/>
                <a:latin typeface="+mj-lt"/>
                <a:ea typeface="+mn-ea"/>
                <a:cs typeface="Segoe UI" pitchFamily="34" charset="0"/>
              </a:defRPr>
            </a:lvl1pPr>
          </a:lstStyle>
          <a:p>
            <a:pPr algn="ctr"/>
            <a:r>
              <a:rPr lang="pt-BR" sz="5400" dirty="0">
                <a:solidFill>
                  <a:schemeClr val="tx2">
                    <a:lumMod val="50000"/>
                  </a:schemeClr>
                </a:solidFill>
              </a:rPr>
              <a:t>Teste de conhecimento</a:t>
            </a:r>
          </a:p>
        </p:txBody>
      </p:sp>
      <p:sp>
        <p:nvSpPr>
          <p:cNvPr id="32" name="Title 2">
            <a:extLst>
              <a:ext uri="{FF2B5EF4-FFF2-40B4-BE49-F238E27FC236}">
                <a16:creationId xmlns:a16="http://schemas.microsoft.com/office/drawing/2014/main" id="{B2F0A38C-706C-446A-9415-66E89F12E6E8}"/>
              </a:ext>
            </a:extLst>
          </p:cNvPr>
          <p:cNvSpPr txBox="1">
            <a:spLocks/>
          </p:cNvSpPr>
          <p:nvPr/>
        </p:nvSpPr>
        <p:spPr>
          <a:xfrm>
            <a:off x="1040146" y="6463681"/>
            <a:ext cx="11071696"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r>
              <a:rPr lang="pt-BR" sz="2000" dirty="0">
                <a:solidFill>
                  <a:schemeClr val="bg2"/>
                </a:solidFill>
              </a:rPr>
              <a:t>www.youtube.com/canaldacloud</a:t>
            </a:r>
          </a:p>
        </p:txBody>
      </p:sp>
      <p:sp>
        <p:nvSpPr>
          <p:cNvPr id="17" name="Rectangle 16">
            <a:extLst>
              <a:ext uri="{FF2B5EF4-FFF2-40B4-BE49-F238E27FC236}">
                <a16:creationId xmlns:a16="http://schemas.microsoft.com/office/drawing/2014/main" id="{600365BA-2663-45AB-A1D7-0FADBCD23117}"/>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8" name="Picture 17" descr="A picture containing icon&#10;&#10;Description automatically generated">
            <a:extLst>
              <a:ext uri="{FF2B5EF4-FFF2-40B4-BE49-F238E27FC236}">
                <a16:creationId xmlns:a16="http://schemas.microsoft.com/office/drawing/2014/main" id="{AF4ECD31-0564-4B08-9192-688ED35F8D0A}"/>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0D04F31E-F26A-417F-8C45-BF512AF51678}"/>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20" name="Picture 19" descr="A picture containing text, sign&#10;&#10;Description automatically generated">
            <a:extLst>
              <a:ext uri="{FF2B5EF4-FFF2-40B4-BE49-F238E27FC236}">
                <a16:creationId xmlns:a16="http://schemas.microsoft.com/office/drawing/2014/main" id="{7315A4D2-2400-4CE2-AA85-804B3AC51074}"/>
              </a:ext>
            </a:extLst>
          </p:cNvPr>
          <p:cNvPicPr>
            <a:picLocks noChangeAspect="1"/>
          </p:cNvPicPr>
          <p:nvPr/>
        </p:nvPicPr>
        <p:blipFill>
          <a:blip r:embed="rId4"/>
          <a:stretch>
            <a:fillRect/>
          </a:stretch>
        </p:blipFill>
        <p:spPr>
          <a:xfrm>
            <a:off x="95702" y="155697"/>
            <a:ext cx="882366" cy="882366"/>
          </a:xfrm>
          <a:prstGeom prst="rect">
            <a:avLst/>
          </a:prstGeom>
        </p:spPr>
      </p:pic>
      <p:pic>
        <p:nvPicPr>
          <p:cNvPr id="21" name="Picture 20" descr="A close-up of a car's license plate&#10;&#10;Description automatically generated with low confidence">
            <a:extLst>
              <a:ext uri="{FF2B5EF4-FFF2-40B4-BE49-F238E27FC236}">
                <a16:creationId xmlns:a16="http://schemas.microsoft.com/office/drawing/2014/main" id="{08FE61B4-9E12-47A1-94DA-AE5730C4D3D3}"/>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5F839251-F18B-4FEE-B83F-6B7BDCC5FCB0}"/>
              </a:ext>
            </a:extLst>
          </p:cNvPr>
          <p:cNvPicPr>
            <a:picLocks noChangeAspect="1"/>
          </p:cNvPicPr>
          <p:nvPr/>
        </p:nvPicPr>
        <p:blipFill>
          <a:blip r:embed="rId6"/>
          <a:stretch>
            <a:fillRect/>
          </a:stretch>
        </p:blipFill>
        <p:spPr>
          <a:xfrm>
            <a:off x="11272476" y="674913"/>
            <a:ext cx="811473" cy="829541"/>
          </a:xfrm>
          <a:prstGeom prst="rect">
            <a:avLst/>
          </a:prstGeom>
        </p:spPr>
      </p:pic>
      <p:sp>
        <p:nvSpPr>
          <p:cNvPr id="25" name="Title 2">
            <a:extLst>
              <a:ext uri="{FF2B5EF4-FFF2-40B4-BE49-F238E27FC236}">
                <a16:creationId xmlns:a16="http://schemas.microsoft.com/office/drawing/2014/main" id="{0F9E01FE-FDCB-4608-B59A-D7DE73DA1EEA}"/>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9554784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Para implementar um modelo de nuvem híbrida, uma empresa deve sempre migrar do modelo de nuvem privada.</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201264" y="4290215"/>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83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11718" y="2582803"/>
            <a:ext cx="11341268" cy="680196"/>
          </a:xfrm>
        </p:spPr>
        <p:txBody>
          <a:bodyPr/>
          <a:lstStyle/>
          <a:p>
            <a:r>
              <a:rPr lang="pt-BR" sz="4000" dirty="0">
                <a:solidFill>
                  <a:schemeClr val="tx1"/>
                </a:solidFill>
                <a:latin typeface="Segoe UI Semibold (Headings)"/>
              </a:rPr>
              <a:t>Episódio 4: </a:t>
            </a:r>
            <a:br>
              <a:rPr lang="pt-BR" sz="4000" dirty="0">
                <a:solidFill>
                  <a:schemeClr val="tx1"/>
                </a:solidFill>
                <a:latin typeface="Segoe UI Semibold (Headings)"/>
              </a:rPr>
            </a:br>
            <a:r>
              <a:rPr lang="pt-BR" sz="4000" dirty="0">
                <a:solidFill>
                  <a:schemeClr val="tx1"/>
                </a:solidFill>
                <a:latin typeface="Segoe UI Semibold (Headings)"/>
              </a:rPr>
              <a:t>Segurança</a:t>
            </a:r>
          </a:p>
        </p:txBody>
      </p:sp>
      <p:sp>
        <p:nvSpPr>
          <p:cNvPr id="3" name="Rectangle 2">
            <a:extLst>
              <a:ext uri="{FF2B5EF4-FFF2-40B4-BE49-F238E27FC236}">
                <a16:creationId xmlns:a16="http://schemas.microsoft.com/office/drawing/2014/main" id="{495AEDE9-B0A6-46D6-8B01-212A1602457C}"/>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5" name="Picture 4" descr="A picture containing icon&#10;&#10;Description automatically generated">
            <a:extLst>
              <a:ext uri="{FF2B5EF4-FFF2-40B4-BE49-F238E27FC236}">
                <a16:creationId xmlns:a16="http://schemas.microsoft.com/office/drawing/2014/main" id="{4E2B4CEB-E5F5-44A1-9E49-34DD63EBBE91}"/>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5CB9AE74-295B-4112-9415-43652A57840D}"/>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9FB6EFE7-B688-4E8E-9240-DE5389A65A88}"/>
              </a:ext>
            </a:extLst>
          </p:cNvPr>
          <p:cNvPicPr>
            <a:picLocks noChangeAspect="1"/>
          </p:cNvPicPr>
          <p:nvPr/>
        </p:nvPicPr>
        <p:blipFill>
          <a:blip r:embed="rId4"/>
          <a:stretch>
            <a:fillRect/>
          </a:stretch>
        </p:blipFill>
        <p:spPr>
          <a:xfrm>
            <a:off x="95702" y="155697"/>
            <a:ext cx="882366" cy="882366"/>
          </a:xfrm>
          <a:prstGeom prst="rect">
            <a:avLst/>
          </a:prstGeom>
        </p:spPr>
      </p:pic>
      <p:pic>
        <p:nvPicPr>
          <p:cNvPr id="8" name="Picture 7" descr="A close-up of a car's license plate&#10;&#10;Description automatically generated with low confidence">
            <a:extLst>
              <a:ext uri="{FF2B5EF4-FFF2-40B4-BE49-F238E27FC236}">
                <a16:creationId xmlns:a16="http://schemas.microsoft.com/office/drawing/2014/main" id="{D586AFBB-99E6-4E07-98C1-F58E86468113}"/>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343CFBF8-479A-493C-B83E-4EB11489E461}"/>
              </a:ext>
            </a:extLst>
          </p:cNvPr>
          <p:cNvPicPr>
            <a:picLocks noChangeAspect="1"/>
          </p:cNvPicPr>
          <p:nvPr/>
        </p:nvPicPr>
        <p:blipFill>
          <a:blip r:embed="rId6"/>
          <a:stretch>
            <a:fillRect/>
          </a:stretch>
        </p:blipFill>
        <p:spPr>
          <a:xfrm>
            <a:off x="11272476" y="674913"/>
            <a:ext cx="811473" cy="829541"/>
          </a:xfrm>
          <a:prstGeom prst="rect">
            <a:avLst/>
          </a:prstGeom>
        </p:spPr>
      </p:pic>
      <p:sp>
        <p:nvSpPr>
          <p:cNvPr id="10" name="Title 2">
            <a:extLst>
              <a:ext uri="{FF2B5EF4-FFF2-40B4-BE49-F238E27FC236}">
                <a16:creationId xmlns:a16="http://schemas.microsoft.com/office/drawing/2014/main" id="{F5D344A8-88FA-4822-93E9-5076BB90C2D5}"/>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2554062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Uma empresa pode estender os recursos de computação de sua rede interna usando a nuvem pública.</a:t>
            </a:r>
          </a:p>
          <a:p>
            <a:endParaRPr lang="pt-BR" sz="2600" b="1" dirty="0">
              <a:solidFill>
                <a:schemeClr val="tx2">
                  <a:lumMod val="50000"/>
                </a:schemeClr>
              </a:solidFill>
            </a:endParaRP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1595" y="3689323"/>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325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Em um modelo de nuvem pública, apenas usuários convidados da sua empresa podem acessar os recursos na nuvem.</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1595" y="4298923"/>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824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Os recursos do Azure só podem acessar outros recursos no mesmo grupo de recursos</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1595" y="4298923"/>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013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Se você excluir um grupo de recursos, todos os recursos do grupo de recursos serão excluídos</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1595" y="3671906"/>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088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Um grupo de recursos pode conter recursos de várias regiões do Azure</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1595" y="3671906"/>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594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Se você atribuir uma marca a um grupo de recursos, todos os recursos do Azure nesse grupo de recursos serão atribuídos à mesma marca</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3386" y="4316340"/>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420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Se você definir permissões para um grupo de recursos, todos os recursos do Azure nesse grupo de recursos herdarão as permissões</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3386" y="3645780"/>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236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O Azure Advisor fornece recomendações sobre como reduzir o custo de execução de máquinas virtuais do Azure</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3386" y="3645780"/>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123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O Azure Advisor fornece recomendações sobre como definir a configuração de rede em máquinas virtuais do Azure</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3386" y="4368592"/>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989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Os dados copiados para uma conta de armazenamento do Azure são mantidos automaticamente em pelo menos três cópias</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214827" y="3680615"/>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12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203" y="1833865"/>
            <a:ext cx="11341268" cy="680196"/>
          </a:xfrm>
        </p:spPr>
        <p:txBody>
          <a:bodyPr/>
          <a:lstStyle/>
          <a:p>
            <a:r>
              <a:rPr lang="pt-BR" dirty="0">
                <a:solidFill>
                  <a:schemeClr val="tx2">
                    <a:lumMod val="50000"/>
                  </a:schemeClr>
                </a:solidFill>
                <a:latin typeface="Segoe UI Semibold (Headings)"/>
              </a:rPr>
              <a:t>Agenda</a:t>
            </a:r>
          </a:p>
        </p:txBody>
      </p:sp>
      <p:pic>
        <p:nvPicPr>
          <p:cNvPr id="6" name="Picture 5">
            <a:extLst>
              <a:ext uri="{FF2B5EF4-FFF2-40B4-BE49-F238E27FC236}">
                <a16:creationId xmlns:a16="http://schemas.microsoft.com/office/drawing/2014/main" id="{64962398-0432-4366-8E31-F3620A6EAAC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746654" y="2803447"/>
            <a:ext cx="508138" cy="513515"/>
          </a:xfrm>
          <a:prstGeom prst="rect">
            <a:avLst/>
          </a:prstGeom>
        </p:spPr>
      </p:pic>
      <p:pic>
        <p:nvPicPr>
          <p:cNvPr id="7" name="Picture 6">
            <a:extLst>
              <a:ext uri="{FF2B5EF4-FFF2-40B4-BE49-F238E27FC236}">
                <a16:creationId xmlns:a16="http://schemas.microsoft.com/office/drawing/2014/main" id="{726761CA-542A-438B-88D0-B2AB51CAD20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746654" y="3678658"/>
            <a:ext cx="508138" cy="513515"/>
          </a:xfrm>
          <a:prstGeom prst="rect">
            <a:avLst/>
          </a:prstGeom>
        </p:spPr>
      </p:pic>
      <p:sp>
        <p:nvSpPr>
          <p:cNvPr id="9" name="TextBox 8">
            <a:extLst>
              <a:ext uri="{FF2B5EF4-FFF2-40B4-BE49-F238E27FC236}">
                <a16:creationId xmlns:a16="http://schemas.microsoft.com/office/drawing/2014/main" id="{C310631F-C1F9-4A56-8F26-78D6E7015BC6}"/>
              </a:ext>
            </a:extLst>
          </p:cNvPr>
          <p:cNvSpPr txBox="1"/>
          <p:nvPr/>
        </p:nvSpPr>
        <p:spPr>
          <a:xfrm>
            <a:off x="2407920" y="2878231"/>
            <a:ext cx="6975564" cy="430887"/>
          </a:xfrm>
          <a:prstGeom prst="rect">
            <a:avLst/>
          </a:prstGeom>
          <a:noFill/>
        </p:spPr>
        <p:txBody>
          <a:bodyPr wrap="square">
            <a:spAutoFit/>
          </a:bodyPr>
          <a:lstStyle/>
          <a:p>
            <a:r>
              <a:rPr lang="en-US" sz="2200" dirty="0" err="1"/>
              <a:t>Recursos</a:t>
            </a:r>
            <a:r>
              <a:rPr lang="en-US" sz="2200" dirty="0"/>
              <a:t> de </a:t>
            </a:r>
            <a:r>
              <a:rPr lang="en-US" sz="2200" dirty="0" err="1"/>
              <a:t>Segurança</a:t>
            </a:r>
            <a:r>
              <a:rPr lang="en-US" sz="2200" dirty="0"/>
              <a:t> do Azure</a:t>
            </a:r>
          </a:p>
        </p:txBody>
      </p:sp>
      <p:sp>
        <p:nvSpPr>
          <p:cNvPr id="11" name="TextBox 10">
            <a:extLst>
              <a:ext uri="{FF2B5EF4-FFF2-40B4-BE49-F238E27FC236}">
                <a16:creationId xmlns:a16="http://schemas.microsoft.com/office/drawing/2014/main" id="{454591B7-4763-40D4-B0EE-90AD11440212}"/>
              </a:ext>
            </a:extLst>
          </p:cNvPr>
          <p:cNvSpPr txBox="1"/>
          <p:nvPr/>
        </p:nvSpPr>
        <p:spPr>
          <a:xfrm>
            <a:off x="2407920" y="3719971"/>
            <a:ext cx="6975564" cy="430887"/>
          </a:xfrm>
          <a:prstGeom prst="rect">
            <a:avLst/>
          </a:prstGeom>
          <a:noFill/>
        </p:spPr>
        <p:txBody>
          <a:bodyPr wrap="square">
            <a:spAutoFit/>
          </a:bodyPr>
          <a:lstStyle/>
          <a:p>
            <a:r>
              <a:rPr lang="en-US" sz="2200" dirty="0" err="1"/>
              <a:t>Segurança</a:t>
            </a:r>
            <a:r>
              <a:rPr lang="en-US" sz="2200" dirty="0"/>
              <a:t> de rede do Azure</a:t>
            </a:r>
          </a:p>
        </p:txBody>
      </p:sp>
      <p:sp>
        <p:nvSpPr>
          <p:cNvPr id="12" name="Rectangle 11">
            <a:extLst>
              <a:ext uri="{FF2B5EF4-FFF2-40B4-BE49-F238E27FC236}">
                <a16:creationId xmlns:a16="http://schemas.microsoft.com/office/drawing/2014/main" id="{A174C2BF-5B0A-406B-8A55-E29F21A522C4}"/>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3" name="Picture 12" descr="A picture containing icon&#10;&#10;Description automatically generated">
            <a:extLst>
              <a:ext uri="{FF2B5EF4-FFF2-40B4-BE49-F238E27FC236}">
                <a16:creationId xmlns:a16="http://schemas.microsoft.com/office/drawing/2014/main" id="{F2930210-0634-4B35-ACE2-49C339E683D1}"/>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14" name="Picture 13" descr="A picture containing icon&#10;&#10;Description automatically generated">
            <a:extLst>
              <a:ext uri="{FF2B5EF4-FFF2-40B4-BE49-F238E27FC236}">
                <a16:creationId xmlns:a16="http://schemas.microsoft.com/office/drawing/2014/main" id="{BF04922D-FBB6-4FFF-9A82-77643E579388}"/>
              </a:ext>
            </a:extLst>
          </p:cNvPr>
          <p:cNvPicPr>
            <a:picLocks noChangeAspect="1"/>
          </p:cNvPicPr>
          <p:nvPr/>
        </p:nvPicPr>
        <p:blipFill rotWithShape="1">
          <a:blip r:embed="rId4"/>
          <a:srcRect t="1884"/>
          <a:stretch/>
        </p:blipFill>
        <p:spPr>
          <a:xfrm rot="16200000">
            <a:off x="1541481" y="1598086"/>
            <a:ext cx="3718433" cy="6801394"/>
          </a:xfrm>
          <a:prstGeom prst="rect">
            <a:avLst/>
          </a:prstGeom>
        </p:spPr>
      </p:pic>
      <p:pic>
        <p:nvPicPr>
          <p:cNvPr id="15" name="Picture 14" descr="A picture containing text, sign&#10;&#10;Description automatically generated">
            <a:extLst>
              <a:ext uri="{FF2B5EF4-FFF2-40B4-BE49-F238E27FC236}">
                <a16:creationId xmlns:a16="http://schemas.microsoft.com/office/drawing/2014/main" id="{BA242778-6D00-46B9-AA4F-5A462589FDA2}"/>
              </a:ext>
            </a:extLst>
          </p:cNvPr>
          <p:cNvPicPr>
            <a:picLocks noChangeAspect="1"/>
          </p:cNvPicPr>
          <p:nvPr/>
        </p:nvPicPr>
        <p:blipFill>
          <a:blip r:embed="rId5"/>
          <a:stretch>
            <a:fillRect/>
          </a:stretch>
        </p:blipFill>
        <p:spPr>
          <a:xfrm>
            <a:off x="95702" y="155697"/>
            <a:ext cx="882366" cy="882366"/>
          </a:xfrm>
          <a:prstGeom prst="rect">
            <a:avLst/>
          </a:prstGeom>
        </p:spPr>
      </p:pic>
      <p:pic>
        <p:nvPicPr>
          <p:cNvPr id="16" name="Picture 15" descr="A close-up of a car's license plate&#10;&#10;Description automatically generated with low confidence">
            <a:extLst>
              <a:ext uri="{FF2B5EF4-FFF2-40B4-BE49-F238E27FC236}">
                <a16:creationId xmlns:a16="http://schemas.microsoft.com/office/drawing/2014/main" id="{51D3F149-CD5B-40C6-B651-62C63D8A786A}"/>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0D626557-5F24-4C20-A852-A7F4ECB2DEAB}"/>
              </a:ext>
            </a:extLst>
          </p:cNvPr>
          <p:cNvPicPr>
            <a:picLocks noChangeAspect="1"/>
          </p:cNvPicPr>
          <p:nvPr/>
        </p:nvPicPr>
        <p:blipFill>
          <a:blip r:embed="rId7"/>
          <a:stretch>
            <a:fillRect/>
          </a:stretch>
        </p:blipFill>
        <p:spPr>
          <a:xfrm>
            <a:off x="11272476" y="674913"/>
            <a:ext cx="811473" cy="829541"/>
          </a:xfrm>
          <a:prstGeom prst="rect">
            <a:avLst/>
          </a:prstGeom>
        </p:spPr>
      </p:pic>
      <p:sp>
        <p:nvSpPr>
          <p:cNvPr id="18" name="Title 2">
            <a:extLst>
              <a:ext uri="{FF2B5EF4-FFF2-40B4-BE49-F238E27FC236}">
                <a16:creationId xmlns:a16="http://schemas.microsoft.com/office/drawing/2014/main" id="{5B1965C8-40AE-4DA6-8089-9DE3F9CC506D}"/>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9" name="Rectangle 18">
            <a:extLst>
              <a:ext uri="{FF2B5EF4-FFF2-40B4-BE49-F238E27FC236}">
                <a16:creationId xmlns:a16="http://schemas.microsoft.com/office/drawing/2014/main" id="{BF62E316-C54B-485D-BA96-F7A788CFCDBB}"/>
              </a:ext>
            </a:extLst>
          </p:cNvPr>
          <p:cNvSpPr/>
          <p:nvPr/>
        </p:nvSpPr>
        <p:spPr bwMode="auto">
          <a:xfrm>
            <a:off x="-1" y="6381951"/>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0" name="Picture 19" descr="A picture containing icon&#10;&#10;Description automatically generated">
            <a:extLst>
              <a:ext uri="{FF2B5EF4-FFF2-40B4-BE49-F238E27FC236}">
                <a16:creationId xmlns:a16="http://schemas.microsoft.com/office/drawing/2014/main" id="{758F3CA0-3E48-4ECA-A1F5-9ACAC7C9BCA5}"/>
              </a:ext>
            </a:extLst>
          </p:cNvPr>
          <p:cNvPicPr>
            <a:picLocks noChangeAspect="1"/>
          </p:cNvPicPr>
          <p:nvPr/>
        </p:nvPicPr>
        <p:blipFill rotWithShape="1">
          <a:blip r:embed="rId4"/>
          <a:srcRect t="2416"/>
          <a:stretch/>
        </p:blipFill>
        <p:spPr>
          <a:xfrm rot="5400000">
            <a:off x="3541339" y="-2460295"/>
            <a:ext cx="6183086" cy="11118231"/>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B878405C-9ECD-4AA6-9ED9-482C68138E68}"/>
              </a:ext>
            </a:extLst>
          </p:cNvPr>
          <p:cNvPicPr>
            <a:picLocks noChangeAspect="1"/>
          </p:cNvPicPr>
          <p:nvPr/>
        </p:nvPicPr>
        <p:blipFill rotWithShape="1">
          <a:blip r:embed="rId4"/>
          <a:srcRect t="1884"/>
          <a:stretch/>
        </p:blipFill>
        <p:spPr>
          <a:xfrm rot="16200000">
            <a:off x="1541479" y="1605363"/>
            <a:ext cx="3718433" cy="6801394"/>
          </a:xfrm>
          <a:prstGeom prst="rect">
            <a:avLst/>
          </a:prstGeom>
        </p:spPr>
      </p:pic>
      <p:pic>
        <p:nvPicPr>
          <p:cNvPr id="22" name="Picture 21" descr="A picture containing text, sign&#10;&#10;Description automatically generated">
            <a:extLst>
              <a:ext uri="{FF2B5EF4-FFF2-40B4-BE49-F238E27FC236}">
                <a16:creationId xmlns:a16="http://schemas.microsoft.com/office/drawing/2014/main" id="{D66103B8-E0EE-4F18-B056-AC8E2B5AACDD}"/>
              </a:ext>
            </a:extLst>
          </p:cNvPr>
          <p:cNvPicPr>
            <a:picLocks noChangeAspect="1"/>
          </p:cNvPicPr>
          <p:nvPr/>
        </p:nvPicPr>
        <p:blipFill>
          <a:blip r:embed="rId5"/>
          <a:stretch>
            <a:fillRect/>
          </a:stretch>
        </p:blipFill>
        <p:spPr>
          <a:xfrm>
            <a:off x="95700" y="162974"/>
            <a:ext cx="882366" cy="882366"/>
          </a:xfrm>
          <a:prstGeom prst="rect">
            <a:avLst/>
          </a:prstGeom>
        </p:spPr>
      </p:pic>
      <p:pic>
        <p:nvPicPr>
          <p:cNvPr id="23" name="Picture 22" descr="A close-up of a car's license plate&#10;&#10;Description automatically generated with low confidence">
            <a:extLst>
              <a:ext uri="{FF2B5EF4-FFF2-40B4-BE49-F238E27FC236}">
                <a16:creationId xmlns:a16="http://schemas.microsoft.com/office/drawing/2014/main" id="{527740E4-8407-4042-B86D-34DE52087F3C}"/>
              </a:ext>
            </a:extLst>
          </p:cNvPr>
          <p:cNvPicPr>
            <a:picLocks noChangeAspect="1"/>
          </p:cNvPicPr>
          <p:nvPr/>
        </p:nvPicPr>
        <p:blipFill>
          <a:blip r:embed="rId6"/>
          <a:stretch>
            <a:fillRect/>
          </a:stretch>
        </p:blipFill>
        <p:spPr>
          <a:xfrm>
            <a:off x="11146658" y="0"/>
            <a:ext cx="1045340" cy="1045340"/>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B6F66FB6-1C9D-44F7-81DC-5DDFC3AA132E}"/>
              </a:ext>
            </a:extLst>
          </p:cNvPr>
          <p:cNvPicPr>
            <a:picLocks noChangeAspect="1"/>
          </p:cNvPicPr>
          <p:nvPr/>
        </p:nvPicPr>
        <p:blipFill>
          <a:blip r:embed="rId7"/>
          <a:stretch>
            <a:fillRect/>
          </a:stretch>
        </p:blipFill>
        <p:spPr>
          <a:xfrm>
            <a:off x="11272474" y="682190"/>
            <a:ext cx="811473" cy="829541"/>
          </a:xfrm>
          <a:prstGeom prst="rect">
            <a:avLst/>
          </a:prstGeom>
        </p:spPr>
      </p:pic>
      <p:sp>
        <p:nvSpPr>
          <p:cNvPr id="25" name="Title 2">
            <a:extLst>
              <a:ext uri="{FF2B5EF4-FFF2-40B4-BE49-F238E27FC236}">
                <a16:creationId xmlns:a16="http://schemas.microsoft.com/office/drawing/2014/main" id="{B7FCBDA1-7F5A-4677-8EBD-B8334D42AF0E}"/>
              </a:ext>
            </a:extLst>
          </p:cNvPr>
          <p:cNvSpPr txBox="1">
            <a:spLocks/>
          </p:cNvSpPr>
          <p:nvPr/>
        </p:nvSpPr>
        <p:spPr>
          <a:xfrm>
            <a:off x="131593" y="6447523"/>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41461429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54981" y="1566934"/>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Uma região do Azure contém um ou mais datacenters conectados usando uma rede de baixa latência</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73540" y="3429000"/>
            <a:ext cx="9093810" cy="1107996"/>
          </a:xfrm>
          <a:prstGeom prst="rect">
            <a:avLst/>
          </a:prstGeom>
          <a:noFill/>
        </p:spPr>
        <p:txBody>
          <a:bodyPr wrap="square">
            <a:spAutoFit/>
          </a:bodyPr>
          <a:lstStyle/>
          <a:p>
            <a:pPr marL="514350" indent="-514350">
              <a:buFont typeface="+mj-lt"/>
              <a:buAutoNum type="alphaUcPeriod"/>
            </a:pPr>
            <a:r>
              <a:rPr lang="pt-BR" sz="2200" dirty="0"/>
              <a:t>Verdadeiro</a:t>
            </a:r>
          </a:p>
          <a:p>
            <a:pPr marL="514350" indent="-514350">
              <a:buFont typeface="+mj-lt"/>
              <a:buAutoNum type="alphaUcPeriod"/>
            </a:pPr>
            <a:endParaRPr lang="pt-BR" sz="2200" dirty="0"/>
          </a:p>
          <a:p>
            <a:pPr marL="514350" indent="-514350">
              <a:buFont typeface="+mj-lt"/>
              <a:buAutoNum type="alphaUcPeriod"/>
            </a:pPr>
            <a:r>
              <a:rPr lang="pt-BR" sz="2200" dirty="0"/>
              <a:t>Falso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214827" y="3680615"/>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092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7ED1-6F06-4635-89F7-64580C5F9588}"/>
              </a:ext>
            </a:extLst>
          </p:cNvPr>
          <p:cNvSpPr txBox="1">
            <a:spLocks noGrp="1"/>
          </p:cNvSpPr>
          <p:nvPr>
            <p:ph type="title" idx="4294967295"/>
          </p:nvPr>
        </p:nvSpPr>
        <p:spPr>
          <a:xfrm>
            <a:off x="0" y="-628650"/>
            <a:ext cx="2084388" cy="628650"/>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pt-BR" sz="2400" b="0" i="0" u="none" strike="noStrike" cap="none" normalizeH="0" baseline="0" noProof="0">
                <a:ln>
                  <a:noFill/>
                </a:ln>
                <a:solidFill>
                  <a:schemeClr val="bg1"/>
                </a:solidFill>
                <a:uLnTx/>
                <a:uFillTx/>
                <a:latin typeface="+mn-lt"/>
                <a:ea typeface="+mn-ea"/>
                <a:cs typeface="+mn-cs"/>
              </a:rPr>
              <a:t>Slide de encerramento</a:t>
            </a:r>
          </a:p>
        </p:txBody>
      </p:sp>
      <p:sp>
        <p:nvSpPr>
          <p:cNvPr id="3" name="Title 1">
            <a:extLst>
              <a:ext uri="{FF2B5EF4-FFF2-40B4-BE49-F238E27FC236}">
                <a16:creationId xmlns:a16="http://schemas.microsoft.com/office/drawing/2014/main" id="{F44B857B-DBE6-46FC-BD77-EF1534C7CBE9}"/>
              </a:ext>
            </a:extLst>
          </p:cNvPr>
          <p:cNvSpPr txBox="1">
            <a:spLocks/>
          </p:cNvSpPr>
          <p:nvPr/>
        </p:nvSpPr>
        <p:spPr>
          <a:xfrm>
            <a:off x="3623018" y="2487621"/>
            <a:ext cx="4426623" cy="862913"/>
          </a:xfrm>
          <a:prstGeom prst="rect">
            <a:avLst/>
          </a:prstGeom>
        </p:spPr>
        <p:txBody>
          <a:bodyPr wrap="square"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algn="ctr"/>
            <a:r>
              <a:rPr lang="pt-BR" sz="5000" dirty="0">
                <a:solidFill>
                  <a:schemeClr val="tx2">
                    <a:lumMod val="50000"/>
                  </a:schemeClr>
                </a:solidFill>
              </a:rPr>
              <a:t>Obrigado!</a:t>
            </a:r>
          </a:p>
        </p:txBody>
      </p:sp>
      <p:sp>
        <p:nvSpPr>
          <p:cNvPr id="5" name="TextBox 4">
            <a:extLst>
              <a:ext uri="{FF2B5EF4-FFF2-40B4-BE49-F238E27FC236}">
                <a16:creationId xmlns:a16="http://schemas.microsoft.com/office/drawing/2014/main" id="{B133020F-69C9-4666-A823-C0EEE4CE9B65}"/>
              </a:ext>
            </a:extLst>
          </p:cNvPr>
          <p:cNvSpPr txBox="1"/>
          <p:nvPr/>
        </p:nvSpPr>
        <p:spPr>
          <a:xfrm>
            <a:off x="7744956" y="4796945"/>
            <a:ext cx="2964696" cy="553998"/>
          </a:xfrm>
          <a:prstGeom prst="rect">
            <a:avLst/>
          </a:prstGeom>
          <a:noFill/>
        </p:spPr>
        <p:txBody>
          <a:bodyPr wrap="square">
            <a:spAutoFit/>
          </a:bodyPr>
          <a:lstStyle/>
          <a:p>
            <a:r>
              <a:rPr lang="pt-BR" sz="3000" dirty="0">
                <a:latin typeface="Segoe UI Semibold (Headings)"/>
              </a:rPr>
              <a:t>/canaldacloud</a:t>
            </a:r>
          </a:p>
        </p:txBody>
      </p:sp>
      <p:pic>
        <p:nvPicPr>
          <p:cNvPr id="6" name="Picture 5" descr="Icon&#10;&#10;Description automatically generated">
            <a:extLst>
              <a:ext uri="{FF2B5EF4-FFF2-40B4-BE49-F238E27FC236}">
                <a16:creationId xmlns:a16="http://schemas.microsoft.com/office/drawing/2014/main" id="{4EBDDA77-E746-4EA2-AD1D-365AA572C6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1176" y="5284353"/>
            <a:ext cx="841957" cy="841957"/>
          </a:xfrm>
          <a:prstGeom prst="rect">
            <a:avLst/>
          </a:prstGeom>
        </p:spPr>
      </p:pic>
      <p:pic>
        <p:nvPicPr>
          <p:cNvPr id="7" name="Picture 6" descr="A picture containing arrow&#10;&#10;Description automatically generated">
            <a:extLst>
              <a:ext uri="{FF2B5EF4-FFF2-40B4-BE49-F238E27FC236}">
                <a16:creationId xmlns:a16="http://schemas.microsoft.com/office/drawing/2014/main" id="{946EB8F7-E107-49B7-9CA9-0044B2AA9A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6845" y="3176567"/>
            <a:ext cx="841957" cy="628650"/>
          </a:xfrm>
          <a:prstGeom prst="rect">
            <a:avLst/>
          </a:prstGeom>
        </p:spPr>
      </p:pic>
      <p:pic>
        <p:nvPicPr>
          <p:cNvPr id="9" name="Picture 8">
            <a:extLst>
              <a:ext uri="{FF2B5EF4-FFF2-40B4-BE49-F238E27FC236}">
                <a16:creationId xmlns:a16="http://schemas.microsoft.com/office/drawing/2014/main" id="{F8355ED2-3FFB-4A15-AA95-A4BEFA7107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3470" y="4231987"/>
            <a:ext cx="841957" cy="841957"/>
          </a:xfrm>
          <a:prstGeom prst="rect">
            <a:avLst/>
          </a:prstGeom>
        </p:spPr>
      </p:pic>
      <p:pic>
        <p:nvPicPr>
          <p:cNvPr id="11" name="Picture 10">
            <a:extLst>
              <a:ext uri="{FF2B5EF4-FFF2-40B4-BE49-F238E27FC236}">
                <a16:creationId xmlns:a16="http://schemas.microsoft.com/office/drawing/2014/main" id="{9394F673-4DA6-4768-9989-FA53223D6B68}"/>
              </a:ext>
            </a:extLst>
          </p:cNvPr>
          <p:cNvPicPr>
            <a:picLocks noChangeAspect="1"/>
          </p:cNvPicPr>
          <p:nvPr/>
        </p:nvPicPr>
        <p:blipFill>
          <a:blip r:embed="rId5"/>
          <a:stretch>
            <a:fillRect/>
          </a:stretch>
        </p:blipFill>
        <p:spPr>
          <a:xfrm>
            <a:off x="10251036" y="4344765"/>
            <a:ext cx="1940963" cy="2125106"/>
          </a:xfrm>
          <a:prstGeom prst="rect">
            <a:avLst/>
          </a:prstGeom>
        </p:spPr>
      </p:pic>
      <p:sp>
        <p:nvSpPr>
          <p:cNvPr id="26" name="Title 2">
            <a:extLst>
              <a:ext uri="{FF2B5EF4-FFF2-40B4-BE49-F238E27FC236}">
                <a16:creationId xmlns:a16="http://schemas.microsoft.com/office/drawing/2014/main" id="{388BA6EA-B821-4A27-A267-B594E1F33225}"/>
              </a:ext>
            </a:extLst>
          </p:cNvPr>
          <p:cNvSpPr txBox="1">
            <a:spLocks/>
          </p:cNvSpPr>
          <p:nvPr/>
        </p:nvSpPr>
        <p:spPr>
          <a:xfrm>
            <a:off x="159488" y="6463681"/>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r>
              <a:rPr lang="pt-BR" sz="2000" dirty="0">
                <a:solidFill>
                  <a:schemeClr val="bg2"/>
                </a:solidFill>
              </a:rPr>
              <a:t>www.youtube.com/canaldacloud</a:t>
            </a:r>
          </a:p>
        </p:txBody>
      </p:sp>
      <p:pic>
        <p:nvPicPr>
          <p:cNvPr id="12" name="Picture 11" descr="A picture containing text, sign&#10;&#10;Description automatically generated">
            <a:extLst>
              <a:ext uri="{FF2B5EF4-FFF2-40B4-BE49-F238E27FC236}">
                <a16:creationId xmlns:a16="http://schemas.microsoft.com/office/drawing/2014/main" id="{0AF41BC0-B4CE-4E77-A893-05147273F81D}"/>
              </a:ext>
            </a:extLst>
          </p:cNvPr>
          <p:cNvPicPr>
            <a:picLocks noChangeAspect="1"/>
          </p:cNvPicPr>
          <p:nvPr/>
        </p:nvPicPr>
        <p:blipFill>
          <a:blip r:embed="rId6"/>
          <a:stretch>
            <a:fillRect/>
          </a:stretch>
        </p:blipFill>
        <p:spPr>
          <a:xfrm>
            <a:off x="188840" y="619102"/>
            <a:ext cx="2159926" cy="2159926"/>
          </a:xfrm>
          <a:prstGeom prst="rect">
            <a:avLst/>
          </a:prstGeom>
        </p:spPr>
      </p:pic>
      <p:sp>
        <p:nvSpPr>
          <p:cNvPr id="19" name="Rectangle 18">
            <a:extLst>
              <a:ext uri="{FF2B5EF4-FFF2-40B4-BE49-F238E27FC236}">
                <a16:creationId xmlns:a16="http://schemas.microsoft.com/office/drawing/2014/main" id="{799F80E9-B624-4AEF-A097-87C4A981F7DB}"/>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0" name="Picture 19" descr="A picture containing icon&#10;&#10;Description automatically generated">
            <a:extLst>
              <a:ext uri="{FF2B5EF4-FFF2-40B4-BE49-F238E27FC236}">
                <a16:creationId xmlns:a16="http://schemas.microsoft.com/office/drawing/2014/main" id="{3029A71E-E59D-40DD-BB94-23A80E5EBECD}"/>
              </a:ext>
            </a:extLst>
          </p:cNvPr>
          <p:cNvPicPr>
            <a:picLocks noChangeAspect="1"/>
          </p:cNvPicPr>
          <p:nvPr/>
        </p:nvPicPr>
        <p:blipFill rotWithShape="1">
          <a:blip r:embed="rId7"/>
          <a:srcRect t="2416"/>
          <a:stretch/>
        </p:blipFill>
        <p:spPr>
          <a:xfrm rot="5400000">
            <a:off x="3541340" y="-2474849"/>
            <a:ext cx="6183086" cy="11118231"/>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8904A61A-8612-4625-82F9-E0A5136B1A97}"/>
              </a:ext>
            </a:extLst>
          </p:cNvPr>
          <p:cNvPicPr>
            <a:picLocks noChangeAspect="1"/>
          </p:cNvPicPr>
          <p:nvPr/>
        </p:nvPicPr>
        <p:blipFill rotWithShape="1">
          <a:blip r:embed="rId7"/>
          <a:srcRect t="1884"/>
          <a:stretch/>
        </p:blipFill>
        <p:spPr>
          <a:xfrm rot="16200000">
            <a:off x="1538729" y="1605434"/>
            <a:ext cx="3718433" cy="6801394"/>
          </a:xfrm>
          <a:prstGeom prst="rect">
            <a:avLst/>
          </a:prstGeom>
        </p:spPr>
      </p:pic>
      <p:pic>
        <p:nvPicPr>
          <p:cNvPr id="22" name="Picture 21" descr="A close-up of a car's license plate&#10;&#10;Description automatically generated with low confidence">
            <a:extLst>
              <a:ext uri="{FF2B5EF4-FFF2-40B4-BE49-F238E27FC236}">
                <a16:creationId xmlns:a16="http://schemas.microsoft.com/office/drawing/2014/main" id="{226541A9-55DF-42CE-8DEF-D3D90881304B}"/>
              </a:ext>
            </a:extLst>
          </p:cNvPr>
          <p:cNvPicPr>
            <a:picLocks noChangeAspect="1"/>
          </p:cNvPicPr>
          <p:nvPr/>
        </p:nvPicPr>
        <p:blipFill>
          <a:blip r:embed="rId8"/>
          <a:stretch>
            <a:fillRect/>
          </a:stretch>
        </p:blipFill>
        <p:spPr>
          <a:xfrm>
            <a:off x="11146660" y="-7277"/>
            <a:ext cx="1045340" cy="1045340"/>
          </a:xfrm>
          <a:prstGeom prst="rect">
            <a:avLst/>
          </a:prstGeom>
        </p:spPr>
      </p:pic>
      <p:pic>
        <p:nvPicPr>
          <p:cNvPr id="23" name="Picture 22" descr="Graphical user interface, text, application&#10;&#10;Description automatically generated">
            <a:extLst>
              <a:ext uri="{FF2B5EF4-FFF2-40B4-BE49-F238E27FC236}">
                <a16:creationId xmlns:a16="http://schemas.microsoft.com/office/drawing/2014/main" id="{743592B6-5DD6-4D31-8A6D-121F4D901B97}"/>
              </a:ext>
            </a:extLst>
          </p:cNvPr>
          <p:cNvPicPr>
            <a:picLocks noChangeAspect="1"/>
          </p:cNvPicPr>
          <p:nvPr/>
        </p:nvPicPr>
        <p:blipFill>
          <a:blip r:embed="rId9"/>
          <a:stretch>
            <a:fillRect/>
          </a:stretch>
        </p:blipFill>
        <p:spPr>
          <a:xfrm>
            <a:off x="11272476" y="674913"/>
            <a:ext cx="811473" cy="829541"/>
          </a:xfrm>
          <a:prstGeom prst="rect">
            <a:avLst/>
          </a:prstGeom>
        </p:spPr>
      </p:pic>
      <p:sp>
        <p:nvSpPr>
          <p:cNvPr id="30" name="Title 2">
            <a:extLst>
              <a:ext uri="{FF2B5EF4-FFF2-40B4-BE49-F238E27FC236}">
                <a16:creationId xmlns:a16="http://schemas.microsoft.com/office/drawing/2014/main" id="{989019A6-18D9-49F3-AE34-9845B92D1384}"/>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pic>
        <p:nvPicPr>
          <p:cNvPr id="14" name="Picture 13" descr="Icon&#10;&#10;Description automatically generated">
            <a:extLst>
              <a:ext uri="{FF2B5EF4-FFF2-40B4-BE49-F238E27FC236}">
                <a16:creationId xmlns:a16="http://schemas.microsoft.com/office/drawing/2014/main" id="{6AC8D40B-0FF9-4AD3-8713-1978B66C4C32}"/>
              </a:ext>
            </a:extLst>
          </p:cNvPr>
          <p:cNvPicPr>
            <a:picLocks noChangeAspect="1"/>
          </p:cNvPicPr>
          <p:nvPr/>
        </p:nvPicPr>
        <p:blipFill>
          <a:blip r:embed="rId10"/>
          <a:stretch>
            <a:fillRect/>
          </a:stretch>
        </p:blipFill>
        <p:spPr>
          <a:xfrm>
            <a:off x="2711512" y="3681816"/>
            <a:ext cx="841957" cy="841957"/>
          </a:xfrm>
          <a:prstGeom prst="rect">
            <a:avLst/>
          </a:prstGeom>
        </p:spPr>
      </p:pic>
      <p:pic>
        <p:nvPicPr>
          <p:cNvPr id="13" name="Picture 12" descr="Shape&#10;&#10;Description automatically generated with low confidence">
            <a:extLst>
              <a:ext uri="{FF2B5EF4-FFF2-40B4-BE49-F238E27FC236}">
                <a16:creationId xmlns:a16="http://schemas.microsoft.com/office/drawing/2014/main" id="{80B0769E-12CF-4B95-B933-C277844120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47045" y="4796945"/>
            <a:ext cx="841957" cy="841957"/>
          </a:xfrm>
          <a:prstGeom prst="rect">
            <a:avLst/>
          </a:prstGeom>
        </p:spPr>
      </p:pic>
    </p:spTree>
    <p:extLst>
      <p:ext uri="{BB962C8B-B14F-4D97-AF65-F5344CB8AC3E}">
        <p14:creationId xmlns:p14="http://schemas.microsoft.com/office/powerpoint/2010/main" val="11469951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174C2BF-5B0A-406B-8A55-E29F21A522C4}"/>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5" name="Picture 14" descr="A picture containing text, sign&#10;&#10;Description automatically generated">
            <a:extLst>
              <a:ext uri="{FF2B5EF4-FFF2-40B4-BE49-F238E27FC236}">
                <a16:creationId xmlns:a16="http://schemas.microsoft.com/office/drawing/2014/main" id="{BA242778-6D00-46B9-AA4F-5A462589FDA2}"/>
              </a:ext>
            </a:extLst>
          </p:cNvPr>
          <p:cNvPicPr>
            <a:picLocks noChangeAspect="1"/>
          </p:cNvPicPr>
          <p:nvPr/>
        </p:nvPicPr>
        <p:blipFill>
          <a:blip r:embed="rId3"/>
          <a:stretch>
            <a:fillRect/>
          </a:stretch>
        </p:blipFill>
        <p:spPr>
          <a:xfrm>
            <a:off x="95702" y="155697"/>
            <a:ext cx="882366" cy="882366"/>
          </a:xfrm>
          <a:prstGeom prst="rect">
            <a:avLst/>
          </a:prstGeom>
        </p:spPr>
      </p:pic>
      <p:pic>
        <p:nvPicPr>
          <p:cNvPr id="16" name="Picture 15" descr="A close-up of a car's license plate&#10;&#10;Description automatically generated with low confidence">
            <a:extLst>
              <a:ext uri="{FF2B5EF4-FFF2-40B4-BE49-F238E27FC236}">
                <a16:creationId xmlns:a16="http://schemas.microsoft.com/office/drawing/2014/main" id="{51D3F149-CD5B-40C6-B651-62C63D8A786A}"/>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0D626557-5F24-4C20-A852-A7F4ECB2DEAB}"/>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8" name="Title 2">
            <a:extLst>
              <a:ext uri="{FF2B5EF4-FFF2-40B4-BE49-F238E27FC236}">
                <a16:creationId xmlns:a16="http://schemas.microsoft.com/office/drawing/2014/main" id="{5B1965C8-40AE-4DA6-8089-9DE3F9CC506D}"/>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9" name="Title 3">
            <a:extLst>
              <a:ext uri="{FF2B5EF4-FFF2-40B4-BE49-F238E27FC236}">
                <a16:creationId xmlns:a16="http://schemas.microsoft.com/office/drawing/2014/main" id="{7D3951E8-9E03-4BB4-B05D-2DB6907E3BBA}"/>
              </a:ext>
            </a:extLst>
          </p:cNvPr>
          <p:cNvSpPr txBox="1">
            <a:spLocks/>
          </p:cNvSpPr>
          <p:nvPr/>
        </p:nvSpPr>
        <p:spPr>
          <a:xfrm>
            <a:off x="2533193" y="2792186"/>
            <a:ext cx="9588768"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4200" b="1" dirty="0">
                <a:solidFill>
                  <a:schemeClr val="tx2">
                    <a:lumMod val="50000"/>
                  </a:schemeClr>
                </a:solidFill>
              </a:rPr>
              <a:t>Módulo 1</a:t>
            </a:r>
          </a:p>
        </p:txBody>
      </p:sp>
      <p:pic>
        <p:nvPicPr>
          <p:cNvPr id="20" name="Graphic 19" descr="Marca de Proteção">
            <a:extLst>
              <a:ext uri="{FF2B5EF4-FFF2-40B4-BE49-F238E27FC236}">
                <a16:creationId xmlns:a16="http://schemas.microsoft.com/office/drawing/2014/main" id="{49FA1E4B-B1D6-408D-87C2-6691813C10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84175" y="2714235"/>
            <a:ext cx="1249018" cy="1249018"/>
          </a:xfrm>
          <a:prstGeom prst="rect">
            <a:avLst/>
          </a:prstGeom>
        </p:spPr>
      </p:pic>
      <p:sp>
        <p:nvSpPr>
          <p:cNvPr id="21" name="TextBox 20">
            <a:extLst>
              <a:ext uri="{FF2B5EF4-FFF2-40B4-BE49-F238E27FC236}">
                <a16:creationId xmlns:a16="http://schemas.microsoft.com/office/drawing/2014/main" id="{5E064E7A-1F04-40B8-A05A-7E580F49E41F}"/>
              </a:ext>
            </a:extLst>
          </p:cNvPr>
          <p:cNvSpPr txBox="1"/>
          <p:nvPr/>
        </p:nvSpPr>
        <p:spPr>
          <a:xfrm>
            <a:off x="2533193" y="3480558"/>
            <a:ext cx="6405154" cy="523220"/>
          </a:xfrm>
          <a:prstGeom prst="rect">
            <a:avLst/>
          </a:prstGeom>
          <a:noFill/>
        </p:spPr>
        <p:txBody>
          <a:bodyPr wrap="square">
            <a:spAutoFit/>
          </a:bodyPr>
          <a:lstStyle/>
          <a:p>
            <a:r>
              <a:rPr lang="pt-BR" sz="2800" dirty="0">
                <a:latin typeface="Segoe UI Semibold (Headings)"/>
              </a:rPr>
              <a:t>Recursos e ferramentas de segurança</a:t>
            </a:r>
            <a:endParaRPr lang="en-US" sz="2800" dirty="0"/>
          </a:p>
        </p:txBody>
      </p:sp>
      <p:sp>
        <p:nvSpPr>
          <p:cNvPr id="22" name="Rectangle 21">
            <a:extLst>
              <a:ext uri="{FF2B5EF4-FFF2-40B4-BE49-F238E27FC236}">
                <a16:creationId xmlns:a16="http://schemas.microsoft.com/office/drawing/2014/main" id="{58A6941D-A9EB-4B55-96F9-B97BEE746087}"/>
              </a:ext>
            </a:extLst>
          </p:cNvPr>
          <p:cNvSpPr/>
          <p:nvPr/>
        </p:nvSpPr>
        <p:spPr bwMode="auto">
          <a:xfrm>
            <a:off x="-1" y="6381951"/>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3" name="Picture 22" descr="A picture containing icon&#10;&#10;Description automatically generated">
            <a:extLst>
              <a:ext uri="{FF2B5EF4-FFF2-40B4-BE49-F238E27FC236}">
                <a16:creationId xmlns:a16="http://schemas.microsoft.com/office/drawing/2014/main" id="{18392909-9E97-4D0D-BA17-04B5129DFB98}"/>
              </a:ext>
            </a:extLst>
          </p:cNvPr>
          <p:cNvPicPr>
            <a:picLocks noChangeAspect="1"/>
          </p:cNvPicPr>
          <p:nvPr/>
        </p:nvPicPr>
        <p:blipFill rotWithShape="1">
          <a:blip r:embed="rId8"/>
          <a:srcRect t="2416"/>
          <a:stretch/>
        </p:blipFill>
        <p:spPr>
          <a:xfrm rot="5400000">
            <a:off x="3541339" y="-2460295"/>
            <a:ext cx="6183086" cy="11118231"/>
          </a:xfrm>
          <a:prstGeom prst="rect">
            <a:avLst/>
          </a:prstGeom>
        </p:spPr>
      </p:pic>
      <p:pic>
        <p:nvPicPr>
          <p:cNvPr id="24" name="Picture 23" descr="A picture containing icon&#10;&#10;Description automatically generated">
            <a:extLst>
              <a:ext uri="{FF2B5EF4-FFF2-40B4-BE49-F238E27FC236}">
                <a16:creationId xmlns:a16="http://schemas.microsoft.com/office/drawing/2014/main" id="{72365E87-B7A0-490E-97BA-B8347F8DFB0D}"/>
              </a:ext>
            </a:extLst>
          </p:cNvPr>
          <p:cNvPicPr>
            <a:picLocks noChangeAspect="1"/>
          </p:cNvPicPr>
          <p:nvPr/>
        </p:nvPicPr>
        <p:blipFill rotWithShape="1">
          <a:blip r:embed="rId8"/>
          <a:srcRect t="1884"/>
          <a:stretch/>
        </p:blipFill>
        <p:spPr>
          <a:xfrm rot="16200000">
            <a:off x="1541479" y="1605363"/>
            <a:ext cx="3718433" cy="6801394"/>
          </a:xfrm>
          <a:prstGeom prst="rect">
            <a:avLst/>
          </a:prstGeom>
        </p:spPr>
      </p:pic>
      <p:pic>
        <p:nvPicPr>
          <p:cNvPr id="25" name="Picture 24" descr="A picture containing text, sign&#10;&#10;Description automatically generated">
            <a:extLst>
              <a:ext uri="{FF2B5EF4-FFF2-40B4-BE49-F238E27FC236}">
                <a16:creationId xmlns:a16="http://schemas.microsoft.com/office/drawing/2014/main" id="{C8025C1C-501F-4B87-BB63-4F6BC89FB7E0}"/>
              </a:ext>
            </a:extLst>
          </p:cNvPr>
          <p:cNvPicPr>
            <a:picLocks noChangeAspect="1"/>
          </p:cNvPicPr>
          <p:nvPr/>
        </p:nvPicPr>
        <p:blipFill>
          <a:blip r:embed="rId3"/>
          <a:stretch>
            <a:fillRect/>
          </a:stretch>
        </p:blipFill>
        <p:spPr>
          <a:xfrm>
            <a:off x="95700" y="162974"/>
            <a:ext cx="882366" cy="882366"/>
          </a:xfrm>
          <a:prstGeom prst="rect">
            <a:avLst/>
          </a:prstGeom>
        </p:spPr>
      </p:pic>
      <p:pic>
        <p:nvPicPr>
          <p:cNvPr id="26" name="Picture 25" descr="A close-up of a car's license plate&#10;&#10;Description automatically generated with low confidence">
            <a:extLst>
              <a:ext uri="{FF2B5EF4-FFF2-40B4-BE49-F238E27FC236}">
                <a16:creationId xmlns:a16="http://schemas.microsoft.com/office/drawing/2014/main" id="{CB5CBE4A-038E-498A-ADD4-8B95F5CF6AE0}"/>
              </a:ext>
            </a:extLst>
          </p:cNvPr>
          <p:cNvPicPr>
            <a:picLocks noChangeAspect="1"/>
          </p:cNvPicPr>
          <p:nvPr/>
        </p:nvPicPr>
        <p:blipFill>
          <a:blip r:embed="rId4"/>
          <a:stretch>
            <a:fillRect/>
          </a:stretch>
        </p:blipFill>
        <p:spPr>
          <a:xfrm>
            <a:off x="11146658" y="0"/>
            <a:ext cx="1045340" cy="1045340"/>
          </a:xfrm>
          <a:prstGeom prst="rect">
            <a:avLst/>
          </a:prstGeom>
        </p:spPr>
      </p:pic>
      <p:pic>
        <p:nvPicPr>
          <p:cNvPr id="27" name="Picture 26" descr="Graphical user interface, text, application&#10;&#10;Description automatically generated">
            <a:extLst>
              <a:ext uri="{FF2B5EF4-FFF2-40B4-BE49-F238E27FC236}">
                <a16:creationId xmlns:a16="http://schemas.microsoft.com/office/drawing/2014/main" id="{F0DA76EE-00F6-47EE-B8A3-357DB457C508}"/>
              </a:ext>
            </a:extLst>
          </p:cNvPr>
          <p:cNvPicPr>
            <a:picLocks noChangeAspect="1"/>
          </p:cNvPicPr>
          <p:nvPr/>
        </p:nvPicPr>
        <p:blipFill>
          <a:blip r:embed="rId5"/>
          <a:stretch>
            <a:fillRect/>
          </a:stretch>
        </p:blipFill>
        <p:spPr>
          <a:xfrm>
            <a:off x="11272474" y="682190"/>
            <a:ext cx="811473" cy="829541"/>
          </a:xfrm>
          <a:prstGeom prst="rect">
            <a:avLst/>
          </a:prstGeom>
        </p:spPr>
      </p:pic>
      <p:sp>
        <p:nvSpPr>
          <p:cNvPr id="28" name="Title 2">
            <a:extLst>
              <a:ext uri="{FF2B5EF4-FFF2-40B4-BE49-F238E27FC236}">
                <a16:creationId xmlns:a16="http://schemas.microsoft.com/office/drawing/2014/main" id="{EC9B95C4-C3D1-498A-9770-5D878FB7420A}"/>
              </a:ext>
            </a:extLst>
          </p:cNvPr>
          <p:cNvSpPr txBox="1">
            <a:spLocks/>
          </p:cNvSpPr>
          <p:nvPr/>
        </p:nvSpPr>
        <p:spPr>
          <a:xfrm>
            <a:off x="131593" y="6447523"/>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3761042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ptura de tela da Central de Segurança do Azure com Classificação de segurança e outras informações básicas de segurança sobre as soluções do Azure.">
            <a:extLst>
              <a:ext uri="{FF2B5EF4-FFF2-40B4-BE49-F238E27FC236}">
                <a16:creationId xmlns:a16="http://schemas.microsoft.com/office/drawing/2014/main" id="{1E8D364E-AD64-454E-AC12-C221674BFFB8}"/>
              </a:ext>
            </a:extLst>
          </p:cNvPr>
          <p:cNvPicPr>
            <a:picLocks noChangeAspect="1"/>
          </p:cNvPicPr>
          <p:nvPr/>
        </p:nvPicPr>
        <p:blipFill rotWithShape="1">
          <a:blip r:embed="rId3"/>
          <a:srcRect t="7225"/>
          <a:stretch/>
        </p:blipFill>
        <p:spPr>
          <a:xfrm>
            <a:off x="836023" y="2608728"/>
            <a:ext cx="6587960" cy="2927267"/>
          </a:xfrm>
          <a:prstGeom prst="rect">
            <a:avLst/>
          </a:prstGeom>
          <a:ln>
            <a:solidFill>
              <a:schemeClr val="tx1"/>
            </a:solidFill>
          </a:ln>
        </p:spPr>
      </p:pic>
      <p:sp>
        <p:nvSpPr>
          <p:cNvPr id="6" name="Text Placeholder 5"/>
          <p:cNvSpPr>
            <a:spLocks noGrp="1"/>
          </p:cNvSpPr>
          <p:nvPr>
            <p:ph sz="quarter" idx="4294967295"/>
          </p:nvPr>
        </p:nvSpPr>
        <p:spPr>
          <a:xfrm>
            <a:off x="836023" y="1456897"/>
            <a:ext cx="9805852" cy="1086259"/>
          </a:xfrm>
        </p:spPr>
        <p:txBody>
          <a:bodyPr vert="horz" wrap="square" lIns="0" tIns="0" rIns="0" bIns="0" rtlCol="0" anchor="t">
            <a:spAutoFit/>
          </a:bodyPr>
          <a:lstStyle/>
          <a:p>
            <a:r>
              <a:rPr lang="pt-BR" b="0" i="0" dirty="0">
                <a:solidFill>
                  <a:srgbClr val="171717"/>
                </a:solidFill>
                <a:latin typeface="Segoe UI" panose="020B0502040204020203" pitchFamily="34" charset="0"/>
              </a:rPr>
              <a:t>A Central de Segurança do Azure é um serviço de monitoramento que fornece proteção contra ameaças nos datacenters do Azure e nos datacenters locais. </a:t>
            </a:r>
          </a:p>
        </p:txBody>
      </p:sp>
      <p:sp>
        <p:nvSpPr>
          <p:cNvPr id="2" name="TextBox 1">
            <a:extLst>
              <a:ext uri="{FF2B5EF4-FFF2-40B4-BE49-F238E27FC236}">
                <a16:creationId xmlns:a16="http://schemas.microsoft.com/office/drawing/2014/main" id="{7E6F8004-514A-4639-9F04-B80EC2085751}"/>
              </a:ext>
            </a:extLst>
          </p:cNvPr>
          <p:cNvSpPr txBox="1"/>
          <p:nvPr/>
        </p:nvSpPr>
        <p:spPr>
          <a:xfrm>
            <a:off x="7071360" y="2735758"/>
            <a:ext cx="4458790" cy="2665345"/>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pt-BR" sz="2200" dirty="0">
                <a:solidFill>
                  <a:srgbClr val="171717"/>
                </a:solidFill>
                <a:latin typeface="Segoe UI" panose="020B0502040204020203" pitchFamily="34" charset="0"/>
              </a:rPr>
              <a:t>Fornece recomendações de segurança</a:t>
            </a:r>
          </a:p>
          <a:p>
            <a:pPr marL="342900" indent="-342900" algn="l">
              <a:buFont typeface="Arial" panose="020B0604020202020204" pitchFamily="34" charset="0"/>
              <a:buChar char="•"/>
            </a:pPr>
            <a:r>
              <a:rPr lang="pt-BR" sz="2200" dirty="0">
                <a:solidFill>
                  <a:srgbClr val="171717"/>
                </a:solidFill>
                <a:latin typeface="Segoe UI" panose="020B0502040204020203" pitchFamily="34" charset="0"/>
              </a:rPr>
              <a:t>Detectar e bloquear malwares</a:t>
            </a:r>
          </a:p>
          <a:p>
            <a:pPr marL="342900" indent="-342900" algn="l">
              <a:buFont typeface="Arial" panose="020B0604020202020204" pitchFamily="34" charset="0"/>
              <a:buChar char="•"/>
            </a:pPr>
            <a:r>
              <a:rPr lang="pt-BR" sz="2200" dirty="0">
                <a:solidFill>
                  <a:srgbClr val="171717"/>
                </a:solidFill>
                <a:latin typeface="Segoe UI" panose="020B0502040204020203" pitchFamily="34" charset="0"/>
              </a:rPr>
              <a:t>Analisar e identificar possíveis ataques</a:t>
            </a:r>
          </a:p>
          <a:p>
            <a:pPr marL="342900" indent="-342900" algn="l">
              <a:buFont typeface="Arial" panose="020B0604020202020204" pitchFamily="34" charset="0"/>
              <a:buChar char="•"/>
            </a:pPr>
            <a:r>
              <a:rPr lang="pt-BR" sz="2200" dirty="0">
                <a:solidFill>
                  <a:srgbClr val="171717"/>
                </a:solidFill>
                <a:latin typeface="Segoe UI" panose="020B0502040204020203" pitchFamily="34" charset="0"/>
              </a:rPr>
              <a:t>Controle de acesso just-in-time para portas</a:t>
            </a:r>
          </a:p>
        </p:txBody>
      </p:sp>
      <p:sp>
        <p:nvSpPr>
          <p:cNvPr id="22" name="Rectangle 21">
            <a:extLst>
              <a:ext uri="{FF2B5EF4-FFF2-40B4-BE49-F238E27FC236}">
                <a16:creationId xmlns:a16="http://schemas.microsoft.com/office/drawing/2014/main" id="{C1A2F31B-0146-412F-A2E7-B298AD18A107}"/>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3" name="Picture 22" descr="A picture containing icon&#10;&#10;Description automatically generated">
            <a:extLst>
              <a:ext uri="{FF2B5EF4-FFF2-40B4-BE49-F238E27FC236}">
                <a16:creationId xmlns:a16="http://schemas.microsoft.com/office/drawing/2014/main" id="{F23BD68C-5BED-465C-AA34-22CB2414BBCA}"/>
              </a:ext>
            </a:extLst>
          </p:cNvPr>
          <p:cNvPicPr>
            <a:picLocks noChangeAspect="1"/>
          </p:cNvPicPr>
          <p:nvPr/>
        </p:nvPicPr>
        <p:blipFill rotWithShape="1">
          <a:blip r:embed="rId4"/>
          <a:srcRect t="2416"/>
          <a:stretch/>
        </p:blipFill>
        <p:spPr>
          <a:xfrm rot="5400000">
            <a:off x="3541341" y="-2467571"/>
            <a:ext cx="6183086" cy="11118231"/>
          </a:xfrm>
          <a:prstGeom prst="rect">
            <a:avLst/>
          </a:prstGeom>
        </p:spPr>
      </p:pic>
      <p:pic>
        <p:nvPicPr>
          <p:cNvPr id="24" name="Picture 23" descr="A picture containing icon&#10;&#10;Description automatically generated">
            <a:extLst>
              <a:ext uri="{FF2B5EF4-FFF2-40B4-BE49-F238E27FC236}">
                <a16:creationId xmlns:a16="http://schemas.microsoft.com/office/drawing/2014/main" id="{3C352771-9553-44A6-A4AC-C3F73B883CC2}"/>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pic>
        <p:nvPicPr>
          <p:cNvPr id="25" name="Picture 24" descr="A picture containing text, sign&#10;&#10;Description automatically generated">
            <a:extLst>
              <a:ext uri="{FF2B5EF4-FFF2-40B4-BE49-F238E27FC236}">
                <a16:creationId xmlns:a16="http://schemas.microsoft.com/office/drawing/2014/main" id="{860A7C87-FFA1-4E01-984F-FCF31BD27C2B}"/>
              </a:ext>
            </a:extLst>
          </p:cNvPr>
          <p:cNvPicPr>
            <a:picLocks noChangeAspect="1"/>
          </p:cNvPicPr>
          <p:nvPr/>
        </p:nvPicPr>
        <p:blipFill>
          <a:blip r:embed="rId5"/>
          <a:stretch>
            <a:fillRect/>
          </a:stretch>
        </p:blipFill>
        <p:spPr>
          <a:xfrm>
            <a:off x="95702" y="155697"/>
            <a:ext cx="882366" cy="882366"/>
          </a:xfrm>
          <a:prstGeom prst="rect">
            <a:avLst/>
          </a:prstGeom>
        </p:spPr>
      </p:pic>
      <p:pic>
        <p:nvPicPr>
          <p:cNvPr id="26" name="Picture 25" descr="A close-up of a car's license plate&#10;&#10;Description automatically generated with low confidence">
            <a:extLst>
              <a:ext uri="{FF2B5EF4-FFF2-40B4-BE49-F238E27FC236}">
                <a16:creationId xmlns:a16="http://schemas.microsoft.com/office/drawing/2014/main" id="{09A27B22-2C1E-4CE7-BEB3-10CCC9695448}"/>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27" name="Picture 26" descr="Graphical user interface, text, application&#10;&#10;Description automatically generated">
            <a:extLst>
              <a:ext uri="{FF2B5EF4-FFF2-40B4-BE49-F238E27FC236}">
                <a16:creationId xmlns:a16="http://schemas.microsoft.com/office/drawing/2014/main" id="{C62F6791-5587-4C53-BDFF-6DF67032246C}"/>
              </a:ext>
            </a:extLst>
          </p:cNvPr>
          <p:cNvPicPr>
            <a:picLocks noChangeAspect="1"/>
          </p:cNvPicPr>
          <p:nvPr/>
        </p:nvPicPr>
        <p:blipFill>
          <a:blip r:embed="rId7"/>
          <a:stretch>
            <a:fillRect/>
          </a:stretch>
        </p:blipFill>
        <p:spPr>
          <a:xfrm>
            <a:off x="11272476" y="674913"/>
            <a:ext cx="811473" cy="829541"/>
          </a:xfrm>
          <a:prstGeom prst="rect">
            <a:avLst/>
          </a:prstGeom>
        </p:spPr>
      </p:pic>
      <p:sp>
        <p:nvSpPr>
          <p:cNvPr id="28" name="Title 2">
            <a:extLst>
              <a:ext uri="{FF2B5EF4-FFF2-40B4-BE49-F238E27FC236}">
                <a16:creationId xmlns:a16="http://schemas.microsoft.com/office/drawing/2014/main" id="{04837576-76F1-4888-ABCD-6803B65ED348}"/>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itle 16">
            <a:extLst>
              <a:ext uri="{FF2B5EF4-FFF2-40B4-BE49-F238E27FC236}">
                <a16:creationId xmlns:a16="http://schemas.microsoft.com/office/drawing/2014/main" id="{EAD4AFD5-1919-408A-8E32-8403FFB141E7}"/>
              </a:ext>
            </a:extLst>
          </p:cNvPr>
          <p:cNvSpPr>
            <a:spLocks noGrp="1"/>
          </p:cNvSpPr>
          <p:nvPr>
            <p:ph type="title"/>
          </p:nvPr>
        </p:nvSpPr>
        <p:spPr>
          <a:xfrm>
            <a:off x="600892" y="684488"/>
            <a:ext cx="10546080" cy="680196"/>
          </a:xfrm>
        </p:spPr>
        <p:txBody>
          <a:bodyPr/>
          <a:lstStyle/>
          <a:p>
            <a:pPr algn="ctr"/>
            <a:r>
              <a:rPr lang="pt-BR" noProof="0" dirty="0"/>
              <a:t>Microsoft Defender para Nuvem </a:t>
            </a:r>
            <a:br>
              <a:rPr lang="pt-BR" noProof="0" dirty="0"/>
            </a:br>
            <a:r>
              <a:rPr lang="pt-BR" sz="1500" noProof="0" dirty="0"/>
              <a:t>( Central de Segurança do Azure )</a:t>
            </a:r>
          </a:p>
        </p:txBody>
      </p:sp>
    </p:spTree>
    <p:extLst>
      <p:ext uri="{BB962C8B-B14F-4D97-AF65-F5344CB8AC3E}">
        <p14:creationId xmlns:p14="http://schemas.microsoft.com/office/powerpoint/2010/main" val="8977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892" y="684488"/>
            <a:ext cx="10546080" cy="680196"/>
          </a:xfrm>
        </p:spPr>
        <p:txBody>
          <a:bodyPr/>
          <a:lstStyle/>
          <a:p>
            <a:pPr algn="ctr"/>
            <a:r>
              <a:rPr lang="pt-BR" noProof="0" dirty="0"/>
              <a:t>Microsoft Defender para Nuvem </a:t>
            </a:r>
            <a:br>
              <a:rPr lang="pt-BR" noProof="0" dirty="0"/>
            </a:br>
            <a:r>
              <a:rPr lang="pt-BR" sz="1500" noProof="0" dirty="0"/>
              <a:t>( Central de Segurança do Azure )</a:t>
            </a:r>
          </a:p>
        </p:txBody>
      </p:sp>
      <p:graphicFrame>
        <p:nvGraphicFramePr>
          <p:cNvPr id="9" name="Table 9">
            <a:extLst>
              <a:ext uri="{FF2B5EF4-FFF2-40B4-BE49-F238E27FC236}">
                <a16:creationId xmlns:a16="http://schemas.microsoft.com/office/drawing/2014/main" id="{9A5DAA41-1C1C-42A4-B8CD-A1ADFFAD59B4}"/>
              </a:ext>
            </a:extLst>
          </p:cNvPr>
          <p:cNvGraphicFramePr>
            <a:graphicFrameLocks noGrp="1"/>
          </p:cNvGraphicFramePr>
          <p:nvPr>
            <p:extLst>
              <p:ext uri="{D42A27DB-BD31-4B8C-83A1-F6EECF244321}">
                <p14:modId xmlns:p14="http://schemas.microsoft.com/office/powerpoint/2010/main" val="1933729890"/>
              </p:ext>
            </p:extLst>
          </p:nvPr>
        </p:nvGraphicFramePr>
        <p:xfrm>
          <a:off x="600892" y="1679236"/>
          <a:ext cx="10546080" cy="4494276"/>
        </p:xfrm>
        <a:graphic>
          <a:graphicData uri="http://schemas.openxmlformats.org/drawingml/2006/table">
            <a:tbl>
              <a:tblPr firstRow="1" bandRow="1">
                <a:tableStyleId>{5C22544A-7EE6-4342-B048-85BDC9FD1C3A}</a:tableStyleId>
              </a:tblPr>
              <a:tblGrid>
                <a:gridCol w="5273040">
                  <a:extLst>
                    <a:ext uri="{9D8B030D-6E8A-4147-A177-3AD203B41FA5}">
                      <a16:colId xmlns:a16="http://schemas.microsoft.com/office/drawing/2014/main" val="2519877831"/>
                    </a:ext>
                  </a:extLst>
                </a:gridCol>
                <a:gridCol w="5273040">
                  <a:extLst>
                    <a:ext uri="{9D8B030D-6E8A-4147-A177-3AD203B41FA5}">
                      <a16:colId xmlns:a16="http://schemas.microsoft.com/office/drawing/2014/main" val="3993310095"/>
                    </a:ext>
                  </a:extLst>
                </a:gridCol>
              </a:tblGrid>
              <a:tr h="2391282">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pt-BR" sz="2400" b="1" dirty="0">
                          <a:solidFill>
                            <a:schemeClr val="tx1"/>
                          </a:solidFill>
                          <a:latin typeface="+mn-lt"/>
                          <a:cs typeface="Segoe UI Semilight"/>
                        </a:rPr>
                        <a:t>Conformidade com a política</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1800" b="0" dirty="0">
                        <a:solidFill>
                          <a:schemeClr val="tx1"/>
                        </a:solidFill>
                        <a:latin typeface="+mn-lt"/>
                        <a:cs typeface="Segoe UI Semilight"/>
                      </a:endParaRPr>
                    </a:p>
                    <a:p>
                      <a:pPr marL="0" marR="0" lvl="0" indent="0" algn="ctr" defTabSz="914367" rtl="0" eaLnBrk="1" fontAlgn="auto" latinLnBrk="0" hangingPunct="1">
                        <a:lnSpc>
                          <a:spcPct val="85000"/>
                        </a:lnSpc>
                        <a:spcBef>
                          <a:spcPts val="0"/>
                        </a:spcBef>
                        <a:spcAft>
                          <a:spcPts val="0"/>
                        </a:spcAft>
                        <a:buClrTx/>
                        <a:buSzTx/>
                        <a:buFontTx/>
                        <a:buNone/>
                        <a:tabLst/>
                        <a:defRPr/>
                      </a:pPr>
                      <a:r>
                        <a:rPr lang="pt-BR" sz="1800" dirty="0">
                          <a:solidFill>
                            <a:schemeClr val="tx1"/>
                          </a:solidFill>
                          <a:latin typeface="+mn-lt"/>
                          <a:cs typeface="Segoe UI Semilight"/>
                        </a:rPr>
                        <a:t>A Central de Segurança está integrada à parte superior dos controles do </a:t>
                      </a:r>
                      <a:r>
                        <a:rPr lang="pt-BR" sz="1800" b="0" dirty="0">
                          <a:solidFill>
                            <a:schemeClr val="tx1"/>
                          </a:solidFill>
                          <a:latin typeface="+mn-lt"/>
                          <a:cs typeface="Segoe UI Semilight"/>
                        </a:rPr>
                        <a:t>Azure Policy para que </a:t>
                      </a:r>
                      <a:br>
                        <a:rPr lang="pt-BR" sz="1800" b="0" dirty="0">
                          <a:solidFill>
                            <a:schemeClr val="tx1"/>
                          </a:solidFill>
                          <a:latin typeface="+mn-lt"/>
                          <a:cs typeface="Segoe UI Semilight"/>
                        </a:rPr>
                      </a:br>
                      <a:r>
                        <a:rPr lang="pt-BR" sz="1800" b="0" dirty="0">
                          <a:solidFill>
                            <a:schemeClr val="tx1"/>
                          </a:solidFill>
                          <a:latin typeface="+mn-lt"/>
                          <a:cs typeface="Segoe UI Semilight"/>
                        </a:rPr>
                        <a:t>você possa </a:t>
                      </a:r>
                      <a:r>
                        <a:rPr lang="pt-BR" sz="1800" b="1" dirty="0">
                          <a:solidFill>
                            <a:schemeClr val="tx1"/>
                          </a:solidFill>
                          <a:latin typeface="+mn-lt"/>
                          <a:cs typeface="Segoe UI Semilight"/>
                        </a:rPr>
                        <a:t>definir e monitorar</a:t>
                      </a:r>
                      <a:r>
                        <a:rPr lang="pt-BR" sz="1800" b="0" dirty="0">
                          <a:solidFill>
                            <a:schemeClr val="tx1"/>
                          </a:solidFill>
                          <a:latin typeface="+mn-lt"/>
                          <a:cs typeface="Segoe UI Semilight"/>
                        </a:rPr>
                        <a:t> suas políticas para </a:t>
                      </a:r>
                      <a:br>
                        <a:rPr lang="pt-BR" sz="1800" b="0" dirty="0">
                          <a:solidFill>
                            <a:schemeClr val="tx1"/>
                          </a:solidFill>
                          <a:latin typeface="+mn-lt"/>
                          <a:cs typeface="Segoe UI Semilight"/>
                        </a:rPr>
                      </a:br>
                      <a:r>
                        <a:rPr lang="pt-BR" sz="1800" b="0" dirty="0">
                          <a:solidFill>
                            <a:schemeClr val="tx1"/>
                          </a:solidFill>
                          <a:latin typeface="+mn-lt"/>
                          <a:cs typeface="Segoe UI Semilight"/>
                        </a:rPr>
                        <a:t>que sejam executadas em grupos de gerenciamento, em assinaturas e até mesmo para um locatário.</a:t>
                      </a:r>
                    </a:p>
                  </a:txBody>
                  <a:tcPr>
                    <a:solidFill>
                      <a:schemeClr val="accent2">
                        <a:lumMod val="20000"/>
                        <a:lumOff val="80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pt-BR" sz="2400" b="1" dirty="0">
                          <a:solidFill>
                            <a:schemeClr val="tx1"/>
                          </a:solidFill>
                          <a:latin typeface="+mn-lt"/>
                          <a:cs typeface="Segoe UI Semilight"/>
                        </a:rPr>
                        <a:t>Alertas de segurança</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1800" b="0" dirty="0">
                        <a:solidFill>
                          <a:schemeClr val="tx1"/>
                        </a:solidFill>
                        <a:latin typeface="+mn-lt"/>
                        <a:cs typeface="Segoe UI Semilight"/>
                      </a:endParaRPr>
                    </a:p>
                    <a:p>
                      <a:pPr marL="0" marR="0" lvl="0" indent="0" algn="ctr" defTabSz="914367" rtl="0" eaLnBrk="1" fontAlgn="auto" latinLnBrk="0" hangingPunct="1">
                        <a:lnSpc>
                          <a:spcPct val="85000"/>
                        </a:lnSpc>
                        <a:spcBef>
                          <a:spcPts val="0"/>
                        </a:spcBef>
                        <a:spcAft>
                          <a:spcPts val="0"/>
                        </a:spcAft>
                        <a:buClrTx/>
                        <a:buSzTx/>
                        <a:buFontTx/>
                        <a:buNone/>
                        <a:tabLst/>
                        <a:defRPr/>
                      </a:pPr>
                      <a:r>
                        <a:rPr lang="pt-BR" sz="1800" b="0" dirty="0">
                          <a:solidFill>
                            <a:schemeClr val="tx1"/>
                          </a:solidFill>
                          <a:latin typeface="+mn-lt"/>
                          <a:cs typeface="Segoe UI Semilight"/>
                        </a:rPr>
                        <a:t>A Central de Segurança automaticamente coleta, analisa e integra dados do log de recursos do Azure, como firewall e proteção do ponto de extremidade para detectar ameaças reais. Em seguida, é exibida uma lista de alertas de segurança priorizados na Central de Segurança junto com as informações necessárias para investigar e corrigir rapidamente um ataque.</a:t>
                      </a:r>
                    </a:p>
                  </a:txBody>
                  <a:tcPr>
                    <a:solidFill>
                      <a:schemeClr val="accent2">
                        <a:lumMod val="20000"/>
                        <a:lumOff val="80000"/>
                      </a:schemeClr>
                    </a:solidFill>
                  </a:tcPr>
                </a:tc>
                <a:extLst>
                  <a:ext uri="{0D108BD9-81ED-4DB2-BD59-A6C34878D82A}">
                    <a16:rowId xmlns:a16="http://schemas.microsoft.com/office/drawing/2014/main" val="2325249282"/>
                  </a:ext>
                </a:extLst>
              </a:tr>
              <a:tr h="1895317">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pt-BR" sz="2400" b="1" dirty="0">
                          <a:solidFill>
                            <a:schemeClr val="tx1"/>
                          </a:solidFill>
                          <a:latin typeface="+mn-lt"/>
                          <a:cs typeface="Segoe UI Semilight"/>
                        </a:rPr>
                        <a:t>Classificação de segurança</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mn-lt"/>
                        <a:cs typeface="Segoe UI Semilight"/>
                      </a:endParaRPr>
                    </a:p>
                    <a:p>
                      <a:pPr marL="0" marR="0" lvl="0" indent="0" algn="ctr" defTabSz="914367" rtl="0" eaLnBrk="1" fontAlgn="auto" latinLnBrk="0" hangingPunct="1">
                        <a:lnSpc>
                          <a:spcPct val="85000"/>
                        </a:lnSpc>
                        <a:spcBef>
                          <a:spcPts val="0"/>
                        </a:spcBef>
                        <a:spcAft>
                          <a:spcPts val="0"/>
                        </a:spcAft>
                        <a:buClrTx/>
                        <a:buSzTx/>
                        <a:buFontTx/>
                        <a:buNone/>
                        <a:tabLst/>
                        <a:defRPr/>
                      </a:pPr>
                      <a:r>
                        <a:rPr lang="pt-BR" sz="1800" b="0" dirty="0">
                          <a:solidFill>
                            <a:schemeClr val="tx1"/>
                          </a:solidFill>
                          <a:latin typeface="+mn-lt"/>
                          <a:cs typeface="Segoe UI Semilight"/>
                        </a:rPr>
                        <a:t>A Central de Segurança avalia continuamente seus recursos quanto a problemas de segurança. Em seguida, agrega todas as descobertas a uma única pontuação para que você possa informar sua situação atual de segurança.</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pt-BR" sz="2400" b="1" dirty="0">
                          <a:solidFill>
                            <a:schemeClr val="tx1"/>
                          </a:solidFill>
                          <a:latin typeface="+mn-lt"/>
                          <a:cs typeface="Segoe UI Semilight"/>
                        </a:rPr>
                        <a:t>Limpeza de Segurança de Recursos</a:t>
                      </a:r>
                    </a:p>
                    <a:p>
                      <a:pPr marL="0" marR="0" lvl="0" indent="0" algn="ctr" defTabSz="914367" rtl="0" eaLnBrk="1" fontAlgn="auto" latinLnBrk="0" hangingPunct="1">
                        <a:lnSpc>
                          <a:spcPct val="100000"/>
                        </a:lnSpc>
                        <a:spcBef>
                          <a:spcPts val="0"/>
                        </a:spcBef>
                        <a:spcAft>
                          <a:spcPts val="0"/>
                        </a:spcAft>
                        <a:buClrTx/>
                        <a:buSzTx/>
                        <a:buFontTx/>
                        <a:buNone/>
                        <a:tabLst/>
                        <a:defRPr/>
                      </a:pPr>
                      <a:r>
                        <a:rPr lang="pt-BR" sz="1800" b="0" dirty="0">
                          <a:solidFill>
                            <a:schemeClr val="tx1"/>
                          </a:solidFill>
                          <a:latin typeface="+mn-lt"/>
                          <a:cs typeface="Segoe UI Semilight"/>
                        </a:rPr>
                        <a:t>Recomendações e visibilidade de segurança por recurso.</a:t>
                      </a:r>
                    </a:p>
                  </a:txBody>
                  <a:tcPr/>
                </a:tc>
                <a:extLst>
                  <a:ext uri="{0D108BD9-81ED-4DB2-BD59-A6C34878D82A}">
                    <a16:rowId xmlns:a16="http://schemas.microsoft.com/office/drawing/2014/main" val="2481572178"/>
                  </a:ext>
                </a:extLst>
              </a:tr>
            </a:tbl>
          </a:graphicData>
        </a:graphic>
      </p:graphicFrame>
      <p:pic>
        <p:nvPicPr>
          <p:cNvPr id="13" name="Picture 12" descr="Captura de tela mostrando os diferentes componentes do Azure para os quais a Limpeza de Segurança está disponível.  São eles: recomendações, computação, aplicativos e rede.">
            <a:extLst>
              <a:ext uri="{FF2B5EF4-FFF2-40B4-BE49-F238E27FC236}">
                <a16:creationId xmlns:a16="http://schemas.microsoft.com/office/drawing/2014/main" id="{1735151E-3C5B-4502-8F2E-8799986FF773}"/>
              </a:ext>
            </a:extLst>
          </p:cNvPr>
          <p:cNvPicPr>
            <a:picLocks noChangeAspect="1"/>
          </p:cNvPicPr>
          <p:nvPr/>
        </p:nvPicPr>
        <p:blipFill>
          <a:blip r:embed="rId3"/>
          <a:stretch>
            <a:fillRect/>
          </a:stretch>
        </p:blipFill>
        <p:spPr>
          <a:xfrm>
            <a:off x="6162676" y="5178764"/>
            <a:ext cx="1535702" cy="881607"/>
          </a:xfrm>
          <a:prstGeom prst="rect">
            <a:avLst/>
          </a:prstGeom>
        </p:spPr>
      </p:pic>
      <p:pic>
        <p:nvPicPr>
          <p:cNvPr id="4" name="Picture 3" descr="Ícone da Central de Segurança do Azure">
            <a:extLst>
              <a:ext uri="{FF2B5EF4-FFF2-40B4-BE49-F238E27FC236}">
                <a16:creationId xmlns:a16="http://schemas.microsoft.com/office/drawing/2014/main" id="{DCC03043-BD46-4F9F-AF26-68C5A9D2719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035" y="684488"/>
            <a:ext cx="809897" cy="883013"/>
          </a:xfrm>
          <a:prstGeom prst="rect">
            <a:avLst/>
          </a:prstGeom>
        </p:spPr>
      </p:pic>
      <p:sp>
        <p:nvSpPr>
          <p:cNvPr id="16" name="Rectangle 15">
            <a:extLst>
              <a:ext uri="{FF2B5EF4-FFF2-40B4-BE49-F238E27FC236}">
                <a16:creationId xmlns:a16="http://schemas.microsoft.com/office/drawing/2014/main" id="{C31A7530-3497-40BA-9703-3AB6A8F55095}"/>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8" name="Picture 17" descr="A picture containing icon&#10;&#10;Description automatically generated">
            <a:extLst>
              <a:ext uri="{FF2B5EF4-FFF2-40B4-BE49-F238E27FC236}">
                <a16:creationId xmlns:a16="http://schemas.microsoft.com/office/drawing/2014/main" id="{A1ACF245-0906-4CD6-AA73-FCD26105AA9D}"/>
              </a:ext>
            </a:extLst>
          </p:cNvPr>
          <p:cNvPicPr>
            <a:picLocks noChangeAspect="1"/>
          </p:cNvPicPr>
          <p:nvPr/>
        </p:nvPicPr>
        <p:blipFill rotWithShape="1">
          <a:blip r:embed="rId5"/>
          <a:srcRect t="2416"/>
          <a:stretch/>
        </p:blipFill>
        <p:spPr>
          <a:xfrm rot="5400000">
            <a:off x="3541341" y="-2477147"/>
            <a:ext cx="6183086" cy="11118231"/>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638EC12F-A7F9-4B95-8B84-BB9B7821367D}"/>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20" name="Picture 19" descr="A picture containing text, sign&#10;&#10;Description automatically generated">
            <a:extLst>
              <a:ext uri="{FF2B5EF4-FFF2-40B4-BE49-F238E27FC236}">
                <a16:creationId xmlns:a16="http://schemas.microsoft.com/office/drawing/2014/main" id="{9DF9A3BE-EE92-44CB-9FF2-99E1C588B3F5}"/>
              </a:ext>
            </a:extLst>
          </p:cNvPr>
          <p:cNvPicPr>
            <a:picLocks noChangeAspect="1"/>
          </p:cNvPicPr>
          <p:nvPr/>
        </p:nvPicPr>
        <p:blipFill>
          <a:blip r:embed="rId6"/>
          <a:stretch>
            <a:fillRect/>
          </a:stretch>
        </p:blipFill>
        <p:spPr>
          <a:xfrm>
            <a:off x="95702" y="155697"/>
            <a:ext cx="882366" cy="882366"/>
          </a:xfrm>
          <a:prstGeom prst="rect">
            <a:avLst/>
          </a:prstGeom>
        </p:spPr>
      </p:pic>
      <p:pic>
        <p:nvPicPr>
          <p:cNvPr id="21" name="Picture 20" descr="A close-up of a car's license plate&#10;&#10;Description automatically generated with low confidence">
            <a:extLst>
              <a:ext uri="{FF2B5EF4-FFF2-40B4-BE49-F238E27FC236}">
                <a16:creationId xmlns:a16="http://schemas.microsoft.com/office/drawing/2014/main" id="{898822B9-8ED4-49C2-B096-04C9233B9BFB}"/>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22" name="Picture 21" descr="Graphical user interface, text, application&#10;&#10;Description automatically generated">
            <a:extLst>
              <a:ext uri="{FF2B5EF4-FFF2-40B4-BE49-F238E27FC236}">
                <a16:creationId xmlns:a16="http://schemas.microsoft.com/office/drawing/2014/main" id="{70FDF83D-E650-44FF-8772-CF1116C403E3}"/>
              </a:ext>
            </a:extLst>
          </p:cNvPr>
          <p:cNvPicPr>
            <a:picLocks noChangeAspect="1"/>
          </p:cNvPicPr>
          <p:nvPr/>
        </p:nvPicPr>
        <p:blipFill>
          <a:blip r:embed="rId8"/>
          <a:stretch>
            <a:fillRect/>
          </a:stretch>
        </p:blipFill>
        <p:spPr>
          <a:xfrm>
            <a:off x="11272476" y="674913"/>
            <a:ext cx="811473" cy="829541"/>
          </a:xfrm>
          <a:prstGeom prst="rect">
            <a:avLst/>
          </a:prstGeom>
        </p:spPr>
      </p:pic>
      <p:sp>
        <p:nvSpPr>
          <p:cNvPr id="23" name="Title 2">
            <a:extLst>
              <a:ext uri="{FF2B5EF4-FFF2-40B4-BE49-F238E27FC236}">
                <a16:creationId xmlns:a16="http://schemas.microsoft.com/office/drawing/2014/main" id="{14337AFF-5AF2-461B-966C-A45F3FFE78F7}"/>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415582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9E1F50D-FBB4-496D-99D2-4A20CDB3E8B0}"/>
              </a:ext>
              <a:ext uri="{C183D7F6-B498-43B3-948B-1728B52AA6E4}">
                <adec:decorative xmlns:adec="http://schemas.microsoft.com/office/drawing/2017/decorative" val="1"/>
              </a:ext>
            </a:extLst>
          </p:cNvPr>
          <p:cNvGrpSpPr/>
          <p:nvPr/>
        </p:nvGrpSpPr>
        <p:grpSpPr>
          <a:xfrm>
            <a:off x="692838" y="2059250"/>
            <a:ext cx="10601289" cy="4146308"/>
            <a:chOff x="818745" y="1355846"/>
            <a:chExt cx="10601289" cy="4146308"/>
          </a:xfrm>
        </p:grpSpPr>
        <p:sp>
          <p:nvSpPr>
            <p:cNvPr id="6" name="Rectangle: Rounded Corners 5">
              <a:extLst>
                <a:ext uri="{FF2B5EF4-FFF2-40B4-BE49-F238E27FC236}">
                  <a16:creationId xmlns:a16="http://schemas.microsoft.com/office/drawing/2014/main" id="{CCA35B26-8640-4D2D-90E9-3B044C798C03}"/>
                </a:ext>
              </a:extLst>
            </p:cNvPr>
            <p:cNvSpPr/>
            <p:nvPr/>
          </p:nvSpPr>
          <p:spPr bwMode="auto">
            <a:xfrm>
              <a:off x="818745" y="1355846"/>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F39BE854-F13D-4CF3-8C77-2D9995611A3C}"/>
                </a:ext>
              </a:extLst>
            </p:cNvPr>
            <p:cNvSpPr/>
            <p:nvPr/>
          </p:nvSpPr>
          <p:spPr bwMode="auto">
            <a:xfrm>
              <a:off x="6142778" y="1355846"/>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C3334160-4241-4B1B-A944-0E77612D05CF}"/>
                </a:ext>
              </a:extLst>
            </p:cNvPr>
            <p:cNvSpPr/>
            <p:nvPr/>
          </p:nvSpPr>
          <p:spPr bwMode="auto">
            <a:xfrm>
              <a:off x="825468" y="3454482"/>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64863C7F-3945-478A-A1C0-4F8A48F5BB8B}"/>
                </a:ext>
              </a:extLst>
            </p:cNvPr>
            <p:cNvSpPr/>
            <p:nvPr/>
          </p:nvSpPr>
          <p:spPr bwMode="auto">
            <a:xfrm>
              <a:off x="6142779" y="3454482"/>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A1DAD022-6BDC-4DCB-BD99-2B990DA75565}"/>
                </a:ext>
              </a:extLst>
            </p:cNvPr>
            <p:cNvSpPr/>
            <p:nvPr/>
          </p:nvSpPr>
          <p:spPr bwMode="auto">
            <a:xfrm>
              <a:off x="5428892" y="2745579"/>
              <a:ext cx="1427772" cy="1417806"/>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709FE9AD-B0A8-4201-90C7-7ED0BF9CAC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3291" y="2829315"/>
              <a:ext cx="1298974" cy="1298974"/>
            </a:xfrm>
            <a:prstGeom prst="rect">
              <a:avLst/>
            </a:prstGeom>
          </p:spPr>
        </p:pic>
        <p:sp>
          <p:nvSpPr>
            <p:cNvPr id="14" name="TextBox 13">
              <a:extLst>
                <a:ext uri="{FF2B5EF4-FFF2-40B4-BE49-F238E27FC236}">
                  <a16:creationId xmlns:a16="http://schemas.microsoft.com/office/drawing/2014/main" id="{F7BE81D1-C055-4E5F-BAD9-FB7BDC47C86A}"/>
                </a:ext>
              </a:extLst>
            </p:cNvPr>
            <p:cNvSpPr txBox="1"/>
            <p:nvPr/>
          </p:nvSpPr>
          <p:spPr>
            <a:xfrm>
              <a:off x="1230549" y="1468877"/>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latin typeface="+mj-lt"/>
                </a:rPr>
                <a:t>Conformidade com a Política</a:t>
              </a:r>
            </a:p>
          </p:txBody>
        </p:sp>
        <p:sp>
          <p:nvSpPr>
            <p:cNvPr id="16" name="TextBox 15">
              <a:extLst>
                <a:ext uri="{FF2B5EF4-FFF2-40B4-BE49-F238E27FC236}">
                  <a16:creationId xmlns:a16="http://schemas.microsoft.com/office/drawing/2014/main" id="{005F4D8D-7E2A-49B2-A508-040F49B1014D}"/>
                </a:ext>
              </a:extLst>
            </p:cNvPr>
            <p:cNvSpPr txBox="1"/>
            <p:nvPr/>
          </p:nvSpPr>
          <p:spPr>
            <a:xfrm>
              <a:off x="6598596" y="1456622"/>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latin typeface="+mj-lt"/>
                </a:rPr>
                <a:t>Avaliações Contínuas</a:t>
              </a:r>
            </a:p>
          </p:txBody>
        </p:sp>
        <p:sp>
          <p:nvSpPr>
            <p:cNvPr id="18" name="TextBox 17">
              <a:extLst>
                <a:ext uri="{FF2B5EF4-FFF2-40B4-BE49-F238E27FC236}">
                  <a16:creationId xmlns:a16="http://schemas.microsoft.com/office/drawing/2014/main" id="{4E23F94D-9D83-497B-BE50-032CE59899F4}"/>
                </a:ext>
              </a:extLst>
            </p:cNvPr>
            <p:cNvSpPr txBox="1"/>
            <p:nvPr/>
          </p:nvSpPr>
          <p:spPr>
            <a:xfrm>
              <a:off x="865522" y="3564878"/>
              <a:ext cx="4727881"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latin typeface="+mj-lt"/>
                </a:rPr>
                <a:t>Recomendações Personalizadas</a:t>
              </a:r>
            </a:p>
          </p:txBody>
        </p:sp>
        <p:sp>
          <p:nvSpPr>
            <p:cNvPr id="19" name="TextBox 18">
              <a:extLst>
                <a:ext uri="{FF2B5EF4-FFF2-40B4-BE49-F238E27FC236}">
                  <a16:creationId xmlns:a16="http://schemas.microsoft.com/office/drawing/2014/main" id="{4156FFA0-F7E7-430E-B6B9-094BD3C2C60D}"/>
                </a:ext>
              </a:extLst>
            </p:cNvPr>
            <p:cNvSpPr txBox="1"/>
            <p:nvPr/>
          </p:nvSpPr>
          <p:spPr>
            <a:xfrm>
              <a:off x="6598596" y="3535521"/>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pt-BR" sz="2400">
                  <a:gradFill>
                    <a:gsLst>
                      <a:gs pos="2917">
                        <a:schemeClr val="tx1"/>
                      </a:gs>
                      <a:gs pos="30000">
                        <a:schemeClr val="tx1"/>
                      </a:gs>
                    </a:gsLst>
                    <a:lin ang="5400000" scaled="0"/>
                  </a:gradFill>
                  <a:latin typeface="+mj-lt"/>
                </a:rPr>
                <a:t>Proteção contra ameaças</a:t>
              </a:r>
            </a:p>
          </p:txBody>
        </p:sp>
        <p:sp>
          <p:nvSpPr>
            <p:cNvPr id="15" name="TextBox 14">
              <a:extLst>
                <a:ext uri="{FF2B5EF4-FFF2-40B4-BE49-F238E27FC236}">
                  <a16:creationId xmlns:a16="http://schemas.microsoft.com/office/drawing/2014/main" id="{C10100F7-E0F1-452B-B8AA-40A0492CB3E9}"/>
                </a:ext>
              </a:extLst>
            </p:cNvPr>
            <p:cNvSpPr txBox="1"/>
            <p:nvPr/>
          </p:nvSpPr>
          <p:spPr>
            <a:xfrm>
              <a:off x="825468" y="2001799"/>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pt-BR" sz="2000">
                  <a:gradFill>
                    <a:gsLst>
                      <a:gs pos="2917">
                        <a:schemeClr val="tx1"/>
                      </a:gs>
                      <a:gs pos="30000">
                        <a:schemeClr val="tx1"/>
                      </a:gs>
                    </a:gsLst>
                    <a:lin ang="5400000" scaled="0"/>
                  </a:gradFill>
                </a:rPr>
                <a:t>Executar políticas em grupos de gerenciamento, assinaturas ou locatários. </a:t>
              </a:r>
            </a:p>
          </p:txBody>
        </p:sp>
        <p:sp>
          <p:nvSpPr>
            <p:cNvPr id="20" name="TextBox 19">
              <a:extLst>
                <a:ext uri="{FF2B5EF4-FFF2-40B4-BE49-F238E27FC236}">
                  <a16:creationId xmlns:a16="http://schemas.microsoft.com/office/drawing/2014/main" id="{490D6176-2F78-4C28-A12A-0D194D8A6B85}"/>
                </a:ext>
              </a:extLst>
            </p:cNvPr>
            <p:cNvSpPr txBox="1"/>
            <p:nvPr/>
          </p:nvSpPr>
          <p:spPr>
            <a:xfrm>
              <a:off x="818745" y="4045602"/>
              <a:ext cx="5252911" cy="1126462"/>
            </a:xfrm>
            <a:prstGeom prst="rect">
              <a:avLst/>
            </a:prstGeom>
            <a:noFill/>
          </p:spPr>
          <p:txBody>
            <a:bodyPr wrap="square" lIns="182880" tIns="146304" rIns="182880" bIns="146304" rtlCol="0">
              <a:spAutoFit/>
            </a:bodyPr>
            <a:lstStyle/>
            <a:p>
              <a:pPr algn="ctr">
                <a:lnSpc>
                  <a:spcPct val="90000"/>
                </a:lnSpc>
                <a:spcAft>
                  <a:spcPts val="600"/>
                </a:spcAft>
              </a:pPr>
              <a:r>
                <a:rPr lang="pt-BR" sz="2000">
                  <a:gradFill>
                    <a:gsLst>
                      <a:gs pos="2917">
                        <a:schemeClr val="tx1"/>
                      </a:gs>
                      <a:gs pos="30000">
                        <a:schemeClr val="tx1"/>
                      </a:gs>
                    </a:gsLst>
                    <a:lin ang="5400000" scaled="0"/>
                  </a:gradFill>
                </a:rPr>
                <a:t>Recomendações baseadas na carga de trabalho existente com instruções sobre como implementá-las. </a:t>
              </a:r>
            </a:p>
          </p:txBody>
        </p:sp>
        <p:sp>
          <p:nvSpPr>
            <p:cNvPr id="21" name="TextBox 20">
              <a:extLst>
                <a:ext uri="{FF2B5EF4-FFF2-40B4-BE49-F238E27FC236}">
                  <a16:creationId xmlns:a16="http://schemas.microsoft.com/office/drawing/2014/main" id="{6896D8A2-05D5-40D2-8AEB-8532D490DE43}"/>
                </a:ext>
              </a:extLst>
            </p:cNvPr>
            <p:cNvSpPr txBox="1"/>
            <p:nvPr/>
          </p:nvSpPr>
          <p:spPr>
            <a:xfrm>
              <a:off x="6127067" y="2001799"/>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pt-BR" sz="2000">
                  <a:gradFill>
                    <a:gsLst>
                      <a:gs pos="2917">
                        <a:schemeClr val="tx1"/>
                      </a:gs>
                      <a:gs pos="30000">
                        <a:schemeClr val="tx1"/>
                      </a:gs>
                    </a:gsLst>
                    <a:lin ang="5400000" scaled="0"/>
                  </a:gradFill>
                </a:rPr>
                <a:t>Avaliar recursos novos e implantados para garantir que eles sejam configurados corretamente.  </a:t>
              </a:r>
            </a:p>
          </p:txBody>
        </p:sp>
        <p:sp>
          <p:nvSpPr>
            <p:cNvPr id="22" name="TextBox 21">
              <a:extLst>
                <a:ext uri="{FF2B5EF4-FFF2-40B4-BE49-F238E27FC236}">
                  <a16:creationId xmlns:a16="http://schemas.microsoft.com/office/drawing/2014/main" id="{CBE922E9-C1E6-4F2B-87D5-59E512047ED6}"/>
                </a:ext>
              </a:extLst>
            </p:cNvPr>
            <p:cNvSpPr txBox="1"/>
            <p:nvPr/>
          </p:nvSpPr>
          <p:spPr>
            <a:xfrm>
              <a:off x="6120344" y="4045602"/>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pt-BR" sz="2000">
                  <a:gradFill>
                    <a:gsLst>
                      <a:gs pos="2917">
                        <a:schemeClr val="tx1"/>
                      </a:gs>
                      <a:gs pos="30000">
                        <a:schemeClr val="tx1"/>
                      </a:gs>
                    </a:gsLst>
                    <a:lin ang="5400000" scaled="0"/>
                  </a:gradFill>
                </a:rPr>
                <a:t>Analisar as ameaças experimentadas por meio de alertas e relatórios de recursos afetados. </a:t>
              </a:r>
            </a:p>
          </p:txBody>
        </p:sp>
      </p:grpSp>
      <p:sp>
        <p:nvSpPr>
          <p:cNvPr id="24" name="Rectangle 23">
            <a:extLst>
              <a:ext uri="{FF2B5EF4-FFF2-40B4-BE49-F238E27FC236}">
                <a16:creationId xmlns:a16="http://schemas.microsoft.com/office/drawing/2014/main" id="{216BD2D4-C327-4816-B87E-CD21A312CC9C}"/>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5" name="Picture 24" descr="A picture containing icon&#10;&#10;Description automatically generated">
            <a:extLst>
              <a:ext uri="{FF2B5EF4-FFF2-40B4-BE49-F238E27FC236}">
                <a16:creationId xmlns:a16="http://schemas.microsoft.com/office/drawing/2014/main" id="{EAC3E1A8-85A6-492D-8AD6-B43C2260F659}"/>
              </a:ext>
            </a:extLst>
          </p:cNvPr>
          <p:cNvPicPr>
            <a:picLocks noChangeAspect="1"/>
          </p:cNvPicPr>
          <p:nvPr/>
        </p:nvPicPr>
        <p:blipFill rotWithShape="1">
          <a:blip r:embed="rId5"/>
          <a:srcRect t="2416"/>
          <a:stretch/>
        </p:blipFill>
        <p:spPr>
          <a:xfrm rot="5400000">
            <a:off x="3541340" y="-2477147"/>
            <a:ext cx="6183086" cy="11118231"/>
          </a:xfrm>
          <a:prstGeom prst="rect">
            <a:avLst/>
          </a:prstGeom>
        </p:spPr>
      </p:pic>
      <p:pic>
        <p:nvPicPr>
          <p:cNvPr id="26" name="Picture 25" descr="A picture containing icon&#10;&#10;Description automatically generated">
            <a:extLst>
              <a:ext uri="{FF2B5EF4-FFF2-40B4-BE49-F238E27FC236}">
                <a16:creationId xmlns:a16="http://schemas.microsoft.com/office/drawing/2014/main" id="{77B50B97-F602-4085-A3FB-6F1EAB6CAC1D}"/>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27" name="Picture 26" descr="A picture containing text, sign&#10;&#10;Description automatically generated">
            <a:extLst>
              <a:ext uri="{FF2B5EF4-FFF2-40B4-BE49-F238E27FC236}">
                <a16:creationId xmlns:a16="http://schemas.microsoft.com/office/drawing/2014/main" id="{C522B8CD-6FB9-4F42-84D1-2991E460D001}"/>
              </a:ext>
            </a:extLst>
          </p:cNvPr>
          <p:cNvPicPr>
            <a:picLocks noChangeAspect="1"/>
          </p:cNvPicPr>
          <p:nvPr/>
        </p:nvPicPr>
        <p:blipFill>
          <a:blip r:embed="rId6"/>
          <a:stretch>
            <a:fillRect/>
          </a:stretch>
        </p:blipFill>
        <p:spPr>
          <a:xfrm>
            <a:off x="95702" y="155697"/>
            <a:ext cx="882366" cy="882366"/>
          </a:xfrm>
          <a:prstGeom prst="rect">
            <a:avLst/>
          </a:prstGeom>
        </p:spPr>
      </p:pic>
      <p:pic>
        <p:nvPicPr>
          <p:cNvPr id="28" name="Picture 27" descr="A close-up of a car's license plate&#10;&#10;Description automatically generated with low confidence">
            <a:extLst>
              <a:ext uri="{FF2B5EF4-FFF2-40B4-BE49-F238E27FC236}">
                <a16:creationId xmlns:a16="http://schemas.microsoft.com/office/drawing/2014/main" id="{4B5922AA-0013-4681-9678-4232FD94E1FA}"/>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29" name="Picture 28" descr="Graphical user interface, text, application&#10;&#10;Description automatically generated">
            <a:extLst>
              <a:ext uri="{FF2B5EF4-FFF2-40B4-BE49-F238E27FC236}">
                <a16:creationId xmlns:a16="http://schemas.microsoft.com/office/drawing/2014/main" id="{F4360C80-E25B-4BBE-95F3-54CBD5C4CEEC}"/>
              </a:ext>
            </a:extLst>
          </p:cNvPr>
          <p:cNvPicPr>
            <a:picLocks noChangeAspect="1"/>
          </p:cNvPicPr>
          <p:nvPr/>
        </p:nvPicPr>
        <p:blipFill>
          <a:blip r:embed="rId8"/>
          <a:stretch>
            <a:fillRect/>
          </a:stretch>
        </p:blipFill>
        <p:spPr>
          <a:xfrm>
            <a:off x="11272476" y="674913"/>
            <a:ext cx="811473" cy="829541"/>
          </a:xfrm>
          <a:prstGeom prst="rect">
            <a:avLst/>
          </a:prstGeom>
        </p:spPr>
      </p:pic>
      <p:sp>
        <p:nvSpPr>
          <p:cNvPr id="30" name="Title 2">
            <a:extLst>
              <a:ext uri="{FF2B5EF4-FFF2-40B4-BE49-F238E27FC236}">
                <a16:creationId xmlns:a16="http://schemas.microsoft.com/office/drawing/2014/main" id="{A7655B6F-557C-40B8-BFF6-7F1100B5EA73}"/>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31" name="Title 16">
            <a:extLst>
              <a:ext uri="{FF2B5EF4-FFF2-40B4-BE49-F238E27FC236}">
                <a16:creationId xmlns:a16="http://schemas.microsoft.com/office/drawing/2014/main" id="{251F4E88-CA86-4E41-959E-71F849211517}"/>
              </a:ext>
            </a:extLst>
          </p:cNvPr>
          <p:cNvSpPr>
            <a:spLocks noGrp="1"/>
          </p:cNvSpPr>
          <p:nvPr>
            <p:ph type="title"/>
          </p:nvPr>
        </p:nvSpPr>
        <p:spPr>
          <a:xfrm>
            <a:off x="600892" y="684488"/>
            <a:ext cx="10546080" cy="680196"/>
          </a:xfrm>
        </p:spPr>
        <p:txBody>
          <a:bodyPr/>
          <a:lstStyle/>
          <a:p>
            <a:pPr algn="ctr"/>
            <a:r>
              <a:rPr lang="pt-BR" noProof="0" dirty="0"/>
              <a:t>Microsoft Defender para Nuvem </a:t>
            </a:r>
            <a:br>
              <a:rPr lang="pt-BR" noProof="0" dirty="0"/>
            </a:br>
            <a:r>
              <a:rPr lang="pt-BR" sz="1500" noProof="0" dirty="0"/>
              <a:t>( Central de Segurança do Azure )</a:t>
            </a:r>
          </a:p>
        </p:txBody>
      </p:sp>
    </p:spTree>
    <p:extLst>
      <p:ext uri="{BB962C8B-B14F-4D97-AF65-F5344CB8AC3E}">
        <p14:creationId xmlns:p14="http://schemas.microsoft.com/office/powerpoint/2010/main" val="204515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incipais recursos do Azure Sentinel">
            <a:extLst>
              <a:ext uri="{FF2B5EF4-FFF2-40B4-BE49-F238E27FC236}">
                <a16:creationId xmlns:a16="http://schemas.microsoft.com/office/drawing/2014/main" id="{09AD6316-8A24-4BE4-9537-EA4690FD8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389" y="2462565"/>
            <a:ext cx="3912254" cy="4044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4311AA-28E3-4E52-A440-DF48E1ED17A0}"/>
              </a:ext>
            </a:extLst>
          </p:cNvPr>
          <p:cNvSpPr>
            <a:spLocks noGrp="1"/>
          </p:cNvSpPr>
          <p:nvPr>
            <p:ph type="title"/>
          </p:nvPr>
        </p:nvSpPr>
        <p:spPr>
          <a:xfrm>
            <a:off x="627649" y="703231"/>
            <a:ext cx="11341268" cy="680196"/>
          </a:xfrm>
        </p:spPr>
        <p:txBody>
          <a:bodyPr/>
          <a:lstStyle/>
          <a:p>
            <a:pPr algn="ctr"/>
            <a:r>
              <a:rPr lang="pt-BR" dirty="0">
                <a:solidFill>
                  <a:schemeClr val="tx1"/>
                </a:solidFill>
              </a:rPr>
              <a:t>Azure Sentinel</a:t>
            </a:r>
          </a:p>
        </p:txBody>
      </p:sp>
      <p:sp>
        <p:nvSpPr>
          <p:cNvPr id="3" name="Content Placeholder 2">
            <a:extLst>
              <a:ext uri="{FF2B5EF4-FFF2-40B4-BE49-F238E27FC236}">
                <a16:creationId xmlns:a16="http://schemas.microsoft.com/office/drawing/2014/main" id="{421CC58C-FA06-4E18-BA7D-C933043EE2BC}"/>
              </a:ext>
            </a:extLst>
          </p:cNvPr>
          <p:cNvSpPr>
            <a:spLocks noGrp="1"/>
          </p:cNvSpPr>
          <p:nvPr>
            <p:ph sz="quarter" idx="4294967295"/>
          </p:nvPr>
        </p:nvSpPr>
        <p:spPr>
          <a:xfrm>
            <a:off x="767443" y="1383427"/>
            <a:ext cx="10431780" cy="1215965"/>
          </a:xfrm>
        </p:spPr>
        <p:txBody>
          <a:bodyPr/>
          <a:lstStyle/>
          <a:p>
            <a:r>
              <a:rPr lang="pt-BR" dirty="0">
                <a:latin typeface="+mn-lt"/>
              </a:rPr>
              <a:t>O </a:t>
            </a:r>
            <a:r>
              <a:rPr lang="pt-BR" b="1" dirty="0">
                <a:latin typeface="+mn-lt"/>
              </a:rPr>
              <a:t>Azure Sentinel</a:t>
            </a:r>
            <a:r>
              <a:rPr lang="pt-BR" dirty="0">
                <a:latin typeface="+mn-lt"/>
              </a:rPr>
              <a:t> é uma solução de gerenciamento de informações de segurança (SIEM) e de resposta automatizada de segurança (SOAR) que fornece uma análise de segurança e inteligência contra ameaças em uma empresa. </a:t>
            </a:r>
          </a:p>
        </p:txBody>
      </p:sp>
      <p:sp>
        <p:nvSpPr>
          <p:cNvPr id="5" name="Content Placeholder 2">
            <a:extLst>
              <a:ext uri="{FF2B5EF4-FFF2-40B4-BE49-F238E27FC236}">
                <a16:creationId xmlns:a16="http://schemas.microsoft.com/office/drawing/2014/main" id="{30AD0195-8D8C-4ED2-86F4-F273A41F698F}"/>
              </a:ext>
            </a:extLst>
          </p:cNvPr>
          <p:cNvSpPr txBox="1">
            <a:spLocks/>
          </p:cNvSpPr>
          <p:nvPr/>
        </p:nvSpPr>
        <p:spPr>
          <a:xfrm>
            <a:off x="6096000" y="3117389"/>
            <a:ext cx="4233968" cy="2357184"/>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pt-BR" dirty="0"/>
              <a:t>Conector e Integrações:</a:t>
            </a:r>
          </a:p>
          <a:p>
            <a:pPr marL="342900" indent="-342900">
              <a:buFont typeface="Arial" panose="020B0604020202020204" pitchFamily="34" charset="0"/>
              <a:buChar char="•"/>
            </a:pPr>
            <a:r>
              <a:rPr lang="pt-BR" dirty="0">
                <a:latin typeface="+mn-lt"/>
              </a:rPr>
              <a:t>Office 365</a:t>
            </a:r>
          </a:p>
          <a:p>
            <a:pPr marL="342900" indent="-342900">
              <a:buFont typeface="Arial" panose="020B0604020202020204" pitchFamily="34" charset="0"/>
              <a:buChar char="•"/>
            </a:pPr>
            <a:r>
              <a:rPr lang="pt-BR" dirty="0">
                <a:latin typeface="+mn-lt"/>
              </a:rPr>
              <a:t>Azure Active Director</a:t>
            </a:r>
          </a:p>
          <a:p>
            <a:pPr marL="342900" indent="-342900">
              <a:buFont typeface="Arial" panose="020B0604020202020204" pitchFamily="34" charset="0"/>
              <a:buChar char="•"/>
            </a:pPr>
            <a:r>
              <a:rPr lang="pt-BR" dirty="0">
                <a:latin typeface="+mn-lt"/>
              </a:rPr>
              <a:t>Proteção Avançada contra Ameaças do Azure</a:t>
            </a:r>
          </a:p>
          <a:p>
            <a:pPr marL="342900" indent="-342900">
              <a:buFont typeface="Arial" panose="020B0604020202020204" pitchFamily="34" charset="0"/>
              <a:buChar char="•"/>
            </a:pPr>
            <a:r>
              <a:rPr lang="pt-BR" dirty="0">
                <a:latin typeface="+mn-lt"/>
              </a:rPr>
              <a:t>Microsoft Cloud App Security</a:t>
            </a:r>
          </a:p>
        </p:txBody>
      </p:sp>
      <p:sp>
        <p:nvSpPr>
          <p:cNvPr id="6" name="Rectangle 5">
            <a:extLst>
              <a:ext uri="{FF2B5EF4-FFF2-40B4-BE49-F238E27FC236}">
                <a16:creationId xmlns:a16="http://schemas.microsoft.com/office/drawing/2014/main" id="{2CBC6877-EB5A-44D9-B4FC-FF29DDF79AAD}"/>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7" name="Picture 6" descr="A picture containing icon&#10;&#10;Description automatically generated">
            <a:extLst>
              <a:ext uri="{FF2B5EF4-FFF2-40B4-BE49-F238E27FC236}">
                <a16:creationId xmlns:a16="http://schemas.microsoft.com/office/drawing/2014/main" id="{214F904F-1755-427F-8B6F-82DC928D54A5}"/>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AD4F2571-DCF4-42AD-B971-2431C7F7D234}"/>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E45A5773-86C2-485C-B7EB-DFA7F0EC90E3}"/>
              </a:ext>
            </a:extLst>
          </p:cNvPr>
          <p:cNvPicPr>
            <a:picLocks noChangeAspect="1"/>
          </p:cNvPicPr>
          <p:nvPr/>
        </p:nvPicPr>
        <p:blipFill>
          <a:blip r:embed="rId5"/>
          <a:stretch>
            <a:fillRect/>
          </a:stretch>
        </p:blipFill>
        <p:spPr>
          <a:xfrm>
            <a:off x="95702" y="155697"/>
            <a:ext cx="882366" cy="882366"/>
          </a:xfrm>
          <a:prstGeom prst="rect">
            <a:avLst/>
          </a:prstGeom>
        </p:spPr>
      </p:pic>
      <p:pic>
        <p:nvPicPr>
          <p:cNvPr id="10" name="Picture 9" descr="A close-up of a car's license plate&#10;&#10;Description automatically generated with low confidence">
            <a:extLst>
              <a:ext uri="{FF2B5EF4-FFF2-40B4-BE49-F238E27FC236}">
                <a16:creationId xmlns:a16="http://schemas.microsoft.com/office/drawing/2014/main" id="{E0EAAFD6-BDEF-4CDA-ACBA-329C9875C73D}"/>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0A1EA6C8-48A5-40CB-86B4-B7DE4645A267}"/>
              </a:ext>
            </a:extLst>
          </p:cNvPr>
          <p:cNvPicPr>
            <a:picLocks noChangeAspect="1"/>
          </p:cNvPicPr>
          <p:nvPr/>
        </p:nvPicPr>
        <p:blipFill>
          <a:blip r:embed="rId7"/>
          <a:stretch>
            <a:fillRect/>
          </a:stretch>
        </p:blipFill>
        <p:spPr>
          <a:xfrm>
            <a:off x="11272476" y="674913"/>
            <a:ext cx="811473" cy="829541"/>
          </a:xfrm>
          <a:prstGeom prst="rect">
            <a:avLst/>
          </a:prstGeom>
        </p:spPr>
      </p:pic>
      <p:sp>
        <p:nvSpPr>
          <p:cNvPr id="12" name="Title 2">
            <a:extLst>
              <a:ext uri="{FF2B5EF4-FFF2-40B4-BE49-F238E27FC236}">
                <a16:creationId xmlns:a16="http://schemas.microsoft.com/office/drawing/2014/main" id="{4DDE2345-F3F7-4E7B-A2FF-B513F471617E}"/>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3645867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71191" y="776701"/>
            <a:ext cx="11341268" cy="680196"/>
          </a:xfrm>
        </p:spPr>
        <p:txBody>
          <a:bodyPr/>
          <a:lstStyle/>
          <a:p>
            <a:pPr algn="ctr"/>
            <a:r>
              <a:rPr lang="pt-BR" noProof="0" dirty="0"/>
              <a:t>Azure Key Vault</a:t>
            </a:r>
          </a:p>
        </p:txBody>
      </p:sp>
      <p:sp>
        <p:nvSpPr>
          <p:cNvPr id="3" name="Text Placeholder 2">
            <a:extLst>
              <a:ext uri="{FF2B5EF4-FFF2-40B4-BE49-F238E27FC236}">
                <a16:creationId xmlns:a16="http://schemas.microsoft.com/office/drawing/2014/main" id="{E178A79C-9AAE-4B8D-AA74-7285B8DC1294}"/>
              </a:ext>
            </a:extLst>
          </p:cNvPr>
          <p:cNvSpPr>
            <a:spLocks noGrp="1"/>
          </p:cNvSpPr>
          <p:nvPr>
            <p:ph sz="quarter" idx="10"/>
          </p:nvPr>
        </p:nvSpPr>
        <p:spPr>
          <a:xfrm>
            <a:off x="885945" y="1762469"/>
            <a:ext cx="6933354" cy="3652282"/>
          </a:xfrm>
        </p:spPr>
        <p:txBody>
          <a:bodyPr/>
          <a:lstStyle/>
          <a:p>
            <a:r>
              <a:rPr lang="pt-BR" dirty="0"/>
              <a:t>O </a:t>
            </a:r>
            <a:r>
              <a:rPr lang="pt-BR" b="1" dirty="0"/>
              <a:t>Azure Key Vault </a:t>
            </a:r>
            <a:r>
              <a:rPr lang="pt-BR" dirty="0"/>
              <a:t>armazena segredos do aplicativo em um local de nuvem centralizado para controlar com segurança as permissões e o registro em log de acesso.</a:t>
            </a:r>
          </a:p>
          <a:p>
            <a:pPr marL="457200" lvl="1" indent="-457200">
              <a:buFont typeface="Arial" panose="020B0604020202020204" pitchFamily="34" charset="0"/>
              <a:buChar char="•"/>
            </a:pPr>
            <a:r>
              <a:rPr lang="pt-BR" sz="2400" dirty="0">
                <a:latin typeface="Segoe UI" panose="020B0502040204020203" pitchFamily="34" charset="0"/>
                <a:cs typeface="Segoe UI" panose="020B0502040204020203" pitchFamily="34" charset="0"/>
              </a:rPr>
              <a:t>Gerenciamento de segredos.</a:t>
            </a:r>
          </a:p>
          <a:p>
            <a:pPr marL="457200" lvl="1" indent="-457200">
              <a:buFont typeface="Arial" panose="020B0604020202020204" pitchFamily="34" charset="0"/>
              <a:buChar char="•"/>
            </a:pPr>
            <a:r>
              <a:rPr lang="pt-BR" sz="2400" dirty="0">
                <a:latin typeface="Segoe UI" panose="020B0502040204020203" pitchFamily="34" charset="0"/>
                <a:cs typeface="Segoe UI" panose="020B0502040204020203" pitchFamily="34" charset="0"/>
              </a:rPr>
              <a:t>Gerenciamento de chaves.</a:t>
            </a:r>
          </a:p>
          <a:p>
            <a:pPr marL="457200" lvl="1" indent="-457200">
              <a:buFont typeface="Arial" panose="020B0604020202020204" pitchFamily="34" charset="0"/>
              <a:buChar char="•"/>
            </a:pPr>
            <a:r>
              <a:rPr lang="pt-BR" sz="2400" dirty="0">
                <a:latin typeface="Segoe UI" panose="020B0502040204020203" pitchFamily="34" charset="0"/>
                <a:cs typeface="Segoe UI" panose="020B0502040204020203" pitchFamily="34" charset="0"/>
              </a:rPr>
              <a:t>Gerenciamento de certificados.</a:t>
            </a:r>
          </a:p>
          <a:p>
            <a:pPr marL="457200" lvl="1" indent="-457200">
              <a:buFont typeface="Arial" panose="020B0604020202020204" pitchFamily="34" charset="0"/>
              <a:buChar char="•"/>
            </a:pPr>
            <a:r>
              <a:rPr lang="pt-BR" sz="2400" dirty="0">
                <a:latin typeface="Segoe UI" panose="020B0502040204020203" pitchFamily="34" charset="0"/>
                <a:cs typeface="Segoe UI" panose="020B0502040204020203" pitchFamily="34" charset="0"/>
              </a:rPr>
              <a:t>Armazenar segredos apoiados por módulos </a:t>
            </a:r>
            <a:br>
              <a:rPr lang="pt-BR" sz="2400" dirty="0">
                <a:latin typeface="Segoe UI" panose="020B0502040204020203" pitchFamily="34" charset="0"/>
                <a:cs typeface="Segoe UI" panose="020B0502040204020203" pitchFamily="34" charset="0"/>
              </a:rPr>
            </a:br>
            <a:r>
              <a:rPr lang="pt-BR" sz="2400" dirty="0">
                <a:latin typeface="Segoe UI" panose="020B0502040204020203" pitchFamily="34" charset="0"/>
                <a:cs typeface="Segoe UI" panose="020B0502040204020203" pitchFamily="34" charset="0"/>
              </a:rPr>
              <a:t>de segurança de hardware (HSMs).</a:t>
            </a:r>
          </a:p>
        </p:txBody>
      </p:sp>
      <p:pic>
        <p:nvPicPr>
          <p:cNvPr id="5" name="Graphic 4">
            <a:extLst>
              <a:ext uri="{FF2B5EF4-FFF2-40B4-BE49-F238E27FC236}">
                <a16:creationId xmlns:a16="http://schemas.microsoft.com/office/drawing/2014/main" id="{2A81C54A-C245-45C6-8754-9E31524A009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9379" y="2004483"/>
            <a:ext cx="3168255" cy="3168255"/>
          </a:xfrm>
          <a:prstGeom prst="rect">
            <a:avLst/>
          </a:prstGeom>
        </p:spPr>
      </p:pic>
      <p:sp>
        <p:nvSpPr>
          <p:cNvPr id="6" name="Rectangle 5">
            <a:extLst>
              <a:ext uri="{FF2B5EF4-FFF2-40B4-BE49-F238E27FC236}">
                <a16:creationId xmlns:a16="http://schemas.microsoft.com/office/drawing/2014/main" id="{983F9754-E8C2-496B-A27C-C501D0EEBD94}"/>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7" name="Picture 6" descr="A picture containing icon&#10;&#10;Description automatically generated">
            <a:extLst>
              <a:ext uri="{FF2B5EF4-FFF2-40B4-BE49-F238E27FC236}">
                <a16:creationId xmlns:a16="http://schemas.microsoft.com/office/drawing/2014/main" id="{27B41E06-808B-486A-A01C-E8AEE2FF9CE8}"/>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4D9D6715-312A-48B3-90AC-995A30D9675B}"/>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8CDD4192-EAA8-44EC-9CAA-88C017B55CCD}"/>
              </a:ext>
            </a:extLst>
          </p:cNvPr>
          <p:cNvPicPr>
            <a:picLocks noChangeAspect="1"/>
          </p:cNvPicPr>
          <p:nvPr/>
        </p:nvPicPr>
        <p:blipFill>
          <a:blip r:embed="rId6"/>
          <a:stretch>
            <a:fillRect/>
          </a:stretch>
        </p:blipFill>
        <p:spPr>
          <a:xfrm>
            <a:off x="95702" y="155697"/>
            <a:ext cx="882366" cy="882366"/>
          </a:xfrm>
          <a:prstGeom prst="rect">
            <a:avLst/>
          </a:prstGeom>
        </p:spPr>
      </p:pic>
      <p:pic>
        <p:nvPicPr>
          <p:cNvPr id="10" name="Picture 9" descr="A close-up of a car's license plate&#10;&#10;Description automatically generated with low confidence">
            <a:extLst>
              <a:ext uri="{FF2B5EF4-FFF2-40B4-BE49-F238E27FC236}">
                <a16:creationId xmlns:a16="http://schemas.microsoft.com/office/drawing/2014/main" id="{C04D9DEA-31ED-4E5F-816D-10DD6BA6D08C}"/>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8D51408E-9A1F-4A46-A9F7-F9A769DFA8CB}"/>
              </a:ext>
            </a:extLst>
          </p:cNvPr>
          <p:cNvPicPr>
            <a:picLocks noChangeAspect="1"/>
          </p:cNvPicPr>
          <p:nvPr/>
        </p:nvPicPr>
        <p:blipFill>
          <a:blip r:embed="rId8"/>
          <a:stretch>
            <a:fillRect/>
          </a:stretch>
        </p:blipFill>
        <p:spPr>
          <a:xfrm>
            <a:off x="11272476" y="674913"/>
            <a:ext cx="811473" cy="829541"/>
          </a:xfrm>
          <a:prstGeom prst="rect">
            <a:avLst/>
          </a:prstGeom>
        </p:spPr>
      </p:pic>
      <p:sp>
        <p:nvSpPr>
          <p:cNvPr id="12" name="Title 2">
            <a:extLst>
              <a:ext uri="{FF2B5EF4-FFF2-40B4-BE49-F238E27FC236}">
                <a16:creationId xmlns:a16="http://schemas.microsoft.com/office/drawing/2014/main" id="{0C9F2E98-9FC8-4251-8B4A-76E6A19A0182}"/>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11924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920E3E-C9E4-4A6F-830C-975C78DCC90A}">
  <ds:schemaRefs>
    <ds:schemaRef ds:uri="http://schemas.microsoft.com/sharepoint/v3/contenttype/forms"/>
  </ds:schemaRefs>
</ds:datastoreItem>
</file>

<file path=customXml/itemProps2.xml><?xml version="1.0" encoding="utf-8"?>
<ds:datastoreItem xmlns:ds="http://schemas.openxmlformats.org/officeDocument/2006/customXml" ds:itemID="{922CA896-A39A-461B-B69C-2B9A24A337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E4379D-1DA4-48E9-97B8-AFC19E7B5484}">
  <ds:schemaRefs>
    <ds:schemaRef ds:uri="http://purl.org/dc/terms/"/>
    <ds:schemaRef ds:uri="http://purl.org/dc/elements/1.1/"/>
    <ds:schemaRef ds:uri="http://schemas.microsoft.com/office/infopath/2007/PartnerControls"/>
    <ds:schemaRef ds:uri="http://purl.org/dc/dcmitype/"/>
    <ds:schemaRef ds:uri="http://schemas.microsoft.com/office/2006/documentManagement/types"/>
    <ds:schemaRef ds:uri="http://www.w3.org/XML/1998/namespace"/>
    <ds:schemaRef ds:uri="6656ffad-92b0-4efb-bc78-5d5af2c7fd93"/>
    <ds:schemaRef ds:uri="http://schemas.openxmlformats.org/package/2006/metadata/core-properties"/>
    <ds:schemaRef ds:uri="e7cc3f53-dbdf-4ffb-90f1-33d3d1806439"/>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0</TotalTime>
  <Words>4465</Words>
  <Application>Microsoft Office PowerPoint</Application>
  <PresentationFormat>Widescreen</PresentationFormat>
  <Paragraphs>475</Paragraphs>
  <Slides>31</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Segoe UI</vt:lpstr>
      <vt:lpstr>Segoe UI Light</vt:lpstr>
      <vt:lpstr>Segoe UI Semibold</vt:lpstr>
      <vt:lpstr>Segoe UI Semibold (Headings)</vt:lpstr>
      <vt:lpstr>Segoe UI Semilight</vt:lpstr>
      <vt:lpstr>Wingdings</vt:lpstr>
      <vt:lpstr>WHITE TEMPLATE</vt:lpstr>
      <vt:lpstr>Microsoft Power Platform Template</vt:lpstr>
      <vt:lpstr>PowerPoint Presentation</vt:lpstr>
      <vt:lpstr>Episódio 4:  Segurança</vt:lpstr>
      <vt:lpstr>Agenda</vt:lpstr>
      <vt:lpstr>PowerPoint Presentation</vt:lpstr>
      <vt:lpstr>Microsoft Defender para Nuvem  ( Central de Segurança do Azure )</vt:lpstr>
      <vt:lpstr>Microsoft Defender para Nuvem  ( Central de Segurança do Azure )</vt:lpstr>
      <vt:lpstr>Microsoft Defender para Nuvem  ( Central de Segurança do Azure )</vt:lpstr>
      <vt:lpstr>Azure Sentinel</vt:lpstr>
      <vt:lpstr>Azure Key Vault</vt:lpstr>
      <vt:lpstr>Host Dedicado do Azure</vt:lpstr>
      <vt:lpstr>Segurança de rede no Azure</vt:lpstr>
      <vt:lpstr>Proteção completa</vt:lpstr>
      <vt:lpstr>Segurança Compartilhada</vt:lpstr>
      <vt:lpstr>Grupos de Segurança de Rede (NSGs)</vt:lpstr>
      <vt:lpstr>Firewall do Azure</vt:lpstr>
      <vt:lpstr>Proteção contra DDoS (Negação de Serviço Distribuída) do Azure</vt:lpstr>
      <vt:lpstr>Proteção Completa Analisada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de encerramento</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04:  Security</dc:title>
  <dc:subject/>
  <dc:creator/>
  <cp:keywords/>
  <dc:description/>
  <cp:lastModifiedBy/>
  <cp:revision>142</cp:revision>
  <dcterms:created xsi:type="dcterms:W3CDTF">2019-10-20T18:53:17Z</dcterms:created>
  <dcterms:modified xsi:type="dcterms:W3CDTF">2022-02-27T18:39:20Z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2020-08-18T21:14:07Z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448a4eda-7236-4b86-89d1-c2d8c5f6c365</vt:lpwstr>
  </property>
  <property fmtid="{D5CDD505-2E9C-101B-9397-08002B2CF9AE}" pid="9" name="MSIP_Label_f42aa342-8706-4288-bd11-ebb85995028c_ContentBits">
    <vt:lpwstr>0</vt:lpwstr>
  </property>
  <property fmtid="{D5CDD505-2E9C-101B-9397-08002B2CF9AE}" pid="10" name="MSIP_Label_5fae8262-b78e-4366-8929-a5d6aac95320_Enabled">
    <vt:lpwstr>true</vt:lpwstr>
  </property>
  <property fmtid="{D5CDD505-2E9C-101B-9397-08002B2CF9AE}" pid="11" name="MSIP_Label_5fae8262-b78e-4366-8929-a5d6aac95320_SetDate">
    <vt:lpwstr>2022-02-22T19:00:50Z</vt:lpwstr>
  </property>
  <property fmtid="{D5CDD505-2E9C-101B-9397-08002B2CF9AE}" pid="12" name="MSIP_Label_5fae8262-b78e-4366-8929-a5d6aac95320_Method">
    <vt:lpwstr>Standard</vt:lpwstr>
  </property>
  <property fmtid="{D5CDD505-2E9C-101B-9397-08002B2CF9AE}" pid="13" name="MSIP_Label_5fae8262-b78e-4366-8929-a5d6aac95320_Name">
    <vt:lpwstr>5fae8262-b78e-4366-8929-a5d6aac95320</vt:lpwstr>
  </property>
  <property fmtid="{D5CDD505-2E9C-101B-9397-08002B2CF9AE}" pid="14" name="MSIP_Label_5fae8262-b78e-4366-8929-a5d6aac95320_SiteId">
    <vt:lpwstr>cf36141c-ddd7-45a7-b073-111f66d0b30c</vt:lpwstr>
  </property>
  <property fmtid="{D5CDD505-2E9C-101B-9397-08002B2CF9AE}" pid="15" name="MSIP_Label_5fae8262-b78e-4366-8929-a5d6aac95320_ActionId">
    <vt:lpwstr>e0cd7d00-5f46-47ca-b2e0-e0a960ce0382</vt:lpwstr>
  </property>
  <property fmtid="{D5CDD505-2E9C-101B-9397-08002B2CF9AE}" pid="16" name="MSIP_Label_5fae8262-b78e-4366-8929-a5d6aac95320_ContentBits">
    <vt:lpwstr>0</vt:lpwstr>
  </property>
</Properties>
</file>