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1" r:id="rId5"/>
    <p:sldId id="259" r:id="rId6"/>
    <p:sldId id="260"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94686"/>
  </p:normalViewPr>
  <p:slideViewPr>
    <p:cSldViewPr>
      <p:cViewPr varScale="1">
        <p:scale>
          <a:sx n="86" d="100"/>
          <a:sy n="86" d="100"/>
        </p:scale>
        <p:origin x="100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EB5E4-3489-46AA-A50C-EF11AA40605A}"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C1D3D1-1C08-4E49-811D-58A4C169075F}" type="slidenum">
              <a:rPr lang="en-US" smtClean="0"/>
              <a:t>‹#›</a:t>
            </a:fld>
            <a:endParaRPr lang="en-US"/>
          </a:p>
        </p:txBody>
      </p:sp>
    </p:spTree>
    <p:extLst>
      <p:ext uri="{BB962C8B-B14F-4D97-AF65-F5344CB8AC3E}">
        <p14:creationId xmlns:p14="http://schemas.microsoft.com/office/powerpoint/2010/main" val="15536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C1D3D1-1C08-4E49-811D-58A4C169075F}" type="slidenum">
              <a:rPr lang="en-US" smtClean="0"/>
              <a:t>1</a:t>
            </a:fld>
            <a:endParaRPr lang="en-US"/>
          </a:p>
        </p:txBody>
      </p:sp>
    </p:spTree>
    <p:extLst>
      <p:ext uri="{BB962C8B-B14F-4D97-AF65-F5344CB8AC3E}">
        <p14:creationId xmlns:p14="http://schemas.microsoft.com/office/powerpoint/2010/main" val="63913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88063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9290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412434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2156C-D83B-4326-9B08-DAFA4F02F04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67763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B2156C-D83B-4326-9B08-DAFA4F02F04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67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B2156C-D83B-4326-9B08-DAFA4F02F04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8946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B2156C-D83B-4326-9B08-DAFA4F02F045}" type="datetimeFigureOut">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52475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2156C-D83B-4326-9B08-DAFA4F02F045}" type="datetimeFigureOut">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29579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2156C-D83B-4326-9B08-DAFA4F02F045}" type="datetimeFigureOut">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131043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344080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2156C-D83B-4326-9B08-DAFA4F02F04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D7774-EE53-4EC0-9AEF-DFF646FA33E7}" type="slidenum">
              <a:rPr lang="en-US" smtClean="0"/>
              <a:t>‹#›</a:t>
            </a:fld>
            <a:endParaRPr lang="en-US"/>
          </a:p>
        </p:txBody>
      </p:sp>
    </p:spTree>
    <p:extLst>
      <p:ext uri="{BB962C8B-B14F-4D97-AF65-F5344CB8AC3E}">
        <p14:creationId xmlns:p14="http://schemas.microsoft.com/office/powerpoint/2010/main" val="82707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2156C-D83B-4326-9B08-DAFA4F02F045}" type="datetimeFigureOut">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D7774-EE53-4EC0-9AEF-DFF646FA33E7}" type="slidenum">
              <a:rPr lang="en-US" smtClean="0"/>
              <a:t>‹#›</a:t>
            </a:fld>
            <a:endParaRPr lang="en-US"/>
          </a:p>
        </p:txBody>
      </p:sp>
    </p:spTree>
    <p:extLst>
      <p:ext uri="{BB962C8B-B14F-4D97-AF65-F5344CB8AC3E}">
        <p14:creationId xmlns:p14="http://schemas.microsoft.com/office/powerpoint/2010/main" val="61736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reetuts.net/selector-la-gi-tim-hieu-css-selector-can-ban-345.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freetuts.net/bom-location-dieu-huong-va-xu-ly-url-trong-javascript-386.html" TargetMode="External"/><Relationship Id="rId2" Type="http://schemas.openxmlformats.org/officeDocument/2006/relationships/hyperlink" Target="http://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freetuts.net/bom-history-trong-javascript-387.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46125"/>
          </a:xfrm>
        </p:spPr>
        <p:txBody>
          <a:bodyPr>
            <a:normAutofit fontScale="90000"/>
          </a:bodyPr>
          <a:lstStyle/>
          <a:p>
            <a:r>
              <a:rPr lang="en-US" b="1" dirty="0" smtClean="0"/>
              <a:t/>
            </a:r>
            <a:br>
              <a:rPr lang="en-US" b="1" dirty="0" smtClean="0"/>
            </a:br>
            <a:r>
              <a:rPr lang="en-US" b="1" dirty="0" smtClean="0"/>
              <a:t>DOM </a:t>
            </a:r>
            <a:r>
              <a:rPr lang="en-US" b="1" dirty="0" err="1"/>
              <a:t>là</a:t>
            </a:r>
            <a:r>
              <a:rPr lang="en-US" b="1" dirty="0"/>
              <a:t> </a:t>
            </a:r>
            <a:r>
              <a:rPr lang="en-US" b="1" dirty="0" err="1"/>
              <a:t>gì</a:t>
            </a:r>
            <a:r>
              <a:rPr lang="en-US" b="1" dirty="0"/>
              <a:t>?</a:t>
            </a:r>
            <a:br>
              <a:rPr lang="en-US" b="1" dirty="0"/>
            </a:br>
            <a:endParaRPr lang="en-US" dirty="0"/>
          </a:p>
        </p:txBody>
      </p:sp>
      <p:sp>
        <p:nvSpPr>
          <p:cNvPr id="5" name="Content Placeholder 4"/>
          <p:cNvSpPr>
            <a:spLocks noGrp="1"/>
          </p:cNvSpPr>
          <p:nvPr>
            <p:ph idx="1"/>
          </p:nvPr>
        </p:nvSpPr>
        <p:spPr>
          <a:xfrm>
            <a:off x="457200" y="1020763"/>
            <a:ext cx="8229600" cy="5456237"/>
          </a:xfrm>
        </p:spPr>
        <p:txBody>
          <a:bodyPr>
            <a:noAutofit/>
          </a:bodyPr>
          <a:lstStyle/>
          <a:p>
            <a:endParaRPr lang="en-US" sz="1600" dirty="0" smtClean="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DOM là viết tắt của chữ </a:t>
            </a:r>
            <a:r>
              <a:rPr lang="vi-VN" sz="1600" b="1" dirty="0">
                <a:latin typeface="Times New Roman" panose="02020603050405020304" pitchFamily="18" charset="0"/>
                <a:cs typeface="Times New Roman" panose="02020603050405020304" pitchFamily="18" charset="0"/>
              </a:rPr>
              <a:t>D</a:t>
            </a:r>
            <a:r>
              <a:rPr lang="vi-VN" sz="1600" dirty="0">
                <a:latin typeface="Times New Roman" panose="02020603050405020304" pitchFamily="18" charset="0"/>
                <a:cs typeface="Times New Roman" panose="02020603050405020304" pitchFamily="18" charset="0"/>
              </a:rPr>
              <a:t>ocument </a:t>
            </a:r>
            <a:r>
              <a:rPr lang="vi-VN" sz="1600" b="1" dirty="0">
                <a:latin typeface="Times New Roman" panose="02020603050405020304" pitchFamily="18" charset="0"/>
                <a:cs typeface="Times New Roman" panose="02020603050405020304" pitchFamily="18" charset="0"/>
              </a:rPr>
              <a:t>O</a:t>
            </a:r>
            <a:r>
              <a:rPr lang="vi-VN" sz="1600" dirty="0">
                <a:latin typeface="Times New Roman" panose="02020603050405020304" pitchFamily="18" charset="0"/>
                <a:cs typeface="Times New Roman" panose="02020603050405020304" pitchFamily="18" charset="0"/>
              </a:rPr>
              <a:t>bject </a:t>
            </a:r>
            <a:r>
              <a:rPr lang="vi-VN" sz="1600" b="1"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odel, dịch tạm ra là mô hình các đối tượng trong tài liệu HTML. </a:t>
            </a:r>
            <a:endParaRPr lang="en-US"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Như chúng ta đã biết </a:t>
            </a:r>
            <a:r>
              <a:rPr lang="vi-VN" sz="1600" dirty="0">
                <a:latin typeface="Times New Roman" panose="02020603050405020304" pitchFamily="18" charset="0"/>
                <a:cs typeface="Times New Roman" panose="02020603050405020304" pitchFamily="18" charset="0"/>
              </a:rPr>
              <a:t>trong mỗi thẻ HTML sẽ có những thuộc tính (Properties) và có phân cấp cha - con với các thẻ HTML khác. Sự phân cấp và các thuộc tính của thẻ HTML này ta gọi là </a:t>
            </a:r>
            <a:r>
              <a:rPr lang="vi-VN" sz="1600" b="1" i="1" dirty="0">
                <a:solidFill>
                  <a:schemeClr val="tx1">
                    <a:lumMod val="95000"/>
                    <a:lumOff val="5000"/>
                  </a:schemeClr>
                </a:solidFill>
                <a:latin typeface="Times New Roman" panose="02020603050405020304" pitchFamily="18" charset="0"/>
                <a:cs typeface="Times New Roman" panose="02020603050405020304" pitchFamily="18" charset="0"/>
                <a:hlinkClick r:id="rId3" tooltip="selector"/>
              </a:rPr>
              <a:t>selector</a:t>
            </a:r>
            <a:r>
              <a:rPr lang="vi-VN" sz="1600" dirty="0">
                <a:latin typeface="Times New Roman" panose="02020603050405020304" pitchFamily="18" charset="0"/>
                <a:cs typeface="Times New Roman" panose="02020603050405020304" pitchFamily="18" charset="0"/>
              </a:rPr>
              <a:t> và trong DOM sẽ có nhiệm vụ xử lý các vấn đề như đổi thuộc tính của thẻ, đổi cấu trúc HTML của thẻ, </a:t>
            </a:r>
            <a:r>
              <a:rPr lang="vi-VN" sz="1600" dirty="0" smtClean="0">
                <a:latin typeface="Times New Roman" panose="02020603050405020304" pitchFamily="18" charset="0"/>
                <a:cs typeface="Times New Roman" panose="02020603050405020304" pitchFamily="18" charset="0"/>
              </a:rPr>
              <a:t>...</a:t>
            </a: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5900" y="2971800"/>
            <a:ext cx="6172200" cy="3378200"/>
          </a:xfrm>
          <a:prstGeom prst="rect">
            <a:avLst/>
          </a:prstGeom>
        </p:spPr>
      </p:pic>
    </p:spTree>
    <p:extLst>
      <p:ext uri="{BB962C8B-B14F-4D97-AF65-F5344CB8AC3E}">
        <p14:creationId xmlns:p14="http://schemas.microsoft.com/office/powerpoint/2010/main" val="200421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a:t/>
            </a:r>
            <a:br>
              <a:rPr lang="en-US" sz="3600" b="1" dirty="0"/>
            </a:br>
            <a:r>
              <a:rPr lang="en-US" sz="3600" b="1" dirty="0" smtClean="0"/>
              <a:t>BOM </a:t>
            </a:r>
            <a:r>
              <a:rPr lang="en-US" sz="3600" b="1" dirty="0"/>
              <a:t>- Screen </a:t>
            </a:r>
            <a:r>
              <a:rPr lang="en-US" sz="3600" b="1" dirty="0" err="1"/>
              <a:t>trong</a:t>
            </a:r>
            <a:r>
              <a:rPr lang="en-US" sz="3600" b="1" dirty="0"/>
              <a:t> </a:t>
            </a:r>
            <a:r>
              <a:rPr lang="en-US" sz="3600" b="1" dirty="0" err="1" smtClean="0"/>
              <a:t>Javascript</a:t>
            </a:r>
            <a:r>
              <a:rPr lang="en-US" sz="3600" b="1" dirty="0" smtClean="0"/>
              <a:t> </a:t>
            </a:r>
            <a:r>
              <a:rPr lang="en-US" sz="3600" b="1" dirty="0" err="1" smtClean="0"/>
              <a:t>và</a:t>
            </a:r>
            <a:r>
              <a:rPr lang="en-US" sz="3600" b="1" dirty="0" smtClean="0"/>
              <a:t> </a:t>
            </a:r>
            <a:r>
              <a:rPr lang="en-US" sz="3600" b="1" dirty="0"/>
              <a:t>History </a:t>
            </a:r>
            <a:r>
              <a:rPr lang="en-US" sz="3600" b="1" dirty="0" err="1"/>
              <a:t>trong</a:t>
            </a:r>
            <a:r>
              <a:rPr lang="en-US" sz="3600" b="1" dirty="0"/>
              <a:t> </a:t>
            </a:r>
            <a:r>
              <a:rPr lang="en-US" sz="3600" b="1" dirty="0" err="1"/>
              <a:t>Javascript</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1600" b="1" dirty="0"/>
              <a:t>1. </a:t>
            </a:r>
            <a:r>
              <a:rPr lang="en-US" sz="1800" b="1" dirty="0" err="1"/>
              <a:t>Lấy</a:t>
            </a:r>
            <a:r>
              <a:rPr lang="en-US" sz="1800" b="1" dirty="0"/>
              <a:t> width </a:t>
            </a:r>
            <a:r>
              <a:rPr lang="en-US" sz="1800" b="1" dirty="0" err="1"/>
              <a:t>và</a:t>
            </a:r>
            <a:r>
              <a:rPr lang="en-US" sz="1800" b="1" dirty="0"/>
              <a:t> height </a:t>
            </a:r>
            <a:r>
              <a:rPr lang="en-US" sz="1800" b="1" dirty="0" err="1"/>
              <a:t>của</a:t>
            </a:r>
            <a:r>
              <a:rPr lang="en-US" sz="1800" b="1" dirty="0"/>
              <a:t> </a:t>
            </a:r>
            <a:r>
              <a:rPr lang="en-US" sz="1800" b="1" dirty="0" err="1"/>
              <a:t>màn</a:t>
            </a:r>
            <a:r>
              <a:rPr lang="en-US" sz="1800" b="1" dirty="0"/>
              <a:t> </a:t>
            </a:r>
            <a:r>
              <a:rPr lang="en-US" sz="1800" b="1" dirty="0" err="1"/>
              <a:t>hình</a:t>
            </a:r>
            <a:endParaRPr lang="en-US" sz="1800" b="1" dirty="0"/>
          </a:p>
          <a:p>
            <a:pPr marL="400050" lvl="1" indent="0" fontAlgn="base">
              <a:buNone/>
            </a:pPr>
            <a:r>
              <a:rPr lang="en-US" sz="2000" dirty="0" err="1"/>
              <a:t>document.write</a:t>
            </a:r>
            <a:r>
              <a:rPr lang="en-US" sz="2000" dirty="0"/>
              <a:t>("With screen: " + </a:t>
            </a:r>
            <a:r>
              <a:rPr lang="en-US" sz="2000" dirty="0" err="1"/>
              <a:t>screen.width</a:t>
            </a:r>
            <a:r>
              <a:rPr lang="en-US" sz="2000" dirty="0"/>
              <a:t> + "&lt;</a:t>
            </a:r>
            <a:r>
              <a:rPr lang="en-US" sz="2000" dirty="0" err="1"/>
              <a:t>br</a:t>
            </a:r>
            <a:r>
              <a:rPr lang="en-US" sz="2000" dirty="0"/>
              <a:t>/&gt;");</a:t>
            </a:r>
          </a:p>
          <a:p>
            <a:pPr marL="400050" lvl="1" indent="0" fontAlgn="base">
              <a:buNone/>
            </a:pPr>
            <a:r>
              <a:rPr lang="en-US" sz="2000" dirty="0" err="1"/>
              <a:t>document.write</a:t>
            </a:r>
            <a:r>
              <a:rPr lang="en-US" sz="2000" dirty="0"/>
              <a:t>("Height screen: " + </a:t>
            </a:r>
            <a:r>
              <a:rPr lang="en-US" sz="2000" dirty="0" err="1"/>
              <a:t>screen.height</a:t>
            </a:r>
            <a:r>
              <a:rPr lang="en-US" sz="2000" dirty="0" smtClean="0"/>
              <a:t>);</a:t>
            </a:r>
          </a:p>
          <a:p>
            <a:pPr marL="400050" lvl="1" indent="0" fontAlgn="base">
              <a:buNone/>
            </a:pPr>
            <a:endParaRPr lang="en-US" sz="2000" dirty="0"/>
          </a:p>
          <a:p>
            <a:pPr marL="0" indent="0">
              <a:buNone/>
            </a:pPr>
            <a:r>
              <a:rPr lang="en-US" sz="1800" b="1" dirty="0" smtClean="0">
                <a:latin typeface="+mj-lt"/>
                <a:cs typeface="Arial" panose="020B0604020202020204" pitchFamily="34" charset="0"/>
              </a:rPr>
              <a:t>2</a:t>
            </a:r>
            <a:r>
              <a:rPr lang="vi-VN" sz="1800" b="1" dirty="0">
                <a:latin typeface="+mj-lt"/>
                <a:cs typeface="Arial" panose="020B0604020202020204" pitchFamily="34" charset="0"/>
              </a:rPr>
              <a:t> </a:t>
            </a:r>
            <a:r>
              <a:rPr lang="vi-VN" sz="1800" b="1" dirty="0">
                <a:latin typeface="Calibri" panose="020F0502020204030204" pitchFamily="34" charset="0"/>
                <a:cs typeface="Calibri" panose="020F0502020204030204" pitchFamily="34" charset="0"/>
              </a:rPr>
              <a:t>Đi tới một trang nào </a:t>
            </a:r>
            <a:r>
              <a:rPr lang="vi-VN" sz="1800" b="1" dirty="0" smtClean="0">
                <a:latin typeface="Calibri" panose="020F0502020204030204" pitchFamily="34" charset="0"/>
                <a:cs typeface="Calibri" panose="020F0502020204030204" pitchFamily="34" charset="0"/>
              </a:rPr>
              <a:t>đó </a:t>
            </a:r>
            <a:r>
              <a:rPr lang="vi-VN" sz="1800" b="1" dirty="0">
                <a:latin typeface="Calibri" panose="020F0502020204030204" pitchFamily="34" charset="0"/>
                <a:cs typeface="Calibri" panose="020F0502020204030204" pitchFamily="34" charset="0"/>
              </a:rPr>
              <a:t>trong </a:t>
            </a:r>
            <a:r>
              <a:rPr lang="vi-VN" sz="1800" b="1" dirty="0" smtClean="0">
                <a:latin typeface="Calibri" panose="020F0502020204030204" pitchFamily="34" charset="0"/>
                <a:cs typeface="Calibri" panose="020F0502020204030204" pitchFamily="34" charset="0"/>
              </a:rPr>
              <a:t>history</a:t>
            </a:r>
            <a:endParaRPr lang="en-US" sz="1800" b="1" dirty="0" smtClean="0">
              <a:latin typeface="Calibri" panose="020F0502020204030204" pitchFamily="34" charset="0"/>
              <a:cs typeface="Calibri" panose="020F0502020204030204" pitchFamily="34" charset="0"/>
            </a:endParaRPr>
          </a:p>
          <a:p>
            <a:pPr marL="400050" lvl="1" indent="0">
              <a:buNone/>
            </a:pPr>
            <a:r>
              <a:rPr lang="vi-VN" sz="2000" dirty="0"/>
              <a:t>history.back() : trở lại trang trước</a:t>
            </a:r>
          </a:p>
          <a:p>
            <a:pPr marL="400050" lvl="1" indent="0">
              <a:buNone/>
            </a:pPr>
            <a:r>
              <a:rPr lang="vi-VN" sz="2000" dirty="0"/>
              <a:t>history.forward() : đi tới trang kế </a:t>
            </a:r>
            <a:r>
              <a:rPr lang="vi-VN" sz="2000" dirty="0" smtClean="0"/>
              <a:t>tiếp</a:t>
            </a:r>
            <a:endParaRPr lang="vi-VN" sz="2000" dirty="0"/>
          </a:p>
        </p:txBody>
      </p:sp>
    </p:spTree>
    <p:extLst>
      <p:ext uri="{BB962C8B-B14F-4D97-AF65-F5344CB8AC3E}">
        <p14:creationId xmlns:p14="http://schemas.microsoft.com/office/powerpoint/2010/main" val="123587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rmAutofit fontScale="90000"/>
          </a:bodyPr>
          <a:lstStyle/>
          <a:p>
            <a:r>
              <a:rPr lang="nl-NL" b="1" dirty="0" smtClean="0"/>
              <a:t/>
            </a:r>
            <a:br>
              <a:rPr lang="nl-NL" b="1" dirty="0" smtClean="0"/>
            </a:br>
            <a:r>
              <a:rPr lang="nl-NL" b="1" dirty="0" err="1" smtClean="0"/>
              <a:t>Các</a:t>
            </a:r>
            <a:r>
              <a:rPr lang="nl-NL" b="1" dirty="0" smtClean="0"/>
              <a:t> </a:t>
            </a:r>
            <a:r>
              <a:rPr lang="nl-NL" b="1" dirty="0"/>
              <a:t>thể loại DOM trong Javascript</a:t>
            </a:r>
            <a:br>
              <a:rPr lang="nl-NL" b="1" dirty="0"/>
            </a:b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vi-VN" sz="1600" dirty="0">
                <a:latin typeface="Times New Roman" panose="02020603050405020304" pitchFamily="18" charset="0"/>
                <a:cs typeface="Times New Roman" panose="02020603050405020304" pitchFamily="18" charset="0"/>
              </a:rPr>
              <a:t>Việc xử lý và làm việc với đối tượng HTML rất phức tạp và đa dạng, chính vì vậy javascript có cung cấp cho chúng ta nhiều phương thức, đối tượng và mỗi thành phần như vậy sẽ có những nhiệm vụ riêng biệt. </a:t>
            </a:r>
            <a:r>
              <a:rPr lang="vi-VN" sz="1600" dirty="0" smtClean="0">
                <a:latin typeface="Times New Roman" panose="02020603050405020304" pitchFamily="18" charset="0"/>
                <a:cs typeface="Times New Roman" panose="02020603050405020304" pitchFamily="18" charset="0"/>
              </a:rPr>
              <a:t>Dưới đây là danh </a:t>
            </a:r>
            <a:r>
              <a:rPr lang="vi-VN" sz="1600" dirty="0">
                <a:latin typeface="Times New Roman" panose="02020603050405020304" pitchFamily="18" charset="0"/>
                <a:cs typeface="Times New Roman" panose="02020603050405020304" pitchFamily="18" charset="0"/>
              </a:rPr>
              <a:t>sách chia </a:t>
            </a:r>
            <a:r>
              <a:rPr lang="vi-VN" sz="1600" dirty="0" smtClean="0">
                <a:latin typeface="Times New Roman" panose="02020603050405020304" pitchFamily="18" charset="0"/>
                <a:cs typeface="Times New Roman" panose="02020603050405020304" pitchFamily="18" charset="0"/>
              </a:rPr>
              <a:t>nhóm các DOM</a:t>
            </a:r>
            <a:endParaRPr lang="en-US" sz="1600" dirty="0" smtClean="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Danh sách chia nhóm DOM</a:t>
            </a:r>
            <a:r>
              <a:rPr lang="vi-VN" sz="1600" dirty="0">
                <a:latin typeface="Times New Roman" panose="02020603050405020304" pitchFamily="18" charset="0"/>
                <a:cs typeface="Times New Roman" panose="02020603050405020304" pitchFamily="18" charset="0"/>
              </a:rPr>
              <a:t>:</a:t>
            </a:r>
          </a:p>
          <a:p>
            <a:pPr lvl="1"/>
            <a:r>
              <a:rPr lang="vi-VN" sz="1600" b="1" dirty="0" smtClean="0">
                <a:latin typeface="Times New Roman" panose="02020603050405020304" pitchFamily="18" charset="0"/>
                <a:cs typeface="Times New Roman" panose="02020603050405020304" pitchFamily="18" charset="0"/>
              </a:rPr>
              <a:t>DOM </a:t>
            </a:r>
            <a:r>
              <a:rPr lang="vi-VN" sz="1600" b="1" dirty="0">
                <a:latin typeface="Times New Roman" panose="02020603050405020304" pitchFamily="18" charset="0"/>
                <a:cs typeface="Times New Roman" panose="02020603050405020304" pitchFamily="18" charset="0"/>
              </a:rPr>
              <a:t>element</a:t>
            </a:r>
            <a:r>
              <a:rPr lang="vi-VN" sz="1600" dirty="0">
                <a:latin typeface="Times New Roman" panose="02020603050405020304" pitchFamily="18" charset="0"/>
                <a:cs typeface="Times New Roman" panose="02020603050405020304" pitchFamily="18" charset="0"/>
              </a:rPr>
              <a:t>: có nhiệm vụ truy xuất tới thẻ HTML nào đó thông qua các thuộc tính như tên class, id, </a:t>
            </a:r>
            <a:r>
              <a:rPr lang="vi-VN" sz="1600" dirty="0" smtClean="0">
                <a:latin typeface="Times New Roman" panose="02020603050405020304" pitchFamily="18" charset="0"/>
                <a:cs typeface="Times New Roman" panose="02020603050405020304" pitchFamily="18" charset="0"/>
              </a:rPr>
              <a:t>name tag </a:t>
            </a:r>
            <a:r>
              <a:rPr lang="vi-VN" sz="1600" dirty="0">
                <a:latin typeface="Times New Roman" panose="02020603050405020304" pitchFamily="18" charset="0"/>
                <a:cs typeface="Times New Roman" panose="02020603050405020304" pitchFamily="18" charset="0"/>
              </a:rPr>
              <a:t>của thẻ HTML</a:t>
            </a:r>
          </a:p>
          <a:p>
            <a:pPr lvl="1"/>
            <a:r>
              <a:rPr lang="vi-VN" sz="1600" b="1" dirty="0">
                <a:latin typeface="Times New Roman" panose="02020603050405020304" pitchFamily="18" charset="0"/>
                <a:cs typeface="Times New Roman" panose="02020603050405020304" pitchFamily="18" charset="0"/>
              </a:rPr>
              <a:t>DOM HTML</a:t>
            </a:r>
            <a:r>
              <a:rPr lang="vi-VN" sz="1600" dirty="0">
                <a:latin typeface="Times New Roman" panose="02020603050405020304" pitchFamily="18" charset="0"/>
                <a:cs typeface="Times New Roman" panose="02020603050405020304" pitchFamily="18" charset="0"/>
              </a:rPr>
              <a:t>: có nhiệm vụ thay đổi giá trị nội dung và giá trị thuộc tính của các thẻ HTML</a:t>
            </a:r>
          </a:p>
          <a:p>
            <a:pPr lvl="1"/>
            <a:r>
              <a:rPr lang="vi-VN" sz="1600" b="1" dirty="0">
                <a:latin typeface="Times New Roman" panose="02020603050405020304" pitchFamily="18" charset="0"/>
                <a:cs typeface="Times New Roman" panose="02020603050405020304" pitchFamily="18" charset="0"/>
              </a:rPr>
              <a:t>DOM CSS</a:t>
            </a:r>
            <a:r>
              <a:rPr lang="vi-VN" sz="1600" dirty="0">
                <a:latin typeface="Times New Roman" panose="02020603050405020304" pitchFamily="18" charset="0"/>
                <a:cs typeface="Times New Roman" panose="02020603050405020304" pitchFamily="18" charset="0"/>
              </a:rPr>
              <a:t>: có nhiệm vụ thay đổi các định dạng CSS của thẻ HTML</a:t>
            </a:r>
          </a:p>
          <a:p>
            <a:pPr lvl="1"/>
            <a:r>
              <a:rPr lang="vi-VN" sz="1600" b="1" dirty="0">
                <a:latin typeface="Times New Roman" panose="02020603050405020304" pitchFamily="18" charset="0"/>
                <a:cs typeface="Times New Roman" panose="02020603050405020304" pitchFamily="18" charset="0"/>
              </a:rPr>
              <a:t>DOM Event</a:t>
            </a:r>
            <a:r>
              <a:rPr lang="vi-VN" sz="1600" dirty="0">
                <a:latin typeface="Times New Roman" panose="02020603050405020304" pitchFamily="18" charset="0"/>
                <a:cs typeface="Times New Roman" panose="02020603050405020304" pitchFamily="18" charset="0"/>
              </a:rPr>
              <a:t>: có nhiệm vụ gán các sự kiện như onclick(), onload() vào các thẻ HTML</a:t>
            </a:r>
          </a:p>
          <a:p>
            <a:pPr lvl="1"/>
            <a:r>
              <a:rPr lang="vi-VN" sz="1600" b="1" dirty="0">
                <a:latin typeface="Times New Roman" panose="02020603050405020304" pitchFamily="18" charset="0"/>
                <a:cs typeface="Times New Roman" panose="02020603050405020304" pitchFamily="18" charset="0"/>
              </a:rPr>
              <a:t>DOM Listener</a:t>
            </a:r>
            <a:r>
              <a:rPr lang="vi-VN" sz="1600" dirty="0">
                <a:latin typeface="Times New Roman" panose="02020603050405020304" pitchFamily="18" charset="0"/>
                <a:cs typeface="Times New Roman" panose="02020603050405020304" pitchFamily="18" charset="0"/>
              </a:rPr>
              <a:t>: có nhiệm vụ lắng nghe các sự kiện tác động lên thẻ HTML </a:t>
            </a:r>
            <a:r>
              <a:rPr lang="vi-VN" sz="1600" dirty="0" smtClean="0">
                <a:latin typeface="Times New Roman" panose="02020603050405020304" pitchFamily="18" charset="0"/>
                <a:cs typeface="Times New Roman" panose="02020603050405020304" pitchFamily="18" charset="0"/>
              </a:rPr>
              <a:t>đó.</a:t>
            </a:r>
          </a:p>
        </p:txBody>
      </p:sp>
    </p:spTree>
    <p:extLst>
      <p:ext uri="{BB962C8B-B14F-4D97-AF65-F5344CB8AC3E}">
        <p14:creationId xmlns:p14="http://schemas.microsoft.com/office/powerpoint/2010/main" val="20039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
            </a:r>
            <a:br>
              <a:rPr lang="en-US" b="1" dirty="0" smtClean="0"/>
            </a:br>
            <a:r>
              <a:rPr lang="en-US" b="1" dirty="0" smtClean="0"/>
              <a:t>DOM </a:t>
            </a:r>
            <a:r>
              <a:rPr lang="en-US" b="1" dirty="0"/>
              <a:t>Element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1800" b="1" dirty="0">
                <a:latin typeface="Times New Roman" panose="02020603050405020304" pitchFamily="18" charset="0"/>
                <a:cs typeface="Times New Roman" panose="02020603050405020304" pitchFamily="18" charset="0"/>
              </a:rPr>
              <a:t>1.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ID</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document.getElementById</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idname</a:t>
            </a:r>
            <a:r>
              <a:rPr lang="en-US" sz="1800" dirty="0" smtClean="0">
                <a:latin typeface="Times New Roman" panose="02020603050405020304" pitchFamily="18" charset="0"/>
                <a:cs typeface="Times New Roman" panose="02020603050405020304" pitchFamily="18" charset="0"/>
              </a:rPr>
              <a:t>');</a:t>
            </a:r>
          </a:p>
          <a:p>
            <a:pPr marL="457200" lvl="1" indent="0">
              <a:buNone/>
            </a:pPr>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2. </a:t>
            </a:r>
            <a:r>
              <a:rPr lang="en-US" sz="1800" b="1" dirty="0" err="1" smtClean="0">
                <a:latin typeface="Times New Roman" panose="02020603050405020304" pitchFamily="18" charset="0"/>
                <a:cs typeface="Times New Roman" panose="02020603050405020304" pitchFamily="18" charset="0"/>
              </a:rPr>
              <a:t>Tìm</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HTML</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document.getElementsByTagName</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tagname</a:t>
            </a:r>
            <a:r>
              <a:rPr lang="en-US" sz="1800" dirty="0" smtClean="0">
                <a:latin typeface="Times New Roman" panose="02020603050405020304" pitchFamily="18" charset="0"/>
                <a:cs typeface="Times New Roman" panose="02020603050405020304" pitchFamily="18" charset="0"/>
              </a:rPr>
              <a:t>');</a:t>
            </a:r>
          </a:p>
          <a:p>
            <a:pPr marL="457200" lvl="1" indent="0">
              <a:buNone/>
            </a:pPr>
            <a:endParaRPr lang="en-US" sz="1800" b="1" dirty="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3. </a:t>
            </a:r>
            <a:r>
              <a:rPr lang="en-US" sz="1800" b="1" dirty="0" err="1" smtClean="0">
                <a:latin typeface="Times New Roman" panose="02020603050405020304" pitchFamily="18" charset="0"/>
                <a:cs typeface="Times New Roman" panose="02020603050405020304" pitchFamily="18" charset="0"/>
              </a:rPr>
              <a:t>Tìm</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tên</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class</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document.getElementsByClassName</a:t>
            </a:r>
            <a:r>
              <a:rPr lang="en-US" sz="1800" dirty="0" smtClean="0">
                <a:latin typeface="Times New Roman" panose="02020603050405020304" pitchFamily="18" charset="0"/>
                <a:cs typeface="Times New Roman" panose="02020603050405020304" pitchFamily="18" charset="0"/>
              </a:rPr>
              <a:t>('input');</a:t>
            </a:r>
          </a:p>
          <a:p>
            <a:pPr marL="457200" lvl="1" indent="0">
              <a:buNone/>
            </a:pPr>
            <a:endParaRPr lang="en-US" sz="1800" b="1" dirty="0" smtClean="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 </a:t>
            </a:r>
            <a:r>
              <a:rPr lang="en-US" sz="1800" b="1" dirty="0" err="1">
                <a:latin typeface="Times New Roman" panose="02020603050405020304" pitchFamily="18" charset="0"/>
                <a:cs typeface="Times New Roman" panose="02020603050405020304" pitchFamily="18" charset="0"/>
              </a:rPr>
              <a:t>Tìm</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thẻ</a:t>
            </a:r>
            <a:r>
              <a:rPr lang="en-US" sz="1800" b="1" dirty="0">
                <a:latin typeface="Times New Roman" panose="02020603050405020304" pitchFamily="18" charset="0"/>
                <a:cs typeface="Times New Roman" panose="02020603050405020304" pitchFamily="18" charset="0"/>
              </a:rPr>
              <a:t> HTML </a:t>
            </a:r>
            <a:r>
              <a:rPr lang="en-US" sz="1800" b="1" dirty="0" err="1">
                <a:latin typeface="Times New Roman" panose="02020603050405020304" pitchFamily="18" charset="0"/>
                <a:cs typeface="Times New Roman" panose="02020603050405020304" pitchFamily="18" charset="0"/>
              </a:rPr>
              <a:t>theo</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cú</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pháp</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Selector </a:t>
            </a:r>
            <a:r>
              <a:rPr lang="en-US" sz="1800" b="1" dirty="0" smtClean="0">
                <a:latin typeface="Times New Roman" panose="02020603050405020304" pitchFamily="18" charset="0"/>
                <a:cs typeface="Times New Roman" panose="02020603050405020304" pitchFamily="18" charset="0"/>
              </a:rPr>
              <a:t>CSS</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element = </a:t>
            </a:r>
            <a:r>
              <a:rPr lang="en-US" sz="1800" dirty="0" err="1" smtClean="0">
                <a:latin typeface="Times New Roman" panose="02020603050405020304" pitchFamily="18" charset="0"/>
                <a:cs typeface="Times New Roman" panose="02020603050405020304" pitchFamily="18" charset="0"/>
              </a:rPr>
              <a:t>document.querySelectorAll</a:t>
            </a:r>
            <a:r>
              <a:rPr lang="en-US" sz="1800" dirty="0" smtClean="0">
                <a:latin typeface="Times New Roman" panose="02020603050405020304" pitchFamily="18" charset="0"/>
                <a:cs typeface="Times New Roman" panose="02020603050405020304" pitchFamily="18" charset="0"/>
              </a:rPr>
              <a:t>("selector.css");</a:t>
            </a:r>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Kết</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quả</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trả</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về</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dirty="0" err="1" smtClean="0">
                <a:latin typeface="Times New Roman" panose="02020603050405020304" pitchFamily="18" charset="0"/>
                <a:cs typeface="Times New Roman" panose="02020603050405020304" pitchFamily="18" charset="0"/>
                <a:sym typeface="Wingdings" panose="05000000000000000000" pitchFamily="2" charset="2"/>
              </a:rPr>
              <a:t>mảng</a:t>
            </a:r>
            <a:r>
              <a:rPr lang="en-US" sz="18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800" b="1" smtClean="0">
                <a:latin typeface="Times New Roman" panose="02020603050405020304" pitchFamily="18" charset="0"/>
                <a:cs typeface="Times New Roman" panose="02020603050405020304" pitchFamily="18" charset="0"/>
                <a:sym typeface="Wingdings" panose="05000000000000000000" pitchFamily="2" charset="2"/>
              </a:rPr>
              <a:t>object.</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85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Thêm</a:t>
            </a:r>
            <a:r>
              <a:rPr lang="en-US" b="1" dirty="0"/>
              <a:t> </a:t>
            </a:r>
            <a:r>
              <a:rPr lang="en-US" b="1" dirty="0" err="1"/>
              <a:t>sự</a:t>
            </a:r>
            <a:r>
              <a:rPr lang="en-US" b="1" dirty="0"/>
              <a:t> </a:t>
            </a:r>
            <a:r>
              <a:rPr lang="en-US" b="1" dirty="0" err="1"/>
              <a:t>kiện</a:t>
            </a:r>
            <a:r>
              <a:rPr lang="en-US" b="1" dirty="0"/>
              <a:t> (Event) </a:t>
            </a:r>
            <a:r>
              <a:rPr lang="en-US" b="1" dirty="0" err="1"/>
              <a:t>bằng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sz="2000" b="1" dirty="0" err="1" smtClean="0"/>
              <a:t>Cú</a:t>
            </a:r>
            <a:r>
              <a:rPr lang="en-US" sz="2000" b="1" dirty="0" smtClean="0"/>
              <a:t> </a:t>
            </a:r>
            <a:r>
              <a:rPr lang="en-US" sz="2000" b="1" dirty="0" err="1" smtClean="0"/>
              <a:t>pháp</a:t>
            </a:r>
            <a:r>
              <a:rPr lang="en-US" sz="2000" b="1" dirty="0" smtClean="0"/>
              <a:t> :</a:t>
            </a:r>
          </a:p>
          <a:p>
            <a:pPr marL="400050" lvl="1" indent="0" fontAlgn="base">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elementObject.eventName</a:t>
            </a:r>
            <a:r>
              <a:rPr lang="en-US" dirty="0">
                <a:latin typeface="Times New Roman" panose="02020603050405020304" pitchFamily="18" charset="0"/>
                <a:cs typeface="Times New Roman" panose="02020603050405020304" pitchFamily="18" charset="0"/>
              </a:rPr>
              <a:t>  = function(){</a:t>
            </a: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smtClean="0">
                <a:latin typeface="Times New Roman" panose="02020603050405020304" pitchFamily="18" charset="0"/>
                <a:cs typeface="Times New Roman" panose="02020603050405020304" pitchFamily="18" charset="0"/>
              </a:rPr>
              <a:t>};</a:t>
            </a:r>
          </a:p>
          <a:p>
            <a:pPr marL="400050" lvl="1" indent="0" fontAlgn="base">
              <a:buNone/>
            </a:pPr>
            <a:r>
              <a:rPr lang="en-US" dirty="0" err="1" smtClean="0">
                <a:latin typeface="Times New Roman" panose="02020603050405020304" pitchFamily="18" charset="0"/>
                <a:cs typeface="Times New Roman" panose="02020603050405020304" pitchFamily="18" charset="0"/>
              </a:rPr>
              <a:t>elementObject.addEventListener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eventName</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function(e</a:t>
            </a:r>
            <a:r>
              <a:rPr lang="en-US"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00050" lvl="1" indent="0" fontAlgn="base">
              <a:buNone/>
            </a:pPr>
            <a:r>
              <a:rPr lang="en-US" dirty="0">
                <a:latin typeface="Times New Roman" panose="02020603050405020304" pitchFamily="18" charset="0"/>
                <a:cs typeface="Times New Roman" panose="02020603050405020304" pitchFamily="18" charset="0"/>
              </a:rPr>
              <a:t>    // do something</a:t>
            </a:r>
          </a:p>
          <a:p>
            <a:pPr marL="400050" lvl="1" indent="0" fontAlgn="base">
              <a:buNone/>
            </a:pPr>
            <a:r>
              <a:rPr lang="en-US" dirty="0">
                <a:latin typeface="Times New Roman" panose="02020603050405020304" pitchFamily="18" charset="0"/>
                <a:cs typeface="Times New Roman" panose="02020603050405020304" pitchFamily="18" charset="0"/>
              </a:rPr>
              <a:t>});</a:t>
            </a:r>
          </a:p>
          <a:p>
            <a:pPr marL="400050" lvl="1" indent="0" fontAlgn="base">
              <a:buNone/>
            </a:pPr>
            <a:endParaRPr lang="en-US" sz="2500" dirty="0"/>
          </a:p>
          <a:p>
            <a:endParaRPr lang="en-US" sz="1800" b="1" dirty="0"/>
          </a:p>
          <a:p>
            <a:endParaRPr lang="en-US" dirty="0"/>
          </a:p>
        </p:txBody>
      </p:sp>
    </p:spTree>
    <p:extLst>
      <p:ext uri="{BB962C8B-B14F-4D97-AF65-F5344CB8AC3E}">
        <p14:creationId xmlns:p14="http://schemas.microsoft.com/office/powerpoint/2010/main" val="193786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DOM </a:t>
            </a:r>
            <a:r>
              <a:rPr lang="en-US" b="1" dirty="0"/>
              <a:t>HTML </a:t>
            </a:r>
            <a:r>
              <a:rPr lang="en-US" b="1" dirty="0" err="1"/>
              <a:t>trong</a:t>
            </a:r>
            <a:r>
              <a:rPr lang="en-US" b="1" dirty="0"/>
              <a:t> </a:t>
            </a:r>
            <a:r>
              <a:rPr lang="en-US" b="1" dirty="0" err="1" smtClean="0"/>
              <a:t>Javascript</a:t>
            </a:r>
            <a:r>
              <a:rPr lang="en-US" b="1" dirty="0"/>
              <a:t/>
            </a:r>
            <a:br>
              <a:rPr lang="en-US" b="1" dirty="0"/>
            </a:br>
            <a:endParaRPr lang="en-US" dirty="0"/>
          </a:p>
        </p:txBody>
      </p:sp>
      <p:sp>
        <p:nvSpPr>
          <p:cNvPr id="3" name="Content Placeholder 2"/>
          <p:cNvSpPr>
            <a:spLocks noGrp="1"/>
          </p:cNvSpPr>
          <p:nvPr>
            <p:ph idx="1"/>
          </p:nvPr>
        </p:nvSpPr>
        <p:spPr>
          <a:xfrm>
            <a:off x="457200" y="762000"/>
            <a:ext cx="8229600" cy="5867400"/>
          </a:xfrm>
        </p:spPr>
        <p:txBody>
          <a:bodyPr/>
          <a:lstStyle/>
          <a:p>
            <a:r>
              <a:rPr lang="en-US" sz="1600" b="1" dirty="0" smtClean="0"/>
              <a:t>1. </a:t>
            </a:r>
            <a:r>
              <a:rPr lang="vi-VN" sz="1600" b="1" dirty="0">
                <a:latin typeface="Times New Roman" panose="02020603050405020304" pitchFamily="18" charset="0"/>
                <a:cs typeface="Times New Roman" panose="02020603050405020304" pitchFamily="18" charset="0"/>
              </a:rPr>
              <a:t>Thay đổi và lấy nội dung bên trong thẻ HTML</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var</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html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("content").</a:t>
            </a:r>
            <a:r>
              <a:rPr lang="en-US" sz="1600" dirty="0" err="1" smtClean="0">
                <a:latin typeface="Times New Roman" panose="02020603050405020304" pitchFamily="18" charset="0"/>
                <a:cs typeface="Times New Roman" panose="02020603050405020304" pitchFamily="18" charset="0"/>
              </a:rPr>
              <a:t>innerHTML</a:t>
            </a: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2. </a:t>
            </a:r>
            <a:r>
              <a:rPr lang="vi-VN" sz="1600" b="1" dirty="0">
                <a:latin typeface="Times New Roman" panose="02020603050405020304" pitchFamily="18" charset="0"/>
                <a:cs typeface="Times New Roman" panose="02020603050405020304" pitchFamily="18" charset="0"/>
              </a:rPr>
              <a:t>Thay đổi và lấy giá trị thuộc tính thẻ HTML bằng Javascript</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("element").</a:t>
            </a:r>
            <a:r>
              <a:rPr lang="en-US" sz="1600" dirty="0" err="1" smtClean="0">
                <a:latin typeface="Times New Roman" panose="02020603050405020304" pitchFamily="18" charset="0"/>
                <a:cs typeface="Times New Roman" panose="02020603050405020304" pitchFamily="18" charset="0"/>
              </a:rPr>
              <a:t>attributeName</a:t>
            </a:r>
            <a:r>
              <a:rPr lang="en-US" sz="1600" dirty="0" smtClean="0">
                <a:latin typeface="Times New Roman" panose="02020603050405020304" pitchFamily="18" charset="0"/>
                <a:cs typeface="Times New Roman" panose="02020603050405020304" pitchFamily="18" charset="0"/>
              </a:rPr>
              <a:t> = "new value";</a:t>
            </a:r>
          </a:p>
          <a:p>
            <a:pPr lvl="1"/>
            <a:r>
              <a:rPr lang="en-US" sz="1600" dirty="0" err="1" smtClean="0">
                <a:latin typeface="Times New Roman" panose="02020603050405020304" pitchFamily="18" charset="0"/>
                <a:cs typeface="Times New Roman" panose="02020603050405020304" pitchFamily="18" charset="0"/>
              </a:rPr>
              <a:t>Cú</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pháp</a:t>
            </a:r>
            <a:r>
              <a:rPr lang="en-US" sz="1600" b="1"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var</a:t>
            </a:r>
            <a:r>
              <a:rPr lang="en-US" sz="1600" dirty="0" smtClean="0">
                <a:latin typeface="Times New Roman" panose="02020603050405020304" pitchFamily="18" charset="0"/>
                <a:cs typeface="Times New Roman" panose="02020603050405020304" pitchFamily="18" charset="0"/>
              </a:rPr>
              <a:t> value = </a:t>
            </a:r>
            <a:r>
              <a:rPr lang="en-US" sz="1600" dirty="0" err="1" smtClean="0">
                <a:latin typeface="Times New Roman" panose="02020603050405020304" pitchFamily="18" charset="0"/>
                <a:cs typeface="Times New Roman" panose="02020603050405020304" pitchFamily="18" charset="0"/>
              </a:rPr>
              <a:t>document.getElementById</a:t>
            </a:r>
            <a:r>
              <a:rPr lang="en-US" sz="1600" dirty="0" smtClean="0">
                <a:latin typeface="Times New Roman" panose="02020603050405020304" pitchFamily="18" charset="0"/>
                <a:cs typeface="Times New Roman" panose="02020603050405020304" pitchFamily="18" charset="0"/>
              </a:rPr>
              <a:t>("element").</a:t>
            </a:r>
            <a:r>
              <a:rPr lang="en-US" sz="1600" dirty="0" err="1" smtClean="0">
                <a:latin typeface="Times New Roman" panose="02020603050405020304" pitchFamily="18" charset="0"/>
                <a:cs typeface="Times New Roman" panose="02020603050405020304" pitchFamily="18" charset="0"/>
              </a:rPr>
              <a:t>attributeName</a:t>
            </a:r>
            <a:r>
              <a:rPr lang="en-US" sz="1600" dirty="0" smtClean="0">
                <a:latin typeface="Times New Roman" panose="02020603050405020304" pitchFamily="18" charset="0"/>
                <a:cs typeface="Times New Roman" panose="02020603050405020304" pitchFamily="18" charset="0"/>
              </a:rPr>
              <a:t>;</a:t>
            </a:r>
          </a:p>
          <a:p>
            <a:pPr lvl="1"/>
            <a:endParaRPr lang="en-US" sz="1600" b="1" dirty="0" smtClean="0"/>
          </a:p>
          <a:p>
            <a:pPr marL="457200" lvl="1"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7924800" cy="3810000"/>
          </a:xfrm>
          <a:prstGeom prst="rect">
            <a:avLst/>
          </a:prstGeom>
        </p:spPr>
      </p:pic>
    </p:spTree>
    <p:extLst>
      <p:ext uri="{BB962C8B-B14F-4D97-AF65-F5344CB8AC3E}">
        <p14:creationId xmlns:p14="http://schemas.microsoft.com/office/powerpoint/2010/main" val="102207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DOM CSS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anose="02020603050405020304" pitchFamily="18" charset="0"/>
                <a:cs typeface="Times New Roman" panose="02020603050405020304" pitchFamily="18" charset="0"/>
              </a:rPr>
              <a:t>1. </a:t>
            </a:r>
            <a:r>
              <a:rPr lang="vi-VN" sz="2000" b="1" dirty="0">
                <a:latin typeface="Times New Roman" panose="02020603050405020304" pitchFamily="18" charset="0"/>
                <a:cs typeface="Times New Roman" panose="02020603050405020304" pitchFamily="18" charset="0"/>
              </a:rPr>
              <a:t>Thay đổi CSS bằng Javascript</a:t>
            </a:r>
          </a:p>
          <a:p>
            <a:pPr lvl="1"/>
            <a:r>
              <a:rPr lang="en-US" sz="2000" dirty="0" err="1" smtClean="0">
                <a:latin typeface="Times New Roman" panose="02020603050405020304" pitchFamily="18" charset="0"/>
                <a:cs typeface="Times New Roman" panose="02020603050405020304" pitchFamily="18" charset="0"/>
              </a:rPr>
              <a:t>Cú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document.getElementById</a:t>
            </a:r>
            <a:r>
              <a:rPr lang="en-US" sz="2000" dirty="0" smtClean="0">
                <a:latin typeface="Times New Roman" panose="02020603050405020304" pitchFamily="18" charset="0"/>
                <a:cs typeface="Times New Roman" panose="02020603050405020304" pitchFamily="18" charset="0"/>
              </a:rPr>
              <a:t>("object").</a:t>
            </a:r>
            <a:r>
              <a:rPr lang="en-US" sz="2000" dirty="0" err="1" smtClean="0">
                <a:latin typeface="Times New Roman" panose="02020603050405020304" pitchFamily="18" charset="0"/>
                <a:cs typeface="Times New Roman" panose="02020603050405020304" pitchFamily="18" charset="0"/>
              </a:rPr>
              <a:t>style.cssName</a:t>
            </a:r>
            <a:r>
              <a:rPr lang="en-US" sz="2000" dirty="0" smtClean="0">
                <a:latin typeface="Times New Roman" panose="02020603050405020304" pitchFamily="18" charset="0"/>
                <a:cs typeface="Times New Roman" panose="02020603050405020304" pitchFamily="18" charset="0"/>
              </a:rPr>
              <a:t> = 'something';</a:t>
            </a:r>
          </a:p>
          <a:p>
            <a:pPr lvl="1"/>
            <a:r>
              <a:rPr lang="en-US" sz="2000" dirty="0" err="1" smtClean="0">
                <a:latin typeface="Times New Roman" panose="02020603050405020304" pitchFamily="18" charset="0"/>
                <a:cs typeface="Times New Roman" panose="02020603050405020304" pitchFamily="18" charset="0"/>
              </a:rPr>
              <a:t>Cú</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value = </a:t>
            </a:r>
            <a:r>
              <a:rPr lang="en-US" sz="2000" dirty="0" err="1" smtClean="0">
                <a:latin typeface="Times New Roman" panose="02020603050405020304" pitchFamily="18" charset="0"/>
                <a:cs typeface="Times New Roman" panose="02020603050405020304" pitchFamily="18" charset="0"/>
              </a:rPr>
              <a:t>document.getElementById</a:t>
            </a:r>
            <a:r>
              <a:rPr lang="en-US" sz="2000" dirty="0" smtClean="0">
                <a:latin typeface="Times New Roman" panose="02020603050405020304" pitchFamily="18" charset="0"/>
                <a:cs typeface="Times New Roman" panose="02020603050405020304" pitchFamily="18" charset="0"/>
              </a:rPr>
              <a:t>("object").</a:t>
            </a:r>
            <a:r>
              <a:rPr lang="en-US" sz="2000" dirty="0" err="1" smtClean="0">
                <a:latin typeface="Times New Roman" panose="02020603050405020304" pitchFamily="18" charset="0"/>
                <a:cs typeface="Times New Roman" panose="02020603050405020304" pitchFamily="18" charset="0"/>
              </a:rPr>
              <a:t>style.cssName</a:t>
            </a:r>
            <a:r>
              <a:rPr lang="en-US" sz="2000" dirty="0" smtClean="0">
                <a:latin typeface="Times New Roman" panose="02020603050405020304" pitchFamily="18" charset="0"/>
                <a:cs typeface="Times New Roman" panose="02020603050405020304" pitchFamily="18" charset="0"/>
              </a:rPr>
              <a:t>;</a:t>
            </a:r>
          </a:p>
          <a:p>
            <a:pPr marL="457200" lvl="1"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000" dirty="0" smtClean="0">
                <a:latin typeface="Times New Roman" panose="02020603050405020304" pitchFamily="18" charset="0"/>
                <a:cs typeface="Times New Roman" panose="02020603050405020304" pitchFamily="18" charset="0"/>
              </a:rPr>
              <a:t>Trường </a:t>
            </a:r>
            <a:r>
              <a:rPr lang="vi-VN" sz="2000" dirty="0">
                <a:latin typeface="Times New Roman" panose="02020603050405020304" pitchFamily="18" charset="0"/>
                <a:cs typeface="Times New Roman" panose="02020603050405020304" pitchFamily="18" charset="0"/>
              </a:rPr>
              <a:t>hợp thuộc tính có dấu gạch ngang như: </a:t>
            </a:r>
            <a:r>
              <a:rPr lang="vi-VN" sz="2000" dirty="0" smtClean="0">
                <a:latin typeface="Times New Roman" panose="02020603050405020304" pitchFamily="18" charset="0"/>
                <a:cs typeface="Times New Roman" panose="02020603050405020304" pitchFamily="18" charset="0"/>
              </a:rPr>
              <a:t>font-size</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line-height</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margin-bottom</a:t>
            </a:r>
            <a:r>
              <a:rPr lang="vi-VN" sz="2000" dirty="0">
                <a:latin typeface="Times New Roman" panose="02020603050405020304" pitchFamily="18" charset="0"/>
                <a:cs typeface="Times New Roman" panose="02020603050405020304" pitchFamily="18" charset="0"/>
              </a:rPr>
              <a:t> thì thuộc tính đó trong </a:t>
            </a:r>
            <a:r>
              <a:rPr lang="vi-VN" sz="2000" dirty="0" smtClean="0">
                <a:latin typeface="Times New Roman" panose="02020603050405020304" pitchFamily="18" charset="0"/>
                <a:cs typeface="Times New Roman" panose="02020603050405020304" pitchFamily="18" charset="0"/>
              </a:rPr>
              <a:t>style</a:t>
            </a:r>
            <a:r>
              <a:rPr lang="vi-VN" sz="2000" dirty="0">
                <a:latin typeface="Times New Roman" panose="02020603050405020304" pitchFamily="18" charset="0"/>
                <a:cs typeface="Times New Roman" panose="02020603050405020304" pitchFamily="18" charset="0"/>
              </a:rPr>
              <a:t> sẽ có tên là </a:t>
            </a:r>
            <a:r>
              <a:rPr lang="vi-VN" sz="2000" dirty="0" smtClean="0">
                <a:latin typeface="Times New Roman" panose="02020603050405020304" pitchFamily="18" charset="0"/>
                <a:cs typeface="Times New Roman" panose="02020603050405020304" pitchFamily="18" charset="0"/>
              </a:rPr>
              <a:t>fontSize</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lineHeight</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marginBottom</a:t>
            </a:r>
            <a:r>
              <a:rPr lang="vi-VN" sz="2000" dirty="0">
                <a:latin typeface="Times New Roman" panose="02020603050405020304" pitchFamily="18" charset="0"/>
                <a:cs typeface="Times New Roman" panose="02020603050405020304" pitchFamily="18" charset="0"/>
              </a:rPr>
              <a:t> ,nghĩa là sẽ bỏ đi dấu gạch ngang và viết hoa ký tự đầu tiên của chữ thứ 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71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a:t>
            </a:r>
            <a:r>
              <a:rPr lang="en-US" b="1" dirty="0" err="1"/>
              <a:t>là</a:t>
            </a:r>
            <a:r>
              <a:rPr lang="en-US" b="1" dirty="0"/>
              <a:t> </a:t>
            </a:r>
            <a:r>
              <a:rPr lang="en-US" b="1" dirty="0" err="1"/>
              <a:t>gì</a:t>
            </a:r>
            <a:r>
              <a:rPr lang="en-US" b="1" dirty="0"/>
              <a:t>? BOM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vi-VN" dirty="0"/>
              <a:t>BOM là chữ viết tắt của </a:t>
            </a:r>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Mỗi browser sẽ có những đối tượng khác nhau nên nó không có một chuẩn chung nào cả, tuy nhiên để có tính thống nhất giữa các trình duyệt thì người ta quy ước ra các loại BOM sau:</a:t>
            </a:r>
          </a:p>
          <a:p>
            <a:pPr lvl="1"/>
            <a:r>
              <a:rPr lang="vi-VN" dirty="0">
                <a:hlinkClick r:id="rId2" tooltip="window"/>
              </a:rPr>
              <a:t>window</a:t>
            </a:r>
            <a:endParaRPr lang="vi-VN" dirty="0"/>
          </a:p>
          <a:p>
            <a:pPr lvl="1"/>
            <a:r>
              <a:rPr lang="vi-VN" dirty="0"/>
              <a:t>screen</a:t>
            </a:r>
          </a:p>
          <a:p>
            <a:pPr lvl="1"/>
            <a:r>
              <a:rPr lang="vi-VN" dirty="0">
                <a:hlinkClick r:id="rId3" tooltip="location"/>
              </a:rPr>
              <a:t>location</a:t>
            </a:r>
            <a:endParaRPr lang="vi-VN" dirty="0"/>
          </a:p>
          <a:p>
            <a:pPr lvl="1"/>
            <a:r>
              <a:rPr lang="vi-VN" dirty="0">
                <a:hlinkClick r:id="rId4" tooltip="history"/>
              </a:rPr>
              <a:t>history</a:t>
            </a:r>
            <a:endParaRPr lang="vi-VN" dirty="0"/>
          </a:p>
          <a:p>
            <a:pPr lvl="1"/>
            <a:r>
              <a:rPr lang="vi-VN" dirty="0"/>
              <a:t>navigator</a:t>
            </a:r>
          </a:p>
          <a:p>
            <a:pPr lvl="1"/>
            <a:r>
              <a:rPr lang="vi-VN" dirty="0"/>
              <a:t>popup</a:t>
            </a:r>
          </a:p>
          <a:p>
            <a:pPr lvl="1"/>
            <a:r>
              <a:rPr lang="vi-VN" dirty="0"/>
              <a:t>timing</a:t>
            </a:r>
          </a:p>
          <a:p>
            <a:pPr lvl="1"/>
            <a:r>
              <a:rPr lang="vi-VN" dirty="0"/>
              <a:t>cookies</a:t>
            </a:r>
          </a:p>
          <a:p>
            <a:endParaRPr lang="en-US" dirty="0"/>
          </a:p>
        </p:txBody>
      </p:sp>
    </p:spTree>
    <p:extLst>
      <p:ext uri="{BB962C8B-B14F-4D97-AF65-F5344CB8AC3E}">
        <p14:creationId xmlns:p14="http://schemas.microsoft.com/office/powerpoint/2010/main" val="222571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BOM - Window </a:t>
            </a:r>
            <a:r>
              <a:rPr lang="en-US" b="1" dirty="0" err="1"/>
              <a:t>trong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a:xfrm>
            <a:off x="457200" y="1066801"/>
            <a:ext cx="8229600" cy="5592762"/>
          </a:xfrm>
        </p:spPr>
        <p:txBody>
          <a:bodyPr>
            <a:normAutofit fontScale="47500" lnSpcReduction="20000"/>
          </a:bodyPr>
          <a:lstStyle/>
          <a:p>
            <a:pPr marL="0" indent="0">
              <a:buNone/>
            </a:pPr>
            <a:r>
              <a:rPr lang="vi-VN" sz="3500" b="1" dirty="0"/>
              <a:t>1. Xác định kích thước của trình duyệt</a:t>
            </a:r>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cao</a:t>
            </a:r>
            <a:endParaRPr lang="en-US" sz="3500" i="1" dirty="0"/>
          </a:p>
          <a:p>
            <a:pPr marL="400050" lvl="1" indent="0" fontAlgn="base">
              <a:buNone/>
            </a:pPr>
            <a:r>
              <a:rPr lang="en-US" sz="3500" i="1" dirty="0" err="1"/>
              <a:t>var</a:t>
            </a:r>
            <a:r>
              <a:rPr lang="en-US" sz="3500" i="1" dirty="0"/>
              <a:t> </a:t>
            </a:r>
            <a:r>
              <a:rPr lang="en-US" sz="3500" i="1" dirty="0" err="1"/>
              <a:t>heightBrowser</a:t>
            </a:r>
            <a:r>
              <a:rPr lang="en-US" sz="3500" i="1" dirty="0"/>
              <a:t> = </a:t>
            </a:r>
            <a:r>
              <a:rPr lang="en-US" sz="3500" i="1" dirty="0" err="1"/>
              <a:t>window.innerHeight</a:t>
            </a:r>
            <a:r>
              <a:rPr lang="en-US" sz="3500" i="1" dirty="0" smtClean="0"/>
              <a:t>;</a:t>
            </a:r>
            <a:endParaRPr lang="en-US" sz="3500" i="1" dirty="0"/>
          </a:p>
          <a:p>
            <a:pPr marL="400050" lvl="1" indent="0" fontAlgn="base">
              <a:buNone/>
            </a:pPr>
            <a:r>
              <a:rPr lang="en-US" sz="3500" i="1" dirty="0"/>
              <a:t>// </a:t>
            </a:r>
            <a:r>
              <a:rPr lang="en-US" sz="3500" i="1" dirty="0" err="1"/>
              <a:t>lấy</a:t>
            </a:r>
            <a:r>
              <a:rPr lang="en-US" sz="3500" i="1" dirty="0"/>
              <a:t> </a:t>
            </a:r>
            <a:r>
              <a:rPr lang="en-US" sz="3500" i="1" dirty="0" err="1"/>
              <a:t>chiều</a:t>
            </a:r>
            <a:r>
              <a:rPr lang="en-US" sz="3500" i="1" dirty="0"/>
              <a:t> </a:t>
            </a:r>
            <a:r>
              <a:rPr lang="en-US" sz="3500" i="1" dirty="0" err="1"/>
              <a:t>rộng</a:t>
            </a:r>
            <a:endParaRPr lang="en-US" sz="3500" i="1" dirty="0"/>
          </a:p>
          <a:p>
            <a:pPr marL="400050" lvl="1" indent="0" fontAlgn="base">
              <a:buNone/>
            </a:pPr>
            <a:r>
              <a:rPr lang="en-US" sz="3500" i="1" dirty="0" err="1"/>
              <a:t>var</a:t>
            </a:r>
            <a:r>
              <a:rPr lang="en-US" sz="3500" i="1" dirty="0"/>
              <a:t> </a:t>
            </a:r>
            <a:r>
              <a:rPr lang="en-US" sz="3500" i="1" dirty="0" err="1"/>
              <a:t>widthBrowser</a:t>
            </a:r>
            <a:r>
              <a:rPr lang="en-US" sz="3500" i="1" dirty="0"/>
              <a:t> </a:t>
            </a:r>
            <a:r>
              <a:rPr lang="en-US" sz="3500" i="1" dirty="0" smtClean="0"/>
              <a:t> = </a:t>
            </a:r>
            <a:r>
              <a:rPr lang="en-US" sz="3500" i="1" dirty="0" err="1"/>
              <a:t>window.innerWidth</a:t>
            </a:r>
            <a:r>
              <a:rPr lang="en-US" sz="3500" i="1" dirty="0" smtClean="0"/>
              <a:t>;</a:t>
            </a:r>
          </a:p>
          <a:p>
            <a:pPr marL="400050" lvl="1" indent="0" fontAlgn="base">
              <a:buNone/>
            </a:pPr>
            <a:endParaRPr lang="en-US" sz="3500" dirty="0"/>
          </a:p>
          <a:p>
            <a:pPr marL="0" indent="0">
              <a:buNone/>
            </a:pPr>
            <a:r>
              <a:rPr lang="en-US" sz="2900" b="1" dirty="0" smtClean="0"/>
              <a:t>2/ </a:t>
            </a:r>
            <a:r>
              <a:rPr lang="vi-VN" sz="3500" b="1" dirty="0" smtClean="0">
                <a:latin typeface="Times New Roman" panose="02020603050405020304" pitchFamily="18" charset="0"/>
                <a:cs typeface="Times New Roman" panose="02020603050405020304" pitchFamily="18" charset="0"/>
              </a:rPr>
              <a:t>Mở </a:t>
            </a:r>
            <a:r>
              <a:rPr lang="vi-VN" sz="3500" b="1" dirty="0">
                <a:latin typeface="Times New Roman" panose="02020603050405020304" pitchFamily="18" charset="0"/>
                <a:cs typeface="Times New Roman" panose="02020603050405020304" pitchFamily="18" charset="0"/>
              </a:rPr>
              <a:t>một cưa sổ với lệnh window.open</a:t>
            </a:r>
            <a:r>
              <a:rPr lang="vi-VN" sz="3500" b="1" dirty="0" smtClean="0">
                <a:latin typeface="Times New Roman" panose="02020603050405020304" pitchFamily="18" charset="0"/>
                <a:cs typeface="Times New Roman" panose="02020603050405020304" pitchFamily="18" charset="0"/>
              </a:rPr>
              <a:t>()</a:t>
            </a:r>
            <a:r>
              <a:rPr lang="en-US" sz="3500" b="1" dirty="0" smtClean="0">
                <a:latin typeface="Times New Roman" panose="02020603050405020304" pitchFamily="18" charset="0"/>
                <a:cs typeface="Times New Roman" panose="02020603050405020304" pitchFamily="18" charset="0"/>
              </a:rPr>
              <a:t> – </a:t>
            </a:r>
            <a:r>
              <a:rPr lang="en-US" sz="3500" b="1" dirty="0" err="1" smtClean="0">
                <a:latin typeface="Times New Roman" panose="02020603050405020304" pitchFamily="18" charset="0"/>
                <a:cs typeface="Times New Roman" panose="02020603050405020304" pitchFamily="18" charset="0"/>
              </a:rPr>
              <a:t>Đóng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cửa</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sổ</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với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lệnh</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window.close</a:t>
            </a:r>
            <a:r>
              <a:rPr lang="en-US" sz="3500" b="1" dirty="0" smtClean="0">
                <a:latin typeface="Times New Roman" panose="02020603050405020304" pitchFamily="18" charset="0"/>
                <a:cs typeface="Times New Roman" panose="02020603050405020304" pitchFamily="18" charset="0"/>
              </a:rPr>
              <a:t>()</a:t>
            </a:r>
          </a:p>
          <a:p>
            <a:pPr marL="0" indent="0">
              <a:buNone/>
            </a:pPr>
            <a:r>
              <a:rPr lang="vi-VN" sz="2900" b="1" dirty="0"/>
              <a:t>Cú pháp</a:t>
            </a:r>
            <a:r>
              <a:rPr lang="vi-VN" sz="2900" dirty="0"/>
              <a:t>: </a:t>
            </a:r>
            <a:r>
              <a:rPr lang="vi-VN" sz="2900" b="1" dirty="0"/>
              <a:t>window.open(url, name, options)</a:t>
            </a:r>
          </a:p>
          <a:p>
            <a:pPr marL="0" indent="0">
              <a:buNone/>
            </a:pPr>
            <a:r>
              <a:rPr lang="vi-VN" sz="2900" b="1" dirty="0"/>
              <a:t>Trong đó</a:t>
            </a:r>
            <a:r>
              <a:rPr lang="vi-VN" sz="2900" dirty="0"/>
              <a:t>:</a:t>
            </a:r>
          </a:p>
          <a:p>
            <a:pPr marL="0" indent="0">
              <a:buNone/>
            </a:pPr>
            <a:r>
              <a:rPr lang="vi-VN" sz="2900" b="1" dirty="0"/>
              <a:t>url </a:t>
            </a:r>
            <a:r>
              <a:rPr lang="vi-VN" sz="2900" dirty="0"/>
              <a:t>: là đường dẫn website bạn muốn mở</a:t>
            </a:r>
          </a:p>
          <a:p>
            <a:pPr marL="0" indent="0">
              <a:buNone/>
            </a:pPr>
            <a:r>
              <a:rPr lang="vi-VN" sz="2900" b="1" dirty="0"/>
              <a:t>name</a:t>
            </a:r>
            <a:r>
              <a:rPr lang="vi-VN" sz="2900" dirty="0"/>
              <a:t>: là tên bạn đặt cho cửa sổ này</a:t>
            </a:r>
          </a:p>
          <a:p>
            <a:pPr marL="0" indent="0">
              <a:buNone/>
            </a:pPr>
            <a:r>
              <a:rPr lang="vi-VN" sz="2900" b="1" dirty="0"/>
              <a:t>options</a:t>
            </a:r>
            <a:r>
              <a:rPr lang="vi-VN" sz="2900" dirty="0"/>
              <a:t>: là một chuỗi các thông số được cách nhau bởi dấu phẩy, sau đây là các thông số thông dụng:</a:t>
            </a:r>
          </a:p>
          <a:p>
            <a:pPr marL="457200" lvl="1" indent="0">
              <a:buNone/>
            </a:pPr>
            <a:r>
              <a:rPr lang="vi-VN" sz="2900" b="1" dirty="0"/>
              <a:t>height=pixels</a:t>
            </a:r>
            <a:r>
              <a:rPr lang="vi-VN" sz="2900" dirty="0"/>
              <a:t> : chiều cao của cửa sổ</a:t>
            </a:r>
          </a:p>
          <a:p>
            <a:pPr marL="457200" lvl="1" indent="0">
              <a:buNone/>
            </a:pPr>
            <a:r>
              <a:rPr lang="vi-VN" sz="2900" b="1" dirty="0"/>
              <a:t>width=pixels</a:t>
            </a:r>
            <a:r>
              <a:rPr lang="vi-VN" sz="2900" dirty="0"/>
              <a:t>: chiều rộng của cửa sổ</a:t>
            </a:r>
          </a:p>
          <a:p>
            <a:pPr marL="457200" lvl="1" indent="0">
              <a:buNone/>
            </a:pPr>
            <a:r>
              <a:rPr lang="vi-VN" sz="2900" b="1" dirty="0"/>
              <a:t>top=pixels</a:t>
            </a:r>
            <a:r>
              <a:rPr lang="vi-VN" sz="2900" dirty="0"/>
              <a:t>: vị trí hiển thị cửa sổ so với lề trên</a:t>
            </a:r>
          </a:p>
          <a:p>
            <a:pPr marL="457200" lvl="1" indent="0">
              <a:buNone/>
            </a:pPr>
            <a:r>
              <a:rPr lang="vi-VN" sz="2900" b="1" dirty="0"/>
              <a:t>left=pixels</a:t>
            </a:r>
            <a:r>
              <a:rPr lang="vi-VN" sz="2900" dirty="0"/>
              <a:t>: vị trí hiển thị cửa sổ so với lề </a:t>
            </a:r>
            <a:r>
              <a:rPr lang="vi-VN" sz="2900" dirty="0" smtClean="0"/>
              <a:t>trái</a:t>
            </a:r>
            <a:endParaRPr lang="en-US" sz="2900" dirty="0" smtClean="0"/>
          </a:p>
          <a:p>
            <a:pPr marL="457200" lvl="1" indent="0">
              <a:buNone/>
            </a:pPr>
            <a:r>
              <a:rPr lang="vi-VN" sz="2500" b="1" smtClean="0"/>
              <a:t>menubar=yes|no|1|0</a:t>
            </a:r>
            <a:r>
              <a:rPr lang="vi-VN" sz="2500" dirty="0"/>
              <a:t>: có hiển thị thanh menu hay không?</a:t>
            </a:r>
          </a:p>
          <a:p>
            <a:pPr marL="457200" lvl="1" indent="0">
              <a:buNone/>
            </a:pPr>
            <a:r>
              <a:rPr lang="vi-VN" sz="2900" b="1" dirty="0"/>
              <a:t>resizable=yes|no|1|0</a:t>
            </a:r>
            <a:r>
              <a:rPr lang="vi-VN" sz="2900" dirty="0"/>
              <a:t>: có hiển thị biểu tượng resize cửa sổ hay không?</a:t>
            </a:r>
          </a:p>
          <a:p>
            <a:pPr marL="457200" lvl="1" indent="0">
              <a:buNone/>
            </a:pPr>
            <a:r>
              <a:rPr lang="vi-VN" sz="2900" b="1" dirty="0"/>
              <a:t>scrollbars=yes|no|1|0</a:t>
            </a:r>
            <a:r>
              <a:rPr lang="vi-VN" sz="2900" dirty="0"/>
              <a:t>: có hiển thị thanh cuộn hay không?</a:t>
            </a:r>
          </a:p>
          <a:p>
            <a:pPr marL="457200" lvl="1" indent="0">
              <a:buNone/>
            </a:pPr>
            <a:r>
              <a:rPr lang="vi-VN" sz="2900" b="1" dirty="0"/>
              <a:t>status=yes|no|1|0</a:t>
            </a:r>
            <a:r>
              <a:rPr lang="vi-VN" sz="2900" dirty="0"/>
              <a:t>: có hiển thị thanh trạng thái hay không?</a:t>
            </a:r>
          </a:p>
          <a:p>
            <a:pPr marL="457200" lvl="1" indent="0">
              <a:buNone/>
            </a:pPr>
            <a:r>
              <a:rPr lang="vi-VN" sz="2900" b="1" dirty="0"/>
              <a:t>titlebar=yes|no|1|0</a:t>
            </a:r>
            <a:r>
              <a:rPr lang="vi-VN" sz="2900" dirty="0"/>
              <a:t>: có hiển thị titlebar hay không?</a:t>
            </a:r>
          </a:p>
          <a:p>
            <a:pPr marL="457200" lvl="1" indent="0">
              <a:buNone/>
            </a:pPr>
            <a:r>
              <a:rPr lang="vi-VN" sz="2900" b="1" dirty="0"/>
              <a:t>toolbar=yes|no|1|0</a:t>
            </a:r>
            <a:r>
              <a:rPr lang="vi-VN" sz="2900" dirty="0"/>
              <a:t>: có hiển thị toolbar hay không?</a:t>
            </a:r>
          </a:p>
          <a:p>
            <a:pPr marL="457200" lvl="1" indent="0">
              <a:buNone/>
            </a:pPr>
            <a:r>
              <a:rPr lang="vi-VN" sz="2900" b="1" dirty="0"/>
              <a:t>fullscreen=yes|no|1|0</a:t>
            </a:r>
            <a:r>
              <a:rPr lang="vi-VN" sz="2900" dirty="0"/>
              <a:t>: có hiển thị biểu tượng fullscreen hay không</a:t>
            </a:r>
            <a:r>
              <a:rPr lang="vi-VN" sz="2900" dirty="0" smtClean="0"/>
              <a:t>?</a:t>
            </a:r>
            <a:endParaRPr lang="en-US" sz="2900" dirty="0" smtClean="0"/>
          </a:p>
          <a:p>
            <a:pPr marL="457200" lvl="1" indent="0">
              <a:buNone/>
            </a:pPr>
            <a:endParaRPr lang="vi-VN" sz="2900" dirty="0"/>
          </a:p>
          <a:p>
            <a:pPr marL="0" indent="0">
              <a:buNone/>
            </a:pPr>
            <a:endParaRPr lang="en-US" sz="1400" dirty="0"/>
          </a:p>
        </p:txBody>
      </p:sp>
    </p:spTree>
    <p:extLst>
      <p:ext uri="{BB962C8B-B14F-4D97-AF65-F5344CB8AC3E}">
        <p14:creationId xmlns:p14="http://schemas.microsoft.com/office/powerpoint/2010/main" val="4533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sz="3600" b="1" dirty="0" smtClean="0"/>
              <a:t/>
            </a:r>
            <a:br>
              <a:rPr lang="en-US" sz="3600" b="1" dirty="0" smtClean="0"/>
            </a:br>
            <a:r>
              <a:rPr lang="vi-VN" sz="3600" b="1" dirty="0" smtClean="0"/>
              <a:t>BOM </a:t>
            </a:r>
            <a:r>
              <a:rPr lang="vi-VN" sz="3600" b="1" dirty="0"/>
              <a:t>- Location điều hướng và xử lý URL trong Javascript</a:t>
            </a:r>
            <a:r>
              <a:rPr lang="vi-VN" b="1" dirty="0"/>
              <a:t/>
            </a:r>
            <a:br>
              <a:rPr lang="vi-VN" b="1" dirty="0"/>
            </a:br>
            <a:endParaRPr lang="en-US" dirty="0"/>
          </a:p>
        </p:txBody>
      </p:sp>
      <p:sp>
        <p:nvSpPr>
          <p:cNvPr id="3" name="Content Placeholder 2"/>
          <p:cNvSpPr>
            <a:spLocks noGrp="1"/>
          </p:cNvSpPr>
          <p:nvPr>
            <p:ph idx="1"/>
          </p:nvPr>
        </p:nvSpPr>
        <p:spPr>
          <a:xfrm>
            <a:off x="457200" y="1600201"/>
            <a:ext cx="8229600" cy="1143000"/>
          </a:xfrm>
        </p:spPr>
        <p:txBody>
          <a:bodyPr>
            <a:normAutofit/>
          </a:bodyPr>
          <a:lstStyle/>
          <a:p>
            <a:pPr marL="0" indent="0">
              <a:buNone/>
            </a:pPr>
            <a:r>
              <a:rPr lang="en-US" sz="2400" dirty="0" err="1" smtClean="0">
                <a:latin typeface="Arial" panose="020B0604020202020204" pitchFamily="34" charset="0"/>
                <a:cs typeface="Arial" panose="020B0604020202020204" pitchFamily="34" charset="0"/>
              </a:rPr>
              <a:t>window.location.reload</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url</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web</a:t>
            </a:r>
          </a:p>
          <a:p>
            <a:pPr marL="0" indent="0">
              <a:buNone/>
            </a:pPr>
            <a:r>
              <a:rPr lang="en-US" sz="2400" dirty="0" err="1" smtClean="0">
                <a:latin typeface="Arial" panose="020B0604020202020204" pitchFamily="34" charset="0"/>
                <a:cs typeface="Arial" panose="020B0604020202020204" pitchFamily="34" charset="0"/>
              </a:rPr>
              <a:t>Window.location.href</a:t>
            </a: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url</a:t>
            </a:r>
            <a:r>
              <a:rPr lang="en-US" sz="2400" dirty="0" smtClean="0">
                <a:latin typeface="Arial" panose="020B0604020202020204" pitchFamily="34" charset="0"/>
                <a:cs typeface="Arial" panose="020B0604020202020204" pitchFamily="34" charset="0"/>
              </a:rPr>
              <a:t> </a:t>
            </a:r>
            <a:r>
              <a:rPr lang="mr-IN" sz="2400"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46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345</Words>
  <Application>Microsoft Office PowerPoint</Application>
  <PresentationFormat>On-screen Show (4:3)</PresentationFormat>
  <Paragraphs>93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 DOM là gì? </vt:lpstr>
      <vt:lpstr> Các thể loại DOM trong Javascript </vt:lpstr>
      <vt:lpstr> DOM Element trong javascript </vt:lpstr>
      <vt:lpstr>Thêm sự kiện (Event) bằng Javascript </vt:lpstr>
      <vt:lpstr> DOM HTML trong Javascript </vt:lpstr>
      <vt:lpstr>DOM CSS trong Javascript </vt:lpstr>
      <vt:lpstr>BOM là gì? BOM trong javascript </vt:lpstr>
      <vt:lpstr>BOM - Window trong Javascript </vt:lpstr>
      <vt:lpstr> BOM - Location điều hướng và xử lý URL trong Javascript </vt:lpstr>
      <vt:lpstr>  BOM - Screen trong Javascript và History trong Javascript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MT662</dc:creator>
  <cp:lastModifiedBy>Dell</cp:lastModifiedBy>
  <cp:revision>110</cp:revision>
  <dcterms:created xsi:type="dcterms:W3CDTF">2016-08-12T02:43:54Z</dcterms:created>
  <dcterms:modified xsi:type="dcterms:W3CDTF">2017-10-01T08:12:23Z</dcterms:modified>
</cp:coreProperties>
</file>