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15" r:id="rId4"/>
    <p:sldId id="304" r:id="rId5"/>
    <p:sldId id="333" r:id="rId6"/>
    <p:sldId id="303" r:id="rId7"/>
    <p:sldId id="334" r:id="rId8"/>
    <p:sldId id="332" r:id="rId9"/>
    <p:sldId id="311" r:id="rId10"/>
    <p:sldId id="335" r:id="rId11"/>
    <p:sldId id="336" r:id="rId12"/>
    <p:sldId id="337" r:id="rId13"/>
    <p:sldId id="338" r:id="rId14"/>
    <p:sldId id="339" r:id="rId15"/>
    <p:sldId id="340" r:id="rId16"/>
    <p:sldId id="342" r:id="rId17"/>
    <p:sldId id="343" r:id="rId18"/>
    <p:sldId id="344" r:id="rId19"/>
    <p:sldId id="345" r:id="rId20"/>
  </p:sldIdLst>
  <p:sldSz cx="9144000" cy="514191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2E3"/>
    <a:srgbClr val="293D2C"/>
    <a:srgbClr val="FBE22D"/>
    <a:srgbClr val="A9D25A"/>
    <a:srgbClr val="EA5514"/>
    <a:srgbClr val="7BBFAA"/>
    <a:srgbClr val="EB4544"/>
    <a:srgbClr val="DDDDDD"/>
    <a:srgbClr val="B0389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howGuides="1">
      <p:cViewPr>
        <p:scale>
          <a:sx n="150" d="100"/>
          <a:sy n="150" d="100"/>
        </p:scale>
        <p:origin x="-72" y="-198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96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6042F8-9405-4128-9630-1B9BA1B12706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AC95C6C-2646-4872-AA5F-530E42995C25}">
      <dgm:prSet phldrT="[Text]"/>
      <dgm:spPr/>
      <dgm:t>
        <a:bodyPr/>
        <a:lstStyle/>
        <a:p>
          <a:pPr algn="ctr"/>
          <a:r>
            <a:rPr lang="zh-CN" altLang="en-US" dirty="0"/>
            <a:t>手势识别传感器</a:t>
          </a:r>
        </a:p>
      </dgm:t>
    </dgm:pt>
    <dgm:pt modelId="{CDD04992-1448-4D62-AE97-E6770CD985F8}" type="parTrans" cxnId="{CD8F904F-6E56-4979-9D20-3B21CD41DC30}">
      <dgm:prSet/>
      <dgm:spPr/>
      <dgm:t>
        <a:bodyPr/>
        <a:lstStyle/>
        <a:p>
          <a:pPr algn="ctr"/>
          <a:endParaRPr lang="zh-CN" altLang="en-US"/>
        </a:p>
      </dgm:t>
    </dgm:pt>
    <dgm:pt modelId="{930C1149-B700-4849-B929-BAE1050EC30C}" type="sibTrans" cxnId="{CD8F904F-6E56-4979-9D20-3B21CD41DC30}">
      <dgm:prSet/>
      <dgm:spPr/>
      <dgm:t>
        <a:bodyPr/>
        <a:lstStyle/>
        <a:p>
          <a:pPr algn="ctr"/>
          <a:endParaRPr lang="zh-CN" altLang="en-US"/>
        </a:p>
      </dgm:t>
    </dgm:pt>
    <dgm:pt modelId="{5B19840E-6389-421B-BD91-1F89D62D3BB1}">
      <dgm:prSet phldrT="[Text]"/>
      <dgm:spPr/>
      <dgm:t>
        <a:bodyPr/>
        <a:lstStyle/>
        <a:p>
          <a:pPr algn="ctr"/>
          <a:r>
            <a:rPr lang="zh-CN" altLang="en-US" dirty="0"/>
            <a:t>单片机</a:t>
          </a:r>
        </a:p>
      </dgm:t>
    </dgm:pt>
    <dgm:pt modelId="{7B064971-9A06-459C-8E37-9E30EF29A54B}" type="parTrans" cxnId="{CEC0E631-4C39-40E7-808D-EDBE19FB32DA}">
      <dgm:prSet/>
      <dgm:spPr/>
      <dgm:t>
        <a:bodyPr/>
        <a:lstStyle/>
        <a:p>
          <a:pPr algn="ctr"/>
          <a:endParaRPr lang="zh-CN" altLang="en-US"/>
        </a:p>
      </dgm:t>
    </dgm:pt>
    <dgm:pt modelId="{0EDE3138-8256-446A-95C3-6DFBE914BED7}" type="sibTrans" cxnId="{CEC0E631-4C39-40E7-808D-EDBE19FB32DA}">
      <dgm:prSet/>
      <dgm:spPr/>
      <dgm:t>
        <a:bodyPr/>
        <a:lstStyle/>
        <a:p>
          <a:pPr algn="ctr"/>
          <a:endParaRPr lang="zh-CN" altLang="en-US"/>
        </a:p>
      </dgm:t>
    </dgm:pt>
    <dgm:pt modelId="{53D8AD9D-079A-4D6D-A7C4-EAF9D0FAC53E}">
      <dgm:prSet phldrT="[Text]"/>
      <dgm:spPr/>
      <dgm:t>
        <a:bodyPr/>
        <a:lstStyle/>
        <a:p>
          <a:pPr algn="ctr"/>
          <a:r>
            <a:rPr lang="zh-CN" altLang="en-US" dirty="0"/>
            <a:t>继电器</a:t>
          </a:r>
        </a:p>
      </dgm:t>
    </dgm:pt>
    <dgm:pt modelId="{AAE55F2E-D463-4090-AE94-08227B2E56E9}" type="parTrans" cxnId="{59F53E9F-FA72-4C1C-89CA-0D1540B68AEE}">
      <dgm:prSet/>
      <dgm:spPr/>
      <dgm:t>
        <a:bodyPr/>
        <a:lstStyle/>
        <a:p>
          <a:pPr algn="ctr"/>
          <a:endParaRPr lang="zh-CN" altLang="en-US"/>
        </a:p>
      </dgm:t>
    </dgm:pt>
    <dgm:pt modelId="{C0EBA049-6E50-41EF-AD16-6FC5599ADA06}" type="sibTrans" cxnId="{59F53E9F-FA72-4C1C-89CA-0D1540B68AEE}">
      <dgm:prSet/>
      <dgm:spPr/>
      <dgm:t>
        <a:bodyPr/>
        <a:lstStyle/>
        <a:p>
          <a:pPr algn="ctr"/>
          <a:endParaRPr lang="zh-CN" altLang="en-US"/>
        </a:p>
      </dgm:t>
    </dgm:pt>
    <dgm:pt modelId="{B84BBE82-48EB-4882-960A-80E10AD65AFB}">
      <dgm:prSet phldrT="[Text]"/>
      <dgm:spPr/>
      <dgm:t>
        <a:bodyPr/>
        <a:lstStyle/>
        <a:p>
          <a:pPr algn="ctr"/>
          <a:r>
            <a:rPr lang="zh-CN" altLang="en-US" dirty="0"/>
            <a:t>电容式触摸屏</a:t>
          </a:r>
        </a:p>
      </dgm:t>
    </dgm:pt>
    <dgm:pt modelId="{02055D07-FF15-4BB0-B681-3467CBE821F0}" type="parTrans" cxnId="{7A541DD2-0782-4479-BCFC-CB6424DFFE73}">
      <dgm:prSet/>
      <dgm:spPr/>
      <dgm:t>
        <a:bodyPr/>
        <a:lstStyle/>
        <a:p>
          <a:pPr algn="ctr"/>
          <a:endParaRPr lang="zh-CN" altLang="en-US"/>
        </a:p>
      </dgm:t>
    </dgm:pt>
    <dgm:pt modelId="{D691B8F8-0862-4A56-8E57-D3A159EF62C0}" type="sibTrans" cxnId="{7A541DD2-0782-4479-BCFC-CB6424DFFE73}">
      <dgm:prSet/>
      <dgm:spPr/>
      <dgm:t>
        <a:bodyPr/>
        <a:lstStyle/>
        <a:p>
          <a:pPr algn="ctr"/>
          <a:endParaRPr lang="zh-CN" altLang="en-US"/>
        </a:p>
      </dgm:t>
    </dgm:pt>
    <dgm:pt modelId="{EEBAE1E9-BA7D-4FD1-88F3-08717D0D11BE}">
      <dgm:prSet phldrT="[Text]"/>
      <dgm:spPr/>
      <dgm:t>
        <a:bodyPr/>
        <a:lstStyle/>
        <a:p>
          <a:pPr algn="ctr"/>
          <a:r>
            <a:rPr lang="zh-CN" altLang="en-US" dirty="0"/>
            <a:t>电机等</a:t>
          </a:r>
        </a:p>
      </dgm:t>
    </dgm:pt>
    <dgm:pt modelId="{F3EB0F03-A970-493D-8CF0-6B7B8E822175}" type="parTrans" cxnId="{7A69D071-6709-4CE0-A571-C61059A42B14}">
      <dgm:prSet/>
      <dgm:spPr/>
      <dgm:t>
        <a:bodyPr/>
        <a:lstStyle/>
        <a:p>
          <a:pPr algn="ctr"/>
          <a:endParaRPr lang="zh-CN" altLang="en-US"/>
        </a:p>
      </dgm:t>
    </dgm:pt>
    <dgm:pt modelId="{79E62134-A188-4956-A850-F52E3B7D0189}" type="sibTrans" cxnId="{7A69D071-6709-4CE0-A571-C61059A42B14}">
      <dgm:prSet/>
      <dgm:spPr/>
      <dgm:t>
        <a:bodyPr/>
        <a:lstStyle/>
        <a:p>
          <a:pPr algn="ctr"/>
          <a:endParaRPr lang="zh-CN" altLang="en-US"/>
        </a:p>
      </dgm:t>
    </dgm:pt>
    <dgm:pt modelId="{5750F4FA-ACEC-4F3B-BCB6-4399FF5F7403}" type="pres">
      <dgm:prSet presAssocID="{5C6042F8-9405-4128-9630-1B9BA1B1270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0A27A8-BD74-4C79-B333-B39E3A14E560}" type="pres">
      <dgm:prSet presAssocID="{BAC95C6C-2646-4872-AA5F-530E42995C25}" presName="node" presStyleLbl="node1" presStyleIdx="0" presStyleCnt="5" custLinFactY="40023" custLinFactNeighborX="26073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379109-F653-4DC9-A535-ABCF7B55DBDD}" type="pres">
      <dgm:prSet presAssocID="{930C1149-B700-4849-B929-BAE1050EC30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8C91ED07-6EFC-4FF1-A22C-3987EE10EB2E}" type="pres">
      <dgm:prSet presAssocID="{930C1149-B700-4849-B929-BAE1050EC30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ED53A0B8-000C-470A-9207-0E4ADF6574EB}" type="pres">
      <dgm:prSet presAssocID="{5B19840E-6389-421B-BD91-1F89D62D3BB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C817DB-DFBA-479D-BD44-8478EEB02257}" type="pres">
      <dgm:prSet presAssocID="{0EDE3138-8256-446A-95C3-6DFBE914BED7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0B77975-C9A6-406C-A225-E90B156518DB}" type="pres">
      <dgm:prSet presAssocID="{0EDE3138-8256-446A-95C3-6DFBE914BED7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7F37787E-8081-48DF-85B6-24B15CEF70C8}" type="pres">
      <dgm:prSet presAssocID="{53D8AD9D-079A-4D6D-A7C4-EAF9D0FAC53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E0CD04-9A7F-48A3-8F80-1AC142C72F07}" type="pres">
      <dgm:prSet presAssocID="{C0EBA049-6E50-41EF-AD16-6FC5599ADA06}" presName="sibTrans" presStyleLbl="sibTrans2D1" presStyleIdx="2" presStyleCnt="4" custAng="10869920" custFlipHor="1" custScaleX="52372" custLinFactNeighborX="-5595" custLinFactNeighborY="-2101"/>
      <dgm:spPr/>
      <dgm:t>
        <a:bodyPr/>
        <a:lstStyle/>
        <a:p>
          <a:endParaRPr lang="zh-CN" altLang="en-US"/>
        </a:p>
      </dgm:t>
    </dgm:pt>
    <dgm:pt modelId="{8E029182-B3A4-4420-841F-E15D2A7C657A}" type="pres">
      <dgm:prSet presAssocID="{C0EBA049-6E50-41EF-AD16-6FC5599ADA06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2D34887E-E5A5-4839-9A00-E2616AC5DC65}" type="pres">
      <dgm:prSet presAssocID="{EEBAE1E9-BA7D-4FD1-88F3-08717D0D11BE}" presName="node" presStyleLbl="node1" presStyleIdx="3" presStyleCnt="5" custLinFactNeighborX="13190" custLinFactNeighborY="-31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E44B51-64CD-4078-9111-1C9EA7D65B9C}" type="pres">
      <dgm:prSet presAssocID="{79E62134-A188-4956-A850-F52E3B7D0189}" presName="sibTrans" presStyleLbl="sibTrans2D1" presStyleIdx="3" presStyleCnt="4" custAng="18702685" custFlipHor="1" custScaleX="14457" custLinFactNeighborX="-79119" custLinFactNeighborY="18156"/>
      <dgm:spPr/>
      <dgm:t>
        <a:bodyPr/>
        <a:lstStyle/>
        <a:p>
          <a:endParaRPr lang="zh-CN" altLang="en-US"/>
        </a:p>
      </dgm:t>
    </dgm:pt>
    <dgm:pt modelId="{BE5F5A98-A845-4915-87F4-B4E4CD377DA0}" type="pres">
      <dgm:prSet presAssocID="{79E62134-A188-4956-A850-F52E3B7D0189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0F965EF8-91C8-4045-B79A-E89A805717BA}" type="pres">
      <dgm:prSet presAssocID="{B84BBE82-48EB-4882-960A-80E10AD65AFB}" presName="node" presStyleLbl="node1" presStyleIdx="4" presStyleCnt="5" custLinFactX="-287740" custLinFactY="-35917" custLinFactNeighborX="-30000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69D071-6709-4CE0-A571-C61059A42B14}" srcId="{5C6042F8-9405-4128-9630-1B9BA1B12706}" destId="{EEBAE1E9-BA7D-4FD1-88F3-08717D0D11BE}" srcOrd="3" destOrd="0" parTransId="{F3EB0F03-A970-493D-8CF0-6B7B8E822175}" sibTransId="{79E62134-A188-4956-A850-F52E3B7D0189}"/>
    <dgm:cxn modelId="{59F53E9F-FA72-4C1C-89CA-0D1540B68AEE}" srcId="{5C6042F8-9405-4128-9630-1B9BA1B12706}" destId="{53D8AD9D-079A-4D6D-A7C4-EAF9D0FAC53E}" srcOrd="2" destOrd="0" parTransId="{AAE55F2E-D463-4090-AE94-08227B2E56E9}" sibTransId="{C0EBA049-6E50-41EF-AD16-6FC5599ADA06}"/>
    <dgm:cxn modelId="{CD8F904F-6E56-4979-9D20-3B21CD41DC30}" srcId="{5C6042F8-9405-4128-9630-1B9BA1B12706}" destId="{BAC95C6C-2646-4872-AA5F-530E42995C25}" srcOrd="0" destOrd="0" parTransId="{CDD04992-1448-4D62-AE97-E6770CD985F8}" sibTransId="{930C1149-B700-4849-B929-BAE1050EC30C}"/>
    <dgm:cxn modelId="{773A92A5-8466-4C64-A99A-E8BE9A8F79E9}" type="presOf" srcId="{C0EBA049-6E50-41EF-AD16-6FC5599ADA06}" destId="{35E0CD04-9A7F-48A3-8F80-1AC142C72F07}" srcOrd="0" destOrd="0" presId="urn:microsoft.com/office/officeart/2005/8/layout/process1"/>
    <dgm:cxn modelId="{630EB9DB-40FF-4F24-85D3-D878F0613E1D}" type="presOf" srcId="{BAC95C6C-2646-4872-AA5F-530E42995C25}" destId="{390A27A8-BD74-4C79-B333-B39E3A14E560}" srcOrd="0" destOrd="0" presId="urn:microsoft.com/office/officeart/2005/8/layout/process1"/>
    <dgm:cxn modelId="{5D2E1088-D442-484A-98CA-2DB8482A58A5}" type="presOf" srcId="{5B19840E-6389-421B-BD91-1F89D62D3BB1}" destId="{ED53A0B8-000C-470A-9207-0E4ADF6574EB}" srcOrd="0" destOrd="0" presId="urn:microsoft.com/office/officeart/2005/8/layout/process1"/>
    <dgm:cxn modelId="{701F27DF-0670-47E7-9A68-97AB77CDAADB}" type="presOf" srcId="{C0EBA049-6E50-41EF-AD16-6FC5599ADA06}" destId="{8E029182-B3A4-4420-841F-E15D2A7C657A}" srcOrd="1" destOrd="0" presId="urn:microsoft.com/office/officeart/2005/8/layout/process1"/>
    <dgm:cxn modelId="{57CF6E41-CA09-47C5-B537-6B63142F6A0C}" type="presOf" srcId="{0EDE3138-8256-446A-95C3-6DFBE914BED7}" destId="{A0B77975-C9A6-406C-A225-E90B156518DB}" srcOrd="1" destOrd="0" presId="urn:microsoft.com/office/officeart/2005/8/layout/process1"/>
    <dgm:cxn modelId="{D3634118-C831-4D27-AB15-4C8144CBE711}" type="presOf" srcId="{0EDE3138-8256-446A-95C3-6DFBE914BED7}" destId="{4EC817DB-DFBA-479D-BD44-8478EEB02257}" srcOrd="0" destOrd="0" presId="urn:microsoft.com/office/officeart/2005/8/layout/process1"/>
    <dgm:cxn modelId="{16C0C6D4-C5AC-4484-9E47-018CF0457996}" type="presOf" srcId="{930C1149-B700-4849-B929-BAE1050EC30C}" destId="{96379109-F653-4DC9-A535-ABCF7B55DBDD}" srcOrd="0" destOrd="0" presId="urn:microsoft.com/office/officeart/2005/8/layout/process1"/>
    <dgm:cxn modelId="{880653DD-FBD8-4B96-AAC5-3379D52439D2}" type="presOf" srcId="{79E62134-A188-4956-A850-F52E3B7D0189}" destId="{BE5F5A98-A845-4915-87F4-B4E4CD377DA0}" srcOrd="1" destOrd="0" presId="urn:microsoft.com/office/officeart/2005/8/layout/process1"/>
    <dgm:cxn modelId="{D9EDC0F9-2BD0-428E-A259-5BAFD67400BE}" type="presOf" srcId="{EEBAE1E9-BA7D-4FD1-88F3-08717D0D11BE}" destId="{2D34887E-E5A5-4839-9A00-E2616AC5DC65}" srcOrd="0" destOrd="0" presId="urn:microsoft.com/office/officeart/2005/8/layout/process1"/>
    <dgm:cxn modelId="{7A0F69A1-7BC4-4A88-ACAE-2CB5EA9C5767}" type="presOf" srcId="{5C6042F8-9405-4128-9630-1B9BA1B12706}" destId="{5750F4FA-ACEC-4F3B-BCB6-4399FF5F7403}" srcOrd="0" destOrd="0" presId="urn:microsoft.com/office/officeart/2005/8/layout/process1"/>
    <dgm:cxn modelId="{7A541DD2-0782-4479-BCFC-CB6424DFFE73}" srcId="{5C6042F8-9405-4128-9630-1B9BA1B12706}" destId="{B84BBE82-48EB-4882-960A-80E10AD65AFB}" srcOrd="4" destOrd="0" parTransId="{02055D07-FF15-4BB0-B681-3467CBE821F0}" sibTransId="{D691B8F8-0862-4A56-8E57-D3A159EF62C0}"/>
    <dgm:cxn modelId="{A9A6F835-5F15-48F8-8D61-DEE7E62960E0}" type="presOf" srcId="{930C1149-B700-4849-B929-BAE1050EC30C}" destId="{8C91ED07-6EFC-4FF1-A22C-3987EE10EB2E}" srcOrd="1" destOrd="0" presId="urn:microsoft.com/office/officeart/2005/8/layout/process1"/>
    <dgm:cxn modelId="{C98A1AC6-A448-4523-92A9-9E0C99D8B565}" type="presOf" srcId="{53D8AD9D-079A-4D6D-A7C4-EAF9D0FAC53E}" destId="{7F37787E-8081-48DF-85B6-24B15CEF70C8}" srcOrd="0" destOrd="0" presId="urn:microsoft.com/office/officeart/2005/8/layout/process1"/>
    <dgm:cxn modelId="{FEA1F440-FACE-445E-981A-2CE2B408AEE6}" type="presOf" srcId="{B84BBE82-48EB-4882-960A-80E10AD65AFB}" destId="{0F965EF8-91C8-4045-B79A-E89A805717BA}" srcOrd="0" destOrd="0" presId="urn:microsoft.com/office/officeart/2005/8/layout/process1"/>
    <dgm:cxn modelId="{24D87A60-7B6C-43F3-B0F4-FAE4A3E75E9A}" type="presOf" srcId="{79E62134-A188-4956-A850-F52E3B7D0189}" destId="{17E44B51-64CD-4078-9111-1C9EA7D65B9C}" srcOrd="0" destOrd="0" presId="urn:microsoft.com/office/officeart/2005/8/layout/process1"/>
    <dgm:cxn modelId="{CEC0E631-4C39-40E7-808D-EDBE19FB32DA}" srcId="{5C6042F8-9405-4128-9630-1B9BA1B12706}" destId="{5B19840E-6389-421B-BD91-1F89D62D3BB1}" srcOrd="1" destOrd="0" parTransId="{7B064971-9A06-459C-8E37-9E30EF29A54B}" sibTransId="{0EDE3138-8256-446A-95C3-6DFBE914BED7}"/>
    <dgm:cxn modelId="{87DDE24B-15D7-4F65-854D-52A71F66BB68}" type="presParOf" srcId="{5750F4FA-ACEC-4F3B-BCB6-4399FF5F7403}" destId="{390A27A8-BD74-4C79-B333-B39E3A14E560}" srcOrd="0" destOrd="0" presId="urn:microsoft.com/office/officeart/2005/8/layout/process1"/>
    <dgm:cxn modelId="{526B2E91-5996-43D2-A724-3F5DF0CC7AF4}" type="presParOf" srcId="{5750F4FA-ACEC-4F3B-BCB6-4399FF5F7403}" destId="{96379109-F653-4DC9-A535-ABCF7B55DBDD}" srcOrd="1" destOrd="0" presId="urn:microsoft.com/office/officeart/2005/8/layout/process1"/>
    <dgm:cxn modelId="{0AA46B45-C5D4-4DE5-BEE3-3B485597A941}" type="presParOf" srcId="{96379109-F653-4DC9-A535-ABCF7B55DBDD}" destId="{8C91ED07-6EFC-4FF1-A22C-3987EE10EB2E}" srcOrd="0" destOrd="0" presId="urn:microsoft.com/office/officeart/2005/8/layout/process1"/>
    <dgm:cxn modelId="{89585204-0568-4840-AD85-B75FFB613E05}" type="presParOf" srcId="{5750F4FA-ACEC-4F3B-BCB6-4399FF5F7403}" destId="{ED53A0B8-000C-470A-9207-0E4ADF6574EB}" srcOrd="2" destOrd="0" presId="urn:microsoft.com/office/officeart/2005/8/layout/process1"/>
    <dgm:cxn modelId="{F49EBEB3-30C7-42D5-81A1-B943F3573B39}" type="presParOf" srcId="{5750F4FA-ACEC-4F3B-BCB6-4399FF5F7403}" destId="{4EC817DB-DFBA-479D-BD44-8478EEB02257}" srcOrd="3" destOrd="0" presId="urn:microsoft.com/office/officeart/2005/8/layout/process1"/>
    <dgm:cxn modelId="{0FC6FB2E-A334-4182-8748-B2D25EE08E05}" type="presParOf" srcId="{4EC817DB-DFBA-479D-BD44-8478EEB02257}" destId="{A0B77975-C9A6-406C-A225-E90B156518DB}" srcOrd="0" destOrd="0" presId="urn:microsoft.com/office/officeart/2005/8/layout/process1"/>
    <dgm:cxn modelId="{2C85197D-CC65-478D-BBD0-A2C9AE840ACB}" type="presParOf" srcId="{5750F4FA-ACEC-4F3B-BCB6-4399FF5F7403}" destId="{7F37787E-8081-48DF-85B6-24B15CEF70C8}" srcOrd="4" destOrd="0" presId="urn:microsoft.com/office/officeart/2005/8/layout/process1"/>
    <dgm:cxn modelId="{3E58D2A5-8CED-4E55-850F-B1DE02EB32B3}" type="presParOf" srcId="{5750F4FA-ACEC-4F3B-BCB6-4399FF5F7403}" destId="{35E0CD04-9A7F-48A3-8F80-1AC142C72F07}" srcOrd="5" destOrd="0" presId="urn:microsoft.com/office/officeart/2005/8/layout/process1"/>
    <dgm:cxn modelId="{42C41E3E-A96D-493E-8E9A-A5DE4D8907AA}" type="presParOf" srcId="{35E0CD04-9A7F-48A3-8F80-1AC142C72F07}" destId="{8E029182-B3A4-4420-841F-E15D2A7C657A}" srcOrd="0" destOrd="0" presId="urn:microsoft.com/office/officeart/2005/8/layout/process1"/>
    <dgm:cxn modelId="{044000AF-A307-4D63-BC95-F5A83A71E250}" type="presParOf" srcId="{5750F4FA-ACEC-4F3B-BCB6-4399FF5F7403}" destId="{2D34887E-E5A5-4839-9A00-E2616AC5DC65}" srcOrd="6" destOrd="0" presId="urn:microsoft.com/office/officeart/2005/8/layout/process1"/>
    <dgm:cxn modelId="{3CECA5BD-9C54-426F-B60D-23E0D64A48C7}" type="presParOf" srcId="{5750F4FA-ACEC-4F3B-BCB6-4399FF5F7403}" destId="{17E44B51-64CD-4078-9111-1C9EA7D65B9C}" srcOrd="7" destOrd="0" presId="urn:microsoft.com/office/officeart/2005/8/layout/process1"/>
    <dgm:cxn modelId="{4821D044-778E-4B36-BC3D-FA07C6A3C20F}" type="presParOf" srcId="{17E44B51-64CD-4078-9111-1C9EA7D65B9C}" destId="{BE5F5A98-A845-4915-87F4-B4E4CD377DA0}" srcOrd="0" destOrd="0" presId="urn:microsoft.com/office/officeart/2005/8/layout/process1"/>
    <dgm:cxn modelId="{4AE18859-3FEB-459A-936C-EA4B462BF00D}" type="presParOf" srcId="{5750F4FA-ACEC-4F3B-BCB6-4399FF5F7403}" destId="{0F965EF8-91C8-4045-B79A-E89A805717B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A27A8-BD74-4C79-B333-B39E3A14E560}">
      <dsp:nvSpPr>
        <dsp:cNvPr id="0" name=""/>
        <dsp:cNvSpPr/>
      </dsp:nvSpPr>
      <dsp:spPr>
        <a:xfrm>
          <a:off x="123604" y="1776843"/>
          <a:ext cx="1149620" cy="72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手势识别传感器</a:t>
          </a:r>
        </a:p>
      </dsp:txBody>
      <dsp:txXfrm>
        <a:off x="144754" y="1797993"/>
        <a:ext cx="1107320" cy="679805"/>
      </dsp:txXfrm>
    </dsp:sp>
    <dsp:sp modelId="{96379109-F653-4DC9-A535-ABCF7B55DBDD}">
      <dsp:nvSpPr>
        <dsp:cNvPr id="0" name=""/>
        <dsp:cNvSpPr/>
      </dsp:nvSpPr>
      <dsp:spPr>
        <a:xfrm rot="19751219">
          <a:off x="1343406" y="1548091"/>
          <a:ext cx="209787" cy="285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347848" y="1621231"/>
        <a:ext cx="146851" cy="171063"/>
      </dsp:txXfrm>
    </dsp:sp>
    <dsp:sp modelId="{ED53A0B8-000C-470A-9207-0E4ADF6574EB}">
      <dsp:nvSpPr>
        <dsp:cNvPr id="0" name=""/>
        <dsp:cNvSpPr/>
      </dsp:nvSpPr>
      <dsp:spPr>
        <a:xfrm>
          <a:off x="1613176" y="888421"/>
          <a:ext cx="1149620" cy="722105"/>
        </a:xfrm>
        <a:prstGeom prst="roundRect">
          <a:avLst>
            <a:gd name="adj" fmla="val 1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单片机</a:t>
          </a:r>
        </a:p>
      </dsp:txBody>
      <dsp:txXfrm>
        <a:off x="1634326" y="909571"/>
        <a:ext cx="1107320" cy="679805"/>
      </dsp:txXfrm>
    </dsp:sp>
    <dsp:sp modelId="{4EC817DB-DFBA-479D-BD44-8478EEB02257}">
      <dsp:nvSpPr>
        <dsp:cNvPr id="0" name=""/>
        <dsp:cNvSpPr/>
      </dsp:nvSpPr>
      <dsp:spPr>
        <a:xfrm>
          <a:off x="2877759" y="1106921"/>
          <a:ext cx="243719" cy="285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877759" y="1163942"/>
        <a:ext cx="170603" cy="171063"/>
      </dsp:txXfrm>
    </dsp:sp>
    <dsp:sp modelId="{7F37787E-8081-48DF-85B6-24B15CEF70C8}">
      <dsp:nvSpPr>
        <dsp:cNvPr id="0" name=""/>
        <dsp:cNvSpPr/>
      </dsp:nvSpPr>
      <dsp:spPr>
        <a:xfrm>
          <a:off x="3222645" y="888421"/>
          <a:ext cx="1149620" cy="722105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继电器</a:t>
          </a:r>
        </a:p>
      </dsp:txBody>
      <dsp:txXfrm>
        <a:off x="3243795" y="909571"/>
        <a:ext cx="1107320" cy="679805"/>
      </dsp:txXfrm>
    </dsp:sp>
    <dsp:sp modelId="{35E0CD04-9A7F-48A3-8F80-1AC142C72F07}">
      <dsp:nvSpPr>
        <dsp:cNvPr id="0" name=""/>
        <dsp:cNvSpPr/>
      </dsp:nvSpPr>
      <dsp:spPr>
        <a:xfrm rot="10769107" flipH="1">
          <a:off x="4677020" y="1089264"/>
          <a:ext cx="244110" cy="285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677021" y="1146614"/>
        <a:ext cx="170877" cy="171063"/>
      </dsp:txXfrm>
    </dsp:sp>
    <dsp:sp modelId="{2D34887E-E5A5-4839-9A00-E2616AC5DC65}">
      <dsp:nvSpPr>
        <dsp:cNvPr id="0" name=""/>
        <dsp:cNvSpPr/>
      </dsp:nvSpPr>
      <dsp:spPr>
        <a:xfrm>
          <a:off x="5251661" y="865386"/>
          <a:ext cx="1149620" cy="722105"/>
        </a:xfrm>
        <a:prstGeom prst="roundRect">
          <a:avLst>
            <a:gd name="adj" fmla="val 1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电机等</a:t>
          </a:r>
        </a:p>
      </dsp:txBody>
      <dsp:txXfrm>
        <a:off x="5272811" y="886536"/>
        <a:ext cx="1107320" cy="679805"/>
      </dsp:txXfrm>
    </dsp:sp>
    <dsp:sp modelId="{17E44B51-64CD-4078-9111-1C9EA7D65B9C}">
      <dsp:nvSpPr>
        <dsp:cNvPr id="0" name=""/>
        <dsp:cNvSpPr/>
      </dsp:nvSpPr>
      <dsp:spPr>
        <a:xfrm rot="13135877" flipH="1">
          <a:off x="1236528" y="692817"/>
          <a:ext cx="318545" cy="285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1246026" y="722965"/>
        <a:ext cx="233014" cy="171063"/>
      </dsp:txXfrm>
    </dsp:sp>
    <dsp:sp modelId="{0F965EF8-91C8-4045-B79A-E89A805717BA}">
      <dsp:nvSpPr>
        <dsp:cNvPr id="0" name=""/>
        <dsp:cNvSpPr/>
      </dsp:nvSpPr>
      <dsp:spPr>
        <a:xfrm>
          <a:off x="0" y="0"/>
          <a:ext cx="1149620" cy="722105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电容式触摸屏</a:t>
          </a:r>
        </a:p>
      </dsp:txBody>
      <dsp:txXfrm>
        <a:off x="21150" y="21150"/>
        <a:ext cx="1107320" cy="679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1A09C-AB03-4DCA-AF4D-4A7C109893D5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FB9D-89F2-4AD9-B25C-DB5C7C6C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97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0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24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67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49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67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16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67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7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8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6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4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6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61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67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90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1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0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26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7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2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9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6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2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1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5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5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514271" y="45871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"/>
            <a:ext cx="9144001" cy="51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5.png"/><Relationship Id="rId9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2.png"/><Relationship Id="rId9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圆角矩形 1039"/>
          <p:cNvSpPr/>
          <p:nvPr/>
        </p:nvSpPr>
        <p:spPr>
          <a:xfrm>
            <a:off x="6300918" y="3369196"/>
            <a:ext cx="975535" cy="257572"/>
          </a:xfrm>
          <a:prstGeom prst="roundRect">
            <a:avLst>
              <a:gd name="adj" fmla="val 50000"/>
            </a:avLst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克劲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779847" y="4083124"/>
            <a:ext cx="975535" cy="257572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2019.01.07</a:t>
            </a:r>
            <a:endParaRPr lang="zh-CN" altLang="en-US" sz="105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48630" y="1994892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blipFill dpi="0" rotWithShape="1">
                  <a:blip r:embed="rId5"/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  <a:cs typeface="Mongolian Baiti" panose="03000500000000000000" pitchFamily="66" charset="0"/>
              </a:rPr>
              <a:t>开题报告</a:t>
            </a:r>
            <a:endParaRPr lang="zh-CN" altLang="en-US" sz="6000" dirty="0">
              <a:blipFill dpi="0" rotWithShape="1">
                <a:blip r:embed="rId5"/>
                <a:srcRect/>
                <a:stretch>
                  <a:fillRect/>
                </a:stretch>
              </a:blipFill>
              <a:latin typeface="方正正大黑简体" panose="02000000000000000000" pitchFamily="2" charset="-122"/>
              <a:ea typeface="方正正大黑简体" panose="02000000000000000000" pitchFamily="2" charset="-122"/>
              <a:cs typeface="Mongolian Baiti" panose="03000500000000000000" pitchFamily="66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684" y="3044253"/>
            <a:ext cx="3679798" cy="1591299"/>
          </a:xfrm>
          <a:prstGeom prst="rect">
            <a:avLst/>
          </a:prstGeom>
        </p:spPr>
      </p:pic>
      <p:pic>
        <p:nvPicPr>
          <p:cNvPr id="1026" name="Picture 2" descr="G:\校徽中英文（新）矢量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4" y="0"/>
            <a:ext cx="5167349" cy="103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6300918" y="3711116"/>
            <a:ext cx="975535" cy="257572"/>
          </a:xfrm>
          <a:prstGeom prst="roundRect">
            <a:avLst>
              <a:gd name="adj" fmla="val 50000"/>
            </a:avLst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曾祥绪老师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92080" y="3367425"/>
            <a:ext cx="975535" cy="257572"/>
          </a:xfrm>
          <a:prstGeom prst="roundRect">
            <a:avLst>
              <a:gd name="adj" fmla="val 50000"/>
            </a:avLst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300081" y="3702929"/>
            <a:ext cx="975535" cy="257572"/>
          </a:xfrm>
          <a:prstGeom prst="roundRect">
            <a:avLst>
              <a:gd name="adj" fmla="val 50000"/>
            </a:avLst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608" y="1301194"/>
            <a:ext cx="64267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智能通风柜手势控制界面设计与实现 </a:t>
            </a:r>
          </a:p>
        </p:txBody>
      </p:sp>
    </p:spTree>
    <p:extLst>
      <p:ext uri="{BB962C8B-B14F-4D97-AF65-F5344CB8AC3E}">
        <p14:creationId xmlns:p14="http://schemas.microsoft.com/office/powerpoint/2010/main" val="60885788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987426" y="2395582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04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3131840" y="2354932"/>
            <a:ext cx="489654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48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</a:p>
        </p:txBody>
      </p:sp>
      <p:pic>
        <p:nvPicPr>
          <p:cNvPr id="5" name="Picture 2" descr="G:\校徽（新）矢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16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04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en-US" altLang="zh-CN" sz="1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>
            <a:spLocks noChangeArrowheads="1"/>
          </p:cNvSpPr>
          <p:nvPr/>
        </p:nvSpPr>
        <p:spPr bwMode="auto">
          <a:xfrm>
            <a:off x="2804608" y="1448601"/>
            <a:ext cx="3558591" cy="394495"/>
          </a:xfrm>
          <a:prstGeom prst="rightArrow">
            <a:avLst>
              <a:gd name="adj1" fmla="val 50000"/>
              <a:gd name="adj2" fmla="val 5009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endParaRPr lang="zh-CN" altLang="en-US" sz="19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928954" y="584718"/>
            <a:ext cx="1875654" cy="190335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6209" tIns="48103" rIns="96209" bIns="48103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输入设备</a:t>
            </a: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6295086" y="584718"/>
            <a:ext cx="1877314" cy="1903351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6209" tIns="48103" rIns="96209" bIns="48103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输出设备</a:t>
            </a:r>
          </a:p>
        </p:txBody>
      </p:sp>
      <p:sp>
        <p:nvSpPr>
          <p:cNvPr id="12" name="矩形 11"/>
          <p:cNvSpPr/>
          <p:nvPr/>
        </p:nvSpPr>
        <p:spPr>
          <a:xfrm>
            <a:off x="3676814" y="947181"/>
            <a:ext cx="1486900" cy="1245861"/>
          </a:xfrm>
          <a:prstGeom prst="rect">
            <a:avLst/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lIns="96209" tIns="48103" rIns="96209" bIns="48103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处理器</a:t>
            </a:r>
          </a:p>
        </p:txBody>
      </p:sp>
      <p:graphicFrame>
        <p:nvGraphicFramePr>
          <p:cNvPr id="17" name="图示 16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w16se="http://schemas.microsoft.com/office/word/2015/wordml/symex" xmlns:w16cid="http://schemas.microsoft.com/office/word/2016/wordml/cid" xmlns:w15="http://schemas.microsoft.com/office/word/2012/wordml" xmlns:w="http://schemas.openxmlformats.org/wordprocessingml/2006/main" xmlns:w10="urn:schemas-microsoft-com:office:word" xmlns:v="urn:schemas-microsoft-com:vml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="" xmlns:lc="http://schemas.openxmlformats.org/drawingml/2006/lockedCanvas" id="{977C5679-D60A-4A0B-A354-8C3161BA3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706799"/>
              </p:ext>
            </p:extLst>
          </p:nvPr>
        </p:nvGraphicFramePr>
        <p:xfrm>
          <a:off x="939296" y="2488069"/>
          <a:ext cx="7594911" cy="2498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8" name="Picture 2" descr="G:\校徽（新）矢量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262">
        <p14:gallery dir="l"/>
      </p:transition>
    </mc:Choice>
    <mc:Fallback xmlns="">
      <p:transition spd="slow" advTm="52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w16se="http://schemas.microsoft.com/office/word/2015/wordml/symex" xmlns:w16cid="http://schemas.microsoft.com/office/word/2016/wordml/cid" xmlns:w15="http://schemas.microsoft.com/office/word/2012/wordml" xmlns:w="http://schemas.openxmlformats.org/wordprocessingml/2006/main" xmlns:w10="urn:schemas-microsoft-com:office:word" xmlns:v="urn:schemas-microsoft-com:vml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="" xmlns:lc="http://schemas.openxmlformats.org/drawingml/2006/lockedCanvas" id="{3E9A3504-F453-4593-BC83-8E217A0ED9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770756"/>
            <a:ext cx="4968552" cy="3240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04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en-US" altLang="zh-CN" sz="1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71900" y="359946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  <a:r>
              <a:rPr lang="zh-CN" altLang="en-US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altLang="zh-CN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G:\校徽（新）矢量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1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31840" y="698644"/>
            <a:ext cx="2946400" cy="3534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04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en-US" altLang="zh-CN" sz="1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82982" y="338497"/>
            <a:ext cx="1044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endParaRPr lang="en-US" altLang="zh-CN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G:\校徽（新）矢量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2267744" y="986780"/>
            <a:ext cx="4817837" cy="2819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04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en-US" altLang="zh-CN" sz="1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52929" y="414164"/>
            <a:ext cx="1047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endParaRPr lang="en-US" altLang="zh-CN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G:\校徽（新）矢量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1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987426" y="2395582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05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3131840" y="2354932"/>
            <a:ext cx="489654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48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论文工作量及其预期进度</a:t>
            </a:r>
          </a:p>
        </p:txBody>
      </p:sp>
      <p:pic>
        <p:nvPicPr>
          <p:cNvPr id="5" name="Picture 2" descr="G:\校徽（新）矢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18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05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论文工作量及其预期进度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723" y="4239828"/>
            <a:ext cx="9108000" cy="1816"/>
          </a:xfrm>
          <a:prstGeom prst="line">
            <a:avLst/>
          </a:prstGeom>
          <a:ln w="12700" cap="flat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2"/>
          <p:cNvSpPr/>
          <p:nvPr/>
        </p:nvSpPr>
        <p:spPr>
          <a:xfrm>
            <a:off x="1143148" y="4120788"/>
            <a:ext cx="238080" cy="238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3" name="Straight Connector 26"/>
          <p:cNvCxnSpPr/>
          <p:nvPr/>
        </p:nvCxnSpPr>
        <p:spPr>
          <a:xfrm rot="16200000" flipH="1">
            <a:off x="258077" y="3107169"/>
            <a:ext cx="2016369" cy="100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ardrop 25"/>
          <p:cNvSpPr/>
          <p:nvPr/>
        </p:nvSpPr>
        <p:spPr>
          <a:xfrm rot="8100000">
            <a:off x="1022657" y="1362603"/>
            <a:ext cx="478297" cy="478297"/>
          </a:xfrm>
          <a:prstGeom prst="teardrop">
            <a:avLst>
              <a:gd name="adj" fmla="val 131619"/>
            </a:avLst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88797" y="4120788"/>
            <a:ext cx="238080" cy="2380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8" name="Straight Connector 38"/>
          <p:cNvCxnSpPr/>
          <p:nvPr/>
        </p:nvCxnSpPr>
        <p:spPr>
          <a:xfrm rot="16200000" flipH="1">
            <a:off x="4403726" y="3107169"/>
            <a:ext cx="2016369" cy="1007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ardrop 37"/>
          <p:cNvSpPr/>
          <p:nvPr/>
        </p:nvSpPr>
        <p:spPr>
          <a:xfrm rot="8100000">
            <a:off x="5168306" y="1362603"/>
            <a:ext cx="478297" cy="478297"/>
          </a:xfrm>
          <a:prstGeom prst="teardrop">
            <a:avLst>
              <a:gd name="adj" fmla="val 131619"/>
            </a:avLst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Oval 14"/>
          <p:cNvSpPr/>
          <p:nvPr/>
        </p:nvSpPr>
        <p:spPr>
          <a:xfrm>
            <a:off x="3215573" y="4120788"/>
            <a:ext cx="238080" cy="238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26" name="Straight Connector 34"/>
          <p:cNvCxnSpPr/>
          <p:nvPr/>
        </p:nvCxnSpPr>
        <p:spPr>
          <a:xfrm rot="5400000">
            <a:off x="2803584" y="3588509"/>
            <a:ext cx="1061947" cy="181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3"/>
          <p:cNvSpPr/>
          <p:nvPr/>
        </p:nvSpPr>
        <p:spPr>
          <a:xfrm rot="8100000">
            <a:off x="3095881" y="2284769"/>
            <a:ext cx="478297" cy="478297"/>
          </a:xfrm>
          <a:prstGeom prst="teardrop">
            <a:avLst>
              <a:gd name="adj" fmla="val 131619"/>
            </a:avLst>
          </a:prstGeom>
          <a:blipFill dpi="0"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Oval 18"/>
          <p:cNvSpPr/>
          <p:nvPr/>
        </p:nvSpPr>
        <p:spPr>
          <a:xfrm>
            <a:off x="7893344" y="4120789"/>
            <a:ext cx="238080" cy="238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34" name="Straight Connector 24"/>
          <p:cNvCxnSpPr/>
          <p:nvPr/>
        </p:nvCxnSpPr>
        <p:spPr>
          <a:xfrm rot="5400000">
            <a:off x="7481355" y="3588510"/>
            <a:ext cx="1061947" cy="18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2"/>
          <p:cNvSpPr/>
          <p:nvPr/>
        </p:nvSpPr>
        <p:spPr>
          <a:xfrm>
            <a:off x="6804248" y="2545691"/>
            <a:ext cx="10081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交毕业论文初稿，根据指导老师的建议，继续完善系统，将完成的系统上交，并将修改后的毕业论文完成上交，准备毕业设计论文答辩。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39" name="Teardrop 21"/>
          <p:cNvSpPr/>
          <p:nvPr/>
        </p:nvSpPr>
        <p:spPr>
          <a:xfrm rot="8100000">
            <a:off x="7773652" y="2284770"/>
            <a:ext cx="478297" cy="478297"/>
          </a:xfrm>
          <a:prstGeom prst="teardrop">
            <a:avLst>
              <a:gd name="adj" fmla="val 131619"/>
            </a:avLst>
          </a:prstGeom>
          <a:blipFill dpi="0"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文本框 49"/>
          <p:cNvSpPr txBox="1"/>
          <p:nvPr/>
        </p:nvSpPr>
        <p:spPr>
          <a:xfrm>
            <a:off x="732812" y="4463878"/>
            <a:ext cx="92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2018</a:t>
            </a:r>
            <a:r>
              <a:rPr lang="zh-CN" altLang="en-US" sz="1400" dirty="0">
                <a:solidFill>
                  <a:schemeClr val="bg1"/>
                </a:solidFill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</a:rPr>
              <a:t>12</a:t>
            </a:r>
            <a:r>
              <a:rPr lang="zh-CN" altLang="en-US" sz="1400" dirty="0">
                <a:solidFill>
                  <a:schemeClr val="bg1"/>
                </a:solidFill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</a:rPr>
              <a:t>20</a:t>
            </a:r>
            <a:r>
              <a:rPr lang="zh-CN" altLang="en-US" sz="1400" dirty="0">
                <a:solidFill>
                  <a:schemeClr val="bg1"/>
                </a:solidFill>
              </a:rPr>
              <a:t>日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文本框 50"/>
          <p:cNvSpPr txBox="1"/>
          <p:nvPr/>
        </p:nvSpPr>
        <p:spPr>
          <a:xfrm>
            <a:off x="1871447" y="4486189"/>
            <a:ext cx="754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2019</a:t>
            </a:r>
            <a:r>
              <a:rPr lang="zh-CN" altLang="en-US" sz="1400" dirty="0">
                <a:solidFill>
                  <a:schemeClr val="bg1"/>
                </a:solidFill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</a:rPr>
              <a:t>11</a:t>
            </a:r>
            <a:r>
              <a:rPr lang="zh-CN" altLang="en-US" sz="1400" dirty="0">
                <a:solidFill>
                  <a:schemeClr val="bg1"/>
                </a:solidFill>
              </a:rPr>
              <a:t>日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文本框 51"/>
          <p:cNvSpPr txBox="1"/>
          <p:nvPr/>
        </p:nvSpPr>
        <p:spPr>
          <a:xfrm>
            <a:off x="2833820" y="4486189"/>
            <a:ext cx="99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2019</a:t>
            </a:r>
            <a:r>
              <a:rPr lang="zh-CN" altLang="en-US" sz="1400" dirty="0">
                <a:solidFill>
                  <a:schemeClr val="bg1"/>
                </a:solidFill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r>
              <a:rPr lang="zh-CN" altLang="en-US" sz="1400" dirty="0">
                <a:solidFill>
                  <a:schemeClr val="bg1"/>
                </a:solidFill>
              </a:rPr>
              <a:t>月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文本框 52"/>
          <p:cNvSpPr txBox="1"/>
          <p:nvPr/>
        </p:nvSpPr>
        <p:spPr>
          <a:xfrm>
            <a:off x="4027007" y="4486189"/>
            <a:ext cx="1189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2019</a:t>
            </a:r>
            <a:r>
              <a:rPr lang="zh-CN" altLang="en-US" sz="1400" dirty="0">
                <a:solidFill>
                  <a:schemeClr val="bg1"/>
                </a:solidFill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</a:rPr>
              <a:t>3</a:t>
            </a:r>
            <a:r>
              <a:rPr lang="zh-CN" altLang="en-US" sz="1400" dirty="0">
                <a:solidFill>
                  <a:schemeClr val="bg1"/>
                </a:solidFill>
              </a:rPr>
              <a:t>月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Oval 14"/>
          <p:cNvSpPr/>
          <p:nvPr/>
        </p:nvSpPr>
        <p:spPr>
          <a:xfrm>
            <a:off x="2168552" y="4112838"/>
            <a:ext cx="238080" cy="238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48" name="Straight Connector 34"/>
          <p:cNvCxnSpPr/>
          <p:nvPr/>
        </p:nvCxnSpPr>
        <p:spPr>
          <a:xfrm rot="5400000">
            <a:off x="1756563" y="3580559"/>
            <a:ext cx="1061947" cy="181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ardrop 33"/>
          <p:cNvSpPr/>
          <p:nvPr/>
        </p:nvSpPr>
        <p:spPr>
          <a:xfrm rot="8100000">
            <a:off x="2048860" y="2276819"/>
            <a:ext cx="478297" cy="478297"/>
          </a:xfrm>
          <a:prstGeom prst="teardrop">
            <a:avLst>
              <a:gd name="adj" fmla="val 131619"/>
            </a:avLst>
          </a:prstGeom>
          <a:blipFill dpi="0"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Oval 16"/>
          <p:cNvSpPr/>
          <p:nvPr/>
        </p:nvSpPr>
        <p:spPr>
          <a:xfrm>
            <a:off x="4503911" y="4112838"/>
            <a:ext cx="238080" cy="2380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9" name="Straight Connector 38"/>
          <p:cNvCxnSpPr/>
          <p:nvPr/>
        </p:nvCxnSpPr>
        <p:spPr>
          <a:xfrm rot="16200000" flipH="1">
            <a:off x="3618840" y="3099219"/>
            <a:ext cx="2016369" cy="1007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ardrop 37"/>
          <p:cNvSpPr/>
          <p:nvPr/>
        </p:nvSpPr>
        <p:spPr>
          <a:xfrm rot="8100000">
            <a:off x="4383420" y="1354653"/>
            <a:ext cx="478297" cy="478297"/>
          </a:xfrm>
          <a:prstGeom prst="teardrop">
            <a:avLst>
              <a:gd name="adj" fmla="val 131619"/>
            </a:avLst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Oval 18"/>
          <p:cNvSpPr/>
          <p:nvPr/>
        </p:nvSpPr>
        <p:spPr>
          <a:xfrm>
            <a:off x="6444208" y="4112441"/>
            <a:ext cx="238080" cy="238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64" name="Straight Connector 24"/>
          <p:cNvCxnSpPr/>
          <p:nvPr/>
        </p:nvCxnSpPr>
        <p:spPr>
          <a:xfrm rot="5400000">
            <a:off x="6032219" y="3580162"/>
            <a:ext cx="1061947" cy="18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ardrop 21"/>
          <p:cNvSpPr/>
          <p:nvPr/>
        </p:nvSpPr>
        <p:spPr>
          <a:xfrm rot="8100000">
            <a:off x="6324516" y="2276422"/>
            <a:ext cx="478297" cy="478297"/>
          </a:xfrm>
          <a:prstGeom prst="teardrop">
            <a:avLst>
              <a:gd name="adj" fmla="val 131619"/>
            </a:avLst>
          </a:prstGeom>
          <a:blipFill dpi="0"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0" name="文本框 52"/>
          <p:cNvSpPr txBox="1"/>
          <p:nvPr/>
        </p:nvSpPr>
        <p:spPr>
          <a:xfrm>
            <a:off x="4960776" y="4486189"/>
            <a:ext cx="1189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2019</a:t>
            </a:r>
            <a:r>
              <a:rPr lang="zh-CN" altLang="en-US" sz="1400" dirty="0">
                <a:solidFill>
                  <a:schemeClr val="bg1"/>
                </a:solidFill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</a:rPr>
              <a:t>4</a:t>
            </a:r>
            <a:r>
              <a:rPr lang="zh-CN" altLang="en-US" sz="1400" dirty="0">
                <a:solidFill>
                  <a:schemeClr val="bg1"/>
                </a:solidFill>
              </a:rPr>
              <a:t>月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文本框 52"/>
          <p:cNvSpPr txBox="1"/>
          <p:nvPr/>
        </p:nvSpPr>
        <p:spPr>
          <a:xfrm>
            <a:off x="6028096" y="4486189"/>
            <a:ext cx="1189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2019</a:t>
            </a:r>
            <a:r>
              <a:rPr lang="zh-CN" altLang="en-US" sz="1400" dirty="0" smtClean="0">
                <a:solidFill>
                  <a:schemeClr val="bg1"/>
                </a:solidFill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</a:rPr>
              <a:t>月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文本框 52"/>
          <p:cNvSpPr txBox="1"/>
          <p:nvPr/>
        </p:nvSpPr>
        <p:spPr>
          <a:xfrm>
            <a:off x="6967822" y="4486189"/>
            <a:ext cx="1189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2019</a:t>
            </a:r>
            <a:r>
              <a:rPr lang="zh-CN" altLang="en-US" sz="1400" dirty="0" smtClean="0">
                <a:solidFill>
                  <a:schemeClr val="bg1"/>
                </a:solidFill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</a:rPr>
              <a:t>6</a:t>
            </a:r>
            <a:r>
              <a:rPr lang="zh-CN" altLang="en-US" sz="1400" dirty="0" smtClean="0">
                <a:solidFill>
                  <a:schemeClr val="bg1"/>
                </a:solidFill>
              </a:rPr>
              <a:t>月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5" name="Rectangle 52"/>
          <p:cNvSpPr/>
          <p:nvPr/>
        </p:nvSpPr>
        <p:spPr>
          <a:xfrm>
            <a:off x="5960506" y="3510386"/>
            <a:ext cx="58553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修改论文并优化系统。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78" name="Rectangle 52"/>
          <p:cNvSpPr/>
          <p:nvPr/>
        </p:nvSpPr>
        <p:spPr>
          <a:xfrm>
            <a:off x="314937" y="3130947"/>
            <a:ext cx="94628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熟悉论文课题，查找资料，研究资料，熟悉编程语言。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81" name="Rectangle 52"/>
          <p:cNvSpPr/>
          <p:nvPr/>
        </p:nvSpPr>
        <p:spPr>
          <a:xfrm>
            <a:off x="1414401" y="3061410"/>
            <a:ext cx="86660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熟悉论文课题，查找资料，研究资料，熟悉编程语言。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84" name="Rectangle 52"/>
          <p:cNvSpPr/>
          <p:nvPr/>
        </p:nvSpPr>
        <p:spPr>
          <a:xfrm>
            <a:off x="2281003" y="2898680"/>
            <a:ext cx="117265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购买材料，完成单片机与手势识别传感器的识别，能读出数据，并将数据处理并作为输出信号控制输出设备。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87" name="Rectangle 52"/>
          <p:cNvSpPr/>
          <p:nvPr/>
        </p:nvSpPr>
        <p:spPr>
          <a:xfrm>
            <a:off x="3854110" y="2737097"/>
            <a:ext cx="7688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完成单片机与触摸屏的通讯，并且能够显示数据，完成显示屏界面设计。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90" name="Rectangle 52"/>
          <p:cNvSpPr/>
          <p:nvPr/>
        </p:nvSpPr>
        <p:spPr>
          <a:xfrm>
            <a:off x="4793621" y="3384575"/>
            <a:ext cx="65271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撰写毕业设计论文。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pic>
        <p:nvPicPr>
          <p:cNvPr id="94" name="Picture 2" descr="G:\校徽（新）矢量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115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987426" y="2395582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06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3131840" y="2354932"/>
            <a:ext cx="489654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48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</a:p>
        </p:txBody>
      </p:sp>
      <p:pic>
        <p:nvPicPr>
          <p:cNvPr id="5" name="Picture 2" descr="G:\校徽（新）矢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4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06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</a:p>
        </p:txBody>
      </p:sp>
      <p:cxnSp>
        <p:nvCxnSpPr>
          <p:cNvPr id="88" name="直接连接符 7"/>
          <p:cNvCxnSpPr/>
          <p:nvPr/>
        </p:nvCxnSpPr>
        <p:spPr>
          <a:xfrm>
            <a:off x="4557024" y="872562"/>
            <a:ext cx="0" cy="4057274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4"/>
          <p:cNvGrpSpPr/>
          <p:nvPr/>
        </p:nvGrpSpPr>
        <p:grpSpPr>
          <a:xfrm>
            <a:off x="4011920" y="1508218"/>
            <a:ext cx="3204738" cy="503174"/>
            <a:chOff x="5349226" y="2010956"/>
            <a:chExt cx="4272984" cy="670899"/>
          </a:xfrm>
        </p:grpSpPr>
        <p:sp>
          <p:nvSpPr>
            <p:cNvPr id="102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194267" y="2100183"/>
              <a:ext cx="209288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系统功能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Group 15"/>
          <p:cNvGrpSpPr/>
          <p:nvPr/>
        </p:nvGrpSpPr>
        <p:grpSpPr>
          <a:xfrm>
            <a:off x="1927342" y="2734851"/>
            <a:ext cx="3204738" cy="503174"/>
            <a:chOff x="2569789" y="3646467"/>
            <a:chExt cx="4272984" cy="670899"/>
          </a:xfrm>
        </p:grpSpPr>
        <p:sp>
          <p:nvSpPr>
            <p:cNvPr id="105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558772" y="3735695"/>
              <a:ext cx="240065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优美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的操作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界面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7" name="Group 17"/>
          <p:cNvGrpSpPr/>
          <p:nvPr/>
        </p:nvGrpSpPr>
        <p:grpSpPr>
          <a:xfrm>
            <a:off x="4011920" y="4024088"/>
            <a:ext cx="3204738" cy="503174"/>
            <a:chOff x="5349226" y="5365450"/>
            <a:chExt cx="4272984" cy="670899"/>
          </a:xfrm>
        </p:grpSpPr>
        <p:sp>
          <p:nvSpPr>
            <p:cNvPr id="108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4267" y="5454678"/>
              <a:ext cx="209288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控制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无差错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3" name="Picture 2" descr="G:\校徽（新）矢量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76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066900"/>
            <a:ext cx="317808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en-US" altLang="zh-CN" sz="8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2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539552" y="940060"/>
            <a:ext cx="280798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"/>
          <p:cNvSpPr txBox="1"/>
          <p:nvPr/>
        </p:nvSpPr>
        <p:spPr>
          <a:xfrm>
            <a:off x="3749314" y="616685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01 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4465828" y="648545"/>
            <a:ext cx="0" cy="4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3"/>
          <p:cNvSpPr txBox="1"/>
          <p:nvPr/>
        </p:nvSpPr>
        <p:spPr>
          <a:xfrm>
            <a:off x="4572000" y="626740"/>
            <a:ext cx="338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sz="24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背景及其意义</a:t>
            </a:r>
            <a:endParaRPr lang="zh-CN" altLang="en-US" sz="24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4"/>
          <p:cNvSpPr txBox="1"/>
          <p:nvPr/>
        </p:nvSpPr>
        <p:spPr>
          <a:xfrm>
            <a:off x="3749314" y="1349531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02 </a:t>
            </a:r>
            <a:endParaRPr lang="zh-CN" altLang="en-US" sz="28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4465828" y="1381391"/>
            <a:ext cx="0" cy="43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6"/>
          <p:cNvSpPr txBox="1"/>
          <p:nvPr/>
        </p:nvSpPr>
        <p:spPr>
          <a:xfrm>
            <a:off x="4572000" y="1359586"/>
            <a:ext cx="338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4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  <a:p>
            <a:endParaRPr lang="zh-CN" altLang="en-US" sz="24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7"/>
          <p:cNvSpPr txBox="1"/>
          <p:nvPr/>
        </p:nvSpPr>
        <p:spPr>
          <a:xfrm>
            <a:off x="3749314" y="2091747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03 </a:t>
            </a:r>
            <a:endParaRPr lang="zh-CN" altLang="en-US" sz="28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4465828" y="2123607"/>
            <a:ext cx="0" cy="432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9"/>
          <p:cNvSpPr txBox="1"/>
          <p:nvPr/>
        </p:nvSpPr>
        <p:spPr>
          <a:xfrm>
            <a:off x="4572000" y="2101802"/>
            <a:ext cx="338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工作特色及其难点</a:t>
            </a:r>
            <a:endParaRPr lang="zh-CN" altLang="en-US" sz="24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0"/>
          <p:cNvSpPr txBox="1"/>
          <p:nvPr/>
        </p:nvSpPr>
        <p:spPr>
          <a:xfrm>
            <a:off x="3749314" y="2833963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04</a:t>
            </a:r>
            <a:endParaRPr lang="zh-CN" altLang="en-US" sz="2800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4465828" y="2865823"/>
            <a:ext cx="0" cy="432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"/>
          <p:cNvSpPr txBox="1"/>
          <p:nvPr/>
        </p:nvSpPr>
        <p:spPr>
          <a:xfrm>
            <a:off x="4572000" y="2844018"/>
            <a:ext cx="338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zh-CN" altLang="en-US" sz="24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426" y="3075012"/>
            <a:ext cx="3066234" cy="1325968"/>
          </a:xfrm>
          <a:prstGeom prst="rect">
            <a:avLst/>
          </a:prstGeom>
        </p:spPr>
      </p:pic>
      <p:sp>
        <p:nvSpPr>
          <p:cNvPr id="16" name="文本框 4"/>
          <p:cNvSpPr txBox="1"/>
          <p:nvPr/>
        </p:nvSpPr>
        <p:spPr>
          <a:xfrm>
            <a:off x="3749314" y="3462123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05</a:t>
            </a:r>
            <a:endParaRPr lang="zh-CN" altLang="en-US" sz="28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465828" y="3493983"/>
            <a:ext cx="0" cy="43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6"/>
          <p:cNvSpPr txBox="1"/>
          <p:nvPr/>
        </p:nvSpPr>
        <p:spPr>
          <a:xfrm>
            <a:off x="4572000" y="347217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24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工作量及其预期进度</a:t>
            </a:r>
            <a:endParaRPr lang="zh-CN" altLang="en-US" sz="24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3749314" y="4145077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06 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465828" y="4176937"/>
            <a:ext cx="0" cy="4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3"/>
          <p:cNvSpPr txBox="1"/>
          <p:nvPr/>
        </p:nvSpPr>
        <p:spPr>
          <a:xfrm>
            <a:off x="4572000" y="4155132"/>
            <a:ext cx="338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CN" altLang="en-US" sz="24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G:\校徽（新）矢量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304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987426" y="2395582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3131840" y="2354932"/>
            <a:ext cx="489654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48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选题背景及其</a:t>
            </a:r>
            <a:r>
              <a:rPr lang="zh-CN" altLang="en-US" sz="48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48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G:\校徽（新）矢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7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01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选题背景及其意义</a:t>
            </a:r>
          </a:p>
        </p:txBody>
      </p:sp>
      <p:sp>
        <p:nvSpPr>
          <p:cNvPr id="41" name="椭圆 40"/>
          <p:cNvSpPr>
            <a:spLocks noChangeArrowheads="1"/>
          </p:cNvSpPr>
          <p:nvPr/>
        </p:nvSpPr>
        <p:spPr bwMode="auto">
          <a:xfrm>
            <a:off x="915988" y="1130796"/>
            <a:ext cx="2654199" cy="269101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9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让机器懂得人类的语言，懂得人类的手势，让其更加人性化。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4751834" y="770756"/>
            <a:ext cx="1221940" cy="1221940"/>
            <a:chOff x="3319699" y="1698745"/>
            <a:chExt cx="1221940" cy="1221940"/>
          </a:xfrm>
        </p:grpSpPr>
        <p:sp>
          <p:nvSpPr>
            <p:cNvPr id="43" name="任意多边形 42"/>
            <p:cNvSpPr/>
            <p:nvPr/>
          </p:nvSpPr>
          <p:spPr>
            <a:xfrm>
              <a:off x="3319699" y="1698745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 </a:t>
              </a:r>
              <a:endParaRPr lang="en-US" sz="1000" kern="1200" dirty="0"/>
            </a:p>
          </p:txBody>
        </p:sp>
        <p:sp>
          <p:nvSpPr>
            <p:cNvPr id="44" name="Rectangle 17"/>
            <p:cNvSpPr/>
            <p:nvPr/>
          </p:nvSpPr>
          <p:spPr>
            <a:xfrm>
              <a:off x="3428992" y="1939820"/>
              <a:ext cx="928694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语言识别</a:t>
              </a:r>
              <a:endParaRPr lang="en-US" sz="2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82567" y="2190625"/>
            <a:ext cx="1221940" cy="1221940"/>
            <a:chOff x="4755478" y="1698745"/>
            <a:chExt cx="1221940" cy="1221940"/>
          </a:xfrm>
        </p:grpSpPr>
        <p:sp>
          <p:nvSpPr>
            <p:cNvPr id="46" name="任意多边形 45"/>
            <p:cNvSpPr/>
            <p:nvPr/>
          </p:nvSpPr>
          <p:spPr>
            <a:xfrm>
              <a:off x="4755478" y="1698745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 </a:t>
              </a:r>
              <a:endParaRPr lang="en-US" sz="1000" kern="1200" dirty="0"/>
            </a:p>
          </p:txBody>
        </p:sp>
        <p:sp>
          <p:nvSpPr>
            <p:cNvPr id="47" name="Rectangle 18"/>
            <p:cNvSpPr/>
            <p:nvPr/>
          </p:nvSpPr>
          <p:spPr>
            <a:xfrm>
              <a:off x="4929190" y="1939821"/>
              <a:ext cx="928694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情感识别</a:t>
              </a:r>
              <a:endParaRPr lang="en-US" sz="2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372200" y="2190625"/>
            <a:ext cx="1221940" cy="1221940"/>
            <a:chOff x="3319699" y="3134524"/>
            <a:chExt cx="1221940" cy="1221940"/>
          </a:xfrm>
        </p:grpSpPr>
        <p:sp>
          <p:nvSpPr>
            <p:cNvPr id="49" name="任意多边形 48"/>
            <p:cNvSpPr/>
            <p:nvPr/>
          </p:nvSpPr>
          <p:spPr>
            <a:xfrm>
              <a:off x="3319699" y="3134524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 </a:t>
              </a:r>
              <a:endParaRPr lang="en-US" sz="1000" kern="1200" dirty="0"/>
            </a:p>
          </p:txBody>
        </p:sp>
        <p:sp>
          <p:nvSpPr>
            <p:cNvPr id="56" name="Rectangle 19"/>
            <p:cNvSpPr/>
            <p:nvPr/>
          </p:nvSpPr>
          <p:spPr>
            <a:xfrm>
              <a:off x="3428992" y="3368580"/>
              <a:ext cx="928694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脑波识别</a:t>
              </a:r>
              <a:endParaRPr lang="en-US" sz="2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372200" y="3651076"/>
            <a:ext cx="1221940" cy="1221940"/>
            <a:chOff x="4755478" y="3134524"/>
            <a:chExt cx="1221940" cy="1221940"/>
          </a:xfrm>
        </p:grpSpPr>
        <p:sp>
          <p:nvSpPr>
            <p:cNvPr id="58" name="任意多边形 57"/>
            <p:cNvSpPr/>
            <p:nvPr/>
          </p:nvSpPr>
          <p:spPr>
            <a:xfrm>
              <a:off x="4755478" y="3134524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 </a:t>
              </a:r>
              <a:endParaRPr lang="en-US" sz="1000" kern="1200" dirty="0"/>
            </a:p>
          </p:txBody>
        </p:sp>
        <p:sp>
          <p:nvSpPr>
            <p:cNvPr id="59" name="Rectangle 20"/>
            <p:cNvSpPr/>
            <p:nvPr/>
          </p:nvSpPr>
          <p:spPr>
            <a:xfrm>
              <a:off x="4929190" y="3593906"/>
              <a:ext cx="928694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等等</a:t>
              </a:r>
              <a:endParaRPr lang="en-US" sz="2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pic>
        <p:nvPicPr>
          <p:cNvPr id="60" name="Picture 2" descr="G:\校徽（新）矢量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3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987426" y="2395582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02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3131840" y="2354932"/>
            <a:ext cx="489654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48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pic>
        <p:nvPicPr>
          <p:cNvPr id="5" name="Picture 2" descr="G:\校徽（新）矢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25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02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en-US" altLang="zh-CN" sz="1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Group 284"/>
          <p:cNvGrpSpPr>
            <a:grpSpLocks noChangeAspect="1"/>
          </p:cNvGrpSpPr>
          <p:nvPr/>
        </p:nvGrpSpPr>
        <p:grpSpPr bwMode="auto">
          <a:xfrm>
            <a:off x="0" y="1626354"/>
            <a:ext cx="3463814" cy="3517146"/>
            <a:chOff x="3668" y="2044"/>
            <a:chExt cx="2468" cy="2506"/>
          </a:xfrm>
          <a:solidFill>
            <a:schemeClr val="bg1">
              <a:lumMod val="65000"/>
            </a:schemeClr>
          </a:solidFill>
        </p:grpSpPr>
        <p:sp>
          <p:nvSpPr>
            <p:cNvPr id="36" name="Freeform 285"/>
            <p:cNvSpPr>
              <a:spLocks noEditPoints="1"/>
            </p:cNvSpPr>
            <p:nvPr/>
          </p:nvSpPr>
          <p:spPr bwMode="auto">
            <a:xfrm>
              <a:off x="4210" y="3120"/>
              <a:ext cx="917" cy="937"/>
            </a:xfrm>
            <a:custGeom>
              <a:avLst/>
              <a:gdLst>
                <a:gd name="T0" fmla="*/ 177 w 387"/>
                <a:gd name="T1" fmla="*/ 0 h 396"/>
                <a:gd name="T2" fmla="*/ 10 w 387"/>
                <a:gd name="T3" fmla="*/ 198 h 396"/>
                <a:gd name="T4" fmla="*/ 211 w 387"/>
                <a:gd name="T5" fmla="*/ 396 h 396"/>
                <a:gd name="T6" fmla="*/ 378 w 387"/>
                <a:gd name="T7" fmla="*/ 198 h 396"/>
                <a:gd name="T8" fmla="*/ 177 w 387"/>
                <a:gd name="T9" fmla="*/ 0 h 396"/>
                <a:gd name="T10" fmla="*/ 183 w 387"/>
                <a:gd name="T11" fmla="*/ 70 h 396"/>
                <a:gd name="T12" fmla="*/ 313 w 387"/>
                <a:gd name="T13" fmla="*/ 198 h 396"/>
                <a:gd name="T14" fmla="*/ 205 w 387"/>
                <a:gd name="T15" fmla="*/ 326 h 396"/>
                <a:gd name="T16" fmla="*/ 75 w 387"/>
                <a:gd name="T17" fmla="*/ 198 h 396"/>
                <a:gd name="T18" fmla="*/ 183 w 387"/>
                <a:gd name="T19" fmla="*/ 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7" h="396">
                  <a:moveTo>
                    <a:pt x="177" y="0"/>
                  </a:moveTo>
                  <a:cubicBezTo>
                    <a:pt x="75" y="0"/>
                    <a:pt x="0" y="88"/>
                    <a:pt x="10" y="198"/>
                  </a:cubicBezTo>
                  <a:cubicBezTo>
                    <a:pt x="19" y="307"/>
                    <a:pt x="109" y="396"/>
                    <a:pt x="211" y="396"/>
                  </a:cubicBezTo>
                  <a:cubicBezTo>
                    <a:pt x="312" y="396"/>
                    <a:pt x="387" y="307"/>
                    <a:pt x="378" y="198"/>
                  </a:cubicBezTo>
                  <a:cubicBezTo>
                    <a:pt x="369" y="88"/>
                    <a:pt x="278" y="0"/>
                    <a:pt x="177" y="0"/>
                  </a:cubicBezTo>
                  <a:close/>
                  <a:moveTo>
                    <a:pt x="183" y="70"/>
                  </a:moveTo>
                  <a:cubicBezTo>
                    <a:pt x="248" y="70"/>
                    <a:pt x="307" y="127"/>
                    <a:pt x="313" y="198"/>
                  </a:cubicBezTo>
                  <a:cubicBezTo>
                    <a:pt x="319" y="269"/>
                    <a:pt x="270" y="326"/>
                    <a:pt x="205" y="326"/>
                  </a:cubicBezTo>
                  <a:cubicBezTo>
                    <a:pt x="139" y="326"/>
                    <a:pt x="81" y="269"/>
                    <a:pt x="75" y="198"/>
                  </a:cubicBezTo>
                  <a:cubicBezTo>
                    <a:pt x="69" y="127"/>
                    <a:pt x="117" y="70"/>
                    <a:pt x="183" y="70"/>
                  </a:cubicBezTo>
                  <a:close/>
                </a:path>
              </a:pathLst>
            </a:cu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7" name="Freeform 286"/>
            <p:cNvSpPr>
              <a:spLocks/>
            </p:cNvSpPr>
            <p:nvPr/>
          </p:nvSpPr>
          <p:spPr bwMode="auto">
            <a:xfrm>
              <a:off x="4525" y="3439"/>
              <a:ext cx="289" cy="299"/>
            </a:xfrm>
            <a:custGeom>
              <a:avLst/>
              <a:gdLst>
                <a:gd name="T0" fmla="*/ 119 w 122"/>
                <a:gd name="T1" fmla="*/ 63 h 126"/>
                <a:gd name="T2" fmla="*/ 66 w 122"/>
                <a:gd name="T3" fmla="*/ 126 h 126"/>
                <a:gd name="T4" fmla="*/ 3 w 122"/>
                <a:gd name="T5" fmla="*/ 63 h 126"/>
                <a:gd name="T6" fmla="*/ 55 w 122"/>
                <a:gd name="T7" fmla="*/ 0 h 126"/>
                <a:gd name="T8" fmla="*/ 119 w 122"/>
                <a:gd name="T9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6">
                  <a:moveTo>
                    <a:pt x="119" y="63"/>
                  </a:moveTo>
                  <a:cubicBezTo>
                    <a:pt x="122" y="98"/>
                    <a:pt x="98" y="126"/>
                    <a:pt x="66" y="126"/>
                  </a:cubicBezTo>
                  <a:cubicBezTo>
                    <a:pt x="34" y="126"/>
                    <a:pt x="6" y="98"/>
                    <a:pt x="3" y="63"/>
                  </a:cubicBezTo>
                  <a:cubicBezTo>
                    <a:pt x="0" y="28"/>
                    <a:pt x="23" y="0"/>
                    <a:pt x="55" y="0"/>
                  </a:cubicBezTo>
                  <a:cubicBezTo>
                    <a:pt x="88" y="0"/>
                    <a:pt x="116" y="28"/>
                    <a:pt x="119" y="63"/>
                  </a:cubicBezTo>
                  <a:close/>
                </a:path>
              </a:pathLst>
            </a:cu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8" name="Freeform 287"/>
            <p:cNvSpPr>
              <a:spLocks noEditPoints="1"/>
            </p:cNvSpPr>
            <p:nvPr/>
          </p:nvSpPr>
          <p:spPr bwMode="auto">
            <a:xfrm>
              <a:off x="3737" y="2634"/>
              <a:ext cx="1864" cy="1909"/>
            </a:xfrm>
            <a:custGeom>
              <a:avLst/>
              <a:gdLst>
                <a:gd name="T0" fmla="*/ 359 w 787"/>
                <a:gd name="T1" fmla="*/ 0 h 806"/>
                <a:gd name="T2" fmla="*/ 20 w 787"/>
                <a:gd name="T3" fmla="*/ 403 h 806"/>
                <a:gd name="T4" fmla="*/ 428 w 787"/>
                <a:gd name="T5" fmla="*/ 806 h 806"/>
                <a:gd name="T6" fmla="*/ 768 w 787"/>
                <a:gd name="T7" fmla="*/ 403 h 806"/>
                <a:gd name="T8" fmla="*/ 359 w 787"/>
                <a:gd name="T9" fmla="*/ 0 h 806"/>
                <a:gd name="T10" fmla="*/ 369 w 787"/>
                <a:gd name="T11" fmla="*/ 116 h 806"/>
                <a:gd name="T12" fmla="*/ 661 w 787"/>
                <a:gd name="T13" fmla="*/ 403 h 806"/>
                <a:gd name="T14" fmla="*/ 418 w 787"/>
                <a:gd name="T15" fmla="*/ 690 h 806"/>
                <a:gd name="T16" fmla="*/ 127 w 787"/>
                <a:gd name="T17" fmla="*/ 403 h 806"/>
                <a:gd name="T18" fmla="*/ 369 w 787"/>
                <a:gd name="T19" fmla="*/ 11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7" h="806">
                  <a:moveTo>
                    <a:pt x="359" y="0"/>
                  </a:moveTo>
                  <a:cubicBezTo>
                    <a:pt x="153" y="0"/>
                    <a:pt x="0" y="181"/>
                    <a:pt x="20" y="403"/>
                  </a:cubicBezTo>
                  <a:cubicBezTo>
                    <a:pt x="39" y="625"/>
                    <a:pt x="222" y="806"/>
                    <a:pt x="428" y="806"/>
                  </a:cubicBezTo>
                  <a:cubicBezTo>
                    <a:pt x="635" y="806"/>
                    <a:pt x="787" y="625"/>
                    <a:pt x="768" y="403"/>
                  </a:cubicBezTo>
                  <a:cubicBezTo>
                    <a:pt x="749" y="181"/>
                    <a:pt x="566" y="0"/>
                    <a:pt x="359" y="0"/>
                  </a:cubicBezTo>
                  <a:close/>
                  <a:moveTo>
                    <a:pt x="369" y="116"/>
                  </a:moveTo>
                  <a:cubicBezTo>
                    <a:pt x="517" y="116"/>
                    <a:pt x="647" y="244"/>
                    <a:pt x="661" y="403"/>
                  </a:cubicBezTo>
                  <a:cubicBezTo>
                    <a:pt x="674" y="562"/>
                    <a:pt x="566" y="690"/>
                    <a:pt x="418" y="690"/>
                  </a:cubicBezTo>
                  <a:cubicBezTo>
                    <a:pt x="271" y="690"/>
                    <a:pt x="140" y="562"/>
                    <a:pt x="127" y="403"/>
                  </a:cubicBezTo>
                  <a:cubicBezTo>
                    <a:pt x="113" y="244"/>
                    <a:pt x="222" y="116"/>
                    <a:pt x="369" y="116"/>
                  </a:cubicBezTo>
                  <a:close/>
                </a:path>
              </a:pathLst>
            </a:cu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9" name="Freeform 288"/>
            <p:cNvSpPr>
              <a:spLocks noEditPoints="1"/>
            </p:cNvSpPr>
            <p:nvPr/>
          </p:nvSpPr>
          <p:spPr bwMode="auto">
            <a:xfrm>
              <a:off x="3668" y="2044"/>
              <a:ext cx="2468" cy="2506"/>
            </a:xfrm>
            <a:custGeom>
              <a:avLst/>
              <a:gdLst>
                <a:gd name="T0" fmla="*/ 367 w 1042"/>
                <a:gd name="T1" fmla="*/ 0 h 1058"/>
                <a:gd name="T2" fmla="*/ 0 w 1042"/>
                <a:gd name="T3" fmla="*/ 144 h 1058"/>
                <a:gd name="T4" fmla="*/ 0 w 1042"/>
                <a:gd name="T5" fmla="*/ 374 h 1058"/>
                <a:gd name="T6" fmla="*/ 379 w 1042"/>
                <a:gd name="T7" fmla="*/ 141 h 1058"/>
                <a:gd name="T8" fmla="*/ 898 w 1042"/>
                <a:gd name="T9" fmla="*/ 652 h 1058"/>
                <a:gd name="T10" fmla="*/ 746 w 1042"/>
                <a:gd name="T11" fmla="*/ 1058 h 1058"/>
                <a:gd name="T12" fmla="*/ 931 w 1042"/>
                <a:gd name="T13" fmla="*/ 1058 h 1058"/>
                <a:gd name="T14" fmla="*/ 1029 w 1042"/>
                <a:gd name="T15" fmla="*/ 652 h 1058"/>
                <a:gd name="T16" fmla="*/ 367 w 1042"/>
                <a:gd name="T17" fmla="*/ 0 h 1058"/>
                <a:gd name="T18" fmla="*/ 0 w 1042"/>
                <a:gd name="T19" fmla="*/ 847 h 1058"/>
                <a:gd name="T20" fmla="*/ 0 w 1042"/>
                <a:gd name="T21" fmla="*/ 1021 h 1058"/>
                <a:gd name="T22" fmla="*/ 36 w 1042"/>
                <a:gd name="T23" fmla="*/ 1058 h 1058"/>
                <a:gd name="T24" fmla="*/ 234 w 1042"/>
                <a:gd name="T25" fmla="*/ 1058 h 1058"/>
                <a:gd name="T26" fmla="*/ 169 w 1042"/>
                <a:gd name="T27" fmla="*/ 1058 h 1058"/>
                <a:gd name="T28" fmla="*/ 0 w 1042"/>
                <a:gd name="T29" fmla="*/ 847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2" h="1058">
                  <a:moveTo>
                    <a:pt x="367" y="0"/>
                  </a:moveTo>
                  <a:cubicBezTo>
                    <a:pt x="223" y="0"/>
                    <a:pt x="96" y="54"/>
                    <a:pt x="0" y="14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73" y="234"/>
                    <a:pt x="212" y="141"/>
                    <a:pt x="379" y="141"/>
                  </a:cubicBezTo>
                  <a:cubicBezTo>
                    <a:pt x="641" y="141"/>
                    <a:pt x="874" y="370"/>
                    <a:pt x="898" y="652"/>
                  </a:cubicBezTo>
                  <a:cubicBezTo>
                    <a:pt x="912" y="817"/>
                    <a:pt x="852" y="964"/>
                    <a:pt x="746" y="1058"/>
                  </a:cubicBezTo>
                  <a:cubicBezTo>
                    <a:pt x="931" y="1058"/>
                    <a:pt x="931" y="1058"/>
                    <a:pt x="931" y="1058"/>
                  </a:cubicBezTo>
                  <a:cubicBezTo>
                    <a:pt x="1004" y="946"/>
                    <a:pt x="1042" y="805"/>
                    <a:pt x="1029" y="652"/>
                  </a:cubicBezTo>
                  <a:cubicBezTo>
                    <a:pt x="998" y="292"/>
                    <a:pt x="701" y="0"/>
                    <a:pt x="367" y="0"/>
                  </a:cubicBezTo>
                  <a:close/>
                  <a:moveTo>
                    <a:pt x="0" y="847"/>
                  </a:moveTo>
                  <a:cubicBezTo>
                    <a:pt x="0" y="1021"/>
                    <a:pt x="0" y="1021"/>
                    <a:pt x="0" y="1021"/>
                  </a:cubicBezTo>
                  <a:cubicBezTo>
                    <a:pt x="12" y="1034"/>
                    <a:pt x="24" y="1045"/>
                    <a:pt x="36" y="1058"/>
                  </a:cubicBezTo>
                  <a:cubicBezTo>
                    <a:pt x="234" y="1058"/>
                    <a:pt x="234" y="1058"/>
                    <a:pt x="234" y="1058"/>
                  </a:cubicBezTo>
                  <a:cubicBezTo>
                    <a:pt x="169" y="1058"/>
                    <a:pt x="169" y="1058"/>
                    <a:pt x="169" y="1058"/>
                  </a:cubicBezTo>
                  <a:cubicBezTo>
                    <a:pt x="98" y="1003"/>
                    <a:pt x="39" y="931"/>
                    <a:pt x="0" y="847"/>
                  </a:cubicBezTo>
                  <a:close/>
                </a:path>
              </a:pathLst>
            </a:cu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0" name="Group 292"/>
          <p:cNvGrpSpPr>
            <a:grpSpLocks noChangeAspect="1"/>
          </p:cNvGrpSpPr>
          <p:nvPr/>
        </p:nvGrpSpPr>
        <p:grpSpPr bwMode="auto">
          <a:xfrm>
            <a:off x="1405595" y="1367965"/>
            <a:ext cx="2388740" cy="2465931"/>
            <a:chOff x="6253" y="-20"/>
            <a:chExt cx="1702" cy="1757"/>
          </a:xfrm>
        </p:grpSpPr>
        <p:sp>
          <p:nvSpPr>
            <p:cNvPr id="41" name="Freeform 293"/>
            <p:cNvSpPr>
              <a:spLocks/>
            </p:cNvSpPr>
            <p:nvPr/>
          </p:nvSpPr>
          <p:spPr bwMode="auto">
            <a:xfrm>
              <a:off x="6258" y="1576"/>
              <a:ext cx="102" cy="97"/>
            </a:xfrm>
            <a:custGeom>
              <a:avLst/>
              <a:gdLst>
                <a:gd name="T0" fmla="*/ 102 w 43"/>
                <a:gd name="T1" fmla="*/ 33 h 41"/>
                <a:gd name="T2" fmla="*/ 14 w 43"/>
                <a:gd name="T3" fmla="*/ 97 h 41"/>
                <a:gd name="T4" fmla="*/ 0 w 43"/>
                <a:gd name="T5" fmla="*/ 83 h 41"/>
                <a:gd name="T6" fmla="*/ 71 w 43"/>
                <a:gd name="T7" fmla="*/ 0 h 41"/>
                <a:gd name="T8" fmla="*/ 102 w 43"/>
                <a:gd name="T9" fmla="*/ 3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41">
                  <a:moveTo>
                    <a:pt x="43" y="14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2" y="41"/>
                    <a:pt x="0" y="39"/>
                    <a:pt x="0" y="35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43" y="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294"/>
            <p:cNvSpPr>
              <a:spLocks/>
            </p:cNvSpPr>
            <p:nvPr/>
          </p:nvSpPr>
          <p:spPr bwMode="auto">
            <a:xfrm>
              <a:off x="6393" y="631"/>
              <a:ext cx="992" cy="928"/>
            </a:xfrm>
            <a:custGeom>
              <a:avLst/>
              <a:gdLst>
                <a:gd name="T0" fmla="*/ 114 w 418"/>
                <a:gd name="T1" fmla="*/ 928 h 391"/>
                <a:gd name="T2" fmla="*/ 0 w 418"/>
                <a:gd name="T3" fmla="*/ 795 h 391"/>
                <a:gd name="T4" fmla="*/ 992 w 418"/>
                <a:gd name="T5" fmla="*/ 0 h 391"/>
                <a:gd name="T6" fmla="*/ 114 w 418"/>
                <a:gd name="T7" fmla="*/ 928 h 3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391">
                  <a:moveTo>
                    <a:pt x="48" y="391"/>
                  </a:moveTo>
                  <a:cubicBezTo>
                    <a:pt x="23" y="377"/>
                    <a:pt x="11" y="356"/>
                    <a:pt x="0" y="335"/>
                  </a:cubicBezTo>
                  <a:cubicBezTo>
                    <a:pt x="418" y="0"/>
                    <a:pt x="418" y="0"/>
                    <a:pt x="418" y="0"/>
                  </a:cubicBezTo>
                  <a:lnTo>
                    <a:pt x="48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95"/>
            <p:cNvSpPr>
              <a:spLocks/>
            </p:cNvSpPr>
            <p:nvPr/>
          </p:nvSpPr>
          <p:spPr bwMode="auto">
            <a:xfrm>
              <a:off x="6979" y="631"/>
              <a:ext cx="582" cy="776"/>
            </a:xfrm>
            <a:custGeom>
              <a:avLst/>
              <a:gdLst>
                <a:gd name="T0" fmla="*/ 0 w 245"/>
                <a:gd name="T1" fmla="*/ 175 h 327"/>
                <a:gd name="T2" fmla="*/ 171 w 245"/>
                <a:gd name="T3" fmla="*/ 0 h 327"/>
                <a:gd name="T4" fmla="*/ 0 w 245"/>
                <a:gd name="T5" fmla="*/ 17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" h="327">
                  <a:moveTo>
                    <a:pt x="0" y="175"/>
                  </a:moveTo>
                  <a:cubicBezTo>
                    <a:pt x="95" y="327"/>
                    <a:pt x="245" y="215"/>
                    <a:pt x="171" y="0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4" name="Freeform 296"/>
            <p:cNvSpPr>
              <a:spLocks/>
            </p:cNvSpPr>
            <p:nvPr/>
          </p:nvSpPr>
          <p:spPr bwMode="auto">
            <a:xfrm>
              <a:off x="6548" y="329"/>
              <a:ext cx="837" cy="677"/>
            </a:xfrm>
            <a:custGeom>
              <a:avLst/>
              <a:gdLst>
                <a:gd name="T0" fmla="*/ 162 w 353"/>
                <a:gd name="T1" fmla="*/ 285 h 285"/>
                <a:gd name="T2" fmla="*/ 353 w 353"/>
                <a:gd name="T3" fmla="*/ 127 h 285"/>
                <a:gd name="T4" fmla="*/ 162 w 353"/>
                <a:gd name="T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" h="285">
                  <a:moveTo>
                    <a:pt x="162" y="285"/>
                  </a:moveTo>
                  <a:cubicBezTo>
                    <a:pt x="353" y="127"/>
                    <a:pt x="353" y="127"/>
                    <a:pt x="353" y="127"/>
                  </a:cubicBezTo>
                  <a:cubicBezTo>
                    <a:pt x="182" y="29"/>
                    <a:pt x="0" y="0"/>
                    <a:pt x="162" y="28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5" name="Freeform 297"/>
            <p:cNvSpPr>
              <a:spLocks/>
            </p:cNvSpPr>
            <p:nvPr/>
          </p:nvSpPr>
          <p:spPr bwMode="auto">
            <a:xfrm>
              <a:off x="7167" y="-20"/>
              <a:ext cx="370" cy="651"/>
            </a:xfrm>
            <a:custGeom>
              <a:avLst/>
              <a:gdLst>
                <a:gd name="T0" fmla="*/ 92 w 156"/>
                <a:gd name="T1" fmla="*/ 274 h 274"/>
                <a:gd name="T2" fmla="*/ 0 w 156"/>
                <a:gd name="T3" fmla="*/ 229 h 274"/>
                <a:gd name="T4" fmla="*/ 92 w 156"/>
                <a:gd name="T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274">
                  <a:moveTo>
                    <a:pt x="92" y="274"/>
                  </a:moveTo>
                  <a:cubicBezTo>
                    <a:pt x="156" y="0"/>
                    <a:pt x="71" y="104"/>
                    <a:pt x="0" y="229"/>
                  </a:cubicBezTo>
                  <a:cubicBezTo>
                    <a:pt x="27" y="241"/>
                    <a:pt x="55" y="254"/>
                    <a:pt x="92" y="274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6" name="Freeform 298"/>
            <p:cNvSpPr>
              <a:spLocks/>
            </p:cNvSpPr>
            <p:nvPr/>
          </p:nvSpPr>
          <p:spPr bwMode="auto">
            <a:xfrm>
              <a:off x="7385" y="628"/>
              <a:ext cx="570" cy="304"/>
            </a:xfrm>
            <a:custGeom>
              <a:avLst/>
              <a:gdLst>
                <a:gd name="T0" fmla="*/ 0 w 240"/>
                <a:gd name="T1" fmla="*/ 1 h 128"/>
                <a:gd name="T2" fmla="*/ 19 w 240"/>
                <a:gd name="T3" fmla="*/ 128 h 128"/>
                <a:gd name="T4" fmla="*/ 0 w 240"/>
                <a:gd name="T5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28">
                  <a:moveTo>
                    <a:pt x="0" y="1"/>
                  </a:moveTo>
                  <a:cubicBezTo>
                    <a:pt x="240" y="0"/>
                    <a:pt x="239" y="86"/>
                    <a:pt x="19" y="128"/>
                  </a:cubicBezTo>
                  <a:cubicBezTo>
                    <a:pt x="21" y="86"/>
                    <a:pt x="13" y="43"/>
                    <a:pt x="0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7" name="Freeform 299"/>
            <p:cNvSpPr>
              <a:spLocks/>
            </p:cNvSpPr>
            <p:nvPr/>
          </p:nvSpPr>
          <p:spPr bwMode="auto">
            <a:xfrm>
              <a:off x="6253" y="1426"/>
              <a:ext cx="264" cy="311"/>
            </a:xfrm>
            <a:custGeom>
              <a:avLst/>
              <a:gdLst>
                <a:gd name="T0" fmla="*/ 264 w 111"/>
                <a:gd name="T1" fmla="*/ 123 h 131"/>
                <a:gd name="T2" fmla="*/ 140 w 111"/>
                <a:gd name="T3" fmla="*/ 0 h 131"/>
                <a:gd name="T4" fmla="*/ 264 w 111"/>
                <a:gd name="T5" fmla="*/ 123 h 1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" h="131">
                  <a:moveTo>
                    <a:pt x="111" y="52"/>
                  </a:moveTo>
                  <a:cubicBezTo>
                    <a:pt x="30" y="131"/>
                    <a:pt x="0" y="41"/>
                    <a:pt x="59" y="0"/>
                  </a:cubicBezTo>
                  <a:cubicBezTo>
                    <a:pt x="70" y="23"/>
                    <a:pt x="85" y="39"/>
                    <a:pt x="111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63888" y="2357822"/>
            <a:ext cx="1819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单片机的通讯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35155" y="2357822"/>
            <a:ext cx="12580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单片机的数据处理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58338" y="2357822"/>
            <a:ext cx="1906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操作界面的设计与数据显示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4" name="图片 73"/>
          <p:cNvPicPr/>
          <p:nvPr/>
        </p:nvPicPr>
        <p:blipFill>
          <a:blip r:embed="rId8"/>
          <a:stretch>
            <a:fillRect/>
          </a:stretch>
        </p:blipFill>
        <p:spPr>
          <a:xfrm>
            <a:off x="2994346" y="338497"/>
            <a:ext cx="3799091" cy="1048798"/>
          </a:xfrm>
          <a:prstGeom prst="rect">
            <a:avLst/>
          </a:prstGeom>
        </p:spPr>
      </p:pic>
      <p:sp>
        <p:nvSpPr>
          <p:cNvPr id="75" name="矩形 74"/>
          <p:cNvSpPr/>
          <p:nvPr/>
        </p:nvSpPr>
        <p:spPr>
          <a:xfrm>
            <a:off x="6918514" y="1087003"/>
            <a:ext cx="1486900" cy="1245861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是否使用</a:t>
            </a:r>
            <a:r>
              <a:rPr lang="en-US" altLang="zh-CN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协议及改进措施</a:t>
            </a:r>
            <a:endParaRPr lang="zh-CN" altLang="en-US" b="1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6" name="图片 75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8669" r="23429" b="14919"/>
          <a:stretch/>
        </p:blipFill>
        <p:spPr bwMode="auto">
          <a:xfrm>
            <a:off x="5148064" y="3354051"/>
            <a:ext cx="2333625" cy="15773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7" name="图片 76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8" r="31110"/>
          <a:stretch/>
        </p:blipFill>
        <p:spPr bwMode="auto">
          <a:xfrm rot="5400000">
            <a:off x="7189663" y="3261240"/>
            <a:ext cx="1604010" cy="19456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8" name="Picture 2" descr="G:\校徽（新）矢量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3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987426" y="2395582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03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3131840" y="2354932"/>
            <a:ext cx="489654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48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工作特色及其难点</a:t>
            </a:r>
          </a:p>
        </p:txBody>
      </p:sp>
      <p:pic>
        <p:nvPicPr>
          <p:cNvPr id="5" name="Picture 2" descr="G:\校徽（新）矢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4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工作特色及其难点</a:t>
            </a: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1304317" y="2450890"/>
            <a:ext cx="2270604" cy="1007161"/>
          </a:xfrm>
          <a:custGeom>
            <a:avLst/>
            <a:gdLst>
              <a:gd name="T0" fmla="*/ 0 w 690"/>
              <a:gd name="T1" fmla="*/ 190 h 254"/>
              <a:gd name="T2" fmla="*/ 0 w 690"/>
              <a:gd name="T3" fmla="*/ 190 h 254"/>
              <a:gd name="T4" fmla="*/ 0 w 690"/>
              <a:gd name="T5" fmla="*/ 62 h 254"/>
              <a:gd name="T6" fmla="*/ 618 w 690"/>
              <a:gd name="T7" fmla="*/ 62 h 254"/>
              <a:gd name="T8" fmla="*/ 618 w 690"/>
              <a:gd name="T9" fmla="*/ 0 h 254"/>
              <a:gd name="T10" fmla="*/ 689 w 690"/>
              <a:gd name="T11" fmla="*/ 128 h 254"/>
              <a:gd name="T12" fmla="*/ 618 w 690"/>
              <a:gd name="T13" fmla="*/ 253 h 254"/>
              <a:gd name="T14" fmla="*/ 618 w 690"/>
              <a:gd name="T15" fmla="*/ 190 h 254"/>
              <a:gd name="T16" fmla="*/ 0 w 690"/>
              <a:gd name="T17" fmla="*/ 19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0" h="254">
                <a:moveTo>
                  <a:pt x="0" y="190"/>
                </a:moveTo>
                <a:lnTo>
                  <a:pt x="0" y="190"/>
                </a:lnTo>
                <a:lnTo>
                  <a:pt x="0" y="62"/>
                </a:lnTo>
                <a:lnTo>
                  <a:pt x="618" y="62"/>
                </a:lnTo>
                <a:lnTo>
                  <a:pt x="618" y="0"/>
                </a:lnTo>
                <a:lnTo>
                  <a:pt x="689" y="128"/>
                </a:lnTo>
                <a:lnTo>
                  <a:pt x="618" y="253"/>
                </a:lnTo>
                <a:lnTo>
                  <a:pt x="618" y="190"/>
                </a:lnTo>
                <a:lnTo>
                  <a:pt x="0" y="190"/>
                </a:lnTo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lIns="93286" tIns="46642" rIns="93286" bIns="46642" anchor="ctr"/>
          <a:lstStyle/>
          <a:p>
            <a:pPr>
              <a:lnSpc>
                <a:spcPct val="120000"/>
              </a:lnSpc>
            </a:pPr>
            <a:endParaRPr lang="en-US" sz="1100" ker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Freeform 19"/>
          <p:cNvSpPr>
            <a:spLocks/>
          </p:cNvSpPr>
          <p:nvPr/>
        </p:nvSpPr>
        <p:spPr bwMode="auto">
          <a:xfrm>
            <a:off x="1304317" y="1203598"/>
            <a:ext cx="2965418" cy="1102325"/>
          </a:xfrm>
          <a:custGeom>
            <a:avLst/>
            <a:gdLst>
              <a:gd name="T0" fmla="*/ 0 w 893"/>
              <a:gd name="T1" fmla="*/ 0 h 278"/>
              <a:gd name="T2" fmla="*/ 0 w 893"/>
              <a:gd name="T3" fmla="*/ 0 h 278"/>
              <a:gd name="T4" fmla="*/ 696 w 893"/>
              <a:gd name="T5" fmla="*/ 0 h 278"/>
              <a:gd name="T6" fmla="*/ 838 w 893"/>
              <a:gd name="T7" fmla="*/ 155 h 278"/>
              <a:gd name="T8" fmla="*/ 892 w 893"/>
              <a:gd name="T9" fmla="*/ 112 h 278"/>
              <a:gd name="T10" fmla="*/ 835 w 893"/>
              <a:gd name="T11" fmla="*/ 244 h 278"/>
              <a:gd name="T12" fmla="*/ 686 w 893"/>
              <a:gd name="T13" fmla="*/ 277 h 278"/>
              <a:gd name="T14" fmla="*/ 735 w 893"/>
              <a:gd name="T15" fmla="*/ 237 h 278"/>
              <a:gd name="T16" fmla="*/ 639 w 893"/>
              <a:gd name="T17" fmla="*/ 135 h 278"/>
              <a:gd name="T18" fmla="*/ 0 w 893"/>
              <a:gd name="T19" fmla="*/ 135 h 278"/>
              <a:gd name="T20" fmla="*/ 0 w 893"/>
              <a:gd name="T2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3" h="278">
                <a:moveTo>
                  <a:pt x="0" y="0"/>
                </a:moveTo>
                <a:lnTo>
                  <a:pt x="0" y="0"/>
                </a:lnTo>
                <a:lnTo>
                  <a:pt x="696" y="0"/>
                </a:lnTo>
                <a:lnTo>
                  <a:pt x="838" y="155"/>
                </a:lnTo>
                <a:lnTo>
                  <a:pt x="892" y="112"/>
                </a:lnTo>
                <a:lnTo>
                  <a:pt x="835" y="244"/>
                </a:lnTo>
                <a:lnTo>
                  <a:pt x="686" y="277"/>
                </a:lnTo>
                <a:lnTo>
                  <a:pt x="735" y="237"/>
                </a:lnTo>
                <a:lnTo>
                  <a:pt x="639" y="135"/>
                </a:lnTo>
                <a:lnTo>
                  <a:pt x="0" y="135"/>
                </a:lnTo>
                <a:lnTo>
                  <a:pt x="0" y="0"/>
                </a:lnTo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lIns="93286" tIns="46642" rIns="93286" bIns="46642" anchor="ctr"/>
          <a:lstStyle/>
          <a:p>
            <a:pPr>
              <a:lnSpc>
                <a:spcPct val="120000"/>
              </a:lnSpc>
            </a:pPr>
            <a:endParaRPr lang="en-US" sz="1100" ker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0"/>
          <p:cNvSpPr>
            <a:spLocks/>
          </p:cNvSpPr>
          <p:nvPr/>
        </p:nvSpPr>
        <p:spPr bwMode="auto">
          <a:xfrm>
            <a:off x="4820977" y="1203598"/>
            <a:ext cx="2965418" cy="1102325"/>
          </a:xfrm>
          <a:custGeom>
            <a:avLst/>
            <a:gdLst>
              <a:gd name="T0" fmla="*/ 892 w 893"/>
              <a:gd name="T1" fmla="*/ 0 h 278"/>
              <a:gd name="T2" fmla="*/ 892 w 893"/>
              <a:gd name="T3" fmla="*/ 0 h 278"/>
              <a:gd name="T4" fmla="*/ 195 w 893"/>
              <a:gd name="T5" fmla="*/ 0 h 278"/>
              <a:gd name="T6" fmla="*/ 53 w 893"/>
              <a:gd name="T7" fmla="*/ 155 h 278"/>
              <a:gd name="T8" fmla="*/ 0 w 893"/>
              <a:gd name="T9" fmla="*/ 112 h 278"/>
              <a:gd name="T10" fmla="*/ 57 w 893"/>
              <a:gd name="T11" fmla="*/ 244 h 278"/>
              <a:gd name="T12" fmla="*/ 206 w 893"/>
              <a:gd name="T13" fmla="*/ 277 h 278"/>
              <a:gd name="T14" fmla="*/ 156 w 893"/>
              <a:gd name="T15" fmla="*/ 237 h 278"/>
              <a:gd name="T16" fmla="*/ 252 w 893"/>
              <a:gd name="T17" fmla="*/ 135 h 278"/>
              <a:gd name="T18" fmla="*/ 892 w 893"/>
              <a:gd name="T19" fmla="*/ 135 h 278"/>
              <a:gd name="T20" fmla="*/ 892 w 893"/>
              <a:gd name="T2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3" h="278">
                <a:moveTo>
                  <a:pt x="892" y="0"/>
                </a:moveTo>
                <a:lnTo>
                  <a:pt x="892" y="0"/>
                </a:lnTo>
                <a:lnTo>
                  <a:pt x="195" y="0"/>
                </a:lnTo>
                <a:lnTo>
                  <a:pt x="53" y="155"/>
                </a:lnTo>
                <a:lnTo>
                  <a:pt x="0" y="112"/>
                </a:lnTo>
                <a:lnTo>
                  <a:pt x="57" y="244"/>
                </a:lnTo>
                <a:lnTo>
                  <a:pt x="206" y="277"/>
                </a:lnTo>
                <a:lnTo>
                  <a:pt x="156" y="237"/>
                </a:lnTo>
                <a:lnTo>
                  <a:pt x="252" y="135"/>
                </a:lnTo>
                <a:lnTo>
                  <a:pt x="892" y="135"/>
                </a:lnTo>
                <a:lnTo>
                  <a:pt x="892" y="0"/>
                </a:lnTo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lIns="93286" tIns="46642" rIns="93286" bIns="46642" anchor="ctr"/>
          <a:lstStyle/>
          <a:p>
            <a:pPr>
              <a:lnSpc>
                <a:spcPct val="120000"/>
              </a:lnSpc>
            </a:pPr>
            <a:endParaRPr lang="en-US" sz="1100" ker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21"/>
          <p:cNvSpPr>
            <a:spLocks/>
          </p:cNvSpPr>
          <p:nvPr/>
        </p:nvSpPr>
        <p:spPr bwMode="auto">
          <a:xfrm>
            <a:off x="1304317" y="3530059"/>
            <a:ext cx="2965418" cy="1102325"/>
          </a:xfrm>
          <a:custGeom>
            <a:avLst/>
            <a:gdLst>
              <a:gd name="T0" fmla="*/ 0 w 893"/>
              <a:gd name="T1" fmla="*/ 277 h 278"/>
              <a:gd name="T2" fmla="*/ 0 w 893"/>
              <a:gd name="T3" fmla="*/ 277 h 278"/>
              <a:gd name="T4" fmla="*/ 696 w 893"/>
              <a:gd name="T5" fmla="*/ 277 h 278"/>
              <a:gd name="T6" fmla="*/ 838 w 893"/>
              <a:gd name="T7" fmla="*/ 125 h 278"/>
              <a:gd name="T8" fmla="*/ 892 w 893"/>
              <a:gd name="T9" fmla="*/ 165 h 278"/>
              <a:gd name="T10" fmla="*/ 835 w 893"/>
              <a:gd name="T11" fmla="*/ 33 h 278"/>
              <a:gd name="T12" fmla="*/ 686 w 893"/>
              <a:gd name="T13" fmla="*/ 0 h 278"/>
              <a:gd name="T14" fmla="*/ 735 w 893"/>
              <a:gd name="T15" fmla="*/ 40 h 278"/>
              <a:gd name="T16" fmla="*/ 639 w 893"/>
              <a:gd name="T17" fmla="*/ 142 h 278"/>
              <a:gd name="T18" fmla="*/ 0 w 893"/>
              <a:gd name="T19" fmla="*/ 142 h 278"/>
              <a:gd name="T20" fmla="*/ 0 w 893"/>
              <a:gd name="T21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3" h="278">
                <a:moveTo>
                  <a:pt x="0" y="277"/>
                </a:moveTo>
                <a:lnTo>
                  <a:pt x="0" y="277"/>
                </a:lnTo>
                <a:lnTo>
                  <a:pt x="696" y="277"/>
                </a:lnTo>
                <a:lnTo>
                  <a:pt x="838" y="125"/>
                </a:lnTo>
                <a:lnTo>
                  <a:pt x="892" y="165"/>
                </a:lnTo>
                <a:lnTo>
                  <a:pt x="835" y="33"/>
                </a:lnTo>
                <a:lnTo>
                  <a:pt x="686" y="0"/>
                </a:lnTo>
                <a:lnTo>
                  <a:pt x="735" y="40"/>
                </a:lnTo>
                <a:lnTo>
                  <a:pt x="639" y="142"/>
                </a:lnTo>
                <a:lnTo>
                  <a:pt x="0" y="142"/>
                </a:lnTo>
                <a:lnTo>
                  <a:pt x="0" y="277"/>
                </a:lnTo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lIns="93286" tIns="46642" rIns="93286" bIns="46642" anchor="ctr"/>
          <a:lstStyle/>
          <a:p>
            <a:pPr>
              <a:lnSpc>
                <a:spcPct val="120000"/>
              </a:lnSpc>
            </a:pPr>
            <a:endParaRPr lang="en-US" sz="1100" ker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3"/>
          <p:cNvSpPr>
            <a:spLocks/>
          </p:cNvSpPr>
          <p:nvPr/>
        </p:nvSpPr>
        <p:spPr bwMode="auto">
          <a:xfrm>
            <a:off x="5460076" y="2450890"/>
            <a:ext cx="2326319" cy="1007161"/>
          </a:xfrm>
          <a:custGeom>
            <a:avLst/>
            <a:gdLst>
              <a:gd name="T0" fmla="*/ 689 w 690"/>
              <a:gd name="T1" fmla="*/ 190 h 254"/>
              <a:gd name="T2" fmla="*/ 689 w 690"/>
              <a:gd name="T3" fmla="*/ 190 h 254"/>
              <a:gd name="T4" fmla="*/ 689 w 690"/>
              <a:gd name="T5" fmla="*/ 62 h 254"/>
              <a:gd name="T6" fmla="*/ 71 w 690"/>
              <a:gd name="T7" fmla="*/ 62 h 254"/>
              <a:gd name="T8" fmla="*/ 67 w 690"/>
              <a:gd name="T9" fmla="*/ 0 h 254"/>
              <a:gd name="T10" fmla="*/ 0 w 690"/>
              <a:gd name="T11" fmla="*/ 128 h 254"/>
              <a:gd name="T12" fmla="*/ 71 w 690"/>
              <a:gd name="T13" fmla="*/ 253 h 254"/>
              <a:gd name="T14" fmla="*/ 71 w 690"/>
              <a:gd name="T15" fmla="*/ 190 h 254"/>
              <a:gd name="T16" fmla="*/ 689 w 690"/>
              <a:gd name="T17" fmla="*/ 19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0" h="254">
                <a:moveTo>
                  <a:pt x="689" y="190"/>
                </a:moveTo>
                <a:lnTo>
                  <a:pt x="689" y="190"/>
                </a:lnTo>
                <a:lnTo>
                  <a:pt x="689" y="62"/>
                </a:lnTo>
                <a:lnTo>
                  <a:pt x="71" y="62"/>
                </a:lnTo>
                <a:lnTo>
                  <a:pt x="67" y="0"/>
                </a:lnTo>
                <a:lnTo>
                  <a:pt x="0" y="128"/>
                </a:lnTo>
                <a:lnTo>
                  <a:pt x="71" y="253"/>
                </a:lnTo>
                <a:lnTo>
                  <a:pt x="71" y="190"/>
                </a:lnTo>
                <a:lnTo>
                  <a:pt x="689" y="190"/>
                </a:lnTo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lIns="93286" tIns="46642" rIns="93286" bIns="46642" anchor="ctr"/>
          <a:lstStyle/>
          <a:p>
            <a:pPr>
              <a:lnSpc>
                <a:spcPct val="120000"/>
              </a:lnSpc>
            </a:pPr>
            <a:endParaRPr lang="en-US" sz="1100" ker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53"/>
          <p:cNvSpPr txBox="1">
            <a:spLocks noChangeArrowheads="1"/>
          </p:cNvSpPr>
          <p:nvPr/>
        </p:nvSpPr>
        <p:spPr bwMode="auto">
          <a:xfrm>
            <a:off x="1348041" y="1306870"/>
            <a:ext cx="2328776" cy="3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传输速度快</a:t>
            </a:r>
            <a:endParaRPr lang="zh-CN" altLang="en-US" sz="2400" kern="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TextBox 53"/>
          <p:cNvSpPr txBox="1">
            <a:spLocks noChangeArrowheads="1"/>
          </p:cNvSpPr>
          <p:nvPr/>
        </p:nvSpPr>
        <p:spPr bwMode="auto">
          <a:xfrm>
            <a:off x="1222635" y="2777007"/>
            <a:ext cx="2413261" cy="3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数据简单</a:t>
            </a:r>
            <a:endParaRPr lang="zh-CN" altLang="en-US" sz="2400" kern="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TextBox 53"/>
          <p:cNvSpPr txBox="1">
            <a:spLocks noChangeArrowheads="1"/>
          </p:cNvSpPr>
          <p:nvPr/>
        </p:nvSpPr>
        <p:spPr bwMode="auto">
          <a:xfrm>
            <a:off x="1316605" y="4081435"/>
            <a:ext cx="2319291" cy="61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</a:t>
            </a:r>
            <a:r>
              <a:rPr lang="zh-CN" altLang="en-US" sz="17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语言的编程，操作简单，易</a:t>
            </a:r>
            <a:r>
              <a:rPr lang="zh-CN" altLang="en-US" sz="17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上手</a:t>
            </a:r>
            <a:endParaRPr lang="zh-CN" altLang="en-US" sz="2400" kern="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TextBox 53"/>
          <p:cNvSpPr txBox="1">
            <a:spLocks noChangeArrowheads="1"/>
          </p:cNvSpPr>
          <p:nvPr/>
        </p:nvSpPr>
        <p:spPr bwMode="auto">
          <a:xfrm>
            <a:off x="5399099" y="2765555"/>
            <a:ext cx="2413261" cy="3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处理速度快</a:t>
            </a:r>
            <a:endParaRPr lang="zh-CN" altLang="en-US" sz="2400" kern="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475636" y="1306920"/>
            <a:ext cx="2312961" cy="3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Arduino</a:t>
            </a:r>
            <a:r>
              <a:rPr lang="zh-CN" altLang="en-US" sz="17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开发资源成熟</a:t>
            </a:r>
            <a:endParaRPr lang="zh-CN" altLang="en-US" sz="2400" kern="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50571" y="2279278"/>
            <a:ext cx="1586249" cy="1292655"/>
            <a:chOff x="3910879" y="2268230"/>
            <a:chExt cx="1586249" cy="1292655"/>
          </a:xfrm>
        </p:grpSpPr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3910879" y="2268230"/>
              <a:ext cx="1586249" cy="1292655"/>
            </a:xfrm>
            <a:prstGeom prst="hexagon">
              <a:avLst>
                <a:gd name="adj" fmla="val 30740"/>
                <a:gd name="vf" fmla="val 115470"/>
              </a:avLst>
            </a:prstGeom>
            <a:blipFill dpi="0"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SG" sz="11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2596" y="2652947"/>
              <a:ext cx="902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特点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pic>
        <p:nvPicPr>
          <p:cNvPr id="23" name="Picture 2" descr="G:\校徽（新）矢量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71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工作特色及其难点</a:t>
            </a: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1304317" y="2450890"/>
            <a:ext cx="2270604" cy="1007161"/>
          </a:xfrm>
          <a:custGeom>
            <a:avLst/>
            <a:gdLst>
              <a:gd name="T0" fmla="*/ 0 w 690"/>
              <a:gd name="T1" fmla="*/ 190 h 254"/>
              <a:gd name="T2" fmla="*/ 0 w 690"/>
              <a:gd name="T3" fmla="*/ 190 h 254"/>
              <a:gd name="T4" fmla="*/ 0 w 690"/>
              <a:gd name="T5" fmla="*/ 62 h 254"/>
              <a:gd name="T6" fmla="*/ 618 w 690"/>
              <a:gd name="T7" fmla="*/ 62 h 254"/>
              <a:gd name="T8" fmla="*/ 618 w 690"/>
              <a:gd name="T9" fmla="*/ 0 h 254"/>
              <a:gd name="T10" fmla="*/ 689 w 690"/>
              <a:gd name="T11" fmla="*/ 128 h 254"/>
              <a:gd name="T12" fmla="*/ 618 w 690"/>
              <a:gd name="T13" fmla="*/ 253 h 254"/>
              <a:gd name="T14" fmla="*/ 618 w 690"/>
              <a:gd name="T15" fmla="*/ 190 h 254"/>
              <a:gd name="T16" fmla="*/ 0 w 690"/>
              <a:gd name="T17" fmla="*/ 19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0" h="254">
                <a:moveTo>
                  <a:pt x="0" y="190"/>
                </a:moveTo>
                <a:lnTo>
                  <a:pt x="0" y="190"/>
                </a:lnTo>
                <a:lnTo>
                  <a:pt x="0" y="62"/>
                </a:lnTo>
                <a:lnTo>
                  <a:pt x="618" y="62"/>
                </a:lnTo>
                <a:lnTo>
                  <a:pt x="618" y="0"/>
                </a:lnTo>
                <a:lnTo>
                  <a:pt x="689" y="128"/>
                </a:lnTo>
                <a:lnTo>
                  <a:pt x="618" y="253"/>
                </a:lnTo>
                <a:lnTo>
                  <a:pt x="618" y="190"/>
                </a:lnTo>
                <a:lnTo>
                  <a:pt x="0" y="190"/>
                </a:lnTo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lIns="93286" tIns="46642" rIns="93286" bIns="46642" anchor="ctr"/>
          <a:lstStyle/>
          <a:p>
            <a:pPr>
              <a:lnSpc>
                <a:spcPct val="120000"/>
              </a:lnSpc>
            </a:pPr>
            <a:endParaRPr lang="en-US" sz="1100" ker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Freeform 19"/>
          <p:cNvSpPr>
            <a:spLocks/>
          </p:cNvSpPr>
          <p:nvPr/>
        </p:nvSpPr>
        <p:spPr bwMode="auto">
          <a:xfrm>
            <a:off x="1304317" y="1203598"/>
            <a:ext cx="2965418" cy="1102325"/>
          </a:xfrm>
          <a:custGeom>
            <a:avLst/>
            <a:gdLst>
              <a:gd name="T0" fmla="*/ 0 w 893"/>
              <a:gd name="T1" fmla="*/ 0 h 278"/>
              <a:gd name="T2" fmla="*/ 0 w 893"/>
              <a:gd name="T3" fmla="*/ 0 h 278"/>
              <a:gd name="T4" fmla="*/ 696 w 893"/>
              <a:gd name="T5" fmla="*/ 0 h 278"/>
              <a:gd name="T6" fmla="*/ 838 w 893"/>
              <a:gd name="T7" fmla="*/ 155 h 278"/>
              <a:gd name="T8" fmla="*/ 892 w 893"/>
              <a:gd name="T9" fmla="*/ 112 h 278"/>
              <a:gd name="T10" fmla="*/ 835 w 893"/>
              <a:gd name="T11" fmla="*/ 244 h 278"/>
              <a:gd name="T12" fmla="*/ 686 w 893"/>
              <a:gd name="T13" fmla="*/ 277 h 278"/>
              <a:gd name="T14" fmla="*/ 735 w 893"/>
              <a:gd name="T15" fmla="*/ 237 h 278"/>
              <a:gd name="T16" fmla="*/ 639 w 893"/>
              <a:gd name="T17" fmla="*/ 135 h 278"/>
              <a:gd name="T18" fmla="*/ 0 w 893"/>
              <a:gd name="T19" fmla="*/ 135 h 278"/>
              <a:gd name="T20" fmla="*/ 0 w 893"/>
              <a:gd name="T2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3" h="278">
                <a:moveTo>
                  <a:pt x="0" y="0"/>
                </a:moveTo>
                <a:lnTo>
                  <a:pt x="0" y="0"/>
                </a:lnTo>
                <a:lnTo>
                  <a:pt x="696" y="0"/>
                </a:lnTo>
                <a:lnTo>
                  <a:pt x="838" y="155"/>
                </a:lnTo>
                <a:lnTo>
                  <a:pt x="892" y="112"/>
                </a:lnTo>
                <a:lnTo>
                  <a:pt x="835" y="244"/>
                </a:lnTo>
                <a:lnTo>
                  <a:pt x="686" y="277"/>
                </a:lnTo>
                <a:lnTo>
                  <a:pt x="735" y="237"/>
                </a:lnTo>
                <a:lnTo>
                  <a:pt x="639" y="135"/>
                </a:lnTo>
                <a:lnTo>
                  <a:pt x="0" y="135"/>
                </a:lnTo>
                <a:lnTo>
                  <a:pt x="0" y="0"/>
                </a:lnTo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lIns="93286" tIns="46642" rIns="93286" bIns="46642" anchor="ctr"/>
          <a:lstStyle/>
          <a:p>
            <a:pPr>
              <a:lnSpc>
                <a:spcPct val="120000"/>
              </a:lnSpc>
            </a:pPr>
            <a:endParaRPr lang="en-US" sz="1100" ker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0"/>
          <p:cNvSpPr>
            <a:spLocks/>
          </p:cNvSpPr>
          <p:nvPr/>
        </p:nvSpPr>
        <p:spPr bwMode="auto">
          <a:xfrm>
            <a:off x="4820977" y="1203598"/>
            <a:ext cx="2965418" cy="1102325"/>
          </a:xfrm>
          <a:custGeom>
            <a:avLst/>
            <a:gdLst>
              <a:gd name="T0" fmla="*/ 892 w 893"/>
              <a:gd name="T1" fmla="*/ 0 h 278"/>
              <a:gd name="T2" fmla="*/ 892 w 893"/>
              <a:gd name="T3" fmla="*/ 0 h 278"/>
              <a:gd name="T4" fmla="*/ 195 w 893"/>
              <a:gd name="T5" fmla="*/ 0 h 278"/>
              <a:gd name="T6" fmla="*/ 53 w 893"/>
              <a:gd name="T7" fmla="*/ 155 h 278"/>
              <a:gd name="T8" fmla="*/ 0 w 893"/>
              <a:gd name="T9" fmla="*/ 112 h 278"/>
              <a:gd name="T10" fmla="*/ 57 w 893"/>
              <a:gd name="T11" fmla="*/ 244 h 278"/>
              <a:gd name="T12" fmla="*/ 206 w 893"/>
              <a:gd name="T13" fmla="*/ 277 h 278"/>
              <a:gd name="T14" fmla="*/ 156 w 893"/>
              <a:gd name="T15" fmla="*/ 237 h 278"/>
              <a:gd name="T16" fmla="*/ 252 w 893"/>
              <a:gd name="T17" fmla="*/ 135 h 278"/>
              <a:gd name="T18" fmla="*/ 892 w 893"/>
              <a:gd name="T19" fmla="*/ 135 h 278"/>
              <a:gd name="T20" fmla="*/ 892 w 893"/>
              <a:gd name="T2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3" h="278">
                <a:moveTo>
                  <a:pt x="892" y="0"/>
                </a:moveTo>
                <a:lnTo>
                  <a:pt x="892" y="0"/>
                </a:lnTo>
                <a:lnTo>
                  <a:pt x="195" y="0"/>
                </a:lnTo>
                <a:lnTo>
                  <a:pt x="53" y="155"/>
                </a:lnTo>
                <a:lnTo>
                  <a:pt x="0" y="112"/>
                </a:lnTo>
                <a:lnTo>
                  <a:pt x="57" y="244"/>
                </a:lnTo>
                <a:lnTo>
                  <a:pt x="206" y="277"/>
                </a:lnTo>
                <a:lnTo>
                  <a:pt x="156" y="237"/>
                </a:lnTo>
                <a:lnTo>
                  <a:pt x="252" y="135"/>
                </a:lnTo>
                <a:lnTo>
                  <a:pt x="892" y="135"/>
                </a:lnTo>
                <a:lnTo>
                  <a:pt x="892" y="0"/>
                </a:lnTo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lIns="93286" tIns="46642" rIns="93286" bIns="46642" anchor="ctr"/>
          <a:lstStyle/>
          <a:p>
            <a:pPr>
              <a:lnSpc>
                <a:spcPct val="120000"/>
              </a:lnSpc>
            </a:pPr>
            <a:endParaRPr lang="en-US" sz="1100" ker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3"/>
          <p:cNvSpPr>
            <a:spLocks/>
          </p:cNvSpPr>
          <p:nvPr/>
        </p:nvSpPr>
        <p:spPr bwMode="auto">
          <a:xfrm>
            <a:off x="5460076" y="2450890"/>
            <a:ext cx="2326319" cy="1007161"/>
          </a:xfrm>
          <a:custGeom>
            <a:avLst/>
            <a:gdLst>
              <a:gd name="T0" fmla="*/ 689 w 690"/>
              <a:gd name="T1" fmla="*/ 190 h 254"/>
              <a:gd name="T2" fmla="*/ 689 w 690"/>
              <a:gd name="T3" fmla="*/ 190 h 254"/>
              <a:gd name="T4" fmla="*/ 689 w 690"/>
              <a:gd name="T5" fmla="*/ 62 h 254"/>
              <a:gd name="T6" fmla="*/ 71 w 690"/>
              <a:gd name="T7" fmla="*/ 62 h 254"/>
              <a:gd name="T8" fmla="*/ 67 w 690"/>
              <a:gd name="T9" fmla="*/ 0 h 254"/>
              <a:gd name="T10" fmla="*/ 0 w 690"/>
              <a:gd name="T11" fmla="*/ 128 h 254"/>
              <a:gd name="T12" fmla="*/ 71 w 690"/>
              <a:gd name="T13" fmla="*/ 253 h 254"/>
              <a:gd name="T14" fmla="*/ 71 w 690"/>
              <a:gd name="T15" fmla="*/ 190 h 254"/>
              <a:gd name="T16" fmla="*/ 689 w 690"/>
              <a:gd name="T17" fmla="*/ 19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0" h="254">
                <a:moveTo>
                  <a:pt x="689" y="190"/>
                </a:moveTo>
                <a:lnTo>
                  <a:pt x="689" y="190"/>
                </a:lnTo>
                <a:lnTo>
                  <a:pt x="689" y="62"/>
                </a:lnTo>
                <a:lnTo>
                  <a:pt x="71" y="62"/>
                </a:lnTo>
                <a:lnTo>
                  <a:pt x="67" y="0"/>
                </a:lnTo>
                <a:lnTo>
                  <a:pt x="0" y="128"/>
                </a:lnTo>
                <a:lnTo>
                  <a:pt x="71" y="253"/>
                </a:lnTo>
                <a:lnTo>
                  <a:pt x="71" y="190"/>
                </a:lnTo>
                <a:lnTo>
                  <a:pt x="689" y="190"/>
                </a:lnTo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lIns="93286" tIns="46642" rIns="93286" bIns="46642" anchor="ctr"/>
          <a:lstStyle/>
          <a:p>
            <a:pPr>
              <a:lnSpc>
                <a:spcPct val="120000"/>
              </a:lnSpc>
            </a:pPr>
            <a:endParaRPr lang="en-US" sz="1100" ker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53"/>
          <p:cNvSpPr txBox="1">
            <a:spLocks noChangeArrowheads="1"/>
          </p:cNvSpPr>
          <p:nvPr/>
        </p:nvSpPr>
        <p:spPr bwMode="auto">
          <a:xfrm>
            <a:off x="1348041" y="1306870"/>
            <a:ext cx="2328776" cy="3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手势识别距离太短</a:t>
            </a:r>
            <a:endParaRPr lang="zh-CN" altLang="en-US" sz="2400" kern="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TextBox 53"/>
          <p:cNvSpPr txBox="1">
            <a:spLocks noChangeArrowheads="1"/>
          </p:cNvSpPr>
          <p:nvPr/>
        </p:nvSpPr>
        <p:spPr bwMode="auto">
          <a:xfrm>
            <a:off x="1222635" y="2777007"/>
            <a:ext cx="2413261" cy="3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信号干扰</a:t>
            </a:r>
            <a:endParaRPr lang="zh-CN" altLang="en-US" sz="2400" kern="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TextBox 53"/>
          <p:cNvSpPr txBox="1">
            <a:spLocks noChangeArrowheads="1"/>
          </p:cNvSpPr>
          <p:nvPr/>
        </p:nvSpPr>
        <p:spPr bwMode="auto">
          <a:xfrm>
            <a:off x="5399099" y="2765555"/>
            <a:ext cx="2413261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等等</a:t>
            </a:r>
            <a:endParaRPr lang="zh-CN" altLang="en-US" sz="2400" kern="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475636" y="1306920"/>
            <a:ext cx="2312961" cy="3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误</a:t>
            </a:r>
            <a:r>
              <a:rPr lang="zh-CN" altLang="en-US" sz="17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操作的解决</a:t>
            </a:r>
            <a:endParaRPr lang="zh-CN" altLang="en-US" sz="2400" kern="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50571" y="2279278"/>
            <a:ext cx="1586249" cy="1292655"/>
            <a:chOff x="3910879" y="2268230"/>
            <a:chExt cx="1586249" cy="1292655"/>
          </a:xfrm>
        </p:grpSpPr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3910879" y="2268230"/>
              <a:ext cx="1586249" cy="1292655"/>
            </a:xfrm>
            <a:prstGeom prst="hexagon">
              <a:avLst>
                <a:gd name="adj" fmla="val 30740"/>
                <a:gd name="vf" fmla="val 115470"/>
              </a:avLst>
            </a:prstGeom>
            <a:blipFill dpi="0" rotWithShape="1"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SG" sz="11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2597" y="26529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难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pic>
        <p:nvPicPr>
          <p:cNvPr id="23" name="Picture 2" descr="G:\校徽（新）矢量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24" y="122684"/>
            <a:ext cx="893980" cy="8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0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教学课件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0.8|0.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382</Words>
  <Application>Microsoft Office PowerPoint</Application>
  <PresentationFormat>自定义</PresentationFormat>
  <Paragraphs>121</Paragraphs>
  <Slides>19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何克劲</cp:lastModifiedBy>
  <cp:revision>77</cp:revision>
  <dcterms:created xsi:type="dcterms:W3CDTF">2015-10-14T02:35:41Z</dcterms:created>
  <dcterms:modified xsi:type="dcterms:W3CDTF">2019-01-07T12:17:45Z</dcterms:modified>
</cp:coreProperties>
</file>