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6" r:id="rId2"/>
    <p:sldId id="278" r:id="rId3"/>
    <p:sldId id="290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4" r:id="rId16"/>
    <p:sldId id="275" r:id="rId17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Average" panose="020B0604020202020204" charset="0"/>
      <p:regular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4B2FE-9EB4-46AF-8391-B0701D3F80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29F044-78A4-4AFA-B7F0-FAF5A97DC3C6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Load dataset from the source into R</a:t>
          </a:r>
        </a:p>
      </dgm:t>
    </dgm:pt>
    <dgm:pt modelId="{2AB866BA-7B40-4B15-916B-B3597A7B1E23}" type="par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F039408-0524-4DBD-B25E-6982F2F5C260}" type="sib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82662B3-57B8-4531-B2F3-0460868C7A52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Tidy/Transform in R to a set of normalized tables </a:t>
          </a:r>
        </a:p>
      </dgm:t>
    </dgm:pt>
    <dgm:pt modelId="{0DAFAA86-03FD-4305-8426-936D4BD9ADE5}" type="par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4E2C6EF4-FBF4-46C8-B7F4-09AFA795D34F}" type="sib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FB8B59D5-A925-4DBE-8135-0DB908F56130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Load relational database into </a:t>
          </a:r>
          <a:r>
            <a:rPr lang="en-US" sz="1400" b="0" dirty="0">
              <a:latin typeface="Average" panose="020B0604020202020204" charset="0"/>
            </a:rPr>
            <a:t>Microsoft Azure</a:t>
          </a:r>
        </a:p>
      </dgm:t>
    </dgm:pt>
    <dgm:pt modelId="{28DBDF76-2B23-4104-BE45-13E71FDB580F}" type="par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3902A97-F01E-4E8E-B9A7-8C8653395326}" type="sib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2E9FFA3-752E-48CD-A1D4-7FBA10F658EB}">
      <dgm:prSet custT="1"/>
      <dgm:spPr/>
      <dgm:t>
        <a:bodyPr/>
        <a:lstStyle/>
        <a:p>
          <a:r>
            <a:rPr lang="en-US" sz="1400">
              <a:latin typeface="Average" panose="020B0604020202020204" charset="0"/>
            </a:rPr>
            <a:t>Conduct analyses in R</a:t>
          </a:r>
        </a:p>
      </dgm:t>
    </dgm:pt>
    <dgm:pt modelId="{F99F5A85-F84E-4483-80A6-60F6FB2D5ED6}" type="par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E68406E9-D428-4BF1-ACE7-F1E779CE3ACE}" type="sib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5ED2251E-14A5-490D-BEB6-70C3FB3CC4BD}" type="pres">
      <dgm:prSet presAssocID="{3AE4B2FE-9EB4-46AF-8391-B0701D3F80A6}" presName="root" presStyleCnt="0">
        <dgm:presLayoutVars>
          <dgm:dir/>
          <dgm:resizeHandles val="exact"/>
        </dgm:presLayoutVars>
      </dgm:prSet>
      <dgm:spPr/>
    </dgm:pt>
    <dgm:pt modelId="{6C66F264-4727-4C86-8E21-26043AA6107C}" type="pres">
      <dgm:prSet presAssocID="{5B29F044-78A4-4AFA-B7F0-FAF5A97DC3C6}" presName="compNode" presStyleCnt="0"/>
      <dgm:spPr/>
    </dgm:pt>
    <dgm:pt modelId="{4BB79BAE-F9A2-456A-A086-7E659B6F2166}" type="pres">
      <dgm:prSet presAssocID="{5B29F044-78A4-4AFA-B7F0-FAF5A97DC3C6}" presName="bgRect" presStyleLbl="bgShp" presStyleIdx="0" presStyleCnt="4"/>
      <dgm:spPr/>
    </dgm:pt>
    <dgm:pt modelId="{88D64C06-5CAB-42B6-8C2B-16CA4ADC2B27}" type="pres">
      <dgm:prSet presAssocID="{5B29F044-78A4-4AFA-B7F0-FAF5A97DC3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E31957-6CB8-4487-9A38-B4B3DD0B1E46}" type="pres">
      <dgm:prSet presAssocID="{5B29F044-78A4-4AFA-B7F0-FAF5A97DC3C6}" presName="spaceRect" presStyleCnt="0"/>
      <dgm:spPr/>
    </dgm:pt>
    <dgm:pt modelId="{E9B31272-9BD0-4503-8815-948B82F5A1ED}" type="pres">
      <dgm:prSet presAssocID="{5B29F044-78A4-4AFA-B7F0-FAF5A97DC3C6}" presName="parTx" presStyleLbl="revTx" presStyleIdx="0" presStyleCnt="4">
        <dgm:presLayoutVars>
          <dgm:chMax val="0"/>
          <dgm:chPref val="0"/>
        </dgm:presLayoutVars>
      </dgm:prSet>
      <dgm:spPr/>
    </dgm:pt>
    <dgm:pt modelId="{82838564-FBE6-478B-A1E4-1B7B15A09BCA}" type="pres">
      <dgm:prSet presAssocID="{7F039408-0524-4DBD-B25E-6982F2F5C260}" presName="sibTrans" presStyleCnt="0"/>
      <dgm:spPr/>
    </dgm:pt>
    <dgm:pt modelId="{20B4F238-32CC-424D-9FC5-FE4AF1401512}" type="pres">
      <dgm:prSet presAssocID="{782662B3-57B8-4531-B2F3-0460868C7A52}" presName="compNode" presStyleCnt="0"/>
      <dgm:spPr/>
    </dgm:pt>
    <dgm:pt modelId="{9EB2973D-81F9-4B29-86DA-D88678BF3678}" type="pres">
      <dgm:prSet presAssocID="{782662B3-57B8-4531-B2F3-0460868C7A52}" presName="bgRect" presStyleLbl="bgShp" presStyleIdx="1" presStyleCnt="4"/>
      <dgm:spPr/>
    </dgm:pt>
    <dgm:pt modelId="{5B2D5BC2-689D-467B-9FD8-7582DECD11F4}" type="pres">
      <dgm:prSet presAssocID="{782662B3-57B8-4531-B2F3-0460868C7A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84FE4A5-0EC2-48BF-B7A2-928E9B844544}" type="pres">
      <dgm:prSet presAssocID="{782662B3-57B8-4531-B2F3-0460868C7A52}" presName="spaceRect" presStyleCnt="0"/>
      <dgm:spPr/>
    </dgm:pt>
    <dgm:pt modelId="{3A06FA4B-D84A-49D7-9FDB-FEF17203B68B}" type="pres">
      <dgm:prSet presAssocID="{782662B3-57B8-4531-B2F3-0460868C7A52}" presName="parTx" presStyleLbl="revTx" presStyleIdx="1" presStyleCnt="4">
        <dgm:presLayoutVars>
          <dgm:chMax val="0"/>
          <dgm:chPref val="0"/>
        </dgm:presLayoutVars>
      </dgm:prSet>
      <dgm:spPr/>
    </dgm:pt>
    <dgm:pt modelId="{6E7C998B-A042-47F9-856E-34134D525DE7}" type="pres">
      <dgm:prSet presAssocID="{4E2C6EF4-FBF4-46C8-B7F4-09AFA795D34F}" presName="sibTrans" presStyleCnt="0"/>
      <dgm:spPr/>
    </dgm:pt>
    <dgm:pt modelId="{3D30BBF4-C36B-4B34-884F-7154327C9918}" type="pres">
      <dgm:prSet presAssocID="{FB8B59D5-A925-4DBE-8135-0DB908F56130}" presName="compNode" presStyleCnt="0"/>
      <dgm:spPr/>
    </dgm:pt>
    <dgm:pt modelId="{138E5900-E594-420F-9427-13913D5DF36F}" type="pres">
      <dgm:prSet presAssocID="{FB8B59D5-A925-4DBE-8135-0DB908F56130}" presName="bgRect" presStyleLbl="bgShp" presStyleIdx="2" presStyleCnt="4" custLinFactNeighborX="12913" custLinFactNeighborY="-1537"/>
      <dgm:spPr/>
    </dgm:pt>
    <dgm:pt modelId="{87F06623-8BE1-4600-91B7-008730823E1F}" type="pres">
      <dgm:prSet presAssocID="{FB8B59D5-A925-4DBE-8135-0DB908F561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75E5130-98BC-44F6-B481-2CCF4F60B3B5}" type="pres">
      <dgm:prSet presAssocID="{FB8B59D5-A925-4DBE-8135-0DB908F56130}" presName="spaceRect" presStyleCnt="0"/>
      <dgm:spPr/>
    </dgm:pt>
    <dgm:pt modelId="{5FC5446C-6A29-44D9-8CCD-70C89CDBCEA9}" type="pres">
      <dgm:prSet presAssocID="{FB8B59D5-A925-4DBE-8135-0DB908F56130}" presName="parTx" presStyleLbl="revTx" presStyleIdx="2" presStyleCnt="4">
        <dgm:presLayoutVars>
          <dgm:chMax val="0"/>
          <dgm:chPref val="0"/>
        </dgm:presLayoutVars>
      </dgm:prSet>
      <dgm:spPr/>
    </dgm:pt>
    <dgm:pt modelId="{E7EBDCB9-DAB4-483D-B985-28C5CA833615}" type="pres">
      <dgm:prSet presAssocID="{B3902A97-F01E-4E8E-B9A7-8C8653395326}" presName="sibTrans" presStyleCnt="0"/>
      <dgm:spPr/>
    </dgm:pt>
    <dgm:pt modelId="{C9DBA18F-DD1E-4F9A-9A8D-3ED4A5E3E7D7}" type="pres">
      <dgm:prSet presAssocID="{B2E9FFA3-752E-48CD-A1D4-7FBA10F658EB}" presName="compNode" presStyleCnt="0"/>
      <dgm:spPr/>
    </dgm:pt>
    <dgm:pt modelId="{F360BF16-71BA-48F8-840E-2A5FE95D0826}" type="pres">
      <dgm:prSet presAssocID="{B2E9FFA3-752E-48CD-A1D4-7FBA10F658EB}" presName="bgRect" presStyleLbl="bgShp" presStyleIdx="3" presStyleCnt="4"/>
      <dgm:spPr/>
    </dgm:pt>
    <dgm:pt modelId="{4388A65B-2A93-4812-BFAD-F8D7EF3F47E0}" type="pres">
      <dgm:prSet presAssocID="{B2E9FFA3-752E-48CD-A1D4-7FBA10F658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32CE0A-B4E6-45A9-8C1A-9DFDBEB90087}" type="pres">
      <dgm:prSet presAssocID="{B2E9FFA3-752E-48CD-A1D4-7FBA10F658EB}" presName="spaceRect" presStyleCnt="0"/>
      <dgm:spPr/>
    </dgm:pt>
    <dgm:pt modelId="{1254956A-2B78-4843-84F4-713DC07DBBF7}" type="pres">
      <dgm:prSet presAssocID="{B2E9FFA3-752E-48CD-A1D4-7FBA10F658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C20E07-3F21-4221-92F4-608B0ABBF3E0}" type="presOf" srcId="{B2E9FFA3-752E-48CD-A1D4-7FBA10F658EB}" destId="{1254956A-2B78-4843-84F4-713DC07DBBF7}" srcOrd="0" destOrd="0" presId="urn:microsoft.com/office/officeart/2018/2/layout/IconVerticalSolidList"/>
    <dgm:cxn modelId="{2ED5D231-0323-4C25-9B6A-8C77566D1480}" type="presOf" srcId="{782662B3-57B8-4531-B2F3-0460868C7A52}" destId="{3A06FA4B-D84A-49D7-9FDB-FEF17203B68B}" srcOrd="0" destOrd="0" presId="urn:microsoft.com/office/officeart/2018/2/layout/IconVerticalSolidList"/>
    <dgm:cxn modelId="{8E360E40-9E52-4056-8A93-1A252381839A}" srcId="{3AE4B2FE-9EB4-46AF-8391-B0701D3F80A6}" destId="{782662B3-57B8-4531-B2F3-0460868C7A52}" srcOrd="1" destOrd="0" parTransId="{0DAFAA86-03FD-4305-8426-936D4BD9ADE5}" sibTransId="{4E2C6EF4-FBF4-46C8-B7F4-09AFA795D34F}"/>
    <dgm:cxn modelId="{81EC0368-6583-4E52-89F8-209A6DFB9A8C}" srcId="{3AE4B2FE-9EB4-46AF-8391-B0701D3F80A6}" destId="{5B29F044-78A4-4AFA-B7F0-FAF5A97DC3C6}" srcOrd="0" destOrd="0" parTransId="{2AB866BA-7B40-4B15-916B-B3597A7B1E23}" sibTransId="{7F039408-0524-4DBD-B25E-6982F2F5C260}"/>
    <dgm:cxn modelId="{EE3F3B6F-48AB-47B2-B225-AA307F56D43E}" type="presOf" srcId="{5B29F044-78A4-4AFA-B7F0-FAF5A97DC3C6}" destId="{E9B31272-9BD0-4503-8815-948B82F5A1ED}" srcOrd="0" destOrd="0" presId="urn:microsoft.com/office/officeart/2018/2/layout/IconVerticalSolidList"/>
    <dgm:cxn modelId="{F196DAD0-C02D-4966-8AA1-7E2C307D3BF4}" type="presOf" srcId="{FB8B59D5-A925-4DBE-8135-0DB908F56130}" destId="{5FC5446C-6A29-44D9-8CCD-70C89CDBCEA9}" srcOrd="0" destOrd="0" presId="urn:microsoft.com/office/officeart/2018/2/layout/IconVerticalSolidList"/>
    <dgm:cxn modelId="{11D771D2-D9ED-490E-9ACD-29093E5548C6}" type="presOf" srcId="{3AE4B2FE-9EB4-46AF-8391-B0701D3F80A6}" destId="{5ED2251E-14A5-490D-BEB6-70C3FB3CC4BD}" srcOrd="0" destOrd="0" presId="urn:microsoft.com/office/officeart/2018/2/layout/IconVerticalSolidList"/>
    <dgm:cxn modelId="{9DD985D5-6D51-4968-B27C-646256853EC8}" srcId="{3AE4B2FE-9EB4-46AF-8391-B0701D3F80A6}" destId="{B2E9FFA3-752E-48CD-A1D4-7FBA10F658EB}" srcOrd="3" destOrd="0" parTransId="{F99F5A85-F84E-4483-80A6-60F6FB2D5ED6}" sibTransId="{E68406E9-D428-4BF1-ACE7-F1E779CE3ACE}"/>
    <dgm:cxn modelId="{10CDF1E6-A092-47F8-B744-262E1DC690E6}" srcId="{3AE4B2FE-9EB4-46AF-8391-B0701D3F80A6}" destId="{FB8B59D5-A925-4DBE-8135-0DB908F56130}" srcOrd="2" destOrd="0" parTransId="{28DBDF76-2B23-4104-BE45-13E71FDB580F}" sibTransId="{B3902A97-F01E-4E8E-B9A7-8C8653395326}"/>
    <dgm:cxn modelId="{F8F9DD01-67DD-4E24-9EA9-78B00766AD5C}" type="presParOf" srcId="{5ED2251E-14A5-490D-BEB6-70C3FB3CC4BD}" destId="{6C66F264-4727-4C86-8E21-26043AA6107C}" srcOrd="0" destOrd="0" presId="urn:microsoft.com/office/officeart/2018/2/layout/IconVerticalSolidList"/>
    <dgm:cxn modelId="{FF7534FC-66D5-4798-A01F-9D7F8BC28154}" type="presParOf" srcId="{6C66F264-4727-4C86-8E21-26043AA6107C}" destId="{4BB79BAE-F9A2-456A-A086-7E659B6F2166}" srcOrd="0" destOrd="0" presId="urn:microsoft.com/office/officeart/2018/2/layout/IconVerticalSolidList"/>
    <dgm:cxn modelId="{AE84E173-04D6-4DD1-9B39-1DFDD5F3D98D}" type="presParOf" srcId="{6C66F264-4727-4C86-8E21-26043AA6107C}" destId="{88D64C06-5CAB-42B6-8C2B-16CA4ADC2B27}" srcOrd="1" destOrd="0" presId="urn:microsoft.com/office/officeart/2018/2/layout/IconVerticalSolidList"/>
    <dgm:cxn modelId="{E35C7BF0-6C67-4A64-A378-942CF2F94EAC}" type="presParOf" srcId="{6C66F264-4727-4C86-8E21-26043AA6107C}" destId="{91E31957-6CB8-4487-9A38-B4B3DD0B1E46}" srcOrd="2" destOrd="0" presId="urn:microsoft.com/office/officeart/2018/2/layout/IconVerticalSolidList"/>
    <dgm:cxn modelId="{328803D6-4C25-4C25-926D-910945B35F95}" type="presParOf" srcId="{6C66F264-4727-4C86-8E21-26043AA6107C}" destId="{E9B31272-9BD0-4503-8815-948B82F5A1ED}" srcOrd="3" destOrd="0" presId="urn:microsoft.com/office/officeart/2018/2/layout/IconVerticalSolidList"/>
    <dgm:cxn modelId="{22D17FB1-C2DC-4AA7-96C1-C896E3A755F0}" type="presParOf" srcId="{5ED2251E-14A5-490D-BEB6-70C3FB3CC4BD}" destId="{82838564-FBE6-478B-A1E4-1B7B15A09BCA}" srcOrd="1" destOrd="0" presId="urn:microsoft.com/office/officeart/2018/2/layout/IconVerticalSolidList"/>
    <dgm:cxn modelId="{B0A99896-6C29-4BA9-93D8-9674611365A3}" type="presParOf" srcId="{5ED2251E-14A5-490D-BEB6-70C3FB3CC4BD}" destId="{20B4F238-32CC-424D-9FC5-FE4AF1401512}" srcOrd="2" destOrd="0" presId="urn:microsoft.com/office/officeart/2018/2/layout/IconVerticalSolidList"/>
    <dgm:cxn modelId="{C325EE98-C16F-4476-8533-ACCD306A8647}" type="presParOf" srcId="{20B4F238-32CC-424D-9FC5-FE4AF1401512}" destId="{9EB2973D-81F9-4B29-86DA-D88678BF3678}" srcOrd="0" destOrd="0" presId="urn:microsoft.com/office/officeart/2018/2/layout/IconVerticalSolidList"/>
    <dgm:cxn modelId="{6806EDDB-22BE-443B-B89C-5CA5CA364543}" type="presParOf" srcId="{20B4F238-32CC-424D-9FC5-FE4AF1401512}" destId="{5B2D5BC2-689D-467B-9FD8-7582DECD11F4}" srcOrd="1" destOrd="0" presId="urn:microsoft.com/office/officeart/2018/2/layout/IconVerticalSolidList"/>
    <dgm:cxn modelId="{09FD6D53-3854-4DE5-B87B-686983E63785}" type="presParOf" srcId="{20B4F238-32CC-424D-9FC5-FE4AF1401512}" destId="{E84FE4A5-0EC2-48BF-B7A2-928E9B844544}" srcOrd="2" destOrd="0" presId="urn:microsoft.com/office/officeart/2018/2/layout/IconVerticalSolidList"/>
    <dgm:cxn modelId="{B39EFA2C-D2E6-451B-B6A9-4681AD58E1ED}" type="presParOf" srcId="{20B4F238-32CC-424D-9FC5-FE4AF1401512}" destId="{3A06FA4B-D84A-49D7-9FDB-FEF17203B68B}" srcOrd="3" destOrd="0" presId="urn:microsoft.com/office/officeart/2018/2/layout/IconVerticalSolidList"/>
    <dgm:cxn modelId="{90D6842A-EC6E-40D9-B4CB-9065F33BCA20}" type="presParOf" srcId="{5ED2251E-14A5-490D-BEB6-70C3FB3CC4BD}" destId="{6E7C998B-A042-47F9-856E-34134D525DE7}" srcOrd="3" destOrd="0" presId="urn:microsoft.com/office/officeart/2018/2/layout/IconVerticalSolidList"/>
    <dgm:cxn modelId="{7FA027E3-BD92-4F27-89BC-FD2BD5B7AAB1}" type="presParOf" srcId="{5ED2251E-14A5-490D-BEB6-70C3FB3CC4BD}" destId="{3D30BBF4-C36B-4B34-884F-7154327C9918}" srcOrd="4" destOrd="0" presId="urn:microsoft.com/office/officeart/2018/2/layout/IconVerticalSolidList"/>
    <dgm:cxn modelId="{94BBDACF-7E87-47BC-9AD5-74A46F6E2407}" type="presParOf" srcId="{3D30BBF4-C36B-4B34-884F-7154327C9918}" destId="{138E5900-E594-420F-9427-13913D5DF36F}" srcOrd="0" destOrd="0" presId="urn:microsoft.com/office/officeart/2018/2/layout/IconVerticalSolidList"/>
    <dgm:cxn modelId="{5A37C4E9-2E1C-40EE-A071-1E53F3550442}" type="presParOf" srcId="{3D30BBF4-C36B-4B34-884F-7154327C9918}" destId="{87F06623-8BE1-4600-91B7-008730823E1F}" srcOrd="1" destOrd="0" presId="urn:microsoft.com/office/officeart/2018/2/layout/IconVerticalSolidList"/>
    <dgm:cxn modelId="{80B05439-94EE-47AB-BAC2-080C9019E82D}" type="presParOf" srcId="{3D30BBF4-C36B-4B34-884F-7154327C9918}" destId="{175E5130-98BC-44F6-B481-2CCF4F60B3B5}" srcOrd="2" destOrd="0" presId="urn:microsoft.com/office/officeart/2018/2/layout/IconVerticalSolidList"/>
    <dgm:cxn modelId="{49700D17-000E-46E9-8771-F8EA457FC594}" type="presParOf" srcId="{3D30BBF4-C36B-4B34-884F-7154327C9918}" destId="{5FC5446C-6A29-44D9-8CCD-70C89CDBCEA9}" srcOrd="3" destOrd="0" presId="urn:microsoft.com/office/officeart/2018/2/layout/IconVerticalSolidList"/>
    <dgm:cxn modelId="{7C556F7D-4B44-41B8-B6DE-9FC4EE0F603E}" type="presParOf" srcId="{5ED2251E-14A5-490D-BEB6-70C3FB3CC4BD}" destId="{E7EBDCB9-DAB4-483D-B985-28C5CA833615}" srcOrd="5" destOrd="0" presId="urn:microsoft.com/office/officeart/2018/2/layout/IconVerticalSolidList"/>
    <dgm:cxn modelId="{E60BE3A3-4AB1-4B8D-B1A8-02D34ED76DCF}" type="presParOf" srcId="{5ED2251E-14A5-490D-BEB6-70C3FB3CC4BD}" destId="{C9DBA18F-DD1E-4F9A-9A8D-3ED4A5E3E7D7}" srcOrd="6" destOrd="0" presId="urn:microsoft.com/office/officeart/2018/2/layout/IconVerticalSolidList"/>
    <dgm:cxn modelId="{A48C74D9-B6F7-428F-9572-DDF9F91B4ACA}" type="presParOf" srcId="{C9DBA18F-DD1E-4F9A-9A8D-3ED4A5E3E7D7}" destId="{F360BF16-71BA-48F8-840E-2A5FE95D0826}" srcOrd="0" destOrd="0" presId="urn:microsoft.com/office/officeart/2018/2/layout/IconVerticalSolidList"/>
    <dgm:cxn modelId="{E58C0D93-DAB7-432E-9E57-73DD73139656}" type="presParOf" srcId="{C9DBA18F-DD1E-4F9A-9A8D-3ED4A5E3E7D7}" destId="{4388A65B-2A93-4812-BFAD-F8D7EF3F47E0}" srcOrd="1" destOrd="0" presId="urn:microsoft.com/office/officeart/2018/2/layout/IconVerticalSolidList"/>
    <dgm:cxn modelId="{649A0005-B5CD-4167-9FC5-7AFB1E1F647D}" type="presParOf" srcId="{C9DBA18F-DD1E-4F9A-9A8D-3ED4A5E3E7D7}" destId="{C932CE0A-B4E6-45A9-8C1A-9DFDBEB90087}" srcOrd="2" destOrd="0" presId="urn:microsoft.com/office/officeart/2018/2/layout/IconVerticalSolidList"/>
    <dgm:cxn modelId="{608AE116-D386-42C3-903C-A504A665FE7A}" type="presParOf" srcId="{C9DBA18F-DD1E-4F9A-9A8D-3ED4A5E3E7D7}" destId="{1254956A-2B78-4843-84F4-713DC07DBB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79BAE-F9A2-456A-A086-7E659B6F2166}">
      <dsp:nvSpPr>
        <dsp:cNvPr id="0" name=""/>
        <dsp:cNvSpPr/>
      </dsp:nvSpPr>
      <dsp:spPr>
        <a:xfrm>
          <a:off x="0" y="1709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64C06-5CAB-42B6-8C2B-16CA4ADC2B27}">
      <dsp:nvSpPr>
        <dsp:cNvPr id="0" name=""/>
        <dsp:cNvSpPr/>
      </dsp:nvSpPr>
      <dsp:spPr>
        <a:xfrm>
          <a:off x="262133" y="196684"/>
          <a:ext cx="476606" cy="476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1272-9BD0-4503-8815-948B82F5A1ED}">
      <dsp:nvSpPr>
        <dsp:cNvPr id="0" name=""/>
        <dsp:cNvSpPr/>
      </dsp:nvSpPr>
      <dsp:spPr>
        <a:xfrm>
          <a:off x="1000872" y="1709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Load dataset from the source into R</a:t>
          </a:r>
        </a:p>
      </dsp:txBody>
      <dsp:txXfrm>
        <a:off x="1000872" y="1709"/>
        <a:ext cx="3690170" cy="866556"/>
      </dsp:txXfrm>
    </dsp:sp>
    <dsp:sp modelId="{9EB2973D-81F9-4B29-86DA-D88678BF3678}">
      <dsp:nvSpPr>
        <dsp:cNvPr id="0" name=""/>
        <dsp:cNvSpPr/>
      </dsp:nvSpPr>
      <dsp:spPr>
        <a:xfrm>
          <a:off x="0" y="1084905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D5BC2-689D-467B-9FD8-7582DECD11F4}">
      <dsp:nvSpPr>
        <dsp:cNvPr id="0" name=""/>
        <dsp:cNvSpPr/>
      </dsp:nvSpPr>
      <dsp:spPr>
        <a:xfrm>
          <a:off x="262133" y="1279880"/>
          <a:ext cx="476606" cy="476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FA4B-D84A-49D7-9FDB-FEF17203B68B}">
      <dsp:nvSpPr>
        <dsp:cNvPr id="0" name=""/>
        <dsp:cNvSpPr/>
      </dsp:nvSpPr>
      <dsp:spPr>
        <a:xfrm>
          <a:off x="1000872" y="1084905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Tidy/Transform in R to a set of normalized tables </a:t>
          </a:r>
        </a:p>
      </dsp:txBody>
      <dsp:txXfrm>
        <a:off x="1000872" y="1084905"/>
        <a:ext cx="3690170" cy="866556"/>
      </dsp:txXfrm>
    </dsp:sp>
    <dsp:sp modelId="{138E5900-E594-420F-9427-13913D5DF36F}">
      <dsp:nvSpPr>
        <dsp:cNvPr id="0" name=""/>
        <dsp:cNvSpPr/>
      </dsp:nvSpPr>
      <dsp:spPr>
        <a:xfrm>
          <a:off x="0" y="2154782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6623-8BE1-4600-91B7-008730823E1F}">
      <dsp:nvSpPr>
        <dsp:cNvPr id="0" name=""/>
        <dsp:cNvSpPr/>
      </dsp:nvSpPr>
      <dsp:spPr>
        <a:xfrm>
          <a:off x="262133" y="2363076"/>
          <a:ext cx="476606" cy="476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446C-6A29-44D9-8CCD-70C89CDBCEA9}">
      <dsp:nvSpPr>
        <dsp:cNvPr id="0" name=""/>
        <dsp:cNvSpPr/>
      </dsp:nvSpPr>
      <dsp:spPr>
        <a:xfrm>
          <a:off x="1000872" y="2168101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Load relational database into </a:t>
          </a:r>
          <a:r>
            <a:rPr lang="en-US" sz="1400" b="0" kern="1200" dirty="0">
              <a:latin typeface="Average" panose="020B0604020202020204" charset="0"/>
            </a:rPr>
            <a:t>Microsoft Azure</a:t>
          </a:r>
        </a:p>
      </dsp:txBody>
      <dsp:txXfrm>
        <a:off x="1000872" y="2168101"/>
        <a:ext cx="3690170" cy="866556"/>
      </dsp:txXfrm>
    </dsp:sp>
    <dsp:sp modelId="{F360BF16-71BA-48F8-840E-2A5FE95D0826}">
      <dsp:nvSpPr>
        <dsp:cNvPr id="0" name=""/>
        <dsp:cNvSpPr/>
      </dsp:nvSpPr>
      <dsp:spPr>
        <a:xfrm>
          <a:off x="0" y="3251296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A65B-2A93-4812-BFAD-F8D7EF3F47E0}">
      <dsp:nvSpPr>
        <dsp:cNvPr id="0" name=""/>
        <dsp:cNvSpPr/>
      </dsp:nvSpPr>
      <dsp:spPr>
        <a:xfrm>
          <a:off x="262133" y="3446271"/>
          <a:ext cx="476606" cy="476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956A-2B78-4843-84F4-713DC07DBBF7}">
      <dsp:nvSpPr>
        <dsp:cNvPr id="0" name=""/>
        <dsp:cNvSpPr/>
      </dsp:nvSpPr>
      <dsp:spPr>
        <a:xfrm>
          <a:off x="1000872" y="3251296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rage" panose="020B0604020202020204" charset="0"/>
            </a:rPr>
            <a:t>Conduct analyses in R</a:t>
          </a:r>
        </a:p>
      </dsp:txBody>
      <dsp:txXfrm>
        <a:off x="1000872" y="3251296"/>
        <a:ext cx="3690170" cy="866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926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94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56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7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532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8979681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88979681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f1ba7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f1ba7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27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376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66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1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73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591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94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495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" TargetMode="External"/><Relationship Id="rId4" Type="http://schemas.openxmlformats.org/officeDocument/2006/relationships/hyperlink" Target="https://github.com/blacksmilez/DATA607/tree/main/Project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50750" y="85652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3- Data Science Skills</a:t>
            </a:r>
            <a:endParaRPr lang="en-US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850750" y="3890675"/>
            <a:ext cx="7801500" cy="7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1700" dirty="0">
                <a:solidFill>
                  <a:schemeClr val="tx2"/>
                </a:solidFill>
                <a:latin typeface="Average" panose="020B0604020202020204" charset="0"/>
              </a:rPr>
              <a:t>Team: 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Daria </a:t>
            </a:r>
            <a:r>
              <a:rPr kumimoji="0" lang="en-US" altLang="ko-KR" sz="1800" b="1" dirty="0" err="1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Dubovskaia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, Wilson Chau, Seung Min Song, Ted Kim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tx2"/>
              </a:solidFill>
              <a:latin typeface="Average" panose="020B0604020202020204" charset="0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95450" y="151000"/>
            <a:ext cx="5116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CITYTECH UNIVERSITY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8155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Explanatory analysis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2650C-B4B4-61A4-363A-B0194213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60" y="863550"/>
            <a:ext cx="5629480" cy="39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CD0B8-1459-E888-EF5B-17C0E4CC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21" y="863550"/>
            <a:ext cx="5585679" cy="39480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B32767-65E1-B1AD-429D-A9F16F3B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FB836FCA-F25B-EB4C-D4AD-DDCF44150098}"/>
              </a:ext>
            </a:extLst>
          </p:cNvPr>
          <p:cNvSpPr txBox="1">
            <a:spLocks/>
          </p:cNvSpPr>
          <p:nvPr/>
        </p:nvSpPr>
        <p:spPr>
          <a:xfrm>
            <a:off x="410900" y="81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8B70A-BCA3-2CE9-A7AD-89940DAF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96" y="863550"/>
            <a:ext cx="5509004" cy="39084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0F03B69-2E0B-3988-50A5-42D8A4B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99A4B4FD-5FEF-A6B6-2355-1A2AB00243A9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8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91B50-2311-9132-5E50-2A21AEE2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21" y="863550"/>
            <a:ext cx="5705589" cy="37465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205794-2188-16E4-0E1A-CFFAAC8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0179D275-1C0A-EB81-9DD8-B10BCDABBB4A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5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FC885-178C-0F1A-0B29-103A3598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0" y="977238"/>
            <a:ext cx="5964036" cy="889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7B93A-42D3-1C4B-D60E-7CAEC717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90" y="2571750"/>
            <a:ext cx="4288983" cy="15945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A13B7-9BB5-9BC0-6413-C7B40108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Google Shape;89;p15">
            <a:extLst>
              <a:ext uri="{FF2B5EF4-FFF2-40B4-BE49-F238E27FC236}">
                <a16:creationId xmlns:a16="http://schemas.microsoft.com/office/drawing/2014/main" id="{4BAA5542-F9B7-2AB1-2831-328E06394E2E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13">
            <a:extLst>
              <a:ext uri="{FF2B5EF4-FFF2-40B4-BE49-F238E27FC236}">
                <a16:creationId xmlns:a16="http://schemas.microsoft.com/office/drawing/2014/main" id="{0090FC5E-DA51-AE01-59A0-9ED8FEA84CD5}"/>
              </a:ext>
            </a:extLst>
          </p:cNvPr>
          <p:cNvSpPr/>
          <p:nvPr/>
        </p:nvSpPr>
        <p:spPr>
          <a:xfrm>
            <a:off x="794456" y="290050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1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D7964-7B43-673C-C796-BC0C486B1840}"/>
              </a:ext>
            </a:extLst>
          </p:cNvPr>
          <p:cNvSpPr txBox="1"/>
          <p:nvPr/>
        </p:nvSpPr>
        <p:spPr bwMode="auto">
          <a:xfrm>
            <a:off x="3745874" y="3987793"/>
            <a:ext cx="2142793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Check your work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find mistakes</a:t>
            </a:r>
          </a:p>
        </p:txBody>
      </p:sp>
      <p:sp>
        <p:nvSpPr>
          <p:cNvPr id="8" name="타원 16">
            <a:extLst>
              <a:ext uri="{FF2B5EF4-FFF2-40B4-BE49-F238E27FC236}">
                <a16:creationId xmlns:a16="http://schemas.microsoft.com/office/drawing/2014/main" id="{2CF76D5E-12F9-D40B-FE5B-CE19A4426E46}"/>
              </a:ext>
            </a:extLst>
          </p:cNvPr>
          <p:cNvSpPr/>
          <p:nvPr/>
        </p:nvSpPr>
        <p:spPr>
          <a:xfrm>
            <a:off x="2852179" y="288145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2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A37F9-DFFA-D660-CE3D-06EF6EBACF24}"/>
              </a:ext>
            </a:extLst>
          </p:cNvPr>
          <p:cNvSpPr txBox="1"/>
          <p:nvPr/>
        </p:nvSpPr>
        <p:spPr bwMode="auto">
          <a:xfrm>
            <a:off x="129121" y="3820892"/>
            <a:ext cx="1820679" cy="1171026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Collaboration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Understand the value of teamwork and communication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cs typeface="Arial" pitchFamily="34" charset="0"/>
            </a:endParaRPr>
          </a:p>
        </p:txBody>
      </p:sp>
      <p:sp>
        <p:nvSpPr>
          <p:cNvPr id="10" name="타원 19">
            <a:extLst>
              <a:ext uri="{FF2B5EF4-FFF2-40B4-BE49-F238E27FC236}">
                <a16:creationId xmlns:a16="http://schemas.microsoft.com/office/drawing/2014/main" id="{2F9884E3-C9E9-20FC-09CA-EAB798BC725A}"/>
              </a:ext>
            </a:extLst>
          </p:cNvPr>
          <p:cNvSpPr/>
          <p:nvPr/>
        </p:nvSpPr>
        <p:spPr>
          <a:xfrm>
            <a:off x="4656669" y="2913693"/>
            <a:ext cx="321204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3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30F38-DFFE-6190-3FFA-A37194055547}"/>
              </a:ext>
            </a:extLst>
          </p:cNvPr>
          <p:cNvSpPr txBox="1"/>
          <p:nvPr/>
        </p:nvSpPr>
        <p:spPr bwMode="auto">
          <a:xfrm>
            <a:off x="1949800" y="3836109"/>
            <a:ext cx="2103639" cy="894027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Learn data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Understand data, be careful with a research question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pic>
        <p:nvPicPr>
          <p:cNvPr id="12" name="그림 2">
            <a:extLst>
              <a:ext uri="{FF2B5EF4-FFF2-40B4-BE49-F238E27FC236}">
                <a16:creationId xmlns:a16="http://schemas.microsoft.com/office/drawing/2014/main" id="{159312F6-B095-3C8A-BF8B-6700C984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1555" y="3231770"/>
            <a:ext cx="671432" cy="67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3">
            <a:extLst>
              <a:ext uri="{FF2B5EF4-FFF2-40B4-BE49-F238E27FC236}">
                <a16:creationId xmlns:a16="http://schemas.microsoft.com/office/drawing/2014/main" id="{3A98230E-CDE6-0B09-0B52-DE0F74648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4180" y="3303155"/>
            <a:ext cx="543252" cy="54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4A5D14-4802-393B-FDDF-DC105AF9F965}"/>
              </a:ext>
            </a:extLst>
          </p:cNvPr>
          <p:cNvSpPr txBox="1"/>
          <p:nvPr/>
        </p:nvSpPr>
        <p:spPr bwMode="auto">
          <a:xfrm>
            <a:off x="5530342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Documentation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get all the answers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sp>
        <p:nvSpPr>
          <p:cNvPr id="15" name="타원 27">
            <a:extLst>
              <a:ext uri="{FF2B5EF4-FFF2-40B4-BE49-F238E27FC236}">
                <a16:creationId xmlns:a16="http://schemas.microsoft.com/office/drawing/2014/main" id="{53AB1349-CCE8-8F02-57C1-3305E0B48E6D}"/>
              </a:ext>
            </a:extLst>
          </p:cNvPr>
          <p:cNvSpPr/>
          <p:nvPr/>
        </p:nvSpPr>
        <p:spPr>
          <a:xfrm>
            <a:off x="6548795" y="2877621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4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pic>
        <p:nvPicPr>
          <p:cNvPr id="16" name="그림 13">
            <a:extLst>
              <a:ext uri="{FF2B5EF4-FFF2-40B4-BE49-F238E27FC236}">
                <a16:creationId xmlns:a16="http://schemas.microsoft.com/office/drawing/2014/main" id="{8D357B52-620C-EE6A-1DB4-4151BEE80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70" y="3297461"/>
            <a:ext cx="583853" cy="58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ft Brace 75">
            <a:extLst>
              <a:ext uri="{FF2B5EF4-FFF2-40B4-BE49-F238E27FC236}">
                <a16:creationId xmlns:a16="http://schemas.microsoft.com/office/drawing/2014/main" id="{1C3E95F0-2767-CBE8-62BF-06BE131D9126}"/>
              </a:ext>
            </a:extLst>
          </p:cNvPr>
          <p:cNvSpPr/>
          <p:nvPr/>
        </p:nvSpPr>
        <p:spPr bwMode="auto">
          <a:xfrm rot="16200000" flipH="1" flipV="1">
            <a:off x="4109783" y="-1255023"/>
            <a:ext cx="924435" cy="7348526"/>
          </a:xfrm>
          <a:prstGeom prst="leftBrac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US" sz="1050"/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210C25CC-80D9-09B0-8D71-00A364B8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526" y="3145215"/>
            <a:ext cx="690894" cy="69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2">
            <a:extLst>
              <a:ext uri="{FF2B5EF4-FFF2-40B4-BE49-F238E27FC236}">
                <a16:creationId xmlns:a16="http://schemas.microsoft.com/office/drawing/2014/main" id="{E1919FCE-7B42-2373-62B7-B28D7B34D2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95" y="1317844"/>
            <a:ext cx="813944" cy="813944"/>
          </a:xfrm>
          <a:prstGeom prst="rect">
            <a:avLst/>
          </a:prstGeom>
        </p:spPr>
      </p:pic>
      <p:sp>
        <p:nvSpPr>
          <p:cNvPr id="22" name="Google Shape;89;p15">
            <a:extLst>
              <a:ext uri="{FF2B5EF4-FFF2-40B4-BE49-F238E27FC236}">
                <a16:creationId xmlns:a16="http://schemas.microsoft.com/office/drawing/2014/main" id="{7267C7CF-0554-8CA2-368D-095FF1A71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Conclusion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C1894A5-67D3-573D-F068-7FC32725C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4832" y="3241961"/>
            <a:ext cx="487671" cy="487671"/>
          </a:xfrm>
          <a:prstGeom prst="rect">
            <a:avLst/>
          </a:prstGeom>
        </p:spPr>
      </p:pic>
      <p:sp>
        <p:nvSpPr>
          <p:cNvPr id="27" name="타원 27">
            <a:extLst>
              <a:ext uri="{FF2B5EF4-FFF2-40B4-BE49-F238E27FC236}">
                <a16:creationId xmlns:a16="http://schemas.microsoft.com/office/drawing/2014/main" id="{F50E2FE5-9910-D51B-8AF0-4624B3354566}"/>
              </a:ext>
            </a:extLst>
          </p:cNvPr>
          <p:cNvSpPr/>
          <p:nvPr/>
        </p:nvSpPr>
        <p:spPr>
          <a:xfrm>
            <a:off x="8076412" y="2906133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5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53F67-3AFE-00B5-1663-CF5BD27B426C}"/>
              </a:ext>
            </a:extLst>
          </p:cNvPr>
          <p:cNvSpPr txBox="1"/>
          <p:nvPr/>
        </p:nvSpPr>
        <p:spPr bwMode="auto">
          <a:xfrm>
            <a:off x="7227811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Resources</a:t>
            </a:r>
            <a:endParaRPr sz="40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Slack </a:t>
            </a:r>
            <a:r>
              <a:rPr lang="en-US" dirty="0">
                <a:hlinkClick r:id="rId3"/>
              </a:rPr>
              <a:t>https://slack.com/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GitHub </a:t>
            </a:r>
            <a:r>
              <a:rPr lang="en-US" dirty="0">
                <a:hlinkClick r:id="rId4"/>
              </a:rPr>
              <a:t>https://github.com/blacksmilez/DATA607/tree/main/Project3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 dirty="0"/>
              <a:t>Microsoft Azure Database </a:t>
            </a:r>
            <a:r>
              <a:rPr lang="nn-NO" dirty="0">
                <a:hlinkClick r:id="rId5"/>
              </a:rPr>
              <a:t>https://azure.microsoft.com</a:t>
            </a:r>
            <a:endParaRPr lang="nn-NO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 dirty="0"/>
              <a:t>Rpubs https://rpubs.com/exprmcg/960712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Objective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51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Answer the question, “Which are the most valued data science skills?”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 of data collecting, tidying, transformations, and exploratory data analysis in R.</a:t>
            </a:r>
            <a:r>
              <a:rPr lang="ru-RU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9194-3D92-3C9F-4215-A4EE961B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5" y="2705575"/>
            <a:ext cx="2817665" cy="20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Approach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287075" y="958664"/>
            <a:ext cx="48754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effectLst/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nalyze the chosen data set to understand the skills which will be considered the most valued for a Data Scientist. We are going to determine it using experimental method based on our teamwork.</a:t>
            </a: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EF61D-0518-A3C7-D79F-30BE8DE6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0" y="2571750"/>
            <a:ext cx="4367335" cy="24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Collaboration Tools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Slack: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The main communication tool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Code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 Board: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Project Management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Azure: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Rpubs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Final R markdown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Rstudio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coding</a:t>
            </a:r>
            <a:r>
              <a:rPr lang="en-US" dirty="0"/>
              <a:t> </a:t>
            </a:r>
            <a:endParaRPr lang="en-US" altLang="ko-KR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732FDE61-2C32-F5AD-BBF2-2A403F6F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75" y="1774657"/>
            <a:ext cx="4658632" cy="3211818"/>
          </a:xfrm>
          <a:prstGeom prst="rect">
            <a:avLst/>
          </a:prstGeom>
        </p:spPr>
      </p:pic>
      <p:sp>
        <p:nvSpPr>
          <p:cNvPr id="3" name="TextBox 50">
            <a:extLst>
              <a:ext uri="{FF2B5EF4-FFF2-40B4-BE49-F238E27FC236}">
                <a16:creationId xmlns:a16="http://schemas.microsoft.com/office/drawing/2014/main" id="{E5E78EB6-5DB4-73F7-B139-534DCA38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301" y="1475450"/>
            <a:ext cx="1927225" cy="276999"/>
          </a:xfrm>
          <a:prstGeom prst="rect">
            <a:avLst/>
          </a:prstGeom>
          <a:solidFill>
            <a:srgbClr val="213D64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kumimoji="0" lang="en-US" altLang="ko-KR" sz="1200" b="1" dirty="0" err="1">
                <a:solidFill>
                  <a:schemeClr val="accent6"/>
                </a:solidFill>
                <a:ea typeface="맑은 고딕" pitchFamily="50" charset="-127"/>
              </a:rPr>
              <a:t>Github</a:t>
            </a:r>
            <a:r>
              <a:rPr kumimoji="0" lang="en-US" altLang="ko-KR" sz="1200" b="1" dirty="0">
                <a:solidFill>
                  <a:schemeClr val="accent6"/>
                </a:solidFill>
                <a:ea typeface="맑은 고딕" pitchFamily="50" charset="-127"/>
              </a:rPr>
              <a:t> Board</a:t>
            </a:r>
            <a:endParaRPr kumimoji="0" lang="ko-KR" altLang="en-US" sz="1200" b="1" dirty="0">
              <a:solidFill>
                <a:schemeClr val="accent6"/>
              </a:solidFill>
              <a:ea typeface="맑은 고딕" pitchFamily="50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C4A8D663-2333-E9A9-142B-8CEAAA58C653}"/>
              </a:ext>
            </a:extLst>
          </p:cNvPr>
          <p:cNvSpPr/>
          <p:nvPr/>
        </p:nvSpPr>
        <p:spPr>
          <a:xfrm>
            <a:off x="7293813" y="1427735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id="{2CC9DBE8-BB7F-A6E4-5872-BA310485A919}"/>
              </a:ext>
            </a:extLst>
          </p:cNvPr>
          <p:cNvSpPr/>
          <p:nvPr/>
        </p:nvSpPr>
        <p:spPr>
          <a:xfrm>
            <a:off x="8747069" y="1419527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92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B988-E23D-2771-15D8-4042AD07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35280" cy="5143500"/>
          </a:xfrm>
          <a:solidFill>
            <a:schemeClr val="accent1">
              <a:lumMod val="50000"/>
            </a:schemeClr>
          </a:solidFill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algn="ctr"/>
            <a:r>
              <a:rPr lang="en-US" sz="4200" dirty="0"/>
              <a:t>Methodology</a:t>
            </a: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5A2220D8-8D86-B953-F16D-F08ECC8A1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47639"/>
              </p:ext>
            </p:extLst>
          </p:nvPr>
        </p:nvGraphicFramePr>
        <p:xfrm>
          <a:off x="3966260" y="479822"/>
          <a:ext cx="4691043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Data Source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DOHMH New York City Restaurant Inspection Results.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Download as a CSV file, load in R with read.csv().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27 columns, 239k observations.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Observation: restaurant inspection results or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who has applied for a permit but has not yet been inspected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Transform into 13  tables. 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 Identified by the CAMIS number</a:t>
            </a: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97D7F1-5C81-407F-A13D-B79B2DE0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3445222"/>
            <a:ext cx="733107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81624" y="2982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  <a:t>Entity-Relationship diagram</a:t>
            </a:r>
            <a:b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</a:b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94FF5F95-91F1-426C-0B47-BFBD330A0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4" y="1142510"/>
            <a:ext cx="8380751" cy="34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Create tables, database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Manually (3 tables)</a:t>
            </a:r>
          </a:p>
          <a:p>
            <a:pPr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Based on the ID, code name (10 tables)</a:t>
            </a: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Load to database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2FC4D-3614-9839-CC8B-30F2B6C3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78" y="1223553"/>
            <a:ext cx="6184586" cy="74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9D983-5F53-151C-6946-898D43CC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977" y="2476609"/>
            <a:ext cx="6184587" cy="1057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00DD4-0200-4D42-375E-71E093AC8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979" y="4040547"/>
            <a:ext cx="6184586" cy="8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Prepare data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Load 13 tables from the database with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dbReadTable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Combine tables</a:t>
            </a:r>
          </a:p>
          <a:p>
            <a:pPr marL="114300" indent="0"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Replace codes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with missing values</a:t>
            </a:r>
          </a:p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9C63E-4D51-3ADC-0242-018ED4FC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41" y="2696434"/>
            <a:ext cx="6218459" cy="93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3F2CB-1275-9EDF-CB28-607A7D4E3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41" y="4237246"/>
            <a:ext cx="3528366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223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362</Words>
  <Application>Microsoft Office PowerPoint</Application>
  <PresentationFormat>On-screen Show (16:9)</PresentationFormat>
  <Paragraphs>89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Oswald</vt:lpstr>
      <vt:lpstr>맑은 고딕</vt:lpstr>
      <vt:lpstr>Average</vt:lpstr>
      <vt:lpstr>Arial</vt:lpstr>
      <vt:lpstr>Slate</vt:lpstr>
      <vt:lpstr>Project 3- Data Science Skills</vt:lpstr>
      <vt:lpstr>Objective</vt:lpstr>
      <vt:lpstr>Approach</vt:lpstr>
      <vt:lpstr>Collaboration Tools</vt:lpstr>
      <vt:lpstr>Methodology</vt:lpstr>
      <vt:lpstr>Data Source</vt:lpstr>
      <vt:lpstr>Entity-Relationship diagram </vt:lpstr>
      <vt:lpstr>Create tables, database</vt:lpstr>
      <vt:lpstr>Prepare data</vt:lpstr>
      <vt:lpstr>Explanatory analysis</vt:lpstr>
      <vt:lpstr>PowerPoint Presentation</vt:lpstr>
      <vt:lpstr>PowerPoint Presentation</vt:lpstr>
      <vt:lpstr>PowerPoint Presentation</vt:lpstr>
      <vt:lpstr>PowerPoint Presentation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Data Science Skills</dc:title>
  <cp:lastModifiedBy>daria.dubovskaia@outlook.com</cp:lastModifiedBy>
  <cp:revision>41</cp:revision>
  <dcterms:modified xsi:type="dcterms:W3CDTF">2022-10-26T20:58:48Z</dcterms:modified>
</cp:coreProperties>
</file>