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90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Load dataset </a:t>
          </a:r>
          <a:r>
            <a:rPr lang="en-US" sz="1400" dirty="0">
              <a:latin typeface="Average" panose="020B0604020202020204" charset="0"/>
            </a:rPr>
            <a:t>from the source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82662B3-57B8-4531-B2F3-0460868C7A52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Tidy/Transform in R to a set of normalized tables 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FB8B59D5-A925-4DBE-8135-0DB908F56130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relational database into </a:t>
          </a:r>
          <a:r>
            <a:rPr lang="en-US" sz="1400" b="0" dirty="0">
              <a:latin typeface="Average" panose="020B0604020202020204" charset="0"/>
            </a:rPr>
            <a:t>Microsoft Azure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2E9FFA3-752E-48CD-A1D4-7FBA10F658EB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1709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000872" y="1709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Load dataset </a:t>
          </a:r>
          <a:r>
            <a:rPr lang="en-US" sz="1400" kern="1200" dirty="0">
              <a:latin typeface="Average" panose="020B0604020202020204" charset="0"/>
            </a:rPr>
            <a:t>from the source into R</a:t>
          </a:r>
        </a:p>
      </dsp:txBody>
      <dsp:txXfrm>
        <a:off x="1000872" y="1709"/>
        <a:ext cx="3690170" cy="866556"/>
      </dsp:txXfrm>
    </dsp:sp>
    <dsp:sp modelId="{9EB2973D-81F9-4B29-86DA-D88678BF3678}">
      <dsp:nvSpPr>
        <dsp:cNvPr id="0" name=""/>
        <dsp:cNvSpPr/>
      </dsp:nvSpPr>
      <dsp:spPr>
        <a:xfrm>
          <a:off x="0" y="1084905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000872" y="1084905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Tidy/Transform in R to a set of normalized tables </a:t>
          </a:r>
        </a:p>
      </dsp:txBody>
      <dsp:txXfrm>
        <a:off x="1000872" y="1084905"/>
        <a:ext cx="3690170" cy="866556"/>
      </dsp:txXfrm>
    </dsp:sp>
    <dsp:sp modelId="{138E5900-E594-420F-9427-13913D5DF36F}">
      <dsp:nvSpPr>
        <dsp:cNvPr id="0" name=""/>
        <dsp:cNvSpPr/>
      </dsp:nvSpPr>
      <dsp:spPr>
        <a:xfrm>
          <a:off x="0" y="2154782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000872" y="2168101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relational database into </a:t>
          </a:r>
          <a:r>
            <a:rPr lang="en-US" sz="1400" b="0" kern="1200" dirty="0">
              <a:latin typeface="Average" panose="020B0604020202020204" charset="0"/>
            </a:rPr>
            <a:t>Microsoft Azure</a:t>
          </a:r>
        </a:p>
      </dsp:txBody>
      <dsp:txXfrm>
        <a:off x="1000872" y="2168101"/>
        <a:ext cx="3690170" cy="866556"/>
      </dsp:txXfrm>
    </dsp:sp>
    <dsp:sp modelId="{F360BF16-71BA-48F8-840E-2A5FE95D0826}">
      <dsp:nvSpPr>
        <dsp:cNvPr id="0" name=""/>
        <dsp:cNvSpPr/>
      </dsp:nvSpPr>
      <dsp:spPr>
        <a:xfrm>
          <a:off x="0" y="3251296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000872" y="3251296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Conduct analyses in R</a:t>
          </a:r>
        </a:p>
      </dsp:txBody>
      <dsp:txXfrm>
        <a:off x="1000872" y="3251296"/>
        <a:ext cx="3690170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2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94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5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7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32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979681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979681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1ba7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1ba7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2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6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9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94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95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github.com/blacksmilez/DATA607/tree/main/Project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50750" y="8565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3- Data Science Skills</a:t>
            </a:r>
            <a:endParaRPr lang="en-US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50750" y="3890675"/>
            <a:ext cx="78015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  <a:latin typeface="Average" panose="020B0604020202020204" charset="0"/>
              </a:rPr>
              <a:t>Team: 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Daria </a:t>
            </a:r>
            <a:r>
              <a:rPr kumimoji="0" lang="en-US" altLang="ko-KR" sz="1800" b="1" dirty="0" err="1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Dubovskaia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, Wilson Chau, Seung Min Song, Ted Kim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2"/>
              </a:solidFill>
              <a:latin typeface="Average" panose="020B0604020202020204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450" y="151000"/>
            <a:ext cx="5116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CITYTECH UNIVERSITY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155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Explanatory analysis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650C-B4B4-61A4-363A-B0194213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60" y="863550"/>
            <a:ext cx="5629480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CD0B8-1459-E888-EF5B-17C0E4CC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1" y="863550"/>
            <a:ext cx="5585679" cy="39480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32767-65E1-B1AD-429D-A9F16F3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FB836FCA-F25B-EB4C-D4AD-DDCF44150098}"/>
              </a:ext>
            </a:extLst>
          </p:cNvPr>
          <p:cNvSpPr txBox="1">
            <a:spLocks/>
          </p:cNvSpPr>
          <p:nvPr/>
        </p:nvSpPr>
        <p:spPr>
          <a:xfrm>
            <a:off x="410900" y="8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8B70A-BCA3-2CE9-A7AD-89940DAF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6" y="863550"/>
            <a:ext cx="5509004" cy="39084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0F03B69-2E0B-3988-50A5-42D8A4B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99A4B4FD-5FEF-A6B6-2355-1A2AB00243A9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91B50-2311-9132-5E50-2A21AEE2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1" y="863550"/>
            <a:ext cx="5705589" cy="3746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205794-2188-16E4-0E1A-CFFAAC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0179D275-1C0A-EB81-9DD8-B10BCDABBB4A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C885-178C-0F1A-0B29-103A3598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977238"/>
            <a:ext cx="5964036" cy="88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B93A-42D3-1C4B-D60E-7CAEC717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" y="2571750"/>
            <a:ext cx="4288983" cy="1594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A13B7-9BB5-9BC0-6413-C7B4010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4BAA5542-F9B7-2AB1-2831-328E06394E2E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13">
            <a:extLst>
              <a:ext uri="{FF2B5EF4-FFF2-40B4-BE49-F238E27FC236}">
                <a16:creationId xmlns:a16="http://schemas.microsoft.com/office/drawing/2014/main" id="{0090FC5E-DA51-AE01-59A0-9ED8FEA84CD5}"/>
              </a:ext>
            </a:extLst>
          </p:cNvPr>
          <p:cNvSpPr/>
          <p:nvPr/>
        </p:nvSpPr>
        <p:spPr>
          <a:xfrm>
            <a:off x="794456" y="290050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1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D7964-7B43-673C-C796-BC0C486B1840}"/>
              </a:ext>
            </a:extLst>
          </p:cNvPr>
          <p:cNvSpPr txBox="1"/>
          <p:nvPr/>
        </p:nvSpPr>
        <p:spPr bwMode="auto">
          <a:xfrm>
            <a:off x="3745874" y="3987793"/>
            <a:ext cx="2142793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Check your work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find mistakes</a:t>
            </a:r>
          </a:p>
        </p:txBody>
      </p:sp>
      <p:sp>
        <p:nvSpPr>
          <p:cNvPr id="8" name="타원 16">
            <a:extLst>
              <a:ext uri="{FF2B5EF4-FFF2-40B4-BE49-F238E27FC236}">
                <a16:creationId xmlns:a16="http://schemas.microsoft.com/office/drawing/2014/main" id="{2CF76D5E-12F9-D40B-FE5B-CE19A4426E46}"/>
              </a:ext>
            </a:extLst>
          </p:cNvPr>
          <p:cNvSpPr/>
          <p:nvPr/>
        </p:nvSpPr>
        <p:spPr>
          <a:xfrm>
            <a:off x="2852179" y="288145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2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37F9-DFFA-D660-CE3D-06EF6EBACF24}"/>
              </a:ext>
            </a:extLst>
          </p:cNvPr>
          <p:cNvSpPr txBox="1"/>
          <p:nvPr/>
        </p:nvSpPr>
        <p:spPr bwMode="auto">
          <a:xfrm>
            <a:off x="129121" y="3820892"/>
            <a:ext cx="1820679" cy="1171026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Collaboration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Understand the value of teamwork and 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cs typeface="Arial" pitchFamily="34" charset="0"/>
            </a:endParaRPr>
          </a:p>
        </p:txBody>
      </p:sp>
      <p:sp>
        <p:nvSpPr>
          <p:cNvPr id="10" name="타원 19">
            <a:extLst>
              <a:ext uri="{FF2B5EF4-FFF2-40B4-BE49-F238E27FC236}">
                <a16:creationId xmlns:a16="http://schemas.microsoft.com/office/drawing/2014/main" id="{2F9884E3-C9E9-20FC-09CA-EAB798BC725A}"/>
              </a:ext>
            </a:extLst>
          </p:cNvPr>
          <p:cNvSpPr/>
          <p:nvPr/>
        </p:nvSpPr>
        <p:spPr>
          <a:xfrm>
            <a:off x="4656669" y="2913693"/>
            <a:ext cx="321204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3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30F38-DFFE-6190-3FFA-A37194055547}"/>
              </a:ext>
            </a:extLst>
          </p:cNvPr>
          <p:cNvSpPr txBox="1"/>
          <p:nvPr/>
        </p:nvSpPr>
        <p:spPr bwMode="auto">
          <a:xfrm>
            <a:off x="1949800" y="3836109"/>
            <a:ext cx="2103639" cy="894027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Learn data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Understand data, be careful with a research question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159312F6-B095-3C8A-BF8B-6700C984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555" y="3231770"/>
            <a:ext cx="671432" cy="67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3A98230E-CDE6-0B09-0B52-DE0F74648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180" y="3303155"/>
            <a:ext cx="543252" cy="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A5D14-4802-393B-FDDF-DC105AF9F965}"/>
              </a:ext>
            </a:extLst>
          </p:cNvPr>
          <p:cNvSpPr txBox="1"/>
          <p:nvPr/>
        </p:nvSpPr>
        <p:spPr bwMode="auto">
          <a:xfrm>
            <a:off x="5530342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Documentation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get all the answers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sp>
        <p:nvSpPr>
          <p:cNvPr id="15" name="타원 27">
            <a:extLst>
              <a:ext uri="{FF2B5EF4-FFF2-40B4-BE49-F238E27FC236}">
                <a16:creationId xmlns:a16="http://schemas.microsoft.com/office/drawing/2014/main" id="{53AB1349-CCE8-8F02-57C1-3305E0B48E6D}"/>
              </a:ext>
            </a:extLst>
          </p:cNvPr>
          <p:cNvSpPr/>
          <p:nvPr/>
        </p:nvSpPr>
        <p:spPr>
          <a:xfrm>
            <a:off x="6548795" y="2877621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4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16" name="그림 13">
            <a:extLst>
              <a:ext uri="{FF2B5EF4-FFF2-40B4-BE49-F238E27FC236}">
                <a16:creationId xmlns:a16="http://schemas.microsoft.com/office/drawing/2014/main" id="{8D357B52-620C-EE6A-1DB4-4151BEE80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0" y="3297461"/>
            <a:ext cx="583853" cy="5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75">
            <a:extLst>
              <a:ext uri="{FF2B5EF4-FFF2-40B4-BE49-F238E27FC236}">
                <a16:creationId xmlns:a16="http://schemas.microsoft.com/office/drawing/2014/main" id="{1C3E95F0-2767-CBE8-62BF-06BE131D9126}"/>
              </a:ext>
            </a:extLst>
          </p:cNvPr>
          <p:cNvSpPr/>
          <p:nvPr/>
        </p:nvSpPr>
        <p:spPr bwMode="auto">
          <a:xfrm rot="16200000" flipH="1" flipV="1">
            <a:off x="4109783" y="-1255023"/>
            <a:ext cx="924435" cy="7348526"/>
          </a:xfrm>
          <a:prstGeom prst="leftBrac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sz="1050"/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210C25CC-80D9-09B0-8D71-00A364B8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26" y="3145215"/>
            <a:ext cx="690894" cy="6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E1919FCE-7B42-2373-62B7-B28D7B34D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95" y="1317844"/>
            <a:ext cx="813944" cy="813944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7267C7CF-0554-8CA2-368D-095FF1A71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1894A5-67D3-573D-F068-7FC32725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832" y="3241961"/>
            <a:ext cx="487671" cy="487671"/>
          </a:xfrm>
          <a:prstGeom prst="rect">
            <a:avLst/>
          </a:prstGeom>
        </p:spPr>
      </p:pic>
      <p:sp>
        <p:nvSpPr>
          <p:cNvPr id="27" name="타원 27">
            <a:extLst>
              <a:ext uri="{FF2B5EF4-FFF2-40B4-BE49-F238E27FC236}">
                <a16:creationId xmlns:a16="http://schemas.microsoft.com/office/drawing/2014/main" id="{F50E2FE5-9910-D51B-8AF0-4624B3354566}"/>
              </a:ext>
            </a:extLst>
          </p:cNvPr>
          <p:cNvSpPr/>
          <p:nvPr/>
        </p:nvSpPr>
        <p:spPr>
          <a:xfrm>
            <a:off x="8076412" y="2906133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5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53F67-3AFE-00B5-1663-CF5BD27B426C}"/>
              </a:ext>
            </a:extLst>
          </p:cNvPr>
          <p:cNvSpPr txBox="1"/>
          <p:nvPr/>
        </p:nvSpPr>
        <p:spPr bwMode="auto">
          <a:xfrm>
            <a:off x="7227811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Slack </a:t>
            </a:r>
            <a:r>
              <a:rPr lang="en-US" dirty="0">
                <a:hlinkClick r:id="rId3"/>
              </a:rPr>
              <a:t>https://slack.com/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GitHub </a:t>
            </a:r>
            <a:r>
              <a:rPr lang="en-US" dirty="0">
                <a:hlinkClick r:id="rId4"/>
              </a:rPr>
              <a:t>https://github.com/blacksmilez/DATA607/tree/main/Project3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Microsoft Azure Database </a:t>
            </a:r>
            <a:r>
              <a:rPr lang="nn-NO" dirty="0">
                <a:hlinkClick r:id="rId5"/>
              </a:rPr>
              <a:t>https://azure.microsoft.com</a:t>
            </a:r>
            <a:endParaRPr lang="nn-NO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Rpubs https://rpubs.com/exprmcg/960712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Objective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51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Answer the question, “Which are the most valued data science skills?”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 of data collecting, tidying, transformations, and exploratory data analysis in R.</a:t>
            </a:r>
            <a:r>
              <a:rPr lang="ru-RU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9194-3D92-3C9F-4215-A4EE961B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5" y="2705575"/>
            <a:ext cx="2817665" cy="20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Approach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287075" y="958664"/>
            <a:ext cx="4875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effectLst/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nalyze the chosen data set to understand the skills which will be considered the most valued for a Data Scientist. We are going to determine it using experimental method based on our teamwork.</a:t>
            </a: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EF61D-0518-A3C7-D79F-30BE8DE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0" y="2571750"/>
            <a:ext cx="4367335" cy="2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Collaboration Tools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Slack: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The main communication tool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Code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 Board: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Project Management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Azure: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Rpubs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Final R markdown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Rstudio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en-US" dirty="0"/>
              <a:t> 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32FDE61-2C32-F5AD-BBF2-2A403F6F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774657"/>
            <a:ext cx="4658632" cy="3211818"/>
          </a:xfrm>
          <a:prstGeom prst="rect">
            <a:avLst/>
          </a:prstGeom>
        </p:spPr>
      </p:pic>
      <p:sp>
        <p:nvSpPr>
          <p:cNvPr id="3" name="TextBox 50">
            <a:extLst>
              <a:ext uri="{FF2B5EF4-FFF2-40B4-BE49-F238E27FC236}">
                <a16:creationId xmlns:a16="http://schemas.microsoft.com/office/drawing/2014/main" id="{E5E78EB6-5DB4-73F7-B139-534DCA38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301" y="1475450"/>
            <a:ext cx="1927225" cy="276999"/>
          </a:xfrm>
          <a:prstGeom prst="rect">
            <a:avLst/>
          </a:prstGeom>
          <a:solidFill>
            <a:srgbClr val="213D6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kumimoji="0" lang="en-US" altLang="ko-KR" sz="1200" b="1" dirty="0" err="1">
                <a:solidFill>
                  <a:schemeClr val="accent6"/>
                </a:solidFill>
                <a:ea typeface="맑은 고딕" pitchFamily="50" charset="-127"/>
              </a:rPr>
              <a:t>Github</a:t>
            </a:r>
            <a:r>
              <a:rPr kumimoji="0" lang="en-US" altLang="ko-KR" sz="1200" b="1" dirty="0">
                <a:solidFill>
                  <a:schemeClr val="accent6"/>
                </a:solidFill>
                <a:ea typeface="맑은 고딕" pitchFamily="50" charset="-127"/>
              </a:rPr>
              <a:t> Board</a:t>
            </a:r>
            <a:endParaRPr kumimoji="0" lang="ko-KR" altLang="en-US" sz="1200" b="1" dirty="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C4A8D663-2333-E9A9-142B-8CEAAA58C653}"/>
              </a:ext>
            </a:extLst>
          </p:cNvPr>
          <p:cNvSpPr/>
          <p:nvPr/>
        </p:nvSpPr>
        <p:spPr>
          <a:xfrm>
            <a:off x="7293813" y="1427735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2CC9DBE8-BB7F-A6E4-5872-BA310485A919}"/>
              </a:ext>
            </a:extLst>
          </p:cNvPr>
          <p:cNvSpPr/>
          <p:nvPr/>
        </p:nvSpPr>
        <p:spPr>
          <a:xfrm>
            <a:off x="8747069" y="1419527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5280" cy="5143500"/>
          </a:xfrm>
          <a:solidFill>
            <a:schemeClr val="accent1">
              <a:lumMod val="50000"/>
            </a:schemeClr>
          </a:solidFill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42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47639"/>
              </p:ext>
            </p:extLst>
          </p:nvPr>
        </p:nvGraphicFramePr>
        <p:xfrm>
          <a:off x="3966260" y="479822"/>
          <a:ext cx="4691043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Data Source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DOHMH New York City Restaurant Inspection Results.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Download as a CSV file, load in R with read.csv().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27 columns, 239k observations.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Observation: restaurant inspection results or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who has applied for a permit but has not yet been inspected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Transform into 13  tables. 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 Identified by the CAMIS number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7D7F1-5C81-407F-A13D-B79B2DE0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45222"/>
            <a:ext cx="733107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81624" y="298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  <a:t>Entity-Relationship diagram</a:t>
            </a:r>
            <a:b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</a:b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94FF5F95-91F1-426C-0B47-BFBD330A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" y="1142510"/>
            <a:ext cx="8380751" cy="3416399"/>
          </a:xfrm>
          <a:prstGeom prst="rect">
            <a:avLst/>
          </a:prstGeom>
        </p:spPr>
      </p:pic>
      <p:sp>
        <p:nvSpPr>
          <p:cNvPr id="10" name="직사각형 1">
            <a:extLst>
              <a:ext uri="{FF2B5EF4-FFF2-40B4-BE49-F238E27FC236}">
                <a16:creationId xmlns:a16="http://schemas.microsoft.com/office/drawing/2014/main" id="{C07944D2-47F6-4516-4AC2-0406AFABD165}"/>
              </a:ext>
            </a:extLst>
          </p:cNvPr>
          <p:cNvSpPr/>
          <p:nvPr/>
        </p:nvSpPr>
        <p:spPr>
          <a:xfrm>
            <a:off x="2302115" y="3432825"/>
            <a:ext cx="6754573" cy="27669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Create tables, database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Manually</a:t>
            </a:r>
          </a:p>
          <a:p>
            <a:pPr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Based on the ID</a:t>
            </a: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Load to database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2FC4D-3614-9839-CC8B-30F2B6C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78" y="1223553"/>
            <a:ext cx="6184586" cy="74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9D983-5F53-151C-6946-898D43CC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77" y="2476609"/>
            <a:ext cx="6184587" cy="105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0DD4-0200-4D42-375E-71E093AC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79" y="4040547"/>
            <a:ext cx="6184586" cy="8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Prepare data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Load 13 tables from the database with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dbReadTable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Combine tables</a:t>
            </a:r>
          </a:p>
          <a:p>
            <a:pPr marL="114300" indent="0"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Replace codes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with missing values</a:t>
            </a:r>
          </a:p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63E-4D51-3ADC-0242-018ED4FC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1" y="2696434"/>
            <a:ext cx="6218459" cy="93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3F2CB-1275-9EDF-CB28-607A7D4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1" y="4237246"/>
            <a:ext cx="352836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223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351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맑은 고딕</vt:lpstr>
      <vt:lpstr>Average</vt:lpstr>
      <vt:lpstr>Arial</vt:lpstr>
      <vt:lpstr>Slate</vt:lpstr>
      <vt:lpstr>Project 3- Data Science Skills</vt:lpstr>
      <vt:lpstr>Objective</vt:lpstr>
      <vt:lpstr>Approach</vt:lpstr>
      <vt:lpstr>Collaboration Tools</vt:lpstr>
      <vt:lpstr>Methodology</vt:lpstr>
      <vt:lpstr>Data Source</vt:lpstr>
      <vt:lpstr>Entity-Relationship diagram </vt:lpstr>
      <vt:lpstr>Create tables, database</vt:lpstr>
      <vt:lpstr>Prepare data</vt:lpstr>
      <vt:lpstr>Explanatory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Data Science Skills</dc:title>
  <cp:lastModifiedBy>daria.dubovskaia@outlook.com</cp:lastModifiedBy>
  <cp:revision>39</cp:revision>
  <dcterms:modified xsi:type="dcterms:W3CDTF">2022-10-26T20:41:45Z</dcterms:modified>
</cp:coreProperties>
</file>