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944" r:id="rId3"/>
    <p:sldId id="772" r:id="rId4"/>
    <p:sldId id="829" r:id="rId5"/>
    <p:sldId id="828" r:id="rId6"/>
    <p:sldId id="83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DF4E4-F47E-4BD1-9CD2-6910E5E53BE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BF06-B90C-4F55-933A-FAC71D9E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A6E80-F552-4959-D475-E45C67F90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29761-C882-02C3-F6B1-7C94232A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D0A0B-454B-44FC-EC90-25271962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24D5-2F1E-47F0-8B6F-38BED0832635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DCC9A-1A3C-08FB-74E9-F935F7EE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012D7-CCD6-20E6-E09B-2A474127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8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C7A2C-32C6-85ED-2DC0-3056A720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57D129-965E-8B3B-0A05-9826296B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BEEBC-36E6-A476-79ED-AEFF233B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AFA6-A9E8-4984-857D-70722C6D7DD6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A9A15-4531-B28B-DBC7-9EE51482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62D0F5-072F-5318-DF83-2451BAA5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73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403A35-9CB2-633A-02C4-1022483D6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BFD50C-A3AA-AF89-8524-6055C942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898A66-064A-16BE-1A25-08DF3E77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E4BD-411D-4FFF-8A66-1FC2CCE7F1BB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26EA6C-C945-B591-09A8-F02BD650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13689B-8DB2-017D-8DF5-20329AF2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CC6E0-4DAF-3067-740D-DFD944AB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80836-ACB2-1568-8AF7-4EBEDC1C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2C206-3E75-A99E-B871-417C2766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8B37-2D58-473B-A90F-C39A810BD6D4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7E2BD-8506-0ED4-D298-AEB8DC1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BC20E-724E-78E8-BAE0-87A1206D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E6A4A-EBD3-930D-45AC-F6447AD5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359C9E-90A1-E968-B3D2-62D27ECD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036DA1-32F7-F044-847C-68BBAA08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F477-965B-4849-B68D-49AD5910A76D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76C00-0CDD-F32D-E9EB-4CDD38E2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B0FAF3-C51C-5D08-5A0E-ADA5AD98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21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55DD6-0042-B1ED-921B-2AD50881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A2F4C-0F0D-4D71-1314-87E46407F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7CD2CC-AD84-3EA9-40BF-DF6200848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5F795B-FD97-7652-CACC-AC075634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A8F-35C8-4FB4-847E-3A54994A163E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FDB43C-CE5B-1C43-7CBD-D9CDBCDE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D4A1F3-822A-975C-B7D2-DDF9D888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83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DE376-93D6-3DDF-30B2-77F7359D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043634-1E3F-0ADF-A032-C83604D0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6B75E8-447F-6598-54CA-7E499CABA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DE1533-04EA-FA3A-23C9-0786F979B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17A5ED-097A-1000-6EC7-3FD3EBE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7F04C5-4ED0-55DB-7C76-145CFF85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C566-DA90-48E2-9D59-65890AAAC38E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04BB3F-B997-CAF9-5550-83725F98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8DF7B5-A070-392C-CD46-9EF52A1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57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3B9BC-43B1-0BBA-A52E-37B6C888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DD8223-971F-79A6-85E2-0D5ED350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E49-4A5F-493B-8949-156D16635D1A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B02DC0-9855-58DD-7F14-12512425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738770-02D7-E8E2-83E8-02A5B8A2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41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4C69D3-DE87-AEDD-B5F0-BD5ADBE2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6D1-BA8B-4D2E-8336-AA742E7FE7AC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4F03B5-8CF6-4D0A-ADB8-C2BBC24B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8CCB0-1644-9DCA-ECB2-DE9A738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4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463C-B733-B71A-776A-D2C9CCB5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A7DC70-9203-058B-CE96-312AF6F6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EF68FA-4FD0-BAF3-CCD5-44B64A73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15BF91-7F95-B0ED-7A94-2301E588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293D-0091-4396-9D00-E5053779CF69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6FD1DC-FD71-D7DF-8FB7-47DA3745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0CFA-755D-15AA-EF84-B24F2C66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1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F08E3-414B-872A-DD95-8C66D3E6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41B1A2-165E-8C31-FAB5-1615459E6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D9A1DF-A969-4ECC-C206-F9BD82060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670724-FCC6-EC43-8E0F-2C630660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6113-B287-4A75-B501-42C4B109845C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052A9C-081C-CA87-BA88-B1DD41D3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F583B7-448C-8BD5-F712-04BDAEC6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0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16DF0B-95CD-14E2-666B-A02C9429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C0B08C-60F9-7720-00F3-F7B1D8AD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21EF5-E870-6CF7-BE6A-8B3E7961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C3CB-36B6-4DFE-98A8-4352221EB3CB}" type="datetime1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ACF844-8534-49A7-B7F3-98B42A5D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FFE63-05F6-9819-014A-E29C4E0B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D9EA-943C-4FB4-ACE9-232A4BFFA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3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6274B-0F64-BE97-DE8F-3EBB141CD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GPT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0F272C-1D0D-0B72-D41D-407CA49E1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0FA13-0ECA-CCC0-E369-685FAB9D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7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EAE7AFC-14DC-B5B3-A8CE-7F7A8C01B021}"/>
              </a:ext>
            </a:extLst>
          </p:cNvPr>
          <p:cNvSpPr/>
          <p:nvPr/>
        </p:nvSpPr>
        <p:spPr>
          <a:xfrm>
            <a:off x="10275683" y="1593410"/>
            <a:ext cx="211344" cy="3973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3ABF387-9242-AA0C-985B-CC2398C6855B}"/>
                  </a:ext>
                </a:extLst>
              </p:cNvPr>
              <p:cNvSpPr txBox="1"/>
              <p:nvPr/>
            </p:nvSpPr>
            <p:spPr>
              <a:xfrm>
                <a:off x="1434631" y="2738419"/>
                <a:ext cx="2791533" cy="5463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3ABF387-9242-AA0C-985B-CC2398C68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31" y="2738419"/>
                <a:ext cx="2791533" cy="546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1A37C70-A546-ADAA-FBFE-802527C82BEE}"/>
                  </a:ext>
                </a:extLst>
              </p:cNvPr>
              <p:cNvSpPr txBox="1"/>
              <p:nvPr/>
            </p:nvSpPr>
            <p:spPr>
              <a:xfrm>
                <a:off x="1434631" y="4710902"/>
                <a:ext cx="2847254" cy="52322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0, 1, 2, 3, 4, 5, 6, 7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1A37C70-A546-ADAA-FBFE-802527C82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31" y="4710902"/>
                <a:ext cx="284725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E8D38497-3BCD-7A88-6309-52B9354EBADB}"/>
              </a:ext>
            </a:extLst>
          </p:cNvPr>
          <p:cNvSpPr txBox="1"/>
          <p:nvPr/>
        </p:nvSpPr>
        <p:spPr>
          <a:xfrm>
            <a:off x="243631" y="5500473"/>
            <a:ext cx="5654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We'd like the transformer to be accustomed to seeing contexts ranging from as little as one token up to the block size.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2397683-1801-EA19-223A-7392EC0B111F}"/>
              </a:ext>
            </a:extLst>
          </p:cNvPr>
          <p:cNvSpPr/>
          <p:nvPr/>
        </p:nvSpPr>
        <p:spPr>
          <a:xfrm>
            <a:off x="1593214" y="4808590"/>
            <a:ext cx="930992" cy="34394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8501C9F-463B-BF27-9D94-FA445B882092}"/>
              </a:ext>
            </a:extLst>
          </p:cNvPr>
          <p:cNvCxnSpPr>
            <a:cxnSpLocks/>
          </p:cNvCxnSpPr>
          <p:nvPr/>
        </p:nvCxnSpPr>
        <p:spPr>
          <a:xfrm flipV="1">
            <a:off x="2400933" y="3380411"/>
            <a:ext cx="0" cy="140208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B61C4834-111C-9F51-34BD-DB5DE54A17CF}"/>
              </a:ext>
            </a:extLst>
          </p:cNvPr>
          <p:cNvSpPr/>
          <p:nvPr/>
        </p:nvSpPr>
        <p:spPr>
          <a:xfrm>
            <a:off x="1593214" y="4808590"/>
            <a:ext cx="575392" cy="34394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91A0181-CA04-A562-682A-C39EEE55D715}"/>
              </a:ext>
            </a:extLst>
          </p:cNvPr>
          <p:cNvCxnSpPr>
            <a:cxnSpLocks/>
          </p:cNvCxnSpPr>
          <p:nvPr/>
        </p:nvCxnSpPr>
        <p:spPr>
          <a:xfrm flipV="1">
            <a:off x="2045333" y="3380411"/>
            <a:ext cx="0" cy="140208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FBF27EA-3BEE-421A-FFC9-FE127C1FDBC6}"/>
              </a:ext>
            </a:extLst>
          </p:cNvPr>
          <p:cNvSpPr/>
          <p:nvPr/>
        </p:nvSpPr>
        <p:spPr>
          <a:xfrm>
            <a:off x="1593214" y="4808590"/>
            <a:ext cx="235032" cy="3439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EE0B342-FAB6-57F5-C816-8E4FA20DBAC7}"/>
              </a:ext>
            </a:extLst>
          </p:cNvPr>
          <p:cNvCxnSpPr>
            <a:cxnSpLocks/>
          </p:cNvCxnSpPr>
          <p:nvPr/>
        </p:nvCxnSpPr>
        <p:spPr>
          <a:xfrm flipV="1">
            <a:off x="1704973" y="3380411"/>
            <a:ext cx="0" cy="14020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95D03B7D-C673-400D-34C9-5433E18879B7}"/>
                  </a:ext>
                </a:extLst>
              </p:cNvPr>
              <p:cNvSpPr txBox="1"/>
              <p:nvPr/>
            </p:nvSpPr>
            <p:spPr>
              <a:xfrm>
                <a:off x="7827363" y="1517374"/>
                <a:ext cx="2791533" cy="5463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acc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95D03B7D-C673-400D-34C9-5433E1887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63" y="1517374"/>
                <a:ext cx="2791533" cy="546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D59E95C-FCDB-51C2-5E82-8981BFDC2C4A}"/>
                  </a:ext>
                </a:extLst>
              </p:cNvPr>
              <p:cNvSpPr txBox="1"/>
              <p:nvPr/>
            </p:nvSpPr>
            <p:spPr>
              <a:xfrm>
                <a:off x="7827363" y="2625791"/>
                <a:ext cx="2847254" cy="52322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0, 1, 2, 3, 4, 5, 6, 7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D59E95C-FCDB-51C2-5E82-8981BFDC2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63" y="2625791"/>
                <a:ext cx="284725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橢圓 49">
            <a:extLst>
              <a:ext uri="{FF2B5EF4-FFF2-40B4-BE49-F238E27FC236}">
                <a16:creationId xmlns:a16="http://schemas.microsoft.com/office/drawing/2014/main" id="{5131111A-61D2-D653-E750-138C4D8EAE13}"/>
              </a:ext>
            </a:extLst>
          </p:cNvPr>
          <p:cNvSpPr/>
          <p:nvPr/>
        </p:nvSpPr>
        <p:spPr>
          <a:xfrm>
            <a:off x="7904468" y="2723479"/>
            <a:ext cx="2717549" cy="3439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4B54116-382D-BDBA-17A9-C6CE4340FDB8}"/>
              </a:ext>
            </a:extLst>
          </p:cNvPr>
          <p:cNvCxnSpPr>
            <a:cxnSpLocks/>
          </p:cNvCxnSpPr>
          <p:nvPr/>
        </p:nvCxnSpPr>
        <p:spPr>
          <a:xfrm flipV="1">
            <a:off x="10392061" y="2077527"/>
            <a:ext cx="0" cy="6450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CD0E078A-4708-5CAA-A0D1-CCBF17043ECE}"/>
                  </a:ext>
                </a:extLst>
              </p:cNvPr>
              <p:cNvSpPr txBox="1"/>
              <p:nvPr/>
            </p:nvSpPr>
            <p:spPr>
              <a:xfrm>
                <a:off x="7827363" y="3784010"/>
                <a:ext cx="465192" cy="52322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CD0E078A-4708-5CAA-A0D1-CCBF1704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63" y="3784010"/>
                <a:ext cx="4651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58E8875-120E-E610-CE53-7E9471E8F859}"/>
                  </a:ext>
                </a:extLst>
              </p:cNvPr>
              <p:cNvSpPr txBox="1"/>
              <p:nvPr/>
            </p:nvSpPr>
            <p:spPr>
              <a:xfrm>
                <a:off x="7827363" y="4884038"/>
                <a:ext cx="465192" cy="52322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58E8875-120E-E610-CE53-7E9471E8F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63" y="4884038"/>
                <a:ext cx="46519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橢圓 57">
            <a:extLst>
              <a:ext uri="{FF2B5EF4-FFF2-40B4-BE49-F238E27FC236}">
                <a16:creationId xmlns:a16="http://schemas.microsoft.com/office/drawing/2014/main" id="{0ACB0538-C4C1-0B0B-7741-5F60B0360222}"/>
              </a:ext>
            </a:extLst>
          </p:cNvPr>
          <p:cNvSpPr/>
          <p:nvPr/>
        </p:nvSpPr>
        <p:spPr>
          <a:xfrm>
            <a:off x="7931628" y="4981726"/>
            <a:ext cx="235032" cy="3439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3A192F2-1A97-8D22-22FE-4D06681F0FB0}"/>
              </a:ext>
            </a:extLst>
          </p:cNvPr>
          <p:cNvCxnSpPr>
            <a:cxnSpLocks/>
          </p:cNvCxnSpPr>
          <p:nvPr/>
        </p:nvCxnSpPr>
        <p:spPr>
          <a:xfrm flipV="1">
            <a:off x="8043387" y="4310607"/>
            <a:ext cx="0" cy="6450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EA6DA807-8C46-DACB-E11E-98B9046B2660}"/>
              </a:ext>
            </a:extLst>
          </p:cNvPr>
          <p:cNvCxnSpPr>
            <a:cxnSpLocks/>
          </p:cNvCxnSpPr>
          <p:nvPr/>
        </p:nvCxnSpPr>
        <p:spPr>
          <a:xfrm>
            <a:off x="6096000" y="1352550"/>
            <a:ext cx="0" cy="55647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72A55C2-2505-FE56-22D0-5D0B5A6C99C0}"/>
              </a:ext>
            </a:extLst>
          </p:cNvPr>
          <p:cNvSpPr txBox="1"/>
          <p:nvPr/>
        </p:nvSpPr>
        <p:spPr>
          <a:xfrm>
            <a:off x="6294190" y="5494058"/>
            <a:ext cx="589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Transformers can accept input lengths ranging from 1 to the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block size</a:t>
            </a:r>
            <a:r>
              <a:rPr lang="en-US" altLang="zh-TW" sz="2400" dirty="0">
                <a:solidFill>
                  <a:srgbClr val="FF0000"/>
                </a:solidFill>
              </a:rPr>
              <a:t>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85B618AE-3C97-5EEC-643C-C01BBFEC1975}"/>
              </a:ext>
            </a:extLst>
          </p:cNvPr>
          <p:cNvSpPr/>
          <p:nvPr/>
        </p:nvSpPr>
        <p:spPr>
          <a:xfrm>
            <a:off x="10146668" y="1816723"/>
            <a:ext cx="714848" cy="1852324"/>
          </a:xfrm>
          <a:prstGeom prst="arc">
            <a:avLst>
              <a:gd name="adj1" fmla="val 16200000"/>
              <a:gd name="adj2" fmla="val 251878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65E02949-20A3-0EAA-0DA7-C60D5F34A4B2}"/>
              </a:ext>
            </a:extLst>
          </p:cNvPr>
          <p:cNvSpPr/>
          <p:nvPr/>
        </p:nvSpPr>
        <p:spPr>
          <a:xfrm>
            <a:off x="8272256" y="2723479"/>
            <a:ext cx="2717549" cy="34394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B92C5D23-1EDA-BB9E-33E6-E5B7E279FAFA}"/>
              </a:ext>
            </a:extLst>
          </p:cNvPr>
          <p:cNvSpPr/>
          <p:nvPr/>
        </p:nvSpPr>
        <p:spPr>
          <a:xfrm>
            <a:off x="7863790" y="4112648"/>
            <a:ext cx="515209" cy="1805432"/>
          </a:xfrm>
          <a:prstGeom prst="arc">
            <a:avLst>
              <a:gd name="adj1" fmla="val 16200000"/>
              <a:gd name="adj2" fmla="val 251878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8D217045-0521-9EBC-2174-1A05752F45D3}"/>
              </a:ext>
            </a:extLst>
          </p:cNvPr>
          <p:cNvSpPr/>
          <p:nvPr/>
        </p:nvSpPr>
        <p:spPr>
          <a:xfrm>
            <a:off x="7931627" y="4972512"/>
            <a:ext cx="620927" cy="34394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584CF8A-5B90-2F0B-05D6-D60944F6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Causal LM – Training   vs.   Inference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71840C-6E41-4D93-E77F-6A54EFCC39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0890" y="3405500"/>
            <a:ext cx="2850831" cy="208855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3EB999C-010E-F649-0007-D2892750D50C}"/>
              </a:ext>
            </a:extLst>
          </p:cNvPr>
          <p:cNvSpPr txBox="1"/>
          <p:nvPr/>
        </p:nvSpPr>
        <p:spPr>
          <a:xfrm>
            <a:off x="6868800" y="6277102"/>
            <a:ext cx="473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highlight>
                  <a:srgbClr val="FFFF00"/>
                </a:highlight>
              </a:rPr>
              <a:t>True for both training and inference</a:t>
            </a:r>
            <a:endParaRPr lang="zh-TW" altLang="en-US" sz="2400" b="1" dirty="0">
              <a:highlight>
                <a:srgbClr val="FFFF00"/>
              </a:highlight>
            </a:endParaRPr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E8730ED8-E936-49CD-414E-A26B94E72971}"/>
              </a:ext>
            </a:extLst>
          </p:cNvPr>
          <p:cNvSpPr/>
          <p:nvPr/>
        </p:nvSpPr>
        <p:spPr>
          <a:xfrm>
            <a:off x="6399498" y="6296227"/>
            <a:ext cx="363994" cy="374865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28C1000-4993-C1AC-E66C-37C5AA95655B}"/>
              </a:ext>
            </a:extLst>
          </p:cNvPr>
          <p:cNvSpPr txBox="1"/>
          <p:nvPr/>
        </p:nvSpPr>
        <p:spPr>
          <a:xfrm>
            <a:off x="2110933" y="-34563"/>
            <a:ext cx="73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(also known as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block_size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n_positions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or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max_seq_len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51898E7-7066-3A86-823A-8506FBB3A755}"/>
              </a:ext>
            </a:extLst>
          </p:cNvPr>
          <p:cNvSpPr txBox="1"/>
          <p:nvPr/>
        </p:nvSpPr>
        <p:spPr>
          <a:xfrm>
            <a:off x="0" y="23909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The </a:t>
            </a:r>
            <a:r>
              <a:rPr lang="en-US" altLang="zh-TW" sz="2400" b="1" i="1" u="sng" dirty="0">
                <a:solidFill>
                  <a:schemeClr val="accent2"/>
                </a:solidFill>
              </a:rPr>
              <a:t>context window size</a:t>
            </a:r>
            <a:r>
              <a:rPr lang="en-US" altLang="zh-TW" sz="2400" b="1" dirty="0">
                <a:solidFill>
                  <a:schemeClr val="accent2"/>
                </a:solidFill>
              </a:rPr>
              <a:t> won't affect the model size (except for the positional embedding part).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EF5D8019-7E79-0E97-12E1-AC89CB540113}"/>
              </a:ext>
            </a:extLst>
          </p:cNvPr>
          <p:cNvSpPr/>
          <p:nvPr/>
        </p:nvSpPr>
        <p:spPr>
          <a:xfrm rot="21186950">
            <a:off x="1959376" y="165581"/>
            <a:ext cx="201733" cy="165125"/>
          </a:xfrm>
          <a:custGeom>
            <a:avLst/>
            <a:gdLst>
              <a:gd name="connsiteX0" fmla="*/ 201733 w 201733"/>
              <a:gd name="connsiteY0" fmla="*/ 20908 h 238191"/>
              <a:gd name="connsiteX1" fmla="*/ 20664 w 201733"/>
              <a:gd name="connsiteY1" fmla="*/ 20908 h 238191"/>
              <a:gd name="connsiteX2" fmla="*/ 11610 w 201733"/>
              <a:gd name="connsiteY2" fmla="*/ 238191 h 23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3" h="238191">
                <a:moveTo>
                  <a:pt x="201733" y="20908"/>
                </a:moveTo>
                <a:cubicBezTo>
                  <a:pt x="127042" y="2801"/>
                  <a:pt x="52351" y="-15306"/>
                  <a:pt x="20664" y="20908"/>
                </a:cubicBezTo>
                <a:cubicBezTo>
                  <a:pt x="-11023" y="57122"/>
                  <a:pt x="293" y="147656"/>
                  <a:pt x="11610" y="238191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02B4132-317B-9A0F-5444-347084FF9D54}"/>
                  </a:ext>
                </a:extLst>
              </p:cNvPr>
              <p:cNvSpPr txBox="1"/>
              <p:nvPr/>
            </p:nvSpPr>
            <p:spPr>
              <a:xfrm>
                <a:off x="1434631" y="1747087"/>
                <a:ext cx="2791533" cy="52322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1, 2, 3, 4, 5, 6, 7, 8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02B4132-317B-9A0F-5444-347084FF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31" y="1747087"/>
                <a:ext cx="27915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D52D7CD-9DF7-84C0-8CFC-7EEC4A2071B4}"/>
              </a:ext>
            </a:extLst>
          </p:cNvPr>
          <p:cNvCxnSpPr>
            <a:cxnSpLocks/>
          </p:cNvCxnSpPr>
          <p:nvPr/>
        </p:nvCxnSpPr>
        <p:spPr>
          <a:xfrm>
            <a:off x="2830397" y="2354212"/>
            <a:ext cx="1" cy="34799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92F62D-D769-A80B-4AAF-E6C57631C4CF}"/>
              </a:ext>
            </a:extLst>
          </p:cNvPr>
          <p:cNvSpPr txBox="1"/>
          <p:nvPr/>
        </p:nvSpPr>
        <p:spPr>
          <a:xfrm>
            <a:off x="2861737" y="233643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loss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53DDC8F-1A52-AFB8-18FA-28B1838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21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1B504-B35D-EB71-8CDF-B1862FDD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1972" y="6356350"/>
            <a:ext cx="2743200" cy="365125"/>
          </a:xfrm>
        </p:spPr>
        <p:txBody>
          <a:bodyPr/>
          <a:lstStyle/>
          <a:p>
            <a:fld id="{16D8E710-FD4B-4459-8519-9E5D8E650226}" type="slidenum">
              <a:rPr lang="en-US" smtClean="0"/>
              <a:t>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8A57CD-65A3-D91F-B15B-5CC4AABF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2" y="0"/>
            <a:ext cx="4732379" cy="68580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21FCB36F-91E9-E36F-56DA-D3AAE0C49F00}"/>
              </a:ext>
            </a:extLst>
          </p:cNvPr>
          <p:cNvSpPr/>
          <p:nvPr/>
        </p:nvSpPr>
        <p:spPr>
          <a:xfrm>
            <a:off x="2625608" y="-1"/>
            <a:ext cx="2278143" cy="6857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>
            <a:extLst>
              <a:ext uri="{FF2B5EF4-FFF2-40B4-BE49-F238E27FC236}">
                <a16:creationId xmlns:a16="http://schemas.microsoft.com/office/drawing/2014/main" id="{16603ED6-A664-A206-6A51-539B66AB79A8}"/>
              </a:ext>
            </a:extLst>
          </p:cNvPr>
          <p:cNvSpPr/>
          <p:nvPr/>
        </p:nvSpPr>
        <p:spPr>
          <a:xfrm>
            <a:off x="2314864" y="2217612"/>
            <a:ext cx="2143491" cy="1325563"/>
          </a:xfrm>
          <a:prstGeom prst="mathMultiply">
            <a:avLst>
              <a:gd name="adj1" fmla="val 1762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CEABEE1-742A-17EF-BCAD-A361AFB7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0"/>
            <a:ext cx="5703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C0B38FC-3F9D-0348-D57B-4AF2AC1ED81D}"/>
              </a:ext>
            </a:extLst>
          </p:cNvPr>
          <p:cNvCxnSpPr/>
          <p:nvPr/>
        </p:nvCxnSpPr>
        <p:spPr>
          <a:xfrm>
            <a:off x="3133112" y="5640309"/>
            <a:ext cx="50699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F2D009-C32A-90A5-41B3-916263780535}"/>
              </a:ext>
            </a:extLst>
          </p:cNvPr>
          <p:cNvSpPr txBox="1"/>
          <p:nvPr/>
        </p:nvSpPr>
        <p:spPr>
          <a:xfrm>
            <a:off x="3599395" y="54556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Input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4816F22-639D-77CD-B76A-1CF28C989BCA}"/>
              </a:ext>
            </a:extLst>
          </p:cNvPr>
          <p:cNvSpPr/>
          <p:nvPr/>
        </p:nvSpPr>
        <p:spPr>
          <a:xfrm>
            <a:off x="6969368" y="2429651"/>
            <a:ext cx="1040897" cy="208229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3D03307-EEAD-343E-70A1-61F3CB785CC9}"/>
              </a:ext>
            </a:extLst>
          </p:cNvPr>
          <p:cNvSpPr/>
          <p:nvPr/>
        </p:nvSpPr>
        <p:spPr>
          <a:xfrm>
            <a:off x="9975119" y="2474916"/>
            <a:ext cx="1040897" cy="208229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38078AF-D6A3-FBDA-6818-5EAA50FCFEA5}"/>
              </a:ext>
            </a:extLst>
          </p:cNvPr>
          <p:cNvSpPr/>
          <p:nvPr/>
        </p:nvSpPr>
        <p:spPr>
          <a:xfrm>
            <a:off x="9975119" y="5942493"/>
            <a:ext cx="1040897" cy="208229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D976DD5-D177-F6AB-96DB-47717F50A620}"/>
              </a:ext>
            </a:extLst>
          </p:cNvPr>
          <p:cNvSpPr/>
          <p:nvPr/>
        </p:nvSpPr>
        <p:spPr>
          <a:xfrm>
            <a:off x="9975119" y="836339"/>
            <a:ext cx="1040897" cy="20822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DF37265-D040-141A-9332-7AAF02A9E073}"/>
              </a:ext>
            </a:extLst>
          </p:cNvPr>
          <p:cNvSpPr/>
          <p:nvPr/>
        </p:nvSpPr>
        <p:spPr>
          <a:xfrm>
            <a:off x="9975119" y="3042161"/>
            <a:ext cx="1040897" cy="20822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19E0464-6B9E-8871-D79D-77B83642EFD4}"/>
              </a:ext>
            </a:extLst>
          </p:cNvPr>
          <p:cNvSpPr/>
          <p:nvPr/>
        </p:nvSpPr>
        <p:spPr>
          <a:xfrm>
            <a:off x="6969368" y="4152218"/>
            <a:ext cx="1040897" cy="20822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E73B2087-16BF-21AB-C9B5-3F931BB107A3}"/>
              </a:ext>
            </a:extLst>
          </p:cNvPr>
          <p:cNvSpPr/>
          <p:nvPr/>
        </p:nvSpPr>
        <p:spPr>
          <a:xfrm>
            <a:off x="10153573" y="4152218"/>
            <a:ext cx="547688" cy="20822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6825C23-FB2D-9749-C3B5-35E1314506FA}"/>
              </a:ext>
            </a:extLst>
          </p:cNvPr>
          <p:cNvSpPr/>
          <p:nvPr/>
        </p:nvSpPr>
        <p:spPr>
          <a:xfrm>
            <a:off x="10941766" y="4152218"/>
            <a:ext cx="547688" cy="20822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F77C1DD-8072-872D-7D1E-1E193AD0F99D}"/>
              </a:ext>
            </a:extLst>
          </p:cNvPr>
          <p:cNvSpPr/>
          <p:nvPr/>
        </p:nvSpPr>
        <p:spPr>
          <a:xfrm>
            <a:off x="9365380" y="4152218"/>
            <a:ext cx="547688" cy="20822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81CE3D-7275-1081-04C7-43B7A8F4C34B}"/>
              </a:ext>
            </a:extLst>
          </p:cNvPr>
          <p:cNvSpPr txBox="1"/>
          <p:nvPr/>
        </p:nvSpPr>
        <p:spPr>
          <a:xfrm>
            <a:off x="5144306" y="3736719"/>
            <a:ext cx="1704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Trainable</a:t>
            </a:r>
            <a:r>
              <a:rPr lang="en-US" altLang="zh-TW" sz="1600" dirty="0">
                <a:solidFill>
                  <a:schemeClr val="accent1"/>
                </a:solidFill>
              </a:rPr>
              <a:t> instead of fixed sinusoidal functions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B655FDA-460D-4608-01B2-012F64D07B0F}"/>
              </a:ext>
            </a:extLst>
          </p:cNvPr>
          <p:cNvCxnSpPr>
            <a:cxnSpLocks/>
          </p:cNvCxnSpPr>
          <p:nvPr/>
        </p:nvCxnSpPr>
        <p:spPr>
          <a:xfrm>
            <a:off x="5053776" y="-9053"/>
            <a:ext cx="0" cy="685799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07718658-ABD3-B4DE-F318-E0A29BAF5CCA}"/>
              </a:ext>
            </a:extLst>
          </p:cNvPr>
          <p:cNvSpPr/>
          <p:nvPr/>
        </p:nvSpPr>
        <p:spPr>
          <a:xfrm>
            <a:off x="6147303" y="4517679"/>
            <a:ext cx="407406" cy="142381"/>
          </a:xfrm>
          <a:custGeom>
            <a:avLst/>
            <a:gdLst>
              <a:gd name="connsiteX0" fmla="*/ 0 w 407406"/>
              <a:gd name="connsiteY0" fmla="*/ 0 h 142381"/>
              <a:gd name="connsiteX1" fmla="*/ 81481 w 407406"/>
              <a:gd name="connsiteY1" fmla="*/ 135802 h 142381"/>
              <a:gd name="connsiteX2" fmla="*/ 407406 w 407406"/>
              <a:gd name="connsiteY2" fmla="*/ 108642 h 14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6" h="142381">
                <a:moveTo>
                  <a:pt x="0" y="0"/>
                </a:moveTo>
                <a:cubicBezTo>
                  <a:pt x="6790" y="58847"/>
                  <a:pt x="13580" y="117695"/>
                  <a:pt x="81481" y="135802"/>
                </a:cubicBezTo>
                <a:cubicBezTo>
                  <a:pt x="149382" y="153909"/>
                  <a:pt x="278394" y="131275"/>
                  <a:pt x="407406" y="108642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9D973A-1656-7F65-531B-FB16C4302769}"/>
              </a:ext>
            </a:extLst>
          </p:cNvPr>
          <p:cNvSpPr txBox="1"/>
          <p:nvPr/>
        </p:nvSpPr>
        <p:spPr>
          <a:xfrm>
            <a:off x="5422302" y="5665493"/>
            <a:ext cx="31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`</a:t>
            </a:r>
            <a:r>
              <a:rPr lang="en-US" altLang="zh-TW" sz="1600" dirty="0" err="1">
                <a:solidFill>
                  <a:schemeClr val="accent1"/>
                </a:solidFill>
              </a:rPr>
              <a:t>nn.Embedding</a:t>
            </a:r>
            <a:r>
              <a:rPr lang="en-US" altLang="zh-TW" sz="1600" dirty="0">
                <a:solidFill>
                  <a:schemeClr val="accent1"/>
                </a:solidFill>
              </a:rPr>
              <a:t>` is a </a:t>
            </a:r>
            <a:r>
              <a:rPr lang="en-US" altLang="zh-TW" sz="1600" b="1" dirty="0">
                <a:solidFill>
                  <a:srgbClr val="FF0000"/>
                </a:solidFill>
              </a:rPr>
              <a:t>trainable</a:t>
            </a:r>
            <a:r>
              <a:rPr lang="en-US" altLang="zh-TW" sz="1600" dirty="0">
                <a:solidFill>
                  <a:schemeClr val="accent1"/>
                </a:solidFill>
              </a:rPr>
              <a:t> lookup table, resembling a bias-free linear layer with one-hot inputs.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ABCC3DFC-8B9F-3D0E-31D8-F5632BA0EC60}"/>
              </a:ext>
            </a:extLst>
          </p:cNvPr>
          <p:cNvSpPr/>
          <p:nvPr/>
        </p:nvSpPr>
        <p:spPr>
          <a:xfrm rot="20700000" flipV="1">
            <a:off x="6180059" y="4976953"/>
            <a:ext cx="747546" cy="508111"/>
          </a:xfrm>
          <a:custGeom>
            <a:avLst/>
            <a:gdLst>
              <a:gd name="connsiteX0" fmla="*/ 0 w 407406"/>
              <a:gd name="connsiteY0" fmla="*/ 0 h 142381"/>
              <a:gd name="connsiteX1" fmla="*/ 81481 w 407406"/>
              <a:gd name="connsiteY1" fmla="*/ 135802 h 142381"/>
              <a:gd name="connsiteX2" fmla="*/ 407406 w 407406"/>
              <a:gd name="connsiteY2" fmla="*/ 108642 h 14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6" h="142381">
                <a:moveTo>
                  <a:pt x="0" y="0"/>
                </a:moveTo>
                <a:cubicBezTo>
                  <a:pt x="6790" y="58847"/>
                  <a:pt x="13580" y="117695"/>
                  <a:pt x="81481" y="135802"/>
                </a:cubicBezTo>
                <a:cubicBezTo>
                  <a:pt x="149382" y="153909"/>
                  <a:pt x="278394" y="131275"/>
                  <a:pt x="407406" y="108642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2DC8D6C-D36F-5243-9D07-E308D675CFD2}"/>
              </a:ext>
            </a:extLst>
          </p:cNvPr>
          <p:cNvSpPr txBox="1"/>
          <p:nvPr/>
        </p:nvSpPr>
        <p:spPr>
          <a:xfrm>
            <a:off x="7945823" y="1765214"/>
            <a:ext cx="90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Output layer</a:t>
            </a:r>
            <a:endParaRPr lang="zh-TW" altLang="en-US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FC4FA58-ED9E-864A-084D-CCCE90BCA655}"/>
              </a:ext>
            </a:extLst>
          </p:cNvPr>
          <p:cNvSpPr txBox="1"/>
          <p:nvPr/>
        </p:nvSpPr>
        <p:spPr>
          <a:xfrm>
            <a:off x="7945823" y="4689804"/>
            <a:ext cx="90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Input layer</a:t>
            </a: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D1AC92-9B21-733E-E514-5EB1DADFE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802" y="50628"/>
            <a:ext cx="3465374" cy="1100813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2F05EC-417B-110E-9474-36BAC164F7E8}"/>
              </a:ext>
            </a:extLst>
          </p:cNvPr>
          <p:cNvSpPr/>
          <p:nvPr/>
        </p:nvSpPr>
        <p:spPr>
          <a:xfrm>
            <a:off x="6554709" y="2344334"/>
            <a:ext cx="1649521" cy="2959649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3F77D7-CD1F-D7E0-862A-DBA90C2A8BAC}"/>
              </a:ext>
            </a:extLst>
          </p:cNvPr>
          <p:cNvSpPr txBox="1"/>
          <p:nvPr/>
        </p:nvSpPr>
        <p:spPr>
          <a:xfrm>
            <a:off x="5190313" y="2551674"/>
            <a:ext cx="170480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Hugging Face’s gpt2</a:t>
            </a:r>
          </a:p>
          <a:p>
            <a:r>
              <a:rPr lang="en-US" altLang="zh-TW" sz="1000" dirty="0">
                <a:solidFill>
                  <a:schemeClr val="bg1">
                    <a:lumMod val="75000"/>
                  </a:schemeClr>
                </a:solidFill>
              </a:rPr>
              <a:t>(can bypass input embedding by using `inputs_embeds` instead of `input_ids`)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F4BC3B7-693A-20A1-7B01-1867FC37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GPT2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74AF83A-4322-FAB5-D9E9-FD2241DF1335}"/>
              </a:ext>
            </a:extLst>
          </p:cNvPr>
          <p:cNvSpPr/>
          <p:nvPr/>
        </p:nvSpPr>
        <p:spPr>
          <a:xfrm>
            <a:off x="6958014" y="4841082"/>
            <a:ext cx="1059655" cy="33099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E61EB2A-6EDB-B466-BF92-8B90795C3EE7}"/>
              </a:ext>
            </a:extLst>
          </p:cNvPr>
          <p:cNvSpPr txBox="1"/>
          <p:nvPr/>
        </p:nvSpPr>
        <p:spPr>
          <a:xfrm>
            <a:off x="7526383" y="4535915"/>
            <a:ext cx="994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C00000"/>
                </a:solidFill>
              </a:rPr>
              <a:t>bypassable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3351C-63C1-34D2-3FF0-D96604EB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GPT2 – All </a:t>
            </a:r>
            <a:r>
              <a:rPr lang="en-US" altLang="zh-TW" b="1" u="sng" dirty="0"/>
              <a:t>trainable</a:t>
            </a:r>
            <a:br>
              <a:rPr lang="en-US" altLang="zh-TW" dirty="0"/>
            </a:br>
            <a:r>
              <a:rPr lang="en-US" altLang="zh-TW" dirty="0"/>
              <a:t>components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5765B6-9F83-9463-0CFA-598BD055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4</a:t>
            </a:fld>
            <a:endParaRPr lang="en-US"/>
          </a:p>
        </p:txBody>
      </p:sp>
      <p:pic>
        <p:nvPicPr>
          <p:cNvPr id="24" name="Picture 2" descr="undefined">
            <a:extLst>
              <a:ext uri="{FF2B5EF4-FFF2-40B4-BE49-F238E27FC236}">
                <a16:creationId xmlns:a16="http://schemas.microsoft.com/office/drawing/2014/main" id="{56485214-8115-5268-9FE6-167C6FF92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7" r="1"/>
          <a:stretch/>
        </p:blipFill>
        <p:spPr bwMode="auto">
          <a:xfrm>
            <a:off x="7162800" y="0"/>
            <a:ext cx="3505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D0182D8-EC27-4DA1-A4B8-2DF90F1D3A8A}"/>
              </a:ext>
            </a:extLst>
          </p:cNvPr>
          <p:cNvSpPr/>
          <p:nvPr/>
        </p:nvSpPr>
        <p:spPr>
          <a:xfrm>
            <a:off x="8725071" y="5509036"/>
            <a:ext cx="524580" cy="271604"/>
          </a:xfrm>
          <a:prstGeom prst="roundRect">
            <a:avLst>
              <a:gd name="adj" fmla="val 1160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273C478-3ABD-259B-F29E-4E27555DF7A6}"/>
                  </a:ext>
                </a:extLst>
              </p:cNvPr>
              <p:cNvSpPr txBox="1"/>
              <p:nvPr/>
            </p:nvSpPr>
            <p:spPr>
              <a:xfrm>
                <a:off x="10496561" y="5414005"/>
                <a:ext cx="163833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273C478-3ABD-259B-F29E-4E27555DF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61" y="5414005"/>
                <a:ext cx="1638333" cy="490199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2FF1A3BE-F3EA-5A00-39FD-E473F156BAAF}"/>
              </a:ext>
            </a:extLst>
          </p:cNvPr>
          <p:cNvSpPr/>
          <p:nvPr/>
        </p:nvSpPr>
        <p:spPr>
          <a:xfrm>
            <a:off x="8725071" y="3407019"/>
            <a:ext cx="524580" cy="271604"/>
          </a:xfrm>
          <a:prstGeom prst="roundRect">
            <a:avLst>
              <a:gd name="adj" fmla="val 1160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ACD7C0EE-E976-A7A5-CEE8-DC3FD24EFF54}"/>
                  </a:ext>
                </a:extLst>
              </p:cNvPr>
              <p:cNvSpPr txBox="1"/>
              <p:nvPr/>
            </p:nvSpPr>
            <p:spPr>
              <a:xfrm>
                <a:off x="10496561" y="3337795"/>
                <a:ext cx="629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ACD7C0EE-E976-A7A5-CEE8-DC3FD24EF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61" y="3337795"/>
                <a:ext cx="6299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18C14325-A131-8FFC-A516-B439CB6E6723}"/>
              </a:ext>
            </a:extLst>
          </p:cNvPr>
          <p:cNvSpPr/>
          <p:nvPr/>
        </p:nvSpPr>
        <p:spPr>
          <a:xfrm>
            <a:off x="8443135" y="2474916"/>
            <a:ext cx="1040897" cy="208229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158E4E17-C6D7-3BB5-1FF8-9170749E83EE}"/>
              </a:ext>
            </a:extLst>
          </p:cNvPr>
          <p:cNvSpPr/>
          <p:nvPr/>
        </p:nvSpPr>
        <p:spPr>
          <a:xfrm>
            <a:off x="8443135" y="5942493"/>
            <a:ext cx="1040897" cy="208229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01B9D8B-14E3-647F-F84F-E431519E97EF}"/>
              </a:ext>
            </a:extLst>
          </p:cNvPr>
          <p:cNvGrpSpPr/>
          <p:nvPr/>
        </p:nvGrpSpPr>
        <p:grpSpPr>
          <a:xfrm>
            <a:off x="3464601" y="1176949"/>
            <a:ext cx="3710169" cy="5290966"/>
            <a:chOff x="3159801" y="1176949"/>
            <a:chExt cx="3710169" cy="5290966"/>
          </a:xfrm>
        </p:grpSpPr>
        <p:pic>
          <p:nvPicPr>
            <p:cNvPr id="8" name="Picture 2" descr="undefined">
              <a:extLst>
                <a:ext uri="{FF2B5EF4-FFF2-40B4-BE49-F238E27FC236}">
                  <a16:creationId xmlns:a16="http://schemas.microsoft.com/office/drawing/2014/main" id="{38A1F83A-1D36-9734-83F6-B6584394B3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7" t="17466" r="63633" b="16154"/>
            <a:stretch/>
          </p:blipFill>
          <p:spPr bwMode="auto">
            <a:xfrm>
              <a:off x="4506593" y="1176949"/>
              <a:ext cx="2076439" cy="4552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EEDCFE67-9A6F-3C1A-37EB-2BB90FD9C4F9}"/>
                </a:ext>
              </a:extLst>
            </p:cNvPr>
            <p:cNvSpPr/>
            <p:nvPr/>
          </p:nvSpPr>
          <p:spPr>
            <a:xfrm>
              <a:off x="4988168" y="2401076"/>
              <a:ext cx="1040897" cy="208229"/>
            </a:xfrm>
            <a:prstGeom prst="roundRect">
              <a:avLst/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C2EDD96D-6F23-3B51-C292-BD25E57E64C0}"/>
                </a:ext>
              </a:extLst>
            </p:cNvPr>
            <p:cNvSpPr/>
            <p:nvPr/>
          </p:nvSpPr>
          <p:spPr>
            <a:xfrm>
              <a:off x="4166103" y="4489104"/>
              <a:ext cx="407406" cy="142381"/>
            </a:xfrm>
            <a:custGeom>
              <a:avLst/>
              <a:gdLst>
                <a:gd name="connsiteX0" fmla="*/ 0 w 407406"/>
                <a:gd name="connsiteY0" fmla="*/ 0 h 142381"/>
                <a:gd name="connsiteX1" fmla="*/ 81481 w 407406"/>
                <a:gd name="connsiteY1" fmla="*/ 135802 h 142381"/>
                <a:gd name="connsiteX2" fmla="*/ 407406 w 407406"/>
                <a:gd name="connsiteY2" fmla="*/ 108642 h 14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406" h="142381">
                  <a:moveTo>
                    <a:pt x="0" y="0"/>
                  </a:moveTo>
                  <a:cubicBezTo>
                    <a:pt x="6790" y="58847"/>
                    <a:pt x="13580" y="117695"/>
                    <a:pt x="81481" y="135802"/>
                  </a:cubicBezTo>
                  <a:cubicBezTo>
                    <a:pt x="149382" y="153909"/>
                    <a:pt x="278394" y="131275"/>
                    <a:pt x="407406" y="108642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92CD26B-C4EE-3737-03C3-4EC3198F694B}"/>
                </a:ext>
              </a:extLst>
            </p:cNvPr>
            <p:cNvSpPr txBox="1"/>
            <p:nvPr/>
          </p:nvSpPr>
          <p:spPr>
            <a:xfrm>
              <a:off x="3441102" y="5636918"/>
              <a:ext cx="31965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1"/>
                  </a:solidFill>
                </a:rPr>
                <a:t>`</a:t>
              </a:r>
              <a:r>
                <a:rPr lang="en-US" altLang="zh-TW" sz="1600" dirty="0" err="1">
                  <a:solidFill>
                    <a:schemeClr val="accent1"/>
                  </a:solidFill>
                </a:rPr>
                <a:t>nn.Embedding</a:t>
              </a:r>
              <a:r>
                <a:rPr lang="en-US" altLang="zh-TW" sz="1600" dirty="0">
                  <a:solidFill>
                    <a:schemeClr val="accent1"/>
                  </a:solidFill>
                </a:rPr>
                <a:t>` is a </a:t>
              </a:r>
              <a:r>
                <a:rPr lang="en-US" altLang="zh-TW" sz="1600" b="1" dirty="0">
                  <a:solidFill>
                    <a:srgbClr val="FF0000"/>
                  </a:solidFill>
                </a:rPr>
                <a:t>trainable</a:t>
              </a:r>
              <a:r>
                <a:rPr lang="en-US" altLang="zh-TW" sz="1600" dirty="0">
                  <a:solidFill>
                    <a:schemeClr val="accent1"/>
                  </a:solidFill>
                </a:rPr>
                <a:t> lookup table, resembling a bias-free linear layer with one-hot inputs.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B838F803-CDB4-E1B6-1311-E7431487E4E5}"/>
                </a:ext>
              </a:extLst>
            </p:cNvPr>
            <p:cNvSpPr/>
            <p:nvPr/>
          </p:nvSpPr>
          <p:spPr>
            <a:xfrm rot="20700000" flipV="1">
              <a:off x="4198859" y="4948378"/>
              <a:ext cx="747546" cy="508111"/>
            </a:xfrm>
            <a:custGeom>
              <a:avLst/>
              <a:gdLst>
                <a:gd name="connsiteX0" fmla="*/ 0 w 407406"/>
                <a:gd name="connsiteY0" fmla="*/ 0 h 142381"/>
                <a:gd name="connsiteX1" fmla="*/ 81481 w 407406"/>
                <a:gd name="connsiteY1" fmla="*/ 135802 h 142381"/>
                <a:gd name="connsiteX2" fmla="*/ 407406 w 407406"/>
                <a:gd name="connsiteY2" fmla="*/ 108642 h 14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406" h="142381">
                  <a:moveTo>
                    <a:pt x="0" y="0"/>
                  </a:moveTo>
                  <a:cubicBezTo>
                    <a:pt x="6790" y="58847"/>
                    <a:pt x="13580" y="117695"/>
                    <a:pt x="81481" y="135802"/>
                  </a:cubicBezTo>
                  <a:cubicBezTo>
                    <a:pt x="149382" y="153909"/>
                    <a:pt x="278394" y="131275"/>
                    <a:pt x="407406" y="108642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AF755956-5B53-6317-A4EA-ABAAB10B6B0E}"/>
                </a:ext>
              </a:extLst>
            </p:cNvPr>
            <p:cNvSpPr/>
            <p:nvPr/>
          </p:nvSpPr>
          <p:spPr>
            <a:xfrm>
              <a:off x="4573509" y="2315759"/>
              <a:ext cx="1649521" cy="2959649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A2699FD-F473-38B5-B33B-A6450D5E19A0}"/>
                </a:ext>
              </a:extLst>
            </p:cNvPr>
            <p:cNvSpPr txBox="1"/>
            <p:nvPr/>
          </p:nvSpPr>
          <p:spPr>
            <a:xfrm>
              <a:off x="3209113" y="2523099"/>
              <a:ext cx="170480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>
                      <a:lumMod val="75000"/>
                    </a:schemeClr>
                  </a:solidFill>
                </a:rPr>
                <a:t>Hugging Face’s gpt2</a:t>
              </a:r>
            </a:p>
            <a:p>
              <a:r>
                <a:rPr lang="en-US" altLang="zh-TW" sz="1000" dirty="0">
                  <a:solidFill>
                    <a:schemeClr val="bg1">
                      <a:lumMod val="75000"/>
                    </a:schemeClr>
                  </a:solidFill>
                </a:rPr>
                <a:t>(can bypass input embedding by using `inputs_embeds` instead of `input_ids`)</a:t>
              </a:r>
              <a:endParaRPr lang="zh-TW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2E97334E-9E9C-C4FC-BD10-A68D84656BDF}"/>
                </a:ext>
              </a:extLst>
            </p:cNvPr>
            <p:cNvSpPr/>
            <p:nvPr/>
          </p:nvSpPr>
          <p:spPr>
            <a:xfrm>
              <a:off x="4976814" y="4812507"/>
              <a:ext cx="1059655" cy="33099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27FDF8F2-30CA-DDB1-FBF4-13A1CCF0083D}"/>
                </a:ext>
              </a:extLst>
            </p:cNvPr>
            <p:cNvSpPr txBox="1"/>
            <p:nvPr/>
          </p:nvSpPr>
          <p:spPr>
            <a:xfrm>
              <a:off x="3159801" y="3708144"/>
              <a:ext cx="17048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FF0000"/>
                  </a:solidFill>
                </a:rPr>
                <a:t>Trainable</a:t>
              </a:r>
              <a:r>
                <a:rPr lang="en-US" altLang="zh-TW" sz="1600" dirty="0">
                  <a:solidFill>
                    <a:schemeClr val="accent1"/>
                  </a:solidFill>
                </a:rPr>
                <a:t> instead of fixed sinusoidal functions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70" name="乘號 69">
              <a:extLst>
                <a:ext uri="{FF2B5EF4-FFF2-40B4-BE49-F238E27FC236}">
                  <a16:creationId xmlns:a16="http://schemas.microsoft.com/office/drawing/2014/main" id="{8BD2F8ED-13EA-3C63-EF81-CB5944681069}"/>
                </a:ext>
              </a:extLst>
            </p:cNvPr>
            <p:cNvSpPr/>
            <p:nvPr/>
          </p:nvSpPr>
          <p:spPr>
            <a:xfrm>
              <a:off x="4669052" y="1942155"/>
              <a:ext cx="276096" cy="284330"/>
            </a:xfrm>
            <a:prstGeom prst="mathMultiply">
              <a:avLst>
                <a:gd name="adj1" fmla="val 171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07C93CF-3AC2-1E57-4255-761E17002186}"/>
                </a:ext>
              </a:extLst>
            </p:cNvPr>
            <p:cNvSpPr txBox="1"/>
            <p:nvPr/>
          </p:nvSpPr>
          <p:spPr>
            <a:xfrm>
              <a:off x="5545183" y="4507340"/>
              <a:ext cx="994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solidFill>
                    <a:srgbClr val="C00000"/>
                  </a:solidFill>
                </a:rPr>
                <a:t>bypassable</a:t>
              </a:r>
              <a:endParaRPr lang="zh-TW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35429E7-7B16-2455-A11C-7C4693DFE7F9}"/>
                </a:ext>
              </a:extLst>
            </p:cNvPr>
            <p:cNvSpPr txBox="1"/>
            <p:nvPr/>
          </p:nvSpPr>
          <p:spPr>
            <a:xfrm>
              <a:off x="5964623" y="4661229"/>
              <a:ext cx="905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Input layer</a:t>
              </a:r>
              <a:endParaRPr lang="zh-TW" altLang="en-US" b="1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20D6A3CC-D34B-FDDF-F8B1-0A8C56B299E3}"/>
                </a:ext>
              </a:extLst>
            </p:cNvPr>
            <p:cNvSpPr txBox="1"/>
            <p:nvPr/>
          </p:nvSpPr>
          <p:spPr>
            <a:xfrm>
              <a:off x="5964623" y="1736639"/>
              <a:ext cx="905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Output layer</a:t>
              </a:r>
              <a:endParaRPr lang="zh-TW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AA6624B-76B0-1827-950A-DC9C45EA619E}"/>
                  </a:ext>
                </a:extLst>
              </p:cNvPr>
              <p:cNvSpPr txBox="1"/>
              <p:nvPr/>
            </p:nvSpPr>
            <p:spPr>
              <a:xfrm>
                <a:off x="139298" y="3123601"/>
                <a:ext cx="3773021" cy="3473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400" dirty="0"/>
                  <a:t>Input Embedding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400"/>
                  <a:t>Positional Embedding</a:t>
                </a:r>
                <a:endParaRPr lang="en-US" altLang="zh-TW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400" dirty="0">
                    <a:solidFill>
                      <a:srgbClr val="FF00FF"/>
                    </a:solidFill>
                  </a:rPr>
                  <a:t>Layer Norm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Linear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sz="2400" dirty="0"/>
                  <a:t>Multi-Head Attention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sz="2400" dirty="0" err="1"/>
                  <a:t>FeedForward</a:t>
                </a:r>
                <a:endParaRPr lang="en-US" altLang="zh-TW" sz="2400" dirty="0"/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AA6624B-76B0-1827-950A-DC9C45EA6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8" y="3123601"/>
                <a:ext cx="3773021" cy="3473387"/>
              </a:xfrm>
              <a:prstGeom prst="rect">
                <a:avLst/>
              </a:prstGeom>
              <a:blipFill>
                <a:blip r:embed="rId5"/>
                <a:stretch>
                  <a:fillRect l="-2585" t="-1579" r="-1454" b="-19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4AA3FB9-817A-8D17-1441-993E281E928C}"/>
              </a:ext>
            </a:extLst>
          </p:cNvPr>
          <p:cNvCxnSpPr>
            <a:cxnSpLocks/>
          </p:cNvCxnSpPr>
          <p:nvPr/>
        </p:nvCxnSpPr>
        <p:spPr>
          <a:xfrm flipV="1">
            <a:off x="6300210" y="688290"/>
            <a:ext cx="1129290" cy="3052550"/>
          </a:xfrm>
          <a:prstGeom prst="line">
            <a:avLst/>
          </a:prstGeom>
          <a:ln w="38100">
            <a:solidFill>
              <a:srgbClr val="FFE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A4DDA19-05F6-950F-5BE8-2D84835306AC}"/>
              </a:ext>
            </a:extLst>
          </p:cNvPr>
          <p:cNvCxnSpPr>
            <a:cxnSpLocks/>
          </p:cNvCxnSpPr>
          <p:nvPr/>
        </p:nvCxnSpPr>
        <p:spPr>
          <a:xfrm>
            <a:off x="6275898" y="3940969"/>
            <a:ext cx="1101170" cy="2184503"/>
          </a:xfrm>
          <a:prstGeom prst="line">
            <a:avLst/>
          </a:prstGeom>
          <a:ln w="38100">
            <a:solidFill>
              <a:srgbClr val="FFE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75B9F8-3BE7-76DE-699D-5534248DA148}"/>
              </a:ext>
            </a:extLst>
          </p:cNvPr>
          <p:cNvSpPr/>
          <p:nvPr/>
        </p:nvSpPr>
        <p:spPr>
          <a:xfrm>
            <a:off x="8725071" y="1949555"/>
            <a:ext cx="524580" cy="271604"/>
          </a:xfrm>
          <a:prstGeom prst="roundRect">
            <a:avLst>
              <a:gd name="adj" fmla="val 1160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52DA1E1-54CF-1B46-70CC-33494F125100}"/>
              </a:ext>
            </a:extLst>
          </p:cNvPr>
          <p:cNvSpPr/>
          <p:nvPr/>
        </p:nvSpPr>
        <p:spPr>
          <a:xfrm>
            <a:off x="8725071" y="1180212"/>
            <a:ext cx="524580" cy="271604"/>
          </a:xfrm>
          <a:prstGeom prst="roundRect">
            <a:avLst>
              <a:gd name="adj" fmla="val 1160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84F07-FB2D-ED36-E280-3D2889F22BC7}"/>
                  </a:ext>
                </a:extLst>
              </p:cNvPr>
              <p:cNvSpPr txBox="1"/>
              <p:nvPr/>
            </p:nvSpPr>
            <p:spPr>
              <a:xfrm>
                <a:off x="10496561" y="1127969"/>
                <a:ext cx="1128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84F07-FB2D-ED36-E280-3D2889F22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61" y="1127969"/>
                <a:ext cx="112864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CAA19A-8EC5-80BA-D196-8014C8008817}"/>
                  </a:ext>
                </a:extLst>
              </p:cNvPr>
              <p:cNvSpPr txBox="1"/>
              <p:nvPr/>
            </p:nvSpPr>
            <p:spPr>
              <a:xfrm>
                <a:off x="10496561" y="1851969"/>
                <a:ext cx="78168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CAA19A-8EC5-80BA-D196-8014C800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61" y="1851969"/>
                <a:ext cx="781689" cy="490199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36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3351C-63C1-34D2-3FF0-D96604EB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GPT2 – All </a:t>
            </a:r>
            <a:r>
              <a:rPr lang="en-US" altLang="zh-TW" b="1" u="sng" dirty="0"/>
              <a:t>trainable</a:t>
            </a:r>
            <a:r>
              <a:rPr lang="en-US" altLang="zh-TW" dirty="0"/>
              <a:t> components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5765B6-9F83-9463-0CFA-598BD055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AA6624B-76B0-1827-950A-DC9C45EA619E}"/>
                  </a:ext>
                </a:extLst>
              </p:cNvPr>
              <p:cNvSpPr txBox="1"/>
              <p:nvPr/>
            </p:nvSpPr>
            <p:spPr>
              <a:xfrm>
                <a:off x="139298" y="1263292"/>
                <a:ext cx="5008102" cy="568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400" dirty="0"/>
                  <a:t>Input Embedding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accent5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vocab_size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, 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d_model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400" dirty="0"/>
                  <a:t>Positional Embedding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accent5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block_size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, 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d_model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)</a:t>
                </a:r>
                <a:endParaRPr lang="en-US" altLang="zh-TW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400" dirty="0">
                    <a:solidFill>
                      <a:srgbClr val="FF00FF"/>
                    </a:solidFill>
                  </a:rPr>
                  <a:t>Layer Norm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Linear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sz="2400" dirty="0"/>
                  <a:t>Multi-Head Attention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accent5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d_model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, 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d_head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)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accent5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d_model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, 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d_model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)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sz="2400" dirty="0" err="1"/>
                  <a:t>FeedForward</a:t>
                </a:r>
                <a:endParaRPr lang="en-US" altLang="zh-TW" sz="2400" dirty="0"/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rgbClr val="FF0000"/>
                  </a:solidFill>
                </a:endParaRP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accent5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d_model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, 4 x 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d_model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)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accent5"/>
                    </a:solidFill>
                  </a:rPr>
                  <a:t>(4 x 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d_model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, </a:t>
                </a:r>
                <a:r>
                  <a:rPr lang="en-US" altLang="zh-TW" sz="2400" dirty="0" err="1">
                    <a:solidFill>
                      <a:schemeClr val="accent5"/>
                    </a:solidFill>
                  </a:rPr>
                  <a:t>d_model</a:t>
                </a:r>
                <a:r>
                  <a:rPr lang="en-US" altLang="zh-TW" sz="2400" dirty="0">
                    <a:solidFill>
                      <a:schemeClr val="accent5"/>
                    </a:solidFill>
                  </a:rPr>
                  <a:t>)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AA6624B-76B0-1827-950A-DC9C45EA6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8" y="1263292"/>
                <a:ext cx="5008102" cy="5689378"/>
              </a:xfrm>
              <a:prstGeom prst="rect">
                <a:avLst/>
              </a:prstGeom>
              <a:blipFill>
                <a:blip r:embed="rId2"/>
                <a:stretch>
                  <a:fillRect l="-1949" t="-964" r="-731" b="-1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E9244CB-8B90-EFAF-B20F-8783C9F0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898" y="5032245"/>
            <a:ext cx="4527192" cy="17654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EEE4AB-3957-D922-77D8-5D01343C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615" y="3619038"/>
            <a:ext cx="6904405" cy="9264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73EF6B-B27A-C69A-AE9F-4235BE55A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898" y="4602275"/>
            <a:ext cx="4824347" cy="36707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747472F-3937-331F-BEB1-0DEFDDC92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898" y="3224065"/>
            <a:ext cx="3810535" cy="36707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2858770-CC7E-5FCA-0C1F-92F0EEADA4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5864"/>
          <a:stretch/>
        </p:blipFill>
        <p:spPr>
          <a:xfrm>
            <a:off x="3836798" y="2212816"/>
            <a:ext cx="8355202" cy="3312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9B46D59-3869-4ED3-BF86-C6A8EBEC8B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4926"/>
          <a:stretch/>
        </p:blipFill>
        <p:spPr>
          <a:xfrm>
            <a:off x="3841515" y="1544838"/>
            <a:ext cx="8355203" cy="275756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112F48E-C63D-03B9-3BCE-67B2E198AE5A}"/>
              </a:ext>
            </a:extLst>
          </p:cNvPr>
          <p:cNvSpPr/>
          <p:nvPr/>
        </p:nvSpPr>
        <p:spPr>
          <a:xfrm>
            <a:off x="9658350" y="2208515"/>
            <a:ext cx="1343025" cy="32597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0DF863C-2E19-92EA-9DE9-400D19E4B474}"/>
              </a:ext>
            </a:extLst>
          </p:cNvPr>
          <p:cNvCxnSpPr/>
          <p:nvPr/>
        </p:nvCxnSpPr>
        <p:spPr>
          <a:xfrm>
            <a:off x="1123950" y="5362575"/>
            <a:ext cx="37433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186E95D-5CE2-5703-996E-59891117B4C3}"/>
              </a:ext>
            </a:extLst>
          </p:cNvPr>
          <p:cNvCxnSpPr>
            <a:cxnSpLocks/>
          </p:cNvCxnSpPr>
          <p:nvPr/>
        </p:nvCxnSpPr>
        <p:spPr>
          <a:xfrm flipV="1">
            <a:off x="4867275" y="5001290"/>
            <a:ext cx="0" cy="3612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5D32CB3-832C-253F-6361-B2A71D6C1CDA}"/>
              </a:ext>
            </a:extLst>
          </p:cNvPr>
          <p:cNvCxnSpPr>
            <a:cxnSpLocks/>
          </p:cNvCxnSpPr>
          <p:nvPr/>
        </p:nvCxnSpPr>
        <p:spPr>
          <a:xfrm>
            <a:off x="4867275" y="5001290"/>
            <a:ext cx="49749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70C30E4-FECD-6072-9926-C34DCB823744}"/>
              </a:ext>
            </a:extLst>
          </p:cNvPr>
          <p:cNvCxnSpPr/>
          <p:nvPr/>
        </p:nvCxnSpPr>
        <p:spPr>
          <a:xfrm>
            <a:off x="1123950" y="4640372"/>
            <a:ext cx="37433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4191F00-77D2-E216-393D-519FB0B33295}"/>
              </a:ext>
            </a:extLst>
          </p:cNvPr>
          <p:cNvCxnSpPr>
            <a:cxnSpLocks/>
          </p:cNvCxnSpPr>
          <p:nvPr/>
        </p:nvCxnSpPr>
        <p:spPr>
          <a:xfrm>
            <a:off x="4867275" y="4574360"/>
            <a:ext cx="49749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6BB2D58-BE1D-C6C7-3B51-1B56C0DE7F03}"/>
              </a:ext>
            </a:extLst>
          </p:cNvPr>
          <p:cNvCxnSpPr>
            <a:cxnSpLocks/>
          </p:cNvCxnSpPr>
          <p:nvPr/>
        </p:nvCxnSpPr>
        <p:spPr>
          <a:xfrm flipV="1">
            <a:off x="4867275" y="4574360"/>
            <a:ext cx="0" cy="6601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3298FE6-BCA3-F75D-AD46-F1C60CFF7E08}"/>
              </a:ext>
            </a:extLst>
          </p:cNvPr>
          <p:cNvCxnSpPr/>
          <p:nvPr/>
        </p:nvCxnSpPr>
        <p:spPr>
          <a:xfrm>
            <a:off x="1123950" y="3505200"/>
            <a:ext cx="37433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F9507A5-D6A9-EA77-0F36-6C1DA6BD1DE6}"/>
              </a:ext>
            </a:extLst>
          </p:cNvPr>
          <p:cNvCxnSpPr>
            <a:cxnSpLocks/>
          </p:cNvCxnSpPr>
          <p:nvPr/>
        </p:nvCxnSpPr>
        <p:spPr>
          <a:xfrm flipV="1">
            <a:off x="4867275" y="3194499"/>
            <a:ext cx="0" cy="3107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1FC29FD-EEE2-C8F2-1ADD-07F6927A0554}"/>
              </a:ext>
            </a:extLst>
          </p:cNvPr>
          <p:cNvSpPr txBox="1"/>
          <p:nvPr/>
        </p:nvSpPr>
        <p:spPr>
          <a:xfrm>
            <a:off x="10121990" y="837683"/>
            <a:ext cx="2042162" cy="64633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5"/>
                </a:solidFill>
              </a:rPr>
              <a:t>n_embd</a:t>
            </a:r>
            <a:r>
              <a:rPr lang="en-US" altLang="zh-TW" dirty="0">
                <a:solidFill>
                  <a:schemeClr val="accent5"/>
                </a:solidFill>
              </a:rPr>
              <a:t> = </a:t>
            </a:r>
            <a:r>
              <a:rPr lang="en-US" altLang="zh-TW" dirty="0" err="1">
                <a:solidFill>
                  <a:schemeClr val="accent5"/>
                </a:solidFill>
              </a:rPr>
              <a:t>d_model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en-US" altLang="zh-TW" dirty="0" err="1">
                <a:solidFill>
                  <a:schemeClr val="accent5"/>
                </a:solidFill>
              </a:rPr>
              <a:t>head_size</a:t>
            </a:r>
            <a:r>
              <a:rPr lang="en-US" altLang="zh-TW" dirty="0">
                <a:solidFill>
                  <a:schemeClr val="accent5"/>
                </a:solidFill>
              </a:rPr>
              <a:t> = </a:t>
            </a:r>
            <a:r>
              <a:rPr lang="en-US" altLang="zh-TW" dirty="0" err="1">
                <a:solidFill>
                  <a:schemeClr val="accent5"/>
                </a:solidFill>
              </a:rPr>
              <a:t>d_head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ECFCCC2-C809-FEEF-6420-FC63E9E4AC63}"/>
              </a:ext>
            </a:extLst>
          </p:cNvPr>
          <p:cNvCxnSpPr>
            <a:cxnSpLocks/>
          </p:cNvCxnSpPr>
          <p:nvPr/>
        </p:nvCxnSpPr>
        <p:spPr>
          <a:xfrm flipH="1" flipV="1">
            <a:off x="9105900" y="837683"/>
            <a:ext cx="627197" cy="135217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圖片 65">
            <a:extLst>
              <a:ext uri="{FF2B5EF4-FFF2-40B4-BE49-F238E27FC236}">
                <a16:creationId xmlns:a16="http://schemas.microsoft.com/office/drawing/2014/main" id="{25A80651-D491-F33D-E622-A1E1CE6257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88" b="51061"/>
          <a:stretch/>
        </p:blipFill>
        <p:spPr>
          <a:xfrm>
            <a:off x="6305154" y="2604715"/>
            <a:ext cx="2781688" cy="533401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0CBE0E76-32A7-B795-7CD0-C982EAB0A5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1340"/>
          <a:stretch/>
        </p:blipFill>
        <p:spPr>
          <a:xfrm>
            <a:off x="9086850" y="2597523"/>
            <a:ext cx="2781688" cy="546991"/>
          </a:xfrm>
          <a:prstGeom prst="rect">
            <a:avLst/>
          </a:prstGeom>
        </p:spPr>
      </p:pic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2CF27E22-C979-8FAB-186F-585414C46817}"/>
              </a:ext>
            </a:extLst>
          </p:cNvPr>
          <p:cNvSpPr/>
          <p:nvPr/>
        </p:nvSpPr>
        <p:spPr>
          <a:xfrm>
            <a:off x="6286096" y="2581454"/>
            <a:ext cx="5601492" cy="556661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F9F7A3A-2D91-9D0F-AB7C-845C54D1ECE8}"/>
              </a:ext>
            </a:extLst>
          </p:cNvPr>
          <p:cNvCxnSpPr>
            <a:cxnSpLocks/>
          </p:cNvCxnSpPr>
          <p:nvPr/>
        </p:nvCxnSpPr>
        <p:spPr>
          <a:xfrm>
            <a:off x="4867275" y="3194499"/>
            <a:ext cx="49749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F56BCC-E23D-575F-E9F9-AAB7D06A790B}"/>
              </a:ext>
            </a:extLst>
          </p:cNvPr>
          <p:cNvSpPr txBox="1"/>
          <p:nvPr/>
        </p:nvSpPr>
        <p:spPr>
          <a:xfrm>
            <a:off x="2110933" y="-34563"/>
            <a:ext cx="73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(also known as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block_size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n_positions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or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max_seq_len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2DC98B-B85B-E73F-2475-287DF0815916}"/>
              </a:ext>
            </a:extLst>
          </p:cNvPr>
          <p:cNvSpPr txBox="1"/>
          <p:nvPr/>
        </p:nvSpPr>
        <p:spPr>
          <a:xfrm>
            <a:off x="0" y="23909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The </a:t>
            </a:r>
            <a:r>
              <a:rPr lang="en-US" altLang="zh-TW" sz="2400" b="1" i="1" u="sng" dirty="0">
                <a:solidFill>
                  <a:schemeClr val="accent2"/>
                </a:solidFill>
              </a:rPr>
              <a:t>context window size</a:t>
            </a:r>
            <a:r>
              <a:rPr lang="en-US" altLang="zh-TW" sz="2400" b="1" dirty="0">
                <a:solidFill>
                  <a:schemeClr val="accent2"/>
                </a:solidFill>
              </a:rPr>
              <a:t> won't affect the model size (except for the positional embedding part).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D2776BF5-B67D-C5BD-B437-1F2D3501C33B}"/>
              </a:ext>
            </a:extLst>
          </p:cNvPr>
          <p:cNvSpPr/>
          <p:nvPr/>
        </p:nvSpPr>
        <p:spPr>
          <a:xfrm rot="21186950">
            <a:off x="1959376" y="165581"/>
            <a:ext cx="201733" cy="165125"/>
          </a:xfrm>
          <a:custGeom>
            <a:avLst/>
            <a:gdLst>
              <a:gd name="connsiteX0" fmla="*/ 201733 w 201733"/>
              <a:gd name="connsiteY0" fmla="*/ 20908 h 238191"/>
              <a:gd name="connsiteX1" fmla="*/ 20664 w 201733"/>
              <a:gd name="connsiteY1" fmla="*/ 20908 h 238191"/>
              <a:gd name="connsiteX2" fmla="*/ 11610 w 201733"/>
              <a:gd name="connsiteY2" fmla="*/ 238191 h 23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3" h="238191">
                <a:moveTo>
                  <a:pt x="201733" y="20908"/>
                </a:moveTo>
                <a:cubicBezTo>
                  <a:pt x="127042" y="2801"/>
                  <a:pt x="52351" y="-15306"/>
                  <a:pt x="20664" y="20908"/>
                </a:cubicBezTo>
                <a:cubicBezTo>
                  <a:pt x="-11023" y="57122"/>
                  <a:pt x="293" y="147656"/>
                  <a:pt x="11610" y="238191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6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37DFA-B875-6879-C554-F56295F0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GPT2 – 4 Important hyperparameters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F80E534-2691-1CD7-4621-19CEA0772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69" t="59256" r="52198" b="5332"/>
          <a:stretch/>
        </p:blipFill>
        <p:spPr>
          <a:xfrm>
            <a:off x="3925455" y="2406424"/>
            <a:ext cx="3925454" cy="336630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FB87DCB-2E33-CD06-3554-490E39C2CBC9}"/>
              </a:ext>
            </a:extLst>
          </p:cNvPr>
          <p:cNvSpPr txBox="1"/>
          <p:nvPr/>
        </p:nvSpPr>
        <p:spPr>
          <a:xfrm>
            <a:off x="462006" y="1558480"/>
            <a:ext cx="2992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important hp for the model:</a:t>
            </a:r>
          </a:p>
          <a:p>
            <a:pPr marL="342900" indent="-342900">
              <a:buAutoNum type="arabicPeriod"/>
            </a:pPr>
            <a:r>
              <a:rPr lang="en-US" dirty="0" err="1"/>
              <a:t>n_positions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n_embd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n_layer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n_head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E161DF-21C4-1ED1-0ACE-69F747DC566C}"/>
              </a:ext>
            </a:extLst>
          </p:cNvPr>
          <p:cNvSpPr txBox="1"/>
          <p:nvPr/>
        </p:nvSpPr>
        <p:spPr>
          <a:xfrm>
            <a:off x="5240993" y="589518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n_positions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A2B70C-06D9-8F28-6159-77A43D815DE3}"/>
              </a:ext>
            </a:extLst>
          </p:cNvPr>
          <p:cNvSpPr txBox="1"/>
          <p:nvPr/>
        </p:nvSpPr>
        <p:spPr>
          <a:xfrm>
            <a:off x="2922486" y="3859831"/>
            <a:ext cx="87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n_layer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566901-86E0-A311-A462-176825D3E0FC}"/>
              </a:ext>
            </a:extLst>
          </p:cNvPr>
          <p:cNvSpPr txBox="1"/>
          <p:nvPr/>
        </p:nvSpPr>
        <p:spPr>
          <a:xfrm>
            <a:off x="3034016" y="527415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n_embd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A9172B-17A6-14DC-FD26-439CAB8DD3FE}"/>
              </a:ext>
            </a:extLst>
          </p:cNvPr>
          <p:cNvSpPr txBox="1"/>
          <p:nvPr/>
        </p:nvSpPr>
        <p:spPr>
          <a:xfrm>
            <a:off x="8117555" y="518434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n_head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1EE4627-B9D7-B526-2F6D-A2E9305FCBD2}"/>
              </a:ext>
            </a:extLst>
          </p:cNvPr>
          <p:cNvCxnSpPr/>
          <p:nvPr/>
        </p:nvCxnSpPr>
        <p:spPr>
          <a:xfrm>
            <a:off x="3800547" y="3035808"/>
            <a:ext cx="0" cy="213917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5CD8032-4BF5-D119-1BC3-665F3BCBD56E}"/>
              </a:ext>
            </a:extLst>
          </p:cNvPr>
          <p:cNvCxnSpPr>
            <a:cxnSpLocks/>
          </p:cNvCxnSpPr>
          <p:nvPr/>
        </p:nvCxnSpPr>
        <p:spPr>
          <a:xfrm>
            <a:off x="3999345" y="5245915"/>
            <a:ext cx="0" cy="4374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7EA4E50-E08F-3FE1-4D90-D41B04D2CE90}"/>
              </a:ext>
            </a:extLst>
          </p:cNvPr>
          <p:cNvCxnSpPr>
            <a:cxnSpLocks/>
          </p:cNvCxnSpPr>
          <p:nvPr/>
        </p:nvCxnSpPr>
        <p:spPr>
          <a:xfrm flipH="1">
            <a:off x="4170433" y="5833954"/>
            <a:ext cx="341262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E780F74-6710-D4DC-12C7-A82540787B46}"/>
              </a:ext>
            </a:extLst>
          </p:cNvPr>
          <p:cNvCxnSpPr>
            <a:cxnSpLocks/>
          </p:cNvCxnSpPr>
          <p:nvPr/>
        </p:nvCxnSpPr>
        <p:spPr>
          <a:xfrm flipH="1">
            <a:off x="7850909" y="4950469"/>
            <a:ext cx="533293" cy="508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A2F702-5401-7C16-911E-417AAF70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5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479</Words>
  <Application>Microsoft Office PowerPoint</Application>
  <PresentationFormat>寬螢幕</PresentationFormat>
  <Paragraphs>81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GPT</vt:lpstr>
      <vt:lpstr>Causal LM – Training   vs.   Inference</vt:lpstr>
      <vt:lpstr>GPT2</vt:lpstr>
      <vt:lpstr>GPT2 – All trainable components</vt:lpstr>
      <vt:lpstr>GPT2 – All trainable components</vt:lpstr>
      <vt:lpstr>GPT2 – 4 Important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NanoGPT</dc:title>
  <dc:creator>敬 張</dc:creator>
  <cp:lastModifiedBy>敬 張</cp:lastModifiedBy>
  <cp:revision>8</cp:revision>
  <dcterms:created xsi:type="dcterms:W3CDTF">2023-04-29T10:01:15Z</dcterms:created>
  <dcterms:modified xsi:type="dcterms:W3CDTF">2023-11-08T01:45:00Z</dcterms:modified>
</cp:coreProperties>
</file>