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20"/>
  </p:notesMasterIdLst>
  <p:sldIdLst>
    <p:sldId id="256" r:id="rId4"/>
    <p:sldId id="257" r:id="rId5"/>
    <p:sldId id="1114" r:id="rId6"/>
    <p:sldId id="1136" r:id="rId7"/>
    <p:sldId id="1137" r:id="rId8"/>
    <p:sldId id="533" r:id="rId9"/>
    <p:sldId id="719" r:id="rId10"/>
    <p:sldId id="1105" r:id="rId11"/>
    <p:sldId id="1116" r:id="rId12"/>
    <p:sldId id="1079" r:id="rId13"/>
    <p:sldId id="273" r:id="rId14"/>
    <p:sldId id="947" r:id="rId15"/>
    <p:sldId id="274" r:id="rId16"/>
    <p:sldId id="948" r:id="rId17"/>
    <p:sldId id="260" r:id="rId18"/>
    <p:sldId id="6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053"/>
    <a:srgbClr val="312086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872FD-F336-4517-8D7F-1179AE7D31F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5012-9162-4F8F-AED0-EE889B64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DD606-0330-D8FD-C217-F22F8C962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AA31A-B761-5EF5-C92A-F93EDC82E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4F2C4-F0EA-0928-C1D7-7B58ABF7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5D4D-72FC-4F5F-8567-D4253CF59B83}" type="datetime4">
              <a:rPr lang="en-US" smtClean="0"/>
              <a:t>May 2,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AEC3A-1407-CDE2-9D10-1BD3613B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A259B1-E7BC-E767-61CD-A871883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56004-30D3-4F24-1969-4C5C34C5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D06C71-A6AE-BD78-A963-3A6F1BFE4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628D7-1984-C657-2777-D9D10413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E0CC-1844-4EF7-A243-D54E1D5726B3}" type="datetime4">
              <a:rPr lang="en-US" smtClean="0"/>
              <a:t>May 2,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6C163-6767-CE7E-ABF4-2F6D5ED3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E6415-8343-04C7-C86B-CC3A7890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3549A9-F0FF-ACF3-26A3-68100DD89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A861A3-BAA5-3521-149B-1D859355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FE002-91E0-2E28-50F4-7C8AC0FC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7911-8157-43AE-930E-2541A9F1B6F7}" type="datetime4">
              <a:rPr lang="en-US" smtClean="0"/>
              <a:t>May 2,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E250D7-7886-EA70-CB8B-831784C1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34877-4481-B834-F953-9BF008A6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DB4-4C23-4475-BA3E-77AE7F999AD1}" type="datetime4">
              <a:rPr lang="en-US" altLang="zh-TW" smtClean="0"/>
              <a:t>May 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926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CDE8-A5FB-4C99-9FB2-68C6BBA766BB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9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56E-A6A6-411E-84EC-8006D65A02C0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107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E3A5-8E8A-43A5-954E-532D0BF2E759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1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3706-385C-4569-A7F4-AF93E936DDBA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103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423-86FF-401D-9404-298F6F787783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5331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F41B-6CDC-475B-A779-B1903E180FDB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281364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F201-45F7-48C3-BC67-9D967FA18022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7934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94DB-81AC-2B6F-4EBF-3CD6066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8A446-9084-1ACB-FD7D-9268470B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25966-5AFD-90D7-6A1B-15C05D50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D9E-CD61-4DAD-8918-AF3BEDF34AE8}" type="datetime4">
              <a:rPr lang="en-US" smtClean="0"/>
              <a:t>May 2,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EAA59-DE60-3A16-820F-69CC4E9A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AECEB-FC13-7294-A538-4432D77E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5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2A7-3A7B-473B-B9F2-F264345F584E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48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0D7-E5B0-4A79-B3CB-977D85271DD5}" type="datetime4">
              <a:rPr lang="en-US" altLang="zh-TW" smtClean="0"/>
              <a:t>May 2, 2024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8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EA6F-203B-420F-8388-705AF2E9876C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16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C3E1-2251-416C-B0D7-493193282CBA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27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9CFF-7FD5-4A18-8632-9009A9F34786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34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0754-9211-4194-B052-4939DE10B657}" type="datetime4">
              <a:rPr lang="en-US" altLang="zh-TW" smtClean="0"/>
              <a:t>May 2, 2024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2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58E-A537-496A-960C-6F3C523B5310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58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B8B0-B844-4F2E-A1B2-D3B455C1AA17}" type="datetime1">
              <a:rPr lang="zh-TW" altLang="en-US" smtClean="0"/>
              <a:t>2024/5/2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6164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83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E4FF-CC00-4A24-906E-177AC3021EBF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160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B8DB3-06CA-F5A2-189C-93491289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E112C-10DA-E4C3-7273-C2D4A991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FED31-4D7B-FE50-373C-E5C9D991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7EA5-ADB0-4F2B-ABD2-FD381A767204}" type="datetime4">
              <a:rPr lang="en-US" smtClean="0"/>
              <a:t>May 2,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4DF07-CA42-6CAB-A5CC-0DAEA97A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7DB0D-FC99-A6C6-3737-74DE021C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7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A2-2987-42AF-92D3-2FA6BC181833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94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04EC-CFA6-436E-A8A4-3DEC3343A0CA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3175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1BF-AEC5-4B92-8696-2DD20AEC2BC3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1473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29C-0448-43D8-9C0A-6A89D8282BCD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1725165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BC22-ED8C-42D6-9A8E-B00C7F872ACD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603205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B117-0709-49E0-91BB-83EA02627623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36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C10-48BC-4C42-9F9B-1348F81119B0}" type="datetime1">
              <a:rPr lang="zh-TW" altLang="en-US" smtClean="0"/>
              <a:t>2024/5/2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08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3E2F-C932-4F38-A323-8D950942DCA1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32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5BE1-EA35-4F32-B93C-75AC87520246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36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2108-28B3-439F-BF05-F512DFDF6850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D8F99-5FE5-C358-6792-4AC3A0CF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FC69D-6CF4-E446-D932-7F2BAC33E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F89120-D854-55EC-79D4-A83087D7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C46C72-F63C-745C-DC56-4D06C24B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6BAF-B518-4B3F-8114-F6330C45F2F2}" type="datetime4">
              <a:rPr lang="en-US" smtClean="0"/>
              <a:t>May 2,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B9E48B-3C19-0932-80B6-7F9002EE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27FD27-EAD2-25B5-9DB9-353CCD97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810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8317-B67B-4843-AA99-F6DA7CE5FE34}" type="datetime1">
              <a:rPr lang="zh-TW" altLang="en-US" smtClean="0"/>
              <a:t>2024/5/2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48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7EEC-9B42-4C40-A2A0-EB837242742C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93389-8F0B-C58B-6FC2-A614239C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D18025-9775-F2B7-BAC0-BED89E82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2A30CA-95E0-CDE8-C107-D8B60735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DAF07C-25D1-3776-F3AF-AE894B729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3A268E-D753-5C42-3F42-5B9331E5C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6633D7-0F5D-F315-3184-4727055C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120A-BD00-4FAC-B7F3-0D8B6BCFF216}" type="datetime4">
              <a:rPr lang="en-US" smtClean="0"/>
              <a:t>May 2, 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2CF707-1201-B5EE-544C-368CA29C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AE6248-B7C6-A5D8-88BE-C6A7BF73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9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965F3-79E0-20F3-43AF-64606198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861EC5-7AA1-9633-3AA0-8E5D8961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D754-D9DF-4514-BA36-3F6892DA57FF}" type="datetime4">
              <a:rPr lang="en-US" smtClean="0"/>
              <a:t>May 2, 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073AE7-F546-C70D-4124-D4432A63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0CE615-4C47-3672-ACCA-01CA0166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0FC6EB-85F6-3010-CC05-2E275AD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5D7-8447-4964-9D4D-5591F4A12123}" type="datetime4">
              <a:rPr lang="en-US" smtClean="0"/>
              <a:t>May 2, 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1FC9DC-224E-10AF-1EB8-E5D5E76C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FBE47-F31B-077E-64B2-5992EA35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08948-10DC-D7FB-0DDF-D02228D0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E5C1C7-5A09-E2FA-7B38-2F1E3F90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2F400B-94A6-5C6B-AF4B-7EEDF2925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F55CC3-B948-B8AC-B62D-0B22F5D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C34E-3EB0-452B-B659-B4E2EF4DB6A9}" type="datetime4">
              <a:rPr lang="en-US" smtClean="0"/>
              <a:t>May 2,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F0F16C-E513-4AB4-6008-338FBCF4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FFB178-1B49-DF40-2BF3-1C65751D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6B789-CA30-695F-421A-722BC998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5D9A84-50F4-57A4-4FF0-967F78507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2E9EB8-7F0F-8419-6A07-D10801C5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FE3F81-63CF-72F3-406B-D3EA18CA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E406-AA12-4CC2-AB26-26380153137A}" type="datetime4">
              <a:rPr lang="en-US" smtClean="0"/>
              <a:t>May 2,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B115E2-7607-FB91-59A3-4E650550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65EB3-E538-AB29-A2C6-14B3B8EA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6146BC-D691-8E06-393B-E1CF7B00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803D0A-876B-1CA7-73E7-387B3650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1DE61-B7BD-9873-6C6E-FCFB64747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639E-A6C5-47AA-A9CC-A73F25515BD4}" type="datetime4">
              <a:rPr lang="en-US" smtClean="0"/>
              <a:t>May 2,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D25269-8050-C4A1-3461-5A26008C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A3525-7E29-812B-9F72-1CF6BE87F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3BFE-192B-41E3-8382-E4B6517DD8C8}" type="datetime4">
              <a:rPr lang="en-US" altLang="zh-TW" smtClean="0"/>
              <a:t>May 2,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3211-73E2-4455-80EF-ED4F70303EBF}" type="datetime1">
              <a:rPr lang="zh-TW" altLang="en-US" smtClean="0"/>
              <a:t>2024/5/2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6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Individual Meeting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043D3-37CA-CF1E-D85F-FE1BFF775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Chang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9782-7A2E-037A-B53E-214395EC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TimeUSS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5709E-B0D5-7A90-79A3-FBF1EA385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Unsupervised semantic segmentation on </a:t>
            </a:r>
            <a:r>
              <a:rPr lang="en-US" dirty="0">
                <a:solidFill>
                  <a:srgbClr val="FF0000"/>
                </a:solidFill>
              </a:rPr>
              <a:t>images</a:t>
            </a:r>
          </a:p>
          <a:p>
            <a:pPr lvl="1"/>
            <a:r>
              <a:rPr lang="en-US" dirty="0"/>
              <a:t>(COMUS) Unsupervised Semantic Segmentation with Self-supervised Object-centric Representations</a:t>
            </a:r>
          </a:p>
          <a:p>
            <a:pPr lvl="2"/>
            <a:r>
              <a:rPr lang="en-US" dirty="0"/>
              <a:t>ICLR 2023</a:t>
            </a:r>
          </a:p>
          <a:p>
            <a:pPr lvl="1"/>
            <a:r>
              <a:rPr lang="en-US" dirty="0"/>
              <a:t>(STEGO) Unsupervised Semantic Segmentation by Distilling Feature Correspondences</a:t>
            </a:r>
          </a:p>
          <a:p>
            <a:pPr lvl="2"/>
            <a:r>
              <a:rPr lang="en-US" dirty="0"/>
              <a:t>ICLR 2022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MaskContrast</a:t>
            </a:r>
            <a:r>
              <a:rPr lang="en-US" dirty="0"/>
              <a:t>) Unsupervised Semantic Segmentation by Contrasting Object Mask 	Proposals</a:t>
            </a:r>
          </a:p>
          <a:p>
            <a:pPr lvl="2"/>
            <a:r>
              <a:rPr lang="en-US" dirty="0"/>
              <a:t>ICCV 2021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PiCIE</a:t>
            </a:r>
            <a:r>
              <a:rPr lang="en-US" dirty="0"/>
              <a:t>) Unsupervised Semantic Segmentation Using Invariance and Equivariance in Clustering</a:t>
            </a:r>
          </a:p>
          <a:p>
            <a:pPr lvl="2"/>
            <a:r>
              <a:rPr lang="en-US" dirty="0"/>
              <a:t>CVPR 2021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D6C29EA-AA92-9904-2B71-43D02BF6D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Unsupervised semantic segmentation on </a:t>
            </a:r>
            <a:r>
              <a:rPr lang="en-US" dirty="0">
                <a:solidFill>
                  <a:srgbClr val="FF0000"/>
                </a:solidFill>
              </a:rPr>
              <a:t>time-series</a:t>
            </a:r>
          </a:p>
          <a:p>
            <a:pPr lvl="1"/>
            <a:r>
              <a:rPr lang="en-US" dirty="0"/>
              <a:t>(LS-USS) Latent Space Unsupervised Semantic Segmentation</a:t>
            </a:r>
          </a:p>
          <a:p>
            <a:pPr lvl="2"/>
            <a:r>
              <a:rPr lang="en-US" dirty="0"/>
              <a:t>Frontiers in Physiology 2023 (Q2 journal)</a:t>
            </a:r>
          </a:p>
          <a:p>
            <a:pPr lvl="1"/>
            <a:r>
              <a:rPr lang="en-US" dirty="0" err="1"/>
              <a:t>PrecTime</a:t>
            </a:r>
            <a:endParaRPr lang="en-US" dirty="0"/>
          </a:p>
          <a:p>
            <a:pPr lvl="1"/>
            <a:r>
              <a:rPr lang="en-US" dirty="0"/>
              <a:t>Matrix Profile VIII</a:t>
            </a:r>
          </a:p>
          <a:p>
            <a:pPr lvl="1"/>
            <a:r>
              <a:rPr lang="en-US" dirty="0" err="1"/>
              <a:t>ClaSP</a:t>
            </a:r>
            <a:endParaRPr lang="en-US" dirty="0"/>
          </a:p>
          <a:p>
            <a:pPr lvl="1"/>
            <a:r>
              <a:rPr lang="en-US" dirty="0"/>
              <a:t>Time2State</a:t>
            </a:r>
          </a:p>
          <a:p>
            <a:pPr lvl="1"/>
            <a:r>
              <a:rPr lang="en-US" dirty="0"/>
              <a:t>TICC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97458-CADC-46C0-C3E2-96189593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30D05-3BC4-696D-3D99-B686E20E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39"/>
            <a:ext cx="10515600" cy="876569"/>
          </a:xfrm>
        </p:spPr>
        <p:txBody>
          <a:bodyPr>
            <a:normAutofit/>
          </a:bodyPr>
          <a:lstStyle/>
          <a:p>
            <a:r>
              <a:rPr lang="en-US" dirty="0"/>
              <a:t>               SAM              </a:t>
            </a:r>
            <a:r>
              <a:rPr lang="en-US" dirty="0" err="1"/>
              <a:t>v.s</a:t>
            </a:r>
            <a:r>
              <a:rPr lang="en-US" dirty="0"/>
              <a:t>.       </a:t>
            </a:r>
            <a:r>
              <a:rPr lang="en-US" dirty="0" err="1"/>
              <a:t>PromptTSS</a:t>
            </a:r>
            <a:endParaRPr 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3DCCF8E-5BC0-00BC-4691-331BBAD4956A}"/>
              </a:ext>
            </a:extLst>
          </p:cNvPr>
          <p:cNvGrpSpPr/>
          <p:nvPr/>
        </p:nvGrpSpPr>
        <p:grpSpPr>
          <a:xfrm>
            <a:off x="6421461" y="766786"/>
            <a:ext cx="4148426" cy="6022579"/>
            <a:chOff x="6421461" y="558422"/>
            <a:chExt cx="4148426" cy="6022579"/>
          </a:xfrm>
        </p:grpSpPr>
        <p:pic>
          <p:nvPicPr>
            <p:cNvPr id="4" name="Picture 2" descr="Transformer Explained | Papers With Code">
              <a:extLst>
                <a:ext uri="{FF2B5EF4-FFF2-40B4-BE49-F238E27FC236}">
                  <a16:creationId xmlns:a16="http://schemas.microsoft.com/office/drawing/2014/main" id="{3FD319C8-C085-B594-6732-EEB32E1ED9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78"/>
            <a:stretch/>
          </p:blipFill>
          <p:spPr bwMode="auto">
            <a:xfrm>
              <a:off x="6421461" y="558422"/>
              <a:ext cx="4148426" cy="5653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B50D38A-2262-E133-0579-129918658071}"/>
                </a:ext>
              </a:extLst>
            </p:cNvPr>
            <p:cNvSpPr txBox="1"/>
            <p:nvPr/>
          </p:nvSpPr>
          <p:spPr>
            <a:xfrm>
              <a:off x="7082040" y="6211669"/>
              <a:ext cx="13650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Time-Series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1F6F7C7-68EE-8BD1-795D-5D185E4D4609}"/>
                </a:ext>
              </a:extLst>
            </p:cNvPr>
            <p:cNvSpPr txBox="1"/>
            <p:nvPr/>
          </p:nvSpPr>
          <p:spPr>
            <a:xfrm>
              <a:off x="8704536" y="6211669"/>
              <a:ext cx="10295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Prompts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750C175-D888-D13B-0345-E9A71836B3BB}"/>
                </a:ext>
              </a:extLst>
            </p:cNvPr>
            <p:cNvSpPr txBox="1"/>
            <p:nvPr/>
          </p:nvSpPr>
          <p:spPr>
            <a:xfrm>
              <a:off x="8432764" y="558422"/>
              <a:ext cx="15731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Segmentation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9BF10EF-67B8-0DCC-D139-2822409F2A25}"/>
                </a:ext>
              </a:extLst>
            </p:cNvPr>
            <p:cNvSpPr txBox="1"/>
            <p:nvPr/>
          </p:nvSpPr>
          <p:spPr>
            <a:xfrm>
              <a:off x="8764725" y="4077474"/>
              <a:ext cx="9334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Multi-Head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Attention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50FD7C8-143D-C10F-7CB9-B8F83B0EDE84}"/>
                </a:ext>
              </a:extLst>
            </p:cNvPr>
            <p:cNvSpPr txBox="1"/>
            <p:nvPr/>
          </p:nvSpPr>
          <p:spPr>
            <a:xfrm>
              <a:off x="7214048" y="5489658"/>
              <a:ext cx="110103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Time-Series</a:t>
              </a:r>
              <a:br>
                <a:rPr lang="en-US" altLang="zh-TW" sz="1200" dirty="0">
                  <a:solidFill>
                    <a:srgbClr val="FF0000"/>
                  </a:solidFill>
                </a:rPr>
              </a:br>
              <a:r>
                <a:rPr lang="en-US" altLang="zh-TW" sz="1200" dirty="0">
                  <a:solidFill>
                    <a:srgbClr val="FF0000"/>
                  </a:solidFill>
                </a:rPr>
                <a:t>Input Layer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E9A3C36-AE7D-7279-D55A-0690846A36B9}"/>
                </a:ext>
              </a:extLst>
            </p:cNvPr>
            <p:cNvSpPr txBox="1"/>
            <p:nvPr/>
          </p:nvSpPr>
          <p:spPr>
            <a:xfrm>
              <a:off x="8680935" y="5489658"/>
              <a:ext cx="110103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Prompt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Input Layer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內容版面配置區 4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7B9FD7F8-C3CB-2A0C-C398-C7E6A1CD3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87495" y="1842274"/>
            <a:ext cx="4470399" cy="4470399"/>
          </a:xfr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EDC762-C810-11C9-99EC-1757C18A83B3}"/>
              </a:ext>
            </a:extLst>
          </p:cNvPr>
          <p:cNvSpPr txBox="1"/>
          <p:nvPr/>
        </p:nvSpPr>
        <p:spPr>
          <a:xfrm>
            <a:off x="1396054" y="5424455"/>
            <a:ext cx="55976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Image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66F906-402D-0DF1-99BB-D3AC27F130D5}"/>
              </a:ext>
            </a:extLst>
          </p:cNvPr>
          <p:cNvSpPr txBox="1"/>
          <p:nvPr/>
        </p:nvSpPr>
        <p:spPr>
          <a:xfrm>
            <a:off x="1122592" y="3105283"/>
            <a:ext cx="10919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Image encoder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4E4568-568C-3EB3-DC6F-8DC8F032C2A2}"/>
              </a:ext>
            </a:extLst>
          </p:cNvPr>
          <p:cNvSpPr txBox="1"/>
          <p:nvPr/>
        </p:nvSpPr>
        <p:spPr>
          <a:xfrm>
            <a:off x="4261315" y="5424455"/>
            <a:ext cx="63510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Prompt</a:t>
            </a:r>
            <a:endParaRPr lang="en-US" sz="105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02504F9-64FC-3C6E-E4D3-7DA33A3E690F}"/>
              </a:ext>
            </a:extLst>
          </p:cNvPr>
          <p:cNvSpPr txBox="1"/>
          <p:nvPr/>
        </p:nvSpPr>
        <p:spPr>
          <a:xfrm>
            <a:off x="3977447" y="4361113"/>
            <a:ext cx="11794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Prompt encoder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716863-D009-31DE-EE6D-7F68BD081DC4}"/>
              </a:ext>
            </a:extLst>
          </p:cNvPr>
          <p:cNvSpPr txBox="1"/>
          <p:nvPr/>
        </p:nvSpPr>
        <p:spPr>
          <a:xfrm>
            <a:off x="3977447" y="3409830"/>
            <a:ext cx="11794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Mask decoder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09D478F-63CE-F6F4-613B-906AC23B21A3}"/>
              </a:ext>
            </a:extLst>
          </p:cNvPr>
          <p:cNvSpPr txBox="1"/>
          <p:nvPr/>
        </p:nvSpPr>
        <p:spPr>
          <a:xfrm>
            <a:off x="3977447" y="2455647"/>
            <a:ext cx="11794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Final Mask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6E3C3D-D37A-20A3-E584-13157D780ECD}"/>
              </a:ext>
            </a:extLst>
          </p:cNvPr>
          <p:cNvSpPr txBox="1"/>
          <p:nvPr/>
        </p:nvSpPr>
        <p:spPr>
          <a:xfrm>
            <a:off x="1444945" y="2069855"/>
            <a:ext cx="46198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GPU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DB9D4F3-172C-4A7B-448D-9E37673D29A1}"/>
              </a:ext>
            </a:extLst>
          </p:cNvPr>
          <p:cNvSpPr txBox="1"/>
          <p:nvPr/>
        </p:nvSpPr>
        <p:spPr>
          <a:xfrm>
            <a:off x="4086435" y="2061128"/>
            <a:ext cx="9848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CPU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8A7AEEF-2C1A-3F0B-EF70-A9B4AE1B893F}"/>
              </a:ext>
            </a:extLst>
          </p:cNvPr>
          <p:cNvSpPr txBox="1"/>
          <p:nvPr/>
        </p:nvSpPr>
        <p:spPr>
          <a:xfrm>
            <a:off x="2697139" y="3608785"/>
            <a:ext cx="87395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383610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5F9F69-DEF4-24AC-7FB3-FF67DC05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5D9EA-943C-4FB4-ACE9-232A4BFFA9E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E0D2E0F-30DC-242A-8B17-6D1B2EEFC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442" y="0"/>
            <a:ext cx="3651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443A23A-EAF9-C20D-08D1-1B269134B056}"/>
              </a:ext>
            </a:extLst>
          </p:cNvPr>
          <p:cNvSpPr txBox="1"/>
          <p:nvPr/>
        </p:nvSpPr>
        <p:spPr>
          <a:xfrm>
            <a:off x="5789023" y="365125"/>
            <a:ext cx="405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representation of a 4-layer Transformer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0D5F947-1A86-D0AF-A946-A493AC28F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4" t="3110" r="1657" b="2380"/>
          <a:stretch/>
        </p:blipFill>
        <p:spPr bwMode="auto">
          <a:xfrm>
            <a:off x="483180" y="487469"/>
            <a:ext cx="4350326" cy="603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29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74A5C-00D4-AD89-5D6E-4847DA26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PromptTSS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19D393-BE83-6522-102A-CFFF88626DEA}"/>
              </a:ext>
            </a:extLst>
          </p:cNvPr>
          <p:cNvSpPr txBox="1"/>
          <p:nvPr/>
        </p:nvSpPr>
        <p:spPr>
          <a:xfrm>
            <a:off x="7696222" y="2484035"/>
            <a:ext cx="12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</a:t>
            </a:r>
            <a:r>
              <a:rPr lang="en-US" altLang="zh-TW" sz="2400" dirty="0" err="1">
                <a:highlight>
                  <a:srgbClr val="FF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2400" dirty="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F4711983-8CB4-978E-4935-E92BEF209EF8}"/>
              </a:ext>
            </a:extLst>
          </p:cNvPr>
          <p:cNvSpPr/>
          <p:nvPr/>
        </p:nvSpPr>
        <p:spPr>
          <a:xfrm rot="5400000">
            <a:off x="9266213" y="3803527"/>
            <a:ext cx="182528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4D279A-0E80-947B-0FA9-1CD2F2AD44B9}"/>
              </a:ext>
            </a:extLst>
          </p:cNvPr>
          <p:cNvSpPr txBox="1"/>
          <p:nvPr/>
        </p:nvSpPr>
        <p:spPr>
          <a:xfrm>
            <a:off x="6742185" y="2945701"/>
            <a:ext cx="1365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Time-Series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C3265E-73CD-DD34-2734-8103C10C3E3A}"/>
              </a:ext>
            </a:extLst>
          </p:cNvPr>
          <p:cNvSpPr txBox="1"/>
          <p:nvPr/>
        </p:nvSpPr>
        <p:spPr>
          <a:xfrm>
            <a:off x="10471857" y="6037755"/>
            <a:ext cx="13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FF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FF"/>
                </a:highlight>
              </a:rPr>
              <a:t>in</a:t>
            </a:r>
            <a:r>
              <a:rPr lang="en-US" altLang="zh-TW" sz="2400" dirty="0">
                <a:highlight>
                  <a:srgbClr val="00FFFF"/>
                </a:highlight>
              </a:rPr>
              <a:t>, K)</a:t>
            </a:r>
            <a:endParaRPr lang="zh-TW" altLang="en-US" sz="2400" dirty="0">
              <a:highlight>
                <a:srgbClr val="00FFFF"/>
              </a:highligh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D66F21-70A9-ABBD-970B-59DAECFD78C5}"/>
              </a:ext>
            </a:extLst>
          </p:cNvPr>
          <p:cNvSpPr txBox="1"/>
          <p:nvPr/>
        </p:nvSpPr>
        <p:spPr>
          <a:xfrm>
            <a:off x="1302327" y="2484036"/>
            <a:ext cx="133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FD279F-6F8A-CA3C-A602-5DF9E679325F}"/>
              </a:ext>
            </a:extLst>
          </p:cNvPr>
          <p:cNvSpPr txBox="1"/>
          <p:nvPr/>
        </p:nvSpPr>
        <p:spPr>
          <a:xfrm>
            <a:off x="1762466" y="2913550"/>
            <a:ext cx="234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52EC"/>
                </a:solidFill>
              </a:rPr>
              <a:t>Instance Normalization</a:t>
            </a:r>
          </a:p>
          <a:p>
            <a:r>
              <a:rPr lang="en-US" dirty="0">
                <a:solidFill>
                  <a:srgbClr val="F852EC"/>
                </a:solidFill>
              </a:rPr>
              <a:t>(w/o affine)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3CFDAFA-4955-4285-3CB7-120B590C5613}"/>
              </a:ext>
            </a:extLst>
          </p:cNvPr>
          <p:cNvSpPr/>
          <p:nvPr/>
        </p:nvSpPr>
        <p:spPr>
          <a:xfrm>
            <a:off x="2824851" y="2559814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2F3FE72-D3DF-AA31-0923-265F201371C7}"/>
              </a:ext>
            </a:extLst>
          </p:cNvPr>
          <p:cNvSpPr txBox="1"/>
          <p:nvPr/>
        </p:nvSpPr>
        <p:spPr>
          <a:xfrm>
            <a:off x="3377000" y="2467961"/>
            <a:ext cx="1476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in </a:t>
            </a:r>
            <a:r>
              <a:rPr lang="en-US" altLang="zh-TW" sz="2400" dirty="0">
                <a:highlight>
                  <a:srgbClr val="FF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t</a:t>
            </a:r>
            <a:r>
              <a:rPr lang="en-US" altLang="zh-TW" sz="2400" dirty="0">
                <a:highlight>
                  <a:srgbClr val="FFFF00"/>
                </a:highlight>
              </a:rPr>
              <a:t>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852C68-248B-D59F-8401-DD3BF4BE62F9}"/>
              </a:ext>
            </a:extLst>
          </p:cNvPr>
          <p:cNvSpPr txBox="1"/>
          <p:nvPr/>
        </p:nvSpPr>
        <p:spPr>
          <a:xfrm>
            <a:off x="4108334" y="2931869"/>
            <a:ext cx="22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Patching + Channel-</a:t>
            </a:r>
          </a:p>
          <a:p>
            <a:r>
              <a:rPr lang="en-US" dirty="0">
                <a:solidFill>
                  <a:schemeClr val="accent1"/>
                </a:solidFill>
              </a:rPr>
              <a:t>Independence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ECE8BA2C-5F60-6021-E65C-A981623B8448}"/>
              </a:ext>
            </a:extLst>
          </p:cNvPr>
          <p:cNvSpPr/>
          <p:nvPr/>
        </p:nvSpPr>
        <p:spPr>
          <a:xfrm>
            <a:off x="4947453" y="2559814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503293-B4C6-21AC-0AC9-0F8DA01CC03F}"/>
              </a:ext>
            </a:extLst>
          </p:cNvPr>
          <p:cNvSpPr txBox="1"/>
          <p:nvPr/>
        </p:nvSpPr>
        <p:spPr>
          <a:xfrm>
            <a:off x="5512981" y="2467961"/>
            <a:ext cx="172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</a:t>
            </a:r>
            <a:r>
              <a:rPr lang="en-US" altLang="zh-TW" sz="2400" dirty="0" err="1">
                <a:highlight>
                  <a:srgbClr val="FF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2400" dirty="0">
                <a:highlight>
                  <a:srgbClr val="FF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FFFF00"/>
                </a:highlight>
              </a:rPr>
              <a:t>t</a:t>
            </a:r>
            <a:r>
              <a:rPr lang="en-US" altLang="zh-TW" sz="2400" dirty="0">
                <a:highlight>
                  <a:srgbClr val="FFFF00"/>
                </a:highlight>
              </a:rPr>
              <a:t>*P)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0658D8D-454C-D834-2730-CED444E78E45}"/>
              </a:ext>
            </a:extLst>
          </p:cNvPr>
          <p:cNvSpPr txBox="1"/>
          <p:nvPr/>
        </p:nvSpPr>
        <p:spPr>
          <a:xfrm>
            <a:off x="32315" y="2519110"/>
            <a:ext cx="1365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Time-Series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0B05E3A-F392-B157-E22A-49C21A4BF1E0}"/>
              </a:ext>
            </a:extLst>
          </p:cNvPr>
          <p:cNvSpPr txBox="1"/>
          <p:nvPr/>
        </p:nvSpPr>
        <p:spPr>
          <a:xfrm>
            <a:off x="1302327" y="4798818"/>
            <a:ext cx="104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CA16780-991F-58B9-C342-03394DA4050F}"/>
              </a:ext>
            </a:extLst>
          </p:cNvPr>
          <p:cNvSpPr txBox="1"/>
          <p:nvPr/>
        </p:nvSpPr>
        <p:spPr>
          <a:xfrm>
            <a:off x="2161822" y="522833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852EC"/>
                </a:solidFill>
              </a:rPr>
              <a:t>nn.Embedding</a:t>
            </a:r>
            <a:endParaRPr lang="en-US" dirty="0">
              <a:solidFill>
                <a:srgbClr val="F852EC"/>
              </a:solidFill>
            </a:endParaRPr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71E36429-5818-04A5-A7B5-DB082AA794AB}"/>
              </a:ext>
            </a:extLst>
          </p:cNvPr>
          <p:cNvSpPr/>
          <p:nvPr/>
        </p:nvSpPr>
        <p:spPr>
          <a:xfrm>
            <a:off x="2824851" y="4874596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9AC9104-1862-4D54-203C-7B3A08B1E412}"/>
              </a:ext>
            </a:extLst>
          </p:cNvPr>
          <p:cNvSpPr txBox="1"/>
          <p:nvPr/>
        </p:nvSpPr>
        <p:spPr>
          <a:xfrm>
            <a:off x="3377000" y="4782743"/>
            <a:ext cx="157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T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in </a:t>
            </a:r>
            <a:r>
              <a:rPr lang="en-US" altLang="zh-TW" sz="2400" dirty="0">
                <a:highlight>
                  <a:srgbClr val="00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p</a:t>
            </a:r>
            <a:r>
              <a:rPr lang="en-US" altLang="zh-TW" sz="2400" dirty="0">
                <a:highlight>
                  <a:srgbClr val="00FF00"/>
                </a:highlight>
              </a:rPr>
              <a:t>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7E2F132-87F1-AF18-2E19-17F33DF7FF1C}"/>
              </a:ext>
            </a:extLst>
          </p:cNvPr>
          <p:cNvSpPr txBox="1"/>
          <p:nvPr/>
        </p:nvSpPr>
        <p:spPr>
          <a:xfrm>
            <a:off x="4108334" y="5246651"/>
            <a:ext cx="22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Patching + Channel-</a:t>
            </a:r>
          </a:p>
          <a:p>
            <a:r>
              <a:rPr lang="en-US" dirty="0">
                <a:solidFill>
                  <a:schemeClr val="accent1"/>
                </a:solidFill>
              </a:rPr>
              <a:t>Independence</a:t>
            </a:r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CFB6B4EB-89E1-8AD8-CB1F-680D9F7A1ED8}"/>
              </a:ext>
            </a:extLst>
          </p:cNvPr>
          <p:cNvSpPr/>
          <p:nvPr/>
        </p:nvSpPr>
        <p:spPr>
          <a:xfrm>
            <a:off x="4947453" y="4874596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FCB7510-6931-C85C-AA7E-C9D4F2121863}"/>
              </a:ext>
            </a:extLst>
          </p:cNvPr>
          <p:cNvSpPr txBox="1"/>
          <p:nvPr/>
        </p:nvSpPr>
        <p:spPr>
          <a:xfrm>
            <a:off x="5512981" y="4782743"/>
            <a:ext cx="1733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C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t</a:t>
            </a:r>
            <a:r>
              <a:rPr lang="en-US" altLang="zh-TW" sz="2400" dirty="0">
                <a:highlight>
                  <a:srgbClr val="00FF00"/>
                </a:highlight>
              </a:rPr>
              <a:t>*P)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88ADE0A-866E-B958-51FC-03821245343D}"/>
              </a:ext>
            </a:extLst>
          </p:cNvPr>
          <p:cNvSpPr txBox="1"/>
          <p:nvPr/>
        </p:nvSpPr>
        <p:spPr>
          <a:xfrm>
            <a:off x="344669" y="4833892"/>
            <a:ext cx="9182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Prompt</a:t>
            </a:r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A74DC426-29E9-9A18-6C95-7185D2F3B572}"/>
              </a:ext>
            </a:extLst>
          </p:cNvPr>
          <p:cNvSpPr/>
          <p:nvPr/>
        </p:nvSpPr>
        <p:spPr>
          <a:xfrm>
            <a:off x="7135082" y="2559814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E6BEEE-3D2E-63E3-DDD5-E92586C1CE3D}"/>
              </a:ext>
            </a:extLst>
          </p:cNvPr>
          <p:cNvSpPr txBox="1"/>
          <p:nvPr/>
        </p:nvSpPr>
        <p:spPr>
          <a:xfrm>
            <a:off x="8571648" y="2945701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Encoder</a:t>
            </a: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732B68B-35A3-47EE-8AE2-C8429CBA5AA3}"/>
              </a:ext>
            </a:extLst>
          </p:cNvPr>
          <p:cNvSpPr/>
          <p:nvPr/>
        </p:nvSpPr>
        <p:spPr>
          <a:xfrm>
            <a:off x="8964545" y="2559814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579E45D-BE69-D136-E60F-662F056303E6}"/>
              </a:ext>
            </a:extLst>
          </p:cNvPr>
          <p:cNvSpPr txBox="1"/>
          <p:nvPr/>
        </p:nvSpPr>
        <p:spPr>
          <a:xfrm>
            <a:off x="9529352" y="2484035"/>
            <a:ext cx="12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(B, </a:t>
            </a:r>
            <a:r>
              <a:rPr lang="en-US" altLang="zh-TW" sz="2400" dirty="0" err="1">
                <a:highlight>
                  <a:srgbClr val="FF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2400" dirty="0">
                <a:highlight>
                  <a:srgbClr val="FFFF00"/>
                </a:highlight>
              </a:rPr>
              <a:t>, D)</a:t>
            </a:r>
            <a:endParaRPr lang="zh-TW" altLang="en-US" sz="2400" dirty="0">
              <a:highlight>
                <a:srgbClr val="FFFF00"/>
              </a:highlight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09ECC4-9FF7-6A2D-A276-856E2F225050}"/>
              </a:ext>
            </a:extLst>
          </p:cNvPr>
          <p:cNvSpPr txBox="1"/>
          <p:nvPr/>
        </p:nvSpPr>
        <p:spPr>
          <a:xfrm>
            <a:off x="6803362" y="5251643"/>
            <a:ext cx="129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Prompt</a:t>
            </a:r>
          </a:p>
          <a:p>
            <a:r>
              <a:rPr lang="en-US" dirty="0">
                <a:solidFill>
                  <a:schemeClr val="accent1"/>
                </a:solidFill>
              </a:rPr>
              <a:t>Input Layer</a:t>
            </a: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68B71696-36D1-6DA1-7ED6-C91F41E1ED06}"/>
              </a:ext>
            </a:extLst>
          </p:cNvPr>
          <p:cNvSpPr/>
          <p:nvPr/>
        </p:nvSpPr>
        <p:spPr>
          <a:xfrm>
            <a:off x="7191509" y="4865214"/>
            <a:ext cx="461665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853CBBD-A1E0-88D9-4615-2232E828DD52}"/>
              </a:ext>
            </a:extLst>
          </p:cNvPr>
          <p:cNvSpPr txBox="1"/>
          <p:nvPr/>
        </p:nvSpPr>
        <p:spPr>
          <a:xfrm>
            <a:off x="7705032" y="4782743"/>
            <a:ext cx="134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BEF066-B051-C15B-A050-B6E59E5E648D}"/>
              </a:ext>
            </a:extLst>
          </p:cNvPr>
          <p:cNvSpPr txBox="1"/>
          <p:nvPr/>
        </p:nvSpPr>
        <p:spPr>
          <a:xfrm>
            <a:off x="9047700" y="5255686"/>
            <a:ext cx="1382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Transformer</a:t>
            </a:r>
          </a:p>
          <a:p>
            <a:r>
              <a:rPr lang="en-US" dirty="0">
                <a:solidFill>
                  <a:schemeClr val="accent1"/>
                </a:solidFill>
              </a:rPr>
              <a:t>Decoder</a:t>
            </a:r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E700BEA0-8C54-D13D-AFEF-173D125134A6}"/>
              </a:ext>
            </a:extLst>
          </p:cNvPr>
          <p:cNvSpPr/>
          <p:nvPr/>
        </p:nvSpPr>
        <p:spPr>
          <a:xfrm>
            <a:off x="9055942" y="4869799"/>
            <a:ext cx="1430440" cy="316853"/>
          </a:xfrm>
          <a:prstGeom prst="rightArrow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050B81E-2519-9ED2-A1F0-EFAC50D43484}"/>
              </a:ext>
            </a:extLst>
          </p:cNvPr>
          <p:cNvSpPr txBox="1"/>
          <p:nvPr/>
        </p:nvSpPr>
        <p:spPr>
          <a:xfrm>
            <a:off x="10486382" y="4782743"/>
            <a:ext cx="134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ighlight>
                  <a:srgbClr val="00FF00"/>
                </a:highlight>
              </a:rPr>
              <a:t>(B, </a:t>
            </a:r>
            <a:r>
              <a:rPr lang="en-US" altLang="zh-TW" sz="2400" dirty="0" err="1">
                <a:highlight>
                  <a:srgbClr val="00FF00"/>
                </a:highlight>
              </a:rPr>
              <a:t>T</a:t>
            </a:r>
            <a:r>
              <a:rPr lang="en-US" altLang="zh-TW" sz="2400" baseline="-25000" dirty="0" err="1">
                <a:highlight>
                  <a:srgbClr val="00FF00"/>
                </a:highlight>
              </a:rPr>
              <a:t>p</a:t>
            </a:r>
            <a:r>
              <a:rPr lang="en-US" altLang="zh-TW" sz="2400" baseline="-25000" dirty="0">
                <a:highlight>
                  <a:srgbClr val="00FF00"/>
                </a:highlight>
              </a:rPr>
              <a:t> </a:t>
            </a:r>
            <a:r>
              <a:rPr lang="en-US" altLang="zh-TW" sz="2400" dirty="0">
                <a:highlight>
                  <a:srgbClr val="00FF00"/>
                </a:highlight>
              </a:rPr>
              <a:t>, D)</a:t>
            </a:r>
            <a:endParaRPr lang="zh-TW" altLang="en-US" sz="2400" dirty="0">
              <a:highlight>
                <a:srgbClr val="00FF00"/>
              </a:highlight>
            </a:endParaRPr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34CB5E28-09C3-8C4A-22D0-81F12120B5CD}"/>
              </a:ext>
            </a:extLst>
          </p:cNvPr>
          <p:cNvSpPr/>
          <p:nvPr/>
        </p:nvSpPr>
        <p:spPr>
          <a:xfrm rot="5400000">
            <a:off x="10833259" y="5439238"/>
            <a:ext cx="653150" cy="316853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C2EB0A8-5167-398B-B8B9-AA2DAB79063B}"/>
              </a:ext>
            </a:extLst>
          </p:cNvPr>
          <p:cNvSpPr txBox="1"/>
          <p:nvPr/>
        </p:nvSpPr>
        <p:spPr>
          <a:xfrm>
            <a:off x="11318261" y="5277909"/>
            <a:ext cx="100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DFE114B-CD0A-6387-3543-611AE0E18711}"/>
              </a:ext>
            </a:extLst>
          </p:cNvPr>
          <p:cNvSpPr txBox="1"/>
          <p:nvPr/>
        </p:nvSpPr>
        <p:spPr>
          <a:xfrm>
            <a:off x="6303014" y="681052"/>
            <a:ext cx="2587465" cy="107721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Rearrange </a:t>
            </a:r>
            <a:r>
              <a:rPr lang="en-US" altLang="zh-TW" sz="1600" dirty="0">
                <a:highlight>
                  <a:srgbClr val="FFFF00"/>
                </a:highlight>
              </a:rPr>
              <a:t>(B, </a:t>
            </a:r>
            <a:r>
              <a:rPr lang="en-US" altLang="zh-TW" sz="1600" dirty="0" err="1">
                <a:highlight>
                  <a:srgbClr val="FFFF00"/>
                </a:highlight>
              </a:rPr>
              <a:t>T</a:t>
            </a:r>
            <a:r>
              <a:rPr lang="en-US" altLang="zh-TW" sz="1600" baseline="-25000" dirty="0" err="1">
                <a:highlight>
                  <a:srgbClr val="FFFF00"/>
                </a:highlight>
              </a:rPr>
              <a:t>p</a:t>
            </a:r>
            <a:r>
              <a:rPr lang="en-US" altLang="zh-TW" sz="1600" dirty="0">
                <a:highlight>
                  <a:srgbClr val="FFFF00"/>
                </a:highlight>
              </a:rPr>
              <a:t>*D)</a:t>
            </a:r>
          </a:p>
          <a:p>
            <a:r>
              <a:rPr lang="en-US" sz="1600" dirty="0"/>
              <a:t>2. Dropout</a:t>
            </a:r>
          </a:p>
          <a:p>
            <a:r>
              <a:rPr lang="en-US" sz="1600" dirty="0"/>
              <a:t>3. Linear </a:t>
            </a:r>
            <a:r>
              <a:rPr lang="en-US" altLang="zh-TW" sz="1600" dirty="0">
                <a:highlight>
                  <a:srgbClr val="FFFF00"/>
                </a:highlight>
              </a:rPr>
              <a:t>(B, T</a:t>
            </a:r>
            <a:r>
              <a:rPr lang="en-US" altLang="zh-TW" sz="16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1600" dirty="0">
                <a:highlight>
                  <a:srgbClr val="FFFF00"/>
                </a:highlight>
              </a:rPr>
              <a:t>*K)</a:t>
            </a:r>
          </a:p>
          <a:p>
            <a:r>
              <a:rPr lang="en-US" sz="1600" dirty="0"/>
              <a:t>4. Rearrange </a:t>
            </a:r>
            <a:r>
              <a:rPr lang="en-US" altLang="zh-TW" sz="1600" dirty="0">
                <a:highlight>
                  <a:srgbClr val="FFFF00"/>
                </a:highlight>
              </a:rPr>
              <a:t>(B, T</a:t>
            </a:r>
            <a:r>
              <a:rPr lang="en-US" altLang="zh-TW" sz="1600" baseline="-25000" dirty="0">
                <a:highlight>
                  <a:srgbClr val="FFFF00"/>
                </a:highlight>
              </a:rPr>
              <a:t>in</a:t>
            </a:r>
            <a:r>
              <a:rPr lang="en-US" altLang="zh-TW" sz="1600" dirty="0">
                <a:highlight>
                  <a:srgbClr val="FFFF00"/>
                </a:highlight>
              </a:rPr>
              <a:t>, K)</a:t>
            </a: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05683567-28FF-BC57-0521-D10F40A12AFA}"/>
              </a:ext>
            </a:extLst>
          </p:cNvPr>
          <p:cNvSpPr/>
          <p:nvPr/>
        </p:nvSpPr>
        <p:spPr>
          <a:xfrm rot="5400000">
            <a:off x="5440576" y="1150336"/>
            <a:ext cx="1255418" cy="316853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5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F31A2-C82C-C064-8BD7-D48FFD30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promptable</a:t>
            </a:r>
            <a:r>
              <a:rPr lang="en-US" dirty="0"/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426F8-274C-1F0A-9A78-4AC3025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more information in the inference stage</a:t>
            </a:r>
          </a:p>
          <a:p>
            <a:r>
              <a:rPr lang="en-US" dirty="0"/>
              <a:t>Mult-level granularity</a:t>
            </a:r>
          </a:p>
        </p:txBody>
      </p:sp>
    </p:spTree>
    <p:extLst>
      <p:ext uri="{BB962C8B-B14F-4D97-AF65-F5344CB8AC3E}">
        <p14:creationId xmlns:p14="http://schemas.microsoft.com/office/powerpoint/2010/main" val="325440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A71FB-7438-9336-2462-421B634F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of Time-Series Segmentation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448250-C87A-6DA6-D4BD-C133F6BB46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57402" r="13376" b="33064"/>
          <a:stretch/>
        </p:blipFill>
        <p:spPr bwMode="auto">
          <a:xfrm>
            <a:off x="1804987" y="3354827"/>
            <a:ext cx="8421364" cy="4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50C37F7-DCE5-D1FA-CEB1-86ECF5174ADF}"/>
              </a:ext>
            </a:extLst>
          </p:cNvPr>
          <p:cNvSpPr txBox="1"/>
          <p:nvPr/>
        </p:nvSpPr>
        <p:spPr>
          <a:xfrm>
            <a:off x="711200" y="3390883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B642B9-0355-C073-CEE3-C553D70B0DB5}"/>
              </a:ext>
            </a:extLst>
          </p:cNvPr>
          <p:cNvSpPr txBox="1"/>
          <p:nvPr/>
        </p:nvSpPr>
        <p:spPr>
          <a:xfrm>
            <a:off x="711200" y="397132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2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57F062F-2976-BB27-22A8-CAAA7DB0C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3" r="13376" b="59960"/>
          <a:stretch/>
        </p:blipFill>
        <p:spPr bwMode="auto">
          <a:xfrm>
            <a:off x="1384073" y="2243381"/>
            <a:ext cx="8842278" cy="86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0E1232F-155A-4A26-6D36-7FF2AD50C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t="83015" r="13376" b="8298"/>
          <a:stretch/>
        </p:blipFill>
        <p:spPr bwMode="auto">
          <a:xfrm>
            <a:off x="1804987" y="3993702"/>
            <a:ext cx="842136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3CD36FD6-514C-2573-CB14-F5C38FBC7255}"/>
              </a:ext>
            </a:extLst>
          </p:cNvPr>
          <p:cNvGrpSpPr/>
          <p:nvPr/>
        </p:nvGrpSpPr>
        <p:grpSpPr>
          <a:xfrm>
            <a:off x="248449" y="5044820"/>
            <a:ext cx="4357172" cy="1422370"/>
            <a:chOff x="248449" y="5257823"/>
            <a:chExt cx="4357172" cy="142237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2EE6A4E-5F6D-CC27-FE0E-01188FDC7EE0}"/>
                </a:ext>
              </a:extLst>
            </p:cNvPr>
            <p:cNvSpPr txBox="1"/>
            <p:nvPr/>
          </p:nvSpPr>
          <p:spPr>
            <a:xfrm>
              <a:off x="248449" y="5379709"/>
              <a:ext cx="1281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Promptable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Design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08045C7F-1CEE-A3A6-1E30-78CD324D6432}"/>
                </a:ext>
              </a:extLst>
            </p:cNvPr>
            <p:cNvSpPr/>
            <p:nvPr/>
          </p:nvSpPr>
          <p:spPr>
            <a:xfrm>
              <a:off x="1922146" y="5379709"/>
              <a:ext cx="125560" cy="125560"/>
            </a:xfrm>
            <a:prstGeom prst="ellipse">
              <a:avLst/>
            </a:prstGeom>
            <a:solidFill>
              <a:srgbClr val="3120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D98FBC57-75EA-6830-6CE9-0E951648D3B9}"/>
                </a:ext>
              </a:extLst>
            </p:cNvPr>
            <p:cNvSpPr/>
            <p:nvPr/>
          </p:nvSpPr>
          <p:spPr>
            <a:xfrm>
              <a:off x="2293899" y="5379709"/>
              <a:ext cx="125560" cy="125560"/>
            </a:xfrm>
            <a:prstGeom prst="ellipse">
              <a:avLst/>
            </a:prstGeom>
            <a:solidFill>
              <a:srgbClr val="3120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25AFF6B-7ACF-9161-98DE-B911E66830DC}"/>
                </a:ext>
              </a:extLst>
            </p:cNvPr>
            <p:cNvSpPr/>
            <p:nvPr/>
          </p:nvSpPr>
          <p:spPr>
            <a:xfrm>
              <a:off x="2665652" y="5379709"/>
              <a:ext cx="125560" cy="125560"/>
            </a:xfrm>
            <a:prstGeom prst="ellipse">
              <a:avLst/>
            </a:prstGeom>
            <a:solidFill>
              <a:srgbClr val="3120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882BF6E1-9A23-2922-3A46-5EB0641544AC}"/>
                </a:ext>
              </a:extLst>
            </p:cNvPr>
            <p:cNvSpPr/>
            <p:nvPr/>
          </p:nvSpPr>
          <p:spPr>
            <a:xfrm>
              <a:off x="1922146" y="5967694"/>
              <a:ext cx="125560" cy="125560"/>
            </a:xfrm>
            <a:prstGeom prst="ellipse">
              <a:avLst/>
            </a:prstGeom>
            <a:solidFill>
              <a:srgbClr val="3120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F4CEC12-D890-36D4-51E3-D01493AFC141}"/>
                </a:ext>
              </a:extLst>
            </p:cNvPr>
            <p:cNvSpPr/>
            <p:nvPr/>
          </p:nvSpPr>
          <p:spPr>
            <a:xfrm>
              <a:off x="2293899" y="5967694"/>
              <a:ext cx="125560" cy="125560"/>
            </a:xfrm>
            <a:prstGeom prst="ellipse">
              <a:avLst/>
            </a:prstGeom>
            <a:solidFill>
              <a:srgbClr val="3120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722A608F-EADF-99EE-E282-F7CD12E6C1F6}"/>
                </a:ext>
              </a:extLst>
            </p:cNvPr>
            <p:cNvSpPr/>
            <p:nvPr/>
          </p:nvSpPr>
          <p:spPr>
            <a:xfrm>
              <a:off x="2665652" y="5967694"/>
              <a:ext cx="125560" cy="125560"/>
            </a:xfrm>
            <a:prstGeom prst="ellipse">
              <a:avLst/>
            </a:prstGeom>
            <a:solidFill>
              <a:srgbClr val="8620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564D68AC-4AA9-09E0-50CD-661A7963DCEC}"/>
                </a:ext>
              </a:extLst>
            </p:cNvPr>
            <p:cNvSpPr/>
            <p:nvPr/>
          </p:nvSpPr>
          <p:spPr>
            <a:xfrm>
              <a:off x="2995612" y="5379709"/>
              <a:ext cx="642937" cy="12556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ED930CE-F458-3303-81D4-4C379AF72B28}"/>
                </a:ext>
              </a:extLst>
            </p:cNvPr>
            <p:cNvSpPr txBox="1"/>
            <p:nvPr/>
          </p:nvSpPr>
          <p:spPr>
            <a:xfrm>
              <a:off x="3768725" y="5257823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Level 2</a:t>
              </a:r>
            </a:p>
          </p:txBody>
        </p: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B4A96C4C-5DFC-2206-1918-8F8D64ECD6E2}"/>
                </a:ext>
              </a:extLst>
            </p:cNvPr>
            <p:cNvSpPr/>
            <p:nvPr/>
          </p:nvSpPr>
          <p:spPr>
            <a:xfrm>
              <a:off x="2995612" y="5967694"/>
              <a:ext cx="642937" cy="12556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8E39EF4-43E6-E3D2-D0EA-C1AE4D3E8B2E}"/>
                </a:ext>
              </a:extLst>
            </p:cNvPr>
            <p:cNvSpPr txBox="1"/>
            <p:nvPr/>
          </p:nvSpPr>
          <p:spPr>
            <a:xfrm>
              <a:off x="3768725" y="5845808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Level 1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1CAC5E9-7DCA-9921-2FB2-715C0C8EE415}"/>
                </a:ext>
              </a:extLst>
            </p:cNvPr>
            <p:cNvSpPr txBox="1"/>
            <p:nvPr/>
          </p:nvSpPr>
          <p:spPr>
            <a:xfrm>
              <a:off x="2015874" y="6310860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24" name="左大括弧 23">
              <a:extLst>
                <a:ext uri="{FF2B5EF4-FFF2-40B4-BE49-F238E27FC236}">
                  <a16:creationId xmlns:a16="http://schemas.microsoft.com/office/drawing/2014/main" id="{C12801E8-9615-31D9-4D21-1D0F0FF53273}"/>
                </a:ext>
              </a:extLst>
            </p:cNvPr>
            <p:cNvSpPr/>
            <p:nvPr/>
          </p:nvSpPr>
          <p:spPr>
            <a:xfrm rot="16200000">
              <a:off x="2287037" y="5873315"/>
              <a:ext cx="162352" cy="845999"/>
            </a:xfrm>
            <a:prstGeom prst="leftBrace">
              <a:avLst>
                <a:gd name="adj1" fmla="val 5749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9048CF1-D894-DD03-79E0-C54425808622}"/>
                </a:ext>
              </a:extLst>
            </p:cNvPr>
            <p:cNvSpPr txBox="1"/>
            <p:nvPr/>
          </p:nvSpPr>
          <p:spPr>
            <a:xfrm>
              <a:off x="3768726" y="6310861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28" name="左大括弧 27">
              <a:extLst>
                <a:ext uri="{FF2B5EF4-FFF2-40B4-BE49-F238E27FC236}">
                  <a16:creationId xmlns:a16="http://schemas.microsoft.com/office/drawing/2014/main" id="{14E087F5-2B13-C79D-E634-00476E5474E3}"/>
                </a:ext>
              </a:extLst>
            </p:cNvPr>
            <p:cNvSpPr/>
            <p:nvPr/>
          </p:nvSpPr>
          <p:spPr>
            <a:xfrm rot="16200000">
              <a:off x="4090774" y="5978816"/>
              <a:ext cx="162352" cy="634999"/>
            </a:xfrm>
            <a:prstGeom prst="leftBrace">
              <a:avLst>
                <a:gd name="adj1" fmla="val 5749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02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A9556-4911-5825-17E6-77D786A9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82BA8B-2CEC-90BE-DB63-AAACED9C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GoEdge.ai</a:t>
            </a:r>
            <a:endParaRPr lang="en-US" altLang="zh-TW" dirty="0"/>
          </a:p>
          <a:p>
            <a:pPr lvl="1"/>
            <a:r>
              <a:rPr lang="en-US" altLang="zh-TW" dirty="0"/>
              <a:t>Time-series segmentation with better results (time-consuming)</a:t>
            </a:r>
          </a:p>
          <a:p>
            <a:r>
              <a:rPr lang="en-US" altLang="zh-TW" dirty="0"/>
              <a:t>Own Paper</a:t>
            </a:r>
          </a:p>
          <a:p>
            <a:pPr lvl="1"/>
            <a:r>
              <a:rPr lang="en-US" altLang="zh-TW" dirty="0" err="1"/>
              <a:t>TimeDRL</a:t>
            </a:r>
            <a:r>
              <a:rPr lang="en-US" altLang="zh-TW" dirty="0"/>
              <a:t> (accepted)</a:t>
            </a:r>
          </a:p>
          <a:p>
            <a:pPr lvl="1"/>
            <a:r>
              <a:rPr lang="en-US" altLang="zh-TW" dirty="0"/>
              <a:t>LLM4TS (</a:t>
            </a:r>
            <a:r>
              <a:rPr lang="en-US" altLang="zh-TW" dirty="0">
                <a:sym typeface="Wingdings" panose="05000000000000000000" pitchFamily="2" charset="2"/>
              </a:rPr>
              <a:t>TIST 2024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Future Papers</a:t>
            </a:r>
          </a:p>
          <a:p>
            <a:pPr lvl="2"/>
            <a:r>
              <a:rPr lang="en-US" altLang="zh-TW" dirty="0" err="1"/>
              <a:t>PromptTSS</a:t>
            </a:r>
            <a:r>
              <a:rPr lang="en-US" altLang="zh-TW" dirty="0"/>
              <a:t> (target: CIKM 2024)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E818A7-68B5-0718-400B-50657803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3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02321-60E4-87EE-4F54-5C3EF3185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B4590-C366-C0BE-8E9F-43E02AB5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94DD4-3DA4-75B3-9B4F-AF7B591F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477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TSMC</a:t>
            </a:r>
            <a:r>
              <a:rPr lang="zh-TW" altLang="en-US" dirty="0"/>
              <a:t>合作</a:t>
            </a:r>
            <a:endParaRPr lang="en-US" altLang="zh-TW" dirty="0"/>
          </a:p>
          <a:p>
            <a:pPr lvl="1"/>
            <a:r>
              <a:rPr lang="zh-TW" altLang="en-US" dirty="0"/>
              <a:t>去美國</a:t>
            </a:r>
            <a:r>
              <a:rPr lang="zh-TW" altLang="en-US" b="1" u="sng" dirty="0"/>
              <a:t>前</a:t>
            </a:r>
            <a:r>
              <a:rPr lang="zh-TW" altLang="en-US" dirty="0"/>
              <a:t>的合作</a:t>
            </a:r>
            <a:endParaRPr lang="en-US" altLang="zh-TW" dirty="0"/>
          </a:p>
          <a:p>
            <a:pPr lvl="2"/>
            <a:r>
              <a:rPr lang="zh-TW" altLang="en-US" dirty="0"/>
              <a:t>暑期實習</a:t>
            </a:r>
            <a:endParaRPr lang="en-US" altLang="zh-TW" dirty="0"/>
          </a:p>
          <a:p>
            <a:pPr lvl="3"/>
            <a:r>
              <a:rPr lang="zh-TW" altLang="en-US" dirty="0"/>
              <a:t>只有暑期</a:t>
            </a:r>
            <a:r>
              <a:rPr lang="en-US" altLang="zh-TW" dirty="0"/>
              <a:t>?</a:t>
            </a:r>
            <a:r>
              <a:rPr lang="zh-TW" altLang="en-US" dirty="0"/>
              <a:t> 未來是否可以繼續合作</a:t>
            </a:r>
            <a:r>
              <a:rPr lang="en-US" altLang="zh-TW" dirty="0"/>
              <a:t>?</a:t>
            </a:r>
          </a:p>
          <a:p>
            <a:pPr lvl="3"/>
            <a:r>
              <a:rPr lang="en-US" altLang="zh-TW" dirty="0"/>
              <a:t>(</a:t>
            </a:r>
            <a:r>
              <a:rPr lang="zh-TW" altLang="en-US" dirty="0"/>
              <a:t>題目一</a:t>
            </a:r>
            <a:r>
              <a:rPr lang="en-US" altLang="zh-TW" dirty="0"/>
              <a:t>) </a:t>
            </a:r>
            <a:r>
              <a:rPr lang="zh-TW" altLang="en-US" dirty="0"/>
              <a:t>空拍圖，持續追蹤蓋廠進度</a:t>
            </a:r>
            <a:endParaRPr lang="en-US" altLang="zh-TW" dirty="0"/>
          </a:p>
          <a:p>
            <a:pPr lvl="4"/>
            <a:r>
              <a:rPr lang="en-US" altLang="zh-TW" dirty="0"/>
              <a:t>Open dataset</a:t>
            </a:r>
          </a:p>
          <a:p>
            <a:pPr lvl="3"/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題目二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Demand forecasting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競爭者分析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zh-TW" altLang="en-US" dirty="0"/>
              <a:t>去美國</a:t>
            </a:r>
            <a:r>
              <a:rPr lang="zh-TW" altLang="en-US" b="1" u="sng" dirty="0"/>
              <a:t>後</a:t>
            </a:r>
            <a:r>
              <a:rPr lang="zh-TW" altLang="en-US" dirty="0"/>
              <a:t>的合作</a:t>
            </a:r>
            <a:endParaRPr lang="en-US" altLang="zh-TW" dirty="0"/>
          </a:p>
          <a:p>
            <a:pPr lvl="2"/>
            <a:r>
              <a:rPr lang="zh-TW" altLang="en-US" dirty="0"/>
              <a:t>與在台灣的合作是否有直接關聯</a:t>
            </a:r>
            <a:r>
              <a:rPr lang="en-US" altLang="zh-TW" dirty="0"/>
              <a:t>?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綠卡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u="sng" dirty="0"/>
              <a:t>很謝謝老師願意幫忙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UCLA</a:t>
            </a:r>
            <a:r>
              <a:rPr lang="zh-TW" altLang="en-US" dirty="0"/>
              <a:t>交換</a:t>
            </a:r>
            <a:endParaRPr lang="en-US" altLang="zh-TW" dirty="0"/>
          </a:p>
          <a:p>
            <a:pPr lvl="1"/>
            <a:r>
              <a:rPr lang="zh-TW" altLang="en-US" dirty="0"/>
              <a:t>目前只有兩邊老師的同意，沒有任何正式的文件</a:t>
            </a:r>
            <a:endParaRPr lang="en-US" altLang="zh-TW" dirty="0"/>
          </a:p>
          <a:p>
            <a:pPr lvl="1"/>
            <a:r>
              <a:rPr lang="en-US" altLang="zh-TW" dirty="0"/>
              <a:t>UCLA</a:t>
            </a:r>
            <a:r>
              <a:rPr lang="zh-TW" altLang="en-US" dirty="0"/>
              <a:t>那邊申請的</a:t>
            </a:r>
            <a:r>
              <a:rPr lang="en-US" altLang="zh-TW" dirty="0"/>
              <a:t>deadline? (</a:t>
            </a:r>
            <a:r>
              <a:rPr lang="zh-TW" altLang="en-US" dirty="0"/>
              <a:t>怕會錯過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UCAL</a:t>
            </a:r>
            <a:r>
              <a:rPr lang="zh-TW" altLang="en-US" dirty="0"/>
              <a:t>申請的</a:t>
            </a:r>
            <a:r>
              <a:rPr lang="en-US" altLang="zh-TW" dirty="0"/>
              <a:t>Program</a:t>
            </a:r>
            <a:r>
              <a:rPr lang="zh-TW" altLang="en-US" dirty="0"/>
              <a:t>名稱</a:t>
            </a:r>
            <a:r>
              <a:rPr lang="en-US" altLang="zh-TW" dirty="0"/>
              <a:t>?</a:t>
            </a:r>
          </a:p>
          <a:p>
            <a:pPr lvl="2"/>
            <a:r>
              <a:rPr lang="zh-TW" altLang="en-US" dirty="0"/>
              <a:t>我直接問</a:t>
            </a:r>
            <a:r>
              <a:rPr lang="en-US" altLang="zh-TW" dirty="0"/>
              <a:t>Wei Wang</a:t>
            </a:r>
            <a:r>
              <a:rPr lang="zh-TW" altLang="en-US" dirty="0"/>
              <a:t>嗎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F9D79E-05A7-F0F3-97CD-56595129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27E33-EA5E-91C4-D47E-1759F6F3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UCLA</a:t>
            </a:r>
            <a:r>
              <a:rPr lang="zh-TW" altLang="en-US" dirty="0"/>
              <a:t>交換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E96F5C-423E-E579-992A-1C45F56F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zh-TW" altLang="en-US" dirty="0"/>
              <a:t>交換時間：一年</a:t>
            </a:r>
            <a:endParaRPr lang="en-US" altLang="zh-TW" dirty="0"/>
          </a:p>
          <a:p>
            <a:r>
              <a:rPr lang="zh-TW" altLang="en-US" dirty="0"/>
              <a:t>獎學金：</a:t>
            </a:r>
            <a:endParaRPr lang="en-US" altLang="zh-TW" dirty="0"/>
          </a:p>
          <a:p>
            <a:pPr lvl="1"/>
            <a:r>
              <a:rPr lang="zh-TW" altLang="en-US" dirty="0"/>
              <a:t>千里馬，</a:t>
            </a:r>
            <a:r>
              <a:rPr lang="en-US" altLang="zh-TW" dirty="0"/>
              <a:t>90</a:t>
            </a:r>
            <a:r>
              <a:rPr lang="zh-TW" altLang="en-US" dirty="0"/>
              <a:t>萬，博四下</a:t>
            </a:r>
            <a:r>
              <a:rPr lang="en-US" altLang="zh-TW" dirty="0"/>
              <a:t>~</a:t>
            </a:r>
            <a:r>
              <a:rPr lang="zh-TW" altLang="en-US" dirty="0"/>
              <a:t>博五上，明年</a:t>
            </a:r>
            <a:r>
              <a:rPr lang="en-US" altLang="zh-TW" dirty="0"/>
              <a:t>2</a:t>
            </a:r>
            <a:r>
              <a:rPr lang="zh-TW" altLang="en-US" dirty="0"/>
              <a:t>月出國</a:t>
            </a:r>
            <a:endParaRPr lang="en-US" altLang="zh-TW" dirty="0"/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華仁全球講座，</a:t>
            </a:r>
            <a:r>
              <a:rPr lang="en-US" altLang="zh-TW" dirty="0">
                <a:highlight>
                  <a:srgbClr val="FFFF00"/>
                </a:highlight>
              </a:rPr>
              <a:t>80</a:t>
            </a:r>
            <a:r>
              <a:rPr lang="zh-TW" altLang="en-US" dirty="0">
                <a:highlight>
                  <a:srgbClr val="FFFF00"/>
                </a:highlight>
              </a:rPr>
              <a:t>萬，博四上</a:t>
            </a:r>
            <a:r>
              <a:rPr lang="en-US" altLang="zh-TW" dirty="0">
                <a:highlight>
                  <a:srgbClr val="FFFF00"/>
                </a:highlight>
              </a:rPr>
              <a:t>~</a:t>
            </a:r>
            <a:r>
              <a:rPr lang="zh-TW" altLang="en-US" dirty="0">
                <a:highlight>
                  <a:srgbClr val="FFFF00"/>
                </a:highlight>
              </a:rPr>
              <a:t>博四下，今年</a:t>
            </a:r>
            <a:r>
              <a:rPr lang="en-US" altLang="zh-TW" dirty="0">
                <a:highlight>
                  <a:srgbClr val="FFFF00"/>
                </a:highlight>
              </a:rPr>
              <a:t>9</a:t>
            </a:r>
            <a:r>
              <a:rPr lang="zh-TW" altLang="en-US" dirty="0">
                <a:highlight>
                  <a:srgbClr val="FFFF00"/>
                </a:highlight>
              </a:rPr>
              <a:t>月出國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如果沒有申請到還是會出國</a:t>
            </a:r>
            <a:r>
              <a:rPr lang="zh-TW" altLang="en-US" dirty="0"/>
              <a:t>，只是少了獎學金的補助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D08046-FB55-82AC-81C7-1FB3ABEB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4</a:t>
            </a:fld>
            <a:endParaRPr lang="en-US"/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46BD7F78-A361-CF33-35D4-07A8AE52AC5C}"/>
              </a:ext>
            </a:extLst>
          </p:cNvPr>
          <p:cNvSpPr/>
          <p:nvPr/>
        </p:nvSpPr>
        <p:spPr>
          <a:xfrm>
            <a:off x="8610600" y="1123405"/>
            <a:ext cx="3396343" cy="1506583"/>
          </a:xfrm>
          <a:prstGeom prst="wedgeRoundRectCallout">
            <a:avLst>
              <a:gd name="adj1" fmla="val -64422"/>
              <a:gd name="adj2" fmla="val 73925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想要問問看老師這個是否可行</a:t>
            </a:r>
            <a:r>
              <a:rPr lang="en-US" altLang="zh-TW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zh-TW" altLang="en-US" b="1" u="sng" dirty="0">
                <a:solidFill>
                  <a:schemeClr val="tx1"/>
                </a:solidFill>
              </a:rPr>
              <a:t>因為現在優智能經費不確定</a:t>
            </a:r>
            <a:br>
              <a:rPr lang="en-US" altLang="zh-TW" b="1" u="sng" dirty="0">
                <a:solidFill>
                  <a:schemeClr val="tx1"/>
                </a:solidFill>
              </a:rPr>
            </a:br>
            <a:r>
              <a:rPr lang="zh-TW" altLang="en-US" b="1" u="sng" dirty="0">
                <a:solidFill>
                  <a:schemeClr val="tx1"/>
                </a:solidFill>
              </a:rPr>
              <a:t>夠不夠繼續與我合作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3E7182A-68C9-A2DC-0EBC-D1AA9D2E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84" y="4267165"/>
            <a:ext cx="8337479" cy="2224120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405ADEF-7F39-8FCF-626F-FC621BCAE9B7}"/>
              </a:ext>
            </a:extLst>
          </p:cNvPr>
          <p:cNvSpPr/>
          <p:nvPr/>
        </p:nvSpPr>
        <p:spPr>
          <a:xfrm>
            <a:off x="1304819" y="4782620"/>
            <a:ext cx="6030930" cy="10479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C17B9-4764-B780-67E4-971A3008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理想計畫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50D7F-ADA4-BF29-68D3-F0EB23F0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u="sng" dirty="0"/>
              <a:t>目前</a:t>
            </a:r>
            <a:r>
              <a:rPr lang="en-US" altLang="zh-TW" b="1" u="sng" dirty="0"/>
              <a:t>~</a:t>
            </a:r>
            <a:r>
              <a:rPr lang="zh-TW" altLang="en-US" b="1" u="sng" dirty="0"/>
              <a:t>六月底</a:t>
            </a:r>
            <a:r>
              <a:rPr lang="zh-TW" altLang="en-US" dirty="0"/>
              <a:t>：</a:t>
            </a:r>
            <a:r>
              <a:rPr lang="en-US" altLang="zh-TW" dirty="0" err="1"/>
              <a:t>PromptTSS</a:t>
            </a:r>
            <a:endParaRPr lang="en-US" altLang="zh-TW" dirty="0"/>
          </a:p>
          <a:p>
            <a:r>
              <a:rPr lang="zh-TW" altLang="en-US" b="1" u="sng" dirty="0"/>
              <a:t>七月</a:t>
            </a:r>
            <a:r>
              <a:rPr lang="en-US" altLang="zh-TW" b="1" u="sng" dirty="0"/>
              <a:t>~</a:t>
            </a:r>
            <a:r>
              <a:rPr lang="zh-TW" altLang="en-US" b="1" u="sng" dirty="0"/>
              <a:t>八月底</a:t>
            </a:r>
            <a:r>
              <a:rPr lang="zh-TW" altLang="en-US" dirty="0"/>
              <a:t>：</a:t>
            </a:r>
            <a:r>
              <a:rPr lang="en-US" altLang="zh-TW" dirty="0"/>
              <a:t>TSMC</a:t>
            </a:r>
            <a:r>
              <a:rPr lang="zh-TW" altLang="en-US" dirty="0"/>
              <a:t> </a:t>
            </a:r>
            <a:r>
              <a:rPr lang="en-US" altLang="zh-TW" dirty="0"/>
              <a:t>summer intern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Journal paper for </a:t>
            </a:r>
            <a:r>
              <a:rPr lang="en-US" altLang="zh-TW" dirty="0" err="1"/>
              <a:t>TimeDRL</a:t>
            </a:r>
            <a:endParaRPr lang="en-US" altLang="zh-TW" dirty="0"/>
          </a:p>
          <a:p>
            <a:pPr lvl="1"/>
            <a:r>
              <a:rPr lang="zh-TW" altLang="en-US" dirty="0"/>
              <a:t>台積電薪資</a:t>
            </a:r>
            <a:endParaRPr lang="en-US" altLang="zh-TW" dirty="0"/>
          </a:p>
          <a:p>
            <a:r>
              <a:rPr lang="zh-TW" altLang="en-US" b="1" u="sng" dirty="0"/>
              <a:t>九月</a:t>
            </a:r>
            <a:r>
              <a:rPr lang="en-US" altLang="zh-TW" b="1" u="sng" dirty="0"/>
              <a:t>~</a:t>
            </a:r>
            <a:r>
              <a:rPr lang="zh-TW" altLang="en-US" b="1" u="sng" dirty="0"/>
              <a:t>明年六月</a:t>
            </a:r>
            <a:r>
              <a:rPr lang="zh-TW" altLang="en-US" dirty="0"/>
              <a:t>：</a:t>
            </a:r>
            <a:r>
              <a:rPr lang="en-US" altLang="zh-TW" dirty="0"/>
              <a:t>UCLA + TSMC collaboration in US</a:t>
            </a:r>
          </a:p>
          <a:p>
            <a:pPr lvl="1"/>
            <a:r>
              <a:rPr lang="en-US" altLang="zh-TW" dirty="0"/>
              <a:t>Fall + Winter + Spring</a:t>
            </a:r>
          </a:p>
          <a:p>
            <a:pPr lvl="1"/>
            <a:r>
              <a:rPr lang="zh-TW" altLang="en-US" dirty="0"/>
              <a:t>華仁獎學金</a:t>
            </a:r>
            <a:endParaRPr lang="en-US" altLang="zh-TW" dirty="0"/>
          </a:p>
          <a:p>
            <a:pPr lvl="1"/>
            <a:r>
              <a:rPr lang="zh-TW" altLang="en-US" dirty="0"/>
              <a:t>台積電薪資</a:t>
            </a:r>
            <a:endParaRPr lang="en-US" altLang="zh-TW" dirty="0"/>
          </a:p>
          <a:p>
            <a:r>
              <a:rPr lang="zh-TW" altLang="en-US" b="1" u="sng" dirty="0"/>
              <a:t>明年七月</a:t>
            </a:r>
            <a:r>
              <a:rPr lang="zh-TW" altLang="en-US" dirty="0"/>
              <a:t>：口試</a:t>
            </a:r>
            <a:r>
              <a:rPr lang="en-US" altLang="zh-TW" dirty="0"/>
              <a:t>+</a:t>
            </a:r>
            <a:r>
              <a:rPr lang="zh-TW" altLang="en-US" dirty="0"/>
              <a:t>畢業</a:t>
            </a:r>
            <a:endParaRPr lang="en-US" altLang="zh-TW" dirty="0"/>
          </a:p>
          <a:p>
            <a:r>
              <a:rPr lang="zh-TW" altLang="en-US" b="1" u="sng" dirty="0"/>
              <a:t>明年八月</a:t>
            </a:r>
            <a:r>
              <a:rPr lang="zh-TW" altLang="en-US" dirty="0"/>
              <a:t>：</a:t>
            </a:r>
            <a:r>
              <a:rPr lang="en-US" altLang="zh-TW" dirty="0"/>
              <a:t>TSMC</a:t>
            </a:r>
            <a:r>
              <a:rPr lang="zh-TW" altLang="en-US" dirty="0"/>
              <a:t> </a:t>
            </a:r>
            <a:r>
              <a:rPr lang="en-US" altLang="zh-TW" dirty="0"/>
              <a:t>US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綠卡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34DA0E-9EF1-2570-857C-CBB121DF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2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913C6-5890-3CF2-734D-CE0362E6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GoEdge.ai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3B5454-A835-E06B-2E25-09B29810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41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13C3B70-5431-A124-2BFC-12AD6634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Own Paper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10B33E-D871-B32D-F9A5-B0514F21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31F23-EB4D-5733-4F94-D89B674F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Lists</a:t>
            </a:r>
            <a:br>
              <a:rPr lang="en-US" dirty="0"/>
            </a:br>
            <a:r>
              <a:rPr lang="en-US" dirty="0"/>
              <a:t>(First Author)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F2BD3-E7F3-5DFA-9D98-1910FF68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LLM4TS (TIST 2024 submitted)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TimeDRL</a:t>
            </a:r>
            <a:r>
              <a:rPr lang="en-US" dirty="0"/>
              <a:t> (ICDE 2024 accepted)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TimeDRL</a:t>
            </a:r>
            <a:r>
              <a:rPr lang="en-US" dirty="0"/>
              <a:t>-semi (only 25% difference)</a:t>
            </a:r>
          </a:p>
          <a:p>
            <a:pPr lvl="1"/>
            <a:r>
              <a:rPr lang="en-US" dirty="0"/>
              <a:t>Q1 journal (after ICDE acceptance)</a:t>
            </a:r>
          </a:p>
          <a:p>
            <a:pPr lvl="1"/>
            <a:r>
              <a:rPr lang="en-US" dirty="0"/>
              <a:t>TIST, TNNLS, </a:t>
            </a:r>
            <a:r>
              <a:rPr lang="en-US" dirty="0">
                <a:solidFill>
                  <a:srgbClr val="FF0000"/>
                </a:solidFill>
              </a:rPr>
              <a:t>TKDD</a:t>
            </a:r>
            <a:r>
              <a:rPr lang="en-US" dirty="0"/>
              <a:t>, TPAMI</a:t>
            </a:r>
          </a:p>
          <a:p>
            <a:pPr lvl="1"/>
            <a:r>
              <a:rPr lang="en-US" dirty="0"/>
              <a:t>After the third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ighlight>
                  <a:srgbClr val="FFFF00"/>
                </a:highlight>
              </a:rPr>
              <a:t>PromptTSS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2AC238-DD91-AB1E-7D18-FDACEEC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08CACF-386C-7D93-743F-8B12178F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" y="5219162"/>
            <a:ext cx="11904618" cy="10707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381088-8FA9-7D8D-DCD7-81E6C3A493FE}"/>
              </a:ext>
            </a:extLst>
          </p:cNvPr>
          <p:cNvSpPr txBox="1"/>
          <p:nvPr/>
        </p:nvSpPr>
        <p:spPr>
          <a:xfrm>
            <a:off x="2177142" y="6424884"/>
            <a:ext cx="625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CIKM and ICDM don’t have rebuttal phase? (Even with </a:t>
            </a:r>
            <a:r>
              <a:rPr lang="en-US" dirty="0" err="1">
                <a:solidFill>
                  <a:srgbClr val="FF0000"/>
                </a:solidFill>
              </a:rPr>
              <a:t>NeurIPS</a:t>
            </a:r>
            <a:r>
              <a:rPr lang="en-US" dirty="0">
                <a:solidFill>
                  <a:srgbClr val="FF0000"/>
                </a:solidFill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97627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7D2E0-F6FA-9109-648C-ECBC5D447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71BFD-BE26-E151-4074-D0605202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PromptTSS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968510-FD86-BA1B-AEC3-C242FA93E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Ching Chang</a:t>
            </a:r>
          </a:p>
        </p:txBody>
      </p:sp>
    </p:spTree>
    <p:extLst>
      <p:ext uri="{BB962C8B-B14F-4D97-AF65-F5344CB8AC3E}">
        <p14:creationId xmlns:p14="http://schemas.microsoft.com/office/powerpoint/2010/main" val="3235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3.xml><?xml version="1.0" encoding="utf-8"?>
<a:theme xmlns:a="http://schemas.openxmlformats.org/drawingml/2006/main" name="1_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12958</TotalTime>
  <Words>660</Words>
  <Application>Microsoft Office PowerPoint</Application>
  <PresentationFormat>寬螢幕</PresentationFormat>
  <Paragraphs>152</Paragraphs>
  <Slides>16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jf-openhuninn-1.1</vt:lpstr>
      <vt:lpstr>Arial</vt:lpstr>
      <vt:lpstr>Calibri</vt:lpstr>
      <vt:lpstr>Calibri Light</vt:lpstr>
      <vt:lpstr>Lucida Console</vt:lpstr>
      <vt:lpstr>Wingdings</vt:lpstr>
      <vt:lpstr>Office 佈景主題</vt:lpstr>
      <vt:lpstr>goedge</vt:lpstr>
      <vt:lpstr>1_goedge</vt:lpstr>
      <vt:lpstr>Individual Meeting</vt:lpstr>
      <vt:lpstr>Outline</vt:lpstr>
      <vt:lpstr>Before we start</vt:lpstr>
      <vt:lpstr>UCLA交換</vt:lpstr>
      <vt:lpstr>理想計畫</vt:lpstr>
      <vt:lpstr>GoEdge.ai</vt:lpstr>
      <vt:lpstr>Own Paper</vt:lpstr>
      <vt:lpstr>Publication Lists (First Author)</vt:lpstr>
      <vt:lpstr>PromptTSS</vt:lpstr>
      <vt:lpstr>TimeUSS</vt:lpstr>
      <vt:lpstr>               SAM              v.s.       PromptTSS</vt:lpstr>
      <vt:lpstr>PowerPoint 簡報</vt:lpstr>
      <vt:lpstr>PromptTSS</vt:lpstr>
      <vt:lpstr>Why promptable?</vt:lpstr>
      <vt:lpstr>Multiple Granularity of Time-Series Segmentation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Meeting</dc:title>
  <dc:creator>張敬</dc:creator>
  <cp:lastModifiedBy>敬 張</cp:lastModifiedBy>
  <cp:revision>186</cp:revision>
  <dcterms:created xsi:type="dcterms:W3CDTF">2022-08-10T02:52:01Z</dcterms:created>
  <dcterms:modified xsi:type="dcterms:W3CDTF">2024-05-02T14:04:38Z</dcterms:modified>
</cp:coreProperties>
</file>