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2" r:id="rId4"/>
    <p:sldId id="836" r:id="rId5"/>
    <p:sldId id="833" r:id="rId6"/>
    <p:sldId id="834" r:id="rId7"/>
    <p:sldId id="839" r:id="rId8"/>
    <p:sldId id="840" r:id="rId9"/>
    <p:sldId id="832" r:id="rId10"/>
    <p:sldId id="822" r:id="rId11"/>
    <p:sldId id="835" r:id="rId12"/>
    <p:sldId id="824" r:id="rId13"/>
    <p:sldId id="823" r:id="rId14"/>
    <p:sldId id="826" r:id="rId15"/>
    <p:sldId id="829" r:id="rId16"/>
    <p:sldId id="825" r:id="rId17"/>
    <p:sldId id="274" r:id="rId18"/>
    <p:sldId id="806" r:id="rId19"/>
    <p:sldId id="808" r:id="rId20"/>
    <p:sldId id="285" r:id="rId21"/>
    <p:sldId id="267" r:id="rId22"/>
    <p:sldId id="280" r:id="rId23"/>
    <p:sldId id="281" r:id="rId24"/>
    <p:sldId id="275" r:id="rId25"/>
    <p:sldId id="27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D9D9D9"/>
    <a:srgbClr val="D5B8EA"/>
    <a:srgbClr val="FFFFFF"/>
    <a:srgbClr val="ED7D31"/>
    <a:srgbClr val="5B9BD5"/>
    <a:srgbClr val="70AD47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E3076-DB8B-F0A4-961B-D9422AFDB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4C8A0E-8710-7F62-24E4-B99DE32A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4AEC1-FDFE-CF33-1CDA-230A11EB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237180-5B41-5E53-4D82-65D9DA0F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CEE3B-1A36-E2A3-B395-7D48A50E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6AFEA-412B-4476-3739-DE62F112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0E24CA-B51E-5AFB-5DF5-B091B909B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AD5E6B-77FA-640D-4854-5C3ADA40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76697-D62A-1C27-0129-38E80565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957B0-7539-7F2F-15FB-F398C8BE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D434E8-6901-EF75-CC61-346015B04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48F6FE-54F2-10E4-56E6-5568D7CC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FB2EB-FDE7-294B-A359-00BACCD2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AD594-D857-8534-A161-BDFAD57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A6F131-76ED-3435-51FB-ED47300C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67928-67CE-7C4B-28AA-D4B86B74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C437D-15C1-1C4B-8C11-F170890C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5C805-4D03-A9D6-E589-2ECAF62D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B3176B-FCD8-055D-84B3-21D6D926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ABD81-0540-A1D9-14E7-0D18DBBB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58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7943A-9BC1-CD9E-405F-4F60C78A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04E53A-0C03-B4D5-29E9-9D426507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747FB-57D5-8C6E-B57A-5221FDD8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EDEC8-BAFE-93C8-1CBF-8EA078B9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46411-163E-202E-63DE-B14BB8FA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5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98C91-F271-3E86-9456-C157DB7E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E2CBA-404E-7E79-9CE1-D11F8626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9E78B4-88B9-CA0D-F44C-EA1FB055E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C81DD9-D112-1AB4-4520-B1787286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F07BD9-23BC-981F-1196-DAE0C35D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F9CF4-F2BE-BE5D-BC36-FA9D8A43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3ABD3-BC56-040D-81D9-B65064B5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30182-C1F8-B30F-34C8-2E3CE5EF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6FF491-041C-FFCA-E40F-4B29E2E3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EA78F1-E68D-11ED-7ED8-6A126A78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DE9061-938F-8BDC-1D35-F95D4BE6D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884356-979C-3E46-5427-BDED649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337392-D133-2013-1633-36843758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AA8D9B-FA87-8AB4-1293-72B582AE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BE5C9-66A8-1017-FE14-0AFDF46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69AFF4-FBF9-E22E-7EA6-C46D8196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04A579-EE7C-16EF-FF0F-2971B41E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0E0823-A25B-B67D-0929-889539D4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5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8F55FE-7986-5412-EB13-165035B8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F8B4A7-E8A8-A27D-4ABC-B9D93BA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5D31ED-B173-D230-448C-8741230B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3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F6FE0-5C0D-6EF1-30D0-554ECB8D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7D6A4-4520-5AA2-6585-11AC0B21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1308B7-712F-A752-9C93-2FC667EB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61359-E5B9-91B4-6C44-7ED8D1EF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AEA5A9-E33A-2522-4C5F-ABB5F5FB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C4AC96-D3B8-CB86-0139-48C06EAE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96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2C2CB-126E-214A-2B3D-70E5E840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249F01-9A52-529B-8672-C973673C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8AE75-8E70-A2E7-9AD4-E175E0A6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7A5B1B-DFB5-45A8-B55C-BA23AE8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7966F-06BA-4EA2-E811-C320332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B4CFC-65E8-DEAA-F380-3DD64CD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E56249-7219-3218-2A11-01DF703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D6D88-76CA-791E-D08C-A04F91EC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9905E-5E52-FC60-1BE4-BE194A367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0103-9398-47E0-8325-D5AC9F7FD35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A5FC7-1ED5-BF45-F89B-245DBD19B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01B80-1681-E704-0642-9D1C35A8F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B04A-A55F-496B-80E3-AE1A759731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16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cidrains/rotary-embedding-torch/blob/main/rotary_embedding_torch/rotary_embedding_torch.py#L6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4.png"/><Relationship Id="rId5" Type="http://schemas.openxmlformats.org/officeDocument/2006/relationships/image" Target="../media/image210.png"/><Relationship Id="rId10" Type="http://schemas.openxmlformats.org/officeDocument/2006/relationships/image" Target="../media/image261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14C24-972F-F1E9-FA43-5C1010CA6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LLM4TS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CB78CE-5BA7-5AC6-7CD4-6C304A3FA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Ching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71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4C81E-67DB-A52F-F1C0-6BE150C7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B6889-4654-3FA3-4556-7144D6BD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5175" cy="4918075"/>
          </a:xfrm>
        </p:spPr>
        <p:txBody>
          <a:bodyPr>
            <a:normAutofit/>
          </a:bodyPr>
          <a:lstStyle/>
          <a:p>
            <a:r>
              <a:rPr lang="en-US" altLang="zh-TW" dirty="0"/>
              <a:t>Gating with Adapter, Prefix-tuning, </a:t>
            </a:r>
            <a:r>
              <a:rPr lang="en-US" altLang="zh-TW" dirty="0" err="1"/>
              <a:t>LoRA</a:t>
            </a:r>
            <a:r>
              <a:rPr lang="en-US" altLang="zh-TW" dirty="0"/>
              <a:t> [</a:t>
            </a:r>
            <a:r>
              <a:rPr lang="en-US" altLang="zh-TW" dirty="0" err="1"/>
              <a:t>UniPELT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Gating </a:t>
            </a:r>
            <a:r>
              <a:rPr lang="en-US" altLang="zh-TW" dirty="0">
                <a:sym typeface="Wingdings" panose="05000000000000000000" pitchFamily="2" charset="2"/>
              </a:rPr>
              <a:t> Zero-</a:t>
            </a:r>
            <a:r>
              <a:rPr lang="en-US" altLang="zh-TW" dirty="0" err="1">
                <a:sym typeface="Wingdings" panose="05000000000000000000" pitchFamily="2" charset="2"/>
              </a:rPr>
              <a:t>init</a:t>
            </a:r>
            <a:r>
              <a:rPr lang="en-US" altLang="zh-TW" dirty="0">
                <a:sym typeface="Wingdings" panose="05000000000000000000" pitchFamily="2" charset="2"/>
              </a:rPr>
              <a:t> Attention [</a:t>
            </a:r>
            <a:r>
              <a:rPr lang="en-US" altLang="zh-TW" dirty="0" err="1">
                <a:sym typeface="Wingdings" panose="05000000000000000000" pitchFamily="2" charset="2"/>
              </a:rPr>
              <a:t>LLaMA</a:t>
            </a:r>
            <a:r>
              <a:rPr lang="en-US" altLang="zh-TW" dirty="0">
                <a:sym typeface="Wingdings" panose="05000000000000000000" pitchFamily="2" charset="2"/>
              </a:rPr>
              <a:t>-Adapter V1]</a:t>
            </a:r>
          </a:p>
          <a:p>
            <a:pPr lvl="1"/>
            <a:r>
              <a:rPr lang="en-US" altLang="zh-TW" dirty="0"/>
              <a:t>Prefix-tuning with real virtual tokens [</a:t>
            </a:r>
            <a:r>
              <a:rPr lang="en-US" altLang="zh-TW" dirty="0" err="1"/>
              <a:t>LLaMA</a:t>
            </a:r>
            <a:r>
              <a:rPr lang="en-US" altLang="zh-TW" dirty="0"/>
              <a:t>-Adapter V1]</a:t>
            </a:r>
          </a:p>
          <a:p>
            <a:r>
              <a:rPr lang="en-US" altLang="zh-TW" dirty="0"/>
              <a:t>Norm Tuning [</a:t>
            </a:r>
            <a:r>
              <a:rPr lang="en-US" altLang="zh-TW" dirty="0" err="1"/>
              <a:t>LLaMA</a:t>
            </a:r>
            <a:r>
              <a:rPr lang="en-US" altLang="zh-TW" dirty="0"/>
              <a:t>-Adapter V2, FPT]</a:t>
            </a:r>
          </a:p>
          <a:p>
            <a:r>
              <a:rPr lang="en-US" altLang="zh-TW" dirty="0"/>
              <a:t>Linear Tuning [</a:t>
            </a:r>
            <a:r>
              <a:rPr lang="en-US" altLang="zh-TW" dirty="0" err="1"/>
              <a:t>LLaMA</a:t>
            </a:r>
            <a:r>
              <a:rPr lang="en-US" altLang="zh-TW" dirty="0"/>
              <a:t>-Adapter V2]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19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3D461-D0AF-67CA-4074-4F9ABFE2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FPT vs. </a:t>
            </a:r>
            <a:r>
              <a:rPr lang="en-US" altLang="zh-TW" dirty="0" err="1"/>
              <a:t>TSAdapter</a:t>
            </a:r>
            <a:endParaRPr lang="zh-TW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B29E06B2-A51D-E9BE-9C15-1BEA1BF09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74230"/>
              </p:ext>
            </p:extLst>
          </p:nvPr>
        </p:nvGraphicFramePr>
        <p:xfrm>
          <a:off x="921543" y="1530350"/>
          <a:ext cx="10348914" cy="50292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449638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3449638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3449638">
                  <a:extLst>
                    <a:ext uri="{9D8B030D-6E8A-4147-A177-3AD203B41FA5}">
                      <a16:colId xmlns:a16="http://schemas.microsoft.com/office/drawing/2014/main" val="412475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Methods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GPT4TS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GPT2_TSAdapter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Patching + C-I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highlight>
                            <a:srgbClr val="FFFF00"/>
                          </a:highlight>
                        </a:rPr>
                        <a:t>Patching</a:t>
                      </a:r>
                      <a:r>
                        <a:rPr lang="en-US" altLang="zh-TW" sz="2400" dirty="0"/>
                        <a:t>/Feed Directly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0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Token Embedding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highlight>
                            <a:srgbClr val="FFFF00"/>
                          </a:highlight>
                        </a:rPr>
                        <a:t>Linear</a:t>
                      </a:r>
                      <a:r>
                        <a:rPr lang="en-US" altLang="zh-TW" sz="2400" dirty="0"/>
                        <a:t>/Conv1D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9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Positional Embedding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39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Temporal Embedding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95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RevIN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Norm Tuning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75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 Tuning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19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Adapter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44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Prefix-Tuning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LoRA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2605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26D8A23-0E29-26A7-19C3-4D4BA66CA181}"/>
              </a:ext>
            </a:extLst>
          </p:cNvPr>
          <p:cNvSpPr txBox="1"/>
          <p:nvPr/>
        </p:nvSpPr>
        <p:spPr>
          <a:xfrm>
            <a:off x="6610350" y="273050"/>
            <a:ext cx="15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use_amp</a:t>
            </a:r>
            <a:r>
              <a:rPr lang="en-US" altLang="zh-TW">
                <a:solidFill>
                  <a:srgbClr val="FF0000"/>
                </a:solidFill>
              </a:rPr>
              <a:t>=True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2472BD-8A94-76FD-1BE7-047EA32E1F83}"/>
              </a:ext>
            </a:extLst>
          </p:cNvPr>
          <p:cNvCxnSpPr/>
          <p:nvPr/>
        </p:nvCxnSpPr>
        <p:spPr>
          <a:xfrm>
            <a:off x="647700" y="4267200"/>
            <a:ext cx="10896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9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A4A0E5-7E23-03DB-4722-BD05D80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0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C96AB-9D36-DC03-1A33-25FF9372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 Tasks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7">
                <a:extLst>
                  <a:ext uri="{FF2B5EF4-FFF2-40B4-BE49-F238E27FC236}">
                    <a16:creationId xmlns:a16="http://schemas.microsoft.com/office/drawing/2014/main" id="{87AD5CF3-BED3-F03E-E15B-9335A5488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8937557"/>
                  </p:ext>
                </p:extLst>
              </p:nvPr>
            </p:nvGraphicFramePr>
            <p:xfrm>
              <a:off x="8820150" y="2933703"/>
              <a:ext cx="3371850" cy="2215690"/>
            </p:xfrm>
            <a:graphic>
              <a:graphicData uri="http://schemas.openxmlformats.org/drawingml/2006/table">
                <a:tbl>
                  <a:tblPr>
                    <a:tableStyleId>{0505E3EF-67EA-436B-97B2-0124C06EBD24}</a:tableStyleId>
                  </a:tblPr>
                  <a:tblGrid>
                    <a:gridCol w="3371850">
                      <a:extLst>
                        <a:ext uri="{9D8B030D-6E8A-4147-A177-3AD203B41FA5}">
                          <a16:colId xmlns:a16="http://schemas.microsoft.com/office/drawing/2014/main" val="1031423923"/>
                        </a:ext>
                      </a:extLst>
                    </a:gridCol>
                  </a:tblGrid>
                  <a:tr h="282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Flow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31995"/>
                      </a:ext>
                    </a:extLst>
                  </a:tr>
                  <a:tr h="877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0975266"/>
                      </a:ext>
                    </a:extLst>
                  </a:tr>
                  <a:tr h="329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4445107"/>
                      </a:ext>
                    </a:extLst>
                  </a:tr>
                  <a:tr h="3298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𝑙𝑎𝑡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𝑙𝑖𝑛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9623504"/>
                      </a:ext>
                    </a:extLst>
                  </a:tr>
                  <a:tr h="3325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𝑆𝐸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6744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7">
                <a:extLst>
                  <a:ext uri="{FF2B5EF4-FFF2-40B4-BE49-F238E27FC236}">
                    <a16:creationId xmlns:a16="http://schemas.microsoft.com/office/drawing/2014/main" id="{87AD5CF3-BED3-F03E-E15B-9335A5488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8937557"/>
                  </p:ext>
                </p:extLst>
              </p:nvPr>
            </p:nvGraphicFramePr>
            <p:xfrm>
              <a:off x="8820150" y="2933703"/>
              <a:ext cx="3371850" cy="2215690"/>
            </p:xfrm>
            <a:graphic>
              <a:graphicData uri="http://schemas.openxmlformats.org/drawingml/2006/table">
                <a:tbl>
                  <a:tblPr>
                    <a:tableStyleId>{0505E3EF-67EA-436B-97B2-0124C06EBD24}</a:tableStyleId>
                  </a:tblPr>
                  <a:tblGrid>
                    <a:gridCol w="3371850">
                      <a:extLst>
                        <a:ext uri="{9D8B030D-6E8A-4147-A177-3AD203B41FA5}">
                          <a16:colId xmlns:a16="http://schemas.microsoft.com/office/drawing/2014/main" val="103142392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/>
                            <a:t>Flow</a:t>
                          </a:r>
                          <a:endParaRPr lang="zh-TW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31995"/>
                      </a:ext>
                    </a:extLst>
                  </a:tr>
                  <a:tr h="87749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" t="-35417" r="-54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975266"/>
                      </a:ext>
                    </a:extLst>
                  </a:tr>
                  <a:tr h="34353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" t="-342105" r="-542" b="-2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4445107"/>
                      </a:ext>
                    </a:extLst>
                  </a:tr>
                  <a:tr h="34353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" t="-450000" r="-542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623504"/>
                      </a:ext>
                    </a:extLst>
                  </a:tr>
                  <a:tr h="34632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1" t="-540351" r="-542" b="-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7444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FF05F0FE-2706-54B5-B6A0-23881BA3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" y="2661920"/>
            <a:ext cx="8704984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5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7">
            <a:extLst>
              <a:ext uri="{FF2B5EF4-FFF2-40B4-BE49-F238E27FC236}">
                <a16:creationId xmlns:a16="http://schemas.microsoft.com/office/drawing/2014/main" id="{6F1B2DAB-F8D4-E793-2BC2-02FD3916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26" y="2266951"/>
            <a:ext cx="10583169" cy="306328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0E1DFD7-A8B1-599C-8EDC-2BFC50DC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Long-term Forecasting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D7281B-7F6D-921C-AFE0-139732CB684D}"/>
              </a:ext>
            </a:extLst>
          </p:cNvPr>
          <p:cNvSpPr txBox="1"/>
          <p:nvPr/>
        </p:nvSpPr>
        <p:spPr>
          <a:xfrm>
            <a:off x="216976" y="352159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ABEA5F-D995-0511-A431-F48CD8DC8AEF}"/>
              </a:ext>
            </a:extLst>
          </p:cNvPr>
          <p:cNvSpPr txBox="1"/>
          <p:nvPr/>
        </p:nvSpPr>
        <p:spPr>
          <a:xfrm>
            <a:off x="84818" y="3094961"/>
            <a:ext cx="14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LLaMA-TSAdapter</a:t>
            </a:r>
            <a:r>
              <a:rPr lang="en-US" altLang="zh-TW" sz="1200" dirty="0"/>
              <a:t>(?)</a:t>
            </a:r>
          </a:p>
          <a:p>
            <a:r>
              <a:rPr lang="en-US" altLang="zh-TW" sz="1200" dirty="0"/>
              <a:t>     MSE         MAE</a:t>
            </a:r>
            <a:endParaRPr lang="zh-TW" altLang="en-US" sz="12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77872BC-A6A7-9AE8-BDEE-EA0178F74045}"/>
              </a:ext>
            </a:extLst>
          </p:cNvPr>
          <p:cNvCxnSpPr>
            <a:cxnSpLocks/>
          </p:cNvCxnSpPr>
          <p:nvPr/>
        </p:nvCxnSpPr>
        <p:spPr>
          <a:xfrm>
            <a:off x="84818" y="3750966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4B9FB6D-9B36-5C40-BEE8-A53DB0E9EB38}"/>
              </a:ext>
            </a:extLst>
          </p:cNvPr>
          <p:cNvCxnSpPr>
            <a:cxnSpLocks/>
          </p:cNvCxnSpPr>
          <p:nvPr/>
        </p:nvCxnSpPr>
        <p:spPr>
          <a:xfrm>
            <a:off x="84818" y="3912891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77C414D-C2DA-40DE-7361-BAF601DB6294}"/>
              </a:ext>
            </a:extLst>
          </p:cNvPr>
          <p:cNvCxnSpPr>
            <a:cxnSpLocks/>
          </p:cNvCxnSpPr>
          <p:nvPr/>
        </p:nvCxnSpPr>
        <p:spPr>
          <a:xfrm>
            <a:off x="84818" y="4074816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524B359-2754-EA72-8321-F3C76315C0DA}"/>
              </a:ext>
            </a:extLst>
          </p:cNvPr>
          <p:cNvCxnSpPr>
            <a:cxnSpLocks/>
          </p:cNvCxnSpPr>
          <p:nvPr/>
        </p:nvCxnSpPr>
        <p:spPr>
          <a:xfrm>
            <a:off x="84818" y="4246266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CDCEF31-1996-7B45-225D-3BC70458CA18}"/>
              </a:ext>
            </a:extLst>
          </p:cNvPr>
          <p:cNvCxnSpPr>
            <a:cxnSpLocks/>
          </p:cNvCxnSpPr>
          <p:nvPr/>
        </p:nvCxnSpPr>
        <p:spPr>
          <a:xfrm>
            <a:off x="84818" y="4408191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121E066-A11F-00D3-32CC-A1E14B62EF5A}"/>
              </a:ext>
            </a:extLst>
          </p:cNvPr>
          <p:cNvCxnSpPr>
            <a:cxnSpLocks/>
          </p:cNvCxnSpPr>
          <p:nvPr/>
        </p:nvCxnSpPr>
        <p:spPr>
          <a:xfrm>
            <a:off x="84818" y="4579641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8CBE23-D1FF-B5C8-3FDE-85C69C3867BF}"/>
              </a:ext>
            </a:extLst>
          </p:cNvPr>
          <p:cNvCxnSpPr>
            <a:cxnSpLocks/>
          </p:cNvCxnSpPr>
          <p:nvPr/>
        </p:nvCxnSpPr>
        <p:spPr>
          <a:xfrm>
            <a:off x="84818" y="4751091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76B9188-8466-EC12-237B-71BF9779CE1B}"/>
              </a:ext>
            </a:extLst>
          </p:cNvPr>
          <p:cNvCxnSpPr>
            <a:cxnSpLocks/>
          </p:cNvCxnSpPr>
          <p:nvPr/>
        </p:nvCxnSpPr>
        <p:spPr>
          <a:xfrm>
            <a:off x="84818" y="4979691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7EC163-B6C3-752F-1F64-9CCCE63DF41E}"/>
              </a:ext>
            </a:extLst>
          </p:cNvPr>
          <p:cNvCxnSpPr>
            <a:cxnSpLocks/>
          </p:cNvCxnSpPr>
          <p:nvPr/>
        </p:nvCxnSpPr>
        <p:spPr>
          <a:xfrm>
            <a:off x="84818" y="3546992"/>
            <a:ext cx="1210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6A98C2-BA98-DFBD-DE9C-40B17D217DCC}"/>
              </a:ext>
            </a:extLst>
          </p:cNvPr>
          <p:cNvSpPr txBox="1"/>
          <p:nvPr/>
        </p:nvSpPr>
        <p:spPr>
          <a:xfrm>
            <a:off x="817005" y="352159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FD9E90C-37EF-93CD-F0A3-946843B3C9F8}"/>
              </a:ext>
            </a:extLst>
          </p:cNvPr>
          <p:cNvSpPr txBox="1"/>
          <p:nvPr/>
        </p:nvSpPr>
        <p:spPr>
          <a:xfrm>
            <a:off x="216976" y="369043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1AC8D0B-6BD7-30C6-E14B-E49F473998A9}"/>
              </a:ext>
            </a:extLst>
          </p:cNvPr>
          <p:cNvSpPr txBox="1"/>
          <p:nvPr/>
        </p:nvSpPr>
        <p:spPr>
          <a:xfrm>
            <a:off x="817005" y="369043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C8B9BF-5D9D-CD8D-ACC8-8D6136DB2B00}"/>
              </a:ext>
            </a:extLst>
          </p:cNvPr>
          <p:cNvSpPr txBox="1"/>
          <p:nvPr/>
        </p:nvSpPr>
        <p:spPr>
          <a:xfrm>
            <a:off x="216976" y="385236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6CBD872-8CD7-49AA-D23B-5BC35C05C4F5}"/>
              </a:ext>
            </a:extLst>
          </p:cNvPr>
          <p:cNvSpPr txBox="1"/>
          <p:nvPr/>
        </p:nvSpPr>
        <p:spPr>
          <a:xfrm>
            <a:off x="817005" y="385236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5559FD6-4CDE-A266-BED0-C8E323BE6893}"/>
              </a:ext>
            </a:extLst>
          </p:cNvPr>
          <p:cNvSpPr txBox="1"/>
          <p:nvPr/>
        </p:nvSpPr>
        <p:spPr>
          <a:xfrm>
            <a:off x="216976" y="401428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52B36D-2D72-E755-55EA-DF573E58CCA5}"/>
              </a:ext>
            </a:extLst>
          </p:cNvPr>
          <p:cNvSpPr txBox="1"/>
          <p:nvPr/>
        </p:nvSpPr>
        <p:spPr>
          <a:xfrm>
            <a:off x="817005" y="401428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394E6F-E908-328E-E44D-EDEC337F51CF}"/>
              </a:ext>
            </a:extLst>
          </p:cNvPr>
          <p:cNvSpPr txBox="1"/>
          <p:nvPr/>
        </p:nvSpPr>
        <p:spPr>
          <a:xfrm>
            <a:off x="216976" y="418573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BAE6D0D-3E77-2F7D-6085-AA5C54B67DEB}"/>
              </a:ext>
            </a:extLst>
          </p:cNvPr>
          <p:cNvSpPr txBox="1"/>
          <p:nvPr/>
        </p:nvSpPr>
        <p:spPr>
          <a:xfrm>
            <a:off x="817005" y="418573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EECB53-0F0E-5C80-E586-ECCAF332B616}"/>
              </a:ext>
            </a:extLst>
          </p:cNvPr>
          <p:cNvSpPr txBox="1"/>
          <p:nvPr/>
        </p:nvSpPr>
        <p:spPr>
          <a:xfrm>
            <a:off x="216976" y="435215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98A30BD-A00D-2D5C-FB10-7DC6EDC0B131}"/>
              </a:ext>
            </a:extLst>
          </p:cNvPr>
          <p:cNvSpPr txBox="1"/>
          <p:nvPr/>
        </p:nvSpPr>
        <p:spPr>
          <a:xfrm>
            <a:off x="817005" y="435215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56FBAEA-8240-890E-C05B-AC4926DF112E}"/>
              </a:ext>
            </a:extLst>
          </p:cNvPr>
          <p:cNvSpPr txBox="1"/>
          <p:nvPr/>
        </p:nvSpPr>
        <p:spPr>
          <a:xfrm>
            <a:off x="216976" y="451911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28E93DF-4668-0861-801D-1817E5AA5871}"/>
              </a:ext>
            </a:extLst>
          </p:cNvPr>
          <p:cNvSpPr txBox="1"/>
          <p:nvPr/>
        </p:nvSpPr>
        <p:spPr>
          <a:xfrm>
            <a:off x="817005" y="451911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0D34AC-05A4-9B4F-136B-401F598F1AF2}"/>
              </a:ext>
            </a:extLst>
          </p:cNvPr>
          <p:cNvSpPr txBox="1"/>
          <p:nvPr/>
        </p:nvSpPr>
        <p:spPr>
          <a:xfrm>
            <a:off x="216976" y="468681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F857BE-AE3B-EB00-5DA9-B697213C47A4}"/>
              </a:ext>
            </a:extLst>
          </p:cNvPr>
          <p:cNvSpPr txBox="1"/>
          <p:nvPr/>
        </p:nvSpPr>
        <p:spPr>
          <a:xfrm>
            <a:off x="817005" y="468681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649A598-C8B3-59EC-4D14-4B10231AB608}"/>
              </a:ext>
            </a:extLst>
          </p:cNvPr>
          <p:cNvSpPr txBox="1"/>
          <p:nvPr/>
        </p:nvSpPr>
        <p:spPr>
          <a:xfrm>
            <a:off x="216976" y="494725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F33753D-DE83-4AE5-4959-D96EE0A58CC4}"/>
              </a:ext>
            </a:extLst>
          </p:cNvPr>
          <p:cNvSpPr txBox="1"/>
          <p:nvPr/>
        </p:nvSpPr>
        <p:spPr>
          <a:xfrm>
            <a:off x="817005" y="494725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0.000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605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EF2A5-C296-46B8-8016-3AB89D0D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Long-term Forecasting</a:t>
            </a:r>
            <a:endParaRPr lang="zh-TW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507F4825-E2F2-07AA-7621-572A1636D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82932"/>
              </p:ext>
            </p:extLst>
          </p:nvPr>
        </p:nvGraphicFramePr>
        <p:xfrm>
          <a:off x="128588" y="1719580"/>
          <a:ext cx="10515605" cy="3327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5965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41685279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031423923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779501982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05990050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701072105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53334966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986987667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6547349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64958445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40379954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71298541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90388539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82233584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48232746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75884685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831373262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1896808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990126323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44018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Methods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96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192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336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720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Average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96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192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336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720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Average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Weather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0.263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39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ETTh1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0.432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395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ETTh2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5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ETTm1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75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ETTm2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19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ECL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44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Traffic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23504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A8B4FF2-2052-12E5-9B84-75A1E5069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61108"/>
              </p:ext>
            </p:extLst>
          </p:nvPr>
        </p:nvGraphicFramePr>
        <p:xfrm>
          <a:off x="128586" y="5467985"/>
          <a:ext cx="10515607" cy="1102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55967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41685279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031423923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779501982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05990050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701072105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53334966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986987667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6547349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64958445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40379954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71298541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90388539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82233584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482327466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175884685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831373262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18968081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990126323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44018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Methods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24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36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48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60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LLaMA-TSAdapter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Average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24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36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48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60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GPT4TS</a:t>
                      </a:r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Average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ILI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822533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53542181-DB06-BA3A-92E1-53A64D2C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283" y="0"/>
            <a:ext cx="1363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2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C96AB-9D36-DC03-1A33-25FF9372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XXX – Problem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329D8-E8C0-3299-D024-99D03E91A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Baseline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GPT2-FFT</a:t>
            </a:r>
          </a:p>
          <a:p>
            <a:pPr lvl="1"/>
            <a:r>
              <a:rPr lang="en-US" altLang="zh-TW" dirty="0"/>
              <a:t>GPT2-FPT</a:t>
            </a:r>
          </a:p>
          <a:p>
            <a:pPr lvl="1"/>
            <a:r>
              <a:rPr lang="en-US" altLang="zh-TW" dirty="0"/>
              <a:t>GPT2-TSAdapter</a:t>
            </a:r>
          </a:p>
          <a:p>
            <a:pPr lvl="1"/>
            <a:r>
              <a:rPr lang="en-US" altLang="zh-TW" dirty="0" err="1"/>
              <a:t>LLaMA</a:t>
            </a:r>
            <a:r>
              <a:rPr lang="en-US" altLang="zh-TW" dirty="0"/>
              <a:t>-FFT</a:t>
            </a:r>
          </a:p>
          <a:p>
            <a:pPr lvl="1"/>
            <a:r>
              <a:rPr lang="en-US" altLang="zh-TW" dirty="0" err="1"/>
              <a:t>LLaMA</a:t>
            </a:r>
            <a:r>
              <a:rPr lang="en-US" altLang="zh-TW" dirty="0"/>
              <a:t>-FPT</a:t>
            </a:r>
          </a:p>
          <a:p>
            <a:pPr lvl="1"/>
            <a:r>
              <a:rPr lang="en-US" altLang="zh-TW" dirty="0" err="1"/>
              <a:t>LLaMA-TSAdapter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F31DF1-B28B-EFA2-083E-E63DD567B9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48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527774F-7DF9-8A26-6235-6F9CECB7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Time-Series Forecasting – SOTA Papers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DED9EAFD-062C-129C-D258-BE57B45AB21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20213" y="662781"/>
              <a:ext cx="11351578" cy="529488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621654">
                      <a:extLst>
                        <a:ext uri="{9D8B030D-6E8A-4147-A177-3AD203B41FA5}">
                          <a16:colId xmlns:a16="http://schemas.microsoft.com/office/drawing/2014/main" val="3096406275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430492675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1031423923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1059900501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2613954655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3730706929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4245180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DLinear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err="1"/>
                            <a:t>Crossformer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err="1"/>
                            <a:t>PatchTST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err="1"/>
                            <a:t>FEDformer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TS2Vec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GPT2-FPT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31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Conference, Year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AAAI 2023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ICLR 2023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ICLR 2023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ICML 2022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AAAI 2022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?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3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Input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altLang="zh-TW" sz="1200" dirty="0"/>
                            <a:t>: lookback window size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zh-TW" sz="1200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TW" sz="1200" dirty="0"/>
                            <a:t>: the number of time steps in the past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altLang="zh-TW" sz="1200" dirty="0"/>
                            <a:t>: lookback window size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TW" sz="1200" dirty="0"/>
                            <a:t>: input length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TW" sz="1200" dirty="0"/>
                            <a:t>: the hidden states of the series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20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200" dirty="0"/>
                            <a:t>: lookback window size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*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956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Output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TW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TW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TW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TW" sz="1200" dirty="0"/>
                            <a:t>: future window size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  <m:r>
                                  <a:rPr lang="en-US" altLang="zh-TW" sz="1200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altLang="zh-TW" sz="1200" dirty="0"/>
                            <a:t>: the number of time steps in the future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2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TW" sz="1200" dirty="0"/>
                            <a:t>: future window size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zh-TW" sz="1200" dirty="0"/>
                            <a:t>: output length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12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US" altLang="zh-TW" sz="1200" dirty="0"/>
                            <a:t>: future window size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*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444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Dataset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m1, 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Exchange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m1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m1, 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Exchange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  <a:p>
                          <a:pPr algn="ctr"/>
                          <a:endParaRPr lang="en-US" altLang="zh-TW" sz="1600" dirty="0"/>
                        </a:p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m1, 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 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 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 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9623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Metric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6744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Experiments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1212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How to feed into transformer?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8782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DED9EAFD-062C-129C-D258-BE57B45AB21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9910003"/>
                  </p:ext>
                </p:extLst>
              </p:nvPr>
            </p:nvGraphicFramePr>
            <p:xfrm>
              <a:off x="420213" y="662781"/>
              <a:ext cx="11351578" cy="529488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621654">
                      <a:extLst>
                        <a:ext uri="{9D8B030D-6E8A-4147-A177-3AD203B41FA5}">
                          <a16:colId xmlns:a16="http://schemas.microsoft.com/office/drawing/2014/main" val="3096406275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430492675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1031423923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1059900501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2613954655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3730706929"/>
                        </a:ext>
                      </a:extLst>
                    </a:gridCol>
                    <a:gridCol w="1621654">
                      <a:extLst>
                        <a:ext uri="{9D8B030D-6E8A-4147-A177-3AD203B41FA5}">
                          <a16:colId xmlns:a16="http://schemas.microsoft.com/office/drawing/2014/main" val="4245180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DLinear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err="1"/>
                            <a:t>Crossformer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err="1"/>
                            <a:t>PatchTST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 err="1"/>
                            <a:t>FEDformer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TS2Vec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GPT2-FPT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31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Conference, Year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AAAI 2023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ICLR 2023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/>
                            <a:t>ICLR 2023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ICML 2022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AAAI 2022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?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395546"/>
                      </a:ext>
                    </a:extLst>
                  </a:tr>
                  <a:tr h="8262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Input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0441" r="-500000" b="-4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2" t="-90441" r="-401880" b="-4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2" t="-90441" r="-301880" b="-4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752" t="-90441" r="-201880" b="-4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876" t="-90441" r="-101124" b="-4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*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3956507"/>
                      </a:ext>
                    </a:extLst>
                  </a:tr>
                  <a:tr h="6433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Output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46667" r="-500000" b="-4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2" t="-246667" r="-401880" b="-4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2" t="-246667" r="-301880" b="-4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752" t="-246667" r="-201880" b="-4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876" t="-246667" r="-101124" b="-4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*</a:t>
                          </a:r>
                          <a:endParaRPr lang="zh-TW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4445107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Dataset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m1, 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Exchange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m1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m1, 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Exchange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  <a:p>
                          <a:pPr algn="ctr"/>
                          <a:r>
                            <a:rPr lang="en-US" altLang="zh-TW" sz="1600" dirty="0"/>
                            <a:t>Electricity</a:t>
                          </a:r>
                        </a:p>
                        <a:p>
                          <a:pPr algn="ctr"/>
                          <a:endParaRPr lang="en-US" altLang="zh-TW" sz="1600" dirty="0"/>
                        </a:p>
                        <a:p>
                          <a:pPr algn="ctr"/>
                          <a:endParaRPr lang="en-US" altLang="zh-TW" sz="1600" dirty="0"/>
                        </a:p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ETT (</a:t>
                          </a:r>
                          <a:r>
                            <a:rPr lang="en-US" altLang="zh-TW" sz="1200" dirty="0"/>
                            <a:t>h1, h2, m1, m2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Traffic 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 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Weather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ILI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 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962350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Metric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MSE</a:t>
                          </a:r>
                        </a:p>
                        <a:p>
                          <a:pPr algn="ctr"/>
                          <a:r>
                            <a:rPr lang="en-US" altLang="zh-TW" sz="1600" dirty="0"/>
                            <a:t>MAE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6744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Experiments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…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121295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How to feed into transformer?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/>
                            <a:t>-</a:t>
                          </a:r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8782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F52E9606-2473-6AE9-8A9E-6848CC3B6061}"/>
              </a:ext>
            </a:extLst>
          </p:cNvPr>
          <p:cNvSpPr txBox="1"/>
          <p:nvPr/>
        </p:nvSpPr>
        <p:spPr>
          <a:xfrm>
            <a:off x="9553575" y="-24763"/>
            <a:ext cx="2628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Train/</a:t>
            </a:r>
            <a:r>
              <a:rPr lang="en-US" altLang="zh-TW" sz="1400" dirty="0" err="1">
                <a:solidFill>
                  <a:srgbClr val="FF0000"/>
                </a:solidFill>
              </a:rPr>
              <a:t>val</a:t>
            </a:r>
            <a:r>
              <a:rPr lang="en-US" altLang="zh-TW" sz="1400" dirty="0">
                <a:solidFill>
                  <a:srgbClr val="FF0000"/>
                </a:solidFill>
              </a:rPr>
              <a:t>/test sets are zero-mean normalized with the mean and std of training set.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D8B982-E646-97CF-41C1-67450DAA6257}"/>
              </a:ext>
            </a:extLst>
          </p:cNvPr>
          <p:cNvSpPr txBox="1"/>
          <p:nvPr/>
        </p:nvSpPr>
        <p:spPr>
          <a:xfrm>
            <a:off x="1569194" y="5934670"/>
            <a:ext cx="929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*From GPT2-FPT:</a:t>
            </a:r>
          </a:p>
          <a:p>
            <a:r>
              <a:rPr lang="en-US" altLang="zh-TW" dirty="0"/>
              <a:t>Since DLinear and </a:t>
            </a:r>
            <a:r>
              <a:rPr lang="en-US" altLang="zh-TW" dirty="0" err="1"/>
              <a:t>PatchTST</a:t>
            </a:r>
            <a:r>
              <a:rPr lang="en-US" altLang="zh-TW" dirty="0"/>
              <a:t> have verified that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channel-independence</a:t>
            </a:r>
            <a:r>
              <a:rPr lang="en-US" altLang="zh-TW" dirty="0"/>
              <a:t> works in the above datasets, we directly treat multivariate series as univariate series.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2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527774F-7DF9-8A26-6235-6F9CECB7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Classification – SOTA Papers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ED9EAFD-062C-129C-D258-BE57B45AB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213" y="1485157"/>
          <a:ext cx="11351578" cy="25958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21654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1031423923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1059900501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2613954655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3730706929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424518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TS2Vec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GPT2-FPT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Conference, Year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AAAI 2022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?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7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95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44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Dataset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Metric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4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1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81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527774F-7DF9-8A26-6235-6F9CECB7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6037" cy="1325563"/>
          </a:xfrm>
        </p:spPr>
        <p:txBody>
          <a:bodyPr/>
          <a:lstStyle/>
          <a:p>
            <a:r>
              <a:rPr lang="en-US" altLang="zh-TW" dirty="0"/>
              <a:t>Time-Series Anomaly Detection – SOTA Papers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ED9EAFD-062C-129C-D258-BE57B45AB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213" y="1485157"/>
          <a:ext cx="11351578" cy="25958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21654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1031423923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1059900501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2613954655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3730706929"/>
                    </a:ext>
                  </a:extLst>
                </a:gridCol>
                <a:gridCol w="1621654">
                  <a:extLst>
                    <a:ext uri="{9D8B030D-6E8A-4147-A177-3AD203B41FA5}">
                      <a16:colId xmlns:a16="http://schemas.microsoft.com/office/drawing/2014/main" val="424518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GTN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TARNet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TS2Vec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GPT2-FPT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Conference, Year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AAAI 2022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?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4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95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44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Dataset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Metric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4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1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2A618-F8AE-8CD6-F400-C5CFB0F4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CDAEC-1053-9150-8943-5247B1D5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 Design</a:t>
            </a:r>
          </a:p>
          <a:p>
            <a:pPr lvl="1"/>
            <a:r>
              <a:rPr lang="en-US" altLang="zh-TW" dirty="0"/>
              <a:t>How to deal with time-series data</a:t>
            </a:r>
          </a:p>
          <a:p>
            <a:pPr lvl="1"/>
            <a:r>
              <a:rPr lang="en-US" altLang="zh-TW" dirty="0"/>
              <a:t>PEFT</a:t>
            </a:r>
          </a:p>
          <a:p>
            <a:r>
              <a:rPr lang="en-US" altLang="zh-TW" dirty="0"/>
              <a:t>Experiments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24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A4A0E5-7E23-03DB-4722-BD05D80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Forecasting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41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C96AB-9D36-DC03-1A33-25FF9372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Baseline +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329D8-E8C0-3299-D024-99D03E91A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140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Baseline</a:t>
            </a:r>
          </a:p>
          <a:p>
            <a:pPr lvl="1"/>
            <a:r>
              <a:rPr lang="en-US" altLang="zh-TW" dirty="0" err="1"/>
              <a:t>PatchTST</a:t>
            </a:r>
            <a:endParaRPr lang="en-US" altLang="zh-TW" dirty="0"/>
          </a:p>
          <a:p>
            <a:pPr lvl="1"/>
            <a:r>
              <a:rPr lang="en-US" altLang="zh-TW" dirty="0" err="1"/>
              <a:t>DLinear</a:t>
            </a:r>
            <a:endParaRPr lang="en-US" altLang="zh-TW" dirty="0"/>
          </a:p>
          <a:p>
            <a:pPr lvl="1"/>
            <a:r>
              <a:rPr lang="en-US" altLang="zh-TW" dirty="0" err="1"/>
              <a:t>Crossformer</a:t>
            </a:r>
            <a:endParaRPr lang="en-US" altLang="zh-TW" dirty="0"/>
          </a:p>
          <a:p>
            <a:pPr lvl="1"/>
            <a:r>
              <a:rPr lang="en-US" altLang="zh-TW" dirty="0" err="1"/>
              <a:t>FEDformer</a:t>
            </a:r>
            <a:endParaRPr lang="en-US" altLang="zh-TW" dirty="0"/>
          </a:p>
          <a:p>
            <a:pPr lvl="1"/>
            <a:r>
              <a:rPr lang="en-US" altLang="zh-TW" dirty="0"/>
              <a:t>TS2Vec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GPT2-FFT</a:t>
            </a:r>
          </a:p>
          <a:p>
            <a:pPr lvl="1"/>
            <a:r>
              <a:rPr lang="en-US" altLang="zh-TW" dirty="0"/>
              <a:t>GPT2-FPT</a:t>
            </a:r>
          </a:p>
          <a:p>
            <a:pPr lvl="1"/>
            <a:r>
              <a:rPr lang="en-US" altLang="zh-TW" dirty="0"/>
              <a:t>GPT2-TSAdapter</a:t>
            </a:r>
          </a:p>
          <a:p>
            <a:pPr lvl="1"/>
            <a:r>
              <a:rPr lang="en-US" altLang="zh-TW" dirty="0" err="1"/>
              <a:t>LLaMA</a:t>
            </a:r>
            <a:r>
              <a:rPr lang="en-US" altLang="zh-TW" dirty="0"/>
              <a:t>-FFT</a:t>
            </a:r>
          </a:p>
          <a:p>
            <a:pPr lvl="1"/>
            <a:r>
              <a:rPr lang="en-US" altLang="zh-TW" dirty="0" err="1"/>
              <a:t>LLaMA</a:t>
            </a:r>
            <a:r>
              <a:rPr lang="en-US" altLang="zh-TW" dirty="0"/>
              <a:t>-FPT</a:t>
            </a:r>
          </a:p>
          <a:p>
            <a:pPr lvl="1"/>
            <a:r>
              <a:rPr lang="en-US" altLang="zh-TW" dirty="0" err="1"/>
              <a:t>LLaMA-TSAdapter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F31DF1-B28B-EFA2-083E-E63DD567B9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ETT (h1, h2, m1, m2)</a:t>
            </a:r>
          </a:p>
          <a:p>
            <a:pPr lvl="1"/>
            <a:r>
              <a:rPr lang="en-US" altLang="zh-TW" dirty="0"/>
              <a:t>Traffic</a:t>
            </a:r>
          </a:p>
          <a:p>
            <a:pPr lvl="1"/>
            <a:r>
              <a:rPr lang="en-US" altLang="zh-TW" dirty="0"/>
              <a:t>Electricity</a:t>
            </a:r>
          </a:p>
          <a:p>
            <a:pPr lvl="1"/>
            <a:r>
              <a:rPr lang="en-US" altLang="zh-TW" dirty="0"/>
              <a:t>Weather</a:t>
            </a:r>
          </a:p>
          <a:p>
            <a:pPr lvl="1"/>
            <a:r>
              <a:rPr lang="en-US" altLang="zh-TW" dirty="0"/>
              <a:t>ILI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63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E19707F3-6B2A-3720-A4CA-622B704CC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690409"/>
              </p:ext>
            </p:extLst>
          </p:nvPr>
        </p:nvGraphicFramePr>
        <p:xfrm>
          <a:off x="468944" y="0"/>
          <a:ext cx="11723056" cy="685800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445806707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31008701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03142392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02529543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0599005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78395153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61395465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42587715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3730706929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45880779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24518073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372037754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967449157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550224492"/>
                    </a:ext>
                  </a:extLst>
                </a:gridCol>
              </a:tblGrid>
              <a:tr h="2058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Models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LLaMA-TSAdatper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GPT2-FPT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PatchTST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Dlinear</a:t>
                      </a:r>
                      <a:endParaRPr lang="en-US" altLang="zh-TW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CrossFormer</a:t>
                      </a:r>
                      <a:endParaRPr lang="en-US" altLang="zh-TW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FEDFormer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TS2Vec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205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28094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4442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12959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2235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90723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Traffic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075152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504513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91756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811351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Electricity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552732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7609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87748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0.197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0.203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9566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ILI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4600853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516901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21324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2.742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1.122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8582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ETTh1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9475589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667931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704567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40006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ETTh2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250203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16926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737669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424125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ETTm1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728121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787917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309470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0.446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85497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ETTm2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8597473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59520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223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1010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C9B636A-420E-0DA4-E05F-76389C0E2E0C}"/>
              </a:ext>
            </a:extLst>
          </p:cNvPr>
          <p:cNvSpPr txBox="1"/>
          <p:nvPr/>
        </p:nvSpPr>
        <p:spPr>
          <a:xfrm>
            <a:off x="0" y="0"/>
            <a:ext cx="461665" cy="914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n-US" altLang="zh-TW" dirty="0"/>
              <a:t>Full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E19707F3-6B2A-3720-A4CA-622B704CC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087187"/>
              </p:ext>
            </p:extLst>
          </p:nvPr>
        </p:nvGraphicFramePr>
        <p:xfrm>
          <a:off x="468944" y="0"/>
          <a:ext cx="11723056" cy="685800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309640627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445806707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3049267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31008701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03142392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02529543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0599005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78395153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61395465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425877155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3730706929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45880779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424518073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372037754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967449157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1550224492"/>
                    </a:ext>
                  </a:extLst>
                </a:gridCol>
              </a:tblGrid>
              <a:tr h="20582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Models</a:t>
                      </a:r>
                      <a:endParaRPr lang="zh-TW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LLaMA-TSAdatper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GPT2-FPT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PatchTST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Dlinear</a:t>
                      </a:r>
                      <a:endParaRPr lang="en-US" altLang="zh-TW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CrossFormer</a:t>
                      </a:r>
                      <a:endParaRPr lang="en-US" altLang="zh-TW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FEDFormer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TS2Vec</a:t>
                      </a: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995"/>
                  </a:ext>
                </a:extLst>
              </a:tr>
              <a:tr h="205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zh-TW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zh-TW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28094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4442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212959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72235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90723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Traffic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075152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504513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91756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811351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Electricity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552732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7609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87748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29566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ILI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4600853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516901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21324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38582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ETTh1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9475589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667931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704567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40006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ETTh2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250203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16926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737669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424125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ETTm1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7281214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787917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309470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85497"/>
                  </a:ext>
                </a:extLst>
              </a:tr>
              <a:tr h="157395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ETTm2</a:t>
                      </a:r>
                      <a:endParaRPr lang="zh-TW" altLang="en-US" sz="11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8597473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Experiments</a:t>
                      </a:r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59520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2236"/>
                  </a:ext>
                </a:extLst>
              </a:tr>
              <a:tr h="157395"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TW" alt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1010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C9B636A-420E-0DA4-E05F-76389C0E2E0C}"/>
              </a:ext>
            </a:extLst>
          </p:cNvPr>
          <p:cNvSpPr txBox="1"/>
          <p:nvPr/>
        </p:nvSpPr>
        <p:spPr>
          <a:xfrm>
            <a:off x="0" y="0"/>
            <a:ext cx="461665" cy="22309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r"/>
            <a:r>
              <a:rPr lang="en-US" altLang="zh-TW" dirty="0"/>
              <a:t>Few shot learning (5%)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59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A4A0E5-7E23-03DB-4722-BD05D80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35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A4A0E5-7E23-03DB-4722-BD05D80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Anomaly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5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A4A0E5-7E23-03DB-4722-BD05D80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Design – </a:t>
            </a:r>
            <a:br>
              <a:rPr lang="en-US" altLang="zh-TW" dirty="0"/>
            </a:br>
            <a:r>
              <a:rPr lang="en-US" altLang="zh-TW" dirty="0"/>
              <a:t>How to deal with time-series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16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4C81E-67DB-A52F-F1C0-6BE150C7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B6889-4654-3FA3-4556-7144D6BD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67625" cy="49180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RevIN</a:t>
            </a:r>
            <a:r>
              <a:rPr lang="en-US" altLang="zh-TW" dirty="0"/>
              <a:t> [RevIN]</a:t>
            </a:r>
          </a:p>
          <a:p>
            <a:r>
              <a:rPr lang="en-US" altLang="zh-TW" dirty="0"/>
              <a:t>Patching + Channel-Independence [</a:t>
            </a:r>
            <a:r>
              <a:rPr lang="en-US" altLang="zh-TW" dirty="0" err="1"/>
              <a:t>PatchTST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Or we can just treat (B, T, C) as (B, </a:t>
            </a:r>
            <a:r>
              <a:rPr lang="en-US" altLang="zh-TW" dirty="0" err="1">
                <a:highlight>
                  <a:srgbClr val="FFFF00"/>
                </a:highlight>
              </a:rPr>
              <a:t>block_size</a:t>
            </a:r>
            <a:r>
              <a:rPr lang="en-US" altLang="zh-TW" dirty="0">
                <a:highlight>
                  <a:srgbClr val="FFFF00"/>
                </a:highlight>
              </a:rPr>
              <a:t>, </a:t>
            </a:r>
            <a:r>
              <a:rPr lang="en-US" altLang="zh-TW" dirty="0" err="1">
                <a:highlight>
                  <a:srgbClr val="FFFF00"/>
                </a:highlight>
              </a:rPr>
              <a:t>d_model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zh-TW" dirty="0"/>
              <a:t>Token Encoding</a:t>
            </a:r>
          </a:p>
          <a:p>
            <a:pPr lvl="1"/>
            <a:r>
              <a:rPr lang="en-US" altLang="zh-TW" dirty="0"/>
              <a:t>Linear [FPT]</a:t>
            </a:r>
          </a:p>
          <a:p>
            <a:pPr lvl="1"/>
            <a:r>
              <a:rPr lang="en-US" altLang="zh-TW" dirty="0"/>
              <a:t>Conv1D [Informer]</a:t>
            </a:r>
          </a:p>
          <a:p>
            <a:r>
              <a:rPr lang="en-US" altLang="zh-TW" dirty="0"/>
              <a:t>Positional Encoding [FPT]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dirty="0" err="1"/>
              <a:t>RoPE</a:t>
            </a:r>
            <a:r>
              <a:rPr lang="en-US" altLang="zh-TW" dirty="0"/>
              <a:t> is not trainable unless </a:t>
            </a:r>
            <a:br>
              <a:rPr lang="en-US" altLang="zh-TW" dirty="0"/>
            </a:br>
            <a:r>
              <a:rPr lang="en-US" altLang="zh-TW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freqs</a:t>
            </a:r>
            <a:r>
              <a:rPr lang="en-US" altLang="zh-TW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= </a:t>
            </a:r>
            <a:r>
              <a:rPr lang="en-US" altLang="zh-TW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nn.Parameter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Temporal Embedding [Informer]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AEBF46-5AAA-A3BF-D770-978C1CAD5313}"/>
              </a:ext>
            </a:extLst>
          </p:cNvPr>
          <p:cNvGrpSpPr/>
          <p:nvPr/>
        </p:nvGrpSpPr>
        <p:grpSpPr>
          <a:xfrm>
            <a:off x="7877175" y="42863"/>
            <a:ext cx="4238625" cy="2682627"/>
            <a:chOff x="7767421" y="331670"/>
            <a:chExt cx="4643654" cy="2938969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5178E11-69D0-932A-6F2B-9E37AFFD76AC}"/>
                </a:ext>
              </a:extLst>
            </p:cNvPr>
            <p:cNvSpPr/>
            <p:nvPr/>
          </p:nvSpPr>
          <p:spPr>
            <a:xfrm>
              <a:off x="7767421" y="331670"/>
              <a:ext cx="4643654" cy="2938969"/>
            </a:xfrm>
            <a:prstGeom prst="roundRect">
              <a:avLst>
                <a:gd name="adj" fmla="val 5344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DF3ADE6-9FD6-6B0F-65C1-EFBF471A6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410" y="406914"/>
              <a:ext cx="4401676" cy="149395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29EDA22-9D0A-DDF3-1AEE-A69E7178B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8731" y="1949812"/>
              <a:ext cx="4401676" cy="1279214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34E072B-CA46-04FE-D0AC-15C7FAE525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143"/>
          <a:stretch/>
        </p:blipFill>
        <p:spPr>
          <a:xfrm>
            <a:off x="6543481" y="3356287"/>
            <a:ext cx="4736245" cy="305752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AFBFC5-C0BD-F653-F5BC-6710DD88D500}"/>
              </a:ext>
            </a:extLst>
          </p:cNvPr>
          <p:cNvSpPr/>
          <p:nvPr/>
        </p:nvSpPr>
        <p:spPr>
          <a:xfrm>
            <a:off x="838199" y="3238500"/>
            <a:ext cx="5133975" cy="3057525"/>
          </a:xfrm>
          <a:prstGeom prst="roundRect">
            <a:avLst>
              <a:gd name="adj" fmla="val 4206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06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橢圓 57">
            <a:extLst>
              <a:ext uri="{FF2B5EF4-FFF2-40B4-BE49-F238E27FC236}">
                <a16:creationId xmlns:a16="http://schemas.microsoft.com/office/drawing/2014/main" id="{0B754416-9632-AF4F-5EE5-968CEA2CFB51}"/>
              </a:ext>
            </a:extLst>
          </p:cNvPr>
          <p:cNvSpPr/>
          <p:nvPr/>
        </p:nvSpPr>
        <p:spPr>
          <a:xfrm>
            <a:off x="8922051" y="100358"/>
            <a:ext cx="383874" cy="3693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F6CB15A-81BE-0AB3-360F-FF8EAAD3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Patching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54A8B3-63BD-B19E-3B42-7CADAB16B05E}"/>
              </a:ext>
            </a:extLst>
          </p:cNvPr>
          <p:cNvSpPr/>
          <p:nvPr/>
        </p:nvSpPr>
        <p:spPr>
          <a:xfrm>
            <a:off x="962025" y="3048000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AF38F-CE74-AB57-5F1B-A20C09A37172}"/>
              </a:ext>
            </a:extLst>
          </p:cNvPr>
          <p:cNvSpPr/>
          <p:nvPr/>
        </p:nvSpPr>
        <p:spPr>
          <a:xfrm>
            <a:off x="962025" y="3420533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6302C8-674B-BBA1-A87E-86F8FA15BD8C}"/>
              </a:ext>
            </a:extLst>
          </p:cNvPr>
          <p:cNvSpPr/>
          <p:nvPr/>
        </p:nvSpPr>
        <p:spPr>
          <a:xfrm>
            <a:off x="1704975" y="3793066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87CAA4-597A-40FE-0548-FB68DCF95D3E}"/>
              </a:ext>
            </a:extLst>
          </p:cNvPr>
          <p:cNvSpPr/>
          <p:nvPr/>
        </p:nvSpPr>
        <p:spPr>
          <a:xfrm>
            <a:off x="2400300" y="4165600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7543F-5403-0882-13CA-4AEDE9C7C391}"/>
              </a:ext>
            </a:extLst>
          </p:cNvPr>
          <p:cNvSpPr/>
          <p:nvPr/>
        </p:nvSpPr>
        <p:spPr>
          <a:xfrm>
            <a:off x="4857750" y="4832350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D6C012-7340-52C0-E45D-9321F5C1CC25}"/>
              </a:ext>
            </a:extLst>
          </p:cNvPr>
          <p:cNvSpPr txBox="1"/>
          <p:nvPr/>
        </p:nvSpPr>
        <p:spPr>
          <a:xfrm>
            <a:off x="3810000" y="437068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2A4159ED-3D6C-C574-1B4E-1C0D1D5A74DF}"/>
              </a:ext>
            </a:extLst>
          </p:cNvPr>
          <p:cNvSpPr/>
          <p:nvPr/>
        </p:nvSpPr>
        <p:spPr>
          <a:xfrm rot="5400000">
            <a:off x="3363647" y="-688710"/>
            <a:ext cx="349780" cy="5153025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FF37E9-CDF1-CB7A-DA94-34769AAD7B98}"/>
                  </a:ext>
                </a:extLst>
              </p:cNvPr>
              <p:cNvSpPr txBox="1"/>
              <p:nvPr/>
            </p:nvSpPr>
            <p:spPr>
              <a:xfrm>
                <a:off x="3326844" y="1279525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FF37E9-CDF1-CB7A-DA94-34769AAD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44" y="1279525"/>
                <a:ext cx="44307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弧 11">
            <a:extLst>
              <a:ext uri="{FF2B5EF4-FFF2-40B4-BE49-F238E27FC236}">
                <a16:creationId xmlns:a16="http://schemas.microsoft.com/office/drawing/2014/main" id="{F283A873-5CC7-4E72-8C0D-6760323FB780}"/>
              </a:ext>
            </a:extLst>
          </p:cNvPr>
          <p:cNvSpPr/>
          <p:nvPr/>
        </p:nvSpPr>
        <p:spPr>
          <a:xfrm rot="16200000">
            <a:off x="2752724" y="4130029"/>
            <a:ext cx="238126" cy="942975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A95C747-F7AE-29D4-5E48-BD30577E06A0}"/>
                  </a:ext>
                </a:extLst>
              </p:cNvPr>
              <p:cNvSpPr txBox="1"/>
              <p:nvPr/>
            </p:nvSpPr>
            <p:spPr>
              <a:xfrm>
                <a:off x="2660094" y="473877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A95C747-F7AE-29D4-5E48-BD30577E0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94" y="4738779"/>
                <a:ext cx="4518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>
            <a:extLst>
              <a:ext uri="{FF2B5EF4-FFF2-40B4-BE49-F238E27FC236}">
                <a16:creationId xmlns:a16="http://schemas.microsoft.com/office/drawing/2014/main" id="{6308859C-A5DD-C76A-1655-1B58B3AC68B1}"/>
              </a:ext>
            </a:extLst>
          </p:cNvPr>
          <p:cNvSpPr/>
          <p:nvPr/>
        </p:nvSpPr>
        <p:spPr>
          <a:xfrm rot="16200000">
            <a:off x="1213757" y="3887697"/>
            <a:ext cx="238126" cy="744315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7E7A96D-9A4F-73B0-DF31-4E865F9131F1}"/>
                  </a:ext>
                </a:extLst>
              </p:cNvPr>
              <p:cNvSpPr txBox="1"/>
              <p:nvPr/>
            </p:nvSpPr>
            <p:spPr>
              <a:xfrm>
                <a:off x="1106156" y="4397117"/>
                <a:ext cx="423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7E7A96D-9A4F-73B0-DF31-4E865F913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56" y="4397117"/>
                <a:ext cx="4231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AA0037F0-0AC1-A6E0-DD1D-B8E64511A0FF}"/>
              </a:ext>
            </a:extLst>
          </p:cNvPr>
          <p:cNvGrpSpPr/>
          <p:nvPr/>
        </p:nvGrpSpPr>
        <p:grpSpPr>
          <a:xfrm>
            <a:off x="5534025" y="5200444"/>
            <a:ext cx="942975" cy="238125"/>
            <a:chOff x="6296025" y="5200444"/>
            <a:chExt cx="942975" cy="23812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208F93-6A55-623D-AB0B-BA03F1E26594}"/>
                </a:ext>
              </a:extLst>
            </p:cNvPr>
            <p:cNvSpPr/>
            <p:nvPr/>
          </p:nvSpPr>
          <p:spPr>
            <a:xfrm>
              <a:off x="6296025" y="5200444"/>
              <a:ext cx="561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72EA103-05E6-8305-D329-BADC01DE9976}"/>
                </a:ext>
              </a:extLst>
            </p:cNvPr>
            <p:cNvSpPr/>
            <p:nvPr/>
          </p:nvSpPr>
          <p:spPr>
            <a:xfrm>
              <a:off x="6858000" y="5200444"/>
              <a:ext cx="381000" cy="23812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E795BCBA-BB22-E143-7F56-6AC9D24B6E2F}"/>
              </a:ext>
            </a:extLst>
          </p:cNvPr>
          <p:cNvSpPr/>
          <p:nvPr/>
        </p:nvSpPr>
        <p:spPr>
          <a:xfrm>
            <a:off x="608237" y="3415617"/>
            <a:ext cx="238126" cy="2022951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E619D93-3837-DBBC-457E-CD35139EBE77}"/>
                  </a:ext>
                </a:extLst>
              </p:cNvPr>
              <p:cNvSpPr txBox="1"/>
              <p:nvPr/>
            </p:nvSpPr>
            <p:spPr>
              <a:xfrm>
                <a:off x="148956" y="4196259"/>
                <a:ext cx="487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E619D93-3837-DBBC-457E-CD35139EB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6" y="4196259"/>
                <a:ext cx="48712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9EECB83-64CC-32C0-4688-676F41323804}"/>
                  </a:ext>
                </a:extLst>
              </p:cNvPr>
              <p:cNvSpPr txBox="1"/>
              <p:nvPr/>
            </p:nvSpPr>
            <p:spPr>
              <a:xfrm>
                <a:off x="1068845" y="5779099"/>
                <a:ext cx="2669769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sz="2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9EECB83-64CC-32C0-4688-676F4132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45" y="5779099"/>
                <a:ext cx="2669769" cy="91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109DDCA7-20F8-43F7-72D3-511E90C22B88}"/>
              </a:ext>
            </a:extLst>
          </p:cNvPr>
          <p:cNvSpPr/>
          <p:nvPr/>
        </p:nvSpPr>
        <p:spPr>
          <a:xfrm rot="5400000">
            <a:off x="8067677" y="4351337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0C04FF-802D-33C1-6257-00056675DBF7}"/>
              </a:ext>
            </a:extLst>
          </p:cNvPr>
          <p:cNvSpPr/>
          <p:nvPr/>
        </p:nvSpPr>
        <p:spPr>
          <a:xfrm rot="5400000">
            <a:off x="8569626" y="4351337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8C17AA-8AEF-E83D-A256-7601CC16F94F}"/>
              </a:ext>
            </a:extLst>
          </p:cNvPr>
          <p:cNvSpPr/>
          <p:nvPr/>
        </p:nvSpPr>
        <p:spPr>
          <a:xfrm rot="5400000">
            <a:off x="9065076" y="4351337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9D853F3-05D7-78C6-3837-AAF81A055B49}"/>
              </a:ext>
            </a:extLst>
          </p:cNvPr>
          <p:cNvSpPr txBox="1"/>
          <p:nvPr/>
        </p:nvSpPr>
        <p:spPr>
          <a:xfrm>
            <a:off x="9781085" y="42118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C149AEF-7A63-4474-7FA9-998015D9BDE5}"/>
              </a:ext>
            </a:extLst>
          </p:cNvPr>
          <p:cNvSpPr/>
          <p:nvPr/>
        </p:nvSpPr>
        <p:spPr>
          <a:xfrm rot="5400000">
            <a:off x="9951591" y="4351337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C50E9256-988F-E877-F87F-3F755F05FB09}"/>
              </a:ext>
            </a:extLst>
          </p:cNvPr>
          <p:cNvSpPr/>
          <p:nvPr/>
        </p:nvSpPr>
        <p:spPr>
          <a:xfrm>
            <a:off x="7041219" y="4309806"/>
            <a:ext cx="942975" cy="31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3782C2B-456E-371E-4498-C89BA62685D8}"/>
              </a:ext>
            </a:extLst>
          </p:cNvPr>
          <p:cNvSpPr/>
          <p:nvPr/>
        </p:nvSpPr>
        <p:spPr>
          <a:xfrm rot="5400000">
            <a:off x="9553199" y="2320620"/>
            <a:ext cx="349780" cy="2615974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0F9A1AC-AEE4-F5A4-D26A-A1E140781F04}"/>
                  </a:ext>
                </a:extLst>
              </p:cNvPr>
              <p:cNvSpPr txBox="1"/>
              <p:nvPr/>
            </p:nvSpPr>
            <p:spPr>
              <a:xfrm>
                <a:off x="9536563" y="3015193"/>
                <a:ext cx="487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0F9A1AC-AEE4-F5A4-D26A-A1E140781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63" y="3015193"/>
                <a:ext cx="48712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弧 32">
            <a:extLst>
              <a:ext uri="{FF2B5EF4-FFF2-40B4-BE49-F238E27FC236}">
                <a16:creationId xmlns:a16="http://schemas.microsoft.com/office/drawing/2014/main" id="{DBE76D49-0450-A1E7-127C-FE0F521D85C4}"/>
              </a:ext>
            </a:extLst>
          </p:cNvPr>
          <p:cNvSpPr/>
          <p:nvPr/>
        </p:nvSpPr>
        <p:spPr>
          <a:xfrm rot="10800000">
            <a:off x="11196641" y="3998911"/>
            <a:ext cx="238126" cy="942975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AADA966-FD8F-935A-5200-84482233468B}"/>
                  </a:ext>
                </a:extLst>
              </p:cNvPr>
              <p:cNvSpPr txBox="1"/>
              <p:nvPr/>
            </p:nvSpPr>
            <p:spPr>
              <a:xfrm>
                <a:off x="11385625" y="423739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AADA966-FD8F-935A-5200-844822334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25" y="4237399"/>
                <a:ext cx="4518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2A3C268-3A7A-5161-E8AB-CD7A8F44C724}"/>
              </a:ext>
            </a:extLst>
          </p:cNvPr>
          <p:cNvSpPr/>
          <p:nvPr/>
        </p:nvSpPr>
        <p:spPr>
          <a:xfrm>
            <a:off x="962025" y="2639610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536DDE-ACDC-FF51-4D74-C45B7B7E90DE}"/>
              </a:ext>
            </a:extLst>
          </p:cNvPr>
          <p:cNvSpPr/>
          <p:nvPr/>
        </p:nvSpPr>
        <p:spPr>
          <a:xfrm>
            <a:off x="962025" y="2241251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192D3A7-9EA1-663C-B641-2C4A4177FD8F}"/>
              </a:ext>
            </a:extLst>
          </p:cNvPr>
          <p:cNvGrpSpPr/>
          <p:nvPr/>
        </p:nvGrpSpPr>
        <p:grpSpPr>
          <a:xfrm rot="5400000">
            <a:off x="10445526" y="4349168"/>
            <a:ext cx="942975" cy="238125"/>
            <a:chOff x="6296025" y="5200444"/>
            <a:chExt cx="942975" cy="23812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2263BB-D760-94E0-021D-A01D10E5341F}"/>
                </a:ext>
              </a:extLst>
            </p:cNvPr>
            <p:cNvSpPr/>
            <p:nvPr/>
          </p:nvSpPr>
          <p:spPr>
            <a:xfrm>
              <a:off x="6296025" y="5200444"/>
              <a:ext cx="561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D40887E-532B-1F81-3FA1-8EA02C953287}"/>
                </a:ext>
              </a:extLst>
            </p:cNvPr>
            <p:cNvSpPr/>
            <p:nvPr/>
          </p:nvSpPr>
          <p:spPr>
            <a:xfrm>
              <a:off x="6858000" y="5200444"/>
              <a:ext cx="381000" cy="23812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CE248AF9-989D-8FCB-A503-CFF460746B30}"/>
              </a:ext>
            </a:extLst>
          </p:cNvPr>
          <p:cNvSpPr/>
          <p:nvPr/>
        </p:nvSpPr>
        <p:spPr>
          <a:xfrm rot="5400000">
            <a:off x="8067677" y="2360313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C56F7DB-0704-4FDF-0784-5D798522173D}"/>
              </a:ext>
            </a:extLst>
          </p:cNvPr>
          <p:cNvSpPr/>
          <p:nvPr/>
        </p:nvSpPr>
        <p:spPr>
          <a:xfrm rot="5400000">
            <a:off x="8569626" y="2360313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B4E86D-0223-C6E7-E43F-902CC85C0AC7}"/>
              </a:ext>
            </a:extLst>
          </p:cNvPr>
          <p:cNvSpPr/>
          <p:nvPr/>
        </p:nvSpPr>
        <p:spPr>
          <a:xfrm rot="5400000">
            <a:off x="9065076" y="2360313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52A1D17-8B6D-A953-6C69-81EE858CE5D8}"/>
              </a:ext>
            </a:extLst>
          </p:cNvPr>
          <p:cNvSpPr txBox="1"/>
          <p:nvPr/>
        </p:nvSpPr>
        <p:spPr>
          <a:xfrm>
            <a:off x="9781085" y="222082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468A10A-9A1B-BE8A-F3E1-A3A92902239B}"/>
              </a:ext>
            </a:extLst>
          </p:cNvPr>
          <p:cNvSpPr/>
          <p:nvPr/>
        </p:nvSpPr>
        <p:spPr>
          <a:xfrm rot="5400000">
            <a:off x="9951591" y="2360313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2A4EE1E7-9009-CB85-4196-F2663CB9AED3}"/>
              </a:ext>
            </a:extLst>
          </p:cNvPr>
          <p:cNvGrpSpPr/>
          <p:nvPr/>
        </p:nvGrpSpPr>
        <p:grpSpPr>
          <a:xfrm rot="5400000">
            <a:off x="10445526" y="2358144"/>
            <a:ext cx="942975" cy="238125"/>
            <a:chOff x="6296025" y="5200444"/>
            <a:chExt cx="942975" cy="23812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00C041-3289-A027-6A42-1469A0C24113}"/>
                </a:ext>
              </a:extLst>
            </p:cNvPr>
            <p:cNvSpPr/>
            <p:nvPr/>
          </p:nvSpPr>
          <p:spPr>
            <a:xfrm>
              <a:off x="6296025" y="5200444"/>
              <a:ext cx="561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373170B-7F91-2067-7929-522955D8228F}"/>
                </a:ext>
              </a:extLst>
            </p:cNvPr>
            <p:cNvSpPr/>
            <p:nvPr/>
          </p:nvSpPr>
          <p:spPr>
            <a:xfrm>
              <a:off x="6858000" y="5200444"/>
              <a:ext cx="381000" cy="23812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8C96C75C-A9B7-9D7C-9121-D77B52BA7F90}"/>
              </a:ext>
            </a:extLst>
          </p:cNvPr>
          <p:cNvSpPr/>
          <p:nvPr/>
        </p:nvSpPr>
        <p:spPr>
          <a:xfrm rot="5400000">
            <a:off x="8067677" y="1087184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C8ABD1-FB4A-537D-F425-2461B714211E}"/>
              </a:ext>
            </a:extLst>
          </p:cNvPr>
          <p:cNvSpPr/>
          <p:nvPr/>
        </p:nvSpPr>
        <p:spPr>
          <a:xfrm rot="5400000">
            <a:off x="8569626" y="1087184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7D02AC-81F0-F969-C695-35AE79C8D9C2}"/>
              </a:ext>
            </a:extLst>
          </p:cNvPr>
          <p:cNvSpPr/>
          <p:nvPr/>
        </p:nvSpPr>
        <p:spPr>
          <a:xfrm rot="5400000">
            <a:off x="9065076" y="1087184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B0254F0-90EC-B9C1-8E50-85F6B2555427}"/>
              </a:ext>
            </a:extLst>
          </p:cNvPr>
          <p:cNvSpPr txBox="1"/>
          <p:nvPr/>
        </p:nvSpPr>
        <p:spPr>
          <a:xfrm>
            <a:off x="9781085" y="94769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31E2A5-1982-5929-A2CF-1CE6E4E5E678}"/>
              </a:ext>
            </a:extLst>
          </p:cNvPr>
          <p:cNvSpPr/>
          <p:nvPr/>
        </p:nvSpPr>
        <p:spPr>
          <a:xfrm rot="5400000">
            <a:off x="9951591" y="1087184"/>
            <a:ext cx="9429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8C70ECD-111A-39A9-7226-68DB7FC1E2EA}"/>
              </a:ext>
            </a:extLst>
          </p:cNvPr>
          <p:cNvGrpSpPr/>
          <p:nvPr/>
        </p:nvGrpSpPr>
        <p:grpSpPr>
          <a:xfrm rot="5400000">
            <a:off x="10445526" y="1085015"/>
            <a:ext cx="942975" cy="238125"/>
            <a:chOff x="6296025" y="5200444"/>
            <a:chExt cx="942975" cy="23812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F873F1A-664D-5E94-C091-CDFC9A9EEFED}"/>
                </a:ext>
              </a:extLst>
            </p:cNvPr>
            <p:cNvSpPr/>
            <p:nvPr/>
          </p:nvSpPr>
          <p:spPr>
            <a:xfrm>
              <a:off x="6296025" y="5200444"/>
              <a:ext cx="561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BBAD087-9162-C663-2A78-1038CA50AF96}"/>
                </a:ext>
              </a:extLst>
            </p:cNvPr>
            <p:cNvSpPr/>
            <p:nvPr/>
          </p:nvSpPr>
          <p:spPr>
            <a:xfrm>
              <a:off x="6858000" y="5200444"/>
              <a:ext cx="381000" cy="23812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79883F7-864E-B5EF-3539-AEDDBB551173}"/>
              </a:ext>
            </a:extLst>
          </p:cNvPr>
          <p:cNvSpPr txBox="1"/>
          <p:nvPr/>
        </p:nvSpPr>
        <p:spPr>
          <a:xfrm>
            <a:off x="8769643" y="100358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(B, C, T</a:t>
            </a:r>
            <a:r>
              <a:rPr lang="en-US" altLang="zh-TW" baseline="-25000" dirty="0"/>
              <a:t>P</a:t>
            </a:r>
            <a:r>
              <a:rPr lang="en-US" altLang="zh-TW" dirty="0"/>
              <a:t>, 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020D0C2-6AD1-A814-52EF-11A4CF1A3894}"/>
                  </a:ext>
                </a:extLst>
              </p:cNvPr>
              <p:cNvSpPr txBox="1"/>
              <p:nvPr/>
            </p:nvSpPr>
            <p:spPr>
              <a:xfrm>
                <a:off x="9863093" y="3015193"/>
                <a:ext cx="881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020D0C2-6AD1-A814-52EF-11A4CF1A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093" y="3015193"/>
                <a:ext cx="881844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20260AC5-A47E-62D7-09C4-0998C9D7056E}"/>
              </a:ext>
            </a:extLst>
          </p:cNvPr>
          <p:cNvSpPr txBox="1"/>
          <p:nvPr/>
        </p:nvSpPr>
        <p:spPr>
          <a:xfrm>
            <a:off x="3473702" y="718829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(w/ Channel Independence)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左大括弧 60">
            <a:extLst>
              <a:ext uri="{FF2B5EF4-FFF2-40B4-BE49-F238E27FC236}">
                <a16:creationId xmlns:a16="http://schemas.microsoft.com/office/drawing/2014/main" id="{349516D6-5449-5EC4-B896-E84A18FB4065}"/>
              </a:ext>
            </a:extLst>
          </p:cNvPr>
          <p:cNvSpPr/>
          <p:nvPr/>
        </p:nvSpPr>
        <p:spPr>
          <a:xfrm rot="16200000">
            <a:off x="6207625" y="5495498"/>
            <a:ext cx="157758" cy="381001"/>
          </a:xfrm>
          <a:prstGeom prst="leftBrace">
            <a:avLst>
              <a:gd name="adj1" fmla="val 70686"/>
              <a:gd name="adj2" fmla="val 50000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991F9AE5-D7E5-B63A-FAA1-64ED6B81FF53}"/>
                  </a:ext>
                </a:extLst>
              </p:cNvPr>
              <p:cNvSpPr txBox="1"/>
              <p:nvPr/>
            </p:nvSpPr>
            <p:spPr>
              <a:xfrm>
                <a:off x="5255736" y="5803552"/>
                <a:ext cx="244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92D050"/>
                    </a:solidFill>
                  </a:rPr>
                  <a:t>It won’t be larger than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991F9AE5-D7E5-B63A-FAA1-64ED6B81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36" y="5803552"/>
                <a:ext cx="2442528" cy="369332"/>
              </a:xfrm>
              <a:prstGeom prst="rect">
                <a:avLst/>
              </a:prstGeom>
              <a:blipFill>
                <a:blip r:embed="rId10"/>
                <a:stretch>
                  <a:fillRect l="-199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0F4DC699-5FD3-15FE-0639-A0CA40A26352}"/>
              </a:ext>
            </a:extLst>
          </p:cNvPr>
          <p:cNvSpPr txBox="1"/>
          <p:nvPr/>
        </p:nvSpPr>
        <p:spPr>
          <a:xfrm>
            <a:off x="4828244" y="569583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</a:rPr>
              <a:t>1.</a:t>
            </a:r>
            <a:endParaRPr lang="zh-TW" altLang="en-US" sz="3200" dirty="0">
              <a:highlight>
                <a:srgbClr val="FFFF00"/>
              </a:highlight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8C756B0-7AF7-1206-4932-6509ABC91929}"/>
              </a:ext>
            </a:extLst>
          </p:cNvPr>
          <p:cNvSpPr txBox="1"/>
          <p:nvPr/>
        </p:nvSpPr>
        <p:spPr>
          <a:xfrm>
            <a:off x="7212723" y="378591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highlight>
                  <a:srgbClr val="FFC000"/>
                </a:highlight>
              </a:rPr>
              <a:t>2.</a:t>
            </a:r>
            <a:endParaRPr lang="zh-TW" altLang="en-US" sz="3200" dirty="0">
              <a:highlight>
                <a:srgbClr val="FFC000"/>
              </a:highlight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E5805CA-C109-8ED8-C813-CB581B31A880}"/>
              </a:ext>
            </a:extLst>
          </p:cNvPr>
          <p:cNvSpPr txBox="1"/>
          <p:nvPr/>
        </p:nvSpPr>
        <p:spPr>
          <a:xfrm>
            <a:off x="8348595" y="-861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</a:rPr>
              <a:t>3.</a:t>
            </a:r>
            <a:endParaRPr lang="zh-TW" altLang="en-US" sz="3200" dirty="0">
              <a:highlight>
                <a:srgbClr val="FFFF00"/>
              </a:highlight>
            </a:endParaRP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F04A6BA1-57C6-EB94-B720-4AD46F713E2D}"/>
              </a:ext>
            </a:extLst>
          </p:cNvPr>
          <p:cNvSpPr/>
          <p:nvPr/>
        </p:nvSpPr>
        <p:spPr>
          <a:xfrm rot="5400000">
            <a:off x="9549289" y="5081460"/>
            <a:ext cx="461665" cy="3168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A97C798-4285-C752-CD7D-8CC348296C89}"/>
              </a:ext>
            </a:extLst>
          </p:cNvPr>
          <p:cNvSpPr/>
          <p:nvPr/>
        </p:nvSpPr>
        <p:spPr>
          <a:xfrm rot="5400000">
            <a:off x="7925231" y="6031238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88BFD47-2165-DA6B-F736-1973319BDFDC}"/>
              </a:ext>
            </a:extLst>
          </p:cNvPr>
          <p:cNvSpPr/>
          <p:nvPr/>
        </p:nvSpPr>
        <p:spPr>
          <a:xfrm rot="5400000">
            <a:off x="8427180" y="6031238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FB1112-C09B-F7ED-9F89-6D5B66A42E48}"/>
              </a:ext>
            </a:extLst>
          </p:cNvPr>
          <p:cNvSpPr/>
          <p:nvPr/>
        </p:nvSpPr>
        <p:spPr>
          <a:xfrm rot="5400000">
            <a:off x="8922630" y="6031238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622F7A3-330B-739C-741F-D15C9A52E2D2}"/>
              </a:ext>
            </a:extLst>
          </p:cNvPr>
          <p:cNvSpPr txBox="1"/>
          <p:nvPr/>
        </p:nvSpPr>
        <p:spPr>
          <a:xfrm>
            <a:off x="9781085" y="589175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7A6DD9-92ED-71ED-48A0-052D149FC758}"/>
              </a:ext>
            </a:extLst>
          </p:cNvPr>
          <p:cNvSpPr/>
          <p:nvPr/>
        </p:nvSpPr>
        <p:spPr>
          <a:xfrm rot="5400000">
            <a:off x="9809145" y="6031238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86806EE-D64B-6918-CCF3-9847CDB70D99}"/>
              </a:ext>
            </a:extLst>
          </p:cNvPr>
          <p:cNvSpPr/>
          <p:nvPr/>
        </p:nvSpPr>
        <p:spPr>
          <a:xfrm rot="5400000">
            <a:off x="10303078" y="6031238"/>
            <a:ext cx="1227868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左大括弧 72">
            <a:extLst>
              <a:ext uri="{FF2B5EF4-FFF2-40B4-BE49-F238E27FC236}">
                <a16:creationId xmlns:a16="http://schemas.microsoft.com/office/drawing/2014/main" id="{A59F7567-1917-6631-115E-4D71A996D15C}"/>
              </a:ext>
            </a:extLst>
          </p:cNvPr>
          <p:cNvSpPr/>
          <p:nvPr/>
        </p:nvSpPr>
        <p:spPr>
          <a:xfrm rot="10800000">
            <a:off x="11196641" y="5536364"/>
            <a:ext cx="238126" cy="1227872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CBBA7522-2BCE-0667-9EC0-9426BF14BB47}"/>
                  </a:ext>
                </a:extLst>
              </p:cNvPr>
              <p:cNvSpPr txBox="1"/>
              <p:nvPr/>
            </p:nvSpPr>
            <p:spPr>
              <a:xfrm>
                <a:off x="11385625" y="5917301"/>
                <a:ext cx="47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CBBA7522-2BCE-0667-9EC0-9426BF14B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25" y="5917301"/>
                <a:ext cx="47583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FAA85D3F-116D-F9F0-1F44-43FA8CE0446B}"/>
              </a:ext>
            </a:extLst>
          </p:cNvPr>
          <p:cNvSpPr txBox="1"/>
          <p:nvPr/>
        </p:nvSpPr>
        <p:spPr>
          <a:xfrm>
            <a:off x="9916970" y="5025061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Encoding (</a:t>
            </a:r>
            <a:r>
              <a:rPr lang="en-US" altLang="zh-TW" dirty="0">
                <a:solidFill>
                  <a:srgbClr val="7030A0"/>
                </a:solidFill>
                <a:highlight>
                  <a:srgbClr val="D9D9D9"/>
                </a:highlight>
              </a:rPr>
              <a:t>token</a:t>
            </a:r>
            <a:r>
              <a:rPr lang="en-US" altLang="zh-TW" dirty="0">
                <a:solidFill>
                  <a:srgbClr val="7030A0"/>
                </a:solidFill>
              </a:rPr>
              <a:t> + </a:t>
            </a:r>
            <a:r>
              <a:rPr lang="en-US" altLang="zh-TW" dirty="0">
                <a:solidFill>
                  <a:srgbClr val="D5B8EA"/>
                </a:solidFill>
              </a:rPr>
              <a:t>pos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D98434D-95B3-A192-48D9-0DE497866B6F}"/>
              </a:ext>
            </a:extLst>
          </p:cNvPr>
          <p:cNvSpPr txBox="1"/>
          <p:nvPr/>
        </p:nvSpPr>
        <p:spPr>
          <a:xfrm>
            <a:off x="9124443" y="493971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</a:rPr>
              <a:t>4.</a:t>
            </a:r>
            <a:endParaRPr lang="zh-TW" altLang="en-US" sz="3200" dirty="0">
              <a:highlight>
                <a:srgbClr val="FFFF00"/>
              </a:highlight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C485B99-5FDA-8A85-F546-E60F681FA6E6}"/>
              </a:ext>
            </a:extLst>
          </p:cNvPr>
          <p:cNvSpPr txBox="1"/>
          <p:nvPr/>
        </p:nvSpPr>
        <p:spPr>
          <a:xfrm>
            <a:off x="9145723" y="37563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B’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1F28348F-964E-4332-AC51-D82E4B551685}"/>
              </a:ext>
            </a:extLst>
          </p:cNvPr>
          <p:cNvSpPr/>
          <p:nvPr/>
        </p:nvSpPr>
        <p:spPr>
          <a:xfrm>
            <a:off x="656061" y="3338942"/>
            <a:ext cx="11145414" cy="2224494"/>
          </a:xfrm>
          <a:custGeom>
            <a:avLst/>
            <a:gdLst>
              <a:gd name="connsiteX0" fmla="*/ 305964 w 11145414"/>
              <a:gd name="connsiteY0" fmla="*/ 9669 h 2781444"/>
              <a:gd name="connsiteX1" fmla="*/ 305964 w 11145414"/>
              <a:gd name="connsiteY1" fmla="*/ 9669 h 2781444"/>
              <a:gd name="connsiteX2" fmla="*/ 258339 w 11145414"/>
              <a:gd name="connsiteY2" fmla="*/ 114444 h 2781444"/>
              <a:gd name="connsiteX3" fmla="*/ 210714 w 11145414"/>
              <a:gd name="connsiteY3" fmla="*/ 200169 h 2781444"/>
              <a:gd name="connsiteX4" fmla="*/ 124989 w 11145414"/>
              <a:gd name="connsiteY4" fmla="*/ 428769 h 2781444"/>
              <a:gd name="connsiteX5" fmla="*/ 77364 w 11145414"/>
              <a:gd name="connsiteY5" fmla="*/ 571644 h 2781444"/>
              <a:gd name="connsiteX6" fmla="*/ 29739 w 11145414"/>
              <a:gd name="connsiteY6" fmla="*/ 724044 h 2781444"/>
              <a:gd name="connsiteX7" fmla="*/ 10689 w 11145414"/>
              <a:gd name="connsiteY7" fmla="*/ 857394 h 2781444"/>
              <a:gd name="connsiteX8" fmla="*/ 10689 w 11145414"/>
              <a:gd name="connsiteY8" fmla="*/ 1333644 h 2781444"/>
              <a:gd name="connsiteX9" fmla="*/ 153564 w 11145414"/>
              <a:gd name="connsiteY9" fmla="*/ 1667019 h 2781444"/>
              <a:gd name="connsiteX10" fmla="*/ 286914 w 11145414"/>
              <a:gd name="connsiteY10" fmla="*/ 1838469 h 2781444"/>
              <a:gd name="connsiteX11" fmla="*/ 467889 w 11145414"/>
              <a:gd name="connsiteY11" fmla="*/ 1990869 h 2781444"/>
              <a:gd name="connsiteX12" fmla="*/ 1248939 w 11145414"/>
              <a:gd name="connsiteY12" fmla="*/ 2381394 h 2781444"/>
              <a:gd name="connsiteX13" fmla="*/ 2163339 w 11145414"/>
              <a:gd name="connsiteY13" fmla="*/ 2629044 h 2781444"/>
              <a:gd name="connsiteX14" fmla="*/ 3334914 w 11145414"/>
              <a:gd name="connsiteY14" fmla="*/ 2762394 h 2781444"/>
              <a:gd name="connsiteX15" fmla="*/ 3754014 w 11145414"/>
              <a:gd name="connsiteY15" fmla="*/ 2771919 h 2781444"/>
              <a:gd name="connsiteX16" fmla="*/ 4344564 w 11145414"/>
              <a:gd name="connsiteY16" fmla="*/ 2781444 h 2781444"/>
              <a:gd name="connsiteX17" fmla="*/ 5192289 w 11145414"/>
              <a:gd name="connsiteY17" fmla="*/ 2705244 h 2781444"/>
              <a:gd name="connsiteX18" fmla="*/ 5411364 w 11145414"/>
              <a:gd name="connsiteY18" fmla="*/ 2657619 h 2781444"/>
              <a:gd name="connsiteX19" fmla="*/ 5458989 w 11145414"/>
              <a:gd name="connsiteY19" fmla="*/ 2629044 h 2781444"/>
              <a:gd name="connsiteX20" fmla="*/ 5516139 w 11145414"/>
              <a:gd name="connsiteY20" fmla="*/ 2600469 h 2781444"/>
              <a:gd name="connsiteX21" fmla="*/ 5735214 w 11145414"/>
              <a:gd name="connsiteY21" fmla="*/ 2571894 h 2781444"/>
              <a:gd name="connsiteX22" fmla="*/ 5839989 w 11145414"/>
              <a:gd name="connsiteY22" fmla="*/ 2552844 h 2781444"/>
              <a:gd name="connsiteX23" fmla="*/ 6649614 w 11145414"/>
              <a:gd name="connsiteY23" fmla="*/ 2514744 h 2781444"/>
              <a:gd name="connsiteX24" fmla="*/ 7087764 w 11145414"/>
              <a:gd name="connsiteY24" fmla="*/ 2457594 h 2781444"/>
              <a:gd name="connsiteX25" fmla="*/ 7468764 w 11145414"/>
              <a:gd name="connsiteY25" fmla="*/ 2419494 h 2781444"/>
              <a:gd name="connsiteX26" fmla="*/ 7897389 w 11145414"/>
              <a:gd name="connsiteY26" fmla="*/ 2343294 h 2781444"/>
              <a:gd name="connsiteX27" fmla="*/ 8364114 w 11145414"/>
              <a:gd name="connsiteY27" fmla="*/ 2286144 h 2781444"/>
              <a:gd name="connsiteX28" fmla="*/ 8916564 w 11145414"/>
              <a:gd name="connsiteY28" fmla="*/ 2200419 h 2781444"/>
              <a:gd name="connsiteX29" fmla="*/ 10202439 w 11145414"/>
              <a:gd name="connsiteY29" fmla="*/ 2000394 h 2781444"/>
              <a:gd name="connsiteX30" fmla="*/ 10897764 w 11145414"/>
              <a:gd name="connsiteY30" fmla="*/ 1743219 h 2781444"/>
              <a:gd name="connsiteX31" fmla="*/ 11126364 w 11145414"/>
              <a:gd name="connsiteY31" fmla="*/ 1390794 h 2781444"/>
              <a:gd name="connsiteX32" fmla="*/ 11135889 w 11145414"/>
              <a:gd name="connsiteY32" fmla="*/ 1209819 h 2781444"/>
              <a:gd name="connsiteX33" fmla="*/ 11145414 w 11145414"/>
              <a:gd name="connsiteY33" fmla="*/ 1057419 h 2781444"/>
              <a:gd name="connsiteX34" fmla="*/ 11097789 w 11145414"/>
              <a:gd name="connsiteY34" fmla="*/ 743094 h 2781444"/>
              <a:gd name="connsiteX35" fmla="*/ 11031114 w 11145414"/>
              <a:gd name="connsiteY35" fmla="*/ 638319 h 2781444"/>
              <a:gd name="connsiteX36" fmla="*/ 10945389 w 11145414"/>
              <a:gd name="connsiteY36" fmla="*/ 524019 h 2781444"/>
              <a:gd name="connsiteX37" fmla="*/ 10707264 w 11145414"/>
              <a:gd name="connsiteY37" fmla="*/ 352569 h 2781444"/>
              <a:gd name="connsiteX38" fmla="*/ 10592964 w 11145414"/>
              <a:gd name="connsiteY38" fmla="*/ 304944 h 2781444"/>
              <a:gd name="connsiteX39" fmla="*/ 10459614 w 11145414"/>
              <a:gd name="connsiteY39" fmla="*/ 285894 h 2781444"/>
              <a:gd name="connsiteX40" fmla="*/ 10250064 w 11145414"/>
              <a:gd name="connsiteY40" fmla="*/ 247794 h 2781444"/>
              <a:gd name="connsiteX41" fmla="*/ 9507114 w 11145414"/>
              <a:gd name="connsiteY41" fmla="*/ 200169 h 2781444"/>
              <a:gd name="connsiteX42" fmla="*/ 9107064 w 11145414"/>
              <a:gd name="connsiteY42" fmla="*/ 190644 h 2781444"/>
              <a:gd name="connsiteX43" fmla="*/ 5792364 w 11145414"/>
              <a:gd name="connsiteY43" fmla="*/ 162069 h 2781444"/>
              <a:gd name="connsiteX44" fmla="*/ 5192289 w 11145414"/>
              <a:gd name="connsiteY44" fmla="*/ 143019 h 2781444"/>
              <a:gd name="connsiteX45" fmla="*/ 2477664 w 11145414"/>
              <a:gd name="connsiteY45" fmla="*/ 114444 h 2781444"/>
              <a:gd name="connsiteX46" fmla="*/ 2077614 w 11145414"/>
              <a:gd name="connsiteY46" fmla="*/ 85869 h 2781444"/>
              <a:gd name="connsiteX47" fmla="*/ 1325139 w 11145414"/>
              <a:gd name="connsiteY47" fmla="*/ 66819 h 2781444"/>
              <a:gd name="connsiteX48" fmla="*/ 934614 w 11145414"/>
              <a:gd name="connsiteY48" fmla="*/ 47769 h 2781444"/>
              <a:gd name="connsiteX49" fmla="*/ 696489 w 11145414"/>
              <a:gd name="connsiteY49" fmla="*/ 38244 h 2781444"/>
              <a:gd name="connsiteX50" fmla="*/ 620289 w 11145414"/>
              <a:gd name="connsiteY50" fmla="*/ 28719 h 2781444"/>
              <a:gd name="connsiteX51" fmla="*/ 391689 w 11145414"/>
              <a:gd name="connsiteY51" fmla="*/ 144 h 2781444"/>
              <a:gd name="connsiteX52" fmla="*/ 305964 w 11145414"/>
              <a:gd name="connsiteY52" fmla="*/ 9669 h 2781444"/>
              <a:gd name="connsiteX0" fmla="*/ 391689 w 11145414"/>
              <a:gd name="connsiteY0" fmla="*/ 3615 h 2784915"/>
              <a:gd name="connsiteX1" fmla="*/ 305964 w 11145414"/>
              <a:gd name="connsiteY1" fmla="*/ 13140 h 2784915"/>
              <a:gd name="connsiteX2" fmla="*/ 258339 w 11145414"/>
              <a:gd name="connsiteY2" fmla="*/ 117915 h 2784915"/>
              <a:gd name="connsiteX3" fmla="*/ 210714 w 11145414"/>
              <a:gd name="connsiteY3" fmla="*/ 203640 h 2784915"/>
              <a:gd name="connsiteX4" fmla="*/ 124989 w 11145414"/>
              <a:gd name="connsiteY4" fmla="*/ 432240 h 2784915"/>
              <a:gd name="connsiteX5" fmla="*/ 77364 w 11145414"/>
              <a:gd name="connsiteY5" fmla="*/ 575115 h 2784915"/>
              <a:gd name="connsiteX6" fmla="*/ 29739 w 11145414"/>
              <a:gd name="connsiteY6" fmla="*/ 727515 h 2784915"/>
              <a:gd name="connsiteX7" fmla="*/ 10689 w 11145414"/>
              <a:gd name="connsiteY7" fmla="*/ 860865 h 2784915"/>
              <a:gd name="connsiteX8" fmla="*/ 10689 w 11145414"/>
              <a:gd name="connsiteY8" fmla="*/ 1337115 h 2784915"/>
              <a:gd name="connsiteX9" fmla="*/ 153564 w 11145414"/>
              <a:gd name="connsiteY9" fmla="*/ 1670490 h 2784915"/>
              <a:gd name="connsiteX10" fmla="*/ 286914 w 11145414"/>
              <a:gd name="connsiteY10" fmla="*/ 1841940 h 2784915"/>
              <a:gd name="connsiteX11" fmla="*/ 467889 w 11145414"/>
              <a:gd name="connsiteY11" fmla="*/ 1994340 h 2784915"/>
              <a:gd name="connsiteX12" fmla="*/ 1248939 w 11145414"/>
              <a:gd name="connsiteY12" fmla="*/ 2384865 h 2784915"/>
              <a:gd name="connsiteX13" fmla="*/ 2163339 w 11145414"/>
              <a:gd name="connsiteY13" fmla="*/ 2632515 h 2784915"/>
              <a:gd name="connsiteX14" fmla="*/ 3334914 w 11145414"/>
              <a:gd name="connsiteY14" fmla="*/ 2765865 h 2784915"/>
              <a:gd name="connsiteX15" fmla="*/ 3754014 w 11145414"/>
              <a:gd name="connsiteY15" fmla="*/ 2775390 h 2784915"/>
              <a:gd name="connsiteX16" fmla="*/ 4344564 w 11145414"/>
              <a:gd name="connsiteY16" fmla="*/ 2784915 h 2784915"/>
              <a:gd name="connsiteX17" fmla="*/ 5192289 w 11145414"/>
              <a:gd name="connsiteY17" fmla="*/ 2708715 h 2784915"/>
              <a:gd name="connsiteX18" fmla="*/ 5411364 w 11145414"/>
              <a:gd name="connsiteY18" fmla="*/ 2661090 h 2784915"/>
              <a:gd name="connsiteX19" fmla="*/ 5458989 w 11145414"/>
              <a:gd name="connsiteY19" fmla="*/ 2632515 h 2784915"/>
              <a:gd name="connsiteX20" fmla="*/ 5516139 w 11145414"/>
              <a:gd name="connsiteY20" fmla="*/ 2603940 h 2784915"/>
              <a:gd name="connsiteX21" fmla="*/ 5735214 w 11145414"/>
              <a:gd name="connsiteY21" fmla="*/ 2575365 h 2784915"/>
              <a:gd name="connsiteX22" fmla="*/ 5839989 w 11145414"/>
              <a:gd name="connsiteY22" fmla="*/ 2556315 h 2784915"/>
              <a:gd name="connsiteX23" fmla="*/ 6649614 w 11145414"/>
              <a:gd name="connsiteY23" fmla="*/ 2518215 h 2784915"/>
              <a:gd name="connsiteX24" fmla="*/ 7087764 w 11145414"/>
              <a:gd name="connsiteY24" fmla="*/ 2461065 h 2784915"/>
              <a:gd name="connsiteX25" fmla="*/ 7468764 w 11145414"/>
              <a:gd name="connsiteY25" fmla="*/ 2422965 h 2784915"/>
              <a:gd name="connsiteX26" fmla="*/ 7897389 w 11145414"/>
              <a:gd name="connsiteY26" fmla="*/ 2346765 h 2784915"/>
              <a:gd name="connsiteX27" fmla="*/ 8364114 w 11145414"/>
              <a:gd name="connsiteY27" fmla="*/ 2289615 h 2784915"/>
              <a:gd name="connsiteX28" fmla="*/ 8916564 w 11145414"/>
              <a:gd name="connsiteY28" fmla="*/ 2203890 h 2784915"/>
              <a:gd name="connsiteX29" fmla="*/ 10202439 w 11145414"/>
              <a:gd name="connsiteY29" fmla="*/ 2003865 h 2784915"/>
              <a:gd name="connsiteX30" fmla="*/ 10897764 w 11145414"/>
              <a:gd name="connsiteY30" fmla="*/ 1746690 h 2784915"/>
              <a:gd name="connsiteX31" fmla="*/ 11126364 w 11145414"/>
              <a:gd name="connsiteY31" fmla="*/ 1394265 h 2784915"/>
              <a:gd name="connsiteX32" fmla="*/ 11135889 w 11145414"/>
              <a:gd name="connsiteY32" fmla="*/ 1213290 h 2784915"/>
              <a:gd name="connsiteX33" fmla="*/ 11145414 w 11145414"/>
              <a:gd name="connsiteY33" fmla="*/ 1060890 h 2784915"/>
              <a:gd name="connsiteX34" fmla="*/ 11097789 w 11145414"/>
              <a:gd name="connsiteY34" fmla="*/ 746565 h 2784915"/>
              <a:gd name="connsiteX35" fmla="*/ 11031114 w 11145414"/>
              <a:gd name="connsiteY35" fmla="*/ 641790 h 2784915"/>
              <a:gd name="connsiteX36" fmla="*/ 10945389 w 11145414"/>
              <a:gd name="connsiteY36" fmla="*/ 527490 h 2784915"/>
              <a:gd name="connsiteX37" fmla="*/ 10707264 w 11145414"/>
              <a:gd name="connsiteY37" fmla="*/ 356040 h 2784915"/>
              <a:gd name="connsiteX38" fmla="*/ 10592964 w 11145414"/>
              <a:gd name="connsiteY38" fmla="*/ 308415 h 2784915"/>
              <a:gd name="connsiteX39" fmla="*/ 10459614 w 11145414"/>
              <a:gd name="connsiteY39" fmla="*/ 289365 h 2784915"/>
              <a:gd name="connsiteX40" fmla="*/ 10250064 w 11145414"/>
              <a:gd name="connsiteY40" fmla="*/ 251265 h 2784915"/>
              <a:gd name="connsiteX41" fmla="*/ 9507114 w 11145414"/>
              <a:gd name="connsiteY41" fmla="*/ 203640 h 2784915"/>
              <a:gd name="connsiteX42" fmla="*/ 9107064 w 11145414"/>
              <a:gd name="connsiteY42" fmla="*/ 194115 h 2784915"/>
              <a:gd name="connsiteX43" fmla="*/ 5792364 w 11145414"/>
              <a:gd name="connsiteY43" fmla="*/ 165540 h 2784915"/>
              <a:gd name="connsiteX44" fmla="*/ 5192289 w 11145414"/>
              <a:gd name="connsiteY44" fmla="*/ 146490 h 2784915"/>
              <a:gd name="connsiteX45" fmla="*/ 2477664 w 11145414"/>
              <a:gd name="connsiteY45" fmla="*/ 117915 h 2784915"/>
              <a:gd name="connsiteX46" fmla="*/ 2077614 w 11145414"/>
              <a:gd name="connsiteY46" fmla="*/ 89340 h 2784915"/>
              <a:gd name="connsiteX47" fmla="*/ 1325139 w 11145414"/>
              <a:gd name="connsiteY47" fmla="*/ 70290 h 2784915"/>
              <a:gd name="connsiteX48" fmla="*/ 934614 w 11145414"/>
              <a:gd name="connsiteY48" fmla="*/ 51240 h 2784915"/>
              <a:gd name="connsiteX49" fmla="*/ 696489 w 11145414"/>
              <a:gd name="connsiteY49" fmla="*/ 41715 h 2784915"/>
              <a:gd name="connsiteX50" fmla="*/ 620289 w 11145414"/>
              <a:gd name="connsiteY50" fmla="*/ 32190 h 2784915"/>
              <a:gd name="connsiteX51" fmla="*/ 391689 w 11145414"/>
              <a:gd name="connsiteY51" fmla="*/ 3615 h 2784915"/>
              <a:gd name="connsiteX0" fmla="*/ 391689 w 11145414"/>
              <a:gd name="connsiteY0" fmla="*/ 293 h 2781593"/>
              <a:gd name="connsiteX1" fmla="*/ 318664 w 11145414"/>
              <a:gd name="connsiteY1" fmla="*/ 39487 h 2781593"/>
              <a:gd name="connsiteX2" fmla="*/ 258339 w 11145414"/>
              <a:gd name="connsiteY2" fmla="*/ 114593 h 2781593"/>
              <a:gd name="connsiteX3" fmla="*/ 210714 w 11145414"/>
              <a:gd name="connsiteY3" fmla="*/ 200318 h 2781593"/>
              <a:gd name="connsiteX4" fmla="*/ 124989 w 11145414"/>
              <a:gd name="connsiteY4" fmla="*/ 428918 h 2781593"/>
              <a:gd name="connsiteX5" fmla="*/ 77364 w 11145414"/>
              <a:gd name="connsiteY5" fmla="*/ 571793 h 2781593"/>
              <a:gd name="connsiteX6" fmla="*/ 29739 w 11145414"/>
              <a:gd name="connsiteY6" fmla="*/ 724193 h 2781593"/>
              <a:gd name="connsiteX7" fmla="*/ 10689 w 11145414"/>
              <a:gd name="connsiteY7" fmla="*/ 857543 h 2781593"/>
              <a:gd name="connsiteX8" fmla="*/ 10689 w 11145414"/>
              <a:gd name="connsiteY8" fmla="*/ 1333793 h 2781593"/>
              <a:gd name="connsiteX9" fmla="*/ 153564 w 11145414"/>
              <a:gd name="connsiteY9" fmla="*/ 1667168 h 2781593"/>
              <a:gd name="connsiteX10" fmla="*/ 286914 w 11145414"/>
              <a:gd name="connsiteY10" fmla="*/ 1838618 h 2781593"/>
              <a:gd name="connsiteX11" fmla="*/ 467889 w 11145414"/>
              <a:gd name="connsiteY11" fmla="*/ 1991018 h 2781593"/>
              <a:gd name="connsiteX12" fmla="*/ 1248939 w 11145414"/>
              <a:gd name="connsiteY12" fmla="*/ 2381543 h 2781593"/>
              <a:gd name="connsiteX13" fmla="*/ 2163339 w 11145414"/>
              <a:gd name="connsiteY13" fmla="*/ 2629193 h 2781593"/>
              <a:gd name="connsiteX14" fmla="*/ 3334914 w 11145414"/>
              <a:gd name="connsiteY14" fmla="*/ 2762543 h 2781593"/>
              <a:gd name="connsiteX15" fmla="*/ 3754014 w 11145414"/>
              <a:gd name="connsiteY15" fmla="*/ 2772068 h 2781593"/>
              <a:gd name="connsiteX16" fmla="*/ 4344564 w 11145414"/>
              <a:gd name="connsiteY16" fmla="*/ 2781593 h 2781593"/>
              <a:gd name="connsiteX17" fmla="*/ 5192289 w 11145414"/>
              <a:gd name="connsiteY17" fmla="*/ 2705393 h 2781593"/>
              <a:gd name="connsiteX18" fmla="*/ 5411364 w 11145414"/>
              <a:gd name="connsiteY18" fmla="*/ 2657768 h 2781593"/>
              <a:gd name="connsiteX19" fmla="*/ 5458989 w 11145414"/>
              <a:gd name="connsiteY19" fmla="*/ 2629193 h 2781593"/>
              <a:gd name="connsiteX20" fmla="*/ 5516139 w 11145414"/>
              <a:gd name="connsiteY20" fmla="*/ 2600618 h 2781593"/>
              <a:gd name="connsiteX21" fmla="*/ 5735214 w 11145414"/>
              <a:gd name="connsiteY21" fmla="*/ 2572043 h 2781593"/>
              <a:gd name="connsiteX22" fmla="*/ 5839989 w 11145414"/>
              <a:gd name="connsiteY22" fmla="*/ 2552993 h 2781593"/>
              <a:gd name="connsiteX23" fmla="*/ 6649614 w 11145414"/>
              <a:gd name="connsiteY23" fmla="*/ 2514893 h 2781593"/>
              <a:gd name="connsiteX24" fmla="*/ 7087764 w 11145414"/>
              <a:gd name="connsiteY24" fmla="*/ 2457743 h 2781593"/>
              <a:gd name="connsiteX25" fmla="*/ 7468764 w 11145414"/>
              <a:gd name="connsiteY25" fmla="*/ 2419643 h 2781593"/>
              <a:gd name="connsiteX26" fmla="*/ 7897389 w 11145414"/>
              <a:gd name="connsiteY26" fmla="*/ 2343443 h 2781593"/>
              <a:gd name="connsiteX27" fmla="*/ 8364114 w 11145414"/>
              <a:gd name="connsiteY27" fmla="*/ 2286293 h 2781593"/>
              <a:gd name="connsiteX28" fmla="*/ 8916564 w 11145414"/>
              <a:gd name="connsiteY28" fmla="*/ 2200568 h 2781593"/>
              <a:gd name="connsiteX29" fmla="*/ 10202439 w 11145414"/>
              <a:gd name="connsiteY29" fmla="*/ 2000543 h 2781593"/>
              <a:gd name="connsiteX30" fmla="*/ 10897764 w 11145414"/>
              <a:gd name="connsiteY30" fmla="*/ 1743368 h 2781593"/>
              <a:gd name="connsiteX31" fmla="*/ 11126364 w 11145414"/>
              <a:gd name="connsiteY31" fmla="*/ 1390943 h 2781593"/>
              <a:gd name="connsiteX32" fmla="*/ 11135889 w 11145414"/>
              <a:gd name="connsiteY32" fmla="*/ 1209968 h 2781593"/>
              <a:gd name="connsiteX33" fmla="*/ 11145414 w 11145414"/>
              <a:gd name="connsiteY33" fmla="*/ 1057568 h 2781593"/>
              <a:gd name="connsiteX34" fmla="*/ 11097789 w 11145414"/>
              <a:gd name="connsiteY34" fmla="*/ 743243 h 2781593"/>
              <a:gd name="connsiteX35" fmla="*/ 11031114 w 11145414"/>
              <a:gd name="connsiteY35" fmla="*/ 638468 h 2781593"/>
              <a:gd name="connsiteX36" fmla="*/ 10945389 w 11145414"/>
              <a:gd name="connsiteY36" fmla="*/ 524168 h 2781593"/>
              <a:gd name="connsiteX37" fmla="*/ 10707264 w 11145414"/>
              <a:gd name="connsiteY37" fmla="*/ 352718 h 2781593"/>
              <a:gd name="connsiteX38" fmla="*/ 10592964 w 11145414"/>
              <a:gd name="connsiteY38" fmla="*/ 305093 h 2781593"/>
              <a:gd name="connsiteX39" fmla="*/ 10459614 w 11145414"/>
              <a:gd name="connsiteY39" fmla="*/ 286043 h 2781593"/>
              <a:gd name="connsiteX40" fmla="*/ 10250064 w 11145414"/>
              <a:gd name="connsiteY40" fmla="*/ 247943 h 2781593"/>
              <a:gd name="connsiteX41" fmla="*/ 9507114 w 11145414"/>
              <a:gd name="connsiteY41" fmla="*/ 200318 h 2781593"/>
              <a:gd name="connsiteX42" fmla="*/ 9107064 w 11145414"/>
              <a:gd name="connsiteY42" fmla="*/ 190793 h 2781593"/>
              <a:gd name="connsiteX43" fmla="*/ 5792364 w 11145414"/>
              <a:gd name="connsiteY43" fmla="*/ 162218 h 2781593"/>
              <a:gd name="connsiteX44" fmla="*/ 5192289 w 11145414"/>
              <a:gd name="connsiteY44" fmla="*/ 143168 h 2781593"/>
              <a:gd name="connsiteX45" fmla="*/ 2477664 w 11145414"/>
              <a:gd name="connsiteY45" fmla="*/ 114593 h 2781593"/>
              <a:gd name="connsiteX46" fmla="*/ 2077614 w 11145414"/>
              <a:gd name="connsiteY46" fmla="*/ 86018 h 2781593"/>
              <a:gd name="connsiteX47" fmla="*/ 1325139 w 11145414"/>
              <a:gd name="connsiteY47" fmla="*/ 66968 h 2781593"/>
              <a:gd name="connsiteX48" fmla="*/ 934614 w 11145414"/>
              <a:gd name="connsiteY48" fmla="*/ 47918 h 2781593"/>
              <a:gd name="connsiteX49" fmla="*/ 696489 w 11145414"/>
              <a:gd name="connsiteY49" fmla="*/ 38393 h 2781593"/>
              <a:gd name="connsiteX50" fmla="*/ 620289 w 11145414"/>
              <a:gd name="connsiteY50" fmla="*/ 28868 h 2781593"/>
              <a:gd name="connsiteX51" fmla="*/ 391689 w 11145414"/>
              <a:gd name="connsiteY51" fmla="*/ 293 h 2781593"/>
              <a:gd name="connsiteX0" fmla="*/ 391689 w 11145414"/>
              <a:gd name="connsiteY0" fmla="*/ 148 h 2781448"/>
              <a:gd name="connsiteX1" fmla="*/ 318664 w 11145414"/>
              <a:gd name="connsiteY1" fmla="*/ 39342 h 2781448"/>
              <a:gd name="connsiteX2" fmla="*/ 258339 w 11145414"/>
              <a:gd name="connsiteY2" fmla="*/ 114448 h 2781448"/>
              <a:gd name="connsiteX3" fmla="*/ 210714 w 11145414"/>
              <a:gd name="connsiteY3" fmla="*/ 200173 h 2781448"/>
              <a:gd name="connsiteX4" fmla="*/ 124989 w 11145414"/>
              <a:gd name="connsiteY4" fmla="*/ 428773 h 2781448"/>
              <a:gd name="connsiteX5" fmla="*/ 77364 w 11145414"/>
              <a:gd name="connsiteY5" fmla="*/ 571648 h 2781448"/>
              <a:gd name="connsiteX6" fmla="*/ 29739 w 11145414"/>
              <a:gd name="connsiteY6" fmla="*/ 724048 h 2781448"/>
              <a:gd name="connsiteX7" fmla="*/ 10689 w 11145414"/>
              <a:gd name="connsiteY7" fmla="*/ 857398 h 2781448"/>
              <a:gd name="connsiteX8" fmla="*/ 10689 w 11145414"/>
              <a:gd name="connsiteY8" fmla="*/ 1333648 h 2781448"/>
              <a:gd name="connsiteX9" fmla="*/ 153564 w 11145414"/>
              <a:gd name="connsiteY9" fmla="*/ 1667023 h 2781448"/>
              <a:gd name="connsiteX10" fmla="*/ 286914 w 11145414"/>
              <a:gd name="connsiteY10" fmla="*/ 1838473 h 2781448"/>
              <a:gd name="connsiteX11" fmla="*/ 467889 w 11145414"/>
              <a:gd name="connsiteY11" fmla="*/ 1990873 h 2781448"/>
              <a:gd name="connsiteX12" fmla="*/ 1248939 w 11145414"/>
              <a:gd name="connsiteY12" fmla="*/ 2381398 h 2781448"/>
              <a:gd name="connsiteX13" fmla="*/ 2163339 w 11145414"/>
              <a:gd name="connsiteY13" fmla="*/ 2629048 h 2781448"/>
              <a:gd name="connsiteX14" fmla="*/ 3334914 w 11145414"/>
              <a:gd name="connsiteY14" fmla="*/ 2762398 h 2781448"/>
              <a:gd name="connsiteX15" fmla="*/ 3754014 w 11145414"/>
              <a:gd name="connsiteY15" fmla="*/ 2771923 h 2781448"/>
              <a:gd name="connsiteX16" fmla="*/ 4344564 w 11145414"/>
              <a:gd name="connsiteY16" fmla="*/ 2781448 h 2781448"/>
              <a:gd name="connsiteX17" fmla="*/ 5192289 w 11145414"/>
              <a:gd name="connsiteY17" fmla="*/ 2705248 h 2781448"/>
              <a:gd name="connsiteX18" fmla="*/ 5411364 w 11145414"/>
              <a:gd name="connsiteY18" fmla="*/ 2657623 h 2781448"/>
              <a:gd name="connsiteX19" fmla="*/ 5458989 w 11145414"/>
              <a:gd name="connsiteY19" fmla="*/ 2629048 h 2781448"/>
              <a:gd name="connsiteX20" fmla="*/ 5516139 w 11145414"/>
              <a:gd name="connsiteY20" fmla="*/ 2600473 h 2781448"/>
              <a:gd name="connsiteX21" fmla="*/ 5735214 w 11145414"/>
              <a:gd name="connsiteY21" fmla="*/ 2571898 h 2781448"/>
              <a:gd name="connsiteX22" fmla="*/ 5839989 w 11145414"/>
              <a:gd name="connsiteY22" fmla="*/ 2552848 h 2781448"/>
              <a:gd name="connsiteX23" fmla="*/ 6649614 w 11145414"/>
              <a:gd name="connsiteY23" fmla="*/ 2514748 h 2781448"/>
              <a:gd name="connsiteX24" fmla="*/ 7087764 w 11145414"/>
              <a:gd name="connsiteY24" fmla="*/ 2457598 h 2781448"/>
              <a:gd name="connsiteX25" fmla="*/ 7468764 w 11145414"/>
              <a:gd name="connsiteY25" fmla="*/ 2419498 h 2781448"/>
              <a:gd name="connsiteX26" fmla="*/ 7897389 w 11145414"/>
              <a:gd name="connsiteY26" fmla="*/ 2343298 h 2781448"/>
              <a:gd name="connsiteX27" fmla="*/ 8364114 w 11145414"/>
              <a:gd name="connsiteY27" fmla="*/ 2286148 h 2781448"/>
              <a:gd name="connsiteX28" fmla="*/ 8916564 w 11145414"/>
              <a:gd name="connsiteY28" fmla="*/ 2200423 h 2781448"/>
              <a:gd name="connsiteX29" fmla="*/ 10202439 w 11145414"/>
              <a:gd name="connsiteY29" fmla="*/ 2000398 h 2781448"/>
              <a:gd name="connsiteX30" fmla="*/ 10897764 w 11145414"/>
              <a:gd name="connsiteY30" fmla="*/ 1743223 h 2781448"/>
              <a:gd name="connsiteX31" fmla="*/ 11126364 w 11145414"/>
              <a:gd name="connsiteY31" fmla="*/ 1390798 h 2781448"/>
              <a:gd name="connsiteX32" fmla="*/ 11135889 w 11145414"/>
              <a:gd name="connsiteY32" fmla="*/ 1209823 h 2781448"/>
              <a:gd name="connsiteX33" fmla="*/ 11145414 w 11145414"/>
              <a:gd name="connsiteY33" fmla="*/ 1057423 h 2781448"/>
              <a:gd name="connsiteX34" fmla="*/ 11097789 w 11145414"/>
              <a:gd name="connsiteY34" fmla="*/ 743098 h 2781448"/>
              <a:gd name="connsiteX35" fmla="*/ 11031114 w 11145414"/>
              <a:gd name="connsiteY35" fmla="*/ 638323 h 2781448"/>
              <a:gd name="connsiteX36" fmla="*/ 10945389 w 11145414"/>
              <a:gd name="connsiteY36" fmla="*/ 524023 h 2781448"/>
              <a:gd name="connsiteX37" fmla="*/ 10707264 w 11145414"/>
              <a:gd name="connsiteY37" fmla="*/ 352573 h 2781448"/>
              <a:gd name="connsiteX38" fmla="*/ 10592964 w 11145414"/>
              <a:gd name="connsiteY38" fmla="*/ 304948 h 2781448"/>
              <a:gd name="connsiteX39" fmla="*/ 10459614 w 11145414"/>
              <a:gd name="connsiteY39" fmla="*/ 285898 h 2781448"/>
              <a:gd name="connsiteX40" fmla="*/ 10250064 w 11145414"/>
              <a:gd name="connsiteY40" fmla="*/ 247798 h 2781448"/>
              <a:gd name="connsiteX41" fmla="*/ 9507114 w 11145414"/>
              <a:gd name="connsiteY41" fmla="*/ 200173 h 2781448"/>
              <a:gd name="connsiteX42" fmla="*/ 9107064 w 11145414"/>
              <a:gd name="connsiteY42" fmla="*/ 190648 h 2781448"/>
              <a:gd name="connsiteX43" fmla="*/ 5792364 w 11145414"/>
              <a:gd name="connsiteY43" fmla="*/ 162073 h 2781448"/>
              <a:gd name="connsiteX44" fmla="*/ 5192289 w 11145414"/>
              <a:gd name="connsiteY44" fmla="*/ 143023 h 2781448"/>
              <a:gd name="connsiteX45" fmla="*/ 2477664 w 11145414"/>
              <a:gd name="connsiteY45" fmla="*/ 114448 h 2781448"/>
              <a:gd name="connsiteX46" fmla="*/ 2077614 w 11145414"/>
              <a:gd name="connsiteY46" fmla="*/ 85873 h 2781448"/>
              <a:gd name="connsiteX47" fmla="*/ 1325139 w 11145414"/>
              <a:gd name="connsiteY47" fmla="*/ 66823 h 2781448"/>
              <a:gd name="connsiteX48" fmla="*/ 934614 w 11145414"/>
              <a:gd name="connsiteY48" fmla="*/ 47773 h 2781448"/>
              <a:gd name="connsiteX49" fmla="*/ 696489 w 11145414"/>
              <a:gd name="connsiteY49" fmla="*/ 38248 h 2781448"/>
              <a:gd name="connsiteX50" fmla="*/ 620289 w 11145414"/>
              <a:gd name="connsiteY50" fmla="*/ 28723 h 2781448"/>
              <a:gd name="connsiteX51" fmla="*/ 391689 w 11145414"/>
              <a:gd name="connsiteY51" fmla="*/ 148 h 2781448"/>
              <a:gd name="connsiteX0" fmla="*/ 620289 w 11145414"/>
              <a:gd name="connsiteY0" fmla="*/ 342 h 2753067"/>
              <a:gd name="connsiteX1" fmla="*/ 318664 w 11145414"/>
              <a:gd name="connsiteY1" fmla="*/ 10961 h 2753067"/>
              <a:gd name="connsiteX2" fmla="*/ 258339 w 11145414"/>
              <a:gd name="connsiteY2" fmla="*/ 86067 h 2753067"/>
              <a:gd name="connsiteX3" fmla="*/ 210714 w 11145414"/>
              <a:gd name="connsiteY3" fmla="*/ 171792 h 2753067"/>
              <a:gd name="connsiteX4" fmla="*/ 124989 w 11145414"/>
              <a:gd name="connsiteY4" fmla="*/ 400392 h 2753067"/>
              <a:gd name="connsiteX5" fmla="*/ 77364 w 11145414"/>
              <a:gd name="connsiteY5" fmla="*/ 543267 h 2753067"/>
              <a:gd name="connsiteX6" fmla="*/ 29739 w 11145414"/>
              <a:gd name="connsiteY6" fmla="*/ 695667 h 2753067"/>
              <a:gd name="connsiteX7" fmla="*/ 10689 w 11145414"/>
              <a:gd name="connsiteY7" fmla="*/ 829017 h 2753067"/>
              <a:gd name="connsiteX8" fmla="*/ 10689 w 11145414"/>
              <a:gd name="connsiteY8" fmla="*/ 1305267 h 2753067"/>
              <a:gd name="connsiteX9" fmla="*/ 153564 w 11145414"/>
              <a:gd name="connsiteY9" fmla="*/ 1638642 h 2753067"/>
              <a:gd name="connsiteX10" fmla="*/ 286914 w 11145414"/>
              <a:gd name="connsiteY10" fmla="*/ 1810092 h 2753067"/>
              <a:gd name="connsiteX11" fmla="*/ 467889 w 11145414"/>
              <a:gd name="connsiteY11" fmla="*/ 1962492 h 2753067"/>
              <a:gd name="connsiteX12" fmla="*/ 1248939 w 11145414"/>
              <a:gd name="connsiteY12" fmla="*/ 2353017 h 2753067"/>
              <a:gd name="connsiteX13" fmla="*/ 2163339 w 11145414"/>
              <a:gd name="connsiteY13" fmla="*/ 2600667 h 2753067"/>
              <a:gd name="connsiteX14" fmla="*/ 3334914 w 11145414"/>
              <a:gd name="connsiteY14" fmla="*/ 2734017 h 2753067"/>
              <a:gd name="connsiteX15" fmla="*/ 3754014 w 11145414"/>
              <a:gd name="connsiteY15" fmla="*/ 2743542 h 2753067"/>
              <a:gd name="connsiteX16" fmla="*/ 4344564 w 11145414"/>
              <a:gd name="connsiteY16" fmla="*/ 2753067 h 2753067"/>
              <a:gd name="connsiteX17" fmla="*/ 5192289 w 11145414"/>
              <a:gd name="connsiteY17" fmla="*/ 2676867 h 2753067"/>
              <a:gd name="connsiteX18" fmla="*/ 5411364 w 11145414"/>
              <a:gd name="connsiteY18" fmla="*/ 2629242 h 2753067"/>
              <a:gd name="connsiteX19" fmla="*/ 5458989 w 11145414"/>
              <a:gd name="connsiteY19" fmla="*/ 2600667 h 2753067"/>
              <a:gd name="connsiteX20" fmla="*/ 5516139 w 11145414"/>
              <a:gd name="connsiteY20" fmla="*/ 2572092 h 2753067"/>
              <a:gd name="connsiteX21" fmla="*/ 5735214 w 11145414"/>
              <a:gd name="connsiteY21" fmla="*/ 2543517 h 2753067"/>
              <a:gd name="connsiteX22" fmla="*/ 5839989 w 11145414"/>
              <a:gd name="connsiteY22" fmla="*/ 2524467 h 2753067"/>
              <a:gd name="connsiteX23" fmla="*/ 6649614 w 11145414"/>
              <a:gd name="connsiteY23" fmla="*/ 2486367 h 2753067"/>
              <a:gd name="connsiteX24" fmla="*/ 7087764 w 11145414"/>
              <a:gd name="connsiteY24" fmla="*/ 2429217 h 2753067"/>
              <a:gd name="connsiteX25" fmla="*/ 7468764 w 11145414"/>
              <a:gd name="connsiteY25" fmla="*/ 2391117 h 2753067"/>
              <a:gd name="connsiteX26" fmla="*/ 7897389 w 11145414"/>
              <a:gd name="connsiteY26" fmla="*/ 2314917 h 2753067"/>
              <a:gd name="connsiteX27" fmla="*/ 8364114 w 11145414"/>
              <a:gd name="connsiteY27" fmla="*/ 2257767 h 2753067"/>
              <a:gd name="connsiteX28" fmla="*/ 8916564 w 11145414"/>
              <a:gd name="connsiteY28" fmla="*/ 2172042 h 2753067"/>
              <a:gd name="connsiteX29" fmla="*/ 10202439 w 11145414"/>
              <a:gd name="connsiteY29" fmla="*/ 1972017 h 2753067"/>
              <a:gd name="connsiteX30" fmla="*/ 10897764 w 11145414"/>
              <a:gd name="connsiteY30" fmla="*/ 1714842 h 2753067"/>
              <a:gd name="connsiteX31" fmla="*/ 11126364 w 11145414"/>
              <a:gd name="connsiteY31" fmla="*/ 1362417 h 2753067"/>
              <a:gd name="connsiteX32" fmla="*/ 11135889 w 11145414"/>
              <a:gd name="connsiteY32" fmla="*/ 1181442 h 2753067"/>
              <a:gd name="connsiteX33" fmla="*/ 11145414 w 11145414"/>
              <a:gd name="connsiteY33" fmla="*/ 1029042 h 2753067"/>
              <a:gd name="connsiteX34" fmla="*/ 11097789 w 11145414"/>
              <a:gd name="connsiteY34" fmla="*/ 714717 h 2753067"/>
              <a:gd name="connsiteX35" fmla="*/ 11031114 w 11145414"/>
              <a:gd name="connsiteY35" fmla="*/ 609942 h 2753067"/>
              <a:gd name="connsiteX36" fmla="*/ 10945389 w 11145414"/>
              <a:gd name="connsiteY36" fmla="*/ 495642 h 2753067"/>
              <a:gd name="connsiteX37" fmla="*/ 10707264 w 11145414"/>
              <a:gd name="connsiteY37" fmla="*/ 324192 h 2753067"/>
              <a:gd name="connsiteX38" fmla="*/ 10592964 w 11145414"/>
              <a:gd name="connsiteY38" fmla="*/ 276567 h 2753067"/>
              <a:gd name="connsiteX39" fmla="*/ 10459614 w 11145414"/>
              <a:gd name="connsiteY39" fmla="*/ 257517 h 2753067"/>
              <a:gd name="connsiteX40" fmla="*/ 10250064 w 11145414"/>
              <a:gd name="connsiteY40" fmla="*/ 219417 h 2753067"/>
              <a:gd name="connsiteX41" fmla="*/ 9507114 w 11145414"/>
              <a:gd name="connsiteY41" fmla="*/ 171792 h 2753067"/>
              <a:gd name="connsiteX42" fmla="*/ 9107064 w 11145414"/>
              <a:gd name="connsiteY42" fmla="*/ 162267 h 2753067"/>
              <a:gd name="connsiteX43" fmla="*/ 5792364 w 11145414"/>
              <a:gd name="connsiteY43" fmla="*/ 133692 h 2753067"/>
              <a:gd name="connsiteX44" fmla="*/ 5192289 w 11145414"/>
              <a:gd name="connsiteY44" fmla="*/ 114642 h 2753067"/>
              <a:gd name="connsiteX45" fmla="*/ 2477664 w 11145414"/>
              <a:gd name="connsiteY45" fmla="*/ 86067 h 2753067"/>
              <a:gd name="connsiteX46" fmla="*/ 2077614 w 11145414"/>
              <a:gd name="connsiteY46" fmla="*/ 57492 h 2753067"/>
              <a:gd name="connsiteX47" fmla="*/ 1325139 w 11145414"/>
              <a:gd name="connsiteY47" fmla="*/ 38442 h 2753067"/>
              <a:gd name="connsiteX48" fmla="*/ 934614 w 11145414"/>
              <a:gd name="connsiteY48" fmla="*/ 19392 h 2753067"/>
              <a:gd name="connsiteX49" fmla="*/ 696489 w 11145414"/>
              <a:gd name="connsiteY49" fmla="*/ 9867 h 2753067"/>
              <a:gd name="connsiteX50" fmla="*/ 620289 w 11145414"/>
              <a:gd name="connsiteY50" fmla="*/ 342 h 2753067"/>
              <a:gd name="connsiteX0" fmla="*/ 620289 w 11145414"/>
              <a:gd name="connsiteY0" fmla="*/ 0 h 2752725"/>
              <a:gd name="connsiteX1" fmla="*/ 258339 w 11145414"/>
              <a:gd name="connsiteY1" fmla="*/ 85725 h 2752725"/>
              <a:gd name="connsiteX2" fmla="*/ 210714 w 11145414"/>
              <a:gd name="connsiteY2" fmla="*/ 171450 h 2752725"/>
              <a:gd name="connsiteX3" fmla="*/ 124989 w 11145414"/>
              <a:gd name="connsiteY3" fmla="*/ 400050 h 2752725"/>
              <a:gd name="connsiteX4" fmla="*/ 77364 w 11145414"/>
              <a:gd name="connsiteY4" fmla="*/ 542925 h 2752725"/>
              <a:gd name="connsiteX5" fmla="*/ 29739 w 11145414"/>
              <a:gd name="connsiteY5" fmla="*/ 695325 h 2752725"/>
              <a:gd name="connsiteX6" fmla="*/ 10689 w 11145414"/>
              <a:gd name="connsiteY6" fmla="*/ 828675 h 2752725"/>
              <a:gd name="connsiteX7" fmla="*/ 10689 w 11145414"/>
              <a:gd name="connsiteY7" fmla="*/ 1304925 h 2752725"/>
              <a:gd name="connsiteX8" fmla="*/ 153564 w 11145414"/>
              <a:gd name="connsiteY8" fmla="*/ 1638300 h 2752725"/>
              <a:gd name="connsiteX9" fmla="*/ 286914 w 11145414"/>
              <a:gd name="connsiteY9" fmla="*/ 1809750 h 2752725"/>
              <a:gd name="connsiteX10" fmla="*/ 467889 w 11145414"/>
              <a:gd name="connsiteY10" fmla="*/ 1962150 h 2752725"/>
              <a:gd name="connsiteX11" fmla="*/ 1248939 w 11145414"/>
              <a:gd name="connsiteY11" fmla="*/ 2352675 h 2752725"/>
              <a:gd name="connsiteX12" fmla="*/ 2163339 w 11145414"/>
              <a:gd name="connsiteY12" fmla="*/ 2600325 h 2752725"/>
              <a:gd name="connsiteX13" fmla="*/ 3334914 w 11145414"/>
              <a:gd name="connsiteY13" fmla="*/ 2733675 h 2752725"/>
              <a:gd name="connsiteX14" fmla="*/ 3754014 w 11145414"/>
              <a:gd name="connsiteY14" fmla="*/ 2743200 h 2752725"/>
              <a:gd name="connsiteX15" fmla="*/ 4344564 w 11145414"/>
              <a:gd name="connsiteY15" fmla="*/ 2752725 h 2752725"/>
              <a:gd name="connsiteX16" fmla="*/ 5192289 w 11145414"/>
              <a:gd name="connsiteY16" fmla="*/ 2676525 h 2752725"/>
              <a:gd name="connsiteX17" fmla="*/ 5411364 w 11145414"/>
              <a:gd name="connsiteY17" fmla="*/ 2628900 h 2752725"/>
              <a:gd name="connsiteX18" fmla="*/ 5458989 w 11145414"/>
              <a:gd name="connsiteY18" fmla="*/ 2600325 h 2752725"/>
              <a:gd name="connsiteX19" fmla="*/ 5516139 w 11145414"/>
              <a:gd name="connsiteY19" fmla="*/ 2571750 h 2752725"/>
              <a:gd name="connsiteX20" fmla="*/ 5735214 w 11145414"/>
              <a:gd name="connsiteY20" fmla="*/ 2543175 h 2752725"/>
              <a:gd name="connsiteX21" fmla="*/ 5839989 w 11145414"/>
              <a:gd name="connsiteY21" fmla="*/ 2524125 h 2752725"/>
              <a:gd name="connsiteX22" fmla="*/ 6649614 w 11145414"/>
              <a:gd name="connsiteY22" fmla="*/ 2486025 h 2752725"/>
              <a:gd name="connsiteX23" fmla="*/ 7087764 w 11145414"/>
              <a:gd name="connsiteY23" fmla="*/ 2428875 h 2752725"/>
              <a:gd name="connsiteX24" fmla="*/ 7468764 w 11145414"/>
              <a:gd name="connsiteY24" fmla="*/ 2390775 h 2752725"/>
              <a:gd name="connsiteX25" fmla="*/ 7897389 w 11145414"/>
              <a:gd name="connsiteY25" fmla="*/ 2314575 h 2752725"/>
              <a:gd name="connsiteX26" fmla="*/ 8364114 w 11145414"/>
              <a:gd name="connsiteY26" fmla="*/ 2257425 h 2752725"/>
              <a:gd name="connsiteX27" fmla="*/ 8916564 w 11145414"/>
              <a:gd name="connsiteY27" fmla="*/ 2171700 h 2752725"/>
              <a:gd name="connsiteX28" fmla="*/ 10202439 w 11145414"/>
              <a:gd name="connsiteY28" fmla="*/ 1971675 h 2752725"/>
              <a:gd name="connsiteX29" fmla="*/ 10897764 w 11145414"/>
              <a:gd name="connsiteY29" fmla="*/ 1714500 h 2752725"/>
              <a:gd name="connsiteX30" fmla="*/ 11126364 w 11145414"/>
              <a:gd name="connsiteY30" fmla="*/ 1362075 h 2752725"/>
              <a:gd name="connsiteX31" fmla="*/ 11135889 w 11145414"/>
              <a:gd name="connsiteY31" fmla="*/ 1181100 h 2752725"/>
              <a:gd name="connsiteX32" fmla="*/ 11145414 w 11145414"/>
              <a:gd name="connsiteY32" fmla="*/ 1028700 h 2752725"/>
              <a:gd name="connsiteX33" fmla="*/ 11097789 w 11145414"/>
              <a:gd name="connsiteY33" fmla="*/ 714375 h 2752725"/>
              <a:gd name="connsiteX34" fmla="*/ 11031114 w 11145414"/>
              <a:gd name="connsiteY34" fmla="*/ 609600 h 2752725"/>
              <a:gd name="connsiteX35" fmla="*/ 10945389 w 11145414"/>
              <a:gd name="connsiteY35" fmla="*/ 495300 h 2752725"/>
              <a:gd name="connsiteX36" fmla="*/ 10707264 w 11145414"/>
              <a:gd name="connsiteY36" fmla="*/ 323850 h 2752725"/>
              <a:gd name="connsiteX37" fmla="*/ 10592964 w 11145414"/>
              <a:gd name="connsiteY37" fmla="*/ 276225 h 2752725"/>
              <a:gd name="connsiteX38" fmla="*/ 10459614 w 11145414"/>
              <a:gd name="connsiteY38" fmla="*/ 257175 h 2752725"/>
              <a:gd name="connsiteX39" fmla="*/ 10250064 w 11145414"/>
              <a:gd name="connsiteY39" fmla="*/ 219075 h 2752725"/>
              <a:gd name="connsiteX40" fmla="*/ 9507114 w 11145414"/>
              <a:gd name="connsiteY40" fmla="*/ 171450 h 2752725"/>
              <a:gd name="connsiteX41" fmla="*/ 9107064 w 11145414"/>
              <a:gd name="connsiteY41" fmla="*/ 161925 h 2752725"/>
              <a:gd name="connsiteX42" fmla="*/ 5792364 w 11145414"/>
              <a:gd name="connsiteY42" fmla="*/ 133350 h 2752725"/>
              <a:gd name="connsiteX43" fmla="*/ 5192289 w 11145414"/>
              <a:gd name="connsiteY43" fmla="*/ 114300 h 2752725"/>
              <a:gd name="connsiteX44" fmla="*/ 2477664 w 11145414"/>
              <a:gd name="connsiteY44" fmla="*/ 85725 h 2752725"/>
              <a:gd name="connsiteX45" fmla="*/ 2077614 w 11145414"/>
              <a:gd name="connsiteY45" fmla="*/ 57150 h 2752725"/>
              <a:gd name="connsiteX46" fmla="*/ 1325139 w 11145414"/>
              <a:gd name="connsiteY46" fmla="*/ 38100 h 2752725"/>
              <a:gd name="connsiteX47" fmla="*/ 934614 w 11145414"/>
              <a:gd name="connsiteY47" fmla="*/ 19050 h 2752725"/>
              <a:gd name="connsiteX48" fmla="*/ 696489 w 11145414"/>
              <a:gd name="connsiteY48" fmla="*/ 9525 h 2752725"/>
              <a:gd name="connsiteX49" fmla="*/ 620289 w 11145414"/>
              <a:gd name="connsiteY49" fmla="*/ 0 h 2752725"/>
              <a:gd name="connsiteX0" fmla="*/ 620289 w 11145414"/>
              <a:gd name="connsiteY0" fmla="*/ 0 h 2752725"/>
              <a:gd name="connsiteX1" fmla="*/ 258339 w 11145414"/>
              <a:gd name="connsiteY1" fmla="*/ 85725 h 2752725"/>
              <a:gd name="connsiteX2" fmla="*/ 210714 w 11145414"/>
              <a:gd name="connsiteY2" fmla="*/ 171450 h 2752725"/>
              <a:gd name="connsiteX3" fmla="*/ 124989 w 11145414"/>
              <a:gd name="connsiteY3" fmla="*/ 400050 h 2752725"/>
              <a:gd name="connsiteX4" fmla="*/ 77364 w 11145414"/>
              <a:gd name="connsiteY4" fmla="*/ 542925 h 2752725"/>
              <a:gd name="connsiteX5" fmla="*/ 29739 w 11145414"/>
              <a:gd name="connsiteY5" fmla="*/ 695325 h 2752725"/>
              <a:gd name="connsiteX6" fmla="*/ 10689 w 11145414"/>
              <a:gd name="connsiteY6" fmla="*/ 828675 h 2752725"/>
              <a:gd name="connsiteX7" fmla="*/ 10689 w 11145414"/>
              <a:gd name="connsiteY7" fmla="*/ 1304925 h 2752725"/>
              <a:gd name="connsiteX8" fmla="*/ 153564 w 11145414"/>
              <a:gd name="connsiteY8" fmla="*/ 1638300 h 2752725"/>
              <a:gd name="connsiteX9" fmla="*/ 286914 w 11145414"/>
              <a:gd name="connsiteY9" fmla="*/ 1809750 h 2752725"/>
              <a:gd name="connsiteX10" fmla="*/ 467889 w 11145414"/>
              <a:gd name="connsiteY10" fmla="*/ 1962150 h 2752725"/>
              <a:gd name="connsiteX11" fmla="*/ 1248939 w 11145414"/>
              <a:gd name="connsiteY11" fmla="*/ 2352675 h 2752725"/>
              <a:gd name="connsiteX12" fmla="*/ 2163339 w 11145414"/>
              <a:gd name="connsiteY12" fmla="*/ 2600325 h 2752725"/>
              <a:gd name="connsiteX13" fmla="*/ 3334914 w 11145414"/>
              <a:gd name="connsiteY13" fmla="*/ 2733675 h 2752725"/>
              <a:gd name="connsiteX14" fmla="*/ 3754014 w 11145414"/>
              <a:gd name="connsiteY14" fmla="*/ 2743200 h 2752725"/>
              <a:gd name="connsiteX15" fmla="*/ 4344564 w 11145414"/>
              <a:gd name="connsiteY15" fmla="*/ 2752725 h 2752725"/>
              <a:gd name="connsiteX16" fmla="*/ 5192289 w 11145414"/>
              <a:gd name="connsiteY16" fmla="*/ 2676525 h 2752725"/>
              <a:gd name="connsiteX17" fmla="*/ 5411364 w 11145414"/>
              <a:gd name="connsiteY17" fmla="*/ 2628900 h 2752725"/>
              <a:gd name="connsiteX18" fmla="*/ 5458989 w 11145414"/>
              <a:gd name="connsiteY18" fmla="*/ 2600325 h 2752725"/>
              <a:gd name="connsiteX19" fmla="*/ 5516139 w 11145414"/>
              <a:gd name="connsiteY19" fmla="*/ 2571750 h 2752725"/>
              <a:gd name="connsiteX20" fmla="*/ 5735214 w 11145414"/>
              <a:gd name="connsiteY20" fmla="*/ 2543175 h 2752725"/>
              <a:gd name="connsiteX21" fmla="*/ 5839989 w 11145414"/>
              <a:gd name="connsiteY21" fmla="*/ 2524125 h 2752725"/>
              <a:gd name="connsiteX22" fmla="*/ 6649614 w 11145414"/>
              <a:gd name="connsiteY22" fmla="*/ 2486025 h 2752725"/>
              <a:gd name="connsiteX23" fmla="*/ 7087764 w 11145414"/>
              <a:gd name="connsiteY23" fmla="*/ 2428875 h 2752725"/>
              <a:gd name="connsiteX24" fmla="*/ 7468764 w 11145414"/>
              <a:gd name="connsiteY24" fmla="*/ 2390775 h 2752725"/>
              <a:gd name="connsiteX25" fmla="*/ 7897389 w 11145414"/>
              <a:gd name="connsiteY25" fmla="*/ 2314575 h 2752725"/>
              <a:gd name="connsiteX26" fmla="*/ 8364114 w 11145414"/>
              <a:gd name="connsiteY26" fmla="*/ 2257425 h 2752725"/>
              <a:gd name="connsiteX27" fmla="*/ 8916564 w 11145414"/>
              <a:gd name="connsiteY27" fmla="*/ 2171700 h 2752725"/>
              <a:gd name="connsiteX28" fmla="*/ 10202439 w 11145414"/>
              <a:gd name="connsiteY28" fmla="*/ 1971675 h 2752725"/>
              <a:gd name="connsiteX29" fmla="*/ 10897764 w 11145414"/>
              <a:gd name="connsiteY29" fmla="*/ 1714500 h 2752725"/>
              <a:gd name="connsiteX30" fmla="*/ 11126364 w 11145414"/>
              <a:gd name="connsiteY30" fmla="*/ 1362075 h 2752725"/>
              <a:gd name="connsiteX31" fmla="*/ 11135889 w 11145414"/>
              <a:gd name="connsiteY31" fmla="*/ 1181100 h 2752725"/>
              <a:gd name="connsiteX32" fmla="*/ 11145414 w 11145414"/>
              <a:gd name="connsiteY32" fmla="*/ 1028700 h 2752725"/>
              <a:gd name="connsiteX33" fmla="*/ 11097789 w 11145414"/>
              <a:gd name="connsiteY33" fmla="*/ 714375 h 2752725"/>
              <a:gd name="connsiteX34" fmla="*/ 11031114 w 11145414"/>
              <a:gd name="connsiteY34" fmla="*/ 609600 h 2752725"/>
              <a:gd name="connsiteX35" fmla="*/ 10945389 w 11145414"/>
              <a:gd name="connsiteY35" fmla="*/ 495300 h 2752725"/>
              <a:gd name="connsiteX36" fmla="*/ 10707264 w 11145414"/>
              <a:gd name="connsiteY36" fmla="*/ 323850 h 2752725"/>
              <a:gd name="connsiteX37" fmla="*/ 10592964 w 11145414"/>
              <a:gd name="connsiteY37" fmla="*/ 276225 h 2752725"/>
              <a:gd name="connsiteX38" fmla="*/ 10459614 w 11145414"/>
              <a:gd name="connsiteY38" fmla="*/ 257175 h 2752725"/>
              <a:gd name="connsiteX39" fmla="*/ 10250064 w 11145414"/>
              <a:gd name="connsiteY39" fmla="*/ 219075 h 2752725"/>
              <a:gd name="connsiteX40" fmla="*/ 9507114 w 11145414"/>
              <a:gd name="connsiteY40" fmla="*/ 171450 h 2752725"/>
              <a:gd name="connsiteX41" fmla="*/ 9107064 w 11145414"/>
              <a:gd name="connsiteY41" fmla="*/ 161925 h 2752725"/>
              <a:gd name="connsiteX42" fmla="*/ 5792364 w 11145414"/>
              <a:gd name="connsiteY42" fmla="*/ 133350 h 2752725"/>
              <a:gd name="connsiteX43" fmla="*/ 5192289 w 11145414"/>
              <a:gd name="connsiteY43" fmla="*/ 114300 h 2752725"/>
              <a:gd name="connsiteX44" fmla="*/ 2477664 w 11145414"/>
              <a:gd name="connsiteY44" fmla="*/ 85725 h 2752725"/>
              <a:gd name="connsiteX45" fmla="*/ 2077614 w 11145414"/>
              <a:gd name="connsiteY45" fmla="*/ 57150 h 2752725"/>
              <a:gd name="connsiteX46" fmla="*/ 1325139 w 11145414"/>
              <a:gd name="connsiteY46" fmla="*/ 38100 h 2752725"/>
              <a:gd name="connsiteX47" fmla="*/ 934614 w 11145414"/>
              <a:gd name="connsiteY47" fmla="*/ 19050 h 2752725"/>
              <a:gd name="connsiteX48" fmla="*/ 696489 w 11145414"/>
              <a:gd name="connsiteY48" fmla="*/ 9525 h 2752725"/>
              <a:gd name="connsiteX49" fmla="*/ 620289 w 11145414"/>
              <a:gd name="connsiteY49" fmla="*/ 0 h 2752725"/>
              <a:gd name="connsiteX0" fmla="*/ 620289 w 11145414"/>
              <a:gd name="connsiteY0" fmla="*/ 236 h 2752961"/>
              <a:gd name="connsiteX1" fmla="*/ 258339 w 11145414"/>
              <a:gd name="connsiteY1" fmla="*/ 85961 h 2752961"/>
              <a:gd name="connsiteX2" fmla="*/ 210714 w 11145414"/>
              <a:gd name="connsiteY2" fmla="*/ 171686 h 2752961"/>
              <a:gd name="connsiteX3" fmla="*/ 124989 w 11145414"/>
              <a:gd name="connsiteY3" fmla="*/ 400286 h 2752961"/>
              <a:gd name="connsiteX4" fmla="*/ 77364 w 11145414"/>
              <a:gd name="connsiteY4" fmla="*/ 543161 h 2752961"/>
              <a:gd name="connsiteX5" fmla="*/ 29739 w 11145414"/>
              <a:gd name="connsiteY5" fmla="*/ 695561 h 2752961"/>
              <a:gd name="connsiteX6" fmla="*/ 10689 w 11145414"/>
              <a:gd name="connsiteY6" fmla="*/ 828911 h 2752961"/>
              <a:gd name="connsiteX7" fmla="*/ 10689 w 11145414"/>
              <a:gd name="connsiteY7" fmla="*/ 1305161 h 2752961"/>
              <a:gd name="connsiteX8" fmla="*/ 153564 w 11145414"/>
              <a:gd name="connsiteY8" fmla="*/ 1638536 h 2752961"/>
              <a:gd name="connsiteX9" fmla="*/ 286914 w 11145414"/>
              <a:gd name="connsiteY9" fmla="*/ 1809986 h 2752961"/>
              <a:gd name="connsiteX10" fmla="*/ 467889 w 11145414"/>
              <a:gd name="connsiteY10" fmla="*/ 1962386 h 2752961"/>
              <a:gd name="connsiteX11" fmla="*/ 1248939 w 11145414"/>
              <a:gd name="connsiteY11" fmla="*/ 2352911 h 2752961"/>
              <a:gd name="connsiteX12" fmla="*/ 2163339 w 11145414"/>
              <a:gd name="connsiteY12" fmla="*/ 2600561 h 2752961"/>
              <a:gd name="connsiteX13" fmla="*/ 3334914 w 11145414"/>
              <a:gd name="connsiteY13" fmla="*/ 2733911 h 2752961"/>
              <a:gd name="connsiteX14" fmla="*/ 3754014 w 11145414"/>
              <a:gd name="connsiteY14" fmla="*/ 2743436 h 2752961"/>
              <a:gd name="connsiteX15" fmla="*/ 4344564 w 11145414"/>
              <a:gd name="connsiteY15" fmla="*/ 2752961 h 2752961"/>
              <a:gd name="connsiteX16" fmla="*/ 5192289 w 11145414"/>
              <a:gd name="connsiteY16" fmla="*/ 2676761 h 2752961"/>
              <a:gd name="connsiteX17" fmla="*/ 5411364 w 11145414"/>
              <a:gd name="connsiteY17" fmla="*/ 2629136 h 2752961"/>
              <a:gd name="connsiteX18" fmla="*/ 5458989 w 11145414"/>
              <a:gd name="connsiteY18" fmla="*/ 2600561 h 2752961"/>
              <a:gd name="connsiteX19" fmla="*/ 5516139 w 11145414"/>
              <a:gd name="connsiteY19" fmla="*/ 2571986 h 2752961"/>
              <a:gd name="connsiteX20" fmla="*/ 5735214 w 11145414"/>
              <a:gd name="connsiteY20" fmla="*/ 2543411 h 2752961"/>
              <a:gd name="connsiteX21" fmla="*/ 5839989 w 11145414"/>
              <a:gd name="connsiteY21" fmla="*/ 2524361 h 2752961"/>
              <a:gd name="connsiteX22" fmla="*/ 6649614 w 11145414"/>
              <a:gd name="connsiteY22" fmla="*/ 2486261 h 2752961"/>
              <a:gd name="connsiteX23" fmla="*/ 7087764 w 11145414"/>
              <a:gd name="connsiteY23" fmla="*/ 2429111 h 2752961"/>
              <a:gd name="connsiteX24" fmla="*/ 7468764 w 11145414"/>
              <a:gd name="connsiteY24" fmla="*/ 2391011 h 2752961"/>
              <a:gd name="connsiteX25" fmla="*/ 7897389 w 11145414"/>
              <a:gd name="connsiteY25" fmla="*/ 2314811 h 2752961"/>
              <a:gd name="connsiteX26" fmla="*/ 8364114 w 11145414"/>
              <a:gd name="connsiteY26" fmla="*/ 2257661 h 2752961"/>
              <a:gd name="connsiteX27" fmla="*/ 8916564 w 11145414"/>
              <a:gd name="connsiteY27" fmla="*/ 2171936 h 2752961"/>
              <a:gd name="connsiteX28" fmla="*/ 10202439 w 11145414"/>
              <a:gd name="connsiteY28" fmla="*/ 1971911 h 2752961"/>
              <a:gd name="connsiteX29" fmla="*/ 10897764 w 11145414"/>
              <a:gd name="connsiteY29" fmla="*/ 1714736 h 2752961"/>
              <a:gd name="connsiteX30" fmla="*/ 11126364 w 11145414"/>
              <a:gd name="connsiteY30" fmla="*/ 1362311 h 2752961"/>
              <a:gd name="connsiteX31" fmla="*/ 11135889 w 11145414"/>
              <a:gd name="connsiteY31" fmla="*/ 1181336 h 2752961"/>
              <a:gd name="connsiteX32" fmla="*/ 11145414 w 11145414"/>
              <a:gd name="connsiteY32" fmla="*/ 1028936 h 2752961"/>
              <a:gd name="connsiteX33" fmla="*/ 11097789 w 11145414"/>
              <a:gd name="connsiteY33" fmla="*/ 714611 h 2752961"/>
              <a:gd name="connsiteX34" fmla="*/ 11031114 w 11145414"/>
              <a:gd name="connsiteY34" fmla="*/ 609836 h 2752961"/>
              <a:gd name="connsiteX35" fmla="*/ 10945389 w 11145414"/>
              <a:gd name="connsiteY35" fmla="*/ 495536 h 2752961"/>
              <a:gd name="connsiteX36" fmla="*/ 10707264 w 11145414"/>
              <a:gd name="connsiteY36" fmla="*/ 324086 h 2752961"/>
              <a:gd name="connsiteX37" fmla="*/ 10592964 w 11145414"/>
              <a:gd name="connsiteY37" fmla="*/ 276461 h 2752961"/>
              <a:gd name="connsiteX38" fmla="*/ 10459614 w 11145414"/>
              <a:gd name="connsiteY38" fmla="*/ 257411 h 2752961"/>
              <a:gd name="connsiteX39" fmla="*/ 10250064 w 11145414"/>
              <a:gd name="connsiteY39" fmla="*/ 219311 h 2752961"/>
              <a:gd name="connsiteX40" fmla="*/ 9507114 w 11145414"/>
              <a:gd name="connsiteY40" fmla="*/ 171686 h 2752961"/>
              <a:gd name="connsiteX41" fmla="*/ 9107064 w 11145414"/>
              <a:gd name="connsiteY41" fmla="*/ 162161 h 2752961"/>
              <a:gd name="connsiteX42" fmla="*/ 5792364 w 11145414"/>
              <a:gd name="connsiteY42" fmla="*/ 133586 h 2752961"/>
              <a:gd name="connsiteX43" fmla="*/ 5192289 w 11145414"/>
              <a:gd name="connsiteY43" fmla="*/ 114536 h 2752961"/>
              <a:gd name="connsiteX44" fmla="*/ 2477664 w 11145414"/>
              <a:gd name="connsiteY44" fmla="*/ 85961 h 2752961"/>
              <a:gd name="connsiteX45" fmla="*/ 2077614 w 11145414"/>
              <a:gd name="connsiteY45" fmla="*/ 57386 h 2752961"/>
              <a:gd name="connsiteX46" fmla="*/ 1325139 w 11145414"/>
              <a:gd name="connsiteY46" fmla="*/ 38336 h 2752961"/>
              <a:gd name="connsiteX47" fmla="*/ 934614 w 11145414"/>
              <a:gd name="connsiteY47" fmla="*/ 19286 h 2752961"/>
              <a:gd name="connsiteX48" fmla="*/ 696489 w 11145414"/>
              <a:gd name="connsiteY48" fmla="*/ 9761 h 2752961"/>
              <a:gd name="connsiteX49" fmla="*/ 620289 w 11145414"/>
              <a:gd name="connsiteY49" fmla="*/ 236 h 275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145414" h="2752961">
                <a:moveTo>
                  <a:pt x="620289" y="236"/>
                </a:moveTo>
                <a:cubicBezTo>
                  <a:pt x="502814" y="-1898"/>
                  <a:pt x="310726" y="9175"/>
                  <a:pt x="258339" y="85961"/>
                </a:cubicBezTo>
                <a:cubicBezTo>
                  <a:pt x="216633" y="147091"/>
                  <a:pt x="223481" y="141593"/>
                  <a:pt x="210714" y="171686"/>
                </a:cubicBezTo>
                <a:cubicBezTo>
                  <a:pt x="178930" y="246604"/>
                  <a:pt x="152485" y="323690"/>
                  <a:pt x="124989" y="400286"/>
                </a:cubicBezTo>
                <a:cubicBezTo>
                  <a:pt x="108028" y="447535"/>
                  <a:pt x="92776" y="495384"/>
                  <a:pt x="77364" y="543161"/>
                </a:cubicBezTo>
                <a:cubicBezTo>
                  <a:pt x="61024" y="593814"/>
                  <a:pt x="29739" y="695561"/>
                  <a:pt x="29739" y="695561"/>
                </a:cubicBezTo>
                <a:cubicBezTo>
                  <a:pt x="23389" y="740011"/>
                  <a:pt x="14880" y="784206"/>
                  <a:pt x="10689" y="828911"/>
                </a:cubicBezTo>
                <a:cubicBezTo>
                  <a:pt x="-1970" y="963937"/>
                  <a:pt x="-5072" y="1188078"/>
                  <a:pt x="10689" y="1305161"/>
                </a:cubicBezTo>
                <a:cubicBezTo>
                  <a:pt x="28313" y="1436080"/>
                  <a:pt x="80213" y="1533294"/>
                  <a:pt x="153564" y="1638536"/>
                </a:cubicBezTo>
                <a:cubicBezTo>
                  <a:pt x="194962" y="1697934"/>
                  <a:pt x="236488" y="1758032"/>
                  <a:pt x="286914" y="1809986"/>
                </a:cubicBezTo>
                <a:cubicBezTo>
                  <a:pt x="341842" y="1866578"/>
                  <a:pt x="399206" y="1923625"/>
                  <a:pt x="467889" y="1962386"/>
                </a:cubicBezTo>
                <a:cubicBezTo>
                  <a:pt x="721386" y="2105449"/>
                  <a:pt x="982858" y="2234891"/>
                  <a:pt x="1248939" y="2352911"/>
                </a:cubicBezTo>
                <a:cubicBezTo>
                  <a:pt x="1485410" y="2457797"/>
                  <a:pt x="1924352" y="2560730"/>
                  <a:pt x="2163339" y="2600561"/>
                </a:cubicBezTo>
                <a:cubicBezTo>
                  <a:pt x="2328334" y="2628060"/>
                  <a:pt x="3101687" y="2719181"/>
                  <a:pt x="3334914" y="2733911"/>
                </a:cubicBezTo>
                <a:cubicBezTo>
                  <a:pt x="3474372" y="2742719"/>
                  <a:pt x="3614303" y="2740800"/>
                  <a:pt x="3754014" y="2743436"/>
                </a:cubicBezTo>
                <a:lnTo>
                  <a:pt x="4344564" y="2752961"/>
                </a:lnTo>
                <a:cubicBezTo>
                  <a:pt x="4627139" y="2727561"/>
                  <a:pt x="4910467" y="2709473"/>
                  <a:pt x="5192289" y="2676761"/>
                </a:cubicBezTo>
                <a:cubicBezTo>
                  <a:pt x="5266521" y="2668145"/>
                  <a:pt x="5339509" y="2649666"/>
                  <a:pt x="5411364" y="2629136"/>
                </a:cubicBezTo>
                <a:cubicBezTo>
                  <a:pt x="5429165" y="2624050"/>
                  <a:pt x="5442736" y="2609426"/>
                  <a:pt x="5458989" y="2600561"/>
                </a:cubicBezTo>
                <a:cubicBezTo>
                  <a:pt x="5477687" y="2590362"/>
                  <a:pt x="5495706" y="2577996"/>
                  <a:pt x="5516139" y="2571986"/>
                </a:cubicBezTo>
                <a:cubicBezTo>
                  <a:pt x="5582668" y="2552419"/>
                  <a:pt x="5667244" y="2549075"/>
                  <a:pt x="5735214" y="2543411"/>
                </a:cubicBezTo>
                <a:cubicBezTo>
                  <a:pt x="5770139" y="2537061"/>
                  <a:pt x="5804561" y="2526575"/>
                  <a:pt x="5839989" y="2524361"/>
                </a:cubicBezTo>
                <a:cubicBezTo>
                  <a:pt x="6109637" y="2507508"/>
                  <a:pt x="6649614" y="2486261"/>
                  <a:pt x="6649614" y="2486261"/>
                </a:cubicBezTo>
                <a:lnTo>
                  <a:pt x="7087764" y="2429111"/>
                </a:lnTo>
                <a:cubicBezTo>
                  <a:pt x="7214543" y="2414369"/>
                  <a:pt x="7342384" y="2408853"/>
                  <a:pt x="7468764" y="2391011"/>
                </a:cubicBezTo>
                <a:cubicBezTo>
                  <a:pt x="7612454" y="2370725"/>
                  <a:pt x="7753857" y="2336188"/>
                  <a:pt x="7897389" y="2314811"/>
                </a:cubicBezTo>
                <a:cubicBezTo>
                  <a:pt x="8052416" y="2291722"/>
                  <a:pt x="8208895" y="2279421"/>
                  <a:pt x="8364114" y="2257661"/>
                </a:cubicBezTo>
                <a:cubicBezTo>
                  <a:pt x="8548663" y="2231790"/>
                  <a:pt x="8732113" y="2198497"/>
                  <a:pt x="8916564" y="2171936"/>
                </a:cubicBezTo>
                <a:cubicBezTo>
                  <a:pt x="9305781" y="2115889"/>
                  <a:pt x="9819605" y="2063385"/>
                  <a:pt x="10202439" y="1971911"/>
                </a:cubicBezTo>
                <a:cubicBezTo>
                  <a:pt x="10463786" y="1909465"/>
                  <a:pt x="10658994" y="1817066"/>
                  <a:pt x="10897764" y="1714736"/>
                </a:cubicBezTo>
                <a:cubicBezTo>
                  <a:pt x="11009756" y="1586746"/>
                  <a:pt x="11078662" y="1535773"/>
                  <a:pt x="11126364" y="1362311"/>
                </a:cubicBezTo>
                <a:cubicBezTo>
                  <a:pt x="11142382" y="1304065"/>
                  <a:pt x="11132443" y="1241646"/>
                  <a:pt x="11135889" y="1181336"/>
                </a:cubicBezTo>
                <a:cubicBezTo>
                  <a:pt x="11138793" y="1130520"/>
                  <a:pt x="11142239" y="1079736"/>
                  <a:pt x="11145414" y="1028936"/>
                </a:cubicBezTo>
                <a:cubicBezTo>
                  <a:pt x="11129539" y="924161"/>
                  <a:pt x="11125672" y="816848"/>
                  <a:pt x="11097789" y="714611"/>
                </a:cubicBezTo>
                <a:cubicBezTo>
                  <a:pt x="11086897" y="674673"/>
                  <a:pt x="11054754" y="643819"/>
                  <a:pt x="11031114" y="609836"/>
                </a:cubicBezTo>
                <a:cubicBezTo>
                  <a:pt x="11003917" y="570740"/>
                  <a:pt x="10978308" y="529952"/>
                  <a:pt x="10945389" y="495536"/>
                </a:cubicBezTo>
                <a:cubicBezTo>
                  <a:pt x="10875591" y="422565"/>
                  <a:pt x="10796723" y="368816"/>
                  <a:pt x="10707264" y="324086"/>
                </a:cubicBezTo>
                <a:cubicBezTo>
                  <a:pt x="10670347" y="305627"/>
                  <a:pt x="10632820" y="287191"/>
                  <a:pt x="10592964" y="276461"/>
                </a:cubicBezTo>
                <a:cubicBezTo>
                  <a:pt x="10549607" y="264788"/>
                  <a:pt x="10503904" y="264793"/>
                  <a:pt x="10459614" y="257411"/>
                </a:cubicBezTo>
                <a:cubicBezTo>
                  <a:pt x="10389585" y="245739"/>
                  <a:pt x="10320773" y="225675"/>
                  <a:pt x="10250064" y="219311"/>
                </a:cubicBezTo>
                <a:cubicBezTo>
                  <a:pt x="10002905" y="197067"/>
                  <a:pt x="9755202" y="177593"/>
                  <a:pt x="9507114" y="171686"/>
                </a:cubicBezTo>
                <a:lnTo>
                  <a:pt x="9107064" y="162161"/>
                </a:lnTo>
                <a:lnTo>
                  <a:pt x="5792364" y="133586"/>
                </a:lnTo>
                <a:cubicBezTo>
                  <a:pt x="5592339" y="127236"/>
                  <a:pt x="5392404" y="116564"/>
                  <a:pt x="5192289" y="114536"/>
                </a:cubicBezTo>
                <a:lnTo>
                  <a:pt x="2477664" y="85961"/>
                </a:lnTo>
                <a:cubicBezTo>
                  <a:pt x="2347590" y="75121"/>
                  <a:pt x="2208960" y="61448"/>
                  <a:pt x="2077614" y="57386"/>
                </a:cubicBezTo>
                <a:lnTo>
                  <a:pt x="1325139" y="38336"/>
                </a:lnTo>
                <a:cubicBezTo>
                  <a:pt x="768668" y="22587"/>
                  <a:pt x="1285875" y="37299"/>
                  <a:pt x="934614" y="19286"/>
                </a:cubicBezTo>
                <a:cubicBezTo>
                  <a:pt x="855280" y="15218"/>
                  <a:pt x="775864" y="12936"/>
                  <a:pt x="696489" y="9761"/>
                </a:cubicBezTo>
                <a:lnTo>
                  <a:pt x="620289" y="236"/>
                </a:lnTo>
                <a:close/>
              </a:path>
            </a:pathLst>
          </a:cu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5420B8-21B9-D8B8-E209-4DD2DA43CB6C}"/>
              </a:ext>
            </a:extLst>
          </p:cNvPr>
          <p:cNvSpPr txBox="1"/>
          <p:nvPr/>
        </p:nvSpPr>
        <p:spPr>
          <a:xfrm>
            <a:off x="11266724" y="5292901"/>
            <a:ext cx="83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Linear/</a:t>
            </a:r>
          </a:p>
          <a:p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Conv1D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左大括弧 56">
            <a:extLst>
              <a:ext uri="{FF2B5EF4-FFF2-40B4-BE49-F238E27FC236}">
                <a16:creationId xmlns:a16="http://schemas.microsoft.com/office/drawing/2014/main" id="{E71CD18C-89A6-5347-B5EB-A53D0F42961A}"/>
              </a:ext>
            </a:extLst>
          </p:cNvPr>
          <p:cNvSpPr/>
          <p:nvPr/>
        </p:nvSpPr>
        <p:spPr>
          <a:xfrm rot="10800000">
            <a:off x="6322517" y="2265867"/>
            <a:ext cx="238126" cy="1020257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0C4A8D9A-D8A4-9785-E028-10860606A0CD}"/>
                  </a:ext>
                </a:extLst>
              </p:cNvPr>
              <p:cNvSpPr txBox="1"/>
              <p:nvPr/>
            </p:nvSpPr>
            <p:spPr>
              <a:xfrm>
                <a:off x="6511501" y="2545162"/>
                <a:ext cx="451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0C4A8D9A-D8A4-9785-E028-10860606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01" y="2545162"/>
                <a:ext cx="45146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4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2A618-F8AE-8CD6-F400-C5CFB0F4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Feed Directly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5CDD97-C5CC-3C9D-CECD-DC4E126B0074}"/>
              </a:ext>
            </a:extLst>
          </p:cNvPr>
          <p:cNvSpPr/>
          <p:nvPr/>
        </p:nvSpPr>
        <p:spPr>
          <a:xfrm>
            <a:off x="962025" y="3048000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B3B2CE13-3043-0A0F-8DED-AB6F8D50CB9D}"/>
              </a:ext>
            </a:extLst>
          </p:cNvPr>
          <p:cNvSpPr/>
          <p:nvPr/>
        </p:nvSpPr>
        <p:spPr>
          <a:xfrm rot="5400000">
            <a:off x="3363647" y="-688710"/>
            <a:ext cx="349780" cy="5153025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A19C51-D720-E138-A939-608D6AE0BCFB}"/>
                  </a:ext>
                </a:extLst>
              </p:cNvPr>
              <p:cNvSpPr txBox="1"/>
              <p:nvPr/>
            </p:nvSpPr>
            <p:spPr>
              <a:xfrm>
                <a:off x="3326844" y="1279525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A19C51-D720-E138-A939-608D6AE0B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44" y="1279525"/>
                <a:ext cx="44307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弧 29">
            <a:extLst>
              <a:ext uri="{FF2B5EF4-FFF2-40B4-BE49-F238E27FC236}">
                <a16:creationId xmlns:a16="http://schemas.microsoft.com/office/drawing/2014/main" id="{D2B73D55-4DC4-507F-3607-8361D4CE5009}"/>
              </a:ext>
            </a:extLst>
          </p:cNvPr>
          <p:cNvSpPr/>
          <p:nvPr/>
        </p:nvSpPr>
        <p:spPr>
          <a:xfrm rot="10800000">
            <a:off x="6322517" y="2265867"/>
            <a:ext cx="238126" cy="1020257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00F9C23-5AB0-0B2C-7B01-4DA27B162A57}"/>
                  </a:ext>
                </a:extLst>
              </p:cNvPr>
              <p:cNvSpPr txBox="1"/>
              <p:nvPr/>
            </p:nvSpPr>
            <p:spPr>
              <a:xfrm>
                <a:off x="6511501" y="2545162"/>
                <a:ext cx="451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00F9C23-5AB0-0B2C-7B01-4DA27B162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01" y="2545162"/>
                <a:ext cx="45146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9E9ECDC8-7B45-B5A7-AFE5-60C55B11ACD2}"/>
              </a:ext>
            </a:extLst>
          </p:cNvPr>
          <p:cNvSpPr/>
          <p:nvPr/>
        </p:nvSpPr>
        <p:spPr>
          <a:xfrm>
            <a:off x="962025" y="2639610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D25BE8-7FFA-E957-E075-2EFB2D84D4A9}"/>
              </a:ext>
            </a:extLst>
          </p:cNvPr>
          <p:cNvSpPr/>
          <p:nvPr/>
        </p:nvSpPr>
        <p:spPr>
          <a:xfrm>
            <a:off x="962025" y="2241251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6A975B48-136B-D4B4-0F70-F7AC1FDAB888}"/>
              </a:ext>
            </a:extLst>
          </p:cNvPr>
          <p:cNvSpPr/>
          <p:nvPr/>
        </p:nvSpPr>
        <p:spPr>
          <a:xfrm rot="5400000">
            <a:off x="3302318" y="3614055"/>
            <a:ext cx="461665" cy="3168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2BE7AD-14C7-C82A-DB4D-2DC025867C86}"/>
              </a:ext>
            </a:extLst>
          </p:cNvPr>
          <p:cNvSpPr/>
          <p:nvPr/>
        </p:nvSpPr>
        <p:spPr>
          <a:xfrm rot="5400000">
            <a:off x="1963450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73CCA0-0100-B9FD-ED1E-37195841F9D5}"/>
              </a:ext>
            </a:extLst>
          </p:cNvPr>
          <p:cNvSpPr/>
          <p:nvPr/>
        </p:nvSpPr>
        <p:spPr>
          <a:xfrm rot="5400000">
            <a:off x="2458900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B77293D-29B6-41C1-4935-828E4E92E27F}"/>
              </a:ext>
            </a:extLst>
          </p:cNvPr>
          <p:cNvSpPr txBox="1"/>
          <p:nvPr/>
        </p:nvSpPr>
        <p:spPr>
          <a:xfrm>
            <a:off x="3346042" y="4523908"/>
            <a:ext cx="39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FC0DEB8-855F-7B26-790C-E1A3E3D33130}"/>
              </a:ext>
            </a:extLst>
          </p:cNvPr>
          <p:cNvSpPr/>
          <p:nvPr/>
        </p:nvSpPr>
        <p:spPr>
          <a:xfrm rot="5400000">
            <a:off x="3905721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D68E22E-4371-8126-AEFF-706FA2A44CE2}"/>
              </a:ext>
            </a:extLst>
          </p:cNvPr>
          <p:cNvSpPr/>
          <p:nvPr/>
        </p:nvSpPr>
        <p:spPr>
          <a:xfrm rot="5400000">
            <a:off x="4399654" y="4663395"/>
            <a:ext cx="1227868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左大括弧 57">
            <a:extLst>
              <a:ext uri="{FF2B5EF4-FFF2-40B4-BE49-F238E27FC236}">
                <a16:creationId xmlns:a16="http://schemas.microsoft.com/office/drawing/2014/main" id="{FB23BD5C-E002-C11D-4BB1-C795F9603338}"/>
              </a:ext>
            </a:extLst>
          </p:cNvPr>
          <p:cNvSpPr/>
          <p:nvPr/>
        </p:nvSpPr>
        <p:spPr>
          <a:xfrm rot="10800000">
            <a:off x="6322517" y="4168520"/>
            <a:ext cx="238126" cy="1227872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5E9D4F40-D5A2-D5EF-EB5B-223DB6F480F7}"/>
                  </a:ext>
                </a:extLst>
              </p:cNvPr>
              <p:cNvSpPr txBox="1"/>
              <p:nvPr/>
            </p:nvSpPr>
            <p:spPr>
              <a:xfrm>
                <a:off x="6511501" y="4549457"/>
                <a:ext cx="47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5E9D4F40-D5A2-D5EF-EB5B-223DB6F4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01" y="4549457"/>
                <a:ext cx="47583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0D5508-F71B-7305-6B0C-1B7E8D08209F}"/>
              </a:ext>
            </a:extLst>
          </p:cNvPr>
          <p:cNvSpPr txBox="1"/>
          <p:nvPr/>
        </p:nvSpPr>
        <p:spPr>
          <a:xfrm>
            <a:off x="3669999" y="3557656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Encoding (</a:t>
            </a:r>
            <a:r>
              <a:rPr lang="en-US" altLang="zh-TW" dirty="0">
                <a:solidFill>
                  <a:srgbClr val="7030A0"/>
                </a:solidFill>
                <a:highlight>
                  <a:srgbClr val="D9D9D9"/>
                </a:highlight>
              </a:rPr>
              <a:t>token</a:t>
            </a:r>
            <a:r>
              <a:rPr lang="en-US" altLang="zh-TW" dirty="0">
                <a:solidFill>
                  <a:srgbClr val="7030A0"/>
                </a:solidFill>
              </a:rPr>
              <a:t> + </a:t>
            </a:r>
            <a:r>
              <a:rPr lang="en-US" altLang="zh-TW" dirty="0">
                <a:solidFill>
                  <a:srgbClr val="D5B8EA"/>
                </a:solidFill>
              </a:rPr>
              <a:t>pos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41BF956-F45B-30C6-A4B0-04D6DC442758}"/>
              </a:ext>
            </a:extLst>
          </p:cNvPr>
          <p:cNvSpPr/>
          <p:nvPr/>
        </p:nvSpPr>
        <p:spPr>
          <a:xfrm rot="5400000">
            <a:off x="466548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17A6ADB-063A-48C0-1217-728AA8DF5870}"/>
              </a:ext>
            </a:extLst>
          </p:cNvPr>
          <p:cNvSpPr/>
          <p:nvPr/>
        </p:nvSpPr>
        <p:spPr>
          <a:xfrm rot="5400000">
            <a:off x="968497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88D15AA-E574-03D0-56E5-3A8042757F63}"/>
              </a:ext>
            </a:extLst>
          </p:cNvPr>
          <p:cNvSpPr/>
          <p:nvPr/>
        </p:nvSpPr>
        <p:spPr>
          <a:xfrm rot="5400000">
            <a:off x="1463947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28E27F8-43D7-D651-3897-11F9CC7F85FC}"/>
              </a:ext>
            </a:extLst>
          </p:cNvPr>
          <p:cNvSpPr/>
          <p:nvPr/>
        </p:nvSpPr>
        <p:spPr>
          <a:xfrm rot="5400000">
            <a:off x="4893589" y="4663395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5E085C5-90F6-9569-A141-EE9B24086873}"/>
              </a:ext>
            </a:extLst>
          </p:cNvPr>
          <p:cNvSpPr/>
          <p:nvPr/>
        </p:nvSpPr>
        <p:spPr>
          <a:xfrm rot="5400000">
            <a:off x="5387522" y="4663395"/>
            <a:ext cx="1227868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C23A139-0A31-2731-060E-F111F6E44A85}"/>
              </a:ext>
            </a:extLst>
          </p:cNvPr>
          <p:cNvSpPr/>
          <p:nvPr/>
        </p:nvSpPr>
        <p:spPr>
          <a:xfrm rot="5400000">
            <a:off x="3400949" y="4663396"/>
            <a:ext cx="1227866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51558D-C41F-BE46-293E-B817DAAD3251}"/>
              </a:ext>
            </a:extLst>
          </p:cNvPr>
          <p:cNvSpPr txBox="1"/>
          <p:nvPr/>
        </p:nvSpPr>
        <p:spPr>
          <a:xfrm>
            <a:off x="6026337" y="3467743"/>
            <a:ext cx="83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Linear/</a:t>
            </a:r>
          </a:p>
          <a:p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Conv1D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9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CB15A-81BE-0AB3-360F-FF8EAAD3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3. Patching</a:t>
            </a:r>
            <a:br>
              <a:rPr lang="en-US" altLang="zh-TW" dirty="0"/>
            </a:br>
            <a:r>
              <a:rPr lang="en-US" altLang="zh-TW" dirty="0"/>
              <a:t>     with Temporal Embedding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54A8B3-63BD-B19E-3B42-7CADAB16B05E}"/>
              </a:ext>
            </a:extLst>
          </p:cNvPr>
          <p:cNvSpPr/>
          <p:nvPr/>
        </p:nvSpPr>
        <p:spPr>
          <a:xfrm>
            <a:off x="962025" y="3048000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2A4159ED-3D6C-C574-1B4E-1C0D1D5A74DF}"/>
              </a:ext>
            </a:extLst>
          </p:cNvPr>
          <p:cNvSpPr/>
          <p:nvPr/>
        </p:nvSpPr>
        <p:spPr>
          <a:xfrm rot="5400000">
            <a:off x="3363647" y="-688710"/>
            <a:ext cx="349780" cy="5153025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FF37E9-CDF1-CB7A-DA94-34769AAD7B98}"/>
                  </a:ext>
                </a:extLst>
              </p:cNvPr>
              <p:cNvSpPr txBox="1"/>
              <p:nvPr/>
            </p:nvSpPr>
            <p:spPr>
              <a:xfrm>
                <a:off x="3326844" y="1279525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0FF37E9-CDF1-CB7A-DA94-34769AAD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44" y="1279525"/>
                <a:ext cx="44307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2A3C268-3A7A-5161-E8AB-CD7A8F44C724}"/>
              </a:ext>
            </a:extLst>
          </p:cNvPr>
          <p:cNvSpPr/>
          <p:nvPr/>
        </p:nvSpPr>
        <p:spPr>
          <a:xfrm>
            <a:off x="962025" y="2639610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536DDE-ACDC-FF51-4D74-C45B7B7E90DE}"/>
              </a:ext>
            </a:extLst>
          </p:cNvPr>
          <p:cNvSpPr/>
          <p:nvPr/>
        </p:nvSpPr>
        <p:spPr>
          <a:xfrm>
            <a:off x="962025" y="2241251"/>
            <a:ext cx="51530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0260AC5-A47E-62D7-09C4-0998C9D7056E}"/>
              </a:ext>
            </a:extLst>
          </p:cNvPr>
          <p:cNvSpPr txBox="1"/>
          <p:nvPr/>
        </p:nvSpPr>
        <p:spPr>
          <a:xfrm>
            <a:off x="3317845" y="204891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(w/ Channel Independence)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C1BC4A23-7826-2C5D-5B93-3E23A36EC520}"/>
              </a:ext>
            </a:extLst>
          </p:cNvPr>
          <p:cNvGrpSpPr/>
          <p:nvPr/>
        </p:nvGrpSpPr>
        <p:grpSpPr>
          <a:xfrm>
            <a:off x="1998115" y="4007014"/>
            <a:ext cx="3417378" cy="1926694"/>
            <a:chOff x="2333627" y="3862918"/>
            <a:chExt cx="3417378" cy="192669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6B4480-A886-4541-4E0B-0CE7C3D0B994}"/>
                </a:ext>
              </a:extLst>
            </p:cNvPr>
            <p:cNvSpPr/>
            <p:nvPr/>
          </p:nvSpPr>
          <p:spPr>
            <a:xfrm rot="5400000">
              <a:off x="1981202" y="5199062"/>
              <a:ext cx="942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3B8FBB7-6872-1A5F-D425-11C54C4B8380}"/>
                </a:ext>
              </a:extLst>
            </p:cNvPr>
            <p:cNvSpPr/>
            <p:nvPr/>
          </p:nvSpPr>
          <p:spPr>
            <a:xfrm rot="5400000">
              <a:off x="2483151" y="5199062"/>
              <a:ext cx="942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DEC861A-15F1-FEFE-6A8F-85E64832083B}"/>
                </a:ext>
              </a:extLst>
            </p:cNvPr>
            <p:cNvSpPr/>
            <p:nvPr/>
          </p:nvSpPr>
          <p:spPr>
            <a:xfrm rot="5400000">
              <a:off x="2978601" y="5199062"/>
              <a:ext cx="942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E54CCC7-AC9A-A659-9A92-CB9F57CA9AE6}"/>
                </a:ext>
              </a:extLst>
            </p:cNvPr>
            <p:cNvSpPr txBox="1"/>
            <p:nvPr/>
          </p:nvSpPr>
          <p:spPr>
            <a:xfrm>
              <a:off x="3694610" y="505957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70FFFF3-076A-5985-841E-AE721B422F63}"/>
                </a:ext>
              </a:extLst>
            </p:cNvPr>
            <p:cNvSpPr/>
            <p:nvPr/>
          </p:nvSpPr>
          <p:spPr>
            <a:xfrm rot="5400000">
              <a:off x="3865116" y="5199062"/>
              <a:ext cx="942975" cy="238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左大括弧 80">
              <a:extLst>
                <a:ext uri="{FF2B5EF4-FFF2-40B4-BE49-F238E27FC236}">
                  <a16:creationId xmlns:a16="http://schemas.microsoft.com/office/drawing/2014/main" id="{40E99515-1F8F-FFB8-AE6D-884B97EB1978}"/>
                </a:ext>
              </a:extLst>
            </p:cNvPr>
            <p:cNvSpPr/>
            <p:nvPr/>
          </p:nvSpPr>
          <p:spPr>
            <a:xfrm rot="5400000">
              <a:off x="3466724" y="3168345"/>
              <a:ext cx="349780" cy="2615974"/>
            </a:xfrm>
            <a:prstGeom prst="leftBrace">
              <a:avLst>
                <a:gd name="adj1" fmla="val 7068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B58FCCCC-5D87-114A-8C30-3F5AFAF000D2}"/>
                    </a:ext>
                  </a:extLst>
                </p:cNvPr>
                <p:cNvSpPr txBox="1"/>
                <p:nvPr/>
              </p:nvSpPr>
              <p:spPr>
                <a:xfrm>
                  <a:off x="3450088" y="3862918"/>
                  <a:ext cx="487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B58FCCCC-5D87-114A-8C30-3F5AFAF00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088" y="3862918"/>
                  <a:ext cx="48712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左大括弧 82">
              <a:extLst>
                <a:ext uri="{FF2B5EF4-FFF2-40B4-BE49-F238E27FC236}">
                  <a16:creationId xmlns:a16="http://schemas.microsoft.com/office/drawing/2014/main" id="{4ACA0599-E91E-D3A4-6AA2-D0E1901AD8E6}"/>
                </a:ext>
              </a:extLst>
            </p:cNvPr>
            <p:cNvSpPr/>
            <p:nvPr/>
          </p:nvSpPr>
          <p:spPr>
            <a:xfrm rot="10800000">
              <a:off x="5110166" y="4846636"/>
              <a:ext cx="238126" cy="942975"/>
            </a:xfrm>
            <a:prstGeom prst="leftBrace">
              <a:avLst>
                <a:gd name="adj1" fmla="val 7068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4D39FEC4-03DB-D93F-1EBD-E9CC9BB69689}"/>
                    </a:ext>
                  </a:extLst>
                </p:cNvPr>
                <p:cNvSpPr txBox="1"/>
                <p:nvPr/>
              </p:nvSpPr>
              <p:spPr>
                <a:xfrm>
                  <a:off x="5299150" y="5085124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4D39FEC4-03DB-D93F-1EBD-E9CC9BB69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150" y="5085124"/>
                  <a:ext cx="4518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69F72496-AAB0-F433-D055-248A15C4AAE1}"/>
                </a:ext>
              </a:extLst>
            </p:cNvPr>
            <p:cNvGrpSpPr/>
            <p:nvPr/>
          </p:nvGrpSpPr>
          <p:grpSpPr>
            <a:xfrm rot="5400000">
              <a:off x="4359051" y="5196893"/>
              <a:ext cx="942975" cy="238125"/>
              <a:chOff x="6296025" y="5200444"/>
              <a:chExt cx="942975" cy="238125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A8A2BF6-DC99-6138-B600-4C944EF92072}"/>
                  </a:ext>
                </a:extLst>
              </p:cNvPr>
              <p:cNvSpPr/>
              <p:nvPr/>
            </p:nvSpPr>
            <p:spPr>
              <a:xfrm>
                <a:off x="6296025" y="5200444"/>
                <a:ext cx="561975" cy="238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FA45986-1109-CB83-9865-354AAC38A806}"/>
                  </a:ext>
                </a:extLst>
              </p:cNvPr>
              <p:cNvSpPr/>
              <p:nvPr/>
            </p:nvSpPr>
            <p:spPr>
              <a:xfrm>
                <a:off x="6858000" y="5200444"/>
                <a:ext cx="381000" cy="238125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5EA2E30B-4BBC-18C3-D929-14036E7419A6}"/>
                    </a:ext>
                  </a:extLst>
                </p:cNvPr>
                <p:cNvSpPr txBox="1"/>
                <p:nvPr/>
              </p:nvSpPr>
              <p:spPr>
                <a:xfrm>
                  <a:off x="3776618" y="3862918"/>
                  <a:ext cx="881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5EA2E30B-4BBC-18C3-D929-14036E741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618" y="3862918"/>
                  <a:ext cx="88184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箭號: 向右 88">
            <a:extLst>
              <a:ext uri="{FF2B5EF4-FFF2-40B4-BE49-F238E27FC236}">
                <a16:creationId xmlns:a16="http://schemas.microsoft.com/office/drawing/2014/main" id="{A25A260A-073E-F539-ABF2-8D45715ADD49}"/>
              </a:ext>
            </a:extLst>
          </p:cNvPr>
          <p:cNvSpPr/>
          <p:nvPr/>
        </p:nvSpPr>
        <p:spPr>
          <a:xfrm rot="5400000">
            <a:off x="3317545" y="3494209"/>
            <a:ext cx="461665" cy="31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左大括弧 90">
            <a:extLst>
              <a:ext uri="{FF2B5EF4-FFF2-40B4-BE49-F238E27FC236}">
                <a16:creationId xmlns:a16="http://schemas.microsoft.com/office/drawing/2014/main" id="{D36C3E4C-6302-6D9C-1582-3B0EC6429B80}"/>
              </a:ext>
            </a:extLst>
          </p:cNvPr>
          <p:cNvSpPr/>
          <p:nvPr/>
        </p:nvSpPr>
        <p:spPr>
          <a:xfrm rot="10800000">
            <a:off x="6322517" y="2265867"/>
            <a:ext cx="238126" cy="1020257"/>
          </a:xfrm>
          <a:prstGeom prst="leftBrace">
            <a:avLst>
              <a:gd name="adj1" fmla="val 7068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598859B8-2E25-A8A8-996E-F2E0C5104E35}"/>
                  </a:ext>
                </a:extLst>
              </p:cNvPr>
              <p:cNvSpPr txBox="1"/>
              <p:nvPr/>
            </p:nvSpPr>
            <p:spPr>
              <a:xfrm>
                <a:off x="6511501" y="2545162"/>
                <a:ext cx="451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598859B8-2E25-A8A8-996E-F2E0C510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01" y="2545162"/>
                <a:ext cx="4514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圖片 92">
            <a:extLst>
              <a:ext uri="{FF2B5EF4-FFF2-40B4-BE49-F238E27FC236}">
                <a16:creationId xmlns:a16="http://schemas.microsoft.com/office/drawing/2014/main" id="{D33B1FAE-C9CE-2E8A-492E-06BE4943CF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143"/>
          <a:stretch/>
        </p:blipFill>
        <p:spPr>
          <a:xfrm>
            <a:off x="7315006" y="109538"/>
            <a:ext cx="4736245" cy="305752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3CBF2050-558D-DDDF-30DE-F56E81A613CA}"/>
              </a:ext>
            </a:extLst>
          </p:cNvPr>
          <p:cNvSpPr txBox="1"/>
          <p:nvPr/>
        </p:nvSpPr>
        <p:spPr>
          <a:xfrm>
            <a:off x="7621826" y="3224967"/>
            <a:ext cx="412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“Feed Directly” with Temporal Embedding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A412AA6-076F-9423-6EE4-2FEE712630AE}"/>
              </a:ext>
            </a:extLst>
          </p:cNvPr>
          <p:cNvSpPr/>
          <p:nvPr/>
        </p:nvSpPr>
        <p:spPr>
          <a:xfrm>
            <a:off x="7077075" y="-85725"/>
            <a:ext cx="5229225" cy="3819525"/>
          </a:xfrm>
          <a:prstGeom prst="rect">
            <a:avLst/>
          </a:prstGeom>
          <a:noFill/>
          <a:ln w="76200">
            <a:solidFill>
              <a:srgbClr val="FF0000">
                <a:alpha val="20000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BEB16296-68E3-168F-1EA8-A1F15FBC87BD}"/>
              </a:ext>
            </a:extLst>
          </p:cNvPr>
          <p:cNvSpPr txBox="1"/>
          <p:nvPr/>
        </p:nvSpPr>
        <p:spPr>
          <a:xfrm>
            <a:off x="1943154" y="4974276"/>
            <a:ext cx="341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1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2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.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.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16</a:t>
            </a:r>
            <a:endParaRPr lang="zh-TW" altLang="en-US" sz="1200" b="1" dirty="0">
              <a:solidFill>
                <a:srgbClr val="92D05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492ED8D-EC87-0063-89F7-8DA562363E68}"/>
              </a:ext>
            </a:extLst>
          </p:cNvPr>
          <p:cNvSpPr txBox="1"/>
          <p:nvPr/>
        </p:nvSpPr>
        <p:spPr>
          <a:xfrm>
            <a:off x="2449415" y="4974276"/>
            <a:ext cx="341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9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10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.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.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24</a:t>
            </a:r>
            <a:endParaRPr lang="zh-TW" altLang="en-US" sz="1200" b="1" dirty="0">
              <a:solidFill>
                <a:srgbClr val="92D05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945FBDD-14DA-78D6-65C9-48E6BE0293D0}"/>
              </a:ext>
            </a:extLst>
          </p:cNvPr>
          <p:cNvSpPr txBox="1"/>
          <p:nvPr/>
        </p:nvSpPr>
        <p:spPr>
          <a:xfrm>
            <a:off x="1840966" y="5982794"/>
            <a:ext cx="875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For each position, we have </a:t>
            </a:r>
            <a:r>
              <a:rPr lang="en-US" altLang="zh-TW" sz="2400" b="1" i="1" u="sng" dirty="0">
                <a:solidFill>
                  <a:srgbClr val="92D050"/>
                </a:solidFill>
              </a:rPr>
              <a:t>multiple timestamps</a:t>
            </a:r>
            <a:r>
              <a:rPr lang="en-US" altLang="zh-TW" sz="2400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We need to devise a method to </a:t>
            </a:r>
            <a:r>
              <a:rPr lang="en-US" altLang="zh-TW" sz="2400" dirty="0">
                <a:solidFill>
                  <a:srgbClr val="92D050"/>
                </a:solidFill>
                <a:highlight>
                  <a:srgbClr val="FFFF00"/>
                </a:highlight>
              </a:rPr>
              <a:t>aggregate this temporal information</a:t>
            </a:r>
            <a:r>
              <a:rPr lang="en-US" altLang="zh-TW" sz="2400" dirty="0">
                <a:solidFill>
                  <a:srgbClr val="92D050"/>
                </a:solidFill>
              </a:rPr>
              <a:t>.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B2A4B49-D90A-AE76-6098-6D7263E8F55C}"/>
              </a:ext>
            </a:extLst>
          </p:cNvPr>
          <p:cNvSpPr txBox="1"/>
          <p:nvPr/>
        </p:nvSpPr>
        <p:spPr>
          <a:xfrm>
            <a:off x="2945650" y="4974276"/>
            <a:ext cx="341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17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18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.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.</a:t>
            </a:r>
          </a:p>
          <a:p>
            <a:pPr algn="ctr"/>
            <a:r>
              <a:rPr lang="en-US" altLang="zh-TW" sz="1200" b="1" dirty="0">
                <a:solidFill>
                  <a:srgbClr val="92D050"/>
                </a:solidFill>
              </a:rPr>
              <a:t>32</a:t>
            </a:r>
            <a:endParaRPr lang="zh-TW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7D731-A2DD-5CAC-DF8F-45D8E458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we use temporal embedding?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90F119-4BA3-F8D4-F8DB-F5A4302F621B}"/>
              </a:ext>
            </a:extLst>
          </p:cNvPr>
          <p:cNvSpPr txBox="1"/>
          <p:nvPr/>
        </p:nvSpPr>
        <p:spPr>
          <a:xfrm>
            <a:off x="318208" y="356235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token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A9FEF87-D195-DD49-21EA-0C3B6422660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33404" y="3747016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B20207-E1EC-C41A-5937-301500BABCE4}"/>
              </a:ext>
            </a:extLst>
          </p:cNvPr>
          <p:cNvSpPr txBox="1"/>
          <p:nvPr/>
        </p:nvSpPr>
        <p:spPr>
          <a:xfrm>
            <a:off x="2233554" y="3562350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token_emb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CB72DF-D9D6-A343-9DAA-7B1DE92CDC07}"/>
              </a:ext>
            </a:extLst>
          </p:cNvPr>
          <p:cNvSpPr txBox="1"/>
          <p:nvPr/>
        </p:nvSpPr>
        <p:spPr>
          <a:xfrm>
            <a:off x="1060337" y="3427413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token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</a:rPr>
              <a:t>encoding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AA6D8F-754F-3412-A706-B4387D5B2E08}"/>
              </a:ext>
            </a:extLst>
          </p:cNvPr>
          <p:cNvSpPr txBox="1"/>
          <p:nvPr/>
        </p:nvSpPr>
        <p:spPr>
          <a:xfrm>
            <a:off x="515313" y="45050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pos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B26D9DF-FB13-F0E3-EB9C-96D22DA5594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033404" y="4689732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DBB2151-98F4-71D5-650A-AEE326D0F481}"/>
              </a:ext>
            </a:extLst>
          </p:cNvPr>
          <p:cNvSpPr txBox="1"/>
          <p:nvPr/>
        </p:nvSpPr>
        <p:spPr>
          <a:xfrm>
            <a:off x="2233554" y="45050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pos_emb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5AFDB0-DAEF-D315-F5D1-6BC5A6D8C532}"/>
              </a:ext>
            </a:extLst>
          </p:cNvPr>
          <p:cNvSpPr txBox="1"/>
          <p:nvPr/>
        </p:nvSpPr>
        <p:spPr>
          <a:xfrm>
            <a:off x="1060337" y="4370129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pos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</a:rPr>
              <a:t>encoding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419FF3A3-62B3-B768-DA68-C35785E7BEBF}"/>
              </a:ext>
            </a:extLst>
          </p:cNvPr>
          <p:cNvSpPr/>
          <p:nvPr/>
        </p:nvSpPr>
        <p:spPr>
          <a:xfrm>
            <a:off x="3485756" y="3735409"/>
            <a:ext cx="729148" cy="95432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FC8BAB-1269-6477-7E18-CC66D5CB8105}"/>
              </a:ext>
            </a:extLst>
          </p:cNvPr>
          <p:cNvSpPr txBox="1"/>
          <p:nvPr/>
        </p:nvSpPr>
        <p:spPr>
          <a:xfrm>
            <a:off x="3700289" y="4027905"/>
            <a:ext cx="30008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A6B923-2DD9-B49E-FA9D-1561DF863398}"/>
              </a:ext>
            </a:extLst>
          </p:cNvPr>
          <p:cNvSpPr txBox="1"/>
          <p:nvPr/>
        </p:nvSpPr>
        <p:spPr>
          <a:xfrm>
            <a:off x="352705" y="562875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>
                <a:solidFill>
                  <a:srgbClr val="00B050"/>
                </a:solidFill>
              </a:rPr>
              <a:t>temp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ABE3F59-9076-9A2C-0BD6-3A406EE87F6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033404" y="5813423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004BC7-65F6-B3DB-EC66-DA31F70BB2B7}"/>
              </a:ext>
            </a:extLst>
          </p:cNvPr>
          <p:cNvSpPr txBox="1"/>
          <p:nvPr/>
        </p:nvSpPr>
        <p:spPr>
          <a:xfrm>
            <a:off x="2233554" y="5628757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50"/>
                </a:solidFill>
              </a:rPr>
              <a:t>temp_emb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6DF8247-6932-A94C-5144-382C9543984D}"/>
              </a:ext>
            </a:extLst>
          </p:cNvPr>
          <p:cNvSpPr txBox="1"/>
          <p:nvPr/>
        </p:nvSpPr>
        <p:spPr>
          <a:xfrm>
            <a:off x="1060337" y="5493820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temp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</a:rPr>
              <a:t>encoding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F131346A-059F-55A4-5AE9-ED5F97DE5247}"/>
              </a:ext>
            </a:extLst>
          </p:cNvPr>
          <p:cNvCxnSpPr>
            <a:stCxn id="25" idx="3"/>
          </p:cNvCxnSpPr>
          <p:nvPr/>
        </p:nvCxnSpPr>
        <p:spPr>
          <a:xfrm flipV="1">
            <a:off x="3451260" y="4870707"/>
            <a:ext cx="399070" cy="942716"/>
          </a:xfrm>
          <a:prstGeom prst="bentConnector2">
            <a:avLst/>
          </a:prstGeom>
          <a:ln>
            <a:solidFill>
              <a:srgbClr val="FF00FF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7924802-A9F3-0ECE-99BC-7A61B6AE4E7F}"/>
              </a:ext>
            </a:extLst>
          </p:cNvPr>
          <p:cNvSpPr txBox="1"/>
          <p:nvPr/>
        </p:nvSpPr>
        <p:spPr>
          <a:xfrm>
            <a:off x="7317387" y="3562350"/>
            <a:ext cx="15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err="1"/>
              <a:t>patched_token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6061301-B5C2-307E-3B51-D6A578427C70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909298" y="3747016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80CAB53-F800-F9BC-DDD7-2E7D266FA687}"/>
              </a:ext>
            </a:extLst>
          </p:cNvPr>
          <p:cNvSpPr txBox="1"/>
          <p:nvPr/>
        </p:nvSpPr>
        <p:spPr>
          <a:xfrm>
            <a:off x="10109448" y="3562350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token_emb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23084C0-4AAE-26C3-9FE3-AFCF0A9B3D3B}"/>
              </a:ext>
            </a:extLst>
          </p:cNvPr>
          <p:cNvSpPr txBox="1"/>
          <p:nvPr/>
        </p:nvSpPr>
        <p:spPr>
          <a:xfrm>
            <a:off x="8936231" y="3427413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token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</a:rPr>
              <a:t>encoding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5CB8843-EE54-85C1-4DF5-B47EC5F9BCBC}"/>
              </a:ext>
            </a:extLst>
          </p:cNvPr>
          <p:cNvSpPr txBox="1"/>
          <p:nvPr/>
        </p:nvSpPr>
        <p:spPr>
          <a:xfrm>
            <a:off x="7514493" y="4505066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err="1"/>
              <a:t>patched_pos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C08111F-19F0-1116-DDD8-486796207C9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909298" y="4689732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7AA58E7-64AC-4DD8-E915-0F157F5EA5F1}"/>
              </a:ext>
            </a:extLst>
          </p:cNvPr>
          <p:cNvSpPr txBox="1"/>
          <p:nvPr/>
        </p:nvSpPr>
        <p:spPr>
          <a:xfrm>
            <a:off x="10109448" y="45050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pos_emb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EED3CA2-6736-8AB3-B603-4F6A7C06B7C6}"/>
              </a:ext>
            </a:extLst>
          </p:cNvPr>
          <p:cNvSpPr txBox="1"/>
          <p:nvPr/>
        </p:nvSpPr>
        <p:spPr>
          <a:xfrm>
            <a:off x="8936231" y="4370129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pos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</a:rPr>
              <a:t>encoding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右大括弧 37">
            <a:extLst>
              <a:ext uri="{FF2B5EF4-FFF2-40B4-BE49-F238E27FC236}">
                <a16:creationId xmlns:a16="http://schemas.microsoft.com/office/drawing/2014/main" id="{EE39A04F-0E5E-DD3F-173B-058C0910DC3A}"/>
              </a:ext>
            </a:extLst>
          </p:cNvPr>
          <p:cNvSpPr/>
          <p:nvPr/>
        </p:nvSpPr>
        <p:spPr>
          <a:xfrm>
            <a:off x="11361650" y="3735409"/>
            <a:ext cx="729148" cy="954324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0C5478-4304-38F7-8625-3D7EA82EC2A2}"/>
              </a:ext>
            </a:extLst>
          </p:cNvPr>
          <p:cNvSpPr txBox="1"/>
          <p:nvPr/>
        </p:nvSpPr>
        <p:spPr>
          <a:xfrm>
            <a:off x="11576183" y="4027905"/>
            <a:ext cx="30008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124A12-CE3B-53C9-B869-49E58105357E}"/>
              </a:ext>
            </a:extLst>
          </p:cNvPr>
          <p:cNvSpPr txBox="1"/>
          <p:nvPr/>
        </p:nvSpPr>
        <p:spPr>
          <a:xfrm>
            <a:off x="7298985" y="5628757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err="1">
                <a:solidFill>
                  <a:srgbClr val="00B050"/>
                </a:solidFill>
              </a:rPr>
              <a:t>patched_temp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243E8F4-8546-904E-8E0C-DE6C89C575CB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8909298" y="5813423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7651C36-0B15-FD36-5689-A31A884B3273}"/>
              </a:ext>
            </a:extLst>
          </p:cNvPr>
          <p:cNvSpPr txBox="1"/>
          <p:nvPr/>
        </p:nvSpPr>
        <p:spPr>
          <a:xfrm>
            <a:off x="10109448" y="5628757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50"/>
                </a:solidFill>
              </a:rPr>
              <a:t>temp_emb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697D9D9-320B-6E68-6CB4-BE9A34695F93}"/>
              </a:ext>
            </a:extLst>
          </p:cNvPr>
          <p:cNvSpPr txBox="1"/>
          <p:nvPr/>
        </p:nvSpPr>
        <p:spPr>
          <a:xfrm>
            <a:off x="8936231" y="5493820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temp</a:t>
            </a:r>
          </a:p>
          <a:p>
            <a:pPr algn="ctr"/>
            <a:r>
              <a:rPr lang="en-US" altLang="zh-TW" dirty="0">
                <a:solidFill>
                  <a:schemeClr val="accent1"/>
                </a:solidFill>
              </a:rPr>
              <a:t>encoding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2410B266-08B4-CEE3-0A91-43354CA5BA0C}"/>
              </a:ext>
            </a:extLst>
          </p:cNvPr>
          <p:cNvCxnSpPr>
            <a:stCxn id="42" idx="3"/>
          </p:cNvCxnSpPr>
          <p:nvPr/>
        </p:nvCxnSpPr>
        <p:spPr>
          <a:xfrm flipV="1">
            <a:off x="11327154" y="4870707"/>
            <a:ext cx="399070" cy="942716"/>
          </a:xfrm>
          <a:prstGeom prst="bentConnector2">
            <a:avLst/>
          </a:prstGeom>
          <a:ln>
            <a:solidFill>
              <a:srgbClr val="FF00FF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6559698-33FA-C1BA-AF0F-3237A93783CA}"/>
              </a:ext>
            </a:extLst>
          </p:cNvPr>
          <p:cNvSpPr txBox="1"/>
          <p:nvPr/>
        </p:nvSpPr>
        <p:spPr>
          <a:xfrm>
            <a:off x="5467106" y="3562350"/>
            <a:ext cx="71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token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9A4B43F-A529-1A25-9B9F-EB6D66575126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6182302" y="3747016"/>
            <a:ext cx="1135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487706E-18A6-E2C8-C202-AF657EECDE7E}"/>
              </a:ext>
            </a:extLst>
          </p:cNvPr>
          <p:cNvSpPr txBox="1"/>
          <p:nvPr/>
        </p:nvSpPr>
        <p:spPr>
          <a:xfrm>
            <a:off x="6209235" y="3427413"/>
            <a:ext cx="104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patching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4EECF2A-07A9-643B-9F55-F34601B1437F}"/>
              </a:ext>
            </a:extLst>
          </p:cNvPr>
          <p:cNvCxnSpPr>
            <a:cxnSpLocks/>
          </p:cNvCxnSpPr>
          <p:nvPr/>
        </p:nvCxnSpPr>
        <p:spPr>
          <a:xfrm>
            <a:off x="4943475" y="2781300"/>
            <a:ext cx="0" cy="38100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F207EFA-F4F5-5B18-5F71-6DE7FAFC25D2}"/>
              </a:ext>
            </a:extLst>
          </p:cNvPr>
          <p:cNvSpPr txBox="1"/>
          <p:nvPr/>
        </p:nvSpPr>
        <p:spPr>
          <a:xfrm>
            <a:off x="731808" y="1711407"/>
            <a:ext cx="8832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rgbClr val="00B0F0"/>
                </a:solidFill>
              </a:rPr>
              <a:t>Feed Directly       vs.                 Patching</a:t>
            </a:r>
            <a:endParaRPr lang="zh-TW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0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A4A0E5-7E23-03DB-4722-BD05D80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Design – </a:t>
            </a:r>
            <a:br>
              <a:rPr lang="en-US" altLang="zh-TW" dirty="0"/>
            </a:br>
            <a:r>
              <a:rPr lang="en-US" altLang="zh-TW" dirty="0"/>
              <a:t>PEFT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98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1275</Words>
  <Application>Microsoft Office PowerPoint</Application>
  <PresentationFormat>寬螢幕</PresentationFormat>
  <Paragraphs>738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佈景主題</vt:lpstr>
      <vt:lpstr>LLM4TS</vt:lpstr>
      <vt:lpstr>Outline</vt:lpstr>
      <vt:lpstr>Method Design –  How to deal with time-series data</vt:lpstr>
      <vt:lpstr>Outline</vt:lpstr>
      <vt:lpstr>1. Patching</vt:lpstr>
      <vt:lpstr>2. Feed Directly</vt:lpstr>
      <vt:lpstr>3. Patching      with Temporal Embedding </vt:lpstr>
      <vt:lpstr>How do we use temporal embedding?</vt:lpstr>
      <vt:lpstr>Method Design –  PEFT</vt:lpstr>
      <vt:lpstr>Outline</vt:lpstr>
      <vt:lpstr>FPT vs. TSAdapter</vt:lpstr>
      <vt:lpstr>Experiments</vt:lpstr>
      <vt:lpstr>5 Tasks</vt:lpstr>
      <vt:lpstr>Long-term Forecasting</vt:lpstr>
      <vt:lpstr>Long-term Forecasting</vt:lpstr>
      <vt:lpstr>Time-Series XXX – Problem Definition</vt:lpstr>
      <vt:lpstr>Time-Series Forecasting – SOTA Papers </vt:lpstr>
      <vt:lpstr>Time-Series Classification – SOTA Papers</vt:lpstr>
      <vt:lpstr>Time-Series Anomaly Detection – SOTA Papers</vt:lpstr>
      <vt:lpstr>Time-Series Forecasting</vt:lpstr>
      <vt:lpstr>Baseline + Dataset</vt:lpstr>
      <vt:lpstr>PowerPoint 簡報</vt:lpstr>
      <vt:lpstr>PowerPoint 簡報</vt:lpstr>
      <vt:lpstr>Time-Series Classification</vt:lpstr>
      <vt:lpstr>Time-Series Anomaly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Pretrained LM for time-series</dc:title>
  <dc:creator>敬 張</dc:creator>
  <cp:lastModifiedBy>敬 張</cp:lastModifiedBy>
  <cp:revision>62</cp:revision>
  <dcterms:created xsi:type="dcterms:W3CDTF">2023-04-28T09:13:02Z</dcterms:created>
  <dcterms:modified xsi:type="dcterms:W3CDTF">2023-07-25T15:13:16Z</dcterms:modified>
</cp:coreProperties>
</file>