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95" r:id="rId4"/>
    <p:sldId id="258" r:id="rId5"/>
    <p:sldId id="264" r:id="rId6"/>
    <p:sldId id="296" r:id="rId7"/>
    <p:sldId id="297" r:id="rId8"/>
    <p:sldId id="263" r:id="rId9"/>
    <p:sldId id="298" r:id="rId10"/>
    <p:sldId id="304" r:id="rId11"/>
    <p:sldId id="262" r:id="rId12"/>
    <p:sldId id="300" r:id="rId13"/>
    <p:sldId id="301" r:id="rId14"/>
    <p:sldId id="321" r:id="rId15"/>
    <p:sldId id="320" r:id="rId16"/>
    <p:sldId id="302" r:id="rId17"/>
    <p:sldId id="308" r:id="rId18"/>
    <p:sldId id="309" r:id="rId19"/>
    <p:sldId id="311" r:id="rId20"/>
    <p:sldId id="310" r:id="rId21"/>
    <p:sldId id="313" r:id="rId22"/>
    <p:sldId id="314" r:id="rId23"/>
    <p:sldId id="261" r:id="rId24"/>
    <p:sldId id="315" r:id="rId25"/>
    <p:sldId id="319" r:id="rId26"/>
    <p:sldId id="316" r:id="rId27"/>
    <p:sldId id="317" r:id="rId28"/>
    <p:sldId id="318" r:id="rId29"/>
    <p:sldId id="280" r:id="rId30"/>
    <p:sldId id="281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Cover" id="{2BF6656E-301F-46AE-B55C-71B981C16B0D}">
          <p14:sldIdLst>
            <p14:sldId id="256"/>
          </p14:sldIdLst>
        </p14:section>
        <p14:section name="Outline" id="{83CE618A-51FA-4F11-B4B6-81C09CA66550}">
          <p14:sldIdLst>
            <p14:sldId id="257"/>
          </p14:sldIdLst>
        </p14:section>
        <p14:section name="Situation" id="{744497B3-F6E1-4F77-A68B-1FCA0E0C6632}">
          <p14:sldIdLst>
            <p14:sldId id="295"/>
            <p14:sldId id="258"/>
            <p14:sldId id="264"/>
            <p14:sldId id="296"/>
            <p14:sldId id="297"/>
            <p14:sldId id="263"/>
            <p14:sldId id="298"/>
            <p14:sldId id="304"/>
          </p14:sldIdLst>
        </p14:section>
        <p14:section name="Problem Formulation" id="{74D9A6BD-9A0A-4A7F-8AF5-CC7867303A17}">
          <p14:sldIdLst>
            <p14:sldId id="262"/>
            <p14:sldId id="300"/>
          </p14:sldIdLst>
        </p14:section>
        <p14:section name="Solution" id="{353CB6E0-B23A-418C-9B49-1574C5B8723C}">
          <p14:sldIdLst>
            <p14:sldId id="301"/>
            <p14:sldId id="321"/>
            <p14:sldId id="320"/>
            <p14:sldId id="302"/>
            <p14:sldId id="308"/>
            <p14:sldId id="309"/>
            <p14:sldId id="311"/>
            <p14:sldId id="310"/>
            <p14:sldId id="313"/>
            <p14:sldId id="314"/>
          </p14:sldIdLst>
        </p14:section>
        <p14:section name="Evaluation" id="{B01C31D4-D226-45A1-8986-3104EE3716B8}">
          <p14:sldIdLst>
            <p14:sldId id="261"/>
            <p14:sldId id="315"/>
            <p14:sldId id="319"/>
            <p14:sldId id="316"/>
            <p14:sldId id="317"/>
            <p14:sldId id="318"/>
          </p14:sldIdLst>
        </p14:section>
        <p14:section name="Conclusion" id="{B957B9F4-5904-4F87-8067-CB3586767A1F}">
          <p14:sldIdLst>
            <p14:sldId id="280"/>
            <p14:sldId id="281"/>
          </p14:sldIdLst>
        </p14:section>
        <p14:section name="Back Cover" id="{2101284D-C378-4E23-9E21-6EBA82D2E2C8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E8A0A-EA8D-452E-8300-16E3730BF6D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896C-C411-41F6-B42E-796A2C15C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2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9896C-C411-41F6-B42E-796A2C15C9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3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91F84-3773-42F9-9E9D-0B57D93EA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243F64-D405-412B-B253-47FA062FC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9E4DA-FE35-46E7-A246-55666DF2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6E14-BE85-4FDF-B959-FDD3723674D9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5E9F95-779E-478E-AAE2-C0D9ED6E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98CC6B-2F17-44AC-B659-31BFA1FA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5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EA28B-E77C-4686-8C4E-0278C49B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29AF1A-2E4A-4831-8A31-B40EA6658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5E6E0B-FD2B-46AC-B30F-FA5AD9D9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FB4C-CB84-4E98-80A3-0F1B1219D68A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20891C-7203-4E05-87A6-FB8FEFFE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0C8EED-EC8D-409A-A553-B01AAC64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3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484BA7-B314-470B-A7A0-9F636791A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F1870B-9CE3-4454-84E9-4B52CBBDF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9C902F-245E-45E4-876C-19BC3299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80FA-53EB-43F0-AF79-52845F1FF1BD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B1952D-F050-4E30-AFAA-0D046C1E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1C2C92-24BB-4EAD-A9EE-1C9FF1E6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2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EF01B-C52E-40CC-9229-610902DC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83401-4E82-43A6-B5C5-F2A325B6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B79926-EC66-43A6-9437-490FCABE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7BF8-5B11-411F-9F9E-D489F371F092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CB07AA-AA9E-4312-B00A-49D9ABC7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3B2E99-98BD-4ADA-8E54-DEF2F5E5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0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CEDC9A-38AE-4188-9EC6-EA739CC5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2E8FB8-73AE-4D55-A9AD-55662A03D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D19BE-4684-4575-A1EB-735B6DCA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EDFF-9027-4953-BBD3-36BAC8A5B276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50B5DB-17E3-4DCA-AC80-9040F08B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258EE9-605C-45A6-B2A3-FBF4C98B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8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73805-C0A5-4BF8-9C45-F5688E48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021DCC-ADD4-4D30-86B2-80232759C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BD51B-004E-4FA8-9ED4-95E04F13B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4F8658-F587-4553-ABA8-AB13777D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09A9-9F65-4A67-8402-A84AD2BF5197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4F76D3-4B03-416E-B23D-FD18A4FE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8D517B-EE9C-443B-88EA-E8FB6ADE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5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ACAC5-CF33-4016-8951-9855A33B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AC5F1B-4C8B-4348-9388-29B02AD2A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FBFEF7-6064-4843-855F-AE4D062DA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973ACE-B301-4A7D-8156-D44CBA701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A5936C-87DF-46CC-B671-FF7884B72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BEAA552-3AC6-4045-9A88-06D64A28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F1B4-80EE-4E21-AF7C-15D9C14BF146}" type="datetime1">
              <a:rPr lang="en-US" smtClean="0"/>
              <a:t>6/13/2022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49B4965-5E09-45B6-A0FD-1C28DEE0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220669-C614-4A25-BF7E-AEE0C96F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2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0DA76-D77B-4614-8B42-59D751EC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ABE2FCC-0799-434C-BDB1-527904B2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24BFC-D475-4D15-AA62-EB6EB4750DD0}" type="datetime1">
              <a:rPr lang="en-US" smtClean="0"/>
              <a:t>6/13/2022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DCBD495-7AC3-465B-8360-EF6F4F28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0D5DF0-6BB4-4BE6-A493-95E36164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B974A4-7114-4368-99A1-9CB7F2E8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B5A6-2834-4C5C-8C10-01B50FD7CEEE}" type="datetime1">
              <a:rPr lang="en-US" smtClean="0"/>
              <a:t>6/13/2022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14406A4-EA93-4C5D-9E46-03389BF0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B7BEB9-2C99-4048-BC02-34FE0EA5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9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B7AAB-F543-4CE4-B92B-E394E046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ACD944-FF04-4D1D-BA53-2977A642B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9C55C6-219C-423B-A2E8-F1F84EBD6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FEE5D8-6D90-4747-A301-32DF7E8D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E729-90F1-4155-BB15-F20524753537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698779-ACB6-45D5-924E-DFAB8474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5090FF-3A4A-4203-ABBD-36A2235A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06DB0-CD7E-485F-A758-605F065F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4AC7D7C-70A2-4AF1-980C-B7DE44A59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40A229-7717-40D0-8586-9FFFE7F51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B4131D-B1D8-466B-AEBE-58AEE8AC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F60C-2799-47E5-98C4-8E60FB661AD9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6CAF87-B395-4430-AA96-62808F66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907A0D-4702-4AA2-9A8E-645DB59C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276AD5B-6C31-4C2E-B65D-89C186B8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9539E9-8A5F-4781-B6CE-7FDEE676F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6D9E6C-990A-482B-9B07-208DD88C1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5F185-4189-4B50-B2F9-FF5E8BA505D8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7C0D4D-74AA-41CB-8BAD-EEE2D4B5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7D31E8-E007-4F14-A655-AC3F4A930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60A0-2FBF-4456-9807-31B4BD965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5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42743-21BF-488C-A870-21AED6131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56" y="1122363"/>
            <a:ext cx="10852088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GLAD-PAW: Graph-Based Log Anomaly Detection by Position Aware Weighted Graph Attention Network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2B378B-D333-4464-B77B-5558988FE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Jason Chang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7371EF-874C-4C47-AB30-898838477B32}"/>
              </a:ext>
            </a:extLst>
          </p:cNvPr>
          <p:cNvSpPr txBox="1"/>
          <p:nvPr/>
        </p:nvSpPr>
        <p:spPr>
          <a:xfrm>
            <a:off x="457955" y="6214244"/>
            <a:ext cx="1148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Wan, Yi, et al. "GLAD-PAW: Graph-Based Log Anomaly Detection by Position Aware Weighted Graph Attention Network." Pacific-Asia Conference on Knowledge Discovery and Data Mining. Springer, Cham, 2021.</a:t>
            </a:r>
          </a:p>
        </p:txBody>
      </p:sp>
    </p:spTree>
    <p:extLst>
      <p:ext uri="{BB962C8B-B14F-4D97-AF65-F5344CB8AC3E}">
        <p14:creationId xmlns:p14="http://schemas.microsoft.com/office/powerpoint/2010/main" val="138486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C8F2D-108A-452B-BEE6-1CF99959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– GNN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2C3900-4E42-4317-A264-A65C417B8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B2DC33-FD66-41E7-8B04-3F43F852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10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10CA17-8035-4838-AB39-ED91BF2EF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00" y="2512049"/>
            <a:ext cx="8783276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CD9E7-623C-4FA6-B1EA-1213BEAE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DBFCAE-BF33-45D1-A648-B5AC91D84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objective of log-based anomaly detection is to predict anomalies in log sessions based on historical sequential records </a:t>
                </a:r>
                <a:r>
                  <a:rPr lang="en-US" u="sng" dirty="0"/>
                  <a:t>without labels</a:t>
                </a:r>
                <a:r>
                  <a:rPr lang="en-US" dirty="0"/>
                  <a:t>, i.e., an </a:t>
                </a:r>
                <a:r>
                  <a:rPr lang="en-US" dirty="0">
                    <a:solidFill>
                      <a:srgbClr val="FF0000"/>
                    </a:solidFill>
                  </a:rPr>
                  <a:t>unsupervised</a:t>
                </a:r>
                <a:r>
                  <a:rPr lang="en-US" dirty="0"/>
                  <a:t> anomaly detection task.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After log parsing, we have the set of all unique events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b>
                    </m:sSub>
                    <m:r>
                      <m:rPr>
                        <m:lit/>
                      </m:rP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denote an anonymous session,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represent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event in session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and thereby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represented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err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 err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err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in time order.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DBFCAE-BF33-45D1-A648-B5AC91D84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0C7D7B-702B-4DAB-BF63-C374258D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9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D0727-D85B-41DC-B1DC-2644B8A1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45BC02D-F90D-4996-B2AF-74583357D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In this work, we divide this task into two steps: </a:t>
                </a:r>
                <a:r>
                  <a:rPr lang="en-US" dirty="0">
                    <a:solidFill>
                      <a:srgbClr val="FF0000"/>
                    </a:solidFill>
                  </a:rPr>
                  <a:t>next event prediction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anomaly detection</a:t>
                </a:r>
                <a:r>
                  <a:rPr lang="en-US" dirty="0"/>
                  <a:t> </a:t>
                </a:r>
              </a:p>
              <a:p>
                <a:pPr marL="742950" lvl="1" indent="-285750"/>
                <a:r>
                  <a:rPr lang="en-US" dirty="0"/>
                  <a:t>The first step aims to predict the last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based on the first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events for each session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second step, if the truth label is not included in top-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candidates predicted in the first step, such session will be labelled as abnormal.</a:t>
                </a:r>
              </a:p>
              <a:p>
                <a:pPr marL="285750" indent="-285750"/>
                <a:r>
                  <a:rPr lang="en-US" dirty="0"/>
                  <a:t>Input</a:t>
                </a:r>
              </a:p>
              <a:p>
                <a:pPr marL="742950" lvl="1" indent="-285750"/>
                <a:r>
                  <a:rPr lang="en-US" dirty="0"/>
                  <a:t>Session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in time order</a:t>
                </a:r>
              </a:p>
              <a:p>
                <a:pPr marL="285750" indent="-285750"/>
                <a:r>
                  <a:rPr lang="en-US" dirty="0"/>
                  <a:t>Output</a:t>
                </a:r>
              </a:p>
              <a:p>
                <a:pPr lvl="1"/>
                <a:r>
                  <a:rPr lang="en-US" dirty="0"/>
                  <a:t>Anomaly label for</a:t>
                </a:r>
                <a:r>
                  <a:rPr lang="zh-TW" altLang="en-US" dirty="0"/>
                  <a:t> </a:t>
                </a:r>
                <a:r>
                  <a:rPr lang="en-US" altLang="zh-TW"/>
                  <a:t>session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45BC02D-F90D-4996-B2AF-74583357D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33301B-259E-49F9-BE65-CE790F76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31A75-5755-452C-B095-D81A4F7F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overall architecture of GLAD-PAW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15FB15-2B9F-4FB9-A048-B38AE96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13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81E323D-B18F-4623-B62C-3BCD4F005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7" y="2243766"/>
            <a:ext cx="11534626" cy="30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8B67E-BA9F-4CF9-A996-13F976BB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Graph Construction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F55608-E526-4F8E-9F67-4EBC28C5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14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3615BC5-B256-4189-962E-CDFE485B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05" y="0"/>
            <a:ext cx="5030995" cy="1325562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C32A398-3901-40F6-AB1B-D8C874A4A90F}"/>
              </a:ext>
            </a:extLst>
          </p:cNvPr>
          <p:cNvSpPr/>
          <p:nvPr/>
        </p:nvSpPr>
        <p:spPr>
          <a:xfrm>
            <a:off x="7260591" y="135802"/>
            <a:ext cx="869421" cy="11135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829A25CC-6D63-49EE-92DA-FB2BA7D0E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At first, each session is converted into a </a:t>
                </a:r>
                <a:r>
                  <a:rPr lang="en-US" u="sng" dirty="0"/>
                  <a:t>weighted directed session graph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example,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Since nodes or edges may repeat in the session, we assign each edge with a normalized weight, which is calculated as the </a:t>
                </a:r>
                <a:r>
                  <a:rPr lang="en-US" dirty="0">
                    <a:solidFill>
                      <a:srgbClr val="FF0000"/>
                    </a:solidFill>
                  </a:rPr>
                  <a:t>occurrence frequency</a:t>
                </a:r>
                <a:r>
                  <a:rPr lang="en-US" dirty="0"/>
                  <a:t> of the edge within the session.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829A25CC-6D63-49EE-92DA-FB2BA7D0E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內容版面配置區 5">
            <a:extLst>
              <a:ext uri="{FF2B5EF4-FFF2-40B4-BE49-F238E27FC236}">
                <a16:creationId xmlns:a16="http://schemas.microsoft.com/office/drawing/2014/main" id="{1FAD39C2-9B92-4E50-96A7-4B5EFA6262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7" t="25471" r="68952" b="25436"/>
          <a:stretch/>
        </p:blipFill>
        <p:spPr>
          <a:xfrm>
            <a:off x="7429123" y="2374271"/>
            <a:ext cx="2553077" cy="21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2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8B67E-BA9F-4CF9-A996-13F976BB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PAWGAT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3985361-EF8D-438F-8D16-D0B1CCF1F5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</a:t>
                </a:r>
                <a:r>
                  <a:rPr lang="en-US" dirty="0"/>
                  <a:t>osition </a:t>
                </a:r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/>
                  <a:t>ware </a:t>
                </a:r>
                <a:r>
                  <a:rPr lang="en-US" dirty="0">
                    <a:solidFill>
                      <a:srgbClr val="FF0000"/>
                    </a:solidFill>
                  </a:rPr>
                  <a:t>W</a:t>
                </a:r>
                <a:r>
                  <a:rPr lang="en-US" dirty="0"/>
                  <a:t>eighted </a:t>
                </a:r>
                <a:r>
                  <a:rPr lang="en-US" dirty="0">
                    <a:solidFill>
                      <a:srgbClr val="FF0000"/>
                    </a:solidFill>
                  </a:rPr>
                  <a:t>G</a:t>
                </a:r>
                <a:r>
                  <a:rPr lang="en-US" dirty="0"/>
                  <a:t>raph </a:t>
                </a:r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/>
                  <a:t>ttention </a:t>
                </a:r>
                <a:r>
                  <a:rPr lang="en-US" dirty="0">
                    <a:solidFill>
                      <a:srgbClr val="FF0000"/>
                    </a:solidFill>
                  </a:rPr>
                  <a:t>L</a:t>
                </a:r>
                <a:r>
                  <a:rPr lang="en-US" dirty="0"/>
                  <a:t>ayer</a:t>
                </a:r>
              </a:p>
              <a:p>
                <a:pPr lvl="1"/>
                <a:r>
                  <a:rPr lang="en-US" dirty="0"/>
                  <a:t>Position aware node embedding</a:t>
                </a:r>
              </a:p>
              <a:p>
                <a:pPr lvl="1"/>
                <a:r>
                  <a:rPr lang="en-US" dirty="0"/>
                  <a:t>Weighted Graph Attention Layer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GAT)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Position Aware Node Embedding</a:t>
                </a:r>
              </a:p>
              <a:p>
                <a:pPr lvl="1"/>
                <a:r>
                  <a:rPr lang="en-US" dirty="0"/>
                  <a:t>Repeated events appearing at different positions in the session are regarded as a single node on the graph, which will lead to </a:t>
                </a:r>
                <a:r>
                  <a:rPr lang="en-US" dirty="0">
                    <a:solidFill>
                      <a:srgbClr val="FF0000"/>
                    </a:solidFill>
                    <a:effectLst/>
                  </a:rPr>
                  <a:t>loss of position information</a:t>
                </a:r>
                <a:r>
                  <a:rPr lang="en-US" dirty="0"/>
                  <a:t> in sessions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3985361-EF8D-438F-8D16-D0B1CCF1F5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F55608-E526-4F8E-9F67-4EBC28C5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15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3615BC5-B256-4189-962E-CDFE485B3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005" y="0"/>
            <a:ext cx="5030995" cy="1325562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C32A398-3901-40F6-AB1B-D8C874A4A90F}"/>
              </a:ext>
            </a:extLst>
          </p:cNvPr>
          <p:cNvSpPr/>
          <p:nvPr/>
        </p:nvSpPr>
        <p:spPr>
          <a:xfrm>
            <a:off x="8138772" y="135802"/>
            <a:ext cx="1783826" cy="11135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2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8B67E-BA9F-4CF9-A996-13F976BB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PAWGAT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3985361-EF8D-438F-8D16-D0B1CCF1F5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Position Aware Node Embedding</a:t>
                </a:r>
              </a:p>
              <a:p>
                <a:pPr lvl="1"/>
                <a:r>
                  <a:rPr lang="en-US" dirty="0"/>
                  <a:t>Choose the </a:t>
                </a:r>
                <a:r>
                  <a:rPr lang="en-US" dirty="0">
                    <a:solidFill>
                      <a:srgbClr val="FF0000"/>
                    </a:solidFill>
                  </a:rPr>
                  <a:t>last occurrence position</a:t>
                </a:r>
                <a:r>
                  <a:rPr lang="en-US" dirty="0"/>
                  <a:t> is that actions close to the current moment often have a greater impact on the next possible events</a:t>
                </a:r>
              </a:p>
              <a:p>
                <a:pPr lvl="2"/>
                <a:r>
                  <a:rPr lang="en-US" dirty="0"/>
                  <a:t>For example, session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contains four unique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, whose initial position can be represented as 4, 2, 1, 3 according to the </a:t>
                </a:r>
                <a:r>
                  <a:rPr lang="en-US" dirty="0">
                    <a:solidFill>
                      <a:srgbClr val="FF0000"/>
                    </a:solidFill>
                  </a:rPr>
                  <a:t>reverse order of their last occurrences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u="sng" dirty="0"/>
                  <a:t>feature embeddings</a:t>
                </a:r>
                <a:r>
                  <a:rPr lang="en-US" dirty="0"/>
                  <a:t> and </a:t>
                </a:r>
                <a:r>
                  <a:rPr lang="en-US" u="sng" dirty="0"/>
                  <a:t>position embeddings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node in session s.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3985361-EF8D-438F-8D16-D0B1CCF1F5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F55608-E526-4F8E-9F67-4EBC28C5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16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3615BC5-B256-4189-962E-CDFE485B3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005" y="0"/>
            <a:ext cx="5030995" cy="1325562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C32A398-3901-40F6-AB1B-D8C874A4A90F}"/>
              </a:ext>
            </a:extLst>
          </p:cNvPr>
          <p:cNvSpPr/>
          <p:nvPr/>
        </p:nvSpPr>
        <p:spPr>
          <a:xfrm>
            <a:off x="8138772" y="135802"/>
            <a:ext cx="1783826" cy="11135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D119518-6A38-4668-970F-7B337769DF90}"/>
              </a:ext>
            </a:extLst>
          </p:cNvPr>
          <p:cNvSpPr txBox="1"/>
          <p:nvPr/>
        </p:nvSpPr>
        <p:spPr>
          <a:xfrm>
            <a:off x="4235136" y="4224966"/>
            <a:ext cx="269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v1, v3, v4, v2, v3, v3, </a:t>
            </a:r>
            <a:r>
              <a:rPr lang="en-US" sz="2000" dirty="0">
                <a:solidFill>
                  <a:srgbClr val="92D050"/>
                </a:solidFill>
              </a:rPr>
              <a:t>v2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B87BEBC-8216-49F1-89EF-E628ADCF3FA4}"/>
              </a:ext>
            </a:extLst>
          </p:cNvPr>
          <p:cNvSpPr txBox="1"/>
          <p:nvPr/>
        </p:nvSpPr>
        <p:spPr>
          <a:xfrm>
            <a:off x="7410262" y="3763301"/>
            <a:ext cx="5748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v1:</a:t>
            </a:r>
          </a:p>
          <a:p>
            <a:r>
              <a:rPr lang="en-US" sz="2000" dirty="0"/>
              <a:t>v2:</a:t>
            </a:r>
          </a:p>
          <a:p>
            <a:r>
              <a:rPr lang="en-US" sz="2000" dirty="0"/>
              <a:t>v3:</a:t>
            </a:r>
          </a:p>
          <a:p>
            <a:r>
              <a:rPr lang="en-US" sz="2000" dirty="0"/>
              <a:t>v4: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14FAB44-5110-4E4B-B104-5E761095137D}"/>
              </a:ext>
            </a:extLst>
          </p:cNvPr>
          <p:cNvSpPr txBox="1"/>
          <p:nvPr/>
        </p:nvSpPr>
        <p:spPr>
          <a:xfrm>
            <a:off x="7851619" y="4379010"/>
            <a:ext cx="364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2502802-A03E-43C2-A6D4-EA4F0B029522}"/>
              </a:ext>
            </a:extLst>
          </p:cNvPr>
          <p:cNvSpPr txBox="1"/>
          <p:nvPr/>
        </p:nvSpPr>
        <p:spPr>
          <a:xfrm>
            <a:off x="7851619" y="4077225"/>
            <a:ext cx="364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14C31AF-D72E-431A-B4C3-D5733ED54CDE}"/>
              </a:ext>
            </a:extLst>
          </p:cNvPr>
          <p:cNvSpPr txBox="1"/>
          <p:nvPr/>
        </p:nvSpPr>
        <p:spPr>
          <a:xfrm>
            <a:off x="7851619" y="4680795"/>
            <a:ext cx="364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7E553C5-E41B-4F40-B253-B9E9D9286DC0}"/>
              </a:ext>
            </a:extLst>
          </p:cNvPr>
          <p:cNvSpPr txBox="1"/>
          <p:nvPr/>
        </p:nvSpPr>
        <p:spPr>
          <a:xfrm>
            <a:off x="7851619" y="3762830"/>
            <a:ext cx="364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  <a:endParaRPr lang="en-US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2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8B67E-BA9F-4CF9-A996-13F976BB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PAWGAT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3985361-EF8D-438F-8D16-D0B1CCF1F5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Weighted Graph Attention Layer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GAT)</a:t>
                </a:r>
              </a:p>
              <a:p>
                <a:pPr lvl="1"/>
                <a:r>
                  <a:rPr lang="en-US" dirty="0"/>
                  <a:t>The input is the graph node embedding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and the output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They first apply a shared linear transformation parameterized by a weight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then a self-attention mechanism is applied to aggregate information from its </a:t>
                </a:r>
                <a:r>
                  <a:rPr lang="en-US" u="sng" dirty="0"/>
                  <a:t>first-order</a:t>
                </a:r>
                <a:r>
                  <a:rPr lang="en-US" dirty="0"/>
                  <a:t> neighbors.</a:t>
                </a:r>
              </a:p>
              <a:p>
                <a:pPr lvl="2"/>
                <a:r>
                  <a:rPr lang="en-US" dirty="0"/>
                  <a:t>Basically, it’s just the same as GAT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In this work, the size of the session graph is constrained by window size, which should not be too large in practice. Thus, we take the entire neighborhood of nodes </a:t>
                </a:r>
                <a:r>
                  <a:rPr lang="en-US" dirty="0">
                    <a:solidFill>
                      <a:srgbClr val="FF0000"/>
                    </a:solidFill>
                  </a:rPr>
                  <a:t>without the sampling strategy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3985361-EF8D-438F-8D16-D0B1CCF1F5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F55608-E526-4F8E-9F67-4EBC28C5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17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3615BC5-B256-4189-962E-CDFE485B3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005" y="0"/>
            <a:ext cx="5030995" cy="1325562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C32A398-3901-40F6-AB1B-D8C874A4A90F}"/>
              </a:ext>
            </a:extLst>
          </p:cNvPr>
          <p:cNvSpPr/>
          <p:nvPr/>
        </p:nvSpPr>
        <p:spPr>
          <a:xfrm>
            <a:off x="8138772" y="135802"/>
            <a:ext cx="1783826" cy="11135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9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8B67E-BA9F-4CF9-A996-13F976BB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PAWGAT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985361-EF8D-438F-8D16-D0B1CCF1F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781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In this Paper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EB04366-E2F6-4A48-BC76-D3844D3C4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5239" y="1825625"/>
            <a:ext cx="5181600" cy="4351338"/>
          </a:xfrm>
        </p:spPr>
        <p:txBody>
          <a:bodyPr/>
          <a:lstStyle/>
          <a:p>
            <a:r>
              <a:rPr lang="en-US" dirty="0"/>
              <a:t>GAT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F55608-E526-4F8E-9F67-4EBC28C5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18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3615BC5-B256-4189-962E-CDFE485B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05" y="0"/>
            <a:ext cx="5030995" cy="1325562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C32A398-3901-40F6-AB1B-D8C874A4A90F}"/>
              </a:ext>
            </a:extLst>
          </p:cNvPr>
          <p:cNvSpPr/>
          <p:nvPr/>
        </p:nvSpPr>
        <p:spPr>
          <a:xfrm>
            <a:off x="8138772" y="135802"/>
            <a:ext cx="1783826" cy="11135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8594C6B-4A34-4E06-AF6A-43376AAC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83" y="2463587"/>
            <a:ext cx="3371679" cy="44531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F3E419C-3346-4D9F-A49F-2C5DC9C96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83" y="3045229"/>
            <a:ext cx="4302164" cy="6997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9126578-2920-48C4-B065-FA41B47F2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247" y="3700030"/>
            <a:ext cx="6266768" cy="83726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6E27055-BCDC-41D4-916E-3AFB174A6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782" y="4720299"/>
            <a:ext cx="3353504" cy="102695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8BCEB0D9-968E-4F30-87A7-25A962AA4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787" y="5669321"/>
            <a:ext cx="3753379" cy="108148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D91ACE6-1EB6-43C1-99E6-231592BAF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9111" y="2353389"/>
            <a:ext cx="2152950" cy="50489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365FD8F-C0BA-44FF-9BDA-72AAD98F7F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9256" y="2975166"/>
            <a:ext cx="3867690" cy="65731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258AB24-51D4-4428-9626-A1135FA913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9256" y="3632484"/>
            <a:ext cx="4962744" cy="94931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82022E76-41D5-460D-95E3-9122874DDD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8309" y="4648864"/>
            <a:ext cx="2381582" cy="1057423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4164D1AE-CB13-42E1-A544-C556F032F4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6415" y="5747284"/>
            <a:ext cx="2876951" cy="943107"/>
          </a:xfrm>
          <a:prstGeom prst="rect">
            <a:avLst/>
          </a:prstGeom>
        </p:spPr>
      </p:pic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422622E-4EB5-433A-9A4F-B017C5413B5E}"/>
              </a:ext>
            </a:extLst>
          </p:cNvPr>
          <p:cNvSpPr/>
          <p:nvPr/>
        </p:nvSpPr>
        <p:spPr>
          <a:xfrm>
            <a:off x="2939680" y="2526489"/>
            <a:ext cx="536851" cy="3684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103ABFD-C6C9-4B70-8D80-F228808A0A06}"/>
              </a:ext>
            </a:extLst>
          </p:cNvPr>
          <p:cNvSpPr txBox="1"/>
          <p:nvPr/>
        </p:nvSpPr>
        <p:spPr>
          <a:xfrm>
            <a:off x="2670111" y="1544976"/>
            <a:ext cx="4146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only difference: here they also consider the edge’s weight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909D86-0211-4743-A0E0-BEC066A5C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73"/>
          <a:stretch/>
        </p:blipFill>
        <p:spPr bwMode="auto">
          <a:xfrm>
            <a:off x="216979" y="3151910"/>
            <a:ext cx="2748760" cy="3100612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8CCAC709-1CD2-474D-BC34-87322938E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44"/>
          <a:stretch/>
        </p:blipFill>
        <p:spPr bwMode="auto">
          <a:xfrm>
            <a:off x="3157273" y="3163965"/>
            <a:ext cx="3829654" cy="3100612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AE6508-DA8B-465F-9CE6-E81D18445E25}"/>
              </a:ext>
            </a:extLst>
          </p:cNvPr>
          <p:cNvSpPr/>
          <p:nvPr/>
        </p:nvSpPr>
        <p:spPr>
          <a:xfrm>
            <a:off x="7229257" y="4715932"/>
            <a:ext cx="2920238" cy="200554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FE80E9A-B0ED-4565-BAF5-236F2269BD3D}"/>
              </a:ext>
            </a:extLst>
          </p:cNvPr>
          <p:cNvSpPr/>
          <p:nvPr/>
        </p:nvSpPr>
        <p:spPr>
          <a:xfrm>
            <a:off x="7211187" y="2385069"/>
            <a:ext cx="4884244" cy="2263795"/>
          </a:xfrm>
          <a:prstGeom prst="roundRect">
            <a:avLst>
              <a:gd name="adj" fmla="val 8948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6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7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BDF92755-EBA9-450A-A5A6-8549B253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FC5C4D38-55A7-4A48-9959-6920DA0E6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By stacking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PAWGAT layers, we can obtain the embedding vectors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dirty="0"/>
                  <a:t> of all nodes involved in session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next step is to use a </a:t>
                </a:r>
                <a:r>
                  <a:rPr lang="en-US" dirty="0">
                    <a:solidFill>
                      <a:srgbClr val="FF0000"/>
                    </a:solidFill>
                  </a:rPr>
                  <a:t>readout function</a:t>
                </a:r>
                <a:r>
                  <a:rPr lang="en-US" dirty="0"/>
                  <a:t> to generate a representation of session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Common approaches: simply summing up or averaging all node embeddings in the final layer</a:t>
                </a:r>
              </a:p>
              <a:p>
                <a:pPr lvl="2"/>
                <a:r>
                  <a:rPr lang="en-US" dirty="0"/>
                  <a:t>Cannot provide sufficient model capacity for learning a representative session embedding for the session graph.</a:t>
                </a:r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FC5C4D38-55A7-4A48-9959-6920DA0E6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A60824-6CD9-4F15-9E92-5F9CF483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19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9BCEB24-3893-4B9D-8DB8-F76179957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005" y="0"/>
            <a:ext cx="5030995" cy="1325562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3378F8F-5DBE-45BB-98E6-64A8E5AC38AF}"/>
              </a:ext>
            </a:extLst>
          </p:cNvPr>
          <p:cNvSpPr/>
          <p:nvPr/>
        </p:nvSpPr>
        <p:spPr>
          <a:xfrm>
            <a:off x="9831760" y="135802"/>
            <a:ext cx="597832" cy="11135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1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4EB3F-635D-460D-B8E8-490274F2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0CE225-9BD8-48DF-90F4-956B6274B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ituation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roblem Formulation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olution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</a:t>
            </a:r>
            <a:r>
              <a:rPr lang="en-US" altLang="zh-TW" dirty="0"/>
              <a:t>valuation</a:t>
            </a:r>
          </a:p>
          <a:p>
            <a:r>
              <a:rPr lang="en-US" altLang="zh-TW" dirty="0"/>
              <a:t>Conclusion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A456C9-1A34-4C1D-9390-415124D8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87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BDF92755-EBA9-450A-A5A6-8549B253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FC5C4D38-55A7-4A48-9959-6920DA0E6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Readout function in this paper: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are neural networks applied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Actually,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US" dirty="0"/>
                  <a:t> acts as a </a:t>
                </a:r>
                <a:r>
                  <a:rPr lang="en-US" dirty="0">
                    <a:solidFill>
                      <a:srgbClr val="FF0000"/>
                    </a:solidFill>
                  </a:rPr>
                  <a:t>soft attention mechanism</a:t>
                </a:r>
                <a:r>
                  <a:rPr lang="en-US" dirty="0"/>
                  <a:t> that decides the importance of nodes in session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relevant to current task.</a:t>
                </a:r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FC5C4D38-55A7-4A48-9959-6920DA0E6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A60824-6CD9-4F15-9E92-5F9CF483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20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F5FB3F2-1DD9-4268-82FC-59AB5AFF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005" y="0"/>
            <a:ext cx="5030995" cy="1325562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EC41FF90-1260-49CE-931F-8E6162F810DF}"/>
              </a:ext>
            </a:extLst>
          </p:cNvPr>
          <p:cNvSpPr/>
          <p:nvPr/>
        </p:nvSpPr>
        <p:spPr>
          <a:xfrm>
            <a:off x="9831760" y="135802"/>
            <a:ext cx="597832" cy="11135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AD1BF19-185D-4832-A2D3-72DCED865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257" y="2500061"/>
            <a:ext cx="609685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3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BDF92755-EBA9-450A-A5A6-8549B253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</a:t>
            </a:r>
            <a:br>
              <a:rPr lang="en-US" dirty="0"/>
            </a:br>
            <a:r>
              <a:rPr lang="en-US" dirty="0"/>
              <a:t>Anomaly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FC5C4D38-55A7-4A48-9959-6920DA0E6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After obtaining the session graph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𝒢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we can calculate a </a:t>
                </a:r>
                <a:r>
                  <a:rPr lang="en-US" dirty="0">
                    <a:solidFill>
                      <a:srgbClr val="FF0000"/>
                    </a:solidFill>
                  </a:rPr>
                  <a:t>prediction score</a:t>
                </a:r>
                <a:r>
                  <a:rPr lang="en-US" dirty="0"/>
                  <a:t> for every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by multiplying its initial node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=1,…,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𝒢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Then, apply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𝑠𝑜𝑓𝑡𝑚𝑎𝑥</m:t>
                    </m:r>
                  </m:oMath>
                </a14:m>
                <a:r>
                  <a:rPr lang="en-US" dirty="0"/>
                  <a:t>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We train our model by minimizing </a:t>
                </a:r>
                <a:r>
                  <a:rPr lang="en-US" dirty="0">
                    <a:solidFill>
                      <a:srgbClr val="FF0000"/>
                    </a:solidFill>
                  </a:rPr>
                  <a:t>cross-entropy</a:t>
                </a:r>
                <a:r>
                  <a:rPr lang="en-US" dirty="0"/>
                  <a:t> loss function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and true one-hot encoded label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FC5C4D38-55A7-4A48-9959-6920DA0E6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1567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A60824-6CD9-4F15-9E92-5F9CF483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21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F5FB3F2-1DD9-4268-82FC-59AB5AFF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005" y="0"/>
            <a:ext cx="5030995" cy="1325562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EC41FF90-1260-49CE-931F-8E6162F810DF}"/>
              </a:ext>
            </a:extLst>
          </p:cNvPr>
          <p:cNvSpPr/>
          <p:nvPr/>
        </p:nvSpPr>
        <p:spPr>
          <a:xfrm>
            <a:off x="10365909" y="135802"/>
            <a:ext cx="1675200" cy="11135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D5E3FA9-53BC-400F-B09A-405DEC0D9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547" y="3321407"/>
            <a:ext cx="2109982" cy="75053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5660F82-CB9C-45A3-A775-9863477EB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547" y="4791090"/>
            <a:ext cx="2443734" cy="54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70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BDF92755-EBA9-450A-A5A6-8549B253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</a:t>
            </a:r>
            <a:br>
              <a:rPr lang="en-US" dirty="0"/>
            </a:br>
            <a:r>
              <a:rPr lang="en-US" dirty="0"/>
              <a:t>Anomaly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FC5C4D38-55A7-4A48-9959-6920DA0E6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the top-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candidates, we simply pick the highest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probabilities over all events based 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the truth label is not included in top-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candidates, a session will be labelled as </a:t>
                </a:r>
                <a:r>
                  <a:rPr lang="en-US" dirty="0">
                    <a:solidFill>
                      <a:srgbClr val="FF0000"/>
                    </a:solidFill>
                  </a:rPr>
                  <a:t>abnormal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FC5C4D38-55A7-4A48-9959-6920DA0E6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A60824-6CD9-4F15-9E92-5F9CF483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22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F5FB3F2-1DD9-4268-82FC-59AB5AFF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005" y="0"/>
            <a:ext cx="5030995" cy="1325562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EC41FF90-1260-49CE-931F-8E6162F810DF}"/>
              </a:ext>
            </a:extLst>
          </p:cNvPr>
          <p:cNvSpPr/>
          <p:nvPr/>
        </p:nvSpPr>
        <p:spPr>
          <a:xfrm>
            <a:off x="10365909" y="135802"/>
            <a:ext cx="1675200" cy="11135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46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90866-838D-4CEB-ABB4-0D054299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574F05-EC13-4DFC-97BD-2CEE058E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GLAD-PAW achieve the state-of-the-art performance?</a:t>
            </a:r>
          </a:p>
          <a:p>
            <a:r>
              <a:rPr lang="en-US" dirty="0"/>
              <a:t>How does PAWGAT layer work for anomaly detection problem com-pared with other graph layers (including ablation test)?</a:t>
            </a:r>
          </a:p>
          <a:p>
            <a:r>
              <a:rPr lang="en-US" dirty="0"/>
              <a:t>How do the key hyperparameters affect model performance, such as the graph layer and number of heads?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B6172-E6BD-434E-A9CD-1433E8C6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38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90866-838D-4CEB-ABB4-0D054299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574F05-EC13-4DFC-97BD-2CEE058E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HDFS</a:t>
            </a:r>
          </a:p>
          <a:p>
            <a:pPr lvl="1"/>
            <a:r>
              <a:rPr lang="en-US" dirty="0"/>
              <a:t>HDFS dataset is generated and collected from Amazon EC2 platform through running Hadoop-based map-reduce jobs.</a:t>
            </a:r>
          </a:p>
          <a:p>
            <a:r>
              <a:rPr lang="en-US" dirty="0"/>
              <a:t>BGL</a:t>
            </a:r>
          </a:p>
          <a:p>
            <a:pPr lvl="1"/>
            <a:r>
              <a:rPr lang="en-US" dirty="0"/>
              <a:t>BGL dataset is Blue Gene/L supercomputer system logs, which consists of 128K processors and is deployed at Lawrence Livermore National Laboratory (LLNL)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B6172-E6BD-434E-A9CD-1433E8C6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24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C07A82-5FC3-4F32-9974-B2F96712D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29" y="4847885"/>
            <a:ext cx="9869941" cy="164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C47A89-6D6E-43CA-AF78-D27AE256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be aware of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287C2E-79EE-4CE3-AEEC-A1BCF147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randomly take 80% of normal sessions as training data and the rest 20% normal sessions along with all abnormal sessions as test data.</a:t>
            </a:r>
          </a:p>
          <a:p>
            <a:r>
              <a:rPr lang="en-US" dirty="0"/>
              <a:t>Since anomalies are rare in real life, instead of using Accuracy (very likely to achieve values close to 1), they use </a:t>
            </a:r>
            <a:r>
              <a:rPr lang="en-US" dirty="0">
                <a:solidFill>
                  <a:srgbClr val="FF0000"/>
                </a:solidFill>
              </a:rPr>
              <a:t>Precision, Recall and F1-measure</a:t>
            </a:r>
            <a:r>
              <a:rPr lang="en-US" dirty="0"/>
              <a:t> as the evaluation metrics in their experiments.</a:t>
            </a:r>
          </a:p>
          <a:p>
            <a:r>
              <a:rPr lang="en-US" dirty="0"/>
              <a:t>BGL dataset contains a number of </a:t>
            </a:r>
            <a:r>
              <a:rPr lang="en-US" dirty="0">
                <a:solidFill>
                  <a:srgbClr val="FF0000"/>
                </a:solidFill>
              </a:rPr>
              <a:t>out-of-vocabulary (OOV) events</a:t>
            </a:r>
            <a:r>
              <a:rPr lang="en-US" dirty="0"/>
              <a:t>, which are events that have never seen in the training set.</a:t>
            </a:r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3FDCC7-4054-47C2-A5F3-85F43A63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9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BCE4-D5FB-4ECD-B180-3EDEDE39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Baseline Models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FF628C4-584F-44B7-879D-354600D94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914" y="2191291"/>
            <a:ext cx="8926171" cy="362000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E3BF84-E79C-4037-9B8F-9BD988EC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73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BCE4-D5FB-4ECD-B180-3EDEDE39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Other GNN Layers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E3BF84-E79C-4037-9B8F-9BD988EC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27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D13F7C7-0FEE-438D-9EBA-572F5555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67" y="1906239"/>
            <a:ext cx="9216723" cy="451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29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E6D65-232D-4086-BB47-C6BE5F55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Sensitivity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7CC4EA7-93EA-4F22-98B9-589C5ECC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layers</a:t>
            </a:r>
          </a:p>
          <a:p>
            <a:r>
              <a:rPr lang="en-US" dirty="0"/>
              <a:t>Number of heads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3C31DE-E366-4593-87B5-AA130D85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28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07EB60-130D-4269-91C1-32FAC7E5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838" y="1585448"/>
            <a:ext cx="6914351" cy="477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05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9DA1B-81DC-40B5-B85F-059DA120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3B6C7C-2493-4A93-A978-7C0D10AB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</a:t>
            </a:r>
            <a:r>
              <a:rPr lang="en-US" b="0" i="0" dirty="0">
                <a:effectLst/>
              </a:rPr>
              <a:t>ropose a novel architecture GLAD-PAW for log-based anomaly detection that incorporates graph models in representing log sessions</a:t>
            </a:r>
          </a:p>
          <a:p>
            <a:pPr algn="l"/>
            <a:r>
              <a:rPr lang="en-US" dirty="0"/>
              <a:t>GLAD-PAW constructs directed session graphs from log records and applies a novel position aware weighted graph attention network (PAWGAT) to generate informative representations for all events.</a:t>
            </a:r>
          </a:p>
          <a:p>
            <a:pPr algn="l"/>
            <a:r>
              <a:rPr lang="en-US" dirty="0"/>
              <a:t>Extensive evaluation on large system logs have clearly demonstrated the superior effectiveness of GLAD-PAW compared with previous methods.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190EA4-9D32-4B37-858B-4DE3EC6E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B93DA0-BACD-4DC5-901B-0ECBB21C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Log-based Anomaly Detection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75BED4-3C9D-4EFB-9DD6-8E80D02A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is available practically on every computer system</a:t>
            </a:r>
          </a:p>
          <a:p>
            <a:r>
              <a:rPr lang="en-US" dirty="0"/>
              <a:t>Automatic Analysis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3D8635-79AF-4094-A61B-DFC55E5A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3</a:t>
            </a:fld>
            <a:endParaRPr lang="en-US"/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35A3B6D3-F3FE-4DB4-AA39-45E139F5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3" t="27810" r="32225" b="22288"/>
          <a:stretch/>
        </p:blipFill>
        <p:spPr>
          <a:xfrm>
            <a:off x="1572810" y="2741823"/>
            <a:ext cx="8774839" cy="397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10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08F05-730B-4761-ABEE-4C9C1249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opinions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FD447E-F49A-448C-8599-3E9DE50CA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The very first paper to use GNN in log anomaly detection</a:t>
            </a:r>
          </a:p>
          <a:p>
            <a:pPr lvl="1"/>
            <a:r>
              <a:rPr lang="en-US" dirty="0"/>
              <a:t>It uses the unsupervised manner to train the model</a:t>
            </a:r>
          </a:p>
          <a:p>
            <a:pPr lvl="1"/>
            <a:r>
              <a:rPr lang="en-US" dirty="0"/>
              <a:t>They consider the position information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It’s an offline method (must have the “event bank”, so it cannot deal with unseen events)</a:t>
            </a:r>
          </a:p>
          <a:p>
            <a:pPr lvl="1"/>
            <a:r>
              <a:rPr lang="en-US" dirty="0"/>
              <a:t>Didn’t try other log parsing techniques</a:t>
            </a:r>
          </a:p>
          <a:p>
            <a:pPr lvl="1"/>
            <a:r>
              <a:rPr lang="en-US" dirty="0"/>
              <a:t>Didn’t consider the most important hyperparameters N in their experiments</a:t>
            </a:r>
          </a:p>
          <a:p>
            <a:pPr lvl="1"/>
            <a:r>
              <a:rPr lang="en-US" dirty="0"/>
              <a:t>They only use normal sessions to train the model, which is not right under the unsupervised premise</a:t>
            </a:r>
          </a:p>
          <a:p>
            <a:pPr lvl="1"/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96E7BC-F2BE-4B74-BE3A-781807F8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33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DC3C559-9801-4804-B7EC-0E94C291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39375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2DE1E4-2EE9-42C8-BB59-711DB611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5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33246-0587-4875-BA53-204DE0E2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overall framework for automated log analysis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F89B1C-592A-43E7-889D-2598DC7B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EDCA842-DBC6-4BC4-9168-455F73C71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62" y="2417276"/>
            <a:ext cx="11905475" cy="226444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14CA232-6B8D-4CB0-8E25-324412F268A2}"/>
              </a:ext>
            </a:extLst>
          </p:cNvPr>
          <p:cNvSpPr txBox="1"/>
          <p:nvPr/>
        </p:nvSpPr>
        <p:spPr>
          <a:xfrm>
            <a:off x="457955" y="6214244"/>
            <a:ext cx="1148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He,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Shilin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et al. "A survey on automated log analysis for reliability engineering." ACM Computing Surveys (CSUR) 54.6 (2021): 1-37.</a:t>
            </a:r>
          </a:p>
        </p:txBody>
      </p:sp>
    </p:spTree>
    <p:extLst>
      <p:ext uri="{BB962C8B-B14F-4D97-AF65-F5344CB8AC3E}">
        <p14:creationId xmlns:p14="http://schemas.microsoft.com/office/powerpoint/2010/main" val="36096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D9EB15-6E99-4C69-9EDA-E24FF802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Parsing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85BEE1-4016-42AA-B924-3FC9285F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existing log mining tools require </a:t>
            </a:r>
            <a:r>
              <a:rPr lang="en-US" dirty="0">
                <a:solidFill>
                  <a:srgbClr val="FF0000"/>
                </a:solidFill>
                <a:effectLst/>
              </a:rPr>
              <a:t>structured</a:t>
            </a:r>
            <a:r>
              <a:rPr lang="en-US" dirty="0">
                <a:effectLst/>
              </a:rPr>
              <a:t> </a:t>
            </a:r>
            <a:r>
              <a:rPr lang="en-US" dirty="0"/>
              <a:t>input data</a:t>
            </a:r>
          </a:p>
          <a:p>
            <a:r>
              <a:rPr lang="en-US" dirty="0"/>
              <a:t>We need to parse the </a:t>
            </a:r>
            <a:r>
              <a:rPr lang="en-US" dirty="0">
                <a:solidFill>
                  <a:srgbClr val="FF0000"/>
                </a:solidFill>
              </a:rPr>
              <a:t>semi-structured</a:t>
            </a:r>
            <a:r>
              <a:rPr lang="en-US" dirty="0"/>
              <a:t> log messages into </a:t>
            </a:r>
            <a:r>
              <a:rPr lang="en-US" dirty="0">
                <a:solidFill>
                  <a:srgbClr val="FF0000"/>
                </a:solidFill>
              </a:rPr>
              <a:t>structured</a:t>
            </a:r>
            <a:r>
              <a:rPr lang="en-US" dirty="0"/>
              <a:t> log events</a:t>
            </a:r>
            <a:endParaRPr lang="en-US" u="sng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1AA94C-3AFB-4FF5-9B8B-EF2EDA7D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5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9C358B4-6876-4A3D-94F2-B334E7BD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40" y="3186630"/>
            <a:ext cx="7473319" cy="335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5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2AD7A-F403-4DF1-8200-C42AEE46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Partition (or Session Creation)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AC45A-E420-41C1-A5CE-4EC439F2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Parsed logs are usually grouped by one of the three following windows</a:t>
            </a:r>
          </a:p>
          <a:p>
            <a:pPr lvl="1"/>
            <a:r>
              <a:rPr lang="en-US" dirty="0"/>
              <a:t>fixed window</a:t>
            </a:r>
          </a:p>
          <a:p>
            <a:pPr lvl="1"/>
            <a:r>
              <a:rPr lang="en-US" dirty="0"/>
              <a:t>sliding window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session window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(this paper)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93B97F-D9CE-42CD-9C53-E2E97DFA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35A0A0-F829-4808-92B2-0F345E1DA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921" y="2438930"/>
            <a:ext cx="7796175" cy="373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3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D7501-14CA-4D4C-9F31-CAA88E81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Partition (or Session Creation)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BEA246-8A01-48C6-A049-E4FD288F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events into session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C6ABC0-0301-48EB-B1F3-B06DB293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7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1F7943-5125-4CF9-A1DE-67BA4FEB7A6E}"/>
              </a:ext>
            </a:extLst>
          </p:cNvPr>
          <p:cNvSpPr txBox="1"/>
          <p:nvPr/>
        </p:nvSpPr>
        <p:spPr>
          <a:xfrm>
            <a:off x="4372820" y="2548551"/>
            <a:ext cx="609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L1, L2, L3, L4, L5, L6, L7, L8, L9, L10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699B389-7E4F-45CB-8E1A-BEBC4A002F30}"/>
              </a:ext>
            </a:extLst>
          </p:cNvPr>
          <p:cNvSpPr txBox="1"/>
          <p:nvPr/>
        </p:nvSpPr>
        <p:spPr>
          <a:xfrm>
            <a:off x="4372820" y="4001146"/>
            <a:ext cx="609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v1, v2, v1, v3, v4, v1, v2, v4, v3, v3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650496E-2FA1-4C84-B324-9649AB4A58DD}"/>
              </a:ext>
            </a:extLst>
          </p:cNvPr>
          <p:cNvSpPr txBox="1"/>
          <p:nvPr/>
        </p:nvSpPr>
        <p:spPr>
          <a:xfrm>
            <a:off x="4372819" y="3317139"/>
            <a:ext cx="609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b1</a:t>
            </a:r>
            <a:r>
              <a:rPr lang="en-US" sz="2800" dirty="0"/>
              <a:t>, b2, </a:t>
            </a:r>
            <a:r>
              <a:rPr lang="en-US" sz="2800" u="sng" dirty="0"/>
              <a:t>b1</a:t>
            </a:r>
            <a:r>
              <a:rPr lang="en-US" sz="2800" dirty="0"/>
              <a:t>, </a:t>
            </a:r>
            <a:r>
              <a:rPr lang="en-US" sz="2800" u="sng" dirty="0"/>
              <a:t>b1</a:t>
            </a:r>
            <a:r>
              <a:rPr lang="en-US" sz="2800" dirty="0"/>
              <a:t>, b2, </a:t>
            </a:r>
            <a:r>
              <a:rPr lang="en-US" sz="2800" u="sng" dirty="0"/>
              <a:t>b1</a:t>
            </a:r>
            <a:r>
              <a:rPr lang="en-US" sz="2800" dirty="0"/>
              <a:t>, b2, </a:t>
            </a:r>
            <a:r>
              <a:rPr lang="en-US" sz="2800" u="sng" dirty="0"/>
              <a:t>b1</a:t>
            </a:r>
            <a:r>
              <a:rPr lang="en-US" sz="2800" dirty="0"/>
              <a:t>, b2, b2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C8FF996-5A1C-46FA-877E-665C56268807}"/>
              </a:ext>
            </a:extLst>
          </p:cNvPr>
          <p:cNvSpPr txBox="1"/>
          <p:nvPr/>
        </p:nvSpPr>
        <p:spPr>
          <a:xfrm>
            <a:off x="1818991" y="2548551"/>
            <a:ext cx="1186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Logs: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365E63B-130C-4311-89F0-C1454CDCC4A6}"/>
              </a:ext>
            </a:extLst>
          </p:cNvPr>
          <p:cNvSpPr txBox="1"/>
          <p:nvPr/>
        </p:nvSpPr>
        <p:spPr>
          <a:xfrm>
            <a:off x="1818990" y="4009359"/>
            <a:ext cx="194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Templates: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EA65E02-819D-4DB3-B9AD-E37A12AA542D}"/>
              </a:ext>
            </a:extLst>
          </p:cNvPr>
          <p:cNvSpPr txBox="1"/>
          <p:nvPr/>
        </p:nvSpPr>
        <p:spPr>
          <a:xfrm>
            <a:off x="1818991" y="3287020"/>
            <a:ext cx="1548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Blocks:</a:t>
            </a: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18BEA737-F10A-40DC-AE65-2695ACCAEF41}"/>
              </a:ext>
            </a:extLst>
          </p:cNvPr>
          <p:cNvSpPr/>
          <p:nvPr/>
        </p:nvSpPr>
        <p:spPr>
          <a:xfrm>
            <a:off x="9433702" y="2876735"/>
            <a:ext cx="1068309" cy="1394234"/>
          </a:xfrm>
          <a:prstGeom prst="arc">
            <a:avLst>
              <a:gd name="adj1" fmla="val 16200000"/>
              <a:gd name="adj2" fmla="val 5525711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DF81293-93A3-4C64-A2FB-F25C001D9022}"/>
              </a:ext>
            </a:extLst>
          </p:cNvPr>
          <p:cNvSpPr/>
          <p:nvPr/>
        </p:nvSpPr>
        <p:spPr>
          <a:xfrm>
            <a:off x="1611517" y="3251158"/>
            <a:ext cx="8274867" cy="127320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9DCB7D-B330-4388-B3FC-419C1E7F14AB}"/>
              </a:ext>
            </a:extLst>
          </p:cNvPr>
          <p:cNvSpPr txBox="1"/>
          <p:nvPr/>
        </p:nvSpPr>
        <p:spPr>
          <a:xfrm>
            <a:off x="4197035" y="4993099"/>
            <a:ext cx="3416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b1</a:t>
            </a:r>
            <a:r>
              <a:rPr lang="en-US" sz="2800" dirty="0"/>
              <a:t>: v1, v1, v3, v1, v4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CF278C7-7F87-4BF3-9173-E401BD5A91A9}"/>
              </a:ext>
            </a:extLst>
          </p:cNvPr>
          <p:cNvSpPr txBox="1"/>
          <p:nvPr/>
        </p:nvSpPr>
        <p:spPr>
          <a:xfrm>
            <a:off x="4197035" y="5646360"/>
            <a:ext cx="3416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b2: v2, v4, v2, v3, v3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2ACDDEF-6F3A-49A3-AE24-2045D32F669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748951" y="4524366"/>
            <a:ext cx="0" cy="46135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AC579FC-A7BE-457C-A7FA-05FB3A05CA95}"/>
                  </a:ext>
                </a:extLst>
              </p:cNvPr>
              <p:cNvSpPr txBox="1"/>
              <p:nvPr/>
            </p:nvSpPr>
            <p:spPr>
              <a:xfrm>
                <a:off x="67900" y="6225186"/>
                <a:ext cx="11362100" cy="551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After log parsing, we have the set of all unique events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b>
                    </m:sSub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AC579FC-A7BE-457C-A7FA-05FB3A05C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0" y="6225186"/>
                <a:ext cx="11362100" cy="551241"/>
              </a:xfrm>
              <a:prstGeom prst="rect">
                <a:avLst/>
              </a:prstGeom>
              <a:blipFill>
                <a:blip r:embed="rId2"/>
                <a:stretch>
                  <a:fillRect l="-1073" t="-9890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648CD91F-9BDB-4BC2-9AC0-6ACC8A98A5A9}"/>
                  </a:ext>
                </a:extLst>
              </p:cNvPr>
              <p:cNvSpPr txBox="1"/>
              <p:nvPr/>
            </p:nvSpPr>
            <p:spPr>
              <a:xfrm>
                <a:off x="8013071" y="5045775"/>
                <a:ext cx="3158905" cy="95410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In this example,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648CD91F-9BDB-4BC2-9AC0-6ACC8A98A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071" y="5045775"/>
                <a:ext cx="3158905" cy="954107"/>
              </a:xfrm>
              <a:prstGeom prst="rect">
                <a:avLst/>
              </a:prstGeom>
              <a:blipFill>
                <a:blip r:embed="rId3"/>
                <a:stretch>
                  <a:fillRect l="-3640" t="-5660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3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 animBg="1"/>
      <p:bldP spid="13" grpId="0" animBg="1"/>
      <p:bldP spid="14" grpId="0"/>
      <p:bldP spid="15" grpId="0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E0A05-0F44-49D0-9487-FBDA0817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– Log Anomaly Detection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F853B6-2C20-4310-8255-CDBADB4F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Maching</a:t>
            </a:r>
            <a:r>
              <a:rPr lang="en-US" dirty="0"/>
              <a:t> Learning</a:t>
            </a:r>
          </a:p>
          <a:p>
            <a:pPr lvl="1"/>
            <a:r>
              <a:rPr lang="en-US" b="1" i="1" u="sng" dirty="0"/>
              <a:t>Principal component analysis (PCA)</a:t>
            </a:r>
            <a:r>
              <a:rPr lang="en-US" dirty="0"/>
              <a:t> constructs normal and abnormal subspaces, and computes the squared distance of the projection of event frequency vectors onto the anomaly subspace.</a:t>
            </a:r>
          </a:p>
          <a:p>
            <a:pPr lvl="1"/>
            <a:r>
              <a:rPr lang="en-US" b="1" i="1" u="sng" dirty="0"/>
              <a:t>Invariant Mining</a:t>
            </a:r>
            <a:r>
              <a:rPr lang="en-US" dirty="0"/>
              <a:t> method tries to estimate the invariant space via singular value decomposition (SVD) on the input matrix</a:t>
            </a:r>
          </a:p>
          <a:p>
            <a:pPr lvl="1"/>
            <a:r>
              <a:rPr lang="en-US" b="1" i="1" u="sng" dirty="0"/>
              <a:t>Log Clustering</a:t>
            </a:r>
            <a:r>
              <a:rPr lang="en-US" dirty="0"/>
              <a:t> clusters the logs to ease log-based problem identification and utilizes a knowledge base to check if the log sequences occurred before.</a:t>
            </a:r>
          </a:p>
          <a:p>
            <a:pPr lvl="1"/>
            <a:r>
              <a:rPr lang="en-US" b="1" i="1" u="sng" dirty="0"/>
              <a:t>Isolation Forest</a:t>
            </a:r>
            <a:r>
              <a:rPr lang="en-US" dirty="0"/>
              <a:t> constructs isolation trees assuming that anomalies are more susceptible to isolation.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144D23-18BB-46CD-8701-DB41BB10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8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E0A05-0F44-49D0-9487-FBDA0817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– Log Anomaly Detection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F853B6-2C20-4310-8255-CDBADB4F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  <a:p>
            <a:pPr lvl="1"/>
            <a:r>
              <a:rPr lang="en-US" b="1" i="1" u="sng" dirty="0" err="1"/>
              <a:t>DeepLog</a:t>
            </a:r>
            <a:r>
              <a:rPr lang="en-US" dirty="0"/>
              <a:t> models log sequences as natural language and utilize Long Short-Term Memory (LSTM) architecture to learn log patterns from normal executions.</a:t>
            </a:r>
          </a:p>
          <a:p>
            <a:pPr lvl="1"/>
            <a:r>
              <a:rPr lang="en-US" b="1" i="1" u="sng" dirty="0" err="1"/>
              <a:t>LogAnomaly</a:t>
            </a:r>
            <a:r>
              <a:rPr lang="en-US" dirty="0"/>
              <a:t> adds attention mechanism and frequency features to </a:t>
            </a:r>
            <a:r>
              <a:rPr lang="en-US" dirty="0" err="1"/>
              <a:t>DeepLog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144D23-18BB-46CD-8701-DB41BB10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60A0-2FBF-4456-9807-31B4BD9652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1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1575</Words>
  <Application>Microsoft Office PowerPoint</Application>
  <PresentationFormat>寬螢幕</PresentationFormat>
  <Paragraphs>192</Paragraphs>
  <Slides>31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佈景主題</vt:lpstr>
      <vt:lpstr>GLAD-PAW: Graph-Based Log Anomaly Detection by Position Aware Weighted Graph Attention Network</vt:lpstr>
      <vt:lpstr>Outline</vt:lpstr>
      <vt:lpstr>Log-based Anomaly Detection</vt:lpstr>
      <vt:lpstr>An overall framework for automated log analysis</vt:lpstr>
      <vt:lpstr>Log Parsing</vt:lpstr>
      <vt:lpstr>Log Partition (or Session Creation)</vt:lpstr>
      <vt:lpstr>Log Partition (or Session Creation)</vt:lpstr>
      <vt:lpstr>Related Work – Log Anomaly Detection</vt:lpstr>
      <vt:lpstr>Related Work – Log Anomaly Detection</vt:lpstr>
      <vt:lpstr>Related Work – GNN</vt:lpstr>
      <vt:lpstr>Problem Formulation</vt:lpstr>
      <vt:lpstr>Problem Formulation</vt:lpstr>
      <vt:lpstr>The overall architecture of GLAD-PAW</vt:lpstr>
      <vt:lpstr>Session Graph Construction</vt:lpstr>
      <vt:lpstr>PAWGAT</vt:lpstr>
      <vt:lpstr>PAWGAT</vt:lpstr>
      <vt:lpstr>PAWGAT</vt:lpstr>
      <vt:lpstr>PAWGAT</vt:lpstr>
      <vt:lpstr>Session Embeddings</vt:lpstr>
      <vt:lpstr>Session Embeddings</vt:lpstr>
      <vt:lpstr>Prediction and  Anomaly Detection</vt:lpstr>
      <vt:lpstr>Prediction and  Anomaly Detection</vt:lpstr>
      <vt:lpstr>Evaluation</vt:lpstr>
      <vt:lpstr>Dataset</vt:lpstr>
      <vt:lpstr>Things to be aware of</vt:lpstr>
      <vt:lpstr>Comparison with Baseline Models</vt:lpstr>
      <vt:lpstr>Comparison with Other GNN Layers</vt:lpstr>
      <vt:lpstr>Parameter Sensitivity</vt:lpstr>
      <vt:lpstr>Conclusion</vt:lpstr>
      <vt:lpstr>My opinions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HyperNetworks and its application</dc:title>
  <dc:creator>敬 張</dc:creator>
  <cp:lastModifiedBy>張敬</cp:lastModifiedBy>
  <cp:revision>49</cp:revision>
  <dcterms:created xsi:type="dcterms:W3CDTF">2021-11-25T04:40:00Z</dcterms:created>
  <dcterms:modified xsi:type="dcterms:W3CDTF">2022-06-13T14:26:13Z</dcterms:modified>
</cp:coreProperties>
</file>