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  <p:sldMasterId id="2147483710" r:id="rId2"/>
  </p:sldMasterIdLst>
  <p:notesMasterIdLst>
    <p:notesMasterId r:id="rId35"/>
  </p:notesMasterIdLst>
  <p:sldIdLst>
    <p:sldId id="256" r:id="rId3"/>
    <p:sldId id="680" r:id="rId4"/>
    <p:sldId id="681" r:id="rId5"/>
    <p:sldId id="659" r:id="rId6"/>
    <p:sldId id="691" r:id="rId7"/>
    <p:sldId id="682" r:id="rId8"/>
    <p:sldId id="657" r:id="rId9"/>
    <p:sldId id="660" r:id="rId10"/>
    <p:sldId id="661" r:id="rId11"/>
    <p:sldId id="658" r:id="rId12"/>
    <p:sldId id="662" r:id="rId13"/>
    <p:sldId id="663" r:id="rId14"/>
    <p:sldId id="665" r:id="rId15"/>
    <p:sldId id="669" r:id="rId16"/>
    <p:sldId id="670" r:id="rId17"/>
    <p:sldId id="668" r:id="rId18"/>
    <p:sldId id="671" r:id="rId19"/>
    <p:sldId id="672" r:id="rId20"/>
    <p:sldId id="674" r:id="rId21"/>
    <p:sldId id="675" r:id="rId22"/>
    <p:sldId id="676" r:id="rId23"/>
    <p:sldId id="673" r:id="rId24"/>
    <p:sldId id="677" r:id="rId25"/>
    <p:sldId id="683" r:id="rId26"/>
    <p:sldId id="651" r:id="rId27"/>
    <p:sldId id="686" r:id="rId28"/>
    <p:sldId id="687" r:id="rId29"/>
    <p:sldId id="688" r:id="rId30"/>
    <p:sldId id="689" r:id="rId31"/>
    <p:sldId id="690" r:id="rId32"/>
    <p:sldId id="685" r:id="rId33"/>
    <p:sldId id="50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B0F0"/>
    <a:srgbClr val="FFFF19"/>
    <a:srgbClr val="FFFF37"/>
    <a:srgbClr val="E30DB5"/>
    <a:srgbClr val="E70919"/>
    <a:srgbClr val="1FED03"/>
    <a:srgbClr val="00B050"/>
    <a:srgbClr val="F6630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967" autoAdjust="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4T07:41:42.654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2390 23439 0 0,'0'0'2351'0'0,"9"6"-2134"0"0,-4-3-209 0 0,-1 1 0 0 0,1 0 0 0 0,-1 1 0 0 0,0-1 0 0 0,0 1 0 0 0,0 0 0 0 0,-1 0 0 0 0,5 9 0 0 0,20 46 64 0 0,-10-5 273 0 0,21 102 0 0 0,-24-88-185 0 0,24 156-120 0 0,-20-101 170 0 0,141 732 1387 0 0,-141-766-1312 0 0,3 0-1 0 0,55 136 1 0 0,-72-213-253 0 0,1 0 0 0 0,0-1 0 0 0,1 0 1 0 0,0-1-1 0 0,1 0 0 0 0,1 0 0 0 0,0 0 0 0 0,13 12 0 0 0,-17-19-21 0 0,-1-1 0 0 0,0 1-1 0 0,1-1 1 0 0,-1 0 0 0 0,1 0-1 0 0,0-1 1 0 0,0 1 0 0 0,0-1-1 0 0,0 0 1 0 0,1-1 0 0 0,-1 1-1 0 0,0-1 1 0 0,1 0 0 0 0,-1 0-1 0 0,1-1 1 0 0,-1 1 0 0 0,1-1-1 0 0,0-1 1 0 0,-1 1-1 0 0,1-1 1 0 0,-1 0 0 0 0,0 0-1 0 0,6-2 1 0 0,1-2 3 0 0,0 0 0 0 0,-1-1-1 0 0,0 0 1 0 0,0-1 0 0 0,-1 0 0 0 0,0-1-1 0 0,14-13 1 0 0,1-4 63 0 0,30-39 0 0 0,26-47 105 0 0,84-154 1 0 0,-56 86-160 0 0,226-411 301 0 0,126-284-476 0 0,-197 373 285 0 0,-15 28-34 0 0,-12 35-131 0 0,-31-13 0 0 0,-175 369-326 0 0,20-85 0 0 0,-41 121-603 0 0,-1 0 0 0 0,-2 0-1 0 0,1-74 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4T07:42:50.06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3459 1 23151 0 0,'-3'0'528'0'0,"-11"1"-343"0"0,0 0-1 0 0,1 2 0 0 0,-1-1 1 0 0,1 2-1 0 0,-1 0 0 0 0,1 1 1 0 0,0 0-1 0 0,1 0 0 0 0,0 2 1 0 0,-1 0-1 0 0,-12 10 0 0 0,-21 16-131 0 0,-59 56 0 0 0,70-58 365 0 0,-360 362 705 0 0,29 32-309 0 0,-198 308 15 0 0,485-627-803 0 0,-373 553 303 0 0,224-316-205 0 0,-134 224-457 0 0,-37 71 89 0 0,258-418-645 0 0,27-36-2762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4T07:42:55.86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5 24447 0 0,'8'-2'388'0'0,"0"1"-1"0"0,1 0 1 0 0,-1 0-1 0 0,0 1 0 0 0,0 0 1 0 0,16 3-1 0 0,48 11-474 0 0,-70-13 110 0 0,30 8-13 0 0,0 1 0 0 0,0 2 0 0 0,-2 1-1 0 0,39 23 1 0 0,110 78 190 0 0,-146-91-72 0 0,72 53 354 0 0,117 110-1 0 0,80 106-149 0 0,-194-185-264 0 0,538 618 192 0 0,-60 94-320 0 0,116 204-947 0 0,-415-653 221 0 0,-103-136-299 0 0,-102-125 479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D951F-97AB-48E1-90C3-BD54255F445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D1B33-F6DD-4F70-8246-9B15CB533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02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gradFill>
          <a:gsLst>
            <a:gs pos="84000">
              <a:srgbClr val="FAEEB4"/>
            </a:gs>
            <a:gs pos="18000">
              <a:schemeClr val="bg1"/>
            </a:gs>
            <a:gs pos="100000">
              <a:srgbClr val="F5DE6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EE45-97DF-439C-8FFF-565455D93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0320"/>
            <a:ext cx="9144000" cy="1385455"/>
          </a:xfrm>
        </p:spPr>
        <p:txBody>
          <a:bodyPr anchor="b">
            <a:normAutofit/>
          </a:bodyPr>
          <a:lstStyle>
            <a:lvl1pPr algn="ctr">
              <a:defRPr sz="48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883BE-CA7C-45D2-BC37-350206E1B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4800"/>
            <a:ext cx="9144000" cy="12007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E46B8-EC14-49C1-9AB6-82521D2B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B8B0-B844-4F2E-A1B2-D3B455C1AA17}" type="datetime1">
              <a:rPr lang="zh-TW" altLang="en-US" smtClean="0"/>
              <a:t>2023/11/20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46258-89C7-438C-810B-D1AA3D33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1B67D-F28A-4F40-ACCA-6CDBC85A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F0CF-DC0C-4F64-9754-1865282951B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78DC0-839B-4D25-A589-BC16AAB49C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654" y="914400"/>
            <a:ext cx="2828691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46D2AE-BAC1-4D2F-B4E3-6C063E8D04F8}"/>
              </a:ext>
            </a:extLst>
          </p:cNvPr>
          <p:cNvSpPr txBox="1"/>
          <p:nvPr/>
        </p:nvSpPr>
        <p:spPr>
          <a:xfrm>
            <a:off x="0" y="6630552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GoEdge.ai.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0793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D5EAD-4CB7-498C-ACC0-2140E6CA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3C10-48BC-4C42-9F9B-1348F81119B0}" type="datetime1">
              <a:rPr lang="zh-TW" altLang="en-US" smtClean="0"/>
              <a:t>2023/11/20</a:t>
            </a:fld>
            <a:endParaRPr lang="zh-CN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CB4E4-F530-42F5-8BE5-0E1D4568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33C54-1D74-4E0F-8147-14517CB1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623780"/>
            <a:ext cx="914400" cy="231131"/>
          </a:xfrm>
        </p:spPr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13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095558-3BBC-4A89-B5C4-B029CFDADD58}"/>
              </a:ext>
            </a:extLst>
          </p:cNvPr>
          <p:cNvSpPr/>
          <p:nvPr/>
        </p:nvSpPr>
        <p:spPr>
          <a:xfrm>
            <a:off x="0" y="6630403"/>
            <a:ext cx="12192000" cy="231131"/>
          </a:xfrm>
          <a:prstGeom prst="rect">
            <a:avLst/>
          </a:prstGeom>
          <a:solidFill>
            <a:srgbClr val="F5D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endParaRPr lang="en-US" sz="1100" i="0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53E11E-2E8B-4EBC-8647-E8727B510DED}"/>
              </a:ext>
            </a:extLst>
          </p:cNvPr>
          <p:cNvSpPr txBox="1"/>
          <p:nvPr/>
        </p:nvSpPr>
        <p:spPr>
          <a:xfrm>
            <a:off x="0" y="6630552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GoEdge.ai. All Rights Reserved.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1CAB5A-5622-4CCF-A838-A4BE4FB6A81C}"/>
              </a:ext>
            </a:extLst>
          </p:cNvPr>
          <p:cNvSpPr txBox="1"/>
          <p:nvPr/>
        </p:nvSpPr>
        <p:spPr>
          <a:xfrm rot="19740037">
            <a:off x="1650581" y="2914052"/>
            <a:ext cx="9144000" cy="731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2400" dirty="0">
                <a:solidFill>
                  <a:schemeClr val="bg1">
                    <a:lumMod val="65000"/>
                    <a:alpha val="40000"/>
                  </a:schemeClr>
                </a:solidFill>
              </a:rPr>
              <a:t>優智能保密資料</a:t>
            </a:r>
            <a:r>
              <a:rPr lang="en-US" altLang="zh-TW" sz="2400" dirty="0">
                <a:solidFill>
                  <a:schemeClr val="bg1">
                    <a:lumMod val="65000"/>
                    <a:alpha val="40000"/>
                  </a:schemeClr>
                </a:solidFill>
              </a:rPr>
              <a:t>	GoEdge.ai confidential information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D5EAD-4CB7-498C-ACC0-2140E6CA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3E2F-C932-4F38-A323-8D950942DCA1}" type="datetime1">
              <a:rPr lang="zh-TW" altLang="en-US" smtClean="0"/>
              <a:t>2023/11/20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CB4E4-F530-42F5-8BE5-0E1D4568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33C54-1D74-4E0F-8147-14517CB1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038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7CD1-2EA9-4D59-9B5E-403F61BA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96241"/>
            <a:ext cx="4297680" cy="1005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41C8D-C135-4BCC-99C3-AE58CD8D3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396241"/>
            <a:ext cx="6400800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0B9E3-E10A-4166-895D-E10363A12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9" y="1584961"/>
            <a:ext cx="4297680" cy="4663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DC257-FC67-4E49-A736-CB50F9CC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5BE1-EA35-4F32-B93C-75AC87520246}" type="datetime1">
              <a:rPr lang="zh-TW" altLang="en-US" smtClean="0"/>
              <a:t>2023/11/20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C2F8B-DC53-4A9F-A382-674B8E90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98B34-078B-44A5-B7AC-E73F0A76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964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DC257-FC67-4E49-A736-CB50F9CC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2108-28B3-439F-BF05-F512DFDF6850}" type="datetime1">
              <a:rPr lang="zh-TW" altLang="en-US" smtClean="0"/>
              <a:t>2023/11/20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C2F8B-DC53-4A9F-A382-674B8E90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98B34-078B-44A5-B7AC-E73F0A76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D6CFFAD-18C0-4E43-8A0F-9EB758640405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181600" y="396241"/>
            <a:ext cx="6400800" cy="5852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EC0453A-206F-43EC-94D0-D80A18BD0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9" y="1584961"/>
            <a:ext cx="4297680" cy="4663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928591-B881-4769-8B95-46290D27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96241"/>
            <a:ext cx="4297680" cy="1005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1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131A-2C48-4CE3-A01F-E7842931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2B671-D19E-411C-8EA3-5B6525565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10A1C-A7EB-4C52-AC92-76A7EE87C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8317-B67B-4843-AA99-F6DA7CE5FE34}" type="datetime1">
              <a:rPr lang="zh-TW" altLang="en-US" smtClean="0"/>
              <a:t>2023/11/20</a:t>
            </a:fld>
            <a:endParaRPr lang="zh-CN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1F97E-913B-4624-A829-7FF9F213D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EE246-0432-4B25-BE1F-2BA3699D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188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74019-CA95-4206-A210-DC1CA3874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428008"/>
            <a:ext cx="2743200" cy="585216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DB4C8-A8B9-421B-BA8A-EA3978B16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428008"/>
            <a:ext cx="7972827" cy="585216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DE7FB-9B58-4ABF-844F-14918C01D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7EEC-9B42-4C40-A2A0-EB837242742C}" type="datetime1">
              <a:rPr lang="zh-TW" altLang="en-US" smtClean="0"/>
              <a:t>2023/11/20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DD276-87E5-47D8-8E61-D4878FC86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088FB-FCA6-46DC-9A1B-F73E9AD2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458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7CD1-2EA9-4D59-9B5E-403F61BA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96241"/>
            <a:ext cx="4389120" cy="1005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DC257-FC67-4E49-A736-CB50F9CC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84F1-8412-48A3-977F-1E08B81C99E1}" type="datetime1">
              <a:rPr lang="zh-TW" altLang="en-US" smtClean="0"/>
              <a:t>2023/11/20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C2F8B-DC53-4A9F-A382-674B8E90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98B34-078B-44A5-B7AC-E73F0A76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9A0A849-CF00-48D3-B281-32F03B7A4C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599" y="1584961"/>
            <a:ext cx="4389120" cy="46634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99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B669-A4D2-4DA9-A1E5-D076D4B9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26403-9865-480D-B1A8-E6F3B4A10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EF67-181D-4228-8CEB-BBA9D5BD8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2023/11/20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EB6F8-E0D0-440C-AA0E-BA0B583E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B612C-4F10-42EA-BAE4-C22FD4A2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73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>
          <a:gsLst>
            <a:gs pos="84000">
              <a:srgbClr val="FAEEB4"/>
            </a:gs>
            <a:gs pos="18000">
              <a:schemeClr val="bg1"/>
            </a:gs>
            <a:gs pos="100000">
              <a:srgbClr val="F5DE6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C695-54BF-4413-AB9E-7A408963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68774"/>
            <a:ext cx="10058400" cy="1828800"/>
          </a:xfrm>
        </p:spPr>
        <p:txBody>
          <a:bodyPr anchor="b">
            <a:normAutofit/>
          </a:bodyPr>
          <a:lstStyle>
            <a:lvl1pPr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DA2F2-7809-4EF9-B3E9-83D37A963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398168"/>
            <a:ext cx="10058400" cy="146304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21ED6-6E64-415A-8F52-61E0087B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E4FF-CC00-4A24-906E-177AC3021EBF}" type="datetime1">
              <a:rPr lang="zh-TW" altLang="en-US" smtClean="0"/>
              <a:t>2023/11/20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AE8A7-50CA-40E3-822B-E4D6F54C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6B132-189C-42CB-97BE-495BF29F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57D877-6CBC-411E-8F20-8E0427C55816}"/>
              </a:ext>
            </a:extLst>
          </p:cNvPr>
          <p:cNvSpPr txBox="1"/>
          <p:nvPr/>
        </p:nvSpPr>
        <p:spPr>
          <a:xfrm>
            <a:off x="0" y="6630552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GoEdge.ai.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9462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4FC8-6BF7-49F4-8FD5-4D4E1FC2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6368E-0B06-464E-AD5A-E1CFA9FF4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514763"/>
            <a:ext cx="5394960" cy="475488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DD4E6-B627-4FF1-B692-D1609D45F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42" y="1514763"/>
            <a:ext cx="5394960" cy="475488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738B3-32FE-48C7-809C-40BFC9E7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E2A2-2987-42AF-92D3-2FA6BC181833}" type="datetime1">
              <a:rPr lang="zh-TW" altLang="en-US" smtClean="0"/>
              <a:t>2023/11/20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B126B-07D6-4293-847D-E00DEDA9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9F974-27AB-471F-9EB9-491E1E17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86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4FC8-6BF7-49F4-8FD5-4D4E1FC2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6368E-0B06-464E-AD5A-E1CFA9FF4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7" y="2061816"/>
            <a:ext cx="5394960" cy="420624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DD4E6-B627-4FF1-B692-D1609D45F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43" y="2061816"/>
            <a:ext cx="5394960" cy="420624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738B3-32FE-48C7-809C-40BFC9E7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04EC-CFA6-436E-A8A4-3DEC3343A0CA}" type="datetime1">
              <a:rPr lang="zh-TW" altLang="en-US" smtClean="0"/>
              <a:t>2023/11/20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B126B-07D6-4293-847D-E00DEDA9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9F974-27AB-471F-9EB9-491E1E17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A3EDF15-FE3B-43E2-8D11-03C70E15091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09599" y="1468727"/>
            <a:ext cx="5394960" cy="5486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CF3DFCC-A3E1-482F-8FEC-80B67B900ABD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187444" y="1468727"/>
            <a:ext cx="5394960" cy="5486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5972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ipt &amp;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561C-D91C-4A85-BB7A-1A720551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5584A-9A91-486A-846A-60FB2B41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61BF-AEC5-4B92-8696-2DD20AEC2BC3}" type="datetime1">
              <a:rPr lang="zh-TW" altLang="en-US" smtClean="0"/>
              <a:t>2023/11/20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F1CC7-CF6A-4C50-9FEE-10EAA68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13CE6-8771-4BB3-9735-495F7767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5568B8-DFA2-4EFB-B977-42D205F3C57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510120"/>
            <a:ext cx="539496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5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F091CED-3D60-4D1A-90A6-0D095A67A77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7440" y="1510120"/>
            <a:ext cx="539496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2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51212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ipt &amp;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561C-D91C-4A85-BB7A-1A720551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5584A-9A91-486A-846A-60FB2B41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B29C-0448-43D8-9C0A-6A89D8282BCD}" type="datetime1">
              <a:rPr lang="zh-TW" altLang="en-US" smtClean="0"/>
              <a:t>2023/11/20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F1CC7-CF6A-4C50-9FEE-10EAA68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13CE6-8771-4BB3-9735-495F7767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5568B8-DFA2-4EFB-B977-42D205F3C57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510120"/>
            <a:ext cx="539496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5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F091CED-3D60-4D1A-90A6-0D095A67A77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7440" y="1510120"/>
            <a:ext cx="5394960" cy="4754880"/>
          </a:xfrm>
          <a:noFill/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Figure</a:t>
            </a:r>
          </a:p>
        </p:txBody>
      </p:sp>
    </p:spTree>
    <p:extLst>
      <p:ext uri="{BB962C8B-B14F-4D97-AF65-F5344CB8AC3E}">
        <p14:creationId xmlns:p14="http://schemas.microsoft.com/office/powerpoint/2010/main" val="417748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i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86D5-9DDC-46E5-82F2-0F841DDF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FE9FE-010E-4A53-81F0-87F19A29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BC22-ED8C-42D6-9A8E-B00C7F872ACD}" type="datetime1">
              <a:rPr lang="zh-TW" altLang="en-US" smtClean="0"/>
              <a:t>2023/11/20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F2EF4-CC30-4650-91C5-2C5FF3CF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33BB6-E0CE-4FD6-A1F7-978CEDEA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28F60C-DEDC-4FC2-A891-FF7576C982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510120"/>
            <a:ext cx="1097280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5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</p:spTree>
    <p:extLst>
      <p:ext uri="{BB962C8B-B14F-4D97-AF65-F5344CB8AC3E}">
        <p14:creationId xmlns:p14="http://schemas.microsoft.com/office/powerpoint/2010/main" val="209166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394C-941B-4F43-9930-01B06651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A2552-1BD2-4A3A-AEE8-98D54FB9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4B117-0709-49E0-91BB-83EA02627623}" type="datetime1">
              <a:rPr lang="zh-TW" altLang="en-US" smtClean="0"/>
              <a:t>2023/11/20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EC2B2-0D80-4345-9CAA-1E8945F2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651E1-355C-4018-9FE3-0146B6D5A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38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0A659-6B84-49CC-BA61-BD3A4ACC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8" y="432022"/>
            <a:ext cx="10972799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9A542-BB73-4698-A308-422341E1A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10120"/>
            <a:ext cx="10972800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02273E-8B27-4287-8CE7-FEB28C62B5E6}"/>
              </a:ext>
            </a:extLst>
          </p:cNvPr>
          <p:cNvSpPr/>
          <p:nvPr/>
        </p:nvSpPr>
        <p:spPr>
          <a:xfrm>
            <a:off x="0" y="6630403"/>
            <a:ext cx="12192000" cy="231131"/>
          </a:xfrm>
          <a:prstGeom prst="rect">
            <a:avLst/>
          </a:prstGeom>
          <a:solidFill>
            <a:srgbClr val="F5D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endParaRPr lang="en-US" sz="1100" i="0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9C5950-DAC1-4A7A-8AAB-6572C8230595}"/>
              </a:ext>
            </a:extLst>
          </p:cNvPr>
          <p:cNvSpPr txBox="1"/>
          <p:nvPr/>
        </p:nvSpPr>
        <p:spPr>
          <a:xfrm>
            <a:off x="0" y="6630552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GoEdge.ai. All Rights Reserved.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87F79-7F4B-4A86-BBD1-B7E913305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28162" y="6626868"/>
            <a:ext cx="1371600" cy="228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83211-73E2-4455-80EF-ED4F70303EBF}" type="datetime1">
              <a:rPr lang="zh-TW" altLang="en-US" smtClean="0"/>
              <a:t>2023/11/20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F57A3-F42B-4BE3-BC2F-CBC49FAC6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1675" y="6629956"/>
            <a:ext cx="5708650" cy="228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FC18B-5F88-4664-B161-58D78EE56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623780"/>
            <a:ext cx="914400" cy="231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581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">
            <a:extLst>
              <a:ext uri="{FF2B5EF4-FFF2-40B4-BE49-F238E27FC236}">
                <a16:creationId xmlns:a16="http://schemas.microsoft.com/office/drawing/2014/main" id="{F96F71CA-FB41-47F9-A276-AEC1BA5443F4}"/>
              </a:ext>
            </a:extLst>
          </p:cNvPr>
          <p:cNvSpPr/>
          <p:nvPr/>
        </p:nvSpPr>
        <p:spPr>
          <a:xfrm>
            <a:off x="0" y="0"/>
            <a:ext cx="5275847" cy="6858000"/>
          </a:xfrm>
          <a:prstGeom prst="rect">
            <a:avLst/>
          </a:prstGeom>
          <a:solidFill>
            <a:srgbClr val="FFF2CC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0A659-6B84-49CC-BA61-BD3A4ACC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8" y="432022"/>
            <a:ext cx="10972799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9A542-BB73-4698-A308-422341E1A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10120"/>
            <a:ext cx="10972800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02273E-8B27-4287-8CE7-FEB28C62B5E6}"/>
              </a:ext>
            </a:extLst>
          </p:cNvPr>
          <p:cNvSpPr/>
          <p:nvPr/>
        </p:nvSpPr>
        <p:spPr>
          <a:xfrm>
            <a:off x="0" y="6630403"/>
            <a:ext cx="12192000" cy="231131"/>
          </a:xfrm>
          <a:prstGeom prst="rect">
            <a:avLst/>
          </a:prstGeom>
          <a:solidFill>
            <a:srgbClr val="F5D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endParaRPr lang="en-US" sz="1100" i="0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9C5950-DAC1-4A7A-8AAB-6572C8230595}"/>
              </a:ext>
            </a:extLst>
          </p:cNvPr>
          <p:cNvSpPr txBox="1"/>
          <p:nvPr/>
        </p:nvSpPr>
        <p:spPr>
          <a:xfrm>
            <a:off x="0" y="6630552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GoEdge.ai. All Rights Reserved.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87F79-7F4B-4A86-BBD1-B7E913305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28162" y="6626868"/>
            <a:ext cx="1371600" cy="228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34D4C-0BA9-4A7B-9C35-DB5E40C139D2}" type="datetime1">
              <a:rPr lang="zh-TW" altLang="en-US" smtClean="0"/>
              <a:t>2023/11/20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F57A3-F42B-4BE3-BC2F-CBC49FAC6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1675" y="6629956"/>
            <a:ext cx="5708650" cy="228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FC18B-5F88-4664-B161-58D78EE56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623780"/>
            <a:ext cx="914400" cy="231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04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8.png"/><Relationship Id="rId7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3.png"/><Relationship Id="rId4" Type="http://schemas.openxmlformats.org/officeDocument/2006/relationships/customXml" Target="../ink/ink1.xml"/><Relationship Id="rId9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5.png"/><Relationship Id="rId9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5.png"/><Relationship Id="rId9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6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A2AA45-F261-4917-9C52-FD0FA67877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Factory AI –</a:t>
            </a:r>
            <a:br>
              <a:rPr lang="en-US" altLang="zh-TW" dirty="0"/>
            </a:br>
            <a:r>
              <a:rPr lang="en-US" altLang="zh-TW" dirty="0"/>
              <a:t>TCN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E266A7-7CE7-43B8-B0D9-4E3B61E06D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Jason Chang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B98B04-4BE2-4280-9C77-00F992BE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69706-F9EE-46CA-B331-35A3436158CE}" type="datetime1">
              <a:rPr lang="zh-TW" altLang="en-US" smtClean="0"/>
              <a:t>2023/11/20</a:t>
            </a:fld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DAF046-0255-4D2A-948B-BB4EF975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F0CF-DC0C-4F64-9754-1865282951B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872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DFB7A83-434A-1AED-0B5E-68038AABD4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1" t="9680" r="30009" b="6080"/>
          <a:stretch/>
        </p:blipFill>
        <p:spPr bwMode="auto">
          <a:xfrm>
            <a:off x="7743370" y="3307975"/>
            <a:ext cx="4306824" cy="32095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4D4EE09-B5A6-1AED-B5D3-113C2E544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Convolution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9393A2-FF26-9167-B4F8-B59A421A1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element in the </a:t>
            </a:r>
            <a:r>
              <a:rPr lang="en-US" b="1" i="1" u="sng" dirty="0"/>
              <a:t>output sequence</a:t>
            </a:r>
            <a:r>
              <a:rPr lang="en-US" dirty="0"/>
              <a:t> can only depend on elements that come </a:t>
            </a:r>
            <a:r>
              <a:rPr lang="en-US" dirty="0">
                <a:solidFill>
                  <a:srgbClr val="FF0000"/>
                </a:solidFill>
              </a:rPr>
              <a:t>before</a:t>
            </a:r>
            <a:r>
              <a:rPr lang="en-US" dirty="0"/>
              <a:t> it in the </a:t>
            </a:r>
            <a:r>
              <a:rPr lang="en-US" b="1" i="1" u="sng" dirty="0"/>
              <a:t>input sequence</a:t>
            </a:r>
            <a:r>
              <a:rPr lang="en-US" dirty="0"/>
              <a:t>.</a:t>
            </a:r>
          </a:p>
          <a:p>
            <a:r>
              <a:rPr lang="en-US" dirty="0"/>
              <a:t>If we only apply </a:t>
            </a:r>
            <a:r>
              <a:rPr lang="en-US" dirty="0">
                <a:solidFill>
                  <a:srgbClr val="FF0000"/>
                </a:solidFill>
              </a:rPr>
              <a:t>zero-padding</a:t>
            </a:r>
            <a:r>
              <a:rPr lang="en-US" dirty="0"/>
              <a:t> on the </a:t>
            </a:r>
            <a:r>
              <a:rPr lang="en-US" b="1" i="1" u="sng" dirty="0"/>
              <a:t>left</a:t>
            </a:r>
            <a:r>
              <a:rPr lang="en-US" dirty="0"/>
              <a:t> side of the input tensor, then causal convolution will be ensured.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7A7DCB-A945-7753-A885-63DB71D3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2023/11/20</a:t>
            </a:fld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A14F5E1-8162-9624-93CD-3E805641A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028E174-3F9B-7A76-AC1C-CA99CCB39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06" y="3999735"/>
            <a:ext cx="7433371" cy="226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1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002C92-04A0-B378-56C0-DEEB3C42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do we need dilation?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5E007D5-2D5D-2E65-9A7F-4767C400E5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fixed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𝑘𝑒𝑟𝑛𝑒𝑙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𝑠𝑖𝑧𝑒</m:t>
                    </m:r>
                  </m:oMath>
                </a14:m>
                <a:r>
                  <a:rPr lang="en-US" dirty="0"/>
                  <a:t>, the number of layers required for </a:t>
                </a:r>
                <a:r>
                  <a:rPr lang="en-US" b="1" i="1" u="sng" dirty="0"/>
                  <a:t>full receptive field coverage</a:t>
                </a:r>
                <a:r>
                  <a:rPr lang="en-US" dirty="0"/>
                  <a:t> is </a:t>
                </a:r>
                <a:r>
                  <a:rPr lang="en-US" dirty="0">
                    <a:solidFill>
                      <a:srgbClr val="FF0000"/>
                    </a:solidFill>
                  </a:rPr>
                  <a:t>linear</a:t>
                </a:r>
                <a:r>
                  <a:rPr lang="en-US" dirty="0"/>
                  <a:t> in the length of the input tensor.</a:t>
                </a:r>
              </a:p>
              <a:p>
                <a:pPr lvl="1"/>
                <a:r>
                  <a:rPr lang="en-US" dirty="0"/>
                  <a:t>Which will result in networks that become very </a:t>
                </a:r>
                <a:r>
                  <a:rPr lang="en-US" dirty="0">
                    <a:solidFill>
                      <a:srgbClr val="FF0000"/>
                    </a:solidFill>
                  </a:rPr>
                  <a:t>deep</a:t>
                </a:r>
                <a:r>
                  <a:rPr lang="en-US" dirty="0"/>
                  <a:t> very fast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5E007D5-2D5D-2E65-9A7F-4767C400E5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8E217B-5591-0990-754B-678F4DA09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2023/11/20</a:t>
            </a:fld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C955F2C-A289-7847-5E95-9C9314AC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9BBACFE-9826-DA78-3B24-3E7D0E3F08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8" r="24899"/>
          <a:stretch/>
        </p:blipFill>
        <p:spPr bwMode="auto">
          <a:xfrm>
            <a:off x="1078992" y="3628239"/>
            <a:ext cx="3389771" cy="259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46D79DE-6108-5469-1C90-3110E6F236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00" r="38425"/>
          <a:stretch/>
        </p:blipFill>
        <p:spPr bwMode="auto">
          <a:xfrm>
            <a:off x="5730971" y="3596844"/>
            <a:ext cx="4443440" cy="144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C48F7F80-6372-A42E-C0E7-4422189B309A}"/>
                  </a:ext>
                </a:extLst>
              </p:cNvPr>
              <p:cNvSpPr txBox="1"/>
              <p:nvPr/>
            </p:nvSpPr>
            <p:spPr>
              <a:xfrm>
                <a:off x="6711696" y="5112110"/>
                <a:ext cx="262777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: number of layers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/>
                  <a:t>: </a:t>
                </a:r>
                <a:r>
                  <a:rPr lang="en-US" sz="2400" dirty="0" err="1"/>
                  <a:t>input_length</a:t>
                </a:r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: </a:t>
                </a:r>
                <a:r>
                  <a:rPr lang="en-US" sz="2400" dirty="0" err="1"/>
                  <a:t>kernel_size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C48F7F80-6372-A42E-C0E7-4422189B3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696" y="5112110"/>
                <a:ext cx="2627771" cy="1200329"/>
              </a:xfrm>
              <a:prstGeom prst="rect">
                <a:avLst/>
              </a:prstGeom>
              <a:blipFill>
                <a:blip r:embed="rId5"/>
                <a:stretch>
                  <a:fillRect l="-696" t="-4061" r="-2552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718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476CE4-3545-E4FB-461B-0959727A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AABA598-1D4F-B617-1FAD-2D60B0BD6C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𝐷𝑖𝑙𝑎𝑡𝑖𝑜𝑛</m:t>
                    </m:r>
                  </m:oMath>
                </a14:m>
                <a:r>
                  <a:rPr lang="en-US" dirty="0"/>
                  <a:t> in the context of a convolutional layer refers to the </a:t>
                </a:r>
                <a:r>
                  <a:rPr lang="en-US" dirty="0">
                    <a:solidFill>
                      <a:srgbClr val="FF0000"/>
                    </a:solidFill>
                  </a:rPr>
                  <a:t>distance</a:t>
                </a:r>
                <a:r>
                  <a:rPr lang="en-US" dirty="0"/>
                  <a:t> between the elements of the input sequence that are used to compute one entry of the output sequence.</a:t>
                </a:r>
              </a:p>
              <a:p>
                <a:r>
                  <a:rPr lang="en-US" dirty="0"/>
                  <a:t>Normal 1D convolution has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𝑑𝑖𝑙𝑎𝑡𝑖𝑜𝑛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AABA598-1D4F-B617-1FAD-2D60B0BD6C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CBF94C-CCC1-A858-CCFA-5E49C306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2023/11/20</a:t>
            </a:fld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8F09DF-3CD0-C35C-0998-64D34DDA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9264A75-4030-C175-818B-862EECACE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618" y="3711353"/>
            <a:ext cx="6029325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34CE61DE-BF2A-E6BB-A4CF-D08BE53DBBDF}"/>
                  </a:ext>
                </a:extLst>
              </p:cNvPr>
              <p:cNvSpPr txBox="1"/>
              <p:nvPr/>
            </p:nvSpPr>
            <p:spPr>
              <a:xfrm>
                <a:off x="1947672" y="4886215"/>
                <a:ext cx="21033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𝐷𝑖𝑙𝑎𝑡𝑖𝑜𝑛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 2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34CE61DE-BF2A-E6BB-A4CF-D08BE53DB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672" y="4886215"/>
                <a:ext cx="210333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942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8CC2A5-6C95-CA87-6C17-F8B4694B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being linear…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889B55C-8084-294E-9DB3-7520955230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-dilated layer with a kernel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 a receptive field spreading across a length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 fixed, this will still require a number </a:t>
                </a:r>
                <a:r>
                  <a:rPr lang="en-US" dirty="0">
                    <a:solidFill>
                      <a:srgbClr val="FF0000"/>
                    </a:solidFill>
                  </a:rPr>
                  <a:t>linear</a:t>
                </a:r>
                <a:r>
                  <a:rPr lang="en-US" dirty="0"/>
                  <a:t> in the length of the input tensor to achieve </a:t>
                </a:r>
                <a:r>
                  <a:rPr lang="en-US" b="1" i="1" u="sng" dirty="0"/>
                  <a:t>full receptive field coverage</a:t>
                </a:r>
                <a:r>
                  <a:rPr lang="en-US" dirty="0"/>
                  <a:t> (we just decreased the constant).</a:t>
                </a:r>
              </a:p>
              <a:p>
                <a:endParaRPr lang="en-US" dirty="0"/>
              </a:p>
              <a:p>
                <a:r>
                  <a:rPr lang="en-US" dirty="0"/>
                  <a:t>This problem can be addressed by </a:t>
                </a:r>
                <a:r>
                  <a:rPr lang="en-US" dirty="0">
                    <a:solidFill>
                      <a:srgbClr val="FF0000"/>
                    </a:solidFill>
                  </a:rPr>
                  <a:t>increasing the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exponentially as we move up through the layers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889B55C-8084-294E-9DB3-7520955230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256" r="-1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FFADCC-346D-5B4D-8E30-945CB6EE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2023/11/20</a:t>
            </a:fld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B53ECCA-E9D0-FAB2-3EB6-EE08FB65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5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17BB71DF-71D4-56D2-3599-D3424DC489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2" t="5060" r="10473" b="6226"/>
          <a:stretch/>
        </p:blipFill>
        <p:spPr bwMode="auto">
          <a:xfrm>
            <a:off x="5552758" y="256032"/>
            <a:ext cx="6474650" cy="378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85F6A390-6ACA-0828-A6B8-B4D8B5439EE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Increase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exponentially</a:t>
                </a: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85F6A390-6ACA-0828-A6B8-B4D8B5439E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667" t="-10833" b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CEAEB12-DEE0-7C79-CFA8-EADB0FB0D0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choose a constant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𝑑𝑖𝑙𝑎𝑡𝑖𝑜𝑛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𝑏𝑎𝑠𝑒</m:t>
                    </m:r>
                  </m:oMath>
                </a14:m>
                <a:r>
                  <a:rPr lang="en-US" dirty="0"/>
                  <a:t> integer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the index of layers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can see that the number of layers is now </a:t>
                </a:r>
                <a:r>
                  <a:rPr lang="en-US" dirty="0">
                    <a:solidFill>
                      <a:srgbClr val="FF0000"/>
                    </a:solidFill>
                  </a:rPr>
                  <a:t>logarithmic</a:t>
                </a:r>
                <a:r>
                  <a:rPr lang="en-US" dirty="0"/>
                  <a:t> rather than </a:t>
                </a:r>
                <a:r>
                  <a:rPr lang="en-US" u="sng" dirty="0"/>
                  <a:t>linear</a:t>
                </a:r>
                <a:r>
                  <a:rPr lang="en-US" dirty="0"/>
                  <a:t> in the length of the input.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CEAEB12-DEE0-7C79-CFA8-EADB0FB0D0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00" t="-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A9D107-3E3D-A736-0253-82470D592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2023/11/20</a:t>
            </a:fld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7A670F3-A19A-FD4F-E062-8187E27E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61C35F8-0F6A-DC0E-D2F0-141A0E87DC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50" r="34675"/>
          <a:stretch/>
        </p:blipFill>
        <p:spPr bwMode="auto">
          <a:xfrm>
            <a:off x="2865469" y="5554556"/>
            <a:ext cx="5532120" cy="130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761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FB522448-591E-4ACA-E130-FF214E448F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3" t="2526" r="13099" b="6711"/>
          <a:stretch/>
        </p:blipFill>
        <p:spPr bwMode="auto">
          <a:xfrm>
            <a:off x="5341544" y="2503767"/>
            <a:ext cx="5951295" cy="350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FCDF45F-60A1-55E7-A42F-A0EBDC04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EEA3253-37E0-349C-FDA8-BCCB55BC99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10120"/>
                <a:ext cx="10972800" cy="51136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Depending on the values </a:t>
                </a:r>
                <a:r>
                  <a:rPr lang="en-US" dirty="0">
                    <a:solidFill>
                      <a:srgbClr val="FF0000"/>
                    </a:solidFill>
                  </a:rPr>
                  <a:t>𝑏</a:t>
                </a:r>
                <a:r>
                  <a:rPr lang="en-US" dirty="0"/>
                  <a:t> (𝑑𝑖𝑙𝑎𝑡𝑖𝑜𝑛_𝑏𝑎𝑠𝑒) and </a:t>
                </a:r>
                <a:r>
                  <a:rPr lang="en-US" dirty="0">
                    <a:solidFill>
                      <a:srgbClr val="FF0000"/>
                    </a:solidFill>
                  </a:rPr>
                  <a:t>𝑘</a:t>
                </a:r>
                <a:r>
                  <a:rPr lang="en-US" dirty="0"/>
                  <a:t> (𝑘𝑒𝑟𝑛𝑒𝑙_𝑠𝑖𝑧𝑒), the receptive field can have </a:t>
                </a:r>
                <a:r>
                  <a:rPr lang="en-US" dirty="0">
                    <a:solidFill>
                      <a:srgbClr val="FF0000"/>
                    </a:solidFill>
                  </a:rPr>
                  <a:t>holes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Ex: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=3,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for a receptive field with no hole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EEA3253-37E0-349C-FDA8-BCCB55BC99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10120"/>
                <a:ext cx="10972800" cy="5113660"/>
              </a:xfrm>
              <a:blipFill>
                <a:blip r:embed="rId3"/>
                <a:stretch>
                  <a:fillRect l="-1000" t="-596" b="-1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10DB98-8012-C3C1-81F3-D04356E69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2023/11/20</a:t>
            </a:fld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325625-A728-7918-0B4F-A965A39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674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A8B03398-A56B-EE90-BE2B-468728BA71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0" r="15219"/>
          <a:stretch/>
        </p:blipFill>
        <p:spPr bwMode="auto">
          <a:xfrm>
            <a:off x="5410196" y="797650"/>
            <a:ext cx="6601969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374875F-A049-40B2-38DC-F5B0E378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TCN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2DC29ED-605A-94BB-D134-A87501BB7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10120"/>
                <a:ext cx="5324856" cy="475488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(</a:t>
                </a:r>
                <a:r>
                  <a:rPr lang="en-US" dirty="0" err="1">
                    <a:solidFill>
                      <a:srgbClr val="FF0000"/>
                    </a:solidFill>
                  </a:rPr>
                  <a:t>input_length</a:t>
                </a:r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(</a:t>
                </a:r>
                <a:r>
                  <a:rPr lang="en-US" dirty="0" err="1">
                    <a:solidFill>
                      <a:srgbClr val="FF0000"/>
                    </a:solidFill>
                  </a:rPr>
                  <a:t>kernel_size</a:t>
                </a:r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(</a:t>
                </a:r>
                <a:r>
                  <a:rPr lang="en-US" dirty="0" err="1">
                    <a:solidFill>
                      <a:srgbClr val="FF0000"/>
                    </a:solidFill>
                  </a:rPr>
                  <a:t>dilation_base</a:t>
                </a:r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(number of layers)</a:t>
                </a:r>
              </a:p>
              <a:p>
                <a:pPr lvl="1"/>
                <a:r>
                  <a:rPr lang="en-US" dirty="0"/>
                  <a:t>Based on the calculation for having </a:t>
                </a:r>
                <a:r>
                  <a:rPr lang="en-US" b="1" i="1" u="sng" dirty="0"/>
                  <a:t>full receptive field coverage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2DC29ED-605A-94BB-D134-A87501BB7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10120"/>
                <a:ext cx="5324856" cy="4754880"/>
              </a:xfrm>
              <a:blipFill>
                <a:blip r:embed="rId3"/>
                <a:stretch>
                  <a:fillRect t="-256" r="-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3D6C62-E849-11E0-0860-EB364F740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2023/11/20</a:t>
            </a:fld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4F7937C-8805-FBC6-7726-3AB6E22B5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255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C44373A7-A971-14E0-20E4-035E67B70B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6"/>
          <a:stretch/>
        </p:blipFill>
        <p:spPr bwMode="auto">
          <a:xfrm>
            <a:off x="1019873" y="2034991"/>
            <a:ext cx="7667625" cy="366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3A17E00-9333-0574-B2AC-834F4BDA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4A4312A-5C82-89EC-D64A-6E67DAD64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𝑢𝑡𝑝𝑢𝑡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𝑙𝑒𝑛𝑔𝑡h</m:t>
                    </m:r>
                  </m:oMath>
                </a14:m>
                <a:r>
                  <a:rPr lang="en-US" dirty="0"/>
                  <a:t> is not necessarily equal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𝑙𝑒𝑛𝑔𝑡h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4A4312A-5C82-89EC-D64A-6E67DAD64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52DF9D-76F3-271D-1DB5-12E33E16C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2023/11/20</a:t>
            </a:fld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E823775-3493-96C9-F2B5-070F1064B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17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2F06DD63-95F1-2D19-D52E-15780D9975B8}"/>
                  </a:ext>
                </a:extLst>
              </p:cNvPr>
              <p:cNvSpPr txBox="1"/>
              <p:nvPr/>
            </p:nvSpPr>
            <p:spPr>
              <a:xfrm>
                <a:off x="4899821" y="6222447"/>
                <a:ext cx="61388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𝑡𝑎𝑟𝑡</m:t>
                      </m:r>
                      <m:r>
                        <a:rPr lang="en-US" sz="2400" i="1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400" i="1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400" i="1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sz="2400" i="1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400" i="1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a:rPr lang="en-US" sz="2400" i="1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sz="2400" i="1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400" i="1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𝑙𝑒𝑛𝑔𝑡h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2F06DD63-95F1-2D19-D52E-15780D997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821" y="6222447"/>
                <a:ext cx="6138860" cy="461665"/>
              </a:xfrm>
              <a:prstGeom prst="rect">
                <a:avLst/>
              </a:prstGeom>
              <a:blipFill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9DC7839-19AF-2B7D-9FD3-BD5A321362EA}"/>
              </a:ext>
            </a:extLst>
          </p:cNvPr>
          <p:cNvCxnSpPr>
            <a:cxnSpLocks/>
          </p:cNvCxnSpPr>
          <p:nvPr/>
        </p:nvCxnSpPr>
        <p:spPr>
          <a:xfrm flipV="1">
            <a:off x="5259978" y="5190565"/>
            <a:ext cx="0" cy="111022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2502681-2017-7E85-236F-FB77809E4626}"/>
              </a:ext>
            </a:extLst>
          </p:cNvPr>
          <p:cNvCxnSpPr/>
          <p:nvPr/>
        </p:nvCxnSpPr>
        <p:spPr>
          <a:xfrm>
            <a:off x="2859741" y="5768787"/>
            <a:ext cx="2400237" cy="0"/>
          </a:xfrm>
          <a:prstGeom prst="straightConnector1">
            <a:avLst/>
          </a:prstGeom>
          <a:ln w="2857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1706A25-F35C-5109-CFD9-C44FF2F90D4D}"/>
              </a:ext>
            </a:extLst>
          </p:cNvPr>
          <p:cNvCxnSpPr>
            <a:cxnSpLocks/>
          </p:cNvCxnSpPr>
          <p:nvPr/>
        </p:nvCxnSpPr>
        <p:spPr>
          <a:xfrm>
            <a:off x="5259978" y="5768787"/>
            <a:ext cx="746375" cy="0"/>
          </a:xfrm>
          <a:prstGeom prst="straightConnector1">
            <a:avLst/>
          </a:prstGeom>
          <a:ln w="28575">
            <a:solidFill>
              <a:srgbClr val="FFC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6CAA54EB-889E-8371-D83E-8B2F3B458A09}"/>
                  </a:ext>
                </a:extLst>
              </p:cNvPr>
              <p:cNvSpPr txBox="1"/>
              <p:nvPr/>
            </p:nvSpPr>
            <p:spPr>
              <a:xfrm>
                <a:off x="5233818" y="5731435"/>
                <a:ext cx="11924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𝑜𝑢𝑡𝑝𝑢𝑡</m:t>
                      </m:r>
                    </m:oMath>
                  </m:oMathPara>
                </a14:m>
                <a:endParaRPr lang="en-US" sz="24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6CAA54EB-889E-8371-D83E-8B2F3B458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818" y="5731435"/>
                <a:ext cx="1192442" cy="461665"/>
              </a:xfrm>
              <a:prstGeom prst="rect">
                <a:avLst/>
              </a:prstGeom>
              <a:blipFill>
                <a:blip r:embed="rId5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0E8D068B-4F1F-D997-857D-C0F5583A358D}"/>
                  </a:ext>
                </a:extLst>
              </p:cNvPr>
              <p:cNvSpPr txBox="1"/>
              <p:nvPr/>
            </p:nvSpPr>
            <p:spPr>
              <a:xfrm>
                <a:off x="3611203" y="5731363"/>
                <a:ext cx="10048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𝑖𝑛𝑝𝑢𝑡</m:t>
                      </m:r>
                    </m:oMath>
                  </m:oMathPara>
                </a14:m>
                <a:endParaRPr lang="en-US" sz="24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0E8D068B-4F1F-D997-857D-C0F5583A3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203" y="5731363"/>
                <a:ext cx="1004890" cy="461665"/>
              </a:xfrm>
              <a:prstGeom prst="rect">
                <a:avLst/>
              </a:prstGeom>
              <a:blipFill>
                <a:blip r:embed="rId6"/>
                <a:stretch>
                  <a:fillRect l="-1212" r="-60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11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72FEC6-F169-09C5-384D-02D0DE43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to the Model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A3897A-D7EC-80EB-B28B-A5EF2868C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Residual Blocks</a:t>
            </a:r>
          </a:p>
          <a:p>
            <a:r>
              <a:rPr lang="en-US" dirty="0"/>
              <a:t>Activation, Normalization, Regularization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44BC53-1598-62EF-701E-5D5CC0B5D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2023/11/20</a:t>
            </a:fld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BFEDEBE-7072-4F50-C44B-915A3800B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751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9422F2-E339-B961-C5F9-4CF91428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Blocks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6F74CD-AD2F-3C94-9F3F-59971C175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was</a:t>
            </a:r>
          </a:p>
          <a:p>
            <a:pPr lvl="1"/>
            <a:r>
              <a:rPr lang="en-US" dirty="0"/>
              <a:t>A simple 1D causal convolutional layer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BE4329-D20F-6264-6104-38F0C92D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2023/11/20</a:t>
            </a:fld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44B5F0A-544A-8817-6512-6AE2D3CB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CB287208-EAE9-D917-33F0-366F2B2A91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3" r="7214"/>
          <a:stretch/>
        </p:blipFill>
        <p:spPr bwMode="auto">
          <a:xfrm>
            <a:off x="5600700" y="2794771"/>
            <a:ext cx="6543675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28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630D10-51D5-3686-6BD6-09F4446F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C9F540-DEA0-4E67-B96E-CA4C8D9E1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TCN?</a:t>
            </a:r>
          </a:p>
          <a:p>
            <a:r>
              <a:rPr lang="en-US" dirty="0"/>
              <a:t>TCN in detail</a:t>
            </a:r>
          </a:p>
          <a:p>
            <a:r>
              <a:rPr lang="en-US" dirty="0"/>
              <a:t>TCN implementation (</a:t>
            </a:r>
            <a:r>
              <a:rPr lang="en-US" dirty="0" err="1"/>
              <a:t>Keras</a:t>
            </a:r>
            <a:r>
              <a:rPr lang="en-US" dirty="0"/>
              <a:t> TCN)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2B3875-8B07-4166-CAB2-2B68EEB1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2023/11/20</a:t>
            </a:fld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402B9B7-EAFF-E071-C3FB-E18CFFCCA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011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>
            <a:extLst>
              <a:ext uri="{FF2B5EF4-FFF2-40B4-BE49-F238E27FC236}">
                <a16:creationId xmlns:a16="http://schemas.microsoft.com/office/drawing/2014/main" id="{1EC857D5-C6FD-D98B-4785-8FDE52BB48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2" r="6306"/>
          <a:stretch/>
        </p:blipFill>
        <p:spPr bwMode="auto">
          <a:xfrm>
            <a:off x="4848225" y="471487"/>
            <a:ext cx="7334250" cy="591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49422F2-E339-B961-C5F9-4CF91428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Blocks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6F74CD-AD2F-3C94-9F3F-59971C175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510120"/>
            <a:ext cx="4686677" cy="4754880"/>
          </a:xfrm>
        </p:spPr>
        <p:txBody>
          <a:bodyPr/>
          <a:lstStyle/>
          <a:p>
            <a:r>
              <a:rPr lang="en-US" dirty="0"/>
              <a:t>As is</a:t>
            </a:r>
          </a:p>
          <a:p>
            <a:pPr lvl="1"/>
            <a:r>
              <a:rPr lang="en-US" dirty="0"/>
              <a:t>A residual block which consists of </a:t>
            </a:r>
            <a:r>
              <a:rPr lang="en-US" b="1" i="1" u="sng" dirty="0">
                <a:solidFill>
                  <a:srgbClr val="00B0F0"/>
                </a:solidFill>
              </a:rPr>
              <a:t>2</a:t>
            </a:r>
            <a:r>
              <a:rPr lang="en-US" b="1" i="1" u="sng" dirty="0"/>
              <a:t> layers</a:t>
            </a:r>
            <a:r>
              <a:rPr lang="en-US" dirty="0"/>
              <a:t> with the </a:t>
            </a:r>
            <a:r>
              <a:rPr lang="en-US" dirty="0">
                <a:solidFill>
                  <a:srgbClr val="FF0000"/>
                </a:solidFill>
              </a:rPr>
              <a:t>same dilation factor</a:t>
            </a:r>
            <a:r>
              <a:rPr lang="en-US" dirty="0"/>
              <a:t> and a </a:t>
            </a:r>
            <a:r>
              <a:rPr lang="en-US" dirty="0">
                <a:solidFill>
                  <a:srgbClr val="FF0000"/>
                </a:solidFill>
              </a:rPr>
              <a:t>residual connection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BE4329-D20F-6264-6104-38F0C92D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2023/11/20</a:t>
            </a:fld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44B5F0A-544A-8817-6512-6AE2D3CB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524A5803-C00C-71DC-8512-C1D27EBEECD8}"/>
              </a:ext>
            </a:extLst>
          </p:cNvPr>
          <p:cNvSpPr/>
          <p:nvPr/>
        </p:nvSpPr>
        <p:spPr>
          <a:xfrm>
            <a:off x="10210800" y="2992342"/>
            <a:ext cx="1638300" cy="11715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19F22E89-3D7B-3798-434A-1C04DF018D5B}"/>
              </a:ext>
            </a:extLst>
          </p:cNvPr>
          <p:cNvCxnSpPr>
            <a:cxnSpLocks/>
          </p:cNvCxnSpPr>
          <p:nvPr/>
        </p:nvCxnSpPr>
        <p:spPr>
          <a:xfrm>
            <a:off x="11182350" y="4163917"/>
            <a:ext cx="200025" cy="161666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2A9DE43-0D72-B618-3303-7A1B1ABFC8B2}"/>
              </a:ext>
            </a:extLst>
          </p:cNvPr>
          <p:cNvSpPr txBox="1"/>
          <p:nvPr/>
        </p:nvSpPr>
        <p:spPr>
          <a:xfrm>
            <a:off x="2037031" y="5780581"/>
            <a:ext cx="9866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FF0000"/>
                </a:solidFill>
              </a:rPr>
              <a:t>Why?</a:t>
            </a:r>
          </a:p>
          <a:p>
            <a:pPr algn="r"/>
            <a:r>
              <a:rPr lang="en-US" sz="2400" dirty="0">
                <a:solidFill>
                  <a:srgbClr val="FF0000"/>
                </a:solidFill>
              </a:rPr>
              <a:t>(We know that the purpose of 1x1 conv is to </a:t>
            </a:r>
            <a:r>
              <a:rPr lang="en-US" sz="2400" b="1" i="1" u="sng" dirty="0">
                <a:solidFill>
                  <a:srgbClr val="FF0000"/>
                </a:solidFill>
              </a:rPr>
              <a:t>change the #channels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38AFD619-E06E-ED93-F47E-0F13770F1FDA}"/>
              </a:ext>
            </a:extLst>
          </p:cNvPr>
          <p:cNvGrpSpPr/>
          <p:nvPr/>
        </p:nvGrpSpPr>
        <p:grpSpPr>
          <a:xfrm>
            <a:off x="180975" y="3888775"/>
            <a:ext cx="3464663" cy="2166947"/>
            <a:chOff x="342900" y="4145048"/>
            <a:chExt cx="3464663" cy="2166947"/>
          </a:xfrm>
        </p:grpSpPr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7536A888-94FD-B82E-3060-822822A220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35" r="35069"/>
            <a:stretch/>
          </p:blipFill>
          <p:spPr bwMode="auto">
            <a:xfrm>
              <a:off x="419100" y="5497608"/>
              <a:ext cx="3324226" cy="814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D517F9A6-B0CB-4D68-03DC-01D3C4BFCD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50" r="34675"/>
            <a:stretch/>
          </p:blipFill>
          <p:spPr bwMode="auto">
            <a:xfrm>
              <a:off x="342900" y="4145048"/>
              <a:ext cx="3464663" cy="814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7086F67D-CB7B-8AB1-F467-180636D8BBB7}"/>
                </a:ext>
              </a:extLst>
            </p:cNvPr>
            <p:cNvCxnSpPr>
              <a:cxnSpLocks/>
            </p:cNvCxnSpPr>
            <p:nvPr/>
          </p:nvCxnSpPr>
          <p:spPr>
            <a:xfrm>
              <a:off x="2077643" y="4973932"/>
              <a:ext cx="0" cy="523559"/>
            </a:xfrm>
            <a:prstGeom prst="straightConnector1">
              <a:avLst/>
            </a:prstGeom>
            <a:ln w="28575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5B24AFBC-E5D3-11A0-2C37-9A02C79CFD57}"/>
                </a:ext>
              </a:extLst>
            </p:cNvPr>
            <p:cNvSpPr/>
            <p:nvPr/>
          </p:nvSpPr>
          <p:spPr>
            <a:xfrm>
              <a:off x="2565802" y="5923851"/>
              <a:ext cx="264316" cy="226503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42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397251-ED7A-F232-0084-77053E398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1x1 Conv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E53B61-141B-884E-E4E4-1BFC91DEC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2023/11/20</a:t>
            </a:fld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EDAE3D8-42CF-9844-BA63-55FB34CDC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21</a:t>
            </a:fld>
            <a:endParaRPr lang="zh-CN" altLang="en-US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F188ADF1-72EA-C7AD-7971-E518BB917798}"/>
              </a:ext>
            </a:extLst>
          </p:cNvPr>
          <p:cNvGrpSpPr/>
          <p:nvPr/>
        </p:nvGrpSpPr>
        <p:grpSpPr>
          <a:xfrm>
            <a:off x="209550" y="1344517"/>
            <a:ext cx="5447807" cy="4846721"/>
            <a:chOff x="4410075" y="1163542"/>
            <a:chExt cx="5447807" cy="4846721"/>
          </a:xfrm>
        </p:grpSpPr>
        <p:pic>
          <p:nvPicPr>
            <p:cNvPr id="13314" name="Picture 2">
              <a:extLst>
                <a:ext uri="{FF2B5EF4-FFF2-40B4-BE49-F238E27FC236}">
                  <a16:creationId xmlns:a16="http://schemas.microsoft.com/office/drawing/2014/main" id="{78569450-F779-9ACF-CE21-ABF3146F3B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538" r="75391" b="5299"/>
            <a:stretch/>
          </p:blipFill>
          <p:spPr bwMode="auto">
            <a:xfrm>
              <a:off x="4410075" y="1163542"/>
              <a:ext cx="3000375" cy="4846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A5CEBD5C-2619-35D2-104E-1D394DC848A4}"/>
                </a:ext>
              </a:extLst>
            </p:cNvPr>
            <p:cNvGrpSpPr/>
            <p:nvPr/>
          </p:nvGrpSpPr>
          <p:grpSpPr>
            <a:xfrm>
              <a:off x="7534275" y="4954071"/>
              <a:ext cx="2138043" cy="369332"/>
              <a:chOff x="7534275" y="4954071"/>
              <a:chExt cx="2138043" cy="369332"/>
            </a:xfrm>
          </p:grpSpPr>
          <p:cxnSp>
            <p:nvCxnSpPr>
              <p:cNvPr id="8" name="直線單箭頭接點 7">
                <a:extLst>
                  <a:ext uri="{FF2B5EF4-FFF2-40B4-BE49-F238E27FC236}">
                    <a16:creationId xmlns:a16="http://schemas.microsoft.com/office/drawing/2014/main" id="{A2C36485-41A8-915B-CD35-5B512B40D8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4275" y="5138737"/>
                <a:ext cx="7715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348C4615-8068-2BFD-B034-4A8599400194}"/>
                      </a:ext>
                    </a:extLst>
                  </p:cNvPr>
                  <p:cNvSpPr txBox="1"/>
                  <p:nvPr/>
                </p:nvSpPr>
                <p:spPr>
                  <a:xfrm>
                    <a:off x="8372475" y="4954071"/>
                    <a:ext cx="12998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𝑠𝑖𝑧𝑒</m:t>
                          </m:r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348C4615-8068-2BFD-B034-4A85994001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72475" y="4954071"/>
                    <a:ext cx="1299843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F22F12F8-EC4E-4353-CE56-EFA3BEC046E3}"/>
                </a:ext>
              </a:extLst>
            </p:cNvPr>
            <p:cNvGrpSpPr/>
            <p:nvPr/>
          </p:nvGrpSpPr>
          <p:grpSpPr>
            <a:xfrm>
              <a:off x="7534275" y="4420671"/>
              <a:ext cx="2322004" cy="369332"/>
              <a:chOff x="7534275" y="4954071"/>
              <a:chExt cx="2322004" cy="369332"/>
            </a:xfrm>
          </p:grpSpPr>
          <p:cxnSp>
            <p:nvCxnSpPr>
              <p:cNvPr id="17" name="直線單箭頭接點 16">
                <a:extLst>
                  <a:ext uri="{FF2B5EF4-FFF2-40B4-BE49-F238E27FC236}">
                    <a16:creationId xmlns:a16="http://schemas.microsoft.com/office/drawing/2014/main" id="{A4048EED-9B62-62C2-D48F-982FB1D0A2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4275" y="5138737"/>
                <a:ext cx="7715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字方塊 17">
                    <a:extLst>
                      <a:ext uri="{FF2B5EF4-FFF2-40B4-BE49-F238E27FC236}">
                        <a16:creationId xmlns:a16="http://schemas.microsoft.com/office/drawing/2014/main" id="{403C24FE-C98E-85EA-9384-72BE9DCCF299}"/>
                      </a:ext>
                    </a:extLst>
                  </p:cNvPr>
                  <p:cNvSpPr txBox="1"/>
                  <p:nvPr/>
                </p:nvSpPr>
                <p:spPr>
                  <a:xfrm>
                    <a:off x="8372475" y="4954071"/>
                    <a:ext cx="14838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𝑛𝑢𝑚</m:t>
                          </m:r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𝑓𝑖𝑙𝑡𝑒𝑟𝑠</m:t>
                          </m:r>
                        </m:oMath>
                      </m:oMathPara>
                    </a14:m>
                    <a:endParaRPr/>
                  </a:p>
                </p:txBody>
              </p:sp>
            </mc:Choice>
            <mc:Fallback xmlns="">
              <p:sp>
                <p:nvSpPr>
                  <p:cNvPr id="18" name="文字方塊 17">
                    <a:extLst>
                      <a:ext uri="{FF2B5EF4-FFF2-40B4-BE49-F238E27FC236}">
                        <a16:creationId xmlns:a16="http://schemas.microsoft.com/office/drawing/2014/main" id="{403C24FE-C98E-85EA-9384-72BE9DCCF2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72475" y="4954071"/>
                    <a:ext cx="148380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1667" r="-4508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2BBD6385-080E-437F-F292-8DC594D7D769}"/>
                </a:ext>
              </a:extLst>
            </p:cNvPr>
            <p:cNvGrpSpPr/>
            <p:nvPr/>
          </p:nvGrpSpPr>
          <p:grpSpPr>
            <a:xfrm>
              <a:off x="7534275" y="4012474"/>
              <a:ext cx="2322004" cy="369332"/>
              <a:chOff x="7534275" y="4954071"/>
              <a:chExt cx="2322004" cy="369332"/>
            </a:xfrm>
          </p:grpSpPr>
          <p:cxnSp>
            <p:nvCxnSpPr>
              <p:cNvPr id="20" name="直線單箭頭接點 19">
                <a:extLst>
                  <a:ext uri="{FF2B5EF4-FFF2-40B4-BE49-F238E27FC236}">
                    <a16:creationId xmlns:a16="http://schemas.microsoft.com/office/drawing/2014/main" id="{0776CF2D-7C6C-6336-1E4F-337AF3C05B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4275" y="5138737"/>
                <a:ext cx="7715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8D312B8B-6CAC-A4C5-5853-0047F22A38CA}"/>
                      </a:ext>
                    </a:extLst>
                  </p:cNvPr>
                  <p:cNvSpPr txBox="1"/>
                  <p:nvPr/>
                </p:nvSpPr>
                <p:spPr>
                  <a:xfrm>
                    <a:off x="8372475" y="4954071"/>
                    <a:ext cx="14838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𝑛𝑢𝑚</m:t>
                          </m:r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𝑓𝑖𝑙𝑡𝑒𝑟𝑠</m:t>
                          </m:r>
                        </m:oMath>
                      </m:oMathPara>
                    </a14:m>
                    <a:endParaRPr/>
                  </a:p>
                </p:txBody>
              </p:sp>
            </mc:Choice>
            <mc:Fallback xmlns=""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8D312B8B-6CAC-A4C5-5853-0047F22A38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72475" y="4954071"/>
                    <a:ext cx="148380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1667" r="-4508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BC8E594A-A210-ED3C-02D9-11483250B982}"/>
                </a:ext>
              </a:extLst>
            </p:cNvPr>
            <p:cNvGrpSpPr/>
            <p:nvPr/>
          </p:nvGrpSpPr>
          <p:grpSpPr>
            <a:xfrm>
              <a:off x="7534275" y="3479074"/>
              <a:ext cx="2322004" cy="369332"/>
              <a:chOff x="7534275" y="4954071"/>
              <a:chExt cx="2322004" cy="369332"/>
            </a:xfrm>
          </p:grpSpPr>
          <p:cxnSp>
            <p:nvCxnSpPr>
              <p:cNvPr id="23" name="直線單箭頭接點 22">
                <a:extLst>
                  <a:ext uri="{FF2B5EF4-FFF2-40B4-BE49-F238E27FC236}">
                    <a16:creationId xmlns:a16="http://schemas.microsoft.com/office/drawing/2014/main" id="{99B57719-5613-5C99-5A9D-38C3783605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4275" y="5138737"/>
                <a:ext cx="7715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字方塊 23">
                    <a:extLst>
                      <a:ext uri="{FF2B5EF4-FFF2-40B4-BE49-F238E27FC236}">
                        <a16:creationId xmlns:a16="http://schemas.microsoft.com/office/drawing/2014/main" id="{805A966B-8BE5-B42F-0FCC-CECFD3FA7C3D}"/>
                      </a:ext>
                    </a:extLst>
                  </p:cNvPr>
                  <p:cNvSpPr txBox="1"/>
                  <p:nvPr/>
                </p:nvSpPr>
                <p:spPr>
                  <a:xfrm>
                    <a:off x="8372475" y="4954071"/>
                    <a:ext cx="14838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𝑛𝑢𝑚</m:t>
                          </m:r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𝑓𝑖𝑙𝑡𝑒𝑟𝑠</m:t>
                          </m:r>
                        </m:oMath>
                      </m:oMathPara>
                    </a14:m>
                    <a:endParaRPr/>
                  </a:p>
                </p:txBody>
              </p:sp>
            </mc:Choice>
            <mc:Fallback xmlns="">
              <p:sp>
                <p:nvSpPr>
                  <p:cNvPr id="24" name="文字方塊 23">
                    <a:extLst>
                      <a:ext uri="{FF2B5EF4-FFF2-40B4-BE49-F238E27FC236}">
                        <a16:creationId xmlns:a16="http://schemas.microsoft.com/office/drawing/2014/main" id="{805A966B-8BE5-B42F-0FCC-CECFD3FA7C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72475" y="4954071"/>
                    <a:ext cx="148380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9836" r="-4508" b="-229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1B93F465-4EB5-CB1E-E575-60E151F8F769}"/>
                </a:ext>
              </a:extLst>
            </p:cNvPr>
            <p:cNvGrpSpPr/>
            <p:nvPr/>
          </p:nvGrpSpPr>
          <p:grpSpPr>
            <a:xfrm>
              <a:off x="7534275" y="2291528"/>
              <a:ext cx="2323607" cy="369332"/>
              <a:chOff x="7534275" y="4954071"/>
              <a:chExt cx="2323607" cy="369332"/>
            </a:xfrm>
          </p:grpSpPr>
          <p:cxnSp>
            <p:nvCxnSpPr>
              <p:cNvPr id="26" name="直線單箭頭接點 25">
                <a:extLst>
                  <a:ext uri="{FF2B5EF4-FFF2-40B4-BE49-F238E27FC236}">
                    <a16:creationId xmlns:a16="http://schemas.microsoft.com/office/drawing/2014/main" id="{28033FD0-D33B-BE8F-CE8A-2D15CF0964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4275" y="5138737"/>
                <a:ext cx="7715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字方塊 26">
                    <a:extLst>
                      <a:ext uri="{FF2B5EF4-FFF2-40B4-BE49-F238E27FC236}">
                        <a16:creationId xmlns:a16="http://schemas.microsoft.com/office/drawing/2014/main" id="{65EB253D-4EB3-6EB0-3FC1-E2D9BFF1B14F}"/>
                      </a:ext>
                    </a:extLst>
                  </p:cNvPr>
                  <p:cNvSpPr txBox="1"/>
                  <p:nvPr/>
                </p:nvSpPr>
                <p:spPr>
                  <a:xfrm>
                    <a:off x="8372475" y="4954071"/>
                    <a:ext cx="148540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𝑛𝑢𝑚</m:t>
                          </m:r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𝑓𝑖𝑙𝑡𝑒𝑟𝑠</m:t>
                          </m:r>
                        </m:oMath>
                      </m:oMathPara>
                    </a14:m>
                    <a:endParaRPr lang="en-US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文字方塊 26">
                    <a:extLst>
                      <a:ext uri="{FF2B5EF4-FFF2-40B4-BE49-F238E27FC236}">
                        <a16:creationId xmlns:a16="http://schemas.microsoft.com/office/drawing/2014/main" id="{65EB253D-4EB3-6EB0-3FC1-E2D9BFF1B1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72475" y="4954071"/>
                    <a:ext cx="148540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A8C2AA4F-15A3-C9C7-7465-8799AD951BAB}"/>
                </a:ext>
              </a:extLst>
            </p:cNvPr>
            <p:cNvGrpSpPr/>
            <p:nvPr/>
          </p:nvGrpSpPr>
          <p:grpSpPr>
            <a:xfrm>
              <a:off x="7534275" y="1738313"/>
              <a:ext cx="2279107" cy="369332"/>
              <a:chOff x="7534275" y="4954071"/>
              <a:chExt cx="2279107" cy="369332"/>
            </a:xfrm>
          </p:grpSpPr>
          <p:cxnSp>
            <p:nvCxnSpPr>
              <p:cNvPr id="29" name="直線單箭頭接點 28">
                <a:extLst>
                  <a:ext uri="{FF2B5EF4-FFF2-40B4-BE49-F238E27FC236}">
                    <a16:creationId xmlns:a16="http://schemas.microsoft.com/office/drawing/2014/main" id="{061E2CA5-4252-995C-2A42-32686FFF31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4275" y="5138737"/>
                <a:ext cx="7715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字方塊 29">
                    <a:extLst>
                      <a:ext uri="{FF2B5EF4-FFF2-40B4-BE49-F238E27FC236}">
                        <a16:creationId xmlns:a16="http://schemas.microsoft.com/office/drawing/2014/main" id="{4B4B4B6C-80CA-C227-24A5-863B860BA104}"/>
                      </a:ext>
                    </a:extLst>
                  </p:cNvPr>
                  <p:cNvSpPr txBox="1"/>
                  <p:nvPr/>
                </p:nvSpPr>
                <p:spPr>
                  <a:xfrm>
                    <a:off x="8372475" y="4954071"/>
                    <a:ext cx="144090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  <m:r>
                            <a:rPr lang="en-US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𝑠𝑖𝑧𝑒</m:t>
                          </m:r>
                        </m:oMath>
                      </m:oMathPara>
                    </a14:m>
                    <a:endParaRPr lang="en-US" dirty="0">
                      <a:solidFill>
                        <a:srgbClr val="FFC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文字方塊 29">
                    <a:extLst>
                      <a:ext uri="{FF2B5EF4-FFF2-40B4-BE49-F238E27FC236}">
                        <a16:creationId xmlns:a16="http://schemas.microsoft.com/office/drawing/2014/main" id="{4B4B4B6C-80CA-C227-24A5-863B860BA1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72475" y="4954071"/>
                    <a:ext cx="144090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34" name="Picture 4">
            <a:extLst>
              <a:ext uri="{FF2B5EF4-FFF2-40B4-BE49-F238E27FC236}">
                <a16:creationId xmlns:a16="http://schemas.microsoft.com/office/drawing/2014/main" id="{9A8902D9-4077-0D34-690E-050FBEADDF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2" r="6306"/>
          <a:stretch/>
        </p:blipFill>
        <p:spPr bwMode="auto">
          <a:xfrm>
            <a:off x="6512927" y="1344517"/>
            <a:ext cx="5336173" cy="430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橢圓 34">
            <a:extLst>
              <a:ext uri="{FF2B5EF4-FFF2-40B4-BE49-F238E27FC236}">
                <a16:creationId xmlns:a16="http://schemas.microsoft.com/office/drawing/2014/main" id="{18D8D09D-9FE2-2110-C463-59244E44FFB4}"/>
              </a:ext>
            </a:extLst>
          </p:cNvPr>
          <p:cNvSpPr/>
          <p:nvPr/>
        </p:nvSpPr>
        <p:spPr>
          <a:xfrm>
            <a:off x="10210800" y="2992342"/>
            <a:ext cx="1638300" cy="11715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56A22E62-425A-28E2-A435-2F4C2C22D2D8}"/>
              </a:ext>
            </a:extLst>
          </p:cNvPr>
          <p:cNvCxnSpPr>
            <a:cxnSpLocks/>
          </p:cNvCxnSpPr>
          <p:nvPr/>
        </p:nvCxnSpPr>
        <p:spPr>
          <a:xfrm>
            <a:off x="11182350" y="4163917"/>
            <a:ext cx="219075" cy="202732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900E0AB-DD96-4179-4FA2-6F1A771EF7B6}"/>
              </a:ext>
            </a:extLst>
          </p:cNvPr>
          <p:cNvSpPr txBox="1"/>
          <p:nvPr/>
        </p:nvSpPr>
        <p:spPr>
          <a:xfrm>
            <a:off x="6514739" y="6094906"/>
            <a:ext cx="538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Only for the first block and the last block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07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B6CD24-6A38-CC27-2314-E88945B33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Activation, Normalization, Regularization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4B6E68-15E7-8E0E-FB93-5003530F4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0120"/>
            <a:ext cx="6486525" cy="4754880"/>
          </a:xfrm>
        </p:spPr>
        <p:txBody>
          <a:bodyPr>
            <a:normAutofit/>
          </a:bodyPr>
          <a:lstStyle/>
          <a:p>
            <a:r>
              <a:rPr lang="en-US" dirty="0"/>
              <a:t>Activation</a:t>
            </a:r>
          </a:p>
          <a:p>
            <a:pPr lvl="1"/>
            <a:r>
              <a:rPr lang="en-US" dirty="0" err="1"/>
              <a:t>ReLU</a:t>
            </a:r>
            <a:endParaRPr lang="en-US" dirty="0"/>
          </a:p>
          <a:p>
            <a:r>
              <a:rPr lang="en-US" dirty="0"/>
              <a:t>Normalization</a:t>
            </a:r>
          </a:p>
          <a:p>
            <a:pPr lvl="1"/>
            <a:r>
              <a:rPr lang="en-US" dirty="0"/>
              <a:t>Weight Normalization</a:t>
            </a:r>
          </a:p>
          <a:p>
            <a:r>
              <a:rPr lang="en-US" dirty="0"/>
              <a:t>Regularization</a:t>
            </a:r>
          </a:p>
          <a:p>
            <a:pPr lvl="1"/>
            <a:r>
              <a:rPr lang="en-US" dirty="0"/>
              <a:t>Dropout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213B90-8D6F-075C-A935-547C4BAF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2023/11/20</a:t>
            </a:fld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AF0AAC0-386F-9712-2B29-9D7B39C6F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C4074B49-2547-5172-A0AB-29BBE33333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8" r="17582"/>
          <a:stretch/>
        </p:blipFill>
        <p:spPr bwMode="auto">
          <a:xfrm>
            <a:off x="7223648" y="981075"/>
            <a:ext cx="4511152" cy="578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橢圓 11">
            <a:extLst>
              <a:ext uri="{FF2B5EF4-FFF2-40B4-BE49-F238E27FC236}">
                <a16:creationId xmlns:a16="http://schemas.microsoft.com/office/drawing/2014/main" id="{58FDBC1B-B171-534A-F59E-6F61CC49CEA1}"/>
              </a:ext>
            </a:extLst>
          </p:cNvPr>
          <p:cNvSpPr/>
          <p:nvPr/>
        </p:nvSpPr>
        <p:spPr>
          <a:xfrm>
            <a:off x="8515350" y="3047999"/>
            <a:ext cx="647700" cy="2762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D5FB640-9D6B-76A3-330F-01574683B6F0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6267450" y="3283773"/>
            <a:ext cx="2342753" cy="186267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203D647-160B-A7CE-9E6A-E1D0EF3844F3}"/>
              </a:ext>
            </a:extLst>
          </p:cNvPr>
          <p:cNvSpPr txBox="1"/>
          <p:nvPr/>
        </p:nvSpPr>
        <p:spPr>
          <a:xfrm>
            <a:off x="985297" y="5146452"/>
            <a:ext cx="5571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asterisk in the second </a:t>
            </a:r>
            <a:r>
              <a:rPr lang="en-US" dirty="0" err="1">
                <a:solidFill>
                  <a:srgbClr val="FF0000"/>
                </a:solidFill>
              </a:rPr>
              <a:t>ReLU</a:t>
            </a:r>
            <a:r>
              <a:rPr lang="en-US" dirty="0">
                <a:solidFill>
                  <a:srgbClr val="FF0000"/>
                </a:solidFill>
              </a:rPr>
              <a:t> unit indicates that it is present in every layer but the last one, since we want our final output to be able to take on </a:t>
            </a:r>
            <a:r>
              <a:rPr lang="en-US" b="1" i="1" u="sng" dirty="0">
                <a:solidFill>
                  <a:srgbClr val="FF0000"/>
                </a:solidFill>
              </a:rPr>
              <a:t>negative values</a:t>
            </a:r>
            <a:r>
              <a:rPr lang="en-US" dirty="0">
                <a:solidFill>
                  <a:srgbClr val="FF0000"/>
                </a:solidFill>
              </a:rPr>
              <a:t> as well (this differs from the architecture outlined in the paper).</a:t>
            </a:r>
          </a:p>
        </p:txBody>
      </p:sp>
    </p:spTree>
    <p:extLst>
      <p:ext uri="{BB962C8B-B14F-4D97-AF65-F5344CB8AC3E}">
        <p14:creationId xmlns:p14="http://schemas.microsoft.com/office/powerpoint/2010/main" val="32017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2FA5D-18B3-90E0-E862-23CE1C7D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F1224B-7040-7F5B-1CDD-4D3FFDB1B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2023/11/20</a:t>
            </a:fld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B024258-8052-A6A8-C2EB-7601C78C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D5161553-F00A-141A-B9F1-0425E47CE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7" y="1314451"/>
            <a:ext cx="10407563" cy="529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C671A08-58D1-91F3-A474-2B9D221A34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9525" y="5170"/>
                <a:ext cx="4562475" cy="3052355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(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input_length</a:t>
                </a:r>
                <a:r>
                  <a:rPr lang="en-US" sz="2400" dirty="0">
                    <a:solidFill>
                      <a:srgbClr val="FF000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(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kernel_size</a:t>
                </a:r>
                <a:r>
                  <a:rPr lang="en-US" sz="2400" dirty="0">
                    <a:solidFill>
                      <a:srgbClr val="FF000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(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dilation_base</a:t>
                </a:r>
                <a:r>
                  <a:rPr lang="en-US" sz="2400" dirty="0">
                    <a:solidFill>
                      <a:srgbClr val="FF000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(number of layers)</a:t>
                </a:r>
              </a:p>
              <a:p>
                <a:pPr lvl="1"/>
                <a:r>
                  <a:rPr lang="en-US" sz="2000" dirty="0"/>
                  <a:t>Based on the calculation for having </a:t>
                </a:r>
                <a:r>
                  <a:rPr lang="en-US" sz="2000" b="1" i="1" u="sng" dirty="0"/>
                  <a:t>full receptive field coverage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C671A08-58D1-91F3-A474-2B9D221A34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9525" y="5170"/>
                <a:ext cx="4562475" cy="3052355"/>
              </a:xfrm>
              <a:blipFill>
                <a:blip r:embed="rId3"/>
                <a:stretch>
                  <a:fillRect l="-1604" t="-9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129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15BDEB26-A616-873D-B998-A560F8117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TCN implementation (</a:t>
            </a:r>
            <a:r>
              <a:rPr lang="en-US" dirty="0" err="1"/>
              <a:t>Keras</a:t>
            </a:r>
            <a:r>
              <a:rPr lang="en-US" dirty="0"/>
              <a:t> TCN)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0B9F80-26D9-CDE8-BED4-D50AF7FF1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2023/11/20</a:t>
            </a:fld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00593FB-B0B2-E05E-8F5E-67A8BCF1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605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B19CB5-1374-D112-7B9A-31C7B6EA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TCN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4D56B9-25C2-16E1-7E6A-66245802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2023/11/20</a:t>
            </a:fld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E30F57B-DD73-89CC-A3BD-8A1207EEB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8" name="內容版面配置區 6">
            <a:extLst>
              <a:ext uri="{FF2B5EF4-FFF2-40B4-BE49-F238E27FC236}">
                <a16:creationId xmlns:a16="http://schemas.microsoft.com/office/drawing/2014/main" id="{93055059-41ED-94DE-F1D7-9008702A85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4" t="16200" r="6235" b="7600"/>
          <a:stretch/>
        </p:blipFill>
        <p:spPr>
          <a:xfrm>
            <a:off x="120552" y="1710389"/>
            <a:ext cx="8745542" cy="427760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C2747D8C-A2B7-3C32-0F53-9770CB215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767" y="2152430"/>
            <a:ext cx="3159681" cy="3629806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9F2A6EC4-DB9A-C815-59D7-C55F6CCC5867}"/>
              </a:ext>
            </a:extLst>
          </p:cNvPr>
          <p:cNvSpPr txBox="1"/>
          <p:nvPr/>
        </p:nvSpPr>
        <p:spPr>
          <a:xfrm>
            <a:off x="4425043" y="455758"/>
            <a:ext cx="3624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CNN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Conv2D (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#kernel increase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>
                <a:sym typeface="Wingdings" panose="05000000000000000000" pitchFamily="2" charset="2"/>
              </a:rPr>
              <a:t>TCN  Residual Block (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q increase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0DDF6C3-7B4B-13C3-C1A7-B3177BC53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060" y="5970167"/>
            <a:ext cx="3415388" cy="6222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57A73AC-4DE4-F511-1821-0360FCEA578D}"/>
                  </a:ext>
                </a:extLst>
              </p:cNvPr>
              <p:cNvSpPr txBox="1"/>
              <p:nvPr/>
            </p:nvSpPr>
            <p:spPr>
              <a:xfrm>
                <a:off x="4050889" y="6217576"/>
                <a:ext cx="46051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It’s still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𝑘𝑒𝑟𝑎𝑠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𝐿𝑎𝑦𝑒𝑟</m:t>
                    </m:r>
                  </m:oMath>
                </a14:m>
                <a:r>
                  <a:rPr lang="en-US" dirty="0"/>
                  <a:t>, not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𝑘𝑒𝑟𝑎𝑠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𝑀𝑜𝑑𝑒𝑙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57A73AC-4DE4-F511-1821-0360FCEA5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889" y="6217576"/>
                <a:ext cx="4605171" cy="369332"/>
              </a:xfrm>
              <a:prstGeom prst="rect">
                <a:avLst/>
              </a:prstGeom>
              <a:blipFill>
                <a:blip r:embed="rId5"/>
                <a:stretch>
                  <a:fillRect l="-1192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: 圓角 9">
            <a:extLst>
              <a:ext uri="{FF2B5EF4-FFF2-40B4-BE49-F238E27FC236}">
                <a16:creationId xmlns:a16="http://schemas.microsoft.com/office/drawing/2014/main" id="{9A4ACE95-B507-CC80-485A-CBC315BE5290}"/>
              </a:ext>
            </a:extLst>
          </p:cNvPr>
          <p:cNvSpPr/>
          <p:nvPr/>
        </p:nvSpPr>
        <p:spPr>
          <a:xfrm>
            <a:off x="9197788" y="3532094"/>
            <a:ext cx="2312894" cy="28687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B62E577-059F-A475-FF16-A566AE81625F}"/>
              </a:ext>
            </a:extLst>
          </p:cNvPr>
          <p:cNvSpPr txBox="1"/>
          <p:nvPr/>
        </p:nvSpPr>
        <p:spPr>
          <a:xfrm>
            <a:off x="11510682" y="3618360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7289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 animBg="1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6ACBC4-860E-2B2F-C370-D8071DD20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use_skip_connections</a:t>
            </a:r>
            <a:endParaRPr 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09F6ED-2AEE-7A33-9615-FA87BE08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2023/11/20</a:t>
            </a:fld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D40AB68-8E4E-E9BA-1AAA-7E97FDEE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1026" name="Picture 2" descr="DenseNet 學習心得. 自CNN出現後，後續發展很快。DenseNet便是其一，論文於2016年發表。大… | by Ray Lin |  學以廣才| Medium">
            <a:extLst>
              <a:ext uri="{FF2B5EF4-FFF2-40B4-BE49-F238E27FC236}">
                <a16:creationId xmlns:a16="http://schemas.microsoft.com/office/drawing/2014/main" id="{06BF0B58-BC6A-638F-A71D-D9997FFA2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0" y="1423129"/>
            <a:ext cx="6200775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652E487B-C036-A800-5190-65ACCB82B3E1}"/>
              </a:ext>
            </a:extLst>
          </p:cNvPr>
          <p:cNvGrpSpPr/>
          <p:nvPr/>
        </p:nvGrpSpPr>
        <p:grpSpPr>
          <a:xfrm>
            <a:off x="6637431" y="1871660"/>
            <a:ext cx="5336173" cy="4303589"/>
            <a:chOff x="6637431" y="1487952"/>
            <a:chExt cx="5336173" cy="4303589"/>
          </a:xfrm>
        </p:grpSpPr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DB99ECC6-5CAE-DBF4-CA62-3FCD372A32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2" r="6306"/>
            <a:stretch/>
          </p:blipFill>
          <p:spPr bwMode="auto">
            <a:xfrm>
              <a:off x="6637431" y="1487952"/>
              <a:ext cx="5336173" cy="4303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64F27DFD-C5FF-7F58-FA21-84D3E1045C65}"/>
                </a:ext>
              </a:extLst>
            </p:cNvPr>
            <p:cNvSpPr/>
            <p:nvPr/>
          </p:nvSpPr>
          <p:spPr>
            <a:xfrm>
              <a:off x="10335304" y="3135777"/>
              <a:ext cx="1638300" cy="117157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56F13BF4-8D66-7EAA-945C-FBA8CD5BC482}"/>
                  </a:ext>
                </a:extLst>
              </p14:cNvPr>
              <p14:cNvContentPartPr/>
              <p14:nvPr/>
            </p14:nvContentPartPr>
            <p14:xfrm>
              <a:off x="4267569" y="1402881"/>
              <a:ext cx="1115280" cy="1638000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56F13BF4-8D66-7EAA-945C-FBA8CD5BC4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04569" y="1339881"/>
                <a:ext cx="1240920" cy="176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FD722D35-1927-C347-9B90-6C0B2D627BDB}"/>
                  </a:ext>
                </a:extLst>
              </p14:cNvPr>
              <p14:cNvContentPartPr/>
              <p14:nvPr/>
            </p14:nvContentPartPr>
            <p14:xfrm>
              <a:off x="9951249" y="1194081"/>
              <a:ext cx="1245600" cy="1614240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FD722D35-1927-C347-9B90-6C0B2D627BD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88249" y="1131441"/>
                <a:ext cx="1371240" cy="173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FBF5BF25-2F0D-9A8C-55E5-F384181C7C8F}"/>
                  </a:ext>
                </a:extLst>
              </p14:cNvPr>
              <p14:cNvContentPartPr/>
              <p14:nvPr/>
            </p14:nvContentPartPr>
            <p14:xfrm>
              <a:off x="9913089" y="1265001"/>
              <a:ext cx="1360440" cy="1503720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FBF5BF25-2F0D-9A8C-55E5-F384181C7C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50089" y="1202001"/>
                <a:ext cx="1486080" cy="162936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文字方塊 16">
            <a:extLst>
              <a:ext uri="{FF2B5EF4-FFF2-40B4-BE49-F238E27FC236}">
                <a16:creationId xmlns:a16="http://schemas.microsoft.com/office/drawing/2014/main" id="{E65E9FD5-0D31-AEE4-8ED3-A36495FACF74}"/>
              </a:ext>
            </a:extLst>
          </p:cNvPr>
          <p:cNvSpPr txBox="1"/>
          <p:nvPr/>
        </p:nvSpPr>
        <p:spPr>
          <a:xfrm>
            <a:off x="5728447" y="376834"/>
            <a:ext cx="5225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It’s the idea from </a:t>
            </a:r>
            <a:r>
              <a:rPr lang="en-US" sz="2400" dirty="0">
                <a:solidFill>
                  <a:srgbClr val="00B050"/>
                </a:solidFill>
              </a:rPr>
              <a:t>DenseNet</a:t>
            </a:r>
            <a:r>
              <a:rPr lang="en-US" sz="2400" dirty="0"/>
              <a:t>, not </a:t>
            </a:r>
            <a:r>
              <a:rPr lang="en-US" sz="2400" dirty="0">
                <a:solidFill>
                  <a:srgbClr val="FF0000"/>
                </a:solidFill>
              </a:rPr>
              <a:t>ResNet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7849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圖片 41">
            <a:extLst>
              <a:ext uri="{FF2B5EF4-FFF2-40B4-BE49-F238E27FC236}">
                <a16:creationId xmlns:a16="http://schemas.microsoft.com/office/drawing/2014/main" id="{61B4B57F-9688-F9AF-BE36-A445787A3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82" y="1040199"/>
            <a:ext cx="8240275" cy="50680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80F2FFF4-FAF5-093D-A470-576D7EDD51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𝑇𝐶𝑁𝑀𝑜𝑑𝑒𝑙</m:t>
                    </m:r>
                  </m:oMath>
                </a14:m>
                <a:r>
                  <a:rPr lang="en-US" dirty="0"/>
                  <a:t> for </a:t>
                </a:r>
                <a:r>
                  <a:rPr lang="en-US" dirty="0" err="1"/>
                  <a:t>FactoryAI</a:t>
                </a:r>
                <a:endParaRPr 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80F2FFF4-FAF5-093D-A470-576D7EDD51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0833" b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F434D4-C8CE-5541-D854-696F692E2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2023/11/20</a:t>
            </a:fld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2636DFD-8127-810A-92D3-642B5DB1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27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D9D7CE74-462C-23C6-6166-955928375603}"/>
                  </a:ext>
                </a:extLst>
              </p:cNvPr>
              <p:cNvSpPr txBox="1"/>
              <p:nvPr/>
            </p:nvSpPr>
            <p:spPr>
              <a:xfrm>
                <a:off x="5621598" y="301379"/>
                <a:ext cx="59607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𝑢𝑚</m:t>
                    </m:r>
                    <m:r>
                      <a:rPr lang="en-US" sz="2000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000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𝑙𝑎𝑦𝑒𝑟𝑠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will set to at least cover all receptive field.</a:t>
                </a:r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D9D7CE74-462C-23C6-6166-955928375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598" y="301379"/>
                <a:ext cx="5960799" cy="400110"/>
              </a:xfrm>
              <a:prstGeom prst="rect">
                <a:avLst/>
              </a:prstGeom>
              <a:blipFill>
                <a:blip r:embed="rId4"/>
                <a:stretch>
                  <a:fillRect t="-7576" r="-307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A6FE34C3-1896-234A-BF2B-BFF1F98DE868}"/>
              </a:ext>
            </a:extLst>
          </p:cNvPr>
          <p:cNvSpPr/>
          <p:nvPr/>
        </p:nvSpPr>
        <p:spPr>
          <a:xfrm>
            <a:off x="609597" y="2893287"/>
            <a:ext cx="6724075" cy="4318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7573BB15-B76B-22D9-9FDB-4DBE2C90B6AD}"/>
              </a:ext>
            </a:extLst>
          </p:cNvPr>
          <p:cNvCxnSpPr>
            <a:cxnSpLocks/>
          </p:cNvCxnSpPr>
          <p:nvPr/>
        </p:nvCxnSpPr>
        <p:spPr>
          <a:xfrm flipV="1">
            <a:off x="6576291" y="757382"/>
            <a:ext cx="942109" cy="213590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">
            <a:extLst>
              <a:ext uri="{FF2B5EF4-FFF2-40B4-BE49-F238E27FC236}">
                <a16:creationId xmlns:a16="http://schemas.microsoft.com/office/drawing/2014/main" id="{DF61A2E7-B6F0-C97F-14A3-9327B5BD7D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35" r="35069"/>
          <a:stretch/>
        </p:blipFill>
        <p:spPr bwMode="auto">
          <a:xfrm>
            <a:off x="8705592" y="2510700"/>
            <a:ext cx="3324226" cy="81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723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3C1BF72-8823-64B0-E06D-E86386EC1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82" y="1040199"/>
            <a:ext cx="8240275" cy="50680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80F2FFF4-FAF5-093D-A470-576D7EDD51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𝑇𝐶𝑁𝑀𝑜𝑑𝑒𝑙</m:t>
                    </m:r>
                  </m:oMath>
                </a14:m>
                <a:r>
                  <a:rPr lang="en-US" dirty="0"/>
                  <a:t> for </a:t>
                </a:r>
                <a:r>
                  <a:rPr lang="en-US" dirty="0" err="1"/>
                  <a:t>FactoryAI</a:t>
                </a:r>
                <a:endParaRPr 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80F2FFF4-FAF5-093D-A470-576D7EDD51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0833" b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F434D4-C8CE-5541-D854-696F692E2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2023/11/20</a:t>
            </a:fld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2636DFD-8127-810A-92D3-642B5DB1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28</a:t>
            </a:fld>
            <a:endParaRPr lang="zh-CN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C18B5BC-31DE-D3F2-F54E-009D2C915DF0}"/>
              </a:ext>
            </a:extLst>
          </p:cNvPr>
          <p:cNvGrpSpPr/>
          <p:nvPr/>
        </p:nvGrpSpPr>
        <p:grpSpPr>
          <a:xfrm>
            <a:off x="7800680" y="3134871"/>
            <a:ext cx="4293239" cy="3488909"/>
            <a:chOff x="4410075" y="1163542"/>
            <a:chExt cx="5964078" cy="4846721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51A42712-A775-5D36-90DA-FF868F46B2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538" r="75391" b="5299"/>
            <a:stretch/>
          </p:blipFill>
          <p:spPr bwMode="auto">
            <a:xfrm>
              <a:off x="4410075" y="1163542"/>
              <a:ext cx="3000375" cy="4846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FC8ED53B-2AAF-57E4-1474-DD725C2D4981}"/>
                </a:ext>
              </a:extLst>
            </p:cNvPr>
            <p:cNvGrpSpPr/>
            <p:nvPr/>
          </p:nvGrpSpPr>
          <p:grpSpPr>
            <a:xfrm>
              <a:off x="7534275" y="4862399"/>
              <a:ext cx="2643915" cy="513069"/>
              <a:chOff x="7534275" y="4862399"/>
              <a:chExt cx="2643915" cy="513069"/>
            </a:xfrm>
          </p:grpSpPr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0D6C16C4-A623-CB08-58A9-A6DCB2B9B8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4275" y="5138737"/>
                <a:ext cx="7715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字方塊 27">
                    <a:extLst>
                      <a:ext uri="{FF2B5EF4-FFF2-40B4-BE49-F238E27FC236}">
                        <a16:creationId xmlns:a16="http://schemas.microsoft.com/office/drawing/2014/main" id="{EE57856C-E6BC-1B44-62E3-1A6D129154A3}"/>
                      </a:ext>
                    </a:extLst>
                  </p:cNvPr>
                  <p:cNvSpPr txBox="1"/>
                  <p:nvPr/>
                </p:nvSpPr>
                <p:spPr>
                  <a:xfrm>
                    <a:off x="8372475" y="4862399"/>
                    <a:ext cx="1805715" cy="51306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𝑠𝑖𝑧𝑒</m:t>
                          </m:r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文字方塊 27">
                    <a:extLst>
                      <a:ext uri="{FF2B5EF4-FFF2-40B4-BE49-F238E27FC236}">
                        <a16:creationId xmlns:a16="http://schemas.microsoft.com/office/drawing/2014/main" id="{EE57856C-E6BC-1B44-62E3-1A6D129154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72475" y="4862399"/>
                    <a:ext cx="1805715" cy="51306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A8DA0E7E-2109-8546-73BB-074CE6985142}"/>
                </a:ext>
              </a:extLst>
            </p:cNvPr>
            <p:cNvGrpSpPr/>
            <p:nvPr/>
          </p:nvGrpSpPr>
          <p:grpSpPr>
            <a:xfrm>
              <a:off x="7534275" y="4328999"/>
              <a:ext cx="2322004" cy="369332"/>
              <a:chOff x="7534275" y="4862399"/>
              <a:chExt cx="2322004" cy="369332"/>
            </a:xfrm>
          </p:grpSpPr>
          <p:cxnSp>
            <p:nvCxnSpPr>
              <p:cNvPr id="25" name="直線單箭頭接點 24">
                <a:extLst>
                  <a:ext uri="{FF2B5EF4-FFF2-40B4-BE49-F238E27FC236}">
                    <a16:creationId xmlns:a16="http://schemas.microsoft.com/office/drawing/2014/main" id="{EF9F0E6B-F914-32F6-D82B-27924DEC87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4275" y="5138737"/>
                <a:ext cx="7715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字方塊 25">
                    <a:extLst>
                      <a:ext uri="{FF2B5EF4-FFF2-40B4-BE49-F238E27FC236}">
                        <a16:creationId xmlns:a16="http://schemas.microsoft.com/office/drawing/2014/main" id="{F8E73D31-887E-4F88-AE46-C9A0383B4536}"/>
                      </a:ext>
                    </a:extLst>
                  </p:cNvPr>
                  <p:cNvSpPr txBox="1"/>
                  <p:nvPr/>
                </p:nvSpPr>
                <p:spPr>
                  <a:xfrm>
                    <a:off x="8372475" y="4862399"/>
                    <a:ext cx="14838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𝑛𝑢𝑚</m:t>
                          </m:r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𝑓𝑖𝑙𝑡𝑒𝑟𝑠</m:t>
                          </m:r>
                        </m:oMath>
                      </m:oMathPara>
                    </a14:m>
                    <a:endParaRPr/>
                  </a:p>
                </p:txBody>
              </p:sp>
            </mc:Choice>
            <mc:Fallback xmlns="">
              <p:sp>
                <p:nvSpPr>
                  <p:cNvPr id="26" name="文字方塊 25">
                    <a:extLst>
                      <a:ext uri="{FF2B5EF4-FFF2-40B4-BE49-F238E27FC236}">
                        <a16:creationId xmlns:a16="http://schemas.microsoft.com/office/drawing/2014/main" id="{F8E73D31-887E-4F88-AE46-C9A0383B45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72475" y="4862399"/>
                    <a:ext cx="148380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34857" b="-568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29E78154-1E1F-9D19-DD45-CD8B8F090CBC}"/>
                </a:ext>
              </a:extLst>
            </p:cNvPr>
            <p:cNvGrpSpPr/>
            <p:nvPr/>
          </p:nvGrpSpPr>
          <p:grpSpPr>
            <a:xfrm>
              <a:off x="7534275" y="3920802"/>
              <a:ext cx="2322004" cy="369332"/>
              <a:chOff x="7534275" y="4862399"/>
              <a:chExt cx="2322004" cy="369332"/>
            </a:xfrm>
          </p:grpSpPr>
          <p:cxnSp>
            <p:nvCxnSpPr>
              <p:cNvPr id="23" name="直線單箭頭接點 22">
                <a:extLst>
                  <a:ext uri="{FF2B5EF4-FFF2-40B4-BE49-F238E27FC236}">
                    <a16:creationId xmlns:a16="http://schemas.microsoft.com/office/drawing/2014/main" id="{40B612E4-67DB-E4FB-8786-1BB3C2DA8F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4275" y="5138737"/>
                <a:ext cx="7715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字方塊 23">
                    <a:extLst>
                      <a:ext uri="{FF2B5EF4-FFF2-40B4-BE49-F238E27FC236}">
                        <a16:creationId xmlns:a16="http://schemas.microsoft.com/office/drawing/2014/main" id="{1109D131-2B1E-D560-0183-5F28F4C28213}"/>
                      </a:ext>
                    </a:extLst>
                  </p:cNvPr>
                  <p:cNvSpPr txBox="1"/>
                  <p:nvPr/>
                </p:nvSpPr>
                <p:spPr>
                  <a:xfrm>
                    <a:off x="8372475" y="4862399"/>
                    <a:ext cx="14838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𝑛𝑢𝑚</m:t>
                          </m:r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𝑓𝑖𝑙𝑡𝑒𝑟𝑠</m:t>
                          </m:r>
                        </m:oMath>
                      </m:oMathPara>
                    </a14:m>
                    <a:endParaRPr/>
                  </a:p>
                </p:txBody>
              </p:sp>
            </mc:Choice>
            <mc:Fallback xmlns="">
              <p:sp>
                <p:nvSpPr>
                  <p:cNvPr id="24" name="文字方塊 23">
                    <a:extLst>
                      <a:ext uri="{FF2B5EF4-FFF2-40B4-BE49-F238E27FC236}">
                        <a16:creationId xmlns:a16="http://schemas.microsoft.com/office/drawing/2014/main" id="{1109D131-2B1E-D560-0183-5F28F4C282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72475" y="4862399"/>
                    <a:ext cx="1483804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34857" b="-5814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D3C83B00-212B-9D1D-7FA5-49BDC6EC610B}"/>
                </a:ext>
              </a:extLst>
            </p:cNvPr>
            <p:cNvGrpSpPr/>
            <p:nvPr/>
          </p:nvGrpSpPr>
          <p:grpSpPr>
            <a:xfrm>
              <a:off x="7534275" y="3387402"/>
              <a:ext cx="2322004" cy="369332"/>
              <a:chOff x="7534275" y="4862399"/>
              <a:chExt cx="2322004" cy="369332"/>
            </a:xfrm>
          </p:grpSpPr>
          <p:cxnSp>
            <p:nvCxnSpPr>
              <p:cNvPr id="21" name="直線單箭頭接點 20">
                <a:extLst>
                  <a:ext uri="{FF2B5EF4-FFF2-40B4-BE49-F238E27FC236}">
                    <a16:creationId xmlns:a16="http://schemas.microsoft.com/office/drawing/2014/main" id="{EE97CE74-1322-57EF-2E73-5AD28D0DC9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4275" y="5138737"/>
                <a:ext cx="7715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BE11D887-5FA8-127C-B47D-0D1EE3B01A68}"/>
                      </a:ext>
                    </a:extLst>
                  </p:cNvPr>
                  <p:cNvSpPr txBox="1"/>
                  <p:nvPr/>
                </p:nvSpPr>
                <p:spPr>
                  <a:xfrm>
                    <a:off x="8372475" y="4862399"/>
                    <a:ext cx="14838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𝑛𝑢𝑚</m:t>
                          </m:r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𝑓𝑖𝑙𝑡𝑒𝑟𝑠</m:t>
                          </m:r>
                        </m:oMath>
                      </m:oMathPara>
                    </a14:m>
                    <a:endParaRPr/>
                  </a:p>
                </p:txBody>
              </p:sp>
            </mc:Choice>
            <mc:Fallback xmlns="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BE11D887-5FA8-127C-B47D-0D1EE3B01A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72475" y="4862399"/>
                    <a:ext cx="1483804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34857" b="-5814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9807F191-49EA-FB54-3E2A-888A9AB088E7}"/>
                </a:ext>
              </a:extLst>
            </p:cNvPr>
            <p:cNvGrpSpPr/>
            <p:nvPr/>
          </p:nvGrpSpPr>
          <p:grpSpPr>
            <a:xfrm>
              <a:off x="7534275" y="2199856"/>
              <a:ext cx="2323607" cy="369332"/>
              <a:chOff x="7534275" y="4862399"/>
              <a:chExt cx="2323607" cy="369332"/>
            </a:xfrm>
          </p:grpSpPr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3DF720F6-453C-CE53-681C-8E73D5D281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4275" y="5138737"/>
                <a:ext cx="7715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字方塊 19">
                    <a:extLst>
                      <a:ext uri="{FF2B5EF4-FFF2-40B4-BE49-F238E27FC236}">
                        <a16:creationId xmlns:a16="http://schemas.microsoft.com/office/drawing/2014/main" id="{620C373C-26BC-728A-8A5E-EBBAC451B1CD}"/>
                      </a:ext>
                    </a:extLst>
                  </p:cNvPr>
                  <p:cNvSpPr txBox="1"/>
                  <p:nvPr/>
                </p:nvSpPr>
                <p:spPr>
                  <a:xfrm>
                    <a:off x="8372475" y="4862399"/>
                    <a:ext cx="148540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𝑛𝑢𝑚</m:t>
                          </m:r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𝑓𝑖𝑙𝑡𝑒𝑟𝑠</m:t>
                          </m:r>
                        </m:oMath>
                      </m:oMathPara>
                    </a14:m>
                    <a:endParaRPr lang="en-US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文字方塊 19">
                    <a:extLst>
                      <a:ext uri="{FF2B5EF4-FFF2-40B4-BE49-F238E27FC236}">
                        <a16:creationId xmlns:a16="http://schemas.microsoft.com/office/drawing/2014/main" id="{620C373C-26BC-728A-8A5E-EBBAC451B1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72475" y="4862399"/>
                    <a:ext cx="148540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34857" b="-5814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BDCEAEDC-BBE2-EA25-0AAC-EBED7443B781}"/>
                </a:ext>
              </a:extLst>
            </p:cNvPr>
            <p:cNvGrpSpPr/>
            <p:nvPr/>
          </p:nvGrpSpPr>
          <p:grpSpPr>
            <a:xfrm>
              <a:off x="7534275" y="1646641"/>
              <a:ext cx="2839878" cy="513069"/>
              <a:chOff x="7534275" y="4862399"/>
              <a:chExt cx="2839878" cy="513069"/>
            </a:xfrm>
          </p:grpSpPr>
          <p:cxnSp>
            <p:nvCxnSpPr>
              <p:cNvPr id="17" name="直線單箭頭接點 16">
                <a:extLst>
                  <a:ext uri="{FF2B5EF4-FFF2-40B4-BE49-F238E27FC236}">
                    <a16:creationId xmlns:a16="http://schemas.microsoft.com/office/drawing/2014/main" id="{B1D9C8CD-5839-2CC3-9732-F4801431DE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4275" y="5138737"/>
                <a:ext cx="7715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字方塊 17">
                    <a:extLst>
                      <a:ext uri="{FF2B5EF4-FFF2-40B4-BE49-F238E27FC236}">
                        <a16:creationId xmlns:a16="http://schemas.microsoft.com/office/drawing/2014/main" id="{7A07D037-B4A0-BCA4-22FD-9B0A67BB1F9D}"/>
                      </a:ext>
                    </a:extLst>
                  </p:cNvPr>
                  <p:cNvSpPr txBox="1"/>
                  <p:nvPr/>
                </p:nvSpPr>
                <p:spPr>
                  <a:xfrm>
                    <a:off x="8372475" y="4862399"/>
                    <a:ext cx="2001678" cy="51306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  <m: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𝑠𝑖𝑧𝑒</m:t>
                          </m:r>
                        </m:oMath>
                      </m:oMathPara>
                    </a14:m>
                    <a:endParaRPr lang="en-US" dirty="0">
                      <a:solidFill>
                        <a:srgbClr val="FFC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文字方塊 17">
                    <a:extLst>
                      <a:ext uri="{FF2B5EF4-FFF2-40B4-BE49-F238E27FC236}">
                        <a16:creationId xmlns:a16="http://schemas.microsoft.com/office/drawing/2014/main" id="{7A07D037-B4A0-BCA4-22FD-9B0A67BB1F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72475" y="4862399"/>
                    <a:ext cx="2001678" cy="51306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98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4C5C02C7-F113-5DA9-2D78-BC84933B6052}"/>
              </a:ext>
            </a:extLst>
          </p:cNvPr>
          <p:cNvSpPr/>
          <p:nvPr/>
        </p:nvSpPr>
        <p:spPr>
          <a:xfrm>
            <a:off x="609597" y="3338676"/>
            <a:ext cx="6724075" cy="91005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D5A35E69-7648-149B-4A62-263BDE257751}"/>
                  </a:ext>
                </a:extLst>
              </p:cNvPr>
              <p:cNvSpPr txBox="1"/>
              <p:nvPr/>
            </p:nvSpPr>
            <p:spPr>
              <a:xfrm>
                <a:off x="8636534" y="2373770"/>
                <a:ext cx="32490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𝑏𝑎𝑡𝑐h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𝑓𝑒𝑎𝑡𝑢𝑟𝑒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D5A35E69-7648-149B-4A62-263BDE257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534" y="2373770"/>
                <a:ext cx="3249095" cy="461665"/>
              </a:xfrm>
              <a:prstGeom prst="rect">
                <a:avLst/>
              </a:prstGeom>
              <a:blipFill>
                <a:blip r:embed="rId11"/>
                <a:stretch>
                  <a:fillRect l="-18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群組 30">
            <a:extLst>
              <a:ext uri="{FF2B5EF4-FFF2-40B4-BE49-F238E27FC236}">
                <a16:creationId xmlns:a16="http://schemas.microsoft.com/office/drawing/2014/main" id="{A9BA7E7C-1ABA-6E32-0ACB-AEA474BBC18D}"/>
              </a:ext>
            </a:extLst>
          </p:cNvPr>
          <p:cNvGrpSpPr/>
          <p:nvPr/>
        </p:nvGrpSpPr>
        <p:grpSpPr>
          <a:xfrm>
            <a:off x="10653013" y="5454987"/>
            <a:ext cx="1424802" cy="714924"/>
            <a:chOff x="10653013" y="5454987"/>
            <a:chExt cx="1424802" cy="714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DF197B60-15D0-EC7F-C2EF-201A36ED74B0}"/>
                    </a:ext>
                  </a:extLst>
                </p:cNvPr>
                <p:cNvSpPr txBox="1"/>
                <p:nvPr/>
              </p:nvSpPr>
              <p:spPr>
                <a:xfrm rot="16200000">
                  <a:off x="11212558" y="5686996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oMath>
                    </m:oMathPara>
                  </a14:m>
                  <a:endParaRPr lang="en-US" b="1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DF197B60-15D0-EC7F-C2EF-201A36ED74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1212558" y="5686996"/>
                  <a:ext cx="226024" cy="276999"/>
                </a:xfrm>
                <a:prstGeom prst="rect">
                  <a:avLst/>
                </a:prstGeom>
                <a:blipFill>
                  <a:blip r:embed="rId12"/>
                  <a:stretch>
                    <a:fillRect t="-21622" r="-10870" b="-270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772D3B7F-B949-8145-5E8E-CE291A73A311}"/>
                </a:ext>
              </a:extLst>
            </p:cNvPr>
            <p:cNvSpPr/>
            <p:nvPr/>
          </p:nvSpPr>
          <p:spPr>
            <a:xfrm>
              <a:off x="10653013" y="5454987"/>
              <a:ext cx="1424802" cy="71492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97077BC6-36AB-8F44-C256-6A58614FB74E}"/>
                  </a:ext>
                </a:extLst>
              </p:cNvPr>
              <p:cNvSpPr txBox="1"/>
              <p:nvPr/>
            </p:nvSpPr>
            <p:spPr>
              <a:xfrm>
                <a:off x="5621598" y="301379"/>
                <a:ext cx="56797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𝑢𝑚</m:t>
                    </m:r>
                    <m:r>
                      <a:rPr lang="en-US" sz="2000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𝑓𝑖𝑙𝑡𝑒𝑟𝑠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will set to be not less 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𝑠𝑖𝑧𝑒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97077BC6-36AB-8F44-C256-6A58614FB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598" y="301379"/>
                <a:ext cx="5679760" cy="400110"/>
              </a:xfrm>
              <a:prstGeom prst="rect">
                <a:avLst/>
              </a:prstGeom>
              <a:blipFill>
                <a:blip r:embed="rId13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9337812E-FA31-D35C-62F0-9176D245FFD0}"/>
              </a:ext>
            </a:extLst>
          </p:cNvPr>
          <p:cNvCxnSpPr>
            <a:cxnSpLocks/>
          </p:cNvCxnSpPr>
          <p:nvPr/>
        </p:nvCxnSpPr>
        <p:spPr>
          <a:xfrm flipV="1">
            <a:off x="6502400" y="757382"/>
            <a:ext cx="1016000" cy="258129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487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3C1BF72-8823-64B0-E06D-E86386EC1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82" y="1040199"/>
            <a:ext cx="8240275" cy="50680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80F2FFF4-FAF5-093D-A470-576D7EDD51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𝑇𝐶𝑁𝑀𝑜𝑑𝑒𝑙</m:t>
                    </m:r>
                  </m:oMath>
                </a14:m>
                <a:r>
                  <a:rPr lang="en-US" dirty="0"/>
                  <a:t> for </a:t>
                </a:r>
                <a:r>
                  <a:rPr lang="en-US" dirty="0" err="1"/>
                  <a:t>FactoryAI</a:t>
                </a:r>
                <a:endParaRPr 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80F2FFF4-FAF5-093D-A470-576D7EDD51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0833" b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F434D4-C8CE-5541-D854-696F692E2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2023/11/20</a:t>
            </a:fld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2636DFD-8127-810A-92D3-642B5DB1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29</a:t>
            </a:fld>
            <a:endParaRPr lang="zh-CN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C18B5BC-31DE-D3F2-F54E-009D2C915DF0}"/>
              </a:ext>
            </a:extLst>
          </p:cNvPr>
          <p:cNvGrpSpPr/>
          <p:nvPr/>
        </p:nvGrpSpPr>
        <p:grpSpPr>
          <a:xfrm>
            <a:off x="7800680" y="3134871"/>
            <a:ext cx="4293239" cy="3488909"/>
            <a:chOff x="4410075" y="1163542"/>
            <a:chExt cx="5964078" cy="4846721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51A42712-A775-5D36-90DA-FF868F46B2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538" r="75391" b="5299"/>
            <a:stretch/>
          </p:blipFill>
          <p:spPr bwMode="auto">
            <a:xfrm>
              <a:off x="4410075" y="1163542"/>
              <a:ext cx="3000375" cy="4846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FC8ED53B-2AAF-57E4-1474-DD725C2D4981}"/>
                </a:ext>
              </a:extLst>
            </p:cNvPr>
            <p:cNvGrpSpPr/>
            <p:nvPr/>
          </p:nvGrpSpPr>
          <p:grpSpPr>
            <a:xfrm>
              <a:off x="7534275" y="4862399"/>
              <a:ext cx="2643915" cy="513069"/>
              <a:chOff x="7534275" y="4862399"/>
              <a:chExt cx="2643915" cy="513069"/>
            </a:xfrm>
          </p:grpSpPr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0D6C16C4-A623-CB08-58A9-A6DCB2B9B8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4275" y="5138737"/>
                <a:ext cx="7715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字方塊 27">
                    <a:extLst>
                      <a:ext uri="{FF2B5EF4-FFF2-40B4-BE49-F238E27FC236}">
                        <a16:creationId xmlns:a16="http://schemas.microsoft.com/office/drawing/2014/main" id="{EE57856C-E6BC-1B44-62E3-1A6D129154A3}"/>
                      </a:ext>
                    </a:extLst>
                  </p:cNvPr>
                  <p:cNvSpPr txBox="1"/>
                  <p:nvPr/>
                </p:nvSpPr>
                <p:spPr>
                  <a:xfrm>
                    <a:off x="8372475" y="4862399"/>
                    <a:ext cx="1805715" cy="51306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𝑠𝑖𝑧𝑒</m:t>
                          </m:r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文字方塊 27">
                    <a:extLst>
                      <a:ext uri="{FF2B5EF4-FFF2-40B4-BE49-F238E27FC236}">
                        <a16:creationId xmlns:a16="http://schemas.microsoft.com/office/drawing/2014/main" id="{EE57856C-E6BC-1B44-62E3-1A6D129154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72475" y="4862399"/>
                    <a:ext cx="1805715" cy="51306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A8DA0E7E-2109-8546-73BB-074CE6985142}"/>
                </a:ext>
              </a:extLst>
            </p:cNvPr>
            <p:cNvGrpSpPr/>
            <p:nvPr/>
          </p:nvGrpSpPr>
          <p:grpSpPr>
            <a:xfrm>
              <a:off x="7534275" y="4328999"/>
              <a:ext cx="2322004" cy="369332"/>
              <a:chOff x="7534275" y="4862399"/>
              <a:chExt cx="2322004" cy="369332"/>
            </a:xfrm>
          </p:grpSpPr>
          <p:cxnSp>
            <p:nvCxnSpPr>
              <p:cNvPr id="25" name="直線單箭頭接點 24">
                <a:extLst>
                  <a:ext uri="{FF2B5EF4-FFF2-40B4-BE49-F238E27FC236}">
                    <a16:creationId xmlns:a16="http://schemas.microsoft.com/office/drawing/2014/main" id="{EF9F0E6B-F914-32F6-D82B-27924DEC87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4275" y="5138737"/>
                <a:ext cx="7715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字方塊 25">
                    <a:extLst>
                      <a:ext uri="{FF2B5EF4-FFF2-40B4-BE49-F238E27FC236}">
                        <a16:creationId xmlns:a16="http://schemas.microsoft.com/office/drawing/2014/main" id="{F8E73D31-887E-4F88-AE46-C9A0383B4536}"/>
                      </a:ext>
                    </a:extLst>
                  </p:cNvPr>
                  <p:cNvSpPr txBox="1"/>
                  <p:nvPr/>
                </p:nvSpPr>
                <p:spPr>
                  <a:xfrm>
                    <a:off x="8372475" y="4862399"/>
                    <a:ext cx="14838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𝑛𝑢𝑚</m:t>
                          </m:r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𝑓𝑖𝑙𝑡𝑒𝑟𝑠</m:t>
                          </m:r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26" name="文字方塊 25">
                    <a:extLst>
                      <a:ext uri="{FF2B5EF4-FFF2-40B4-BE49-F238E27FC236}">
                        <a16:creationId xmlns:a16="http://schemas.microsoft.com/office/drawing/2014/main" id="{F8E73D31-887E-4F88-AE46-C9A0383B45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72475" y="4862399"/>
                    <a:ext cx="148380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34857" b="-568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29E78154-1E1F-9D19-DD45-CD8B8F090CBC}"/>
                </a:ext>
              </a:extLst>
            </p:cNvPr>
            <p:cNvGrpSpPr/>
            <p:nvPr/>
          </p:nvGrpSpPr>
          <p:grpSpPr>
            <a:xfrm>
              <a:off x="7534275" y="3920802"/>
              <a:ext cx="2322004" cy="369332"/>
              <a:chOff x="7534275" y="4862399"/>
              <a:chExt cx="2322004" cy="369332"/>
            </a:xfrm>
          </p:grpSpPr>
          <p:cxnSp>
            <p:nvCxnSpPr>
              <p:cNvPr id="23" name="直線單箭頭接點 22">
                <a:extLst>
                  <a:ext uri="{FF2B5EF4-FFF2-40B4-BE49-F238E27FC236}">
                    <a16:creationId xmlns:a16="http://schemas.microsoft.com/office/drawing/2014/main" id="{40B612E4-67DB-E4FB-8786-1BB3C2DA8F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4275" y="5138737"/>
                <a:ext cx="7715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字方塊 23">
                    <a:extLst>
                      <a:ext uri="{FF2B5EF4-FFF2-40B4-BE49-F238E27FC236}">
                        <a16:creationId xmlns:a16="http://schemas.microsoft.com/office/drawing/2014/main" id="{1109D131-2B1E-D560-0183-5F28F4C28213}"/>
                      </a:ext>
                    </a:extLst>
                  </p:cNvPr>
                  <p:cNvSpPr txBox="1"/>
                  <p:nvPr/>
                </p:nvSpPr>
                <p:spPr>
                  <a:xfrm>
                    <a:off x="8372475" y="4862399"/>
                    <a:ext cx="14838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𝑛𝑢𝑚</m:t>
                          </m:r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𝑓𝑖𝑙𝑡𝑒𝑟𝑠</m:t>
                          </m:r>
                        </m:oMath>
                      </m:oMathPara>
                    </a14:m>
                    <a:endParaRPr/>
                  </a:p>
                </p:txBody>
              </p:sp>
            </mc:Choice>
            <mc:Fallback xmlns="">
              <p:sp>
                <p:nvSpPr>
                  <p:cNvPr id="24" name="文字方塊 23">
                    <a:extLst>
                      <a:ext uri="{FF2B5EF4-FFF2-40B4-BE49-F238E27FC236}">
                        <a16:creationId xmlns:a16="http://schemas.microsoft.com/office/drawing/2014/main" id="{1109D131-2B1E-D560-0183-5F28F4C282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72475" y="4862399"/>
                    <a:ext cx="1483804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34857" b="-5814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D3C83B00-212B-9D1D-7FA5-49BDC6EC610B}"/>
                </a:ext>
              </a:extLst>
            </p:cNvPr>
            <p:cNvGrpSpPr/>
            <p:nvPr/>
          </p:nvGrpSpPr>
          <p:grpSpPr>
            <a:xfrm>
              <a:off x="7534275" y="3387402"/>
              <a:ext cx="2322004" cy="369332"/>
              <a:chOff x="7534275" y="4862399"/>
              <a:chExt cx="2322004" cy="369332"/>
            </a:xfrm>
          </p:grpSpPr>
          <p:cxnSp>
            <p:nvCxnSpPr>
              <p:cNvPr id="21" name="直線單箭頭接點 20">
                <a:extLst>
                  <a:ext uri="{FF2B5EF4-FFF2-40B4-BE49-F238E27FC236}">
                    <a16:creationId xmlns:a16="http://schemas.microsoft.com/office/drawing/2014/main" id="{EE97CE74-1322-57EF-2E73-5AD28D0DC9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4275" y="5138737"/>
                <a:ext cx="7715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BE11D887-5FA8-127C-B47D-0D1EE3B01A68}"/>
                      </a:ext>
                    </a:extLst>
                  </p:cNvPr>
                  <p:cNvSpPr txBox="1"/>
                  <p:nvPr/>
                </p:nvSpPr>
                <p:spPr>
                  <a:xfrm>
                    <a:off x="8372475" y="4862399"/>
                    <a:ext cx="14838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𝑛𝑢𝑚</m:t>
                          </m:r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𝑓𝑖𝑙𝑡𝑒𝑟𝑠</m:t>
                          </m:r>
                        </m:oMath>
                      </m:oMathPara>
                    </a14:m>
                    <a:endParaRPr/>
                  </a:p>
                </p:txBody>
              </p:sp>
            </mc:Choice>
            <mc:Fallback xmlns="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BE11D887-5FA8-127C-B47D-0D1EE3B01A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72475" y="4862399"/>
                    <a:ext cx="1483804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34857" b="-5814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9807F191-49EA-FB54-3E2A-888A9AB088E7}"/>
                </a:ext>
              </a:extLst>
            </p:cNvPr>
            <p:cNvGrpSpPr/>
            <p:nvPr/>
          </p:nvGrpSpPr>
          <p:grpSpPr>
            <a:xfrm>
              <a:off x="7534275" y="2199856"/>
              <a:ext cx="2323607" cy="369332"/>
              <a:chOff x="7534275" y="4862399"/>
              <a:chExt cx="2323607" cy="369332"/>
            </a:xfrm>
          </p:grpSpPr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3DF720F6-453C-CE53-681C-8E73D5D281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4275" y="5138737"/>
                <a:ext cx="7715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字方塊 19">
                    <a:extLst>
                      <a:ext uri="{FF2B5EF4-FFF2-40B4-BE49-F238E27FC236}">
                        <a16:creationId xmlns:a16="http://schemas.microsoft.com/office/drawing/2014/main" id="{620C373C-26BC-728A-8A5E-EBBAC451B1CD}"/>
                      </a:ext>
                    </a:extLst>
                  </p:cNvPr>
                  <p:cNvSpPr txBox="1"/>
                  <p:nvPr/>
                </p:nvSpPr>
                <p:spPr>
                  <a:xfrm>
                    <a:off x="8372475" y="4862399"/>
                    <a:ext cx="148540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𝑛𝑢𝑚</m:t>
                          </m:r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𝑓𝑖𝑙𝑡𝑒𝑟𝑠</m:t>
                          </m:r>
                        </m:oMath>
                      </m:oMathPara>
                    </a14:m>
                    <a:endParaRPr lang="en-US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文字方塊 19">
                    <a:extLst>
                      <a:ext uri="{FF2B5EF4-FFF2-40B4-BE49-F238E27FC236}">
                        <a16:creationId xmlns:a16="http://schemas.microsoft.com/office/drawing/2014/main" id="{620C373C-26BC-728A-8A5E-EBBAC451B1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72475" y="4862399"/>
                    <a:ext cx="148540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34857" b="-5814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BDCEAEDC-BBE2-EA25-0AAC-EBED7443B781}"/>
                </a:ext>
              </a:extLst>
            </p:cNvPr>
            <p:cNvGrpSpPr/>
            <p:nvPr/>
          </p:nvGrpSpPr>
          <p:grpSpPr>
            <a:xfrm>
              <a:off x="7534275" y="1646641"/>
              <a:ext cx="2839878" cy="513069"/>
              <a:chOff x="7534275" y="4862399"/>
              <a:chExt cx="2839878" cy="513069"/>
            </a:xfrm>
          </p:grpSpPr>
          <p:cxnSp>
            <p:nvCxnSpPr>
              <p:cNvPr id="17" name="直線單箭頭接點 16">
                <a:extLst>
                  <a:ext uri="{FF2B5EF4-FFF2-40B4-BE49-F238E27FC236}">
                    <a16:creationId xmlns:a16="http://schemas.microsoft.com/office/drawing/2014/main" id="{B1D9C8CD-5839-2CC3-9732-F4801431DE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4275" y="5138737"/>
                <a:ext cx="7715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字方塊 17">
                    <a:extLst>
                      <a:ext uri="{FF2B5EF4-FFF2-40B4-BE49-F238E27FC236}">
                        <a16:creationId xmlns:a16="http://schemas.microsoft.com/office/drawing/2014/main" id="{7A07D037-B4A0-BCA4-22FD-9B0A67BB1F9D}"/>
                      </a:ext>
                    </a:extLst>
                  </p:cNvPr>
                  <p:cNvSpPr txBox="1"/>
                  <p:nvPr/>
                </p:nvSpPr>
                <p:spPr>
                  <a:xfrm>
                    <a:off x="8372475" y="4862399"/>
                    <a:ext cx="2001678" cy="51306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  <m: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𝑠𝑖𝑧𝑒</m:t>
                          </m:r>
                        </m:oMath>
                      </m:oMathPara>
                    </a14:m>
                    <a:endParaRPr lang="en-US" dirty="0">
                      <a:solidFill>
                        <a:srgbClr val="FFC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文字方塊 17">
                    <a:extLst>
                      <a:ext uri="{FF2B5EF4-FFF2-40B4-BE49-F238E27FC236}">
                        <a16:creationId xmlns:a16="http://schemas.microsoft.com/office/drawing/2014/main" id="{7A07D037-B4A0-BCA4-22FD-9B0A67BB1F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72475" y="4862399"/>
                    <a:ext cx="2001678" cy="51306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98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4C5C02C7-F113-5DA9-2D78-BC84933B6052}"/>
              </a:ext>
            </a:extLst>
          </p:cNvPr>
          <p:cNvSpPr/>
          <p:nvPr/>
        </p:nvSpPr>
        <p:spPr>
          <a:xfrm>
            <a:off x="609597" y="4679577"/>
            <a:ext cx="6724075" cy="101773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D5A35E69-7648-149B-4A62-263BDE257751}"/>
                  </a:ext>
                </a:extLst>
              </p:cNvPr>
              <p:cNvSpPr txBox="1"/>
              <p:nvPr/>
            </p:nvSpPr>
            <p:spPr>
              <a:xfrm>
                <a:off x="8636534" y="2373770"/>
                <a:ext cx="32490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𝑏𝑎𝑡𝑐h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𝑓𝑒𝑎𝑡𝑢𝑟𝑒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D5A35E69-7648-149B-4A62-263BDE257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534" y="2373770"/>
                <a:ext cx="3249095" cy="461665"/>
              </a:xfrm>
              <a:prstGeom prst="rect">
                <a:avLst/>
              </a:prstGeom>
              <a:blipFill>
                <a:blip r:embed="rId11"/>
                <a:stretch>
                  <a:fillRect l="-18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圓角 6">
            <a:extLst>
              <a:ext uri="{FF2B5EF4-FFF2-40B4-BE49-F238E27FC236}">
                <a16:creationId xmlns:a16="http://schemas.microsoft.com/office/drawing/2014/main" id="{772D3B7F-B949-8145-5E8E-CE291A73A311}"/>
              </a:ext>
            </a:extLst>
          </p:cNvPr>
          <p:cNvSpPr/>
          <p:nvPr/>
        </p:nvSpPr>
        <p:spPr>
          <a:xfrm>
            <a:off x="10653013" y="3536539"/>
            <a:ext cx="1424802" cy="7149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97077BC6-36AB-8F44-C256-6A58614FB74E}"/>
                  </a:ext>
                </a:extLst>
              </p:cNvPr>
              <p:cNvSpPr txBox="1"/>
              <p:nvPr/>
            </p:nvSpPr>
            <p:spPr>
              <a:xfrm>
                <a:off x="4746267" y="180044"/>
                <a:ext cx="72835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2-layer TCN layers (we need to change back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𝑠𝑖𝑧𝑒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97077BC6-36AB-8F44-C256-6A58614FB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267" y="180044"/>
                <a:ext cx="7283545" cy="400110"/>
              </a:xfrm>
              <a:prstGeom prst="rect">
                <a:avLst/>
              </a:prstGeom>
              <a:blipFill>
                <a:blip r:embed="rId12"/>
                <a:stretch>
                  <a:fillRect l="-921" t="-9231" r="-84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9337812E-FA31-D35C-62F0-9176D245FFD0}"/>
              </a:ext>
            </a:extLst>
          </p:cNvPr>
          <p:cNvCxnSpPr>
            <a:cxnSpLocks/>
          </p:cNvCxnSpPr>
          <p:nvPr/>
        </p:nvCxnSpPr>
        <p:spPr>
          <a:xfrm flipV="1">
            <a:off x="6167718" y="757382"/>
            <a:ext cx="1350682" cy="392219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720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15BDEB26-A616-873D-B998-A560F8117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TCN?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0B9F80-26D9-CDE8-BED4-D50AF7FF1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2023/11/20</a:t>
            </a:fld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00593FB-B0B2-E05E-8F5E-67A8BCF1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696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3C1BF72-8823-64B0-E06D-E86386EC1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82" y="1040199"/>
            <a:ext cx="8240275" cy="50680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80F2FFF4-FAF5-093D-A470-576D7EDD51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𝑇𝐶𝑁𝑀𝑜𝑑𝑒𝑙</m:t>
                    </m:r>
                  </m:oMath>
                </a14:m>
                <a:r>
                  <a:rPr lang="en-US" dirty="0"/>
                  <a:t> for </a:t>
                </a:r>
                <a:r>
                  <a:rPr lang="en-US" dirty="0" err="1"/>
                  <a:t>FactoryAI</a:t>
                </a:r>
                <a:endParaRPr 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80F2FFF4-FAF5-093D-A470-576D7EDD51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0833" b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F434D4-C8CE-5541-D854-696F692E2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2023/11/20</a:t>
            </a:fld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2636DFD-8127-810A-92D3-642B5DB1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4C5C02C7-F113-5DA9-2D78-BC84933B6052}"/>
              </a:ext>
            </a:extLst>
          </p:cNvPr>
          <p:cNvSpPr/>
          <p:nvPr/>
        </p:nvSpPr>
        <p:spPr>
          <a:xfrm>
            <a:off x="609597" y="5656735"/>
            <a:ext cx="7028332" cy="1610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D5A35E69-7648-149B-4A62-263BDE257751}"/>
                  </a:ext>
                </a:extLst>
              </p:cNvPr>
              <p:cNvSpPr txBox="1"/>
              <p:nvPr/>
            </p:nvSpPr>
            <p:spPr>
              <a:xfrm>
                <a:off x="8591587" y="5877373"/>
                <a:ext cx="32490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𝑏𝑎𝑡𝑐h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𝑓𝑒𝑎𝑡𝑢𝑟𝑒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D5A35E69-7648-149B-4A62-263BDE257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587" y="5877373"/>
                <a:ext cx="3249095" cy="461665"/>
              </a:xfrm>
              <a:prstGeom prst="rect">
                <a:avLst/>
              </a:prstGeom>
              <a:blipFill>
                <a:blip r:embed="rId4"/>
                <a:stretch>
                  <a:fillRect r="-18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97077BC6-36AB-8F44-C256-6A58614FB74E}"/>
                  </a:ext>
                </a:extLst>
              </p:cNvPr>
              <p:cNvSpPr txBox="1"/>
              <p:nvPr/>
            </p:nvSpPr>
            <p:spPr>
              <a:xfrm>
                <a:off x="2150785" y="6255600"/>
                <a:ext cx="47890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We need to change back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𝑙𝑒𝑛𝑔𝑡h</m:t>
                    </m:r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97077BC6-36AB-8F44-C256-6A58614FB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785" y="6255600"/>
                <a:ext cx="4789068" cy="400110"/>
              </a:xfrm>
              <a:prstGeom prst="rect">
                <a:avLst/>
              </a:prstGeom>
              <a:blipFill>
                <a:blip r:embed="rId5"/>
                <a:stretch>
                  <a:fillRect l="-1401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9337812E-FA31-D35C-62F0-9176D245FFD0}"/>
              </a:ext>
            </a:extLst>
          </p:cNvPr>
          <p:cNvCxnSpPr>
            <a:cxnSpLocks/>
          </p:cNvCxnSpPr>
          <p:nvPr/>
        </p:nvCxnSpPr>
        <p:spPr>
          <a:xfrm flipH="1">
            <a:off x="5905574" y="5817801"/>
            <a:ext cx="185035" cy="49690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>
            <a:extLst>
              <a:ext uri="{FF2B5EF4-FFF2-40B4-BE49-F238E27FC236}">
                <a16:creationId xmlns:a16="http://schemas.microsoft.com/office/drawing/2014/main" id="{AAEF730B-B289-8D40-3A5A-9ED4A2DBE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530" y="49453"/>
            <a:ext cx="6415283" cy="313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76FF2420-CADA-F41F-AF25-29D4EDD377BE}"/>
                  </a:ext>
                </a:extLst>
              </p:cNvPr>
              <p:cNvSpPr txBox="1"/>
              <p:nvPr/>
            </p:nvSpPr>
            <p:spPr>
              <a:xfrm>
                <a:off x="6955074" y="3329766"/>
                <a:ext cx="51466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𝑡𝑎𝑟𝑡</m:t>
                      </m:r>
                      <m:r>
                        <a:rPr lang="en-US" sz="2000" i="1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000" i="1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i="1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sz="2000" i="1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000" i="1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a:rPr lang="en-US" sz="2000" i="1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sz="2000" i="1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000" i="1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𝑙𝑒𝑛𝑔𝑡h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76FF2420-CADA-F41F-AF25-29D4EDD37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074" y="3329766"/>
                <a:ext cx="5146601" cy="400110"/>
              </a:xfrm>
              <a:prstGeom prst="rect">
                <a:avLst/>
              </a:prstGeom>
              <a:blipFill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06ACC80F-4751-F0D1-C91C-4B14C517DD21}"/>
              </a:ext>
            </a:extLst>
          </p:cNvPr>
          <p:cNvCxnSpPr>
            <a:cxnSpLocks/>
          </p:cNvCxnSpPr>
          <p:nvPr/>
        </p:nvCxnSpPr>
        <p:spPr>
          <a:xfrm flipV="1">
            <a:off x="9174468" y="2805673"/>
            <a:ext cx="0" cy="53707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292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77342-5B36-DF18-BC48-3FCDFF5D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TCN with weather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98041F6-0E6B-97C2-81BE-9ACF0B428E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𝑖𝑛𝑝𝑢𝑡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𝑙𝑒𝑛𝑔𝑡h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=24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𝑜𝑢𝑡𝑝𝑢𝑡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𝑙𝑒𝑛𝑔𝑡h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=12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#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_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𝑐𝑜𝑙𝑠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=11</m:t>
                    </m:r>
                  </m:oMath>
                </a14:m>
                <a:endParaRPr lang="en-US" b="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#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_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𝑐𝑜𝑙𝑠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𝑓𝑖𝑙𝑡𝑒𝑟𝑠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𝑁𝑜𝑛𝑒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98041F6-0E6B-97C2-81BE-9ACF0B428E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9DC40F-6DB5-E3CF-A4ED-69DB2E66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2023/11/20</a:t>
            </a:fld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6A45A64-C91B-BFEF-3AE4-E274DA6A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3FC5F51-9FC5-8BC2-5456-CC5E9B00F9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949"/>
          <a:stretch/>
        </p:blipFill>
        <p:spPr>
          <a:xfrm>
            <a:off x="5193987" y="1510120"/>
            <a:ext cx="6191187" cy="462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70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7A95D878-9D85-4067-B8C6-5FCF82236C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your attention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82EEE6-463A-463A-8410-A75AC2130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DEA8-0E5E-4D32-8AAB-570D36B55623}" type="datetime1">
              <a:rPr lang="zh-TW" altLang="en-US" smtClean="0"/>
              <a:t>2023/11/20</a:t>
            </a:fld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D20A06F-98C6-40FC-85D2-8C7EA633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045F-0760-4258-B787-3B007426624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31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2EC11-9BCD-A8BB-49CA-CE5156323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TCN instead of RNN/DNN?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C43981-FC1E-D283-AA32-2D1479770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/>
              <a:t>Better performance</a:t>
            </a:r>
            <a:r>
              <a:rPr lang="en-US" dirty="0"/>
              <a:t> while avoiding common drawbacks of recurrent models, such as the exploding/vanishing gradient problem or lacking memory retention.</a:t>
            </a:r>
          </a:p>
          <a:p>
            <a:r>
              <a:rPr lang="en-US" dirty="0"/>
              <a:t>Performance improvements as it allows for </a:t>
            </a:r>
            <a:r>
              <a:rPr lang="en-US" b="1" i="1" u="sng" dirty="0"/>
              <a:t>parallel computation</a:t>
            </a:r>
            <a:r>
              <a:rPr lang="en-US" dirty="0"/>
              <a:t> of outputs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Not to mention that DNNs are very memory consuming...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D399F3-CA86-BC07-903E-B7881A070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2023/11/20</a:t>
            </a:fld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FFB76B4-01BD-7013-0808-A8C627C7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24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1F1D21-F888-F95A-EE8E-C738C810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Darts library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39B8166-E83B-455E-A591-254D8CF4BD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0118532"/>
              </p:ext>
            </p:extLst>
          </p:nvPr>
        </p:nvGraphicFramePr>
        <p:xfrm>
          <a:off x="609600" y="2809596"/>
          <a:ext cx="10972800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02782072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05692929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85228333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39852804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4790195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188077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NBeats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NHiTs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DeepAR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55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499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869214"/>
                  </a:ext>
                </a:extLst>
              </a:tr>
            </a:tbl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59F5C3-2816-6ABD-A782-E3A3B5D6A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2023/11/20</a:t>
            </a:fld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601D62-67C8-090B-9868-55C0766C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517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15BDEB26-A616-873D-B998-A560F8117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TCN in detail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0B9F80-26D9-CDE8-BED4-D50AF7FF1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2023/11/20</a:t>
            </a:fld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00593FB-B0B2-E05E-8F5E-67A8BCF1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693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EC4360-100A-0F72-5DF9-E1E437DD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A946B9-FD86-7924-48A1-76E1F23CF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TCN, short for </a:t>
            </a:r>
            <a:r>
              <a:rPr lang="en-US" dirty="0">
                <a:solidFill>
                  <a:srgbClr val="FF0000"/>
                </a:solidFill>
              </a:rPr>
              <a:t>Temporal Convolutional Network</a:t>
            </a:r>
            <a:r>
              <a:rPr lang="en-US" dirty="0"/>
              <a:t>, consists of </a:t>
            </a:r>
            <a:r>
              <a:rPr lang="en-US" b="1" i="1" u="sng" dirty="0"/>
              <a:t>dilated</a:t>
            </a:r>
            <a:r>
              <a:rPr lang="en-US" dirty="0"/>
              <a:t>, </a:t>
            </a:r>
            <a:r>
              <a:rPr lang="en-US" b="1" i="1" u="sng" dirty="0"/>
              <a:t>causal</a:t>
            </a:r>
            <a:r>
              <a:rPr lang="en-US" dirty="0"/>
              <a:t> </a:t>
            </a:r>
            <a:r>
              <a:rPr lang="en-US" b="1" i="1" u="sng" dirty="0"/>
              <a:t>1D convolutional layers</a:t>
            </a:r>
            <a:r>
              <a:rPr lang="en-US" dirty="0"/>
              <a:t> with </a:t>
            </a:r>
            <a:r>
              <a:rPr lang="en-US" dirty="0">
                <a:solidFill>
                  <a:srgbClr val="92D050"/>
                </a:solidFill>
              </a:rPr>
              <a:t>the same input and output lengths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1D Convolutional Network</a:t>
            </a:r>
          </a:p>
          <a:p>
            <a:pPr lvl="1"/>
            <a:r>
              <a:rPr lang="en-US" dirty="0"/>
              <a:t>Causal Convolution</a:t>
            </a:r>
          </a:p>
          <a:p>
            <a:pPr lvl="1"/>
            <a:r>
              <a:rPr lang="en-US" dirty="0"/>
              <a:t>Dilation</a:t>
            </a:r>
          </a:p>
          <a:p>
            <a:pPr lvl="1"/>
            <a:r>
              <a:rPr lang="en-US" dirty="0"/>
              <a:t>Basic TCN Overview</a:t>
            </a:r>
          </a:p>
          <a:p>
            <a:pPr lvl="1"/>
            <a:r>
              <a:rPr lang="en-US" dirty="0"/>
              <a:t>Improvements to the Model (Final Model)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3DB871-F2D8-666F-EED1-579683653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2023/11/20</a:t>
            </a:fld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4AFC60A-7574-8750-4BCD-19AA2369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90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6C8DEE-8904-1AB5-AD65-F5EA70B3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1D Convolutional Network (single channel)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10B77F-FBA9-9AF1-65ED-37FF56304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808764"/>
            <a:ext cx="10972800" cy="1456236"/>
          </a:xfrm>
        </p:spPr>
        <p:txBody>
          <a:bodyPr/>
          <a:lstStyle/>
          <a:p>
            <a:r>
              <a:rPr lang="en-US" dirty="0"/>
              <a:t>Input shape: (</a:t>
            </a:r>
            <a:r>
              <a:rPr lang="en-US" dirty="0" err="1"/>
              <a:t>batch_size</a:t>
            </a:r>
            <a:r>
              <a:rPr lang="en-US" dirty="0"/>
              <a:t>, </a:t>
            </a:r>
            <a:r>
              <a:rPr lang="en-US" dirty="0" err="1"/>
              <a:t>input_length</a:t>
            </a:r>
            <a:r>
              <a:rPr lang="en-US" dirty="0"/>
              <a:t>, 1)</a:t>
            </a:r>
          </a:p>
          <a:p>
            <a:r>
              <a:rPr lang="en-US" dirty="0"/>
              <a:t>Output shape: (</a:t>
            </a:r>
            <a:r>
              <a:rPr lang="en-US" dirty="0" err="1"/>
              <a:t>batch_size</a:t>
            </a:r>
            <a:r>
              <a:rPr lang="en-US" dirty="0"/>
              <a:t>, </a:t>
            </a:r>
            <a:r>
              <a:rPr lang="en-US" dirty="0" err="1">
                <a:solidFill>
                  <a:srgbClr val="92D050"/>
                </a:solidFill>
              </a:rPr>
              <a:t>input_length</a:t>
            </a:r>
            <a:r>
              <a:rPr lang="en-US" dirty="0"/>
              <a:t>, 1)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848B53-702F-49FC-1718-E9B1EE38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2023/11/20</a:t>
            </a:fld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80053AA-01B3-8CEA-D1F9-7F1BAFD3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E281C4-968C-08A0-6587-A5F7CD009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9" y="1298626"/>
            <a:ext cx="5637858" cy="327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10CD81F-6373-31D5-5C35-C1CDC0DEB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134" y="1163542"/>
            <a:ext cx="6204173" cy="284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B3660B3-3AE5-304D-550D-385850533E48}"/>
              </a:ext>
            </a:extLst>
          </p:cNvPr>
          <p:cNvSpPr txBox="1"/>
          <p:nvPr/>
        </p:nvSpPr>
        <p:spPr>
          <a:xfrm>
            <a:off x="4906978" y="3990800"/>
            <a:ext cx="7110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Some zero-padding on the </a:t>
            </a:r>
            <a:r>
              <a:rPr lang="en-US" sz="2400" b="1" i="1" u="sng" dirty="0">
                <a:solidFill>
                  <a:srgbClr val="FF0000"/>
                </a:solidFill>
              </a:rPr>
              <a:t>input</a:t>
            </a:r>
            <a:r>
              <a:rPr lang="en-US" sz="2400" dirty="0">
                <a:solidFill>
                  <a:srgbClr val="FF0000"/>
                </a:solidFill>
              </a:rPr>
              <a:t> is applied.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(How this is done exactly will be explained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later.)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44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6C8DEE-8904-1AB5-AD65-F5EA70B3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1D Convolutional Network (multiple channels)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10B77F-FBA9-9AF1-65ED-37FF56304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808764"/>
            <a:ext cx="10972800" cy="1456236"/>
          </a:xfrm>
        </p:spPr>
        <p:txBody>
          <a:bodyPr/>
          <a:lstStyle/>
          <a:p>
            <a:r>
              <a:rPr lang="en-US" dirty="0"/>
              <a:t>Input shape: (</a:t>
            </a:r>
            <a:r>
              <a:rPr lang="en-US" dirty="0" err="1"/>
              <a:t>batch_size</a:t>
            </a:r>
            <a:r>
              <a:rPr lang="en-US" dirty="0"/>
              <a:t>, </a:t>
            </a:r>
            <a:r>
              <a:rPr lang="en-US" dirty="0" err="1"/>
              <a:t>input_length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nr_input_channels</a:t>
            </a:r>
            <a:r>
              <a:rPr lang="en-US" dirty="0"/>
              <a:t>)</a:t>
            </a:r>
          </a:p>
          <a:p>
            <a:r>
              <a:rPr lang="en-US" dirty="0"/>
              <a:t>Output shape: (</a:t>
            </a:r>
            <a:r>
              <a:rPr lang="en-US" dirty="0" err="1"/>
              <a:t>batch_size</a:t>
            </a:r>
            <a:r>
              <a:rPr lang="en-US" dirty="0"/>
              <a:t>, </a:t>
            </a:r>
            <a:r>
              <a:rPr lang="en-US" dirty="0" err="1"/>
              <a:t>input_length</a:t>
            </a:r>
            <a:r>
              <a:rPr lang="en-US" dirty="0"/>
              <a:t>, </a:t>
            </a:r>
            <a:r>
              <a:rPr lang="en-US" dirty="0" err="1">
                <a:solidFill>
                  <a:srgbClr val="FFC000"/>
                </a:solidFill>
              </a:rPr>
              <a:t>nr_output_channels</a:t>
            </a:r>
            <a:r>
              <a:rPr lang="en-US" dirty="0"/>
              <a:t>)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848B53-702F-49FC-1718-E9B1EE38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2023/11/20</a:t>
            </a:fld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80053AA-01B3-8CEA-D1F9-7F1BAFD3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2DB00FC-898E-CA41-A5D7-D1E74D449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02" y="1027724"/>
            <a:ext cx="5886450" cy="361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2E6B708F-6C4B-8C06-B418-2320483FCB1B}"/>
              </a:ext>
            </a:extLst>
          </p:cNvPr>
          <p:cNvGrpSpPr/>
          <p:nvPr/>
        </p:nvGrpSpPr>
        <p:grpSpPr>
          <a:xfrm>
            <a:off x="6653198" y="1088824"/>
            <a:ext cx="4293239" cy="3488909"/>
            <a:chOff x="4410075" y="1163542"/>
            <a:chExt cx="5964078" cy="4846721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B102A261-93E9-289B-5C70-5BEA7C698C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538" r="75391" b="5299"/>
            <a:stretch/>
          </p:blipFill>
          <p:spPr bwMode="auto">
            <a:xfrm>
              <a:off x="4410075" y="1163542"/>
              <a:ext cx="3000375" cy="4846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11AC1911-BEDE-E263-74C2-2760A3DF8FD2}"/>
                </a:ext>
              </a:extLst>
            </p:cNvPr>
            <p:cNvGrpSpPr/>
            <p:nvPr/>
          </p:nvGrpSpPr>
          <p:grpSpPr>
            <a:xfrm>
              <a:off x="7534275" y="5148834"/>
              <a:ext cx="2643915" cy="513069"/>
              <a:chOff x="7534275" y="5148834"/>
              <a:chExt cx="2643915" cy="513069"/>
            </a:xfrm>
          </p:grpSpPr>
          <p:cxnSp>
            <p:nvCxnSpPr>
              <p:cNvPr id="25" name="直線單箭頭接點 24">
                <a:extLst>
                  <a:ext uri="{FF2B5EF4-FFF2-40B4-BE49-F238E27FC236}">
                    <a16:creationId xmlns:a16="http://schemas.microsoft.com/office/drawing/2014/main" id="{F927B10A-BB34-F550-CDA5-3E6D19F7BE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4275" y="5425172"/>
                <a:ext cx="7715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字方塊 25">
                    <a:extLst>
                      <a:ext uri="{FF2B5EF4-FFF2-40B4-BE49-F238E27FC236}">
                        <a16:creationId xmlns:a16="http://schemas.microsoft.com/office/drawing/2014/main" id="{393FC675-24B1-FEE1-E82C-92627A6DCB17}"/>
                      </a:ext>
                    </a:extLst>
                  </p:cNvPr>
                  <p:cNvSpPr txBox="1"/>
                  <p:nvPr/>
                </p:nvSpPr>
                <p:spPr>
                  <a:xfrm>
                    <a:off x="8372475" y="5148834"/>
                    <a:ext cx="1805715" cy="51306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𝑠𝑖𝑧𝑒</m:t>
                          </m:r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文字方塊 25">
                    <a:extLst>
                      <a:ext uri="{FF2B5EF4-FFF2-40B4-BE49-F238E27FC236}">
                        <a16:creationId xmlns:a16="http://schemas.microsoft.com/office/drawing/2014/main" id="{393FC675-24B1-FEE1-E82C-92627A6DCB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72475" y="5148834"/>
                    <a:ext cx="1805715" cy="51306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D6611955-4338-9515-72F3-09078E6FA063}"/>
                </a:ext>
              </a:extLst>
            </p:cNvPr>
            <p:cNvGrpSpPr/>
            <p:nvPr/>
          </p:nvGrpSpPr>
          <p:grpSpPr>
            <a:xfrm>
              <a:off x="7534275" y="4132516"/>
              <a:ext cx="2322004" cy="369332"/>
              <a:chOff x="7534275" y="5074113"/>
              <a:chExt cx="2322004" cy="369332"/>
            </a:xfrm>
          </p:grpSpPr>
          <p:cxnSp>
            <p:nvCxnSpPr>
              <p:cNvPr id="21" name="直線單箭頭接點 20">
                <a:extLst>
                  <a:ext uri="{FF2B5EF4-FFF2-40B4-BE49-F238E27FC236}">
                    <a16:creationId xmlns:a16="http://schemas.microsoft.com/office/drawing/2014/main" id="{6897F401-973E-E6E2-9561-BE2F874452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4275" y="5350449"/>
                <a:ext cx="7715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542BCE41-2487-C23A-6723-227EBFB130C0}"/>
                      </a:ext>
                    </a:extLst>
                  </p:cNvPr>
                  <p:cNvSpPr txBox="1"/>
                  <p:nvPr/>
                </p:nvSpPr>
                <p:spPr>
                  <a:xfrm>
                    <a:off x="8372475" y="5074113"/>
                    <a:ext cx="14838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𝑛𝑢𝑚</m:t>
                          </m:r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𝑓𝑖𝑙𝑡𝑒𝑟𝑠</m:t>
                          </m:r>
                        </m:oMath>
                      </m:oMathPara>
                    </a14:m>
                    <a:endParaRPr/>
                  </a:p>
                </p:txBody>
              </p:sp>
            </mc:Choice>
            <mc:Fallback xmlns="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542BCE41-2487-C23A-6723-227EBFB130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72475" y="5074113"/>
                    <a:ext cx="148380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34091" b="-568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18081CC3-CC22-F0CC-D68F-C13CCC770475}"/>
                </a:ext>
              </a:extLst>
            </p:cNvPr>
            <p:cNvGrpSpPr/>
            <p:nvPr/>
          </p:nvGrpSpPr>
          <p:grpSpPr>
            <a:xfrm>
              <a:off x="7534275" y="2814530"/>
              <a:ext cx="2322004" cy="369332"/>
              <a:chOff x="7534275" y="4289527"/>
              <a:chExt cx="2322004" cy="369332"/>
            </a:xfrm>
          </p:grpSpPr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8B06379E-65DF-CC3F-99D6-2CDBE62DC0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4275" y="4565865"/>
                <a:ext cx="7715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字方塊 19">
                    <a:extLst>
                      <a:ext uri="{FF2B5EF4-FFF2-40B4-BE49-F238E27FC236}">
                        <a16:creationId xmlns:a16="http://schemas.microsoft.com/office/drawing/2014/main" id="{957DB0DF-209B-5413-5862-00BB2BB70C91}"/>
                      </a:ext>
                    </a:extLst>
                  </p:cNvPr>
                  <p:cNvSpPr txBox="1"/>
                  <p:nvPr/>
                </p:nvSpPr>
                <p:spPr>
                  <a:xfrm>
                    <a:off x="8372475" y="4289527"/>
                    <a:ext cx="14838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𝑛𝑢𝑚</m:t>
                          </m:r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𝑓𝑖𝑙𝑡𝑒𝑟𝑠</m:t>
                          </m:r>
                        </m:oMath>
                      </m:oMathPara>
                    </a14:m>
                    <a:endParaRPr/>
                  </a:p>
                </p:txBody>
              </p:sp>
            </mc:Choice>
            <mc:Fallback xmlns="">
              <p:sp>
                <p:nvSpPr>
                  <p:cNvPr id="20" name="文字方塊 19">
                    <a:extLst>
                      <a:ext uri="{FF2B5EF4-FFF2-40B4-BE49-F238E27FC236}">
                        <a16:creationId xmlns:a16="http://schemas.microsoft.com/office/drawing/2014/main" id="{957DB0DF-209B-5413-5862-00BB2BB70C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72475" y="4289527"/>
                    <a:ext cx="148380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34091" b="-5814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69CEEDA7-6EF3-AAC9-FBF9-2A99ECB4FE08}"/>
                </a:ext>
              </a:extLst>
            </p:cNvPr>
            <p:cNvGrpSpPr/>
            <p:nvPr/>
          </p:nvGrpSpPr>
          <p:grpSpPr>
            <a:xfrm>
              <a:off x="7534275" y="1434926"/>
              <a:ext cx="2839878" cy="513069"/>
              <a:chOff x="7534275" y="4650684"/>
              <a:chExt cx="2839878" cy="513069"/>
            </a:xfrm>
          </p:grpSpPr>
          <p:cxnSp>
            <p:nvCxnSpPr>
              <p:cNvPr id="15" name="直線單箭頭接點 14">
                <a:extLst>
                  <a:ext uri="{FF2B5EF4-FFF2-40B4-BE49-F238E27FC236}">
                    <a16:creationId xmlns:a16="http://schemas.microsoft.com/office/drawing/2014/main" id="{AB32CDD8-8D74-A85A-BEE3-3597D5FE55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4275" y="4927023"/>
                <a:ext cx="7715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字方塊 15">
                    <a:extLst>
                      <a:ext uri="{FF2B5EF4-FFF2-40B4-BE49-F238E27FC236}">
                        <a16:creationId xmlns:a16="http://schemas.microsoft.com/office/drawing/2014/main" id="{F910FCC8-0243-FEFD-9C09-584895D89B1E}"/>
                      </a:ext>
                    </a:extLst>
                  </p:cNvPr>
                  <p:cNvSpPr txBox="1"/>
                  <p:nvPr/>
                </p:nvSpPr>
                <p:spPr>
                  <a:xfrm>
                    <a:off x="8372475" y="4650684"/>
                    <a:ext cx="2001678" cy="51306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  <m: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𝑠𝑖𝑧𝑒</m:t>
                          </m:r>
                        </m:oMath>
                      </m:oMathPara>
                    </a14:m>
                    <a:endParaRPr lang="en-US" dirty="0">
                      <a:solidFill>
                        <a:srgbClr val="FFC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文字方塊 15">
                    <a:extLst>
                      <a:ext uri="{FF2B5EF4-FFF2-40B4-BE49-F238E27FC236}">
                        <a16:creationId xmlns:a16="http://schemas.microsoft.com/office/drawing/2014/main" id="{F910FCC8-0243-FEFD-9C09-584895D89B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72475" y="4650684"/>
                    <a:ext cx="2001678" cy="51306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272D02C1-A157-CEFA-B6E1-A5E73DC98B66}"/>
                  </a:ext>
                </a:extLst>
              </p:cNvPr>
              <p:cNvSpPr txBox="1"/>
              <p:nvPr/>
            </p:nvSpPr>
            <p:spPr>
              <a:xfrm>
                <a:off x="1439785" y="6069022"/>
                <a:ext cx="9940421" cy="461665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𝑛𝑟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𝑐h𝑎𝑛𝑛𝑒𝑙𝑠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sz="2400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𝑠𝑖𝑧𝑒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.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𝑛𝑟</m:t>
                    </m:r>
                    <m:r>
                      <a:rPr lang="en-US" sz="240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sz="240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𝑐h𝑎𝑛𝑛𝑒𝑙𝑠</m:t>
                    </m:r>
                    <m:r>
                      <a:rPr lang="en-US" sz="240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err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sz="2400" i="1" dirty="0" err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i="1" dirty="0" err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𝑠𝑖𝑧𝑒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272D02C1-A157-CEFA-B6E1-A5E73DC98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785" y="6069022"/>
                <a:ext cx="9940421" cy="461665"/>
              </a:xfrm>
              <a:prstGeom prst="rect">
                <a:avLst/>
              </a:prstGeom>
              <a:blipFill>
                <a:blip r:embed="rId8"/>
                <a:stretch>
                  <a:fillRect t="-9091" r="-306" b="-28571"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7071A604-BD02-1439-9506-42F5A6731B23}"/>
              </a:ext>
            </a:extLst>
          </p:cNvPr>
          <p:cNvSpPr txBox="1"/>
          <p:nvPr/>
        </p:nvSpPr>
        <p:spPr>
          <a:xfrm>
            <a:off x="8981038" y="40612"/>
            <a:ext cx="3175628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in terms of </a:t>
            </a:r>
            <a:r>
              <a:rPr lang="en-US" sz="2400" b="1" i="1" u="sng" dirty="0"/>
              <a:t>channels</a:t>
            </a:r>
          </a:p>
        </p:txBody>
      </p:sp>
    </p:spTree>
    <p:extLst>
      <p:ext uri="{BB962C8B-B14F-4D97-AF65-F5344CB8AC3E}">
        <p14:creationId xmlns:p14="http://schemas.microsoft.com/office/powerpoint/2010/main" val="62050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theme/theme1.xml><?xml version="1.0" encoding="utf-8"?>
<a:theme xmlns:a="http://schemas.openxmlformats.org/drawingml/2006/main" name="goedge">
  <a:themeElements>
    <a:clrScheme name="GoEdge">
      <a:dk1>
        <a:srgbClr val="006E85"/>
      </a:dk1>
      <a:lt1>
        <a:srgbClr val="FFFFFF"/>
      </a:lt1>
      <a:dk2>
        <a:srgbClr val="3C3744"/>
      </a:dk2>
      <a:lt2>
        <a:srgbClr val="F5F3D2"/>
      </a:lt2>
      <a:accent1>
        <a:srgbClr val="00B1C4"/>
      </a:accent1>
      <a:accent2>
        <a:srgbClr val="F5DE6F"/>
      </a:accent2>
      <a:accent3>
        <a:srgbClr val="BB7E5D"/>
      </a:accent3>
      <a:accent4>
        <a:srgbClr val="678D58"/>
      </a:accent4>
      <a:accent5>
        <a:srgbClr val="CBC5EA"/>
      </a:accent5>
      <a:accent6>
        <a:srgbClr val="F45B69"/>
      </a:accent6>
      <a:hlink>
        <a:srgbClr val="F60000"/>
      </a:hlink>
      <a:folHlink>
        <a:srgbClr val="05ACFF"/>
      </a:folHlink>
    </a:clrScheme>
    <a:fontScheme name="GoEdge">
      <a:majorFont>
        <a:latin typeface="jf-openhuninn-1.1"/>
        <a:ea typeface="jf-openhuninn-1.1"/>
        <a:cs typeface=""/>
      </a:majorFont>
      <a:minorFont>
        <a:latin typeface="jf-openhuninn-1.1"/>
        <a:ea typeface="jf-openhuninn-1.1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edge" id="{ADA0E8DD-524B-4C56-BA55-8BC9FFE32824}" vid="{909F2F81-55A3-4C95-A056-46232502AB36}"/>
    </a:ext>
  </a:extLst>
</a:theme>
</file>

<file path=ppt/theme/theme2.xml><?xml version="1.0" encoding="utf-8"?>
<a:theme xmlns:a="http://schemas.openxmlformats.org/drawingml/2006/main" name="1_goedge">
  <a:themeElements>
    <a:clrScheme name="GoEdge">
      <a:dk1>
        <a:srgbClr val="006E85"/>
      </a:dk1>
      <a:lt1>
        <a:srgbClr val="FFFFFF"/>
      </a:lt1>
      <a:dk2>
        <a:srgbClr val="3C3744"/>
      </a:dk2>
      <a:lt2>
        <a:srgbClr val="F5F3D2"/>
      </a:lt2>
      <a:accent1>
        <a:srgbClr val="00B1C4"/>
      </a:accent1>
      <a:accent2>
        <a:srgbClr val="F5DE6F"/>
      </a:accent2>
      <a:accent3>
        <a:srgbClr val="BB7E5D"/>
      </a:accent3>
      <a:accent4>
        <a:srgbClr val="678D58"/>
      </a:accent4>
      <a:accent5>
        <a:srgbClr val="CBC5EA"/>
      </a:accent5>
      <a:accent6>
        <a:srgbClr val="F45B69"/>
      </a:accent6>
      <a:hlink>
        <a:srgbClr val="F60000"/>
      </a:hlink>
      <a:folHlink>
        <a:srgbClr val="05ACFF"/>
      </a:folHlink>
    </a:clrScheme>
    <a:fontScheme name="GoEdge">
      <a:majorFont>
        <a:latin typeface="jf-openhuninn-1.1"/>
        <a:ea typeface="jf-openhuninn-1.1"/>
        <a:cs typeface=""/>
      </a:majorFont>
      <a:minorFont>
        <a:latin typeface="jf-openhuninn-1.1"/>
        <a:ea typeface="jf-openhuninn-1.1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edge" id="{7B0884B2-9721-430C-BFC2-E9AED1C0932D}" vid="{81BF0D47-5590-4B07-B1EB-DF48AA4601F4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goedge</Template>
  <TotalTime>17458</TotalTime>
  <Words>1132</Words>
  <Application>Microsoft Office PowerPoint</Application>
  <PresentationFormat>寬螢幕</PresentationFormat>
  <Paragraphs>233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32</vt:i4>
      </vt:variant>
    </vt:vector>
  </HeadingPairs>
  <TitlesOfParts>
    <vt:vector size="39" baseType="lpstr">
      <vt:lpstr>jf-openhuninn-1.1</vt:lpstr>
      <vt:lpstr>Arial</vt:lpstr>
      <vt:lpstr>Calibri</vt:lpstr>
      <vt:lpstr>Cambria Math</vt:lpstr>
      <vt:lpstr>Lucida Console</vt:lpstr>
      <vt:lpstr>goedge</vt:lpstr>
      <vt:lpstr>1_goedge</vt:lpstr>
      <vt:lpstr>Factory AI – TCN</vt:lpstr>
      <vt:lpstr>Outline</vt:lpstr>
      <vt:lpstr>Why TCN?</vt:lpstr>
      <vt:lpstr>Why TCN instead of RNN/DNN?</vt:lpstr>
      <vt:lpstr>Darts library</vt:lpstr>
      <vt:lpstr>TCN in detail</vt:lpstr>
      <vt:lpstr>Overview</vt:lpstr>
      <vt:lpstr>1D Convolutional Network (single channel)</vt:lpstr>
      <vt:lpstr>1D Convolutional Network (multiple channels)</vt:lpstr>
      <vt:lpstr>Causal Convolution</vt:lpstr>
      <vt:lpstr>Why do we need dilation?</vt:lpstr>
      <vt:lpstr>Dilation</vt:lpstr>
      <vt:lpstr>Still being linear…</vt:lpstr>
      <vt:lpstr>Increase d exponentially</vt:lpstr>
      <vt:lpstr>Holes</vt:lpstr>
      <vt:lpstr>Basic TCN Overview</vt:lpstr>
      <vt:lpstr>Forecasting</vt:lpstr>
      <vt:lpstr>Improvements to the Model</vt:lpstr>
      <vt:lpstr>Residual Blocks</vt:lpstr>
      <vt:lpstr>Residual Blocks</vt:lpstr>
      <vt:lpstr>1x1 Conv</vt:lpstr>
      <vt:lpstr>Activation, Normalization, Regularization</vt:lpstr>
      <vt:lpstr>Final Model</vt:lpstr>
      <vt:lpstr>TCN implementation (Keras TCN)</vt:lpstr>
      <vt:lpstr>Keras TCN</vt:lpstr>
      <vt:lpstr>use_skip_connections</vt:lpstr>
      <vt:lpstr>TCNModel for FactoryAI</vt:lpstr>
      <vt:lpstr>TCNModel for FactoryAI</vt:lpstr>
      <vt:lpstr>TCNModel for FactoryAI</vt:lpstr>
      <vt:lpstr>TCNModel for FactoryAI</vt:lpstr>
      <vt:lpstr>TCN with weather dataset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</dc:title>
  <dc:creator>張敬</dc:creator>
  <cp:lastModifiedBy>敬 張</cp:lastModifiedBy>
  <cp:revision>171</cp:revision>
  <dcterms:created xsi:type="dcterms:W3CDTF">2022-02-11T04:06:07Z</dcterms:created>
  <dcterms:modified xsi:type="dcterms:W3CDTF">2023-11-20T02:46:09Z</dcterms:modified>
</cp:coreProperties>
</file>