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56" r:id="rId2"/>
    <p:sldId id="704" r:id="rId3"/>
    <p:sldId id="712" r:id="rId4"/>
    <p:sldId id="701" r:id="rId5"/>
    <p:sldId id="706" r:id="rId6"/>
    <p:sldId id="708" r:id="rId7"/>
    <p:sldId id="710" r:id="rId8"/>
    <p:sldId id="713" r:id="rId9"/>
    <p:sldId id="709" r:id="rId10"/>
    <p:sldId id="703" r:id="rId11"/>
    <p:sldId id="702" r:id="rId12"/>
    <p:sldId id="716" r:id="rId13"/>
    <p:sldId id="721" r:id="rId14"/>
    <p:sldId id="723" r:id="rId15"/>
    <p:sldId id="718" r:id="rId16"/>
    <p:sldId id="719" r:id="rId17"/>
    <p:sldId id="722" r:id="rId18"/>
    <p:sldId id="724" r:id="rId19"/>
    <p:sldId id="725" r:id="rId20"/>
    <p:sldId id="726" r:id="rId21"/>
    <p:sldId id="7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45B69"/>
    <a:srgbClr val="0070C0"/>
    <a:srgbClr val="FF0000"/>
    <a:srgbClr val="00818F"/>
    <a:srgbClr val="92D050"/>
    <a:srgbClr val="FFFF00"/>
    <a:srgbClr val="080808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A22D-C2F7-490F-9459-0EA6CA02D6DC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20-211B-42AD-8259-9941CDB2C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7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4353-F03A-4BED-968E-AFE35B20BE29}" type="datetime1">
              <a:rPr lang="zh-CN" altLang="en-US" smtClean="0"/>
              <a:t>2023/5/7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8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2022-2023 GoEdge.ai. All Rights Reserved.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DAAD1A3-A629-2023-3AD0-63C44158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1200" y="1149285"/>
            <a:ext cx="2336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8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FF5A0A-A4AA-8A07-C953-43B564040BB4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6D5-E7C1-47B3-8F99-13EE3BF4309D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FF467-C1ED-A480-C4C8-79641A1409A6}"/>
              </a:ext>
            </a:extLst>
          </p:cNvPr>
          <p:cNvSpPr txBox="1"/>
          <p:nvPr/>
        </p:nvSpPr>
        <p:spPr>
          <a:xfrm>
            <a:off x="0" y="6630552"/>
            <a:ext cx="28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2022-2023 GoEdge.ai. All Rights Reserved.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D0BAED-A73C-DFF7-221E-88687EC2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581972" y="6636876"/>
            <a:ext cx="610028" cy="224508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8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2022-2023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DFC1-CAC7-4BAC-A091-2F2409422C21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1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87887"/>
            <a:ext cx="6400800" cy="49605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96F-93E1-4737-B6FA-2FF6B76953DB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0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43ED-B48E-4764-B99D-CEAC71BB889E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1402081"/>
            <a:ext cx="6400800" cy="48463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DA0-E822-4619-A6DF-BF533ADB1262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3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990C-174D-4F9F-A613-B6C22D4014C2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E638-6ECB-4DEB-8B5B-7BDBDBDCB029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18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2DA7-C585-41B5-8B83-6B9E99604150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8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2022-2023 GoEdge.ai.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A09F42-AFC2-A0FE-E75C-5C5551E1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680" y="996792"/>
            <a:ext cx="731520" cy="9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BAD-3047-4529-8181-2A191F6BBB11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1EA2-E8F4-42AD-A357-ABF84D9178C5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6164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D723-A359-4D5B-813B-C405FAA9D1A7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31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D1B-7EC4-4FA5-92E9-1657963B4DB0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79255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8716-6058-4BDA-89BE-A5217E36BBD3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800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EE5-F536-4AA7-AE6D-1D145645A17F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9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16732"/>
            <a:ext cx="10060546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8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2022-2023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F5C2-8F16-4B76-BDB8-F7D75694DE7E}" type="datetime1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581972" y="6636876"/>
            <a:ext cx="610028" cy="224508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20B179E-5EDE-4B80-8BF5-59EDC5DC0B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23784" y="416732"/>
            <a:ext cx="55861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generated/torch.nn.LayerNorm.html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pytorch.org/docs/stable/generated/torch.nn.BatchNorm1d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hyperlink" Target="https://pytorch.org/docs/stable/generated/torch.nn.GroupNorm.html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pytorch.org/docs/stable/generated/torch.nn.InstanceNorm1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blog/tensor-memory-format-matt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hyperlink" Target="https://www.tensorflow.org/api_docs/python/tf/keras/layers/Conv1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docs/stable/generated/torch.nn.BatchNorm1d.html" TargetMode="External"/><Relationship Id="rId5" Type="http://schemas.openxmlformats.org/officeDocument/2006/relationships/hyperlink" Target="https://pytorch.org/docs/stable/generated/torch.nn.Conv1d.html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0BEDD-4367-A4B0-7E1F-0BDA083BA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081" y="2560320"/>
            <a:ext cx="11095838" cy="1385455"/>
          </a:xfrm>
        </p:spPr>
        <p:txBody>
          <a:bodyPr>
            <a:normAutofit/>
          </a:bodyPr>
          <a:lstStyle/>
          <a:p>
            <a:r>
              <a:rPr lang="en-US" altLang="zh-TW" dirty="0"/>
              <a:t>AP2C – </a:t>
            </a:r>
            <a:br>
              <a:rPr lang="en-US" altLang="zh-TW" dirty="0"/>
            </a:br>
            <a:r>
              <a:rPr lang="en-US" altLang="zh-TW" dirty="0"/>
              <a:t>Time-Series Dimension Ordering in PyTorch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D49A1-4B60-BB44-FB7B-C579FEBA4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Ching Chang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53209-4D11-656E-D26A-1103F5D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70630-EA2C-6624-6ADD-FDE148B5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Every layer with “1d”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1F3AE-F342-983A-44C2-5BCBF357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10972800" cy="505364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Convolution Layers</a:t>
            </a:r>
          </a:p>
          <a:p>
            <a:pPr lvl="1"/>
            <a:r>
              <a:rPr lang="en-US" altLang="zh-TW" dirty="0"/>
              <a:t>nn.Conv1d, nn.ConvTranspose1d</a:t>
            </a:r>
          </a:p>
          <a:p>
            <a:r>
              <a:rPr lang="en-US" altLang="zh-TW" dirty="0"/>
              <a:t>Pooling Layers</a:t>
            </a:r>
          </a:p>
          <a:p>
            <a:pPr lvl="1"/>
            <a:r>
              <a:rPr lang="en-US" altLang="zh-TW" dirty="0"/>
              <a:t>nn.MaxPool1d, nn.MaxUnpool1d</a:t>
            </a:r>
          </a:p>
          <a:p>
            <a:pPr lvl="1"/>
            <a:r>
              <a:rPr lang="en-US" altLang="zh-TW" dirty="0"/>
              <a:t>nn.AvgPool1d, nn.AdaptiveAvgPool1d</a:t>
            </a:r>
          </a:p>
          <a:p>
            <a:r>
              <a:rPr lang="en-US" altLang="zh-TW" dirty="0"/>
              <a:t>Padding Layers</a:t>
            </a:r>
          </a:p>
          <a:p>
            <a:pPr lvl="1"/>
            <a:r>
              <a:rPr lang="en-US" altLang="zh-TW" dirty="0"/>
              <a:t>nn.ReflectionPad1d, nn.ReplicationPad1d, nn.ConstantPad1d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Normalization Layers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nn.BatchNorm1d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nn.InstanceNorm1d</a:t>
            </a:r>
          </a:p>
          <a:p>
            <a:r>
              <a:rPr lang="en-US" altLang="zh-TW" dirty="0"/>
              <a:t>Dropout Layers</a:t>
            </a:r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nn.Dropout1d (We always use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nn.Dropout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DC6DF7-E4C6-35E0-5CE6-600A46F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BFC0FB-4122-C6EA-AE37-310F597D6563}"/>
              </a:ext>
            </a:extLst>
          </p:cNvPr>
          <p:cNvSpPr txBox="1"/>
          <p:nvPr/>
        </p:nvSpPr>
        <p:spPr>
          <a:xfrm>
            <a:off x="6532635" y="51132"/>
            <a:ext cx="535435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Ignoring the “Lazy” version (ex: nn.LazyConv1d)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E6F75EBB-DA31-9EB2-4954-1D0587853C10}"/>
              </a:ext>
            </a:extLst>
          </p:cNvPr>
          <p:cNvSpPr/>
          <p:nvPr/>
        </p:nvSpPr>
        <p:spPr>
          <a:xfrm rot="10800000">
            <a:off x="8880028" y="1565951"/>
            <a:ext cx="427949" cy="2629742"/>
          </a:xfrm>
          <a:prstGeom prst="leftBrace">
            <a:avLst>
              <a:gd name="adj1" fmla="val 52170"/>
              <a:gd name="adj2" fmla="val 50000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A23A20-3307-F967-9824-24A28B2072F7}"/>
              </a:ext>
            </a:extLst>
          </p:cNvPr>
          <p:cNvSpPr txBox="1"/>
          <p:nvPr/>
        </p:nvSpPr>
        <p:spPr>
          <a:xfrm>
            <a:off x="9307977" y="2619212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</a:rPr>
              <a:t>CNN-related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629CAA-768C-016E-37CD-A961B4636A69}"/>
              </a:ext>
            </a:extLst>
          </p:cNvPr>
          <p:cNvSpPr txBox="1"/>
          <p:nvPr/>
        </p:nvSpPr>
        <p:spPr>
          <a:xfrm>
            <a:off x="4445251" y="4557561"/>
            <a:ext cx="6391747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Please note that </a:t>
            </a:r>
            <a:r>
              <a:rPr lang="en-US" altLang="zh-TW" sz="2000" dirty="0" err="1">
                <a:highlight>
                  <a:srgbClr val="FFFF00"/>
                </a:highlight>
              </a:rPr>
              <a:t>nn.LayerNorm</a:t>
            </a:r>
            <a:r>
              <a:rPr lang="en-US" altLang="zh-TW" sz="2000" dirty="0"/>
              <a:t> and </a:t>
            </a:r>
            <a:r>
              <a:rPr lang="en-US" altLang="zh-TW" sz="2000" dirty="0" err="1">
                <a:highlight>
                  <a:srgbClr val="FFFF00"/>
                </a:highlight>
              </a:rPr>
              <a:t>nn.GroupNorm</a:t>
            </a:r>
            <a:r>
              <a:rPr lang="en-US" altLang="zh-TW" sz="2000" dirty="0">
                <a:highlight>
                  <a:srgbClr val="FFFF00"/>
                </a:highlight>
              </a:rPr>
              <a:t> </a:t>
            </a:r>
            <a:r>
              <a:rPr lang="en-US" altLang="zh-TW" sz="2000" dirty="0"/>
              <a:t>don’t have “1d” at the end.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Q: Why is </a:t>
            </a:r>
            <a:r>
              <a:rPr lang="en-US" altLang="zh-TW" sz="2000" dirty="0" err="1">
                <a:solidFill>
                  <a:srgbClr val="FF0000"/>
                </a:solidFill>
              </a:rPr>
              <a:t>nn.LayerNorm</a:t>
            </a:r>
            <a:r>
              <a:rPr lang="en-US" altLang="zh-TW" sz="2000" dirty="0">
                <a:solidFill>
                  <a:srgbClr val="FF0000"/>
                </a:solidFill>
              </a:rPr>
              <a:t> the only one that can accept both </a:t>
            </a:r>
            <a:r>
              <a:rPr lang="en-US" altLang="zh-TW" sz="2000" b="1" i="1" u="sng" dirty="0">
                <a:solidFill>
                  <a:srgbClr val="FF0000"/>
                </a:solidFill>
              </a:rPr>
              <a:t>channel-first</a:t>
            </a:r>
            <a:r>
              <a:rPr lang="en-US" altLang="zh-TW" sz="2000" dirty="0">
                <a:solidFill>
                  <a:srgbClr val="FF0000"/>
                </a:solidFill>
              </a:rPr>
              <a:t> and </a:t>
            </a:r>
            <a:r>
              <a:rPr lang="en-US" altLang="zh-TW" sz="2000" b="1" i="1" u="sng" dirty="0">
                <a:solidFill>
                  <a:srgbClr val="FF0000"/>
                </a:solidFill>
              </a:rPr>
              <a:t>channel-last</a:t>
            </a:r>
            <a:r>
              <a:rPr lang="en-US" altLang="zh-TW" sz="2000" dirty="0">
                <a:solidFill>
                  <a:srgbClr val="FF0000"/>
                </a:solidFill>
              </a:rPr>
              <a:t> inputs?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9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0D32790-A14F-A451-E5DF-5792C65784AE}"/>
              </a:ext>
            </a:extLst>
          </p:cNvPr>
          <p:cNvSpPr/>
          <p:nvPr/>
        </p:nvSpPr>
        <p:spPr>
          <a:xfrm>
            <a:off x="7795028" y="667024"/>
            <a:ext cx="2118517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CFD25F-1E75-C9B1-3A46-077966DB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Normalization Layers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3369BFC-8AF4-4800-31B7-4FFE5FAC5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148" y="1072568"/>
            <a:ext cx="8115702" cy="236153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3D3C8-789D-D5C5-5D8F-66CFFDDD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F857468E-2FBB-FE49-DE61-6B8D4691E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3" r="14391" b="19438"/>
          <a:stretch/>
        </p:blipFill>
        <p:spPr bwMode="auto">
          <a:xfrm>
            <a:off x="9410261" y="3594228"/>
            <a:ext cx="2603011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53645176-6B32-B92B-B71A-26527901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5" r="32627" b="19438"/>
          <a:stretch/>
        </p:blipFill>
        <p:spPr bwMode="auto">
          <a:xfrm>
            <a:off x="6391060" y="3594228"/>
            <a:ext cx="2511875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D493301C-E8B5-86C7-4640-952D95621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68309" b="19438"/>
          <a:stretch/>
        </p:blipFill>
        <p:spPr bwMode="auto">
          <a:xfrm>
            <a:off x="178728" y="3594228"/>
            <a:ext cx="2571750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CDF38932-DC8A-E264-8FC8-F91862E77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2" r="50291" b="19438"/>
          <a:stretch/>
        </p:blipFill>
        <p:spPr bwMode="auto">
          <a:xfrm>
            <a:off x="3284894" y="3594228"/>
            <a:ext cx="2571750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4680213-7465-8017-1C92-8D43C6B31DCD}"/>
              </a:ext>
            </a:extLst>
          </p:cNvPr>
          <p:cNvSpPr txBox="1"/>
          <p:nvPr/>
        </p:nvSpPr>
        <p:spPr>
          <a:xfrm>
            <a:off x="6041602" y="657971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ym typeface="Wingdings" panose="05000000000000000000" pitchFamily="2" charset="2"/>
              </a:rPr>
              <a:t> scale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re-scale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re-shift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3F0F6CE-2CE8-FEC5-EE8E-1E50B25968E1}"/>
              </a:ext>
            </a:extLst>
          </p:cNvPr>
          <p:cNvCxnSpPr>
            <a:cxnSpLocks/>
          </p:cNvCxnSpPr>
          <p:nvPr/>
        </p:nvCxnSpPr>
        <p:spPr>
          <a:xfrm flipV="1">
            <a:off x="8265811" y="1027303"/>
            <a:ext cx="63373" cy="828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DC9EEB-E0D4-140C-247E-12E4812D065D}"/>
              </a:ext>
            </a:extLst>
          </p:cNvPr>
          <p:cNvCxnSpPr>
            <a:cxnSpLocks/>
          </p:cNvCxnSpPr>
          <p:nvPr/>
        </p:nvCxnSpPr>
        <p:spPr>
          <a:xfrm flipH="1" flipV="1">
            <a:off x="9364656" y="1027303"/>
            <a:ext cx="74874" cy="665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6D48CF-F913-6076-F64B-BB7166AC0C90}"/>
              </a:ext>
            </a:extLst>
          </p:cNvPr>
          <p:cNvSpPr txBox="1"/>
          <p:nvPr/>
        </p:nvSpPr>
        <p:spPr>
          <a:xfrm>
            <a:off x="9460444" y="34295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Affine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A24F9-2C6A-6261-693E-95745D837779}"/>
              </a:ext>
            </a:extLst>
          </p:cNvPr>
          <p:cNvSpPr txBox="1"/>
          <p:nvPr/>
        </p:nvSpPr>
        <p:spPr>
          <a:xfrm>
            <a:off x="8297497" y="14984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learnable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6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15561410-8153-1EE3-71A4-350D8E96F11F}"/>
              </a:ext>
            </a:extLst>
          </p:cNvPr>
          <p:cNvSpPr/>
          <p:nvPr/>
        </p:nvSpPr>
        <p:spPr>
          <a:xfrm>
            <a:off x="1084265" y="2076259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8081DAB5-9EBF-CCB4-4C2E-C621D45D17AF}"/>
              </a:ext>
            </a:extLst>
          </p:cNvPr>
          <p:cNvSpPr/>
          <p:nvPr/>
        </p:nvSpPr>
        <p:spPr>
          <a:xfrm>
            <a:off x="2100450" y="2076259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CD0738EA-334B-9430-34C7-77E5B73FFBCB}"/>
              </a:ext>
            </a:extLst>
          </p:cNvPr>
          <p:cNvSpPr/>
          <p:nvPr/>
        </p:nvSpPr>
        <p:spPr>
          <a:xfrm>
            <a:off x="3113382" y="2076259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03F50A01-0690-7A53-B43D-55AB9249CB0C}"/>
              </a:ext>
            </a:extLst>
          </p:cNvPr>
          <p:cNvSpPr/>
          <p:nvPr/>
        </p:nvSpPr>
        <p:spPr>
          <a:xfrm>
            <a:off x="1084265" y="3429000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4BEDCEFD-37ED-2FED-1800-3F0A2D4DCDF7}"/>
              </a:ext>
            </a:extLst>
          </p:cNvPr>
          <p:cNvSpPr/>
          <p:nvPr/>
        </p:nvSpPr>
        <p:spPr>
          <a:xfrm>
            <a:off x="2100450" y="3429000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378E7D4A-3A3B-27FB-16A3-2B7013DAEA7C}"/>
              </a:ext>
            </a:extLst>
          </p:cNvPr>
          <p:cNvSpPr/>
          <p:nvPr/>
        </p:nvSpPr>
        <p:spPr>
          <a:xfrm>
            <a:off x="3113382" y="3429000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44DE0723-F28D-50C7-2319-F3179F0386CB}"/>
              </a:ext>
            </a:extLst>
          </p:cNvPr>
          <p:cNvSpPr/>
          <p:nvPr/>
        </p:nvSpPr>
        <p:spPr>
          <a:xfrm>
            <a:off x="1084265" y="5005630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D96958A5-DD85-4415-E021-F8946A26CFBB}"/>
              </a:ext>
            </a:extLst>
          </p:cNvPr>
          <p:cNvSpPr/>
          <p:nvPr/>
        </p:nvSpPr>
        <p:spPr>
          <a:xfrm>
            <a:off x="2100450" y="5005630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EECF0EDF-A3FE-D413-7F33-54830578139D}"/>
              </a:ext>
            </a:extLst>
          </p:cNvPr>
          <p:cNvSpPr/>
          <p:nvPr/>
        </p:nvSpPr>
        <p:spPr>
          <a:xfrm>
            <a:off x="3113382" y="5005630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86B917F-CD6F-F369-5563-133403343584}"/>
              </a:ext>
            </a:extLst>
          </p:cNvPr>
          <p:cNvSpPr/>
          <p:nvPr/>
        </p:nvSpPr>
        <p:spPr>
          <a:xfrm>
            <a:off x="7180899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DD9DBB6-C7E7-190E-89DB-C3093054DB1E}"/>
              </a:ext>
            </a:extLst>
          </p:cNvPr>
          <p:cNvSpPr/>
          <p:nvPr/>
        </p:nvSpPr>
        <p:spPr>
          <a:xfrm>
            <a:off x="8197084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E6291B8-4E84-7981-95F4-4F132703B746}"/>
              </a:ext>
            </a:extLst>
          </p:cNvPr>
          <p:cNvSpPr/>
          <p:nvPr/>
        </p:nvSpPr>
        <p:spPr>
          <a:xfrm>
            <a:off x="9210016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18E7571-65BA-C996-2002-756A93FCC5D9}"/>
              </a:ext>
            </a:extLst>
          </p:cNvPr>
          <p:cNvSpPr/>
          <p:nvPr/>
        </p:nvSpPr>
        <p:spPr>
          <a:xfrm>
            <a:off x="7180899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CBFFBC8-3F6C-2CB5-CD81-D4DABDC0A575}"/>
              </a:ext>
            </a:extLst>
          </p:cNvPr>
          <p:cNvSpPr/>
          <p:nvPr/>
        </p:nvSpPr>
        <p:spPr>
          <a:xfrm>
            <a:off x="8197084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852A192-3A52-3D63-DDBD-B0CD20AB37E5}"/>
              </a:ext>
            </a:extLst>
          </p:cNvPr>
          <p:cNvSpPr/>
          <p:nvPr/>
        </p:nvSpPr>
        <p:spPr>
          <a:xfrm>
            <a:off x="9210016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20C9233-EDDE-BD82-B745-C9ADD60DB40A}"/>
              </a:ext>
            </a:extLst>
          </p:cNvPr>
          <p:cNvSpPr/>
          <p:nvPr/>
        </p:nvSpPr>
        <p:spPr>
          <a:xfrm>
            <a:off x="7180899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EC00934-F84E-B8BC-8C0D-F4F124B89FDD}"/>
              </a:ext>
            </a:extLst>
          </p:cNvPr>
          <p:cNvSpPr/>
          <p:nvPr/>
        </p:nvSpPr>
        <p:spPr>
          <a:xfrm>
            <a:off x="8197084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93DB3FE-8059-56A3-46B8-AA3F03E503F9}"/>
              </a:ext>
            </a:extLst>
          </p:cNvPr>
          <p:cNvSpPr/>
          <p:nvPr/>
        </p:nvSpPr>
        <p:spPr>
          <a:xfrm>
            <a:off x="9210016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5F8395F5-EA96-A419-D0BE-E441EF7512FF}"/>
              </a:ext>
            </a:extLst>
          </p:cNvPr>
          <p:cNvSpPr/>
          <p:nvPr/>
        </p:nvSpPr>
        <p:spPr>
          <a:xfrm>
            <a:off x="7180899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E0A90C2-B098-5023-3F83-13B1268C919E}"/>
              </a:ext>
            </a:extLst>
          </p:cNvPr>
          <p:cNvSpPr/>
          <p:nvPr/>
        </p:nvSpPr>
        <p:spPr>
          <a:xfrm>
            <a:off x="8197084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25E3F47-DC69-5FAA-ED31-9A828DC1F613}"/>
              </a:ext>
            </a:extLst>
          </p:cNvPr>
          <p:cNvSpPr/>
          <p:nvPr/>
        </p:nvSpPr>
        <p:spPr>
          <a:xfrm>
            <a:off x="9210016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14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6732"/>
            <a:ext cx="10544269" cy="731520"/>
          </a:xfrm>
        </p:spPr>
        <p:txBody>
          <a:bodyPr>
            <a:normAutofit/>
          </a:bodyPr>
          <a:lstStyle/>
          <a:p>
            <a:r>
              <a:rPr lang="en-US" altLang="zh-TW" dirty="0"/>
              <a:t>Z-Score Normalization (also Zero-Mean Normalization)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15561410-8153-1EE3-71A4-350D8E96F11F}"/>
              </a:ext>
            </a:extLst>
          </p:cNvPr>
          <p:cNvSpPr/>
          <p:nvPr/>
        </p:nvSpPr>
        <p:spPr>
          <a:xfrm>
            <a:off x="1084265" y="2076259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8081DAB5-9EBF-CCB4-4C2E-C621D45D17AF}"/>
              </a:ext>
            </a:extLst>
          </p:cNvPr>
          <p:cNvSpPr/>
          <p:nvPr/>
        </p:nvSpPr>
        <p:spPr>
          <a:xfrm>
            <a:off x="2100450" y="2076259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CD0738EA-334B-9430-34C7-77E5B73FFBCB}"/>
              </a:ext>
            </a:extLst>
          </p:cNvPr>
          <p:cNvSpPr/>
          <p:nvPr/>
        </p:nvSpPr>
        <p:spPr>
          <a:xfrm>
            <a:off x="3113382" y="2076259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03F50A01-0690-7A53-B43D-55AB9249CB0C}"/>
              </a:ext>
            </a:extLst>
          </p:cNvPr>
          <p:cNvSpPr/>
          <p:nvPr/>
        </p:nvSpPr>
        <p:spPr>
          <a:xfrm>
            <a:off x="1084265" y="3429000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4BEDCEFD-37ED-2FED-1800-3F0A2D4DCDF7}"/>
              </a:ext>
            </a:extLst>
          </p:cNvPr>
          <p:cNvSpPr/>
          <p:nvPr/>
        </p:nvSpPr>
        <p:spPr>
          <a:xfrm>
            <a:off x="2100450" y="3429000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378E7D4A-3A3B-27FB-16A3-2B7013DAEA7C}"/>
              </a:ext>
            </a:extLst>
          </p:cNvPr>
          <p:cNvSpPr/>
          <p:nvPr/>
        </p:nvSpPr>
        <p:spPr>
          <a:xfrm>
            <a:off x="3113382" y="3429000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44DE0723-F28D-50C7-2319-F3179F0386CB}"/>
              </a:ext>
            </a:extLst>
          </p:cNvPr>
          <p:cNvSpPr/>
          <p:nvPr/>
        </p:nvSpPr>
        <p:spPr>
          <a:xfrm>
            <a:off x="1084265" y="5005630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D96958A5-DD85-4415-E021-F8946A26CFBB}"/>
              </a:ext>
            </a:extLst>
          </p:cNvPr>
          <p:cNvSpPr/>
          <p:nvPr/>
        </p:nvSpPr>
        <p:spPr>
          <a:xfrm>
            <a:off x="2100450" y="5005630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EECF0EDF-A3FE-D413-7F33-54830578139D}"/>
              </a:ext>
            </a:extLst>
          </p:cNvPr>
          <p:cNvSpPr/>
          <p:nvPr/>
        </p:nvSpPr>
        <p:spPr>
          <a:xfrm>
            <a:off x="3113382" y="5005630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52FA6FD-9ED1-CE54-202E-1971170B4D63}"/>
              </a:ext>
            </a:extLst>
          </p:cNvPr>
          <p:cNvSpPr/>
          <p:nvPr/>
        </p:nvSpPr>
        <p:spPr>
          <a:xfrm>
            <a:off x="704850" y="1828727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14D78E0-186A-8A15-D795-6733B40C9B14}"/>
                  </a:ext>
                </a:extLst>
              </p:cNvPr>
              <p:cNvSpPr txBox="1"/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14D78E0-186A-8A15-D795-6733B40C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86B917F-CD6F-F369-5563-133403343584}"/>
              </a:ext>
            </a:extLst>
          </p:cNvPr>
          <p:cNvSpPr/>
          <p:nvPr/>
        </p:nvSpPr>
        <p:spPr>
          <a:xfrm>
            <a:off x="7180899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DD9DBB6-C7E7-190E-89DB-C3093054DB1E}"/>
              </a:ext>
            </a:extLst>
          </p:cNvPr>
          <p:cNvSpPr/>
          <p:nvPr/>
        </p:nvSpPr>
        <p:spPr>
          <a:xfrm>
            <a:off x="8197084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E6291B8-4E84-7981-95F4-4F132703B746}"/>
              </a:ext>
            </a:extLst>
          </p:cNvPr>
          <p:cNvSpPr/>
          <p:nvPr/>
        </p:nvSpPr>
        <p:spPr>
          <a:xfrm>
            <a:off x="9210016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18E7571-65BA-C996-2002-756A93FCC5D9}"/>
              </a:ext>
            </a:extLst>
          </p:cNvPr>
          <p:cNvSpPr/>
          <p:nvPr/>
        </p:nvSpPr>
        <p:spPr>
          <a:xfrm>
            <a:off x="7180899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CBFFBC8-3F6C-2CB5-CD81-D4DABDC0A575}"/>
              </a:ext>
            </a:extLst>
          </p:cNvPr>
          <p:cNvSpPr/>
          <p:nvPr/>
        </p:nvSpPr>
        <p:spPr>
          <a:xfrm>
            <a:off x="8197084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852A192-3A52-3D63-DDBD-B0CD20AB37E5}"/>
              </a:ext>
            </a:extLst>
          </p:cNvPr>
          <p:cNvSpPr/>
          <p:nvPr/>
        </p:nvSpPr>
        <p:spPr>
          <a:xfrm>
            <a:off x="9210016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20C9233-EDDE-BD82-B745-C9ADD60DB40A}"/>
              </a:ext>
            </a:extLst>
          </p:cNvPr>
          <p:cNvSpPr/>
          <p:nvPr/>
        </p:nvSpPr>
        <p:spPr>
          <a:xfrm>
            <a:off x="7180899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EC00934-F84E-B8BC-8C0D-F4F124B89FDD}"/>
              </a:ext>
            </a:extLst>
          </p:cNvPr>
          <p:cNvSpPr/>
          <p:nvPr/>
        </p:nvSpPr>
        <p:spPr>
          <a:xfrm>
            <a:off x="8197084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93DB3FE-8059-56A3-46B8-AA3F03E503F9}"/>
              </a:ext>
            </a:extLst>
          </p:cNvPr>
          <p:cNvSpPr/>
          <p:nvPr/>
        </p:nvSpPr>
        <p:spPr>
          <a:xfrm>
            <a:off x="9210016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5F8395F5-EA96-A419-D0BE-E441EF7512FF}"/>
              </a:ext>
            </a:extLst>
          </p:cNvPr>
          <p:cNvSpPr/>
          <p:nvPr/>
        </p:nvSpPr>
        <p:spPr>
          <a:xfrm>
            <a:off x="7180899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E0A90C2-B098-5023-3F83-13B1268C919E}"/>
              </a:ext>
            </a:extLst>
          </p:cNvPr>
          <p:cNvSpPr/>
          <p:nvPr/>
        </p:nvSpPr>
        <p:spPr>
          <a:xfrm>
            <a:off x="8197084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25E3F47-DC69-5FAA-ED31-9A828DC1F613}"/>
              </a:ext>
            </a:extLst>
          </p:cNvPr>
          <p:cNvSpPr/>
          <p:nvPr/>
        </p:nvSpPr>
        <p:spPr>
          <a:xfrm>
            <a:off x="9210016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Z-Score Normalization </a:t>
            </a:r>
            <a:r>
              <a:rPr lang="en-US" altLang="zh-TW" dirty="0">
                <a:sym typeface="Wingdings" panose="05000000000000000000" pitchFamily="2" charset="2"/>
              </a:rPr>
              <a:t> Batch Normalization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1E20F61E-C980-8508-0DC3-81C542121BF6}"/>
              </a:ext>
            </a:extLst>
          </p:cNvPr>
          <p:cNvGrpSpPr/>
          <p:nvPr/>
        </p:nvGrpSpPr>
        <p:grpSpPr>
          <a:xfrm>
            <a:off x="1084265" y="2076259"/>
            <a:ext cx="2626553" cy="597436"/>
            <a:chOff x="1084265" y="2076259"/>
            <a:chExt cx="2626553" cy="597436"/>
          </a:xfrm>
        </p:grpSpPr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15561410-8153-1EE3-71A4-350D8E96F11F}"/>
                </a:ext>
              </a:extLst>
            </p:cNvPr>
            <p:cNvSpPr/>
            <p:nvPr/>
          </p:nvSpPr>
          <p:spPr>
            <a:xfrm>
              <a:off x="1084265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FF0000"/>
                  </a:solidFill>
                </a:rPr>
                <a:t>1</a:t>
              </a:r>
              <a:endParaRPr lang="zh-TW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8081DAB5-9EBF-CCB4-4C2E-C621D45D17AF}"/>
                </a:ext>
              </a:extLst>
            </p:cNvPr>
            <p:cNvSpPr/>
            <p:nvPr/>
          </p:nvSpPr>
          <p:spPr>
            <a:xfrm>
              <a:off x="2100450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FF0000"/>
                  </a:solidFill>
                </a:rPr>
                <a:t>2</a:t>
              </a:r>
              <a:endParaRPr lang="zh-TW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CD0738EA-334B-9430-34C7-77E5B73FFBCB}"/>
                </a:ext>
              </a:extLst>
            </p:cNvPr>
            <p:cNvSpPr/>
            <p:nvPr/>
          </p:nvSpPr>
          <p:spPr>
            <a:xfrm>
              <a:off x="3113382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FF0000"/>
                  </a:solidFill>
                </a:rPr>
                <a:t>3</a:t>
              </a:r>
              <a:endParaRPr lang="zh-TW" alt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DE9C05A-B3C0-7B2D-D6FC-E4993C344C81}"/>
              </a:ext>
            </a:extLst>
          </p:cNvPr>
          <p:cNvGrpSpPr/>
          <p:nvPr/>
        </p:nvGrpSpPr>
        <p:grpSpPr>
          <a:xfrm>
            <a:off x="1084265" y="3429000"/>
            <a:ext cx="2626553" cy="597436"/>
            <a:chOff x="1084265" y="2076259"/>
            <a:chExt cx="2626553" cy="597436"/>
          </a:xfrm>
        </p:grpSpPr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03F50A01-0690-7A53-B43D-55AB9249CB0C}"/>
                </a:ext>
              </a:extLst>
            </p:cNvPr>
            <p:cNvSpPr/>
            <p:nvPr/>
          </p:nvSpPr>
          <p:spPr>
            <a:xfrm>
              <a:off x="1084265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00B050"/>
                  </a:solidFill>
                </a:rPr>
                <a:t>1</a:t>
              </a:r>
              <a:endParaRPr lang="zh-TW" altLang="en-US" sz="4000" b="1" dirty="0">
                <a:solidFill>
                  <a:srgbClr val="00B050"/>
                </a:solidFill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4BEDCEFD-37ED-2FED-1800-3F0A2D4DCDF7}"/>
                </a:ext>
              </a:extLst>
            </p:cNvPr>
            <p:cNvSpPr/>
            <p:nvPr/>
          </p:nvSpPr>
          <p:spPr>
            <a:xfrm>
              <a:off x="2100450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00B050"/>
                  </a:solidFill>
                </a:rPr>
                <a:t>2</a:t>
              </a:r>
              <a:endParaRPr lang="zh-TW" altLang="en-US" sz="400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378E7D4A-3A3B-27FB-16A3-2B7013DAEA7C}"/>
                </a:ext>
              </a:extLst>
            </p:cNvPr>
            <p:cNvSpPr/>
            <p:nvPr/>
          </p:nvSpPr>
          <p:spPr>
            <a:xfrm>
              <a:off x="3113382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00B050"/>
                  </a:solidFill>
                </a:rPr>
                <a:t>3</a:t>
              </a:r>
              <a:endParaRPr lang="zh-TW" altLang="en-US" sz="4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DBB7F3DC-5B1B-8360-47D3-055F40E2744F}"/>
              </a:ext>
            </a:extLst>
          </p:cNvPr>
          <p:cNvGrpSpPr/>
          <p:nvPr/>
        </p:nvGrpSpPr>
        <p:grpSpPr>
          <a:xfrm>
            <a:off x="1084265" y="5005630"/>
            <a:ext cx="2626553" cy="597436"/>
            <a:chOff x="1084265" y="2076259"/>
            <a:chExt cx="2626553" cy="597436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44DE0723-F28D-50C7-2319-F3179F0386CB}"/>
                </a:ext>
              </a:extLst>
            </p:cNvPr>
            <p:cNvSpPr/>
            <p:nvPr/>
          </p:nvSpPr>
          <p:spPr>
            <a:xfrm>
              <a:off x="1084265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00B0F0"/>
                  </a:solidFill>
                </a:rPr>
                <a:t>1</a:t>
              </a:r>
              <a:endParaRPr lang="zh-TW" altLang="en-US" sz="4000" b="1" dirty="0">
                <a:solidFill>
                  <a:srgbClr val="00B0F0"/>
                </a:solidFill>
              </a:endParaRP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96958A5-DD85-4415-E021-F8946A26CFBB}"/>
                </a:ext>
              </a:extLst>
            </p:cNvPr>
            <p:cNvSpPr/>
            <p:nvPr/>
          </p:nvSpPr>
          <p:spPr>
            <a:xfrm>
              <a:off x="2100450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00B0F0"/>
                  </a:solidFill>
                </a:rPr>
                <a:t>2</a:t>
              </a:r>
              <a:endParaRPr lang="zh-TW" altLang="en-US" sz="4000" b="1" dirty="0">
                <a:solidFill>
                  <a:srgbClr val="00B0F0"/>
                </a:solidFill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EECF0EDF-A3FE-D413-7F33-54830578139D}"/>
                </a:ext>
              </a:extLst>
            </p:cNvPr>
            <p:cNvSpPr/>
            <p:nvPr/>
          </p:nvSpPr>
          <p:spPr>
            <a:xfrm>
              <a:off x="3113382" y="2076259"/>
              <a:ext cx="597436" cy="59743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>
                  <a:solidFill>
                    <a:srgbClr val="00B0F0"/>
                  </a:solidFill>
                </a:rPr>
                <a:t>3</a:t>
              </a:r>
              <a:endParaRPr lang="zh-TW" altLang="en-US" sz="4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604FB76-078C-75C3-2DCC-C4D542E390B5}"/>
              </a:ext>
            </a:extLst>
          </p:cNvPr>
          <p:cNvSpPr txBox="1"/>
          <p:nvPr/>
        </p:nvSpPr>
        <p:spPr>
          <a:xfrm>
            <a:off x="3082079" y="88"/>
            <a:ext cx="9092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Batch Normalization = Z-Score Normalization in hidden layers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625407B2-E8F8-19D4-F566-8E6321F2A7D8}"/>
              </a:ext>
            </a:extLst>
          </p:cNvPr>
          <p:cNvSpPr/>
          <p:nvPr/>
        </p:nvSpPr>
        <p:spPr>
          <a:xfrm>
            <a:off x="7180899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3A1D5FB0-D3DD-837D-923E-3A5873F917E0}"/>
              </a:ext>
            </a:extLst>
          </p:cNvPr>
          <p:cNvSpPr/>
          <p:nvPr/>
        </p:nvSpPr>
        <p:spPr>
          <a:xfrm>
            <a:off x="8197084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D845213F-E19B-AD77-C273-C48DADE231F6}"/>
              </a:ext>
            </a:extLst>
          </p:cNvPr>
          <p:cNvSpPr/>
          <p:nvPr/>
        </p:nvSpPr>
        <p:spPr>
          <a:xfrm>
            <a:off x="9210016" y="1609118"/>
            <a:ext cx="597436" cy="597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AA36849-6A19-817E-DE75-8458741C23EE}"/>
              </a:ext>
            </a:extLst>
          </p:cNvPr>
          <p:cNvSpPr/>
          <p:nvPr/>
        </p:nvSpPr>
        <p:spPr>
          <a:xfrm>
            <a:off x="6830781" y="1349520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/>
              <p:nvPr/>
            </p:nvSpPr>
            <p:spPr>
              <a:xfrm>
                <a:off x="9518042" y="930339"/>
                <a:ext cx="1426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042" y="930339"/>
                <a:ext cx="14262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橢圓 85">
            <a:extLst>
              <a:ext uri="{FF2B5EF4-FFF2-40B4-BE49-F238E27FC236}">
                <a16:creationId xmlns:a16="http://schemas.microsoft.com/office/drawing/2014/main" id="{2DB44609-291B-8BAF-192F-CAD941123D8C}"/>
              </a:ext>
            </a:extLst>
          </p:cNvPr>
          <p:cNvSpPr/>
          <p:nvPr/>
        </p:nvSpPr>
        <p:spPr>
          <a:xfrm>
            <a:off x="704850" y="1828727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A4BB202-B05D-2925-DED7-B7FCB1C15BEB}"/>
                  </a:ext>
                </a:extLst>
              </p:cNvPr>
              <p:cNvSpPr txBox="1"/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A4BB202-B05D-2925-DED7-B7FCB1C1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字方塊 87">
            <a:extLst>
              <a:ext uri="{FF2B5EF4-FFF2-40B4-BE49-F238E27FC236}">
                <a16:creationId xmlns:a16="http://schemas.microsoft.com/office/drawing/2014/main" id="{40E9EAC6-CA87-6AC2-9386-853E1ABEB888}"/>
              </a:ext>
            </a:extLst>
          </p:cNvPr>
          <p:cNvSpPr txBox="1"/>
          <p:nvPr/>
        </p:nvSpPr>
        <p:spPr>
          <a:xfrm>
            <a:off x="1255875" y="5963105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(N, C)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(N, C)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z-score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7F9AFD8-18A6-30B1-96E6-A6AD6CE785FB}"/>
              </a:ext>
            </a:extLst>
          </p:cNvPr>
          <p:cNvSpPr txBox="1"/>
          <p:nvPr/>
        </p:nvSpPr>
        <p:spPr>
          <a:xfrm>
            <a:off x="7381806" y="5963105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(N, C)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(N, C)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BN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90" name="箭號: 向下 89">
            <a:extLst>
              <a:ext uri="{FF2B5EF4-FFF2-40B4-BE49-F238E27FC236}">
                <a16:creationId xmlns:a16="http://schemas.microsoft.com/office/drawing/2014/main" id="{7BD5AA92-44B7-717C-096B-B169376EB8F3}"/>
              </a:ext>
            </a:extLst>
          </p:cNvPr>
          <p:cNvSpPr/>
          <p:nvPr/>
        </p:nvSpPr>
        <p:spPr>
          <a:xfrm rot="10800000">
            <a:off x="1849772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箭號: 向下 90">
            <a:extLst>
              <a:ext uri="{FF2B5EF4-FFF2-40B4-BE49-F238E27FC236}">
                <a16:creationId xmlns:a16="http://schemas.microsoft.com/office/drawing/2014/main" id="{4C102200-7B73-C358-C289-AB2C000C839E}"/>
              </a:ext>
            </a:extLst>
          </p:cNvPr>
          <p:cNvSpPr/>
          <p:nvPr/>
        </p:nvSpPr>
        <p:spPr>
          <a:xfrm rot="10800000">
            <a:off x="7971806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8860C3B-9E05-62B1-3B1E-327E5493D7F8}"/>
              </a:ext>
            </a:extLst>
          </p:cNvPr>
          <p:cNvGrpSpPr/>
          <p:nvPr/>
        </p:nvGrpSpPr>
        <p:grpSpPr>
          <a:xfrm>
            <a:off x="989927" y="5963105"/>
            <a:ext cx="1975268" cy="461665"/>
            <a:chOff x="989927" y="5963105"/>
            <a:chExt cx="1975268" cy="461665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9DE3826-B6D8-08B7-AE28-BBC41F24869C}"/>
                </a:ext>
              </a:extLst>
            </p:cNvPr>
            <p:cNvSpPr txBox="1"/>
            <p:nvPr/>
          </p:nvSpPr>
          <p:spPr>
            <a:xfrm>
              <a:off x="989927" y="5963105"/>
              <a:ext cx="393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8EE1D2-920E-F795-480B-D759C8ED8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7800" y="6076671"/>
              <a:ext cx="233901" cy="2145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5CA84E0-C33A-5552-6306-CEF13C31D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294" y="6076671"/>
              <a:ext cx="233901" cy="2145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6AA04AE1-FC83-FA07-0DDE-B389007C0264}"/>
              </a:ext>
            </a:extLst>
          </p:cNvPr>
          <p:cNvGrpSpPr/>
          <p:nvPr/>
        </p:nvGrpSpPr>
        <p:grpSpPr>
          <a:xfrm>
            <a:off x="7115861" y="5963105"/>
            <a:ext cx="1975268" cy="461665"/>
            <a:chOff x="989927" y="5963105"/>
            <a:chExt cx="1975268" cy="461665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038D8D3-36BB-7CF4-6116-7CDF77DB9625}"/>
                </a:ext>
              </a:extLst>
            </p:cNvPr>
            <p:cNvSpPr txBox="1"/>
            <p:nvPr/>
          </p:nvSpPr>
          <p:spPr>
            <a:xfrm>
              <a:off x="989927" y="5963105"/>
              <a:ext cx="393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CCA9D346-C5F3-C6AC-C482-5B541033C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7800" y="6076671"/>
              <a:ext cx="233901" cy="2145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4A8CCCDD-CEF9-9DC5-5878-993EBB116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294" y="6076671"/>
              <a:ext cx="233901" cy="2145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D56BD50-9650-5628-9523-7161C0A897A6}"/>
              </a:ext>
            </a:extLst>
          </p:cNvPr>
          <p:cNvSpPr txBox="1"/>
          <p:nvPr/>
        </p:nvSpPr>
        <p:spPr>
          <a:xfrm>
            <a:off x="3933619" y="6002960"/>
            <a:ext cx="283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We apply normalization on each channel/feature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E8462AB1-5DBC-26B8-07B9-65660A8B7F27}"/>
              </a:ext>
            </a:extLst>
          </p:cNvPr>
          <p:cNvSpPr/>
          <p:nvPr/>
        </p:nvSpPr>
        <p:spPr>
          <a:xfrm>
            <a:off x="7180899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A83AED79-D398-2063-1F01-A025BBA81767}"/>
              </a:ext>
            </a:extLst>
          </p:cNvPr>
          <p:cNvSpPr/>
          <p:nvPr/>
        </p:nvSpPr>
        <p:spPr>
          <a:xfrm>
            <a:off x="8197084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8E939E48-E16F-4816-860E-9652C5162952}"/>
              </a:ext>
            </a:extLst>
          </p:cNvPr>
          <p:cNvSpPr/>
          <p:nvPr/>
        </p:nvSpPr>
        <p:spPr>
          <a:xfrm>
            <a:off x="9210016" y="2895093"/>
            <a:ext cx="597436" cy="597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926589A9-2FF0-1F23-976A-EDE65B5685D0}"/>
              </a:ext>
            </a:extLst>
          </p:cNvPr>
          <p:cNvSpPr/>
          <p:nvPr/>
        </p:nvSpPr>
        <p:spPr>
          <a:xfrm>
            <a:off x="7180899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BAB7AB23-30AA-0148-A792-B29CD02B4A7B}"/>
              </a:ext>
            </a:extLst>
          </p:cNvPr>
          <p:cNvSpPr/>
          <p:nvPr/>
        </p:nvSpPr>
        <p:spPr>
          <a:xfrm>
            <a:off x="8197084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2FB8CC07-62E6-EAE2-A199-174D0E997DE5}"/>
              </a:ext>
            </a:extLst>
          </p:cNvPr>
          <p:cNvSpPr/>
          <p:nvPr/>
        </p:nvSpPr>
        <p:spPr>
          <a:xfrm>
            <a:off x="9210016" y="4079435"/>
            <a:ext cx="597436" cy="597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1303AF5E-6779-732F-C286-586724B09C03}"/>
              </a:ext>
            </a:extLst>
          </p:cNvPr>
          <p:cNvSpPr/>
          <p:nvPr/>
        </p:nvSpPr>
        <p:spPr>
          <a:xfrm>
            <a:off x="7180899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D1E2513B-E84E-DBAA-ADB7-84D332C124C7}"/>
              </a:ext>
            </a:extLst>
          </p:cNvPr>
          <p:cNvSpPr/>
          <p:nvPr/>
        </p:nvSpPr>
        <p:spPr>
          <a:xfrm>
            <a:off x="8197084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13996D73-1950-3E5A-DAF7-821B56267FD1}"/>
              </a:ext>
            </a:extLst>
          </p:cNvPr>
          <p:cNvSpPr/>
          <p:nvPr/>
        </p:nvSpPr>
        <p:spPr>
          <a:xfrm>
            <a:off x="9210016" y="5239357"/>
            <a:ext cx="597436" cy="5974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4" grpId="0" animBg="1"/>
      <p:bldP spid="85" grpId="0"/>
      <p:bldP spid="88" grpId="0"/>
      <p:bldP spid="89" grpId="0"/>
      <p:bldP spid="90" grpId="0" animBg="1"/>
      <p:bldP spid="91" grpId="0" animBg="1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Normalization </a:t>
            </a:r>
            <a:r>
              <a:rPr lang="en-US" altLang="zh-TW" dirty="0">
                <a:sym typeface="Wingdings" panose="05000000000000000000" pitchFamily="2" charset="2"/>
              </a:rPr>
              <a:t> Batch Normalization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/>
              <p:nvPr/>
            </p:nvSpPr>
            <p:spPr>
              <a:xfrm>
                <a:off x="9518042" y="930339"/>
                <a:ext cx="1426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042" y="930339"/>
                <a:ext cx="14262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/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立方體 2">
            <a:extLst>
              <a:ext uri="{FF2B5EF4-FFF2-40B4-BE49-F238E27FC236}">
                <a16:creationId xmlns:a16="http://schemas.microsoft.com/office/drawing/2014/main" id="{FE8991A5-471F-3D2A-B5C6-6AD11D679F7C}"/>
              </a:ext>
            </a:extLst>
          </p:cNvPr>
          <p:cNvSpPr/>
          <p:nvPr/>
        </p:nvSpPr>
        <p:spPr>
          <a:xfrm>
            <a:off x="1073409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立方體 20">
            <a:extLst>
              <a:ext uri="{FF2B5EF4-FFF2-40B4-BE49-F238E27FC236}">
                <a16:creationId xmlns:a16="http://schemas.microsoft.com/office/drawing/2014/main" id="{0DE07560-2C15-9B40-B427-517C030B8D71}"/>
              </a:ext>
            </a:extLst>
          </p:cNvPr>
          <p:cNvSpPr/>
          <p:nvPr/>
        </p:nvSpPr>
        <p:spPr>
          <a:xfrm>
            <a:off x="2107601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立方體 21">
            <a:extLst>
              <a:ext uri="{FF2B5EF4-FFF2-40B4-BE49-F238E27FC236}">
                <a16:creationId xmlns:a16="http://schemas.microsoft.com/office/drawing/2014/main" id="{F8FFF6EB-E67B-D019-67E6-350ECB0E9CB3}"/>
              </a:ext>
            </a:extLst>
          </p:cNvPr>
          <p:cNvSpPr/>
          <p:nvPr/>
        </p:nvSpPr>
        <p:spPr>
          <a:xfrm>
            <a:off x="3130620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立方體 23">
            <a:extLst>
              <a:ext uri="{FF2B5EF4-FFF2-40B4-BE49-F238E27FC236}">
                <a16:creationId xmlns:a16="http://schemas.microsoft.com/office/drawing/2014/main" id="{903848D5-B25C-2125-C57D-DC95E3E08EDF}"/>
              </a:ext>
            </a:extLst>
          </p:cNvPr>
          <p:cNvSpPr/>
          <p:nvPr/>
        </p:nvSpPr>
        <p:spPr>
          <a:xfrm>
            <a:off x="1073409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8DD5E7D8-705E-DC15-CBF3-7014489B4E5B}"/>
              </a:ext>
            </a:extLst>
          </p:cNvPr>
          <p:cNvSpPr/>
          <p:nvPr/>
        </p:nvSpPr>
        <p:spPr>
          <a:xfrm>
            <a:off x="2107601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7" name="立方體 26">
            <a:extLst>
              <a:ext uri="{FF2B5EF4-FFF2-40B4-BE49-F238E27FC236}">
                <a16:creationId xmlns:a16="http://schemas.microsoft.com/office/drawing/2014/main" id="{A3B23464-5EE2-E805-3394-15CA19A27A86}"/>
              </a:ext>
            </a:extLst>
          </p:cNvPr>
          <p:cNvSpPr/>
          <p:nvPr/>
        </p:nvSpPr>
        <p:spPr>
          <a:xfrm>
            <a:off x="3130620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007A557D-B5C4-107B-CC20-1C402E3FA37B}"/>
              </a:ext>
            </a:extLst>
          </p:cNvPr>
          <p:cNvSpPr/>
          <p:nvPr/>
        </p:nvSpPr>
        <p:spPr>
          <a:xfrm>
            <a:off x="1073409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C0B3E1FC-5476-2093-69BD-1F4F83D73A76}"/>
              </a:ext>
            </a:extLst>
          </p:cNvPr>
          <p:cNvSpPr/>
          <p:nvPr/>
        </p:nvSpPr>
        <p:spPr>
          <a:xfrm>
            <a:off x="2107601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42858853-F1BD-D7B0-B4E0-C058BF4189A4}"/>
              </a:ext>
            </a:extLst>
          </p:cNvPr>
          <p:cNvSpPr/>
          <p:nvPr/>
        </p:nvSpPr>
        <p:spPr>
          <a:xfrm>
            <a:off x="3130620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9" name="立方體 38">
            <a:extLst>
              <a:ext uri="{FF2B5EF4-FFF2-40B4-BE49-F238E27FC236}">
                <a16:creationId xmlns:a16="http://schemas.microsoft.com/office/drawing/2014/main" id="{1DD9366C-1AEC-51F4-A9F8-A70657BF2186}"/>
              </a:ext>
            </a:extLst>
          </p:cNvPr>
          <p:cNvSpPr/>
          <p:nvPr/>
        </p:nvSpPr>
        <p:spPr>
          <a:xfrm>
            <a:off x="7162004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立方體 40">
            <a:extLst>
              <a:ext uri="{FF2B5EF4-FFF2-40B4-BE49-F238E27FC236}">
                <a16:creationId xmlns:a16="http://schemas.microsoft.com/office/drawing/2014/main" id="{C2A3A495-E984-2C70-35BE-D4EE21DF9CA3}"/>
              </a:ext>
            </a:extLst>
          </p:cNvPr>
          <p:cNvSpPr/>
          <p:nvPr/>
        </p:nvSpPr>
        <p:spPr>
          <a:xfrm>
            <a:off x="8196196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立方體 41">
            <a:extLst>
              <a:ext uri="{FF2B5EF4-FFF2-40B4-BE49-F238E27FC236}">
                <a16:creationId xmlns:a16="http://schemas.microsoft.com/office/drawing/2014/main" id="{CD941899-3943-0374-15FB-3D0D74D3BA73}"/>
              </a:ext>
            </a:extLst>
          </p:cNvPr>
          <p:cNvSpPr/>
          <p:nvPr/>
        </p:nvSpPr>
        <p:spPr>
          <a:xfrm>
            <a:off x="9219215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901A8-B916-1929-48D3-64FEF93B4521}"/>
              </a:ext>
            </a:extLst>
          </p:cNvPr>
          <p:cNvSpPr txBox="1"/>
          <p:nvPr/>
        </p:nvSpPr>
        <p:spPr>
          <a:xfrm>
            <a:off x="970125" y="5963105"/>
            <a:ext cx="298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(B, C, T)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(B, C, T)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z-score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83C701D-64B0-2F82-1AB9-00F12EBB4382}"/>
              </a:ext>
            </a:extLst>
          </p:cNvPr>
          <p:cNvSpPr txBox="1"/>
          <p:nvPr/>
        </p:nvSpPr>
        <p:spPr>
          <a:xfrm>
            <a:off x="7096056" y="5963105"/>
            <a:ext cx="2916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(B, C, T)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(B, C, T)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  </a:t>
            </a:r>
            <a:r>
              <a:rPr lang="en-US" altLang="zh-TW" sz="16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BN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89C03EF-E936-627B-F11D-7B6B2F617EBA}"/>
              </a:ext>
            </a:extLst>
          </p:cNvPr>
          <p:cNvSpPr txBox="1"/>
          <p:nvPr/>
        </p:nvSpPr>
        <p:spPr>
          <a:xfrm>
            <a:off x="4153406" y="88"/>
            <a:ext cx="80265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We add another dimension, so (B, C) becomes (B, C, T)</a:t>
            </a:r>
            <a:endParaRPr lang="zh-TW" altLang="en-US" sz="2400" dirty="0"/>
          </a:p>
        </p:txBody>
      </p:sp>
      <p:sp>
        <p:nvSpPr>
          <p:cNvPr id="59" name="立方體 58">
            <a:extLst>
              <a:ext uri="{FF2B5EF4-FFF2-40B4-BE49-F238E27FC236}">
                <a16:creationId xmlns:a16="http://schemas.microsoft.com/office/drawing/2014/main" id="{35CBD45F-2C1F-AF60-6068-D860352F3897}"/>
              </a:ext>
            </a:extLst>
          </p:cNvPr>
          <p:cNvSpPr/>
          <p:nvPr/>
        </p:nvSpPr>
        <p:spPr>
          <a:xfrm>
            <a:off x="7162004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60" name="立方體 59">
            <a:extLst>
              <a:ext uri="{FF2B5EF4-FFF2-40B4-BE49-F238E27FC236}">
                <a16:creationId xmlns:a16="http://schemas.microsoft.com/office/drawing/2014/main" id="{05A7E19A-32AF-B3CD-8785-37327C2459EF}"/>
              </a:ext>
            </a:extLst>
          </p:cNvPr>
          <p:cNvSpPr/>
          <p:nvPr/>
        </p:nvSpPr>
        <p:spPr>
          <a:xfrm>
            <a:off x="8196196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72" name="立方體 71">
            <a:extLst>
              <a:ext uri="{FF2B5EF4-FFF2-40B4-BE49-F238E27FC236}">
                <a16:creationId xmlns:a16="http://schemas.microsoft.com/office/drawing/2014/main" id="{830F497A-F14A-8E03-B41B-670ABC197586}"/>
              </a:ext>
            </a:extLst>
          </p:cNvPr>
          <p:cNvSpPr/>
          <p:nvPr/>
        </p:nvSpPr>
        <p:spPr>
          <a:xfrm>
            <a:off x="9219215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73" name="立方體 72">
            <a:extLst>
              <a:ext uri="{FF2B5EF4-FFF2-40B4-BE49-F238E27FC236}">
                <a16:creationId xmlns:a16="http://schemas.microsoft.com/office/drawing/2014/main" id="{FA4C443A-E44A-D602-8D98-7D96990C9293}"/>
              </a:ext>
            </a:extLst>
          </p:cNvPr>
          <p:cNvSpPr/>
          <p:nvPr/>
        </p:nvSpPr>
        <p:spPr>
          <a:xfrm>
            <a:off x="7162004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80" name="立方體 79">
            <a:extLst>
              <a:ext uri="{FF2B5EF4-FFF2-40B4-BE49-F238E27FC236}">
                <a16:creationId xmlns:a16="http://schemas.microsoft.com/office/drawing/2014/main" id="{51DB0CAC-F138-95A4-1B4E-8B93B5E842E2}"/>
              </a:ext>
            </a:extLst>
          </p:cNvPr>
          <p:cNvSpPr/>
          <p:nvPr/>
        </p:nvSpPr>
        <p:spPr>
          <a:xfrm>
            <a:off x="8196196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86" name="立方體 85">
            <a:extLst>
              <a:ext uri="{FF2B5EF4-FFF2-40B4-BE49-F238E27FC236}">
                <a16:creationId xmlns:a16="http://schemas.microsoft.com/office/drawing/2014/main" id="{7F33893A-93A3-7DC6-744C-0844445C913D}"/>
              </a:ext>
            </a:extLst>
          </p:cNvPr>
          <p:cNvSpPr/>
          <p:nvPr/>
        </p:nvSpPr>
        <p:spPr>
          <a:xfrm>
            <a:off x="9219215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87" name="立方體 86">
            <a:extLst>
              <a:ext uri="{FF2B5EF4-FFF2-40B4-BE49-F238E27FC236}">
                <a16:creationId xmlns:a16="http://schemas.microsoft.com/office/drawing/2014/main" id="{B3BAEEC8-4219-C738-BDFA-414052EDB2C6}"/>
              </a:ext>
            </a:extLst>
          </p:cNvPr>
          <p:cNvSpPr/>
          <p:nvPr/>
        </p:nvSpPr>
        <p:spPr>
          <a:xfrm>
            <a:off x="7162004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88" name="立方體 87">
            <a:extLst>
              <a:ext uri="{FF2B5EF4-FFF2-40B4-BE49-F238E27FC236}">
                <a16:creationId xmlns:a16="http://schemas.microsoft.com/office/drawing/2014/main" id="{79C780C7-AF9C-D197-067C-BD7CC6643A91}"/>
              </a:ext>
            </a:extLst>
          </p:cNvPr>
          <p:cNvSpPr/>
          <p:nvPr/>
        </p:nvSpPr>
        <p:spPr>
          <a:xfrm>
            <a:off x="8196196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89" name="立方體 88">
            <a:extLst>
              <a:ext uri="{FF2B5EF4-FFF2-40B4-BE49-F238E27FC236}">
                <a16:creationId xmlns:a16="http://schemas.microsoft.com/office/drawing/2014/main" id="{DC174B3F-AF08-3B24-D41F-179BCDF7B162}"/>
              </a:ext>
            </a:extLst>
          </p:cNvPr>
          <p:cNvSpPr/>
          <p:nvPr/>
        </p:nvSpPr>
        <p:spPr>
          <a:xfrm>
            <a:off x="9219215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0EC06D5-9E20-E468-5CF6-8F3E0ECCE22D}"/>
              </a:ext>
            </a:extLst>
          </p:cNvPr>
          <p:cNvSpPr/>
          <p:nvPr/>
        </p:nvSpPr>
        <p:spPr>
          <a:xfrm>
            <a:off x="704850" y="1828727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AA36849-6A19-817E-DE75-8458741C23EE}"/>
              </a:ext>
            </a:extLst>
          </p:cNvPr>
          <p:cNvSpPr/>
          <p:nvPr/>
        </p:nvSpPr>
        <p:spPr>
          <a:xfrm>
            <a:off x="6830781" y="1349520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箭號: 向下 89">
            <a:extLst>
              <a:ext uri="{FF2B5EF4-FFF2-40B4-BE49-F238E27FC236}">
                <a16:creationId xmlns:a16="http://schemas.microsoft.com/office/drawing/2014/main" id="{82F899F4-F5EE-2DC1-B283-14567B964DF8}"/>
              </a:ext>
            </a:extLst>
          </p:cNvPr>
          <p:cNvSpPr/>
          <p:nvPr/>
        </p:nvSpPr>
        <p:spPr>
          <a:xfrm rot="10800000">
            <a:off x="1516397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箭號: 向下 90">
            <a:extLst>
              <a:ext uri="{FF2B5EF4-FFF2-40B4-BE49-F238E27FC236}">
                <a16:creationId xmlns:a16="http://schemas.microsoft.com/office/drawing/2014/main" id="{35369B3C-9341-C071-2A8C-7B6154EAF10B}"/>
              </a:ext>
            </a:extLst>
          </p:cNvPr>
          <p:cNvSpPr/>
          <p:nvPr/>
        </p:nvSpPr>
        <p:spPr>
          <a:xfrm rot="10800000">
            <a:off x="7657481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9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7" grpId="0" animBg="1"/>
      <p:bldP spid="90" grpId="0" animBg="1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Layer </a:t>
            </a:r>
            <a:r>
              <a:rPr lang="en-US" altLang="zh-TW" dirty="0">
                <a:sym typeface="Wingdings" panose="05000000000000000000" pitchFamily="2" charset="2"/>
              </a:rPr>
              <a:t>Normalization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/>
              <p:nvPr/>
            </p:nvSpPr>
            <p:spPr>
              <a:xfrm>
                <a:off x="7568022" y="854753"/>
                <a:ext cx="1426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22" y="854753"/>
                <a:ext cx="14262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/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立方體 2">
            <a:extLst>
              <a:ext uri="{FF2B5EF4-FFF2-40B4-BE49-F238E27FC236}">
                <a16:creationId xmlns:a16="http://schemas.microsoft.com/office/drawing/2014/main" id="{FE8991A5-471F-3D2A-B5C6-6AD11D679F7C}"/>
              </a:ext>
            </a:extLst>
          </p:cNvPr>
          <p:cNvSpPr/>
          <p:nvPr/>
        </p:nvSpPr>
        <p:spPr>
          <a:xfrm>
            <a:off x="1073409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立方體 20">
            <a:extLst>
              <a:ext uri="{FF2B5EF4-FFF2-40B4-BE49-F238E27FC236}">
                <a16:creationId xmlns:a16="http://schemas.microsoft.com/office/drawing/2014/main" id="{0DE07560-2C15-9B40-B427-517C030B8D71}"/>
              </a:ext>
            </a:extLst>
          </p:cNvPr>
          <p:cNvSpPr/>
          <p:nvPr/>
        </p:nvSpPr>
        <p:spPr>
          <a:xfrm>
            <a:off x="2107601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立方體 21">
            <a:extLst>
              <a:ext uri="{FF2B5EF4-FFF2-40B4-BE49-F238E27FC236}">
                <a16:creationId xmlns:a16="http://schemas.microsoft.com/office/drawing/2014/main" id="{F8FFF6EB-E67B-D019-67E6-350ECB0E9CB3}"/>
              </a:ext>
            </a:extLst>
          </p:cNvPr>
          <p:cNvSpPr/>
          <p:nvPr/>
        </p:nvSpPr>
        <p:spPr>
          <a:xfrm>
            <a:off x="3130620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立方體 23">
            <a:extLst>
              <a:ext uri="{FF2B5EF4-FFF2-40B4-BE49-F238E27FC236}">
                <a16:creationId xmlns:a16="http://schemas.microsoft.com/office/drawing/2014/main" id="{903848D5-B25C-2125-C57D-DC95E3E08EDF}"/>
              </a:ext>
            </a:extLst>
          </p:cNvPr>
          <p:cNvSpPr/>
          <p:nvPr/>
        </p:nvSpPr>
        <p:spPr>
          <a:xfrm>
            <a:off x="1073409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8DD5E7D8-705E-DC15-CBF3-7014489B4E5B}"/>
              </a:ext>
            </a:extLst>
          </p:cNvPr>
          <p:cNvSpPr/>
          <p:nvPr/>
        </p:nvSpPr>
        <p:spPr>
          <a:xfrm>
            <a:off x="2107601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7" name="立方體 26">
            <a:extLst>
              <a:ext uri="{FF2B5EF4-FFF2-40B4-BE49-F238E27FC236}">
                <a16:creationId xmlns:a16="http://schemas.microsoft.com/office/drawing/2014/main" id="{A3B23464-5EE2-E805-3394-15CA19A27A86}"/>
              </a:ext>
            </a:extLst>
          </p:cNvPr>
          <p:cNvSpPr/>
          <p:nvPr/>
        </p:nvSpPr>
        <p:spPr>
          <a:xfrm>
            <a:off x="3130620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007A557D-B5C4-107B-CC20-1C402E3FA37B}"/>
              </a:ext>
            </a:extLst>
          </p:cNvPr>
          <p:cNvSpPr/>
          <p:nvPr/>
        </p:nvSpPr>
        <p:spPr>
          <a:xfrm>
            <a:off x="1073409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C0B3E1FC-5476-2093-69BD-1F4F83D73A76}"/>
              </a:ext>
            </a:extLst>
          </p:cNvPr>
          <p:cNvSpPr/>
          <p:nvPr/>
        </p:nvSpPr>
        <p:spPr>
          <a:xfrm>
            <a:off x="2107601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42858853-F1BD-D7B0-B4E0-C058BF4189A4}"/>
              </a:ext>
            </a:extLst>
          </p:cNvPr>
          <p:cNvSpPr/>
          <p:nvPr/>
        </p:nvSpPr>
        <p:spPr>
          <a:xfrm>
            <a:off x="3130620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9" name="立方體 38">
            <a:extLst>
              <a:ext uri="{FF2B5EF4-FFF2-40B4-BE49-F238E27FC236}">
                <a16:creationId xmlns:a16="http://schemas.microsoft.com/office/drawing/2014/main" id="{1DD9366C-1AEC-51F4-A9F8-A70657BF2186}"/>
              </a:ext>
            </a:extLst>
          </p:cNvPr>
          <p:cNvSpPr/>
          <p:nvPr/>
        </p:nvSpPr>
        <p:spPr>
          <a:xfrm>
            <a:off x="7162004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立方體 40">
            <a:extLst>
              <a:ext uri="{FF2B5EF4-FFF2-40B4-BE49-F238E27FC236}">
                <a16:creationId xmlns:a16="http://schemas.microsoft.com/office/drawing/2014/main" id="{C2A3A495-E984-2C70-35BE-D4EE21DF9CA3}"/>
              </a:ext>
            </a:extLst>
          </p:cNvPr>
          <p:cNvSpPr/>
          <p:nvPr/>
        </p:nvSpPr>
        <p:spPr>
          <a:xfrm>
            <a:off x="8196196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立方體 41">
            <a:extLst>
              <a:ext uri="{FF2B5EF4-FFF2-40B4-BE49-F238E27FC236}">
                <a16:creationId xmlns:a16="http://schemas.microsoft.com/office/drawing/2014/main" id="{CD941899-3943-0374-15FB-3D0D74D3BA73}"/>
              </a:ext>
            </a:extLst>
          </p:cNvPr>
          <p:cNvSpPr/>
          <p:nvPr/>
        </p:nvSpPr>
        <p:spPr>
          <a:xfrm>
            <a:off x="9219215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立方體 13">
            <a:extLst>
              <a:ext uri="{FF2B5EF4-FFF2-40B4-BE49-F238E27FC236}">
                <a16:creationId xmlns:a16="http://schemas.microsoft.com/office/drawing/2014/main" id="{3C1772AE-FFF2-1127-6733-F38751117516}"/>
              </a:ext>
            </a:extLst>
          </p:cNvPr>
          <p:cNvSpPr/>
          <p:nvPr/>
        </p:nvSpPr>
        <p:spPr>
          <a:xfrm>
            <a:off x="7162004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立方體 17">
            <a:extLst>
              <a:ext uri="{FF2B5EF4-FFF2-40B4-BE49-F238E27FC236}">
                <a16:creationId xmlns:a16="http://schemas.microsoft.com/office/drawing/2014/main" id="{453D32C4-6E83-AAA5-677A-D18CD3332DC2}"/>
              </a:ext>
            </a:extLst>
          </p:cNvPr>
          <p:cNvSpPr/>
          <p:nvPr/>
        </p:nvSpPr>
        <p:spPr>
          <a:xfrm>
            <a:off x="8196196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32" name="立方體 31">
            <a:extLst>
              <a:ext uri="{FF2B5EF4-FFF2-40B4-BE49-F238E27FC236}">
                <a16:creationId xmlns:a16="http://schemas.microsoft.com/office/drawing/2014/main" id="{9FA01D02-8563-D905-21FE-569C0B6B9874}"/>
              </a:ext>
            </a:extLst>
          </p:cNvPr>
          <p:cNvSpPr/>
          <p:nvPr/>
        </p:nvSpPr>
        <p:spPr>
          <a:xfrm>
            <a:off x="9219215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33" name="立方體 32">
            <a:extLst>
              <a:ext uri="{FF2B5EF4-FFF2-40B4-BE49-F238E27FC236}">
                <a16:creationId xmlns:a16="http://schemas.microsoft.com/office/drawing/2014/main" id="{5ED5F4C8-A246-FDB3-6D1B-8CA832CE2D60}"/>
              </a:ext>
            </a:extLst>
          </p:cNvPr>
          <p:cNvSpPr/>
          <p:nvPr/>
        </p:nvSpPr>
        <p:spPr>
          <a:xfrm>
            <a:off x="7162004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5" name="立方體 34">
            <a:extLst>
              <a:ext uri="{FF2B5EF4-FFF2-40B4-BE49-F238E27FC236}">
                <a16:creationId xmlns:a16="http://schemas.microsoft.com/office/drawing/2014/main" id="{0B0445EA-ABC9-E335-6619-D799BCA90C9E}"/>
              </a:ext>
            </a:extLst>
          </p:cNvPr>
          <p:cNvSpPr/>
          <p:nvPr/>
        </p:nvSpPr>
        <p:spPr>
          <a:xfrm>
            <a:off x="8196196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6" name="立方體 35">
            <a:extLst>
              <a:ext uri="{FF2B5EF4-FFF2-40B4-BE49-F238E27FC236}">
                <a16:creationId xmlns:a16="http://schemas.microsoft.com/office/drawing/2014/main" id="{3FE13614-DD37-9A3D-BC8D-F2681EFDF2C8}"/>
              </a:ext>
            </a:extLst>
          </p:cNvPr>
          <p:cNvSpPr/>
          <p:nvPr/>
        </p:nvSpPr>
        <p:spPr>
          <a:xfrm>
            <a:off x="9219215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8" name="立方體 37">
            <a:extLst>
              <a:ext uri="{FF2B5EF4-FFF2-40B4-BE49-F238E27FC236}">
                <a16:creationId xmlns:a16="http://schemas.microsoft.com/office/drawing/2014/main" id="{4E93E1E6-0231-81AE-5BDE-0D4B4E256E23}"/>
              </a:ext>
            </a:extLst>
          </p:cNvPr>
          <p:cNvSpPr/>
          <p:nvPr/>
        </p:nvSpPr>
        <p:spPr>
          <a:xfrm>
            <a:off x="7162004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44" name="立方體 43">
            <a:extLst>
              <a:ext uri="{FF2B5EF4-FFF2-40B4-BE49-F238E27FC236}">
                <a16:creationId xmlns:a16="http://schemas.microsoft.com/office/drawing/2014/main" id="{1151A38B-BBB5-F087-84B6-3E95F2055EF7}"/>
              </a:ext>
            </a:extLst>
          </p:cNvPr>
          <p:cNvSpPr/>
          <p:nvPr/>
        </p:nvSpPr>
        <p:spPr>
          <a:xfrm>
            <a:off x="8196196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45" name="立方體 44">
            <a:extLst>
              <a:ext uri="{FF2B5EF4-FFF2-40B4-BE49-F238E27FC236}">
                <a16:creationId xmlns:a16="http://schemas.microsoft.com/office/drawing/2014/main" id="{C7AE861A-43D3-BA6E-541B-E27A3D5C432B}"/>
              </a:ext>
            </a:extLst>
          </p:cNvPr>
          <p:cNvSpPr/>
          <p:nvPr/>
        </p:nvSpPr>
        <p:spPr>
          <a:xfrm>
            <a:off x="9219215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AA36849-6A19-817E-DE75-8458741C23EE}"/>
              </a:ext>
            </a:extLst>
          </p:cNvPr>
          <p:cNvSpPr/>
          <p:nvPr/>
        </p:nvSpPr>
        <p:spPr>
          <a:xfrm>
            <a:off x="7026050" y="1349520"/>
            <a:ext cx="1111254" cy="461358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49E56A9-0F32-6B93-B5F2-A7EEFFCA76B9}"/>
              </a:ext>
            </a:extLst>
          </p:cNvPr>
          <p:cNvSpPr txBox="1"/>
          <p:nvPr/>
        </p:nvSpPr>
        <p:spPr>
          <a:xfrm>
            <a:off x="7096056" y="5963105"/>
            <a:ext cx="2916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(B, C, T)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(B, C, T)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   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54753060-71BA-00B0-88C5-0ECB4FF945A0}"/>
              </a:ext>
            </a:extLst>
          </p:cNvPr>
          <p:cNvSpPr/>
          <p:nvPr/>
        </p:nvSpPr>
        <p:spPr>
          <a:xfrm rot="10800000">
            <a:off x="7276481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0EC06D5-9E20-E468-5CF6-8F3E0ECCE22D}"/>
              </a:ext>
            </a:extLst>
          </p:cNvPr>
          <p:cNvSpPr/>
          <p:nvPr/>
        </p:nvSpPr>
        <p:spPr>
          <a:xfrm>
            <a:off x="704850" y="1828727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1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48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 </a:t>
            </a:r>
            <a:r>
              <a:rPr lang="en-US" altLang="zh-TW" dirty="0">
                <a:sym typeface="Wingdings" panose="05000000000000000000" pitchFamily="2" charset="2"/>
              </a:rPr>
              <a:t>Normalization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/>
              <p:nvPr/>
            </p:nvSpPr>
            <p:spPr>
              <a:xfrm>
                <a:off x="7568022" y="854753"/>
                <a:ext cx="1426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22" y="854753"/>
                <a:ext cx="14262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/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立方體 2">
            <a:extLst>
              <a:ext uri="{FF2B5EF4-FFF2-40B4-BE49-F238E27FC236}">
                <a16:creationId xmlns:a16="http://schemas.microsoft.com/office/drawing/2014/main" id="{FE8991A5-471F-3D2A-B5C6-6AD11D679F7C}"/>
              </a:ext>
            </a:extLst>
          </p:cNvPr>
          <p:cNvSpPr/>
          <p:nvPr/>
        </p:nvSpPr>
        <p:spPr>
          <a:xfrm>
            <a:off x="1073409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立方體 20">
            <a:extLst>
              <a:ext uri="{FF2B5EF4-FFF2-40B4-BE49-F238E27FC236}">
                <a16:creationId xmlns:a16="http://schemas.microsoft.com/office/drawing/2014/main" id="{0DE07560-2C15-9B40-B427-517C030B8D71}"/>
              </a:ext>
            </a:extLst>
          </p:cNvPr>
          <p:cNvSpPr/>
          <p:nvPr/>
        </p:nvSpPr>
        <p:spPr>
          <a:xfrm>
            <a:off x="2107601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立方體 21">
            <a:extLst>
              <a:ext uri="{FF2B5EF4-FFF2-40B4-BE49-F238E27FC236}">
                <a16:creationId xmlns:a16="http://schemas.microsoft.com/office/drawing/2014/main" id="{F8FFF6EB-E67B-D019-67E6-350ECB0E9CB3}"/>
              </a:ext>
            </a:extLst>
          </p:cNvPr>
          <p:cNvSpPr/>
          <p:nvPr/>
        </p:nvSpPr>
        <p:spPr>
          <a:xfrm>
            <a:off x="3130620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立方體 23">
            <a:extLst>
              <a:ext uri="{FF2B5EF4-FFF2-40B4-BE49-F238E27FC236}">
                <a16:creationId xmlns:a16="http://schemas.microsoft.com/office/drawing/2014/main" id="{903848D5-B25C-2125-C57D-DC95E3E08EDF}"/>
              </a:ext>
            </a:extLst>
          </p:cNvPr>
          <p:cNvSpPr/>
          <p:nvPr/>
        </p:nvSpPr>
        <p:spPr>
          <a:xfrm>
            <a:off x="1073409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8DD5E7D8-705E-DC15-CBF3-7014489B4E5B}"/>
              </a:ext>
            </a:extLst>
          </p:cNvPr>
          <p:cNvSpPr/>
          <p:nvPr/>
        </p:nvSpPr>
        <p:spPr>
          <a:xfrm>
            <a:off x="2107601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7" name="立方體 26">
            <a:extLst>
              <a:ext uri="{FF2B5EF4-FFF2-40B4-BE49-F238E27FC236}">
                <a16:creationId xmlns:a16="http://schemas.microsoft.com/office/drawing/2014/main" id="{A3B23464-5EE2-E805-3394-15CA19A27A86}"/>
              </a:ext>
            </a:extLst>
          </p:cNvPr>
          <p:cNvSpPr/>
          <p:nvPr/>
        </p:nvSpPr>
        <p:spPr>
          <a:xfrm>
            <a:off x="3130620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007A557D-B5C4-107B-CC20-1C402E3FA37B}"/>
              </a:ext>
            </a:extLst>
          </p:cNvPr>
          <p:cNvSpPr/>
          <p:nvPr/>
        </p:nvSpPr>
        <p:spPr>
          <a:xfrm>
            <a:off x="1073409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C0B3E1FC-5476-2093-69BD-1F4F83D73A76}"/>
              </a:ext>
            </a:extLst>
          </p:cNvPr>
          <p:cNvSpPr/>
          <p:nvPr/>
        </p:nvSpPr>
        <p:spPr>
          <a:xfrm>
            <a:off x="2107601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42858853-F1BD-D7B0-B4E0-C058BF4189A4}"/>
              </a:ext>
            </a:extLst>
          </p:cNvPr>
          <p:cNvSpPr/>
          <p:nvPr/>
        </p:nvSpPr>
        <p:spPr>
          <a:xfrm>
            <a:off x="3130620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9" name="立方體 38">
            <a:extLst>
              <a:ext uri="{FF2B5EF4-FFF2-40B4-BE49-F238E27FC236}">
                <a16:creationId xmlns:a16="http://schemas.microsoft.com/office/drawing/2014/main" id="{1DD9366C-1AEC-51F4-A9F8-A70657BF2186}"/>
              </a:ext>
            </a:extLst>
          </p:cNvPr>
          <p:cNvSpPr/>
          <p:nvPr/>
        </p:nvSpPr>
        <p:spPr>
          <a:xfrm>
            <a:off x="7162004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立方體 40">
            <a:extLst>
              <a:ext uri="{FF2B5EF4-FFF2-40B4-BE49-F238E27FC236}">
                <a16:creationId xmlns:a16="http://schemas.microsoft.com/office/drawing/2014/main" id="{C2A3A495-E984-2C70-35BE-D4EE21DF9CA3}"/>
              </a:ext>
            </a:extLst>
          </p:cNvPr>
          <p:cNvSpPr/>
          <p:nvPr/>
        </p:nvSpPr>
        <p:spPr>
          <a:xfrm>
            <a:off x="8196196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立方體 41">
            <a:extLst>
              <a:ext uri="{FF2B5EF4-FFF2-40B4-BE49-F238E27FC236}">
                <a16:creationId xmlns:a16="http://schemas.microsoft.com/office/drawing/2014/main" id="{CD941899-3943-0374-15FB-3D0D74D3BA73}"/>
              </a:ext>
            </a:extLst>
          </p:cNvPr>
          <p:cNvSpPr/>
          <p:nvPr/>
        </p:nvSpPr>
        <p:spPr>
          <a:xfrm>
            <a:off x="9219215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立方體 13">
            <a:extLst>
              <a:ext uri="{FF2B5EF4-FFF2-40B4-BE49-F238E27FC236}">
                <a16:creationId xmlns:a16="http://schemas.microsoft.com/office/drawing/2014/main" id="{3C1772AE-FFF2-1127-6733-F38751117516}"/>
              </a:ext>
            </a:extLst>
          </p:cNvPr>
          <p:cNvSpPr/>
          <p:nvPr/>
        </p:nvSpPr>
        <p:spPr>
          <a:xfrm>
            <a:off x="7162004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立方體 17">
            <a:extLst>
              <a:ext uri="{FF2B5EF4-FFF2-40B4-BE49-F238E27FC236}">
                <a16:creationId xmlns:a16="http://schemas.microsoft.com/office/drawing/2014/main" id="{453D32C4-6E83-AAA5-677A-D18CD3332DC2}"/>
              </a:ext>
            </a:extLst>
          </p:cNvPr>
          <p:cNvSpPr/>
          <p:nvPr/>
        </p:nvSpPr>
        <p:spPr>
          <a:xfrm>
            <a:off x="8196196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32" name="立方體 31">
            <a:extLst>
              <a:ext uri="{FF2B5EF4-FFF2-40B4-BE49-F238E27FC236}">
                <a16:creationId xmlns:a16="http://schemas.microsoft.com/office/drawing/2014/main" id="{9FA01D02-8563-D905-21FE-569C0B6B9874}"/>
              </a:ext>
            </a:extLst>
          </p:cNvPr>
          <p:cNvSpPr/>
          <p:nvPr/>
        </p:nvSpPr>
        <p:spPr>
          <a:xfrm>
            <a:off x="9219215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33" name="立方體 32">
            <a:extLst>
              <a:ext uri="{FF2B5EF4-FFF2-40B4-BE49-F238E27FC236}">
                <a16:creationId xmlns:a16="http://schemas.microsoft.com/office/drawing/2014/main" id="{5ED5F4C8-A246-FDB3-6D1B-8CA832CE2D60}"/>
              </a:ext>
            </a:extLst>
          </p:cNvPr>
          <p:cNvSpPr/>
          <p:nvPr/>
        </p:nvSpPr>
        <p:spPr>
          <a:xfrm>
            <a:off x="7162004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5" name="立方體 34">
            <a:extLst>
              <a:ext uri="{FF2B5EF4-FFF2-40B4-BE49-F238E27FC236}">
                <a16:creationId xmlns:a16="http://schemas.microsoft.com/office/drawing/2014/main" id="{0B0445EA-ABC9-E335-6619-D799BCA90C9E}"/>
              </a:ext>
            </a:extLst>
          </p:cNvPr>
          <p:cNvSpPr/>
          <p:nvPr/>
        </p:nvSpPr>
        <p:spPr>
          <a:xfrm>
            <a:off x="8196196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6" name="立方體 35">
            <a:extLst>
              <a:ext uri="{FF2B5EF4-FFF2-40B4-BE49-F238E27FC236}">
                <a16:creationId xmlns:a16="http://schemas.microsoft.com/office/drawing/2014/main" id="{3FE13614-DD37-9A3D-BC8D-F2681EFDF2C8}"/>
              </a:ext>
            </a:extLst>
          </p:cNvPr>
          <p:cNvSpPr/>
          <p:nvPr/>
        </p:nvSpPr>
        <p:spPr>
          <a:xfrm>
            <a:off x="9219215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8" name="立方體 37">
            <a:extLst>
              <a:ext uri="{FF2B5EF4-FFF2-40B4-BE49-F238E27FC236}">
                <a16:creationId xmlns:a16="http://schemas.microsoft.com/office/drawing/2014/main" id="{4E93E1E6-0231-81AE-5BDE-0D4B4E256E23}"/>
              </a:ext>
            </a:extLst>
          </p:cNvPr>
          <p:cNvSpPr/>
          <p:nvPr/>
        </p:nvSpPr>
        <p:spPr>
          <a:xfrm>
            <a:off x="7162004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44" name="立方體 43">
            <a:extLst>
              <a:ext uri="{FF2B5EF4-FFF2-40B4-BE49-F238E27FC236}">
                <a16:creationId xmlns:a16="http://schemas.microsoft.com/office/drawing/2014/main" id="{1151A38B-BBB5-F087-84B6-3E95F2055EF7}"/>
              </a:ext>
            </a:extLst>
          </p:cNvPr>
          <p:cNvSpPr/>
          <p:nvPr/>
        </p:nvSpPr>
        <p:spPr>
          <a:xfrm>
            <a:off x="8196196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45" name="立方體 44">
            <a:extLst>
              <a:ext uri="{FF2B5EF4-FFF2-40B4-BE49-F238E27FC236}">
                <a16:creationId xmlns:a16="http://schemas.microsoft.com/office/drawing/2014/main" id="{C7AE861A-43D3-BA6E-541B-E27A3D5C432B}"/>
              </a:ext>
            </a:extLst>
          </p:cNvPr>
          <p:cNvSpPr/>
          <p:nvPr/>
        </p:nvSpPr>
        <p:spPr>
          <a:xfrm>
            <a:off x="9219215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AA36849-6A19-817E-DE75-8458741C23EE}"/>
              </a:ext>
            </a:extLst>
          </p:cNvPr>
          <p:cNvSpPr/>
          <p:nvPr/>
        </p:nvSpPr>
        <p:spPr>
          <a:xfrm>
            <a:off x="7026050" y="1349520"/>
            <a:ext cx="1111254" cy="98734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F89F16B-B761-1BE9-0CA4-8238F4AB0BD3}"/>
              </a:ext>
            </a:extLst>
          </p:cNvPr>
          <p:cNvSpPr txBox="1"/>
          <p:nvPr/>
        </p:nvSpPr>
        <p:spPr>
          <a:xfrm>
            <a:off x="7096056" y="5963105"/>
            <a:ext cx="2916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(B, C, T)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(B, C, T)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  </a:t>
            </a:r>
            <a:r>
              <a:rPr lang="en-US" altLang="zh-TW" sz="11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 IN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8164851B-E613-202A-7A8C-52B501D23A7A}"/>
              </a:ext>
            </a:extLst>
          </p:cNvPr>
          <p:cNvSpPr/>
          <p:nvPr/>
        </p:nvSpPr>
        <p:spPr>
          <a:xfrm rot="10800000">
            <a:off x="7276481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8767EB08-B099-198B-AA54-F501FDFEF1E0}"/>
              </a:ext>
            </a:extLst>
          </p:cNvPr>
          <p:cNvSpPr/>
          <p:nvPr/>
        </p:nvSpPr>
        <p:spPr>
          <a:xfrm rot="10800000">
            <a:off x="7653608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0EC06D5-9E20-E468-5CF6-8F3E0ECCE22D}"/>
              </a:ext>
            </a:extLst>
          </p:cNvPr>
          <p:cNvSpPr/>
          <p:nvPr/>
        </p:nvSpPr>
        <p:spPr>
          <a:xfrm>
            <a:off x="704850" y="1828727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47" grpId="0"/>
      <p:bldP spid="48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D203-9828-CC47-A01F-5256D0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</a:t>
            </a:r>
            <a:r>
              <a:rPr lang="en-US" altLang="zh-TW" dirty="0">
                <a:sym typeface="Wingdings" panose="05000000000000000000" pitchFamily="2" charset="2"/>
              </a:rPr>
              <a:t>Normalization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4DBDC-6D6B-2F62-1466-431ECDD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D13B69BD-DBE0-2B21-CAD1-77E700E03C41}"/>
              </a:ext>
            </a:extLst>
          </p:cNvPr>
          <p:cNvSpPr/>
          <p:nvPr/>
        </p:nvSpPr>
        <p:spPr>
          <a:xfrm>
            <a:off x="878186" y="5069940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1C67B0F-3CCF-925E-D9C2-1A618B8A0D5E}"/>
              </a:ext>
            </a:extLst>
          </p:cNvPr>
          <p:cNvSpPr/>
          <p:nvPr/>
        </p:nvSpPr>
        <p:spPr>
          <a:xfrm>
            <a:off x="878187" y="3599613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7A6C0FC-BC58-AC2D-AD9B-4837DDAF6CA8}"/>
              </a:ext>
            </a:extLst>
          </p:cNvPr>
          <p:cNvSpPr/>
          <p:nvPr/>
        </p:nvSpPr>
        <p:spPr>
          <a:xfrm>
            <a:off x="869133" y="2243479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2C7AF06-613A-608E-52ED-9F215FEC8845}"/>
              </a:ext>
            </a:extLst>
          </p:cNvPr>
          <p:cNvGrpSpPr/>
          <p:nvPr/>
        </p:nvGrpSpPr>
        <p:grpSpPr>
          <a:xfrm>
            <a:off x="4212238" y="1670457"/>
            <a:ext cx="2530308" cy="4213462"/>
            <a:chOff x="4212238" y="1670457"/>
            <a:chExt cx="2530308" cy="421346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1899D22-62A3-BF79-5257-E54E25CE1B21}"/>
                </a:ext>
              </a:extLst>
            </p:cNvPr>
            <p:cNvSpPr/>
            <p:nvPr/>
          </p:nvSpPr>
          <p:spPr>
            <a:xfrm>
              <a:off x="4212238" y="1992596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9C9F30-421F-E769-4573-0D3691535E9A}"/>
                </a:ext>
              </a:extLst>
            </p:cNvPr>
            <p:cNvSpPr/>
            <p:nvPr/>
          </p:nvSpPr>
          <p:spPr>
            <a:xfrm>
              <a:off x="4212238" y="3429000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C4DDDDF-D867-4016-8C07-2111EE472C3A}"/>
                </a:ext>
              </a:extLst>
            </p:cNvPr>
            <p:cNvSpPr/>
            <p:nvPr/>
          </p:nvSpPr>
          <p:spPr>
            <a:xfrm>
              <a:off x="4212238" y="4865404"/>
              <a:ext cx="679010" cy="6790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A37BDA7-2546-36D1-9B7C-884DBB409B48}"/>
                </a:ext>
              </a:extLst>
            </p:cNvPr>
            <p:cNvSpPr/>
            <p:nvPr/>
          </p:nvSpPr>
          <p:spPr>
            <a:xfrm>
              <a:off x="6052332" y="5204909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D26616C-EFEE-A3F2-29BB-5094872C1CED}"/>
                </a:ext>
              </a:extLst>
            </p:cNvPr>
            <p:cNvSpPr/>
            <p:nvPr/>
          </p:nvSpPr>
          <p:spPr>
            <a:xfrm>
              <a:off x="6052332" y="4003694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0BBAD79-00E8-637D-C9ED-073AA1C96625}"/>
                </a:ext>
              </a:extLst>
            </p:cNvPr>
            <p:cNvSpPr/>
            <p:nvPr/>
          </p:nvSpPr>
          <p:spPr>
            <a:xfrm>
              <a:off x="6063536" y="2854306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4E38AEC-548E-614C-F18D-1915DD052A2A}"/>
                </a:ext>
              </a:extLst>
            </p:cNvPr>
            <p:cNvSpPr/>
            <p:nvPr/>
          </p:nvSpPr>
          <p:spPr>
            <a:xfrm>
              <a:off x="6063536" y="1670457"/>
              <a:ext cx="679010" cy="679010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DF588F-A6E1-42D4-19AB-4CEC6C2B8AD9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891248" y="2009962"/>
              <a:ext cx="1172288" cy="3221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6F308E6-A675-E065-85E7-6BB77F85F7E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4891248" y="2332101"/>
              <a:ext cx="1172288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C5F7CD-674F-6461-95B9-442DF47490AF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91248" y="2332101"/>
              <a:ext cx="1161084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19DBF6B-17D9-67BC-6657-5938E5D4827C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891248" y="2332101"/>
              <a:ext cx="1260523" cy="29722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75F8713-8568-DEA5-60DD-D4E5F7DEDF97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4891248" y="2009962"/>
              <a:ext cx="1172288" cy="17585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F764722-B8D1-AF14-5AF3-476669C3921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4891248" y="2009962"/>
              <a:ext cx="1172288" cy="3194947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35DB2D-A50E-D333-4133-0ABE36386E5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891248" y="3193811"/>
              <a:ext cx="1172288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C2C33B-5B3B-2001-55B9-DD9E1E800701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91248" y="3768505"/>
              <a:ext cx="1161084" cy="574694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39EF90A-C40F-2028-1251-7479C028A59D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4891248" y="3768505"/>
              <a:ext cx="1260523" cy="1535843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DFB090F-7007-E84A-12F2-AB88DE558985}"/>
                </a:ext>
              </a:extLst>
            </p:cNvPr>
            <p:cNvCxnSpPr>
              <a:cxnSpLocks/>
              <a:stCxn id="12" idx="6"/>
              <a:endCxn id="13" idx="1"/>
            </p:cNvCxnSpPr>
            <p:nvPr/>
          </p:nvCxnSpPr>
          <p:spPr>
            <a:xfrm>
              <a:off x="4891248" y="5204909"/>
              <a:ext cx="1260523" cy="99439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E54A7FF7-B465-963B-8B1D-2C125217397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4891248" y="4343199"/>
              <a:ext cx="1161084" cy="86171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3B863DC-03DB-D3AA-1B2C-F3823879D7B8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891248" y="3193811"/>
              <a:ext cx="1172288" cy="201109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2967CB1-DA5D-BDA6-C030-67D15849AC52}"/>
              </a:ext>
            </a:extLst>
          </p:cNvPr>
          <p:cNvSpPr txBox="1"/>
          <p:nvPr/>
        </p:nvSpPr>
        <p:spPr>
          <a:xfrm>
            <a:off x="3920151" y="145939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Input layer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8CE2028-7C9A-A906-6ADD-00C1C5226516}"/>
              </a:ext>
            </a:extLst>
          </p:cNvPr>
          <p:cNvSpPr txBox="1"/>
          <p:nvPr/>
        </p:nvSpPr>
        <p:spPr>
          <a:xfrm>
            <a:off x="5617332" y="11662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45B69"/>
                </a:solidFill>
              </a:rPr>
              <a:t>Hidden layer</a:t>
            </a:r>
            <a:endParaRPr lang="zh-TW" altLang="en-US" dirty="0">
              <a:solidFill>
                <a:srgbClr val="F45B69"/>
              </a:solidFill>
            </a:endParaRPr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4AC74B02-0F14-E52A-8AC9-299C73076D4E}"/>
              </a:ext>
            </a:extLst>
          </p:cNvPr>
          <p:cNvSpPr/>
          <p:nvPr/>
        </p:nvSpPr>
        <p:spPr>
          <a:xfrm>
            <a:off x="6949147" y="4210944"/>
            <a:ext cx="3041965" cy="353086"/>
          </a:xfrm>
          <a:custGeom>
            <a:avLst/>
            <a:gdLst>
              <a:gd name="connsiteX0" fmla="*/ 0 w 3041965"/>
              <a:gd name="connsiteY0" fmla="*/ 0 h 353086"/>
              <a:gd name="connsiteX1" fmla="*/ 162963 w 3041965"/>
              <a:gd name="connsiteY1" fmla="*/ 208230 h 353086"/>
              <a:gd name="connsiteX2" fmla="*/ 706171 w 3041965"/>
              <a:gd name="connsiteY2" fmla="*/ 36214 h 353086"/>
              <a:gd name="connsiteX3" fmla="*/ 769545 w 3041965"/>
              <a:gd name="connsiteY3" fmla="*/ 72428 h 353086"/>
              <a:gd name="connsiteX4" fmla="*/ 896293 w 3041965"/>
              <a:gd name="connsiteY4" fmla="*/ 235391 h 353086"/>
              <a:gd name="connsiteX5" fmla="*/ 1023042 w 3041965"/>
              <a:gd name="connsiteY5" fmla="*/ 199177 h 353086"/>
              <a:gd name="connsiteX6" fmla="*/ 1258432 w 3041965"/>
              <a:gd name="connsiteY6" fmla="*/ 18107 h 353086"/>
              <a:gd name="connsiteX7" fmla="*/ 1339913 w 3041965"/>
              <a:gd name="connsiteY7" fmla="*/ 27161 h 353086"/>
              <a:gd name="connsiteX8" fmla="*/ 1430448 w 3041965"/>
              <a:gd name="connsiteY8" fmla="*/ 190123 h 353086"/>
              <a:gd name="connsiteX9" fmla="*/ 1602464 w 3041965"/>
              <a:gd name="connsiteY9" fmla="*/ 280658 h 353086"/>
              <a:gd name="connsiteX10" fmla="*/ 1783533 w 3041965"/>
              <a:gd name="connsiteY10" fmla="*/ 217284 h 353086"/>
              <a:gd name="connsiteX11" fmla="*/ 1874068 w 3041965"/>
              <a:gd name="connsiteY11" fmla="*/ 162963 h 353086"/>
              <a:gd name="connsiteX12" fmla="*/ 2109458 w 3041965"/>
              <a:gd name="connsiteY12" fmla="*/ 353086 h 353086"/>
              <a:gd name="connsiteX13" fmla="*/ 2281474 w 3041965"/>
              <a:gd name="connsiteY13" fmla="*/ 334979 h 353086"/>
              <a:gd name="connsiteX14" fmla="*/ 2399169 w 3041965"/>
              <a:gd name="connsiteY14" fmla="*/ 235391 h 353086"/>
              <a:gd name="connsiteX15" fmla="*/ 2426329 w 3041965"/>
              <a:gd name="connsiteY15" fmla="*/ 217284 h 353086"/>
              <a:gd name="connsiteX16" fmla="*/ 2661719 w 3041965"/>
              <a:gd name="connsiteY16" fmla="*/ 280658 h 353086"/>
              <a:gd name="connsiteX17" fmla="*/ 2815628 w 3041965"/>
              <a:gd name="connsiteY17" fmla="*/ 190123 h 353086"/>
              <a:gd name="connsiteX18" fmla="*/ 3041965 w 3041965"/>
              <a:gd name="connsiteY18" fmla="*/ 108642 h 3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5" h="353086">
                <a:moveTo>
                  <a:pt x="0" y="0"/>
                </a:moveTo>
                <a:cubicBezTo>
                  <a:pt x="54321" y="69410"/>
                  <a:pt x="77548" y="186488"/>
                  <a:pt x="162963" y="208230"/>
                </a:cubicBezTo>
                <a:cubicBezTo>
                  <a:pt x="276477" y="237124"/>
                  <a:pt x="586857" y="88090"/>
                  <a:pt x="706171" y="36214"/>
                </a:cubicBezTo>
                <a:cubicBezTo>
                  <a:pt x="727296" y="48285"/>
                  <a:pt x="752746" y="54828"/>
                  <a:pt x="769545" y="72428"/>
                </a:cubicBezTo>
                <a:cubicBezTo>
                  <a:pt x="817061" y="122207"/>
                  <a:pt x="834741" y="204615"/>
                  <a:pt x="896293" y="235391"/>
                </a:cubicBezTo>
                <a:cubicBezTo>
                  <a:pt x="935594" y="255042"/>
                  <a:pt x="980792" y="211248"/>
                  <a:pt x="1023042" y="199177"/>
                </a:cubicBezTo>
                <a:cubicBezTo>
                  <a:pt x="1101505" y="138820"/>
                  <a:pt x="1171433" y="65335"/>
                  <a:pt x="1258432" y="18107"/>
                </a:cubicBezTo>
                <a:cubicBezTo>
                  <a:pt x="1282449" y="5069"/>
                  <a:pt x="1320590" y="7838"/>
                  <a:pt x="1339913" y="27161"/>
                </a:cubicBezTo>
                <a:cubicBezTo>
                  <a:pt x="1383853" y="71101"/>
                  <a:pt x="1385744" y="146960"/>
                  <a:pt x="1430448" y="190123"/>
                </a:cubicBezTo>
                <a:cubicBezTo>
                  <a:pt x="1477062" y="235130"/>
                  <a:pt x="1545125" y="250480"/>
                  <a:pt x="1602464" y="280658"/>
                </a:cubicBezTo>
                <a:cubicBezTo>
                  <a:pt x="1662820" y="259533"/>
                  <a:pt x="1724859" y="242710"/>
                  <a:pt x="1783533" y="217284"/>
                </a:cubicBezTo>
                <a:cubicBezTo>
                  <a:pt x="1815825" y="203291"/>
                  <a:pt x="1841582" y="149427"/>
                  <a:pt x="1874068" y="162963"/>
                </a:cubicBezTo>
                <a:cubicBezTo>
                  <a:pt x="1967170" y="201755"/>
                  <a:pt x="2109458" y="353086"/>
                  <a:pt x="2109458" y="353086"/>
                </a:cubicBezTo>
                <a:cubicBezTo>
                  <a:pt x="2166797" y="347050"/>
                  <a:pt x="2228058" y="356679"/>
                  <a:pt x="2281474" y="334979"/>
                </a:cubicBezTo>
                <a:cubicBezTo>
                  <a:pt x="2329087" y="315636"/>
                  <a:pt x="2359283" y="267798"/>
                  <a:pt x="2399169" y="235391"/>
                </a:cubicBezTo>
                <a:cubicBezTo>
                  <a:pt x="2407614" y="228530"/>
                  <a:pt x="2417276" y="223320"/>
                  <a:pt x="2426329" y="217284"/>
                </a:cubicBezTo>
                <a:cubicBezTo>
                  <a:pt x="2505470" y="273813"/>
                  <a:pt x="2533066" y="309248"/>
                  <a:pt x="2661719" y="280658"/>
                </a:cubicBezTo>
                <a:cubicBezTo>
                  <a:pt x="2719822" y="267746"/>
                  <a:pt x="2761837" y="215603"/>
                  <a:pt x="2815628" y="190123"/>
                </a:cubicBezTo>
                <a:cubicBezTo>
                  <a:pt x="2933732" y="134179"/>
                  <a:pt x="2955306" y="130308"/>
                  <a:pt x="3041965" y="108642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DA10A0A4-2C05-549B-FA4C-9E43B6B1F541}"/>
              </a:ext>
            </a:extLst>
          </p:cNvPr>
          <p:cNvSpPr/>
          <p:nvPr/>
        </p:nvSpPr>
        <p:spPr>
          <a:xfrm>
            <a:off x="6949148" y="3003166"/>
            <a:ext cx="3041964" cy="353086"/>
          </a:xfrm>
          <a:custGeom>
            <a:avLst/>
            <a:gdLst>
              <a:gd name="connsiteX0" fmla="*/ 0 w 3041964"/>
              <a:gd name="connsiteY0" fmla="*/ 154280 h 201134"/>
              <a:gd name="connsiteX1" fmla="*/ 344032 w 3041964"/>
              <a:gd name="connsiteY1" fmla="*/ 63745 h 201134"/>
              <a:gd name="connsiteX2" fmla="*/ 525101 w 3041964"/>
              <a:gd name="connsiteY2" fmla="*/ 163334 h 201134"/>
              <a:gd name="connsiteX3" fmla="*/ 932507 w 3041964"/>
              <a:gd name="connsiteY3" fmla="*/ 45638 h 201134"/>
              <a:gd name="connsiteX4" fmla="*/ 1004935 w 3041964"/>
              <a:gd name="connsiteY4" fmla="*/ 27532 h 201134"/>
              <a:gd name="connsiteX5" fmla="*/ 1068309 w 3041964"/>
              <a:gd name="connsiteY5" fmla="*/ 81852 h 201134"/>
              <a:gd name="connsiteX6" fmla="*/ 1294646 w 3041964"/>
              <a:gd name="connsiteY6" fmla="*/ 18478 h 201134"/>
              <a:gd name="connsiteX7" fmla="*/ 1394234 w 3041964"/>
              <a:gd name="connsiteY7" fmla="*/ 9425 h 201134"/>
              <a:gd name="connsiteX8" fmla="*/ 1548143 w 3041964"/>
              <a:gd name="connsiteY8" fmla="*/ 90906 h 201134"/>
              <a:gd name="connsiteX9" fmla="*/ 1665838 w 3041964"/>
              <a:gd name="connsiteY9" fmla="*/ 99959 h 201134"/>
              <a:gd name="connsiteX10" fmla="*/ 1865014 w 3041964"/>
              <a:gd name="connsiteY10" fmla="*/ 54692 h 201134"/>
              <a:gd name="connsiteX11" fmla="*/ 2027976 w 3041964"/>
              <a:gd name="connsiteY11" fmla="*/ 371 h 201134"/>
              <a:gd name="connsiteX12" fmla="*/ 2055137 w 3041964"/>
              <a:gd name="connsiteY12" fmla="*/ 9425 h 201134"/>
              <a:gd name="connsiteX13" fmla="*/ 2172832 w 3041964"/>
              <a:gd name="connsiteY13" fmla="*/ 127120 h 201134"/>
              <a:gd name="connsiteX14" fmla="*/ 2435382 w 3041964"/>
              <a:gd name="connsiteY14" fmla="*/ 118066 h 201134"/>
              <a:gd name="connsiteX15" fmla="*/ 2616451 w 3041964"/>
              <a:gd name="connsiteY15" fmla="*/ 81852 h 201134"/>
              <a:gd name="connsiteX16" fmla="*/ 2797521 w 3041964"/>
              <a:gd name="connsiteY16" fmla="*/ 118066 h 201134"/>
              <a:gd name="connsiteX17" fmla="*/ 3023857 w 3041964"/>
              <a:gd name="connsiteY17" fmla="*/ 199547 h 201134"/>
              <a:gd name="connsiteX18" fmla="*/ 3041964 w 3041964"/>
              <a:gd name="connsiteY18" fmla="*/ 172387 h 20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1964" h="201134">
                <a:moveTo>
                  <a:pt x="0" y="154280"/>
                </a:moveTo>
                <a:cubicBezTo>
                  <a:pt x="114677" y="124102"/>
                  <a:pt x="225468" y="61701"/>
                  <a:pt x="344032" y="63745"/>
                </a:cubicBezTo>
                <a:cubicBezTo>
                  <a:pt x="412905" y="64933"/>
                  <a:pt x="456250" y="165452"/>
                  <a:pt x="525101" y="163334"/>
                </a:cubicBezTo>
                <a:cubicBezTo>
                  <a:pt x="666389" y="158987"/>
                  <a:pt x="796494" y="84132"/>
                  <a:pt x="932507" y="45638"/>
                </a:cubicBezTo>
                <a:cubicBezTo>
                  <a:pt x="956452" y="38861"/>
                  <a:pt x="980792" y="33567"/>
                  <a:pt x="1004935" y="27532"/>
                </a:cubicBezTo>
                <a:cubicBezTo>
                  <a:pt x="1026060" y="45639"/>
                  <a:pt x="1040500" y="82721"/>
                  <a:pt x="1068309" y="81852"/>
                </a:cubicBezTo>
                <a:cubicBezTo>
                  <a:pt x="1146618" y="79405"/>
                  <a:pt x="1218164" y="35474"/>
                  <a:pt x="1294646" y="18478"/>
                </a:cubicBezTo>
                <a:cubicBezTo>
                  <a:pt x="1327185" y="11247"/>
                  <a:pt x="1361038" y="12443"/>
                  <a:pt x="1394234" y="9425"/>
                </a:cubicBezTo>
                <a:cubicBezTo>
                  <a:pt x="1443914" y="42545"/>
                  <a:pt x="1487359" y="75710"/>
                  <a:pt x="1548143" y="90906"/>
                </a:cubicBezTo>
                <a:cubicBezTo>
                  <a:pt x="1586316" y="100449"/>
                  <a:pt x="1626606" y="96941"/>
                  <a:pt x="1665838" y="99959"/>
                </a:cubicBezTo>
                <a:cubicBezTo>
                  <a:pt x="1732230" y="84870"/>
                  <a:pt x="1799366" y="72745"/>
                  <a:pt x="1865014" y="54692"/>
                </a:cubicBezTo>
                <a:cubicBezTo>
                  <a:pt x="1920223" y="39509"/>
                  <a:pt x="1972274" y="13633"/>
                  <a:pt x="2027976" y="371"/>
                </a:cubicBezTo>
                <a:cubicBezTo>
                  <a:pt x="2037260" y="-1839"/>
                  <a:pt x="2046083" y="6407"/>
                  <a:pt x="2055137" y="9425"/>
                </a:cubicBezTo>
                <a:cubicBezTo>
                  <a:pt x="2094369" y="48657"/>
                  <a:pt x="2123207" y="102308"/>
                  <a:pt x="2172832" y="127120"/>
                </a:cubicBezTo>
                <a:cubicBezTo>
                  <a:pt x="2330731" y="206069"/>
                  <a:pt x="2316832" y="149680"/>
                  <a:pt x="2435382" y="118066"/>
                </a:cubicBezTo>
                <a:cubicBezTo>
                  <a:pt x="2494855" y="102206"/>
                  <a:pt x="2556095" y="93923"/>
                  <a:pt x="2616451" y="81852"/>
                </a:cubicBezTo>
                <a:cubicBezTo>
                  <a:pt x="2676808" y="93923"/>
                  <a:pt x="2738971" y="99077"/>
                  <a:pt x="2797521" y="118066"/>
                </a:cubicBezTo>
                <a:cubicBezTo>
                  <a:pt x="2836630" y="130750"/>
                  <a:pt x="2953876" y="213543"/>
                  <a:pt x="3023857" y="199547"/>
                </a:cubicBezTo>
                <a:cubicBezTo>
                  <a:pt x="3034527" y="197413"/>
                  <a:pt x="3035928" y="181440"/>
                  <a:pt x="3041964" y="172387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2570C91F-61D7-E628-57F3-17F2EE3A0CC3}"/>
              </a:ext>
            </a:extLst>
          </p:cNvPr>
          <p:cNvSpPr/>
          <p:nvPr/>
        </p:nvSpPr>
        <p:spPr>
          <a:xfrm>
            <a:off x="6940094" y="1773778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52523658-BFEC-9434-36BB-47F9183EB0A2}"/>
              </a:ext>
            </a:extLst>
          </p:cNvPr>
          <p:cNvSpPr/>
          <p:nvPr/>
        </p:nvSpPr>
        <p:spPr>
          <a:xfrm>
            <a:off x="6940094" y="5368713"/>
            <a:ext cx="3096285" cy="428127"/>
          </a:xfrm>
          <a:custGeom>
            <a:avLst/>
            <a:gdLst>
              <a:gd name="connsiteX0" fmla="*/ 0 w 3096285"/>
              <a:gd name="connsiteY0" fmla="*/ 155689 h 428127"/>
              <a:gd name="connsiteX1" fmla="*/ 162962 w 3096285"/>
              <a:gd name="connsiteY1" fmla="*/ 65155 h 428127"/>
              <a:gd name="connsiteX2" fmla="*/ 253497 w 3096285"/>
              <a:gd name="connsiteY2" fmla="*/ 237171 h 428127"/>
              <a:gd name="connsiteX3" fmla="*/ 298764 w 3096285"/>
              <a:gd name="connsiteY3" fmla="*/ 246224 h 428127"/>
              <a:gd name="connsiteX4" fmla="*/ 651849 w 3096285"/>
              <a:gd name="connsiteY4" fmla="*/ 28941 h 428127"/>
              <a:gd name="connsiteX5" fmla="*/ 706170 w 3096285"/>
              <a:gd name="connsiteY5" fmla="*/ 92315 h 428127"/>
              <a:gd name="connsiteX6" fmla="*/ 878186 w 3096285"/>
              <a:gd name="connsiteY6" fmla="*/ 128529 h 428127"/>
              <a:gd name="connsiteX7" fmla="*/ 923453 w 3096285"/>
              <a:gd name="connsiteY7" fmla="*/ 164743 h 428127"/>
              <a:gd name="connsiteX8" fmla="*/ 1258431 w 3096285"/>
              <a:gd name="connsiteY8" fmla="*/ 74208 h 428127"/>
              <a:gd name="connsiteX9" fmla="*/ 1602463 w 3096285"/>
              <a:gd name="connsiteY9" fmla="*/ 155689 h 428127"/>
              <a:gd name="connsiteX10" fmla="*/ 1828800 w 3096285"/>
              <a:gd name="connsiteY10" fmla="*/ 83262 h 428127"/>
              <a:gd name="connsiteX11" fmla="*/ 1973655 w 3096285"/>
              <a:gd name="connsiteY11" fmla="*/ 37994 h 428127"/>
              <a:gd name="connsiteX12" fmla="*/ 2227152 w 3096285"/>
              <a:gd name="connsiteY12" fmla="*/ 219064 h 428127"/>
              <a:gd name="connsiteX13" fmla="*/ 2399168 w 3096285"/>
              <a:gd name="connsiteY13" fmla="*/ 282438 h 428127"/>
              <a:gd name="connsiteX14" fmla="*/ 2444435 w 3096285"/>
              <a:gd name="connsiteY14" fmla="*/ 255277 h 428127"/>
              <a:gd name="connsiteX15" fmla="*/ 2507810 w 3096285"/>
              <a:gd name="connsiteY15" fmla="*/ 200957 h 428127"/>
              <a:gd name="connsiteX16" fmla="*/ 2616451 w 3096285"/>
              <a:gd name="connsiteY16" fmla="*/ 182850 h 428127"/>
              <a:gd name="connsiteX17" fmla="*/ 3078178 w 3096285"/>
              <a:gd name="connsiteY17" fmla="*/ 327705 h 428127"/>
              <a:gd name="connsiteX18" fmla="*/ 3096285 w 3096285"/>
              <a:gd name="connsiteY18" fmla="*/ 309598 h 4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285" h="428127">
                <a:moveTo>
                  <a:pt x="0" y="155689"/>
                </a:moveTo>
                <a:cubicBezTo>
                  <a:pt x="22257" y="136612"/>
                  <a:pt x="123475" y="36950"/>
                  <a:pt x="162962" y="65155"/>
                </a:cubicBezTo>
                <a:cubicBezTo>
                  <a:pt x="215688" y="102817"/>
                  <a:pt x="214620" y="185335"/>
                  <a:pt x="253497" y="237171"/>
                </a:cubicBezTo>
                <a:cubicBezTo>
                  <a:pt x="262730" y="249481"/>
                  <a:pt x="283675" y="243206"/>
                  <a:pt x="298764" y="246224"/>
                </a:cubicBezTo>
                <a:cubicBezTo>
                  <a:pt x="365216" y="197259"/>
                  <a:pt x="558563" y="39705"/>
                  <a:pt x="651849" y="28941"/>
                </a:cubicBezTo>
                <a:cubicBezTo>
                  <a:pt x="679489" y="25752"/>
                  <a:pt x="688063" y="71190"/>
                  <a:pt x="706170" y="92315"/>
                </a:cubicBezTo>
                <a:cubicBezTo>
                  <a:pt x="883328" y="-43961"/>
                  <a:pt x="782981" y="-27262"/>
                  <a:pt x="878186" y="128529"/>
                </a:cubicBezTo>
                <a:cubicBezTo>
                  <a:pt x="888262" y="145017"/>
                  <a:pt x="908364" y="152672"/>
                  <a:pt x="923453" y="164743"/>
                </a:cubicBezTo>
                <a:cubicBezTo>
                  <a:pt x="1007839" y="136614"/>
                  <a:pt x="1193886" y="71134"/>
                  <a:pt x="1258431" y="74208"/>
                </a:cubicBezTo>
                <a:cubicBezTo>
                  <a:pt x="1376147" y="79813"/>
                  <a:pt x="1487786" y="128529"/>
                  <a:pt x="1602463" y="155689"/>
                </a:cubicBezTo>
                <a:cubicBezTo>
                  <a:pt x="1753874" y="323924"/>
                  <a:pt x="1618823" y="234183"/>
                  <a:pt x="1828800" y="83262"/>
                </a:cubicBezTo>
                <a:cubicBezTo>
                  <a:pt x="1869878" y="53737"/>
                  <a:pt x="1925370" y="53083"/>
                  <a:pt x="1973655" y="37994"/>
                </a:cubicBezTo>
                <a:cubicBezTo>
                  <a:pt x="2238362" y="134252"/>
                  <a:pt x="1850244" y="-21738"/>
                  <a:pt x="2227152" y="219064"/>
                </a:cubicBezTo>
                <a:cubicBezTo>
                  <a:pt x="2278646" y="251963"/>
                  <a:pt x="2341829" y="261313"/>
                  <a:pt x="2399168" y="282438"/>
                </a:cubicBezTo>
                <a:cubicBezTo>
                  <a:pt x="2414257" y="273384"/>
                  <a:pt x="2430358" y="265835"/>
                  <a:pt x="2444435" y="255277"/>
                </a:cubicBezTo>
                <a:cubicBezTo>
                  <a:pt x="2466693" y="238583"/>
                  <a:pt x="2482167" y="211754"/>
                  <a:pt x="2507810" y="200957"/>
                </a:cubicBezTo>
                <a:cubicBezTo>
                  <a:pt x="2541646" y="186710"/>
                  <a:pt x="2580237" y="188886"/>
                  <a:pt x="2616451" y="182850"/>
                </a:cubicBezTo>
                <a:cubicBezTo>
                  <a:pt x="3107969" y="428608"/>
                  <a:pt x="2934029" y="513040"/>
                  <a:pt x="3078178" y="327705"/>
                </a:cubicBezTo>
                <a:cubicBezTo>
                  <a:pt x="3083418" y="320967"/>
                  <a:pt x="3090249" y="315634"/>
                  <a:pt x="3096285" y="309598"/>
                </a:cubicBezTo>
              </a:path>
            </a:pathLst>
          </a:custGeom>
          <a:noFill/>
          <a:ln w="76200">
            <a:solidFill>
              <a:srgbClr val="00818F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/>
              <p:nvPr/>
            </p:nvSpPr>
            <p:spPr>
              <a:xfrm>
                <a:off x="7568022" y="854753"/>
                <a:ext cx="1426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6F910A32-F182-3D09-ACC3-D10B77A6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22" y="854753"/>
                <a:ext cx="14262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/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698E56C-D768-B699-F36C-6B7F39471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78" y="1240295"/>
                <a:ext cx="12403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立方體 2">
            <a:extLst>
              <a:ext uri="{FF2B5EF4-FFF2-40B4-BE49-F238E27FC236}">
                <a16:creationId xmlns:a16="http://schemas.microsoft.com/office/drawing/2014/main" id="{FE8991A5-471F-3D2A-B5C6-6AD11D679F7C}"/>
              </a:ext>
            </a:extLst>
          </p:cNvPr>
          <p:cNvSpPr/>
          <p:nvPr/>
        </p:nvSpPr>
        <p:spPr>
          <a:xfrm>
            <a:off x="1073409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立方體 20">
            <a:extLst>
              <a:ext uri="{FF2B5EF4-FFF2-40B4-BE49-F238E27FC236}">
                <a16:creationId xmlns:a16="http://schemas.microsoft.com/office/drawing/2014/main" id="{0DE07560-2C15-9B40-B427-517C030B8D71}"/>
              </a:ext>
            </a:extLst>
          </p:cNvPr>
          <p:cNvSpPr/>
          <p:nvPr/>
        </p:nvSpPr>
        <p:spPr>
          <a:xfrm>
            <a:off x="2107601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立方體 21">
            <a:extLst>
              <a:ext uri="{FF2B5EF4-FFF2-40B4-BE49-F238E27FC236}">
                <a16:creationId xmlns:a16="http://schemas.microsoft.com/office/drawing/2014/main" id="{F8FFF6EB-E67B-D019-67E6-350ECB0E9CB3}"/>
              </a:ext>
            </a:extLst>
          </p:cNvPr>
          <p:cNvSpPr/>
          <p:nvPr/>
        </p:nvSpPr>
        <p:spPr>
          <a:xfrm>
            <a:off x="3130620" y="1907836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立方體 23">
            <a:extLst>
              <a:ext uri="{FF2B5EF4-FFF2-40B4-BE49-F238E27FC236}">
                <a16:creationId xmlns:a16="http://schemas.microsoft.com/office/drawing/2014/main" id="{903848D5-B25C-2125-C57D-DC95E3E08EDF}"/>
              </a:ext>
            </a:extLst>
          </p:cNvPr>
          <p:cNvSpPr/>
          <p:nvPr/>
        </p:nvSpPr>
        <p:spPr>
          <a:xfrm>
            <a:off x="1073409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8DD5E7D8-705E-DC15-CBF3-7014489B4E5B}"/>
              </a:ext>
            </a:extLst>
          </p:cNvPr>
          <p:cNvSpPr/>
          <p:nvPr/>
        </p:nvSpPr>
        <p:spPr>
          <a:xfrm>
            <a:off x="2107601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7" name="立方體 26">
            <a:extLst>
              <a:ext uri="{FF2B5EF4-FFF2-40B4-BE49-F238E27FC236}">
                <a16:creationId xmlns:a16="http://schemas.microsoft.com/office/drawing/2014/main" id="{A3B23464-5EE2-E805-3394-15CA19A27A86}"/>
              </a:ext>
            </a:extLst>
          </p:cNvPr>
          <p:cNvSpPr/>
          <p:nvPr/>
        </p:nvSpPr>
        <p:spPr>
          <a:xfrm>
            <a:off x="3130620" y="3258387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007A557D-B5C4-107B-CC20-1C402E3FA37B}"/>
              </a:ext>
            </a:extLst>
          </p:cNvPr>
          <p:cNvSpPr/>
          <p:nvPr/>
        </p:nvSpPr>
        <p:spPr>
          <a:xfrm>
            <a:off x="1073409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C0B3E1FC-5476-2093-69BD-1F4F83D73A76}"/>
              </a:ext>
            </a:extLst>
          </p:cNvPr>
          <p:cNvSpPr/>
          <p:nvPr/>
        </p:nvSpPr>
        <p:spPr>
          <a:xfrm>
            <a:off x="2107601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42858853-F1BD-D7B0-B4E0-C058BF4189A4}"/>
              </a:ext>
            </a:extLst>
          </p:cNvPr>
          <p:cNvSpPr/>
          <p:nvPr/>
        </p:nvSpPr>
        <p:spPr>
          <a:xfrm>
            <a:off x="3130620" y="4834791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9" name="立方體 38">
            <a:extLst>
              <a:ext uri="{FF2B5EF4-FFF2-40B4-BE49-F238E27FC236}">
                <a16:creationId xmlns:a16="http://schemas.microsoft.com/office/drawing/2014/main" id="{1DD9366C-1AEC-51F4-A9F8-A70657BF2186}"/>
              </a:ext>
            </a:extLst>
          </p:cNvPr>
          <p:cNvSpPr/>
          <p:nvPr/>
        </p:nvSpPr>
        <p:spPr>
          <a:xfrm>
            <a:off x="7162004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1’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立方體 40">
            <a:extLst>
              <a:ext uri="{FF2B5EF4-FFF2-40B4-BE49-F238E27FC236}">
                <a16:creationId xmlns:a16="http://schemas.microsoft.com/office/drawing/2014/main" id="{C2A3A495-E984-2C70-35BE-D4EE21DF9CA3}"/>
              </a:ext>
            </a:extLst>
          </p:cNvPr>
          <p:cNvSpPr/>
          <p:nvPr/>
        </p:nvSpPr>
        <p:spPr>
          <a:xfrm>
            <a:off x="8196196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2’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立方體 41">
            <a:extLst>
              <a:ext uri="{FF2B5EF4-FFF2-40B4-BE49-F238E27FC236}">
                <a16:creationId xmlns:a16="http://schemas.microsoft.com/office/drawing/2014/main" id="{CD941899-3943-0374-15FB-3D0D74D3BA73}"/>
              </a:ext>
            </a:extLst>
          </p:cNvPr>
          <p:cNvSpPr/>
          <p:nvPr/>
        </p:nvSpPr>
        <p:spPr>
          <a:xfrm>
            <a:off x="9219215" y="1453275"/>
            <a:ext cx="798114" cy="758647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3’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立方體 13">
            <a:extLst>
              <a:ext uri="{FF2B5EF4-FFF2-40B4-BE49-F238E27FC236}">
                <a16:creationId xmlns:a16="http://schemas.microsoft.com/office/drawing/2014/main" id="{3C1772AE-FFF2-1127-6733-F38751117516}"/>
              </a:ext>
            </a:extLst>
          </p:cNvPr>
          <p:cNvSpPr/>
          <p:nvPr/>
        </p:nvSpPr>
        <p:spPr>
          <a:xfrm>
            <a:off x="7162004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1’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立方體 17">
            <a:extLst>
              <a:ext uri="{FF2B5EF4-FFF2-40B4-BE49-F238E27FC236}">
                <a16:creationId xmlns:a16="http://schemas.microsoft.com/office/drawing/2014/main" id="{453D32C4-6E83-AAA5-677A-D18CD3332DC2}"/>
              </a:ext>
            </a:extLst>
          </p:cNvPr>
          <p:cNvSpPr/>
          <p:nvPr/>
        </p:nvSpPr>
        <p:spPr>
          <a:xfrm>
            <a:off x="8196196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2’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32" name="立方體 31">
            <a:extLst>
              <a:ext uri="{FF2B5EF4-FFF2-40B4-BE49-F238E27FC236}">
                <a16:creationId xmlns:a16="http://schemas.microsoft.com/office/drawing/2014/main" id="{9FA01D02-8563-D905-21FE-569C0B6B9874}"/>
              </a:ext>
            </a:extLst>
          </p:cNvPr>
          <p:cNvSpPr/>
          <p:nvPr/>
        </p:nvSpPr>
        <p:spPr>
          <a:xfrm>
            <a:off x="9219215" y="2743102"/>
            <a:ext cx="798114" cy="758647"/>
          </a:xfrm>
          <a:prstGeom prst="cub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3’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33" name="立方體 32">
            <a:extLst>
              <a:ext uri="{FF2B5EF4-FFF2-40B4-BE49-F238E27FC236}">
                <a16:creationId xmlns:a16="http://schemas.microsoft.com/office/drawing/2014/main" id="{5ED5F4C8-A246-FDB3-6D1B-8CA832CE2D60}"/>
              </a:ext>
            </a:extLst>
          </p:cNvPr>
          <p:cNvSpPr/>
          <p:nvPr/>
        </p:nvSpPr>
        <p:spPr>
          <a:xfrm>
            <a:off x="7162004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1’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5" name="立方體 34">
            <a:extLst>
              <a:ext uri="{FF2B5EF4-FFF2-40B4-BE49-F238E27FC236}">
                <a16:creationId xmlns:a16="http://schemas.microsoft.com/office/drawing/2014/main" id="{0B0445EA-ABC9-E335-6619-D799BCA90C9E}"/>
              </a:ext>
            </a:extLst>
          </p:cNvPr>
          <p:cNvSpPr/>
          <p:nvPr/>
        </p:nvSpPr>
        <p:spPr>
          <a:xfrm>
            <a:off x="8196196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2’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6" name="立方體 35">
            <a:extLst>
              <a:ext uri="{FF2B5EF4-FFF2-40B4-BE49-F238E27FC236}">
                <a16:creationId xmlns:a16="http://schemas.microsoft.com/office/drawing/2014/main" id="{3FE13614-DD37-9A3D-BC8D-F2681EFDF2C8}"/>
              </a:ext>
            </a:extLst>
          </p:cNvPr>
          <p:cNvSpPr/>
          <p:nvPr/>
        </p:nvSpPr>
        <p:spPr>
          <a:xfrm>
            <a:off x="9219215" y="3892657"/>
            <a:ext cx="798114" cy="758647"/>
          </a:xfrm>
          <a:prstGeom prst="cub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00B0F0"/>
                </a:solidFill>
              </a:rPr>
              <a:t>3’</a:t>
            </a:r>
            <a:endParaRPr lang="zh-TW" altLang="en-US" sz="4000" b="1" dirty="0">
              <a:solidFill>
                <a:srgbClr val="00B0F0"/>
              </a:solidFill>
            </a:endParaRPr>
          </a:p>
        </p:txBody>
      </p:sp>
      <p:sp>
        <p:nvSpPr>
          <p:cNvPr id="38" name="立方體 37">
            <a:extLst>
              <a:ext uri="{FF2B5EF4-FFF2-40B4-BE49-F238E27FC236}">
                <a16:creationId xmlns:a16="http://schemas.microsoft.com/office/drawing/2014/main" id="{4E93E1E6-0231-81AE-5BDE-0D4B4E256E23}"/>
              </a:ext>
            </a:extLst>
          </p:cNvPr>
          <p:cNvSpPr/>
          <p:nvPr/>
        </p:nvSpPr>
        <p:spPr>
          <a:xfrm>
            <a:off x="7162004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1’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44" name="立方體 43">
            <a:extLst>
              <a:ext uri="{FF2B5EF4-FFF2-40B4-BE49-F238E27FC236}">
                <a16:creationId xmlns:a16="http://schemas.microsoft.com/office/drawing/2014/main" id="{1151A38B-BBB5-F087-84B6-3E95F2055EF7}"/>
              </a:ext>
            </a:extLst>
          </p:cNvPr>
          <p:cNvSpPr/>
          <p:nvPr/>
        </p:nvSpPr>
        <p:spPr>
          <a:xfrm>
            <a:off x="8196196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2’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45" name="立方體 44">
            <a:extLst>
              <a:ext uri="{FF2B5EF4-FFF2-40B4-BE49-F238E27FC236}">
                <a16:creationId xmlns:a16="http://schemas.microsoft.com/office/drawing/2014/main" id="{C7AE861A-43D3-BA6E-541B-E27A3D5C432B}"/>
              </a:ext>
            </a:extLst>
          </p:cNvPr>
          <p:cNvSpPr/>
          <p:nvPr/>
        </p:nvSpPr>
        <p:spPr>
          <a:xfrm>
            <a:off x="9219215" y="5129156"/>
            <a:ext cx="798114" cy="758647"/>
          </a:xfrm>
          <a:prstGeom prst="cub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7030A0"/>
                </a:solidFill>
              </a:rPr>
              <a:t>3’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AA36849-6A19-817E-DE75-8458741C23EE}"/>
              </a:ext>
            </a:extLst>
          </p:cNvPr>
          <p:cNvSpPr/>
          <p:nvPr/>
        </p:nvSpPr>
        <p:spPr>
          <a:xfrm>
            <a:off x="7026050" y="1349520"/>
            <a:ext cx="1111254" cy="22962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F89F16B-B761-1BE9-0CA4-8238F4AB0BD3}"/>
              </a:ext>
            </a:extLst>
          </p:cNvPr>
          <p:cNvSpPr txBox="1"/>
          <p:nvPr/>
        </p:nvSpPr>
        <p:spPr>
          <a:xfrm>
            <a:off x="7096056" y="5963105"/>
            <a:ext cx="2916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(B, C, T)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Wingdings" panose="05000000000000000000" pitchFamily="2" charset="2"/>
              </a:rPr>
              <a:t> (B, C, T)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            </a:t>
            </a:r>
            <a:r>
              <a:rPr lang="en-US" altLang="zh-TW" sz="2400" dirty="0">
                <a:solidFill>
                  <a:srgbClr val="000000"/>
                </a:solidFill>
                <a:sym typeface="Wingdings" panose="05000000000000000000" pitchFamily="2" charset="2"/>
              </a:rPr>
              <a:t> GN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8164851B-E613-202A-7A8C-52B501D23A7A}"/>
              </a:ext>
            </a:extLst>
          </p:cNvPr>
          <p:cNvSpPr/>
          <p:nvPr/>
        </p:nvSpPr>
        <p:spPr>
          <a:xfrm rot="10800000">
            <a:off x="7648305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8767EB08-B099-198B-AA54-F501FDFEF1E0}"/>
              </a:ext>
            </a:extLst>
          </p:cNvPr>
          <p:cNvSpPr/>
          <p:nvPr/>
        </p:nvSpPr>
        <p:spPr>
          <a:xfrm rot="10800000">
            <a:off x="7282701" y="6363345"/>
            <a:ext cx="225278" cy="353086"/>
          </a:xfrm>
          <a:prstGeom prst="downArrow">
            <a:avLst>
              <a:gd name="adj1" fmla="val 33087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0EC06D5-9E20-E468-5CF6-8F3E0ECCE22D}"/>
              </a:ext>
            </a:extLst>
          </p:cNvPr>
          <p:cNvSpPr/>
          <p:nvPr/>
        </p:nvSpPr>
        <p:spPr>
          <a:xfrm>
            <a:off x="704850" y="1828727"/>
            <a:ext cx="3383445" cy="11172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47" grpId="0"/>
      <p:bldP spid="48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E6CE36AC-B868-D257-C665-DD02692B6249}"/>
              </a:ext>
            </a:extLst>
          </p:cNvPr>
          <p:cNvSpPr/>
          <p:nvPr/>
        </p:nvSpPr>
        <p:spPr>
          <a:xfrm>
            <a:off x="10985549" y="429559"/>
            <a:ext cx="693421" cy="763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9AE14FB-65EF-D61A-8E22-0B90A21B171F}"/>
              </a:ext>
            </a:extLst>
          </p:cNvPr>
          <p:cNvSpPr/>
          <p:nvPr/>
        </p:nvSpPr>
        <p:spPr>
          <a:xfrm>
            <a:off x="3065880" y="1134060"/>
            <a:ext cx="2992209" cy="5637932"/>
          </a:xfrm>
          <a:prstGeom prst="roundRect">
            <a:avLst>
              <a:gd name="adj" fmla="val 1333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CFD25F-1E75-C9B1-3A46-077966DB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Normalization Layers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3D3C8-789D-D5C5-5D8F-66CFFDDD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26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FD543272-8DFC-2F63-7818-B20FA61C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3" r="14391" b="19438"/>
          <a:stretch/>
        </p:blipFill>
        <p:spPr bwMode="auto">
          <a:xfrm>
            <a:off x="9410261" y="3594228"/>
            <a:ext cx="2603011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07AEA7F7-2D16-52D8-5691-B22E1FACB497}"/>
              </a:ext>
            </a:extLst>
          </p:cNvPr>
          <p:cNvGrpSpPr/>
          <p:nvPr/>
        </p:nvGrpSpPr>
        <p:grpSpPr>
          <a:xfrm>
            <a:off x="20390" y="2432775"/>
            <a:ext cx="2916183" cy="830997"/>
            <a:chOff x="695652" y="2029280"/>
            <a:chExt cx="2916183" cy="83099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C320C92-B400-997A-FEC2-7E463A7E557A}"/>
                </a:ext>
              </a:extLst>
            </p:cNvPr>
            <p:cNvSpPr txBox="1"/>
            <p:nvPr/>
          </p:nvSpPr>
          <p:spPr>
            <a:xfrm>
              <a:off x="695652" y="2029280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</a:t>
              </a:r>
              <a:r>
                <a:rPr lang="en-US" altLang="zh-TW" sz="1600" dirty="0">
                  <a:sym typeface="Wingdings" panose="05000000000000000000" pitchFamily="2" charset="2"/>
                </a:rPr>
                <a:t> </a:t>
              </a:r>
              <a:r>
                <a:rPr lang="en-US" altLang="zh-TW" sz="2400" dirty="0">
                  <a:sym typeface="Wingdings" panose="05000000000000000000" pitchFamily="2" charset="2"/>
                </a:rPr>
                <a:t>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BN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E8C2FEFE-0F0F-77DB-7726-31901FF6C6A7}"/>
                </a:ext>
              </a:extLst>
            </p:cNvPr>
            <p:cNvSpPr/>
            <p:nvPr/>
          </p:nvSpPr>
          <p:spPr>
            <a:xfrm rot="10800000">
              <a:off x="1257077" y="2429520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A0E53D-D310-D4BA-6B28-50377D222B8E}"/>
              </a:ext>
            </a:extLst>
          </p:cNvPr>
          <p:cNvGrpSpPr/>
          <p:nvPr/>
        </p:nvGrpSpPr>
        <p:grpSpPr>
          <a:xfrm>
            <a:off x="3065880" y="2432774"/>
            <a:ext cx="2916183" cy="830997"/>
            <a:chOff x="3611835" y="1980757"/>
            <a:chExt cx="2916183" cy="830997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CA84D1-C133-4CE3-5120-0BEB9F2E31D0}"/>
                </a:ext>
              </a:extLst>
            </p:cNvPr>
            <p:cNvSpPr txBox="1"/>
            <p:nvPr/>
          </p:nvSpPr>
          <p:spPr>
            <a:xfrm>
              <a:off x="3611835" y="1980757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 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LN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73122F1B-B3A4-0C00-4E67-D736EE82F15F}"/>
                </a:ext>
              </a:extLst>
            </p:cNvPr>
            <p:cNvSpPr/>
            <p:nvPr/>
          </p:nvSpPr>
          <p:spPr>
            <a:xfrm rot="10800000">
              <a:off x="3792260" y="2380997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1FB1ADA-4E88-EE21-6FAD-27B8844857FB}"/>
              </a:ext>
            </a:extLst>
          </p:cNvPr>
          <p:cNvGrpSpPr/>
          <p:nvPr/>
        </p:nvGrpSpPr>
        <p:grpSpPr>
          <a:xfrm>
            <a:off x="6133912" y="2432774"/>
            <a:ext cx="2916183" cy="830997"/>
            <a:chOff x="5962581" y="2598003"/>
            <a:chExt cx="2916183" cy="83099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6BA5044-3444-F810-B577-D6B9A2730F99}"/>
                </a:ext>
              </a:extLst>
            </p:cNvPr>
            <p:cNvSpPr txBox="1"/>
            <p:nvPr/>
          </p:nvSpPr>
          <p:spPr>
            <a:xfrm>
              <a:off x="5962581" y="2598003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</a:t>
              </a:r>
              <a:r>
                <a:rPr lang="en-US" altLang="zh-TW" sz="1100" dirty="0">
                  <a:sym typeface="Wingdings" panose="05000000000000000000" pitchFamily="2" charset="2"/>
                </a:rPr>
                <a:t> </a:t>
              </a:r>
              <a:r>
                <a:rPr lang="en-US" altLang="zh-TW" sz="2400" dirty="0">
                  <a:sym typeface="Wingdings" panose="05000000000000000000" pitchFamily="2" charset="2"/>
                </a:rPr>
                <a:t>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 IN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A21C5772-1B50-DF10-360A-9810BF2ECF30}"/>
                </a:ext>
              </a:extLst>
            </p:cNvPr>
            <p:cNvSpPr/>
            <p:nvPr/>
          </p:nvSpPr>
          <p:spPr>
            <a:xfrm rot="10800000">
              <a:off x="6143006" y="2998243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EBC04706-6BDC-BA68-6104-AA5CF735703B}"/>
                </a:ext>
              </a:extLst>
            </p:cNvPr>
            <p:cNvSpPr/>
            <p:nvPr/>
          </p:nvSpPr>
          <p:spPr>
            <a:xfrm rot="10800000">
              <a:off x="6520133" y="2998243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416E1795-3F24-6471-0F1B-68B850DF4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5" r="32627" b="19438"/>
          <a:stretch/>
        </p:blipFill>
        <p:spPr bwMode="auto">
          <a:xfrm>
            <a:off x="6391060" y="3594228"/>
            <a:ext cx="2511875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CCAB87BA-B559-C934-DD9A-35E2D419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68309" b="19438"/>
          <a:stretch/>
        </p:blipFill>
        <p:spPr bwMode="auto">
          <a:xfrm>
            <a:off x="178728" y="3594228"/>
            <a:ext cx="2571750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F0BF4890-35FB-F45C-06C4-8075E25B6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2" r="50291" b="19438"/>
          <a:stretch/>
        </p:blipFill>
        <p:spPr bwMode="auto">
          <a:xfrm>
            <a:off x="3284894" y="3594228"/>
            <a:ext cx="2571750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99EFE071-C768-AECB-8215-63025B7D4248}"/>
              </a:ext>
            </a:extLst>
          </p:cNvPr>
          <p:cNvGrpSpPr/>
          <p:nvPr/>
        </p:nvGrpSpPr>
        <p:grpSpPr>
          <a:xfrm>
            <a:off x="9300565" y="2432774"/>
            <a:ext cx="2916183" cy="830997"/>
            <a:chOff x="7096056" y="5963105"/>
            <a:chExt cx="2916183" cy="83099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2E63026-E5D0-3AF4-1B40-6B68C08549D4}"/>
                </a:ext>
              </a:extLst>
            </p:cNvPr>
            <p:cNvSpPr txBox="1"/>
            <p:nvPr/>
          </p:nvSpPr>
          <p:spPr>
            <a:xfrm>
              <a:off x="7096056" y="5963105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 GN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" name="箭號: 向下 4">
              <a:extLst>
                <a:ext uri="{FF2B5EF4-FFF2-40B4-BE49-F238E27FC236}">
                  <a16:creationId xmlns:a16="http://schemas.microsoft.com/office/drawing/2014/main" id="{5A2C5CD1-DA54-86EB-AA47-F547DA059AD9}"/>
                </a:ext>
              </a:extLst>
            </p:cNvPr>
            <p:cNvSpPr/>
            <p:nvPr/>
          </p:nvSpPr>
          <p:spPr>
            <a:xfrm rot="10800000">
              <a:off x="7648305" y="6363345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604C6B8A-ADF1-2838-0863-D86CC038E2A4}"/>
                </a:ext>
              </a:extLst>
            </p:cNvPr>
            <p:cNvSpPr/>
            <p:nvPr/>
          </p:nvSpPr>
          <p:spPr>
            <a:xfrm rot="10800000">
              <a:off x="7282701" y="6363345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47006166-5C87-1F58-682B-1B1FEE428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68"/>
          <a:stretch/>
        </p:blipFill>
        <p:spPr>
          <a:xfrm>
            <a:off x="3897638" y="1485670"/>
            <a:ext cx="1262322" cy="66684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EEC1C8F-3DC1-9E2A-196C-F654AE121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" t="5969" r="39220"/>
          <a:stretch/>
        </p:blipFill>
        <p:spPr>
          <a:xfrm>
            <a:off x="6494936" y="1498599"/>
            <a:ext cx="2205379" cy="653913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CF2F2C45-E7DA-6AB9-F237-A2EAAD782EAB}"/>
              </a:ext>
            </a:extLst>
          </p:cNvPr>
          <p:cNvGrpSpPr/>
          <p:nvPr/>
        </p:nvGrpSpPr>
        <p:grpSpPr>
          <a:xfrm>
            <a:off x="415122" y="1483446"/>
            <a:ext cx="2292868" cy="671289"/>
            <a:chOff x="415122" y="1357064"/>
            <a:chExt cx="2292868" cy="671289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B2FE1883-28DB-83F7-FFCC-F9E07CB37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9178" b="64136"/>
            <a:stretch/>
          </p:blipFill>
          <p:spPr>
            <a:xfrm>
              <a:off x="415122" y="1357064"/>
              <a:ext cx="2137578" cy="331402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30DDEAE2-A601-BFA0-9559-FB407A54E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2197" r="66938"/>
            <a:stretch/>
          </p:blipFill>
          <p:spPr>
            <a:xfrm>
              <a:off x="415122" y="1679036"/>
              <a:ext cx="2292868" cy="349317"/>
            </a:xfrm>
            <a:prstGeom prst="rect">
              <a:avLst/>
            </a:prstGeom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2D793AF-8225-AFBD-D6B5-9F24B9A83EDF}"/>
              </a:ext>
            </a:extLst>
          </p:cNvPr>
          <p:cNvGrpSpPr/>
          <p:nvPr/>
        </p:nvGrpSpPr>
        <p:grpSpPr>
          <a:xfrm>
            <a:off x="9873577" y="1523775"/>
            <a:ext cx="1534809" cy="631208"/>
            <a:chOff x="9873577" y="1523775"/>
            <a:chExt cx="1534809" cy="631208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43795BC0-1E58-1D38-5A12-F461A3703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60803" b="47680"/>
            <a:stretch/>
          </p:blipFill>
          <p:spPr>
            <a:xfrm>
              <a:off x="9873577" y="1523775"/>
              <a:ext cx="1404023" cy="328953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4F15A842-58F4-3D98-C3EE-D6E0D2D4C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1927" r="57151"/>
            <a:stretch/>
          </p:blipFill>
          <p:spPr>
            <a:xfrm>
              <a:off x="9873577" y="1852728"/>
              <a:ext cx="1534809" cy="302255"/>
            </a:xfrm>
            <a:prstGeom prst="rect">
              <a:avLst/>
            </a:prstGeom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7DA2A37-626C-EFCF-14F7-A5A072A066CC}"/>
              </a:ext>
            </a:extLst>
          </p:cNvPr>
          <p:cNvSpPr txBox="1"/>
          <p:nvPr/>
        </p:nvSpPr>
        <p:spPr>
          <a:xfrm>
            <a:off x="455835" y="113406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7"/>
              </a:rPr>
              <a:t>nn.BatchNorm1d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0CE16DD-5146-9918-7BAA-BECF4F3EEA42}"/>
              </a:ext>
            </a:extLst>
          </p:cNvPr>
          <p:cNvSpPr txBox="1"/>
          <p:nvPr/>
        </p:nvSpPr>
        <p:spPr>
          <a:xfrm>
            <a:off x="3656608" y="113406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linkClick r:id="rId8"/>
              </a:rPr>
              <a:t>nn.LayerNorm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FC94042-3594-7C81-A443-E2A9B120B182}"/>
              </a:ext>
            </a:extLst>
          </p:cNvPr>
          <p:cNvSpPr txBox="1"/>
          <p:nvPr/>
        </p:nvSpPr>
        <p:spPr>
          <a:xfrm>
            <a:off x="6390337" y="113406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9"/>
              </a:rPr>
              <a:t>nn.InstanceNorm1d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158AFD6-8415-5A5A-C823-E12B20838E10}"/>
              </a:ext>
            </a:extLst>
          </p:cNvPr>
          <p:cNvSpPr txBox="1"/>
          <p:nvPr/>
        </p:nvSpPr>
        <p:spPr>
          <a:xfrm>
            <a:off x="9763127" y="11340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linkClick r:id="rId10"/>
              </a:rPr>
              <a:t>nn.GroupNorm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8641E84-2A20-ECC1-8B57-AADB126D2A08}"/>
              </a:ext>
            </a:extLst>
          </p:cNvPr>
          <p:cNvSpPr txBox="1"/>
          <p:nvPr/>
        </p:nvSpPr>
        <p:spPr>
          <a:xfrm>
            <a:off x="6729702" y="52667"/>
            <a:ext cx="536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only one that can accept both </a:t>
            </a:r>
            <a:r>
              <a:rPr lang="en-US" altLang="zh-TW" b="1" i="1" u="sng" dirty="0">
                <a:solidFill>
                  <a:schemeClr val="bg1">
                    <a:lumMod val="50000"/>
                  </a:schemeClr>
                </a:solidFill>
              </a:rPr>
              <a:t>channel-first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zh-TW" b="1" i="1" u="sng" dirty="0">
                <a:solidFill>
                  <a:schemeClr val="bg1">
                    <a:lumMod val="50000"/>
                  </a:schemeClr>
                </a:solidFill>
              </a:rPr>
              <a:t>channel-last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inputs.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(Because it doesn’t care where the channel is.)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FEA29C6-F8C7-3116-EA8C-B81C93A8A24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5381760" y="514332"/>
            <a:ext cx="1347942" cy="7903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C4B84D8-475C-1B08-39B8-E2A78823C5F3}"/>
              </a:ext>
            </a:extLst>
          </p:cNvPr>
          <p:cNvSpPr txBox="1"/>
          <p:nvPr/>
        </p:nvSpPr>
        <p:spPr>
          <a:xfrm>
            <a:off x="25745" y="19025"/>
            <a:ext cx="655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With Transformers, (B, T, C) format works without concern for dimension ordering, as Layer Normalization is the default normalization layer.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32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710BA-0D0B-233C-8FC3-69AA6E2D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0CEE12-1178-78E5-F207-953181C85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When we use                                                            , we should:</a:t>
                </a:r>
              </a:p>
              <a:p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Transpose the input tensor using </a:t>
                </a: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transpose(1, 2)</a:t>
                </a:r>
                <a:r>
                  <a:rPr lang="en-US" altLang="zh-TW" dirty="0"/>
                  <a:t> before feeding it into the layer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Apply </a:t>
                </a:r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transpose(1, 2)</a:t>
                </a:r>
                <a:r>
                  <a:rPr lang="en-US" altLang="zh-TW" dirty="0"/>
                  <a:t> to the output tensor to revert back to the original dimension order.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0CEE12-1178-78E5-F207-953181C85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r="-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CFF1BE-B1AE-9D68-6A6E-C63C56B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AAA95B-71CB-CA77-4088-652149EF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60" y="5147139"/>
            <a:ext cx="7029983" cy="1454478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77B92C4-C668-7288-12F4-EE1C2AA30C97}"/>
              </a:ext>
            </a:extLst>
          </p:cNvPr>
          <p:cNvGrpSpPr/>
          <p:nvPr/>
        </p:nvGrpSpPr>
        <p:grpSpPr>
          <a:xfrm>
            <a:off x="3310370" y="1785563"/>
            <a:ext cx="6359182" cy="1384995"/>
            <a:chOff x="2839590" y="1133715"/>
            <a:chExt cx="6359182" cy="1384995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E7090B7-B6DF-0D68-E659-0BEBB670765F}"/>
                </a:ext>
              </a:extLst>
            </p:cNvPr>
            <p:cNvSpPr txBox="1"/>
            <p:nvPr/>
          </p:nvSpPr>
          <p:spPr>
            <a:xfrm>
              <a:off x="3074980" y="1133715"/>
              <a:ext cx="612379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 layer with a name ending in “1d”</a:t>
              </a:r>
            </a:p>
            <a:p>
              <a:r>
                <a:rPr lang="en-US" altLang="zh-TW" sz="2800" dirty="0" err="1"/>
                <a:t>nn.GroupNorm</a:t>
              </a:r>
              <a:endParaRPr lang="en-US" altLang="zh-TW" sz="2800" dirty="0"/>
            </a:p>
            <a:p>
              <a:r>
                <a:rPr lang="en-US" altLang="zh-TW" sz="2800" dirty="0" err="1"/>
                <a:t>tsai</a:t>
              </a:r>
              <a:endParaRPr lang="zh-TW" altLang="en-US" sz="2800" dirty="0"/>
            </a:p>
          </p:txBody>
        </p:sp>
        <p:sp>
          <p:nvSpPr>
            <p:cNvPr id="8" name="左大括弧 7">
              <a:extLst>
                <a:ext uri="{FF2B5EF4-FFF2-40B4-BE49-F238E27FC236}">
                  <a16:creationId xmlns:a16="http://schemas.microsoft.com/office/drawing/2014/main" id="{FA380AA9-17A0-4B8A-B32F-EDF9D573EC65}"/>
                </a:ext>
              </a:extLst>
            </p:cNvPr>
            <p:cNvSpPr/>
            <p:nvPr/>
          </p:nvSpPr>
          <p:spPr>
            <a:xfrm>
              <a:off x="2839590" y="1304507"/>
              <a:ext cx="235390" cy="1067501"/>
            </a:xfrm>
            <a:prstGeom prst="leftBrace">
              <a:avLst>
                <a:gd name="adj1" fmla="val 5217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55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FD25F-1E75-C9B1-3A46-077966DB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Normalization Layers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3D3C8-789D-D5C5-5D8F-66CFFDDD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26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FD543272-8DFC-2F63-7818-B20FA61C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3" r="14391" b="19438"/>
          <a:stretch/>
        </p:blipFill>
        <p:spPr bwMode="auto">
          <a:xfrm>
            <a:off x="9410261" y="3594228"/>
            <a:ext cx="2603011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07AEA7F7-2D16-52D8-5691-B22E1FACB497}"/>
              </a:ext>
            </a:extLst>
          </p:cNvPr>
          <p:cNvGrpSpPr/>
          <p:nvPr/>
        </p:nvGrpSpPr>
        <p:grpSpPr>
          <a:xfrm>
            <a:off x="20390" y="2432775"/>
            <a:ext cx="2916183" cy="830997"/>
            <a:chOff x="695652" y="2029280"/>
            <a:chExt cx="2916183" cy="83099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C320C92-B400-997A-FEC2-7E463A7E557A}"/>
                </a:ext>
              </a:extLst>
            </p:cNvPr>
            <p:cNvSpPr txBox="1"/>
            <p:nvPr/>
          </p:nvSpPr>
          <p:spPr>
            <a:xfrm>
              <a:off x="695652" y="2029280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</a:t>
              </a:r>
              <a:r>
                <a:rPr lang="en-US" altLang="zh-TW" sz="1600" dirty="0">
                  <a:sym typeface="Wingdings" panose="05000000000000000000" pitchFamily="2" charset="2"/>
                </a:rPr>
                <a:t> </a:t>
              </a:r>
              <a:r>
                <a:rPr lang="en-US" altLang="zh-TW" sz="2400" dirty="0">
                  <a:sym typeface="Wingdings" panose="05000000000000000000" pitchFamily="2" charset="2"/>
                </a:rPr>
                <a:t>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BN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E8C2FEFE-0F0F-77DB-7726-31901FF6C6A7}"/>
                </a:ext>
              </a:extLst>
            </p:cNvPr>
            <p:cNvSpPr/>
            <p:nvPr/>
          </p:nvSpPr>
          <p:spPr>
            <a:xfrm rot="10800000">
              <a:off x="1257077" y="2429520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A0E53D-D310-D4BA-6B28-50377D222B8E}"/>
              </a:ext>
            </a:extLst>
          </p:cNvPr>
          <p:cNvGrpSpPr/>
          <p:nvPr/>
        </p:nvGrpSpPr>
        <p:grpSpPr>
          <a:xfrm>
            <a:off x="3065880" y="2432774"/>
            <a:ext cx="2916183" cy="830997"/>
            <a:chOff x="3611835" y="1980757"/>
            <a:chExt cx="2916183" cy="830997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CA84D1-C133-4CE3-5120-0BEB9F2E31D0}"/>
                </a:ext>
              </a:extLst>
            </p:cNvPr>
            <p:cNvSpPr txBox="1"/>
            <p:nvPr/>
          </p:nvSpPr>
          <p:spPr>
            <a:xfrm>
              <a:off x="3611835" y="1980757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 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LN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73122F1B-B3A4-0C00-4E67-D736EE82F15F}"/>
                </a:ext>
              </a:extLst>
            </p:cNvPr>
            <p:cNvSpPr/>
            <p:nvPr/>
          </p:nvSpPr>
          <p:spPr>
            <a:xfrm rot="10800000">
              <a:off x="3792260" y="2380997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1FB1ADA-4E88-EE21-6FAD-27B8844857FB}"/>
              </a:ext>
            </a:extLst>
          </p:cNvPr>
          <p:cNvGrpSpPr/>
          <p:nvPr/>
        </p:nvGrpSpPr>
        <p:grpSpPr>
          <a:xfrm>
            <a:off x="6133912" y="2432774"/>
            <a:ext cx="2916183" cy="830997"/>
            <a:chOff x="5962581" y="2598003"/>
            <a:chExt cx="2916183" cy="83099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6BA5044-3444-F810-B577-D6B9A2730F99}"/>
                </a:ext>
              </a:extLst>
            </p:cNvPr>
            <p:cNvSpPr txBox="1"/>
            <p:nvPr/>
          </p:nvSpPr>
          <p:spPr>
            <a:xfrm>
              <a:off x="5962581" y="2598003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</a:t>
              </a:r>
              <a:r>
                <a:rPr lang="en-US" altLang="zh-TW" sz="1100" dirty="0">
                  <a:sym typeface="Wingdings" panose="05000000000000000000" pitchFamily="2" charset="2"/>
                </a:rPr>
                <a:t> </a:t>
              </a:r>
              <a:r>
                <a:rPr lang="en-US" altLang="zh-TW" sz="2400" dirty="0">
                  <a:sym typeface="Wingdings" panose="05000000000000000000" pitchFamily="2" charset="2"/>
                </a:rPr>
                <a:t>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 IN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A21C5772-1B50-DF10-360A-9810BF2ECF30}"/>
                </a:ext>
              </a:extLst>
            </p:cNvPr>
            <p:cNvSpPr/>
            <p:nvPr/>
          </p:nvSpPr>
          <p:spPr>
            <a:xfrm rot="10800000">
              <a:off x="6143006" y="2998243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EBC04706-6BDC-BA68-6104-AA5CF735703B}"/>
                </a:ext>
              </a:extLst>
            </p:cNvPr>
            <p:cNvSpPr/>
            <p:nvPr/>
          </p:nvSpPr>
          <p:spPr>
            <a:xfrm rot="10800000">
              <a:off x="6520133" y="2998243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416E1795-3F24-6471-0F1B-68B850DF4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5" r="32627" b="19438"/>
          <a:stretch/>
        </p:blipFill>
        <p:spPr bwMode="auto">
          <a:xfrm>
            <a:off x="6391060" y="3594228"/>
            <a:ext cx="2511875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CCAB87BA-B559-C934-DD9A-35E2D419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68309" b="19438"/>
          <a:stretch/>
        </p:blipFill>
        <p:spPr bwMode="auto">
          <a:xfrm>
            <a:off x="178728" y="3594228"/>
            <a:ext cx="2571750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2" descr="pytorch - Batch normalization vs layer normalization - Stack Overflow">
            <a:extLst>
              <a:ext uri="{FF2B5EF4-FFF2-40B4-BE49-F238E27FC236}">
                <a16:creationId xmlns:a16="http://schemas.microsoft.com/office/drawing/2014/main" id="{F0BF4890-35FB-F45C-06C4-8075E25B6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2" r="50291" b="19438"/>
          <a:stretch/>
        </p:blipFill>
        <p:spPr bwMode="auto">
          <a:xfrm>
            <a:off x="3284894" y="3594228"/>
            <a:ext cx="2571750" cy="291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99EFE071-C768-AECB-8215-63025B7D4248}"/>
              </a:ext>
            </a:extLst>
          </p:cNvPr>
          <p:cNvGrpSpPr/>
          <p:nvPr/>
        </p:nvGrpSpPr>
        <p:grpSpPr>
          <a:xfrm>
            <a:off x="9300565" y="2432774"/>
            <a:ext cx="2916183" cy="830997"/>
            <a:chOff x="7096056" y="5963105"/>
            <a:chExt cx="2916183" cy="83099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2E63026-E5D0-3AF4-1B40-6B68C08549D4}"/>
                </a:ext>
              </a:extLst>
            </p:cNvPr>
            <p:cNvSpPr txBox="1"/>
            <p:nvPr/>
          </p:nvSpPr>
          <p:spPr>
            <a:xfrm>
              <a:off x="7096056" y="5963105"/>
              <a:ext cx="29161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ym typeface="Wingdings" panose="05000000000000000000" pitchFamily="2" charset="2"/>
                </a:rPr>
                <a:t>(B, C, T)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zh-TW" sz="2400" dirty="0">
                  <a:sym typeface="Wingdings" panose="05000000000000000000" pitchFamily="2" charset="2"/>
                </a:rPr>
                <a:t> (B, C, T)</a:t>
              </a:r>
            </a:p>
            <a:p>
              <a:r>
                <a:rPr lang="en-US" altLang="zh-TW" sz="2400" dirty="0">
                  <a:sym typeface="Wingdings" panose="05000000000000000000" pitchFamily="2" charset="2"/>
                </a:rPr>
                <a:t>            </a:t>
              </a:r>
              <a:r>
                <a:rPr lang="en-US" altLang="zh-TW" sz="2400" dirty="0">
                  <a:solidFill>
                    <a:srgbClr val="000000"/>
                  </a:solidFill>
                  <a:sym typeface="Wingdings" panose="05000000000000000000" pitchFamily="2" charset="2"/>
                </a:rPr>
                <a:t> GN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" name="箭號: 向下 4">
              <a:extLst>
                <a:ext uri="{FF2B5EF4-FFF2-40B4-BE49-F238E27FC236}">
                  <a16:creationId xmlns:a16="http://schemas.microsoft.com/office/drawing/2014/main" id="{5A2C5CD1-DA54-86EB-AA47-F547DA059AD9}"/>
                </a:ext>
              </a:extLst>
            </p:cNvPr>
            <p:cNvSpPr/>
            <p:nvPr/>
          </p:nvSpPr>
          <p:spPr>
            <a:xfrm rot="10800000">
              <a:off x="7648305" y="6363345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604C6B8A-ADF1-2838-0863-D86CC038E2A4}"/>
                </a:ext>
              </a:extLst>
            </p:cNvPr>
            <p:cNvSpPr/>
            <p:nvPr/>
          </p:nvSpPr>
          <p:spPr>
            <a:xfrm rot="10800000">
              <a:off x="7282701" y="6363345"/>
              <a:ext cx="225278" cy="353086"/>
            </a:xfrm>
            <a:prstGeom prst="downArrow">
              <a:avLst>
                <a:gd name="adj1" fmla="val 33087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61518933-CBBD-EFB3-1289-83853D610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" t="6532" r="636" b="3223"/>
          <a:stretch/>
        </p:blipFill>
        <p:spPr>
          <a:xfrm>
            <a:off x="5423026" y="130629"/>
            <a:ext cx="6697439" cy="1443864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ABD63C32-9CFD-AAD6-B82A-639D3DBA93FA}"/>
              </a:ext>
            </a:extLst>
          </p:cNvPr>
          <p:cNvGrpSpPr/>
          <p:nvPr/>
        </p:nvGrpSpPr>
        <p:grpSpPr>
          <a:xfrm>
            <a:off x="9633690" y="1630085"/>
            <a:ext cx="2396392" cy="555181"/>
            <a:chOff x="9533174" y="1768996"/>
            <a:chExt cx="2396392" cy="555181"/>
          </a:xfrm>
        </p:grpSpPr>
        <p:sp>
          <p:nvSpPr>
            <p:cNvPr id="16" name="右大括弧 15">
              <a:extLst>
                <a:ext uri="{FF2B5EF4-FFF2-40B4-BE49-F238E27FC236}">
                  <a16:creationId xmlns:a16="http://schemas.microsoft.com/office/drawing/2014/main" id="{4F013D09-1A62-93AB-DEEF-9EBBED980FC8}"/>
                </a:ext>
              </a:extLst>
            </p:cNvPr>
            <p:cNvSpPr/>
            <p:nvPr/>
          </p:nvSpPr>
          <p:spPr>
            <a:xfrm rot="5400000">
              <a:off x="10636309" y="665861"/>
              <a:ext cx="190122" cy="2396392"/>
            </a:xfrm>
            <a:prstGeom prst="rightBrace">
              <a:avLst>
                <a:gd name="adj1" fmla="val 53423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B1F8545-D5D9-AAF8-8760-6C739BC474F4}"/>
                </a:ext>
              </a:extLst>
            </p:cNvPr>
            <p:cNvSpPr txBox="1"/>
            <p:nvPr/>
          </p:nvSpPr>
          <p:spPr>
            <a:xfrm>
              <a:off x="10338561" y="195484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Affine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3E4D7FC-36D1-59A6-C7F5-663BE74E8A46}"/>
              </a:ext>
            </a:extLst>
          </p:cNvPr>
          <p:cNvSpPr txBox="1"/>
          <p:nvPr/>
        </p:nvSpPr>
        <p:spPr>
          <a:xfrm>
            <a:off x="0" y="949823"/>
            <a:ext cx="5423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Affine is </a:t>
            </a:r>
            <a:r>
              <a:rPr lang="en-US" altLang="zh-TW" b="1" i="1" u="sng" dirty="0">
                <a:highlight>
                  <a:srgbClr val="FFFF00"/>
                </a:highlight>
              </a:rPr>
              <a:t>learnable reverse z-score normalization</a:t>
            </a:r>
            <a:r>
              <a:rPr lang="en-US" altLang="zh-TW" dirty="0">
                <a:highlight>
                  <a:srgbClr val="FFFF00"/>
                </a:highlight>
              </a:rPr>
              <a:t> with the purpose of learning the best transformation for the specific task.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(Affine is applied to the channel dimension, regardless of the chosen normalization layer.)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042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B9B530-8C79-F000-D614-26B585D8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CF81DCD-3505-8CFF-0331-DF1E302C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7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46EF7-8690-90D8-D59C-C106D5E4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>
                <a:hlinkClick r:id="rId2"/>
              </a:rPr>
              <a:t>PyTorch Blog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08190C9-783A-9336-293A-C928ACE22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751" y="1131688"/>
            <a:ext cx="10775097" cy="1424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F5A1C1-94A9-DB4A-3FB9-000C9F8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5029F4-5CD0-3E81-A377-8CF137557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51" y="2674372"/>
            <a:ext cx="10814090" cy="3883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766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9AAE6-EC67-F7E0-E30F-4C198E27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Dimensions of Time-Series in Different Libraries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B0FA5F-1F15-7451-283D-9B9AE438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TensorFlow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)</a:t>
            </a:r>
          </a:p>
          <a:p>
            <a:endParaRPr lang="en-US" altLang="zh-TW" sz="100" dirty="0"/>
          </a:p>
          <a:p>
            <a:r>
              <a:rPr lang="en-US" altLang="zh-TW" dirty="0"/>
              <a:t>PyTorch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)</a:t>
            </a:r>
          </a:p>
          <a:p>
            <a:endParaRPr lang="en-US" altLang="zh-TW" sz="1800" dirty="0"/>
          </a:p>
          <a:p>
            <a:r>
              <a:rPr lang="en-US" altLang="zh-TW" dirty="0" err="1"/>
              <a:t>tsai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E7724-D5EB-65E9-080E-98E6E40A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17AC57-7079-5458-FF2E-F4DBB7BE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44" y="1421005"/>
            <a:ext cx="5744377" cy="16290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354D82-F798-540C-350E-A68BEF7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45" y="3571340"/>
            <a:ext cx="7182605" cy="11803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6A4D81-7FCC-BB64-A049-DB9E8CB4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0" t="11202"/>
          <a:stretch/>
        </p:blipFill>
        <p:spPr>
          <a:xfrm>
            <a:off x="4915944" y="5144392"/>
            <a:ext cx="7182605" cy="133655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BBD5AB3-84DA-D4E9-9246-3CB22B2E42F4}"/>
              </a:ext>
            </a:extLst>
          </p:cNvPr>
          <p:cNvSpPr txBox="1"/>
          <p:nvPr/>
        </p:nvSpPr>
        <p:spPr>
          <a:xfrm>
            <a:off x="4820296" y="3224762"/>
            <a:ext cx="22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5"/>
              </a:rPr>
              <a:t>PyTorch’s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5"/>
              </a:rPr>
              <a:t> Conv1d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</a:rPr>
              <a:t>: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F79528-C078-56A8-E454-E74FBCB8C3C2}"/>
              </a:ext>
            </a:extLst>
          </p:cNvPr>
          <p:cNvSpPr txBox="1"/>
          <p:nvPr/>
        </p:nvSpPr>
        <p:spPr>
          <a:xfrm>
            <a:off x="4820296" y="4794881"/>
            <a:ext cx="30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6"/>
              </a:rPr>
              <a:t>PyTorch’s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6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6"/>
              </a:rPr>
              <a:t>BatchNorm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6"/>
              </a:rPr>
              <a:t>1d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</a:rPr>
              <a:t>: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C96A09-4985-F0CF-F1EF-6A59904FE316}"/>
              </a:ext>
            </a:extLst>
          </p:cNvPr>
          <p:cNvSpPr txBox="1"/>
          <p:nvPr/>
        </p:nvSpPr>
        <p:spPr>
          <a:xfrm>
            <a:off x="4820296" y="1086848"/>
            <a:ext cx="257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  <a:hlinkClick r:id="rId7"/>
              </a:rPr>
              <a:t>TensorFlow’s Conv1D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E85"/>
                </a:solidFill>
                <a:effectLst/>
                <a:uLnTx/>
                <a:uFillTx/>
                <a:latin typeface="jf-openhuninn-1.1"/>
                <a:cs typeface="+mn-cs"/>
              </a:rPr>
              <a:t>: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DB0B90-F29F-B8F9-D2C9-7A7D89FEBD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24"/>
          <a:stretch/>
        </p:blipFill>
        <p:spPr>
          <a:xfrm>
            <a:off x="36213" y="5504713"/>
            <a:ext cx="4725910" cy="1085943"/>
          </a:xfrm>
          <a:prstGeom prst="rect">
            <a:avLst/>
          </a:prstGeom>
        </p:spPr>
      </p:pic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7ED7B5FE-3D68-4986-7DE0-09F04AD5E027}"/>
              </a:ext>
            </a:extLst>
          </p:cNvPr>
          <p:cNvCxnSpPr/>
          <p:nvPr/>
        </p:nvCxnSpPr>
        <p:spPr>
          <a:xfrm>
            <a:off x="244444" y="2770360"/>
            <a:ext cx="11642542" cy="454402"/>
          </a:xfrm>
          <a:prstGeom prst="bentConnector3">
            <a:avLst>
              <a:gd name="adj1" fmla="val 38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98D0BBC-34F8-73FC-4C48-2AA73835CA54}"/>
              </a:ext>
            </a:extLst>
          </p:cNvPr>
          <p:cNvCxnSpPr>
            <a:cxnSpLocks/>
          </p:cNvCxnSpPr>
          <p:nvPr/>
        </p:nvCxnSpPr>
        <p:spPr>
          <a:xfrm>
            <a:off x="153911" y="4397430"/>
            <a:ext cx="4679478" cy="2351700"/>
          </a:xfrm>
          <a:prstGeom prst="bentConnector3">
            <a:avLst>
              <a:gd name="adj1" fmla="val 999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90308B-8283-74A8-5E0C-624D46418BE9}"/>
              </a:ext>
            </a:extLst>
          </p:cNvPr>
          <p:cNvSpPr txBox="1"/>
          <p:nvPr/>
        </p:nvSpPr>
        <p:spPr>
          <a:xfrm>
            <a:off x="1029294" y="44962"/>
            <a:ext cx="682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channel-last (NHWC) </a:t>
            </a:r>
            <a:r>
              <a:rPr lang="en-US" altLang="zh-TW" sz="2400" dirty="0"/>
              <a:t>vs.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b="1" dirty="0">
                <a:solidFill>
                  <a:srgbClr val="00B050"/>
                </a:solidFill>
              </a:rPr>
              <a:t>channel-first (NCHW)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F0A3F-B030-D51D-7E33-38C25CC0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 PyTorch Layers for Model Building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8D601E94-36E4-EE46-3B03-91DE1F5973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3380981"/>
                  </p:ext>
                </p:extLst>
              </p:nvPr>
            </p:nvGraphicFramePr>
            <p:xfrm>
              <a:off x="246073" y="1744354"/>
              <a:ext cx="11699851" cy="4463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1933">
                      <a:extLst>
                        <a:ext uri="{9D8B030D-6E8A-4147-A177-3AD203B41FA5}">
                          <a16:colId xmlns:a16="http://schemas.microsoft.com/office/drawing/2014/main" val="1894550732"/>
                        </a:ext>
                      </a:extLst>
                    </a:gridCol>
                    <a:gridCol w="2649306">
                      <a:extLst>
                        <a:ext uri="{9D8B030D-6E8A-4147-A177-3AD203B41FA5}">
                          <a16:colId xmlns:a16="http://schemas.microsoft.com/office/drawing/2014/main" val="3964794817"/>
                        </a:ext>
                      </a:extLst>
                    </a:gridCol>
                    <a:gridCol w="2649306">
                      <a:extLst>
                        <a:ext uri="{9D8B030D-6E8A-4147-A177-3AD203B41FA5}">
                          <a16:colId xmlns:a16="http://schemas.microsoft.com/office/drawing/2014/main" val="868737403"/>
                        </a:ext>
                      </a:extLst>
                    </a:gridCol>
                    <a:gridCol w="2649306">
                      <a:extLst>
                        <a:ext uri="{9D8B030D-6E8A-4147-A177-3AD203B41FA5}">
                          <a16:colId xmlns:a16="http://schemas.microsoft.com/office/drawing/2014/main" val="2311535883"/>
                        </a:ext>
                      </a:extLst>
                    </a:gridCol>
                  </a:tblGrid>
                  <a:tr h="628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Name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Input Dimension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Output Dimension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Remark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3493289"/>
                      </a:ext>
                    </a:extLst>
                  </a:tr>
                  <a:tr h="628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nn.Linear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out_features</a:t>
                          </a:r>
                          <a:r>
                            <a:rPr lang="en-US" altLang="zh-TW" sz="200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5226706"/>
                      </a:ext>
                    </a:extLst>
                  </a:tr>
                  <a:tr h="1550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nn.Conv1d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out_channels</a:t>
                          </a:r>
                          <a:r>
                            <a:rPr lang="en-US" altLang="zh-TW" sz="200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TW" sz="2000" dirty="0"/>
                            <a:t>, </a:t>
                          </a:r>
                          <a:r>
                            <a:rPr lang="en-US" altLang="zh-TW" sz="2000" dirty="0" err="1"/>
                            <a:t>kernel_size</a:t>
                          </a:r>
                          <a:r>
                            <a:rPr lang="en-US" altLang="zh-TW" sz="2000" dirty="0"/>
                            <a:t>=3,</a:t>
                          </a:r>
                          <a:r>
                            <a:rPr lang="en-US" altLang="zh-TW" sz="2000" baseline="0" dirty="0"/>
                            <a:t> padding=3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1278818"/>
                      </a:ext>
                    </a:extLst>
                  </a:tr>
                  <a:tr h="827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nn.RNN</a:t>
                          </a:r>
                          <a:r>
                            <a:rPr lang="en-US" altLang="zh-TW" sz="2000" dirty="0"/>
                            <a:t>, </a:t>
                          </a:r>
                          <a:r>
                            <a:rPr lang="en-US" altLang="zh-TW" sz="2000" dirty="0" err="1"/>
                            <a:t>nn.LSTM</a:t>
                          </a:r>
                          <a:r>
                            <a:rPr lang="en-US" altLang="zh-TW" sz="2000" dirty="0"/>
                            <a:t>, </a:t>
                          </a:r>
                          <a:r>
                            <a:rPr lang="en-US" altLang="zh-TW" sz="2000" dirty="0" err="1"/>
                            <a:t>nn.GRU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 err="1">
                              <a:highlight>
                                <a:srgbClr val="FFFF00"/>
                              </a:highlight>
                            </a:rPr>
                            <a:t>batch_first</a:t>
                          </a:r>
                          <a:r>
                            <a:rPr lang="en-US" altLang="zh-TW" sz="2000" b="1" dirty="0">
                              <a:highlight>
                                <a:srgbClr val="FFFF00"/>
                              </a:highlight>
                            </a:rPr>
                            <a:t>=True</a:t>
                          </a:r>
                          <a:r>
                            <a:rPr lang="en-US" altLang="zh-TW" sz="2000" dirty="0"/>
                            <a:t>,</a:t>
                          </a:r>
                        </a:p>
                        <a:p>
                          <a:pPr algn="ctr"/>
                          <a:r>
                            <a:rPr lang="en-US" altLang="zh-TW" sz="2000" dirty="0" err="1"/>
                            <a:t>hidden_size</a:t>
                          </a:r>
                          <a:r>
                            <a:rPr lang="en-US" altLang="zh-TW" sz="200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5355112"/>
                      </a:ext>
                    </a:extLst>
                  </a:tr>
                  <a:tr h="827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nn.Transformer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>
                              <a:highlight>
                                <a:srgbClr val="FFFF00"/>
                              </a:highlight>
                            </a:rPr>
                            <a:t>batch_first=True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522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8D601E94-36E4-EE46-3B03-91DE1F5973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3380981"/>
                  </p:ext>
                </p:extLst>
              </p:nvPr>
            </p:nvGraphicFramePr>
            <p:xfrm>
              <a:off x="246073" y="1744354"/>
              <a:ext cx="11699851" cy="4463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1933">
                      <a:extLst>
                        <a:ext uri="{9D8B030D-6E8A-4147-A177-3AD203B41FA5}">
                          <a16:colId xmlns:a16="http://schemas.microsoft.com/office/drawing/2014/main" val="1894550732"/>
                        </a:ext>
                      </a:extLst>
                    </a:gridCol>
                    <a:gridCol w="2649306">
                      <a:extLst>
                        <a:ext uri="{9D8B030D-6E8A-4147-A177-3AD203B41FA5}">
                          <a16:colId xmlns:a16="http://schemas.microsoft.com/office/drawing/2014/main" val="3964794817"/>
                        </a:ext>
                      </a:extLst>
                    </a:gridCol>
                    <a:gridCol w="2649306">
                      <a:extLst>
                        <a:ext uri="{9D8B030D-6E8A-4147-A177-3AD203B41FA5}">
                          <a16:colId xmlns:a16="http://schemas.microsoft.com/office/drawing/2014/main" val="868737403"/>
                        </a:ext>
                      </a:extLst>
                    </a:gridCol>
                    <a:gridCol w="2649306">
                      <a:extLst>
                        <a:ext uri="{9D8B030D-6E8A-4147-A177-3AD203B41FA5}">
                          <a16:colId xmlns:a16="http://schemas.microsoft.com/office/drawing/2014/main" val="2311535883"/>
                        </a:ext>
                      </a:extLst>
                    </a:gridCol>
                  </a:tblGrid>
                  <a:tr h="628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Name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Input Dimension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Output Dimension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Remark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3493289"/>
                      </a:ext>
                    </a:extLst>
                  </a:tr>
                  <a:tr h="628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nn.Linear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66" t="-100000" r="-201382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1609" t="-100000" r="-100920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609" t="-100000" r="-920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226706"/>
                      </a:ext>
                    </a:extLst>
                  </a:tr>
                  <a:tr h="1550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nn.Conv1d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66" t="-81890" r="-201382" b="-107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1609" t="-81890" r="-100920" b="-107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609" t="-81890" r="-920" b="-107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278818"/>
                      </a:ext>
                    </a:extLst>
                  </a:tr>
                  <a:tr h="827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nn.RNN</a:t>
                          </a:r>
                          <a:r>
                            <a:rPr lang="en-US" altLang="zh-TW" sz="2000" dirty="0"/>
                            <a:t>, </a:t>
                          </a:r>
                          <a:r>
                            <a:rPr lang="en-US" altLang="zh-TW" sz="2000" dirty="0" err="1"/>
                            <a:t>nn.LSTM</a:t>
                          </a:r>
                          <a:r>
                            <a:rPr lang="en-US" altLang="zh-TW" sz="2000" dirty="0"/>
                            <a:t>, </a:t>
                          </a:r>
                          <a:r>
                            <a:rPr lang="en-US" altLang="zh-TW" sz="2000" dirty="0" err="1"/>
                            <a:t>nn.GRU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66" t="-339706" r="-201382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1609" t="-339706" r="-100920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609" t="-339706" r="-920" b="-1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355112"/>
                      </a:ext>
                    </a:extLst>
                  </a:tr>
                  <a:tr h="827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nn.Transformer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66" t="-439706" r="-201382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1609" t="-439706" r="-100920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>
                              <a:highlight>
                                <a:srgbClr val="FFFF00"/>
                              </a:highlight>
                            </a:rPr>
                            <a:t>batch_first=True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5220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D5745F-5B6D-09E6-F224-351AC321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2B712-4A45-F3AE-0062-B69DE13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in </a:t>
            </a:r>
            <a:r>
              <a:rPr lang="en-US" altLang="zh-TW" dirty="0" err="1"/>
              <a:t>tsai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AD50F-2704-BAE9-6869-68EE7CCE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tsai</a:t>
            </a:r>
            <a:r>
              <a:rPr lang="en-US" altLang="zh-TW" dirty="0"/>
              <a:t>: 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74ACBC-D7E9-0712-D1EF-D25B04E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2BC88B07-BED2-7D91-E95C-89E2826A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9" y="2885480"/>
            <a:ext cx="10378115" cy="347684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9551F6F-EFFD-DBB1-A194-C8F3EFF86D4D}"/>
              </a:ext>
            </a:extLst>
          </p:cNvPr>
          <p:cNvSpPr/>
          <p:nvPr/>
        </p:nvSpPr>
        <p:spPr>
          <a:xfrm>
            <a:off x="1222218" y="3331675"/>
            <a:ext cx="9044412" cy="31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471EA-D2BC-172D-C7D1-08CDF96D5D0D}"/>
              </a:ext>
            </a:extLst>
          </p:cNvPr>
          <p:cNvSpPr txBox="1"/>
          <p:nvPr/>
        </p:nvSpPr>
        <p:spPr>
          <a:xfrm>
            <a:off x="7315200" y="246635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batch_first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=False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75711B-38DC-5422-F7C3-E93F691F2ADE}"/>
              </a:ext>
            </a:extLst>
          </p:cNvPr>
          <p:cNvSpPr txBox="1"/>
          <p:nvPr/>
        </p:nvSpPr>
        <p:spPr>
          <a:xfrm>
            <a:off x="7749766" y="295979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             B           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5664CC-C70D-5441-394F-1BDCC5C7DF24}"/>
              </a:ext>
            </a:extLst>
          </p:cNvPr>
          <p:cNvSpPr txBox="1"/>
          <p:nvPr/>
        </p:nvSpPr>
        <p:spPr>
          <a:xfrm>
            <a:off x="4200808" y="295979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           C                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AD50F-2704-BAE9-6869-68EE7CCE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tsai</a:t>
            </a:r>
            <a:r>
              <a:rPr lang="en-US" altLang="zh-TW" dirty="0"/>
              <a:t>: 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6BBE67B-C346-BE7D-C24C-BA2F8D58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11" y="2996011"/>
            <a:ext cx="11764267" cy="19019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52B712-4A45-F3AE-0062-B69DE13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in </a:t>
            </a:r>
            <a:r>
              <a:rPr lang="en-US" altLang="zh-TW" dirty="0" err="1"/>
              <a:t>tsai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74ACBC-D7E9-0712-D1EF-D25B04E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9551F6F-EFFD-DBB1-A194-C8F3EFF86D4D}"/>
              </a:ext>
            </a:extLst>
          </p:cNvPr>
          <p:cNvSpPr/>
          <p:nvPr/>
        </p:nvSpPr>
        <p:spPr>
          <a:xfrm>
            <a:off x="633740" y="3331675"/>
            <a:ext cx="11090498" cy="31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471EA-D2BC-172D-C7D1-08CDF96D5D0D}"/>
              </a:ext>
            </a:extLst>
          </p:cNvPr>
          <p:cNvSpPr txBox="1"/>
          <p:nvPr/>
        </p:nvSpPr>
        <p:spPr>
          <a:xfrm>
            <a:off x="7405735" y="24919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batch_first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=True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75711B-38DC-5422-F7C3-E93F691F2ADE}"/>
              </a:ext>
            </a:extLst>
          </p:cNvPr>
          <p:cNvSpPr txBox="1"/>
          <p:nvPr/>
        </p:nvSpPr>
        <p:spPr>
          <a:xfrm>
            <a:off x="8655108" y="297790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                 T             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5664CC-C70D-5441-394F-1BDCC5C7DF24}"/>
              </a:ext>
            </a:extLst>
          </p:cNvPr>
          <p:cNvSpPr txBox="1"/>
          <p:nvPr/>
        </p:nvSpPr>
        <p:spPr>
          <a:xfrm>
            <a:off x="4427143" y="297790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                C              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60C895-B375-AF90-C3EE-9936C6738E0F}"/>
              </a:ext>
            </a:extLst>
          </p:cNvPr>
          <p:cNvSpPr txBox="1"/>
          <p:nvPr/>
        </p:nvSpPr>
        <p:spPr>
          <a:xfrm>
            <a:off x="8573959" y="417584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                      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AD50F-2704-BAE9-6869-68EE7CCE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tsai</a:t>
            </a:r>
            <a:r>
              <a:rPr lang="en-US" altLang="zh-TW" dirty="0"/>
              <a:t>: 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52B712-4A45-F3AE-0062-B69DE13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RNN_FCN in </a:t>
            </a:r>
            <a:r>
              <a:rPr lang="en-US" altLang="zh-TW" dirty="0" err="1"/>
              <a:t>tsai</a:t>
            </a:r>
            <a:r>
              <a:rPr lang="en-US" altLang="zh-TW" dirty="0"/>
              <a:t> (RNN + CNN)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74ACBC-D7E9-0712-D1EF-D25B04E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6BBE67B-C346-BE7D-C24C-BA2F8D58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555" y="2027978"/>
            <a:ext cx="9407680" cy="480312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9551F6F-EFFD-DBB1-A194-C8F3EFF86D4D}"/>
              </a:ext>
            </a:extLst>
          </p:cNvPr>
          <p:cNvSpPr/>
          <p:nvPr/>
        </p:nvSpPr>
        <p:spPr>
          <a:xfrm>
            <a:off x="1696888" y="2516869"/>
            <a:ext cx="8982316" cy="31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471EA-D2BC-172D-C7D1-08CDF96D5D0D}"/>
              </a:ext>
            </a:extLst>
          </p:cNvPr>
          <p:cNvSpPr txBox="1"/>
          <p:nvPr/>
        </p:nvSpPr>
        <p:spPr>
          <a:xfrm>
            <a:off x="5176390" y="167712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batch_first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=True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75711B-38DC-5422-F7C3-E93F691F2ADE}"/>
              </a:ext>
            </a:extLst>
          </p:cNvPr>
          <p:cNvSpPr txBox="1"/>
          <p:nvPr/>
        </p:nvSpPr>
        <p:spPr>
          <a:xfrm>
            <a:off x="6188046" y="216309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             T          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A5C296-8ABD-2685-D09F-8C65ECE889E9}"/>
              </a:ext>
            </a:extLst>
          </p:cNvPr>
          <p:cNvSpPr txBox="1"/>
          <p:nvPr/>
        </p:nvSpPr>
        <p:spPr>
          <a:xfrm>
            <a:off x="8628280" y="296416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(B, C)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084A37-2534-8AD2-7930-4E2E89BE5474}"/>
              </a:ext>
            </a:extLst>
          </p:cNvPr>
          <p:cNvSpPr txBox="1"/>
          <p:nvPr/>
        </p:nvSpPr>
        <p:spPr>
          <a:xfrm>
            <a:off x="3190711" y="368177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(B, C, 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96C1E03-7C9A-17DA-36DC-7CB9A2A81F45}"/>
              </a:ext>
            </a:extLst>
          </p:cNvPr>
          <p:cNvSpPr/>
          <p:nvPr/>
        </p:nvSpPr>
        <p:spPr>
          <a:xfrm>
            <a:off x="1696888" y="5101689"/>
            <a:ext cx="1562360" cy="31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1DB986E-3B55-4877-D9DE-0611419CF97C}"/>
              </a:ext>
            </a:extLst>
          </p:cNvPr>
          <p:cNvSpPr txBox="1"/>
          <p:nvPr/>
        </p:nvSpPr>
        <p:spPr>
          <a:xfrm>
            <a:off x="3232589" y="508834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(B, C, T)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 (B, C, 1)  (B, C)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2DCDCD8-9838-B28E-F5E6-36CA32733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33" y="3952553"/>
            <a:ext cx="4742618" cy="9539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Paper】LSTM-FCN: LSTM Fully Convolutional Networks for Time Series  Classification_datamonday的博客-CSDN博客">
            <a:extLst>
              <a:ext uri="{FF2B5EF4-FFF2-40B4-BE49-F238E27FC236}">
                <a16:creationId xmlns:a16="http://schemas.microsoft.com/office/drawing/2014/main" id="{0AB9EFEE-3DC4-02FA-6B03-8593DD63E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2873" r="1564"/>
          <a:stretch/>
        </p:blipFill>
        <p:spPr bwMode="auto">
          <a:xfrm>
            <a:off x="7967050" y="0"/>
            <a:ext cx="4224950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0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FCB48-910B-F129-42BD-615E78B8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CNN-based in PyTorch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721F3-E901-248C-17D2-E3A559C3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ts2vec: 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8004D0-F9FB-7CAD-D21E-505508F0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FA67E4-EDD5-6AEB-2A52-4071D2BC2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9"/>
          <a:stretch/>
        </p:blipFill>
        <p:spPr>
          <a:xfrm>
            <a:off x="1016345" y="2653103"/>
            <a:ext cx="10264274" cy="16061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044E3-0318-D689-380D-690C737EA101}"/>
              </a:ext>
            </a:extLst>
          </p:cNvPr>
          <p:cNvSpPr txBox="1"/>
          <p:nvPr/>
        </p:nvSpPr>
        <p:spPr>
          <a:xfrm>
            <a:off x="6178996" y="3041562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(B, T, C)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 (B, C, 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3EBACA-511C-CD12-1F75-AFE62C2EDFA1}"/>
              </a:ext>
            </a:extLst>
          </p:cNvPr>
          <p:cNvSpPr txBox="1"/>
          <p:nvPr/>
        </p:nvSpPr>
        <p:spPr>
          <a:xfrm>
            <a:off x="10107718" y="339278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(B, C, 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E6B1D3-65E3-44A4-0485-71E99A021F10}"/>
              </a:ext>
            </a:extLst>
          </p:cNvPr>
          <p:cNvSpPr txBox="1"/>
          <p:nvPr/>
        </p:nvSpPr>
        <p:spPr>
          <a:xfrm>
            <a:off x="6178996" y="3744013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(B, C, T)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 (B, T, C)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EDF4F17-5118-4B80-2C0F-FDB6DE325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90"/>
          <a:stretch/>
        </p:blipFill>
        <p:spPr>
          <a:xfrm>
            <a:off x="1016345" y="4510210"/>
            <a:ext cx="8151563" cy="1940728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C2A3FF5-96B3-41A3-7217-95762FDA0AE8}"/>
              </a:ext>
            </a:extLst>
          </p:cNvPr>
          <p:cNvCxnSpPr/>
          <p:nvPr/>
        </p:nvCxnSpPr>
        <p:spPr>
          <a:xfrm>
            <a:off x="126745" y="4373220"/>
            <a:ext cx="11823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48BEBA-03E2-A1C7-D8B7-B4CE099830BC}"/>
              </a:ext>
            </a:extLst>
          </p:cNvPr>
          <p:cNvSpPr txBox="1"/>
          <p:nvPr/>
        </p:nvSpPr>
        <p:spPr>
          <a:xfrm>
            <a:off x="9605727" y="5060887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nn.Conv1d</a:t>
            </a:r>
          </a:p>
          <a:p>
            <a:r>
              <a:rPr lang="en-US" altLang="zh-TW" dirty="0"/>
              <a:t>nn.BatchNorm1d</a:t>
            </a:r>
            <a:endParaRPr lang="zh-TW" altLang="en-US" dirty="0"/>
          </a:p>
          <a:p>
            <a:r>
              <a:rPr lang="en-US" altLang="zh-TW" dirty="0" err="1"/>
              <a:t>nn.ReLU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90C344-AF82-A215-F687-EC39812860AB}"/>
              </a:ext>
            </a:extLst>
          </p:cNvPr>
          <p:cNvSpPr txBox="1"/>
          <p:nvPr/>
        </p:nvSpPr>
        <p:spPr>
          <a:xfrm>
            <a:off x="10147025" y="5914310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element-wise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2D40E4A-417D-1F71-602F-621B0E50DB4C}"/>
              </a:ext>
            </a:extLst>
          </p:cNvPr>
          <p:cNvSpPr/>
          <p:nvPr/>
        </p:nvSpPr>
        <p:spPr>
          <a:xfrm>
            <a:off x="10670147" y="5775800"/>
            <a:ext cx="253497" cy="208417"/>
          </a:xfrm>
          <a:custGeom>
            <a:avLst/>
            <a:gdLst>
              <a:gd name="connsiteX0" fmla="*/ 0 w 253497"/>
              <a:gd name="connsiteY0" fmla="*/ 18294 h 208417"/>
              <a:gd name="connsiteX1" fmla="*/ 208230 w 253497"/>
              <a:gd name="connsiteY1" fmla="*/ 18294 h 208417"/>
              <a:gd name="connsiteX2" fmla="*/ 253497 w 253497"/>
              <a:gd name="connsiteY2" fmla="*/ 208417 h 20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497" h="208417">
                <a:moveTo>
                  <a:pt x="0" y="18294"/>
                </a:moveTo>
                <a:cubicBezTo>
                  <a:pt x="82990" y="2450"/>
                  <a:pt x="165980" y="-13393"/>
                  <a:pt x="208230" y="18294"/>
                </a:cubicBezTo>
                <a:cubicBezTo>
                  <a:pt x="250480" y="49981"/>
                  <a:pt x="251988" y="129199"/>
                  <a:pt x="253497" y="20841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09706"/>
      </p:ext>
    </p:extLst>
  </p:cSld>
  <p:clrMapOvr>
    <a:masterClrMapping/>
  </p:clrMapOvr>
</p:sld>
</file>

<file path=ppt/theme/theme1.xml><?xml version="1.0" encoding="utf-8"?>
<a:theme xmlns:a="http://schemas.openxmlformats.org/drawingml/2006/main" name="goedge2023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2023" id="{EE7AFC48-150F-4926-9EC9-006001C0E481}" vid="{8E05AF9C-5C3B-4D1B-873F-14BACABBD97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goedge2023</Template>
  <TotalTime>9055</TotalTime>
  <Words>1270</Words>
  <Application>Microsoft Office PowerPoint</Application>
  <PresentationFormat>寬螢幕</PresentationFormat>
  <Paragraphs>343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jf-openhuninn-1.1</vt:lpstr>
      <vt:lpstr>Arial</vt:lpstr>
      <vt:lpstr>Calibri</vt:lpstr>
      <vt:lpstr>Cambria Math</vt:lpstr>
      <vt:lpstr>Consolas</vt:lpstr>
      <vt:lpstr>Lucida Console</vt:lpstr>
      <vt:lpstr>goedge2023</vt:lpstr>
      <vt:lpstr>AP2C –  Time-Series Dimension Ordering in PyTorch</vt:lpstr>
      <vt:lpstr>Conclusion</vt:lpstr>
      <vt:lpstr>From PyTorch Blog</vt:lpstr>
      <vt:lpstr>Dimensions of Time-Series in Different Libraries</vt:lpstr>
      <vt:lpstr>Key PyTorch Layers for Model Building</vt:lpstr>
      <vt:lpstr>Transformer in tsai</vt:lpstr>
      <vt:lpstr>RNN in tsai</vt:lpstr>
      <vt:lpstr>RNN_FCN in tsai (RNN + CNN)</vt:lpstr>
      <vt:lpstr>CNN-based in PyTorch</vt:lpstr>
      <vt:lpstr>Every layer with “1d”</vt:lpstr>
      <vt:lpstr>Normalization Layers</vt:lpstr>
      <vt:lpstr>Data Flow</vt:lpstr>
      <vt:lpstr>Z-Score Normalization (also Zero-Mean Normalization)</vt:lpstr>
      <vt:lpstr>Z-Score Normalization  Batch Normalization</vt:lpstr>
      <vt:lpstr>Data Normalization  Batch Normalization</vt:lpstr>
      <vt:lpstr>Layer Normalization</vt:lpstr>
      <vt:lpstr>Instance Normalization</vt:lpstr>
      <vt:lpstr>Group Normalization</vt:lpstr>
      <vt:lpstr>Normalization Layers</vt:lpstr>
      <vt:lpstr>Normalization Layers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 張</dc:creator>
  <cp:lastModifiedBy>敬 張</cp:lastModifiedBy>
  <cp:revision>112</cp:revision>
  <dcterms:created xsi:type="dcterms:W3CDTF">2023-02-22T02:52:38Z</dcterms:created>
  <dcterms:modified xsi:type="dcterms:W3CDTF">2023-05-07T09:16:02Z</dcterms:modified>
</cp:coreProperties>
</file>