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87" r:id="rId4"/>
    <p:sldId id="285" r:id="rId5"/>
    <p:sldId id="280" r:id="rId6"/>
    <p:sldId id="292" r:id="rId7"/>
    <p:sldId id="288" r:id="rId8"/>
    <p:sldId id="289" r:id="rId9"/>
    <p:sldId id="290" r:id="rId10"/>
    <p:sldId id="272" r:id="rId11"/>
    <p:sldId id="291" r:id="rId12"/>
    <p:sldId id="270" r:id="rId13"/>
    <p:sldId id="273" r:id="rId14"/>
    <p:sldId id="281" r:id="rId15"/>
    <p:sldId id="264" r:id="rId16"/>
    <p:sldId id="759" r:id="rId17"/>
    <p:sldId id="728" r:id="rId18"/>
    <p:sldId id="729" r:id="rId19"/>
    <p:sldId id="266" r:id="rId20"/>
    <p:sldId id="268" r:id="rId21"/>
    <p:sldId id="757" r:id="rId22"/>
    <p:sldId id="260" r:id="rId23"/>
    <p:sldId id="261" r:id="rId24"/>
    <p:sldId id="262" r:id="rId25"/>
    <p:sldId id="276" r:id="rId26"/>
    <p:sldId id="275" r:id="rId27"/>
    <p:sldId id="277" r:id="rId28"/>
    <p:sldId id="278" r:id="rId29"/>
    <p:sldId id="279" r:id="rId30"/>
    <p:sldId id="282" r:id="rId31"/>
    <p:sldId id="283" r:id="rId32"/>
    <p:sldId id="758" r:id="rId33"/>
    <p:sldId id="6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Cover" id="{970E3AFA-DB43-408A-B102-D1C17F030EFD}">
          <p14:sldIdLst>
            <p14:sldId id="256"/>
            <p14:sldId id="284"/>
          </p14:sldIdLst>
        </p14:section>
        <p14:section name="Introduction" id="{C637C500-C1A8-433B-82B7-D9523F63F221}">
          <p14:sldIdLst>
            <p14:sldId id="287"/>
            <p14:sldId id="285"/>
            <p14:sldId id="280"/>
            <p14:sldId id="292"/>
          </p14:sldIdLst>
        </p14:section>
        <p14:section name="Related Work" id="{38009A5E-F1BA-4B11-863F-C0B6804098A6}">
          <p14:sldIdLst>
            <p14:sldId id="288"/>
            <p14:sldId id="289"/>
            <p14:sldId id="290"/>
          </p14:sldIdLst>
        </p14:section>
        <p14:section name="Problem Definition" id="{0E87029D-2507-4CE0-BFD8-400AF0BD16A5}">
          <p14:sldIdLst>
            <p14:sldId id="272"/>
            <p14:sldId id="291"/>
            <p14:sldId id="270"/>
          </p14:sldIdLst>
        </p14:section>
        <p14:section name="Model Architecture" id="{E3F7FBCE-78F1-4A58-B0DF-D4A757FB0B33}">
          <p14:sldIdLst>
            <p14:sldId id="273"/>
            <p14:sldId id="281"/>
            <p14:sldId id="264"/>
            <p14:sldId id="759"/>
            <p14:sldId id="728"/>
            <p14:sldId id="729"/>
            <p14:sldId id="266"/>
            <p14:sldId id="268"/>
            <p14:sldId id="757"/>
            <p14:sldId id="260"/>
            <p14:sldId id="261"/>
            <p14:sldId id="262"/>
          </p14:sldIdLst>
        </p14:section>
        <p14:section name="Experiments" id="{4B253711-235C-4EB2-B2B0-59AC680538C8}">
          <p14:sldIdLst>
            <p14:sldId id="276"/>
            <p14:sldId id="275"/>
            <p14:sldId id="277"/>
            <p14:sldId id="278"/>
            <p14:sldId id="279"/>
            <p14:sldId id="282"/>
            <p14:sldId id="283"/>
          </p14:sldIdLst>
        </p14:section>
        <p14:section name="Conclusion" id="{AC158218-5EE3-4CB1-BE95-AAEB4C99C1F0}">
          <p14:sldIdLst>
            <p14:sldId id="758"/>
          </p14:sldIdLst>
        </p14:section>
        <p14:section name="End" id="{20DE9A95-D265-4E24-9FF2-8780B1204FEF}">
          <p14:sldIdLst>
            <p14:sldId id="6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0BDE7-4B6F-4C7E-9E6C-E41034DFBE2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3682-0879-43C0-B0E8-2DEFD4D9E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F3682-0879-43C0-B0E8-2DEFD4D9EB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579CF-5ED9-7CCB-BBC6-A7BBC1AE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17D71-6556-47E1-0A91-DF1C0B0FB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0CE3F5-3F0B-04B7-7FE5-4CC645B0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FB6C-5D4C-446A-ABC5-3BD57446F0A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ED69F-4E35-E02E-495A-A812F839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2BE456-1EBA-1346-BDB9-B90F70A1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A36AE-2644-DC92-E21E-68F2098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3F4387-7493-8FB1-61EE-094CF7383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6F281-E998-42FD-B8D2-95A0AD82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74A1-E770-4E29-964D-4C1A2E042719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5246F3-ED58-C14D-02DE-C0397B83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8AB48F-C752-ABCF-18DD-CD4E669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0B6906-9DF5-D088-FFF6-704B15E15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D9A9CC-2E3A-C75A-46A2-0360FE788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8844B-35DB-4448-6DB1-E64C9859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F71-F387-4EFC-8689-E101E6B30D7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56398-5705-9E83-6A4A-CF9E2B1F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86195-71F3-0D6D-826E-675096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2BFFC-93B6-429D-DAD5-C7640FF6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2236F-C645-A364-8E7D-B89DA01D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4B404-A658-2AEF-820E-E5834C0D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E59-8725-4020-950F-59EBF1072FE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3650B2-F3A0-DC9E-1C3C-1B4DF544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1734-372E-825D-6C6E-7A3D1185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FE0A1-04D5-76BF-7793-2306C7A1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B2C20-6FEB-D7A7-E266-FDA7F0A0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7A049-644D-18D8-26B9-83798295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9ABA-8615-431C-A086-C0CA8012D3BA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0DABF-618D-DECD-36C6-623266F6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1FE4B5-8B8E-9573-4BBB-E9BAC30A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65931-C118-ABB3-4A9E-C3E28237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A97BC-B5C7-2383-B5C6-66F821722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9C54F-2820-BCFF-62A5-D5634F49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45FBB4-F5E1-CE8B-B17B-A94FCF17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6D104-337D-409B-BAB4-1E28FC69C8D0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6D6998-0226-4D0F-6150-01490331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356CFB-D84B-52F7-C729-9B6686A0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694F-2681-37AB-651F-0F4E8061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B1DEAE-F8C8-DD30-D6ED-744231C5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FE23B8-FF15-B613-8648-0A1115B14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27B42A-E502-943C-2FEE-2CF09EE2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F60FF5-99DD-9023-B733-50EC9223D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45B12E-602C-2AEE-C2F4-20E852C3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93B2-6D77-4657-B331-35B5F1FAE570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00CA0D-6496-F034-5412-21C9793C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594072-FA28-5150-6972-8E36195C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2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587DC-2F9E-C7A8-E6AC-365D8570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8EC2E6-C05D-22C7-9658-AB56CB7E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FF54-A6A4-4D9F-B8D2-7075D1F4FC1A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E6FEBF-0DD8-B67F-2F1C-9180E447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557DFC-4AD8-3C0F-B0C1-9230126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BDE3DC-A1AC-9D6F-83BE-DB72A0A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9AE0-6F69-4220-ACA6-138F67BCD5D7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57BF69-6865-AC2B-DC1E-3F1C7CC2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93456C-9381-5A75-0586-BE8CA7D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2C3AE-2DF0-DE64-4B4F-1A5886E7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F6D6D-3C12-D997-5F65-8814D9F2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BBAAE5-D5BC-8277-EC49-9DC136D2D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0A0B7-0048-DA42-64A0-EC32D840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F922-46BE-4C2D-B9E7-66D647BC39BE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EE7B1C-B7BF-41F0-4BD7-99F9A107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A2AA5F-6989-A028-BFD4-8CA12A6E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9830-2758-08D3-7C8C-0B0DA549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4F3AC9-4527-EE55-2DB8-81A4EBE10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50902B-1859-B3C7-B426-26945880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DDE7A4-77F9-36D1-879F-14BFE3A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6FF1-5306-445F-BF38-1C578F2C8BA0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577772-AD95-F74B-98B6-4F89DE6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FC04C4-96C7-B17D-3F29-D1AF385D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85F32-7D0A-2583-EF59-DD442040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90337D-DE0D-57FE-83B5-5CE97590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2CC4DE-9C50-B420-B18D-3783206D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6A62-28DD-45CB-A4D5-BEABA3EA044E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2E668-6992-E990-0D85-55E9AAECA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05BDE-1C87-CDB7-77C1-DE34D9AC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FC7E-DF25-42E4-949B-578F5A22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3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9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16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9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18" Type="http://schemas.openxmlformats.org/officeDocument/2006/relationships/image" Target="../media/image270.png"/><Relationship Id="rId26" Type="http://schemas.openxmlformats.org/officeDocument/2006/relationships/image" Target="../media/image35.png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17" Type="http://schemas.openxmlformats.org/officeDocument/2006/relationships/image" Target="../media/image20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9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24" Type="http://schemas.openxmlformats.org/officeDocument/2006/relationships/image" Target="../media/image33.png"/><Relationship Id="rId32" Type="http://schemas.openxmlformats.org/officeDocument/2006/relationships/image" Target="../media/image40.png"/><Relationship Id="rId5" Type="http://schemas.openxmlformats.org/officeDocument/2006/relationships/image" Target="../media/image23.png"/><Relationship Id="rId23" Type="http://schemas.openxmlformats.org/officeDocument/2006/relationships/image" Target="../media/image32.png"/><Relationship Id="rId28" Type="http://schemas.openxmlformats.org/officeDocument/2006/relationships/image" Target="../media/image360.png"/><Relationship Id="rId10" Type="http://schemas.openxmlformats.org/officeDocument/2006/relationships/image" Target="../media/image4.png"/><Relationship Id="rId19" Type="http://schemas.openxmlformats.org/officeDocument/2006/relationships/image" Target="../media/image280.png"/><Relationship Id="rId31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310.png"/><Relationship Id="rId14" Type="http://schemas.openxmlformats.org/officeDocument/2006/relationships/image" Target="../media/image28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61.png"/><Relationship Id="rId18" Type="http://schemas.openxmlformats.org/officeDocument/2006/relationships/image" Target="../media/image510.png"/><Relationship Id="rId3" Type="http://schemas.openxmlformats.org/officeDocument/2006/relationships/image" Target="../media/image220.png"/><Relationship Id="rId21" Type="http://schemas.openxmlformats.org/officeDocument/2006/relationships/image" Target="../media/image540.png"/><Relationship Id="rId7" Type="http://schemas.openxmlformats.org/officeDocument/2006/relationships/image" Target="../media/image421.png"/><Relationship Id="rId12" Type="http://schemas.openxmlformats.org/officeDocument/2006/relationships/image" Target="../media/image451.png"/><Relationship Id="rId17" Type="http://schemas.openxmlformats.org/officeDocument/2006/relationships/image" Target="../media/image500.png"/><Relationship Id="rId2" Type="http://schemas.openxmlformats.org/officeDocument/2006/relationships/image" Target="../media/image2100.png"/><Relationship Id="rId16" Type="http://schemas.openxmlformats.org/officeDocument/2006/relationships/image" Target="../media/image490.png"/><Relationship Id="rId20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300.png"/><Relationship Id="rId15" Type="http://schemas.openxmlformats.org/officeDocument/2006/relationships/image" Target="../media/image480.png"/><Relationship Id="rId10" Type="http://schemas.openxmlformats.org/officeDocument/2006/relationships/image" Target="../media/image290.png"/><Relationship Id="rId19" Type="http://schemas.openxmlformats.org/officeDocument/2006/relationships/image" Target="../media/image520.png"/><Relationship Id="rId9" Type="http://schemas.openxmlformats.org/officeDocument/2006/relationships/image" Target="../media/image441.png"/><Relationship Id="rId14" Type="http://schemas.openxmlformats.org/officeDocument/2006/relationships/image" Target="../media/image471.png"/><Relationship Id="rId22" Type="http://schemas.openxmlformats.org/officeDocument/2006/relationships/image" Target="../media/image5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61.png"/><Relationship Id="rId18" Type="http://schemas.openxmlformats.org/officeDocument/2006/relationships/image" Target="../media/image590.png"/><Relationship Id="rId3" Type="http://schemas.openxmlformats.org/officeDocument/2006/relationships/image" Target="../media/image220.png"/><Relationship Id="rId21" Type="http://schemas.openxmlformats.org/officeDocument/2006/relationships/image" Target="../media/image621.png"/><Relationship Id="rId7" Type="http://schemas.openxmlformats.org/officeDocument/2006/relationships/image" Target="../media/image421.png"/><Relationship Id="rId12" Type="http://schemas.openxmlformats.org/officeDocument/2006/relationships/image" Target="../media/image451.png"/><Relationship Id="rId17" Type="http://schemas.openxmlformats.org/officeDocument/2006/relationships/image" Target="../media/image580.png"/><Relationship Id="rId2" Type="http://schemas.openxmlformats.org/officeDocument/2006/relationships/image" Target="../media/image2100.png"/><Relationship Id="rId16" Type="http://schemas.openxmlformats.org/officeDocument/2006/relationships/image" Target="../media/image570.png"/><Relationship Id="rId20" Type="http://schemas.openxmlformats.org/officeDocument/2006/relationships/image" Target="../media/image6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300.png"/><Relationship Id="rId15" Type="http://schemas.openxmlformats.org/officeDocument/2006/relationships/image" Target="../media/image560.png"/><Relationship Id="rId10" Type="http://schemas.openxmlformats.org/officeDocument/2006/relationships/image" Target="../media/image290.png"/><Relationship Id="rId19" Type="http://schemas.openxmlformats.org/officeDocument/2006/relationships/image" Target="../media/image600.png"/><Relationship Id="rId9" Type="http://schemas.openxmlformats.org/officeDocument/2006/relationships/image" Target="../media/image441.png"/><Relationship Id="rId14" Type="http://schemas.openxmlformats.org/officeDocument/2006/relationships/image" Target="../media/image471.png"/><Relationship Id="rId22" Type="http://schemas.openxmlformats.org/officeDocument/2006/relationships/image" Target="../media/image6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461.png"/><Relationship Id="rId18" Type="http://schemas.openxmlformats.org/officeDocument/2006/relationships/image" Target="../media/image67.png"/><Relationship Id="rId3" Type="http://schemas.openxmlformats.org/officeDocument/2006/relationships/image" Target="../media/image220.png"/><Relationship Id="rId21" Type="http://schemas.openxmlformats.org/officeDocument/2006/relationships/image" Target="../media/image4000.png"/><Relationship Id="rId7" Type="http://schemas.openxmlformats.org/officeDocument/2006/relationships/image" Target="../media/image260.png"/><Relationship Id="rId12" Type="http://schemas.openxmlformats.org/officeDocument/2006/relationships/image" Target="../media/image451.png"/><Relationship Id="rId17" Type="http://schemas.openxmlformats.org/officeDocument/2006/relationships/image" Target="../media/image66.png"/><Relationship Id="rId2" Type="http://schemas.openxmlformats.org/officeDocument/2006/relationships/image" Target="../media/image2100.png"/><Relationship Id="rId16" Type="http://schemas.openxmlformats.org/officeDocument/2006/relationships/image" Target="../media/image350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1.png"/><Relationship Id="rId11" Type="http://schemas.openxmlformats.org/officeDocument/2006/relationships/image" Target="../media/image300.png"/><Relationship Id="rId15" Type="http://schemas.openxmlformats.org/officeDocument/2006/relationships/image" Target="../media/image650.png"/><Relationship Id="rId10" Type="http://schemas.openxmlformats.org/officeDocument/2006/relationships/image" Target="../media/image290.png"/><Relationship Id="rId19" Type="http://schemas.openxmlformats.org/officeDocument/2006/relationships/image" Target="../media/image68.png"/><Relationship Id="rId9" Type="http://schemas.openxmlformats.org/officeDocument/2006/relationships/image" Target="../media/image441.png"/><Relationship Id="rId14" Type="http://schemas.openxmlformats.org/officeDocument/2006/relationships/image" Target="../media/image471.png"/><Relationship Id="rId22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B3FDE-D02B-AECD-D59C-95B305C0B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PRESAGE-Net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2D7B2D-4B97-C750-62D3-649A42F1C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Ching Chang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6AEF7F-FFF3-BA5C-BF37-0CFB484B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04209E-3D91-9013-B137-4630950C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4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C5177-D427-A686-AF66-0F54BC73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694348-C28F-DA41-D956-6E34AF171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7718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Multivariate time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TW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=1…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zh-TW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dirty="0"/>
                  <a:t> is number of sensors</a:t>
                </a:r>
                <a:endParaRPr lang="en-US" dirty="0"/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kumimoji="1" lang="en-US" altLang="zh-TW" sz="2400" dirty="0"/>
                  <a:t>Qualities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kumimoji="1" lang="en-US" altLang="zh-TW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number of qualities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694348-C28F-DA41-D956-6E34AF171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7718" cy="4351338"/>
              </a:xfrm>
              <a:blipFill>
                <a:blip r:embed="rId2"/>
                <a:stretch>
                  <a:fillRect l="-16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9F45E7-01C1-B635-5630-0108F8EB846C}"/>
              </a:ext>
            </a:extLst>
          </p:cNvPr>
          <p:cNvGrpSpPr/>
          <p:nvPr/>
        </p:nvGrpSpPr>
        <p:grpSpPr>
          <a:xfrm rot="16200000" flipH="1">
            <a:off x="7431156" y="2038047"/>
            <a:ext cx="5359560" cy="3277059"/>
            <a:chOff x="3143468" y="4049618"/>
            <a:chExt cx="5359560" cy="327705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17FCFC-2EA2-E582-84CE-26D0A64CC4EC}"/>
                </a:ext>
              </a:extLst>
            </p:cNvPr>
            <p:cNvSpPr/>
            <p:nvPr/>
          </p:nvSpPr>
          <p:spPr>
            <a:xfrm>
              <a:off x="3688975" y="4295681"/>
              <a:ext cx="4814050" cy="1183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6AA208-87C7-9EF6-A435-0969D342A926}"/>
                </a:ext>
              </a:extLst>
            </p:cNvPr>
            <p:cNvSpPr/>
            <p:nvPr/>
          </p:nvSpPr>
          <p:spPr>
            <a:xfrm>
              <a:off x="3688975" y="5479023"/>
              <a:ext cx="4814050" cy="6979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05FC7C7-3A85-60A0-9D52-165171DEDD73}"/>
                </a:ext>
              </a:extLst>
            </p:cNvPr>
            <p:cNvSpPr txBox="1"/>
            <p:nvPr/>
          </p:nvSpPr>
          <p:spPr>
            <a:xfrm rot="16200000">
              <a:off x="2736465" y="4757838"/>
              <a:ext cx="118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31CDCB7-5C93-8CFF-FECD-EF108D76B3B0}"/>
                </a:ext>
              </a:extLst>
            </p:cNvPr>
            <p:cNvSpPr txBox="1"/>
            <p:nvPr/>
          </p:nvSpPr>
          <p:spPr>
            <a:xfrm rot="16200000">
              <a:off x="2736465" y="5663832"/>
              <a:ext cx="118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qualities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4ED47178-67D9-26A6-5FC9-62D75C8E475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978" y="6643868"/>
              <a:ext cx="48140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5D702EB-4FF6-3E49-B7D2-8A2D0372FA14}"/>
                </a:ext>
              </a:extLst>
            </p:cNvPr>
            <p:cNvSpPr txBox="1"/>
            <p:nvPr/>
          </p:nvSpPr>
          <p:spPr>
            <a:xfrm rot="16200000">
              <a:off x="5562977" y="683487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time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BCCC59-64BE-9474-DC44-5F62DC9FD19F}"/>
                </a:ext>
              </a:extLst>
            </p:cNvPr>
            <p:cNvSpPr/>
            <p:nvPr/>
          </p:nvSpPr>
          <p:spPr>
            <a:xfrm>
              <a:off x="3688974" y="4049618"/>
              <a:ext cx="1837768" cy="161420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BCF6EF-3418-C679-5019-A3F194B222D6}"/>
                </a:ext>
              </a:extLst>
            </p:cNvPr>
            <p:cNvSpPr/>
            <p:nvPr/>
          </p:nvSpPr>
          <p:spPr>
            <a:xfrm>
              <a:off x="5526742" y="5336053"/>
              <a:ext cx="412376" cy="93764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39AEC41-A22A-494E-0A84-8AC3795C0189}"/>
                </a:ext>
              </a:extLst>
            </p:cNvPr>
            <p:cNvSpPr/>
            <p:nvPr/>
          </p:nvSpPr>
          <p:spPr>
            <a:xfrm>
              <a:off x="4101350" y="4049618"/>
              <a:ext cx="1837768" cy="1614205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6659B1-4FA2-B8FB-4099-77A782F9701F}"/>
                </a:ext>
              </a:extLst>
            </p:cNvPr>
            <p:cNvSpPr/>
            <p:nvPr/>
          </p:nvSpPr>
          <p:spPr>
            <a:xfrm>
              <a:off x="5939118" y="5336053"/>
              <a:ext cx="412376" cy="937649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BB3CEF8E-3181-24B5-0ACB-A9B387C3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E3FE2-B769-DF16-2F41-A469671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39227C-339C-BBEA-1B89-D8C38F4BCD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7999483"/>
                  </p:ext>
                </p:extLst>
              </p:nvPr>
            </p:nvGraphicFramePr>
            <p:xfrm>
              <a:off x="838200" y="1825625"/>
              <a:ext cx="10515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775">
                      <a:extLst>
                        <a:ext uri="{9D8B030D-6E8A-4147-A177-3AD203B41FA5}">
                          <a16:colId xmlns:a16="http://schemas.microsoft.com/office/drawing/2014/main" val="2835641676"/>
                        </a:ext>
                      </a:extLst>
                    </a:gridCol>
                    <a:gridCol w="7743825">
                      <a:extLst>
                        <a:ext uri="{9D8B030D-6E8A-4147-A177-3AD203B41FA5}">
                          <a16:colId xmlns:a16="http://schemas.microsoft.com/office/drawing/2014/main" val="28680502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24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x_time_length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07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len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en-US" sz="2400" dirty="0" err="1"/>
                            <a:t>x_cols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5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/>
                            <a:t>len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en-US" sz="2400" dirty="0" err="1"/>
                            <a:t>y_cols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5092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the dimension of latent representation (z)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314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hyperparameter for matrix factorization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38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weight for multi-task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145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F39227C-339C-BBEA-1B89-D8C38F4BCD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7999483"/>
                  </p:ext>
                </p:extLst>
              </p:nvPr>
            </p:nvGraphicFramePr>
            <p:xfrm>
              <a:off x="838200" y="1825625"/>
              <a:ext cx="1051560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1775">
                      <a:extLst>
                        <a:ext uri="{9D8B030D-6E8A-4147-A177-3AD203B41FA5}">
                          <a16:colId xmlns:a16="http://schemas.microsoft.com/office/drawing/2014/main" val="2835641676"/>
                        </a:ext>
                      </a:extLst>
                    </a:gridCol>
                    <a:gridCol w="7743825">
                      <a:extLst>
                        <a:ext uri="{9D8B030D-6E8A-4147-A177-3AD203B41FA5}">
                          <a16:colId xmlns:a16="http://schemas.microsoft.com/office/drawing/2014/main" val="28680502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02462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110667" r="-28022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x_time_length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0701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210667" r="-28022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len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en-US" sz="2400" dirty="0" err="1"/>
                            <a:t>x_cols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306579" r="-28022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/>
                            <a:t>len</a:t>
                          </a:r>
                          <a:r>
                            <a:rPr lang="en-US" sz="2400" dirty="0"/>
                            <a:t>(</a:t>
                          </a:r>
                          <a:r>
                            <a:rPr lang="en-US" sz="2400" dirty="0" err="1"/>
                            <a:t>y_cols</a:t>
                          </a:r>
                          <a:r>
                            <a:rPr lang="en-US" sz="2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50922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412000" r="-28022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the dimension of latent representation (z)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3147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512000" r="-280220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hyperparameter for matrix factorization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38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" t="-612000" r="-28022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weight for multi-task learning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145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6D1E2E-D0A8-5A0B-B971-CE39C58C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56453F-B351-FFDE-6F17-201FEBBE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9E718-6F45-4AFE-DF18-6A5B305C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EFDC2-8391-35D2-87C0-7D1BEBA3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DNN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PRESAGE-Net (MLP)</a:t>
            </a:r>
          </a:p>
          <a:p>
            <a:r>
              <a:rPr lang="en-US" dirty="0"/>
              <a:t>PRESAGE-Net (TCN)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955D7-B2E2-D2EF-AF4F-A8EAAC4D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AE88727-8D7A-7802-3465-FC73CBE2564C}"/>
              </a:ext>
            </a:extLst>
          </p:cNvPr>
          <p:cNvGrpSpPr/>
          <p:nvPr/>
        </p:nvGrpSpPr>
        <p:grpSpPr>
          <a:xfrm>
            <a:off x="4053010" y="3161731"/>
            <a:ext cx="1202436" cy="1349122"/>
            <a:chOff x="3312781" y="3161731"/>
            <a:chExt cx="1202436" cy="1349122"/>
          </a:xfrm>
        </p:grpSpPr>
        <p:sp>
          <p:nvSpPr>
            <p:cNvPr id="44" name="流程圖: 人工作業 43">
              <a:extLst>
                <a:ext uri="{FF2B5EF4-FFF2-40B4-BE49-F238E27FC236}">
                  <a16:creationId xmlns:a16="http://schemas.microsoft.com/office/drawing/2014/main" id="{602642DF-EF4B-E023-C7FE-0953862425CB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22C9357-90D1-6A68-55B2-0612102BCA33}"/>
                </a:ext>
              </a:extLst>
            </p:cNvPr>
            <p:cNvSpPr txBox="1"/>
            <p:nvPr/>
          </p:nvSpPr>
          <p:spPr>
            <a:xfrm>
              <a:off x="3600038" y="365162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MLP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EA9BA1-E669-2711-7521-A1BF0054907D}"/>
              </a:ext>
            </a:extLst>
          </p:cNvPr>
          <p:cNvGrpSpPr/>
          <p:nvPr/>
        </p:nvGrpSpPr>
        <p:grpSpPr>
          <a:xfrm>
            <a:off x="6815541" y="3651626"/>
            <a:ext cx="765786" cy="707885"/>
            <a:chOff x="3782785" y="3651626"/>
            <a:chExt cx="765786" cy="707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/>
                <p:nvPr/>
              </p:nvSpPr>
              <p:spPr>
                <a:xfrm>
                  <a:off x="3977445" y="365162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445" y="3651626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3125" r="-9524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/>
                <p:nvPr/>
              </p:nvSpPr>
              <p:spPr>
                <a:xfrm>
                  <a:off x="3782785" y="4020957"/>
                  <a:ext cx="7657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785" y="4020957"/>
                  <a:ext cx="765786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9F77CF-54C5-5B01-BCB5-20FFDF3376C8}"/>
              </a:ext>
            </a:extLst>
          </p:cNvPr>
          <p:cNvGrpSpPr/>
          <p:nvPr/>
        </p:nvGrpSpPr>
        <p:grpSpPr>
          <a:xfrm>
            <a:off x="1644809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3D56027-2A6B-D36E-5FE9-E4F6DC3C0849}"/>
              </a:ext>
            </a:extLst>
          </p:cNvPr>
          <p:cNvGrpSpPr/>
          <p:nvPr/>
        </p:nvGrpSpPr>
        <p:grpSpPr>
          <a:xfrm>
            <a:off x="2204642" y="3528335"/>
            <a:ext cx="1147801" cy="338554"/>
            <a:chOff x="2204642" y="3528335"/>
            <a:chExt cx="1147801" cy="338554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67AA64D2-EFAD-8C87-8154-1B690B369DBB}"/>
                </a:ext>
              </a:extLst>
            </p:cNvPr>
            <p:cNvCxnSpPr>
              <a:cxnSpLocks/>
              <a:stCxn id="43" idx="3"/>
              <a:endCxn id="16" idx="1"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3568968-BA33-3740-2A63-C4C49617AC4A}"/>
                </a:ext>
              </a:extLst>
            </p:cNvPr>
            <p:cNvSpPr txBox="1"/>
            <p:nvPr/>
          </p:nvSpPr>
          <p:spPr>
            <a:xfrm>
              <a:off x="232286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70EE5FD-261F-53A7-861D-B27EEDF48BA3}"/>
              </a:ext>
            </a:extLst>
          </p:cNvPr>
          <p:cNvGrpSpPr/>
          <p:nvPr/>
        </p:nvGrpSpPr>
        <p:grpSpPr>
          <a:xfrm>
            <a:off x="5956790" y="3528335"/>
            <a:ext cx="1053411" cy="338554"/>
            <a:chOff x="5956790" y="3528335"/>
            <a:chExt cx="1053411" cy="338554"/>
          </a:xfrm>
        </p:grpSpPr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33298AE-3A60-3B63-E171-39128B0C9D08}"/>
                </a:ext>
              </a:extLst>
            </p:cNvPr>
            <p:cNvCxnSpPr>
              <a:cxnSpLocks/>
              <a:stCxn id="29" idx="3"/>
              <a:endCxn id="45" idx="1"/>
            </p:cNvCxnSpPr>
            <p:nvPr/>
          </p:nvCxnSpPr>
          <p:spPr>
            <a:xfrm>
              <a:off x="5956790" y="3836292"/>
              <a:ext cx="105341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B80289E-A0F7-059E-1F43-E58C2E386F88}"/>
                </a:ext>
              </a:extLst>
            </p:cNvPr>
            <p:cNvSpPr txBox="1"/>
            <p:nvPr/>
          </p:nvSpPr>
          <p:spPr>
            <a:xfrm>
              <a:off x="5985980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E5899D8-005D-459E-FE15-6C967F765A42}"/>
              </a:ext>
            </a:extLst>
          </p:cNvPr>
          <p:cNvCxnSpPr>
            <a:cxnSpLocks/>
            <a:stCxn id="44" idx="2"/>
            <a:endCxn id="29" idx="1"/>
          </p:cNvCxnSpPr>
          <p:nvPr/>
        </p:nvCxnSpPr>
        <p:spPr>
          <a:xfrm>
            <a:off x="5255446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33BCF24-B5FD-1EEA-298A-90E0D0C35967}"/>
              </a:ext>
            </a:extLst>
          </p:cNvPr>
          <p:cNvGrpSpPr/>
          <p:nvPr/>
        </p:nvGrpSpPr>
        <p:grpSpPr>
          <a:xfrm>
            <a:off x="3081543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A87EEFB-75F6-DFD2-9A58-5BF1D16927A9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A87EEFB-75F6-DFD2-9A58-5BF1D1692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77AEF5AC-8356-F8F0-8B73-F52C3BF6C56B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77AEF5AC-8356-F8F0-8B73-F52C3BF6C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30035F4-B836-F99C-F7FD-E85E5C9EDD24}"/>
              </a:ext>
            </a:extLst>
          </p:cNvPr>
          <p:cNvCxnSpPr>
            <a:cxnSpLocks/>
            <a:stCxn id="16" idx="3"/>
            <a:endCxn id="44" idx="0"/>
          </p:cNvCxnSpPr>
          <p:nvPr/>
        </p:nvCxnSpPr>
        <p:spPr>
          <a:xfrm>
            <a:off x="3757041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E115F67-2657-F898-974C-EDAE4DC73DA4}"/>
              </a:ext>
            </a:extLst>
          </p:cNvPr>
          <p:cNvGrpSpPr/>
          <p:nvPr/>
        </p:nvGrpSpPr>
        <p:grpSpPr>
          <a:xfrm>
            <a:off x="5455643" y="3651626"/>
            <a:ext cx="651973" cy="716807"/>
            <a:chOff x="1694600" y="3651626"/>
            <a:chExt cx="651973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B449D254-71B5-E4BF-C707-9B3822382987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6958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B449D254-71B5-E4BF-C707-9B3822382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6958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4688" r="-11111" b="-3125"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B542A38-7F25-6661-50AB-7F7B4E92C247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519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B542A38-7F25-6661-50AB-7F7B4E92C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5197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F73754-0E13-707B-0F59-74106FDD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AE88727-8D7A-7802-3465-FC73CBE2564C}"/>
              </a:ext>
            </a:extLst>
          </p:cNvPr>
          <p:cNvGrpSpPr/>
          <p:nvPr/>
        </p:nvGrpSpPr>
        <p:grpSpPr>
          <a:xfrm>
            <a:off x="4053010" y="3161731"/>
            <a:ext cx="1202436" cy="1349122"/>
            <a:chOff x="3312781" y="3161731"/>
            <a:chExt cx="1202436" cy="1349122"/>
          </a:xfrm>
        </p:grpSpPr>
        <p:sp>
          <p:nvSpPr>
            <p:cNvPr id="44" name="流程圖: 人工作業 43">
              <a:extLst>
                <a:ext uri="{FF2B5EF4-FFF2-40B4-BE49-F238E27FC236}">
                  <a16:creationId xmlns:a16="http://schemas.microsoft.com/office/drawing/2014/main" id="{602642DF-EF4B-E023-C7FE-0953862425CB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22C9357-90D1-6A68-55B2-0612102BCA33}"/>
                </a:ext>
              </a:extLst>
            </p:cNvPr>
            <p:cNvSpPr txBox="1"/>
            <p:nvPr/>
          </p:nvSpPr>
          <p:spPr>
            <a:xfrm>
              <a:off x="3460699" y="3651626"/>
              <a:ext cx="89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Conv1d</a:t>
              </a:r>
              <a:endParaRPr lang="zh-TW" altLang="en-US"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EA9BA1-E669-2711-7521-A1BF0054907D}"/>
              </a:ext>
            </a:extLst>
          </p:cNvPr>
          <p:cNvGrpSpPr/>
          <p:nvPr/>
        </p:nvGrpSpPr>
        <p:grpSpPr>
          <a:xfrm>
            <a:off x="6806016" y="3651626"/>
            <a:ext cx="765786" cy="707885"/>
            <a:chOff x="3773260" y="3651626"/>
            <a:chExt cx="765786" cy="707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/>
                <p:nvPr/>
              </p:nvSpPr>
              <p:spPr>
                <a:xfrm>
                  <a:off x="3977445" y="365162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7445" y="3651626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3125" r="-9524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/>
                <p:nvPr/>
              </p:nvSpPr>
              <p:spPr>
                <a:xfrm>
                  <a:off x="3773260" y="4020957"/>
                  <a:ext cx="7657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60" y="4020957"/>
                  <a:ext cx="765786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89F77CF-54C5-5B01-BCB5-20FFDF3376C8}"/>
              </a:ext>
            </a:extLst>
          </p:cNvPr>
          <p:cNvGrpSpPr/>
          <p:nvPr/>
        </p:nvGrpSpPr>
        <p:grpSpPr>
          <a:xfrm>
            <a:off x="1644809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E5899D8-005D-459E-FE15-6C967F765A42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5255446" y="3836292"/>
            <a:ext cx="1754755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30035F4-B836-F99C-F7FD-E85E5C9EDD24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>
            <a:off x="2204642" y="3836292"/>
            <a:ext cx="184836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5AF48C-ABB3-B769-D339-6CD785A3D2CE}"/>
              </a:ext>
            </a:extLst>
          </p:cNvPr>
          <p:cNvSpPr txBox="1"/>
          <p:nvPr/>
        </p:nvSpPr>
        <p:spPr>
          <a:xfrm>
            <a:off x="5791200" y="381575"/>
            <a:ext cx="580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time dimension: Maintain the same size, and just get what we want at the end</a:t>
            </a:r>
          </a:p>
          <a:p>
            <a:r>
              <a:rPr lang="en-US" dirty="0"/>
              <a:t>For feature dimension: For the size in the middle, we set them to all equal one and the same number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7865447-D188-BB3A-C1E5-9CCB46C8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3D474-6FFF-148E-F3AF-94E19F50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dimension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FDF2B2-E204-20F1-29E7-3BF2E56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8080D46-F0C8-04C5-C450-2B017DF0A78D}"/>
              </a:ext>
            </a:extLst>
          </p:cNvPr>
          <p:cNvGrpSpPr/>
          <p:nvPr/>
        </p:nvGrpSpPr>
        <p:grpSpPr>
          <a:xfrm>
            <a:off x="1086596" y="1586756"/>
            <a:ext cx="10018808" cy="4649121"/>
            <a:chOff x="1019873" y="2034991"/>
            <a:chExt cx="10018808" cy="464912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801A059-1479-FD5D-33F1-12CC15F17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6"/>
            <a:stretch/>
          </p:blipFill>
          <p:spPr bwMode="auto">
            <a:xfrm>
              <a:off x="1019873" y="2034991"/>
              <a:ext cx="7667625" cy="3662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2C4BFEB-3B59-3E3C-4119-1E306501DC5B}"/>
                    </a:ext>
                  </a:extLst>
                </p:cNvPr>
                <p:cNvSpPr txBox="1"/>
                <p:nvPr/>
              </p:nvSpPr>
              <p:spPr>
                <a:xfrm>
                  <a:off x="4899821" y="6222447"/>
                  <a:ext cx="6138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𝑡𝑎𝑟𝑡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2C4BFEB-3B59-3E3C-4119-1E306501D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821" y="6222447"/>
                  <a:ext cx="613886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7048CF6-F114-03D2-D29D-4B1B7DCB5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978" y="5190565"/>
              <a:ext cx="0" cy="11102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2C86493D-8201-50C8-3564-F8C326AC0DB1}"/>
                </a:ext>
              </a:extLst>
            </p:cNvPr>
            <p:cNvCxnSpPr/>
            <p:nvPr/>
          </p:nvCxnSpPr>
          <p:spPr>
            <a:xfrm>
              <a:off x="2859741" y="5768787"/>
              <a:ext cx="240023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B3CDDC1-E0A9-BD7D-4752-DD1CCE860479}"/>
                </a:ext>
              </a:extLst>
            </p:cNvPr>
            <p:cNvCxnSpPr>
              <a:cxnSpLocks/>
            </p:cNvCxnSpPr>
            <p:nvPr/>
          </p:nvCxnSpPr>
          <p:spPr>
            <a:xfrm>
              <a:off x="5259978" y="5768787"/>
              <a:ext cx="74637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5A7726F-D97C-3AA1-01EC-1C68C8764C5A}"/>
                    </a:ext>
                  </a:extLst>
                </p:cNvPr>
                <p:cNvSpPr txBox="1"/>
                <p:nvPr/>
              </p:nvSpPr>
              <p:spPr>
                <a:xfrm>
                  <a:off x="5233818" y="5731435"/>
                  <a:ext cx="11924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𝑜𝑢𝑡𝑝𝑢𝑡</m:t>
                        </m:r>
                      </m:oMath>
                    </m:oMathPara>
                  </a14:m>
                  <a:endParaRPr lang="en-US" sz="24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65A7726F-D97C-3AA1-01EC-1C68C8764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818" y="5731435"/>
                  <a:ext cx="119244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507ED4-759F-96FA-DCDD-A0A09C7716CC}"/>
                    </a:ext>
                  </a:extLst>
                </p:cNvPr>
                <p:cNvSpPr txBox="1"/>
                <p:nvPr/>
              </p:nvSpPr>
              <p:spPr>
                <a:xfrm>
                  <a:off x="3611203" y="5731363"/>
                  <a:ext cx="10048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𝑖𝑛𝑝𝑢𝑡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507ED4-759F-96FA-DCDD-A0A09C771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203" y="5731363"/>
                  <a:ext cx="100489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12" r="-606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0D5E1C-963C-8175-9619-1A2B86DB1943}"/>
              </a:ext>
            </a:extLst>
          </p:cNvPr>
          <p:cNvSpPr txBox="1"/>
          <p:nvPr/>
        </p:nvSpPr>
        <p:spPr>
          <a:xfrm>
            <a:off x="5791200" y="381575"/>
            <a:ext cx="580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time dimension: Maintain the same size, and just get what we want at the end</a:t>
            </a:r>
          </a:p>
          <a:p>
            <a:r>
              <a:rPr lang="en-US" dirty="0"/>
              <a:t>For feature dimension: For the size in the middle, we set them to all equal one and the same number</a:t>
            </a:r>
          </a:p>
        </p:txBody>
      </p:sp>
    </p:spTree>
    <p:extLst>
      <p:ext uri="{BB962C8B-B14F-4D97-AF65-F5344CB8AC3E}">
        <p14:creationId xmlns:p14="http://schemas.microsoft.com/office/powerpoint/2010/main" val="426794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DF62F-6384-B1C7-9203-B5254D4E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Dimension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2F2BA7-B7A8-C777-9678-519F3580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18</a:t>
            </a:fld>
            <a:endParaRPr 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B168A82-D3DB-6B4D-9D63-5AE4557512D8}"/>
              </a:ext>
            </a:extLst>
          </p:cNvPr>
          <p:cNvGrpSpPr/>
          <p:nvPr/>
        </p:nvGrpSpPr>
        <p:grpSpPr>
          <a:xfrm>
            <a:off x="2310452" y="2279064"/>
            <a:ext cx="4293239" cy="3488909"/>
            <a:chOff x="4410075" y="1163542"/>
            <a:chExt cx="5964078" cy="4846721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C345F7C4-EB00-3BA2-C99C-02CB61EABB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8" r="75391" b="5299"/>
            <a:stretch/>
          </p:blipFill>
          <p:spPr bwMode="auto">
            <a:xfrm>
              <a:off x="4410075" y="1163542"/>
              <a:ext cx="3000375" cy="484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0EB189B-04A3-0792-2387-7E8BF9EFB80E}"/>
                </a:ext>
              </a:extLst>
            </p:cNvPr>
            <p:cNvGrpSpPr/>
            <p:nvPr/>
          </p:nvGrpSpPr>
          <p:grpSpPr>
            <a:xfrm>
              <a:off x="7534275" y="5148834"/>
              <a:ext cx="2643915" cy="513069"/>
              <a:chOff x="7534275" y="5148834"/>
              <a:chExt cx="2643915" cy="51306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E76739B4-0A90-673C-296A-20A1B0C97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425172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BACFA1B0-C86F-A221-BD84-11AE223F2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5148834"/>
                    <a:ext cx="1805715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393FC675-24B1-FEE1-E82C-92627A6DC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5148834"/>
                    <a:ext cx="1805715" cy="5130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B04ECF0F-8119-CBD9-F1DE-DD5DA9E16010}"/>
                </a:ext>
              </a:extLst>
            </p:cNvPr>
            <p:cNvGrpSpPr/>
            <p:nvPr/>
          </p:nvGrpSpPr>
          <p:grpSpPr>
            <a:xfrm>
              <a:off x="7534275" y="4132516"/>
              <a:ext cx="2322004" cy="369332"/>
              <a:chOff x="7534275" y="5074113"/>
              <a:chExt cx="2322004" cy="369332"/>
            </a:xfrm>
          </p:grpSpPr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795E694B-1901-7618-94BB-F78B6F992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5350449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A6A3A2B2-E7F7-68E3-E16A-8B856A03FC1B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5074113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42BCE41-2487-C23A-6723-227EBFB130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5074113"/>
                    <a:ext cx="148380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4091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875A712D-E486-2D81-6CC2-ABCA1C817997}"/>
                </a:ext>
              </a:extLst>
            </p:cNvPr>
            <p:cNvGrpSpPr/>
            <p:nvPr/>
          </p:nvGrpSpPr>
          <p:grpSpPr>
            <a:xfrm>
              <a:off x="7534275" y="2814530"/>
              <a:ext cx="2322004" cy="369332"/>
              <a:chOff x="7534275" y="4289527"/>
              <a:chExt cx="2322004" cy="369332"/>
            </a:xfrm>
          </p:grpSpPr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8EA04408-CB8C-1F40-66B6-358F3050B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4565865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4BCCC901-3B05-D086-A31C-BF9556460D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289527"/>
                    <a:ext cx="1483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𝑓𝑖𝑙𝑡𝑒𝑟𝑠</m:t>
                          </m:r>
                        </m:oMath>
                      </m:oMathPara>
                    </a14:m>
                    <a:endParaRPr/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57DB0DF-209B-5413-5862-00BB2BB70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289527"/>
                    <a:ext cx="148380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4091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205B0E1-0BF5-A9F3-E12D-F4A93C34708C}"/>
                </a:ext>
              </a:extLst>
            </p:cNvPr>
            <p:cNvGrpSpPr/>
            <p:nvPr/>
          </p:nvGrpSpPr>
          <p:grpSpPr>
            <a:xfrm>
              <a:off x="7534275" y="1434926"/>
              <a:ext cx="2839878" cy="513069"/>
              <a:chOff x="7534275" y="4650684"/>
              <a:chExt cx="2839878" cy="513069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328DD3CA-EDCD-01F1-C4A2-2315B355AF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275" y="4927023"/>
                <a:ext cx="7715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1175C002-3465-7424-4689-252561B0E9C2}"/>
                      </a:ext>
                    </a:extLst>
                  </p:cNvPr>
                  <p:cNvSpPr txBox="1"/>
                  <p:nvPr/>
                </p:nvSpPr>
                <p:spPr>
                  <a:xfrm>
                    <a:off x="8372475" y="4650684"/>
                    <a:ext cx="2001678" cy="5130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oMath>
                      </m:oMathPara>
                    </a14:m>
                    <a:endParaRPr 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F910FCC8-0243-FEFD-9C09-584895D89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2475" y="4650684"/>
                    <a:ext cx="2001678" cy="5130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E65815-D551-41D3-C240-9AA850A0191F}"/>
              </a:ext>
            </a:extLst>
          </p:cNvPr>
          <p:cNvSpPr txBox="1"/>
          <p:nvPr/>
        </p:nvSpPr>
        <p:spPr>
          <a:xfrm>
            <a:off x="5791200" y="381575"/>
            <a:ext cx="5800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time dimension: Maintain the same size, and just get what we want at the end</a:t>
            </a:r>
          </a:p>
          <a:p>
            <a:r>
              <a:rPr lang="en-US" dirty="0">
                <a:solidFill>
                  <a:srgbClr val="FF0000"/>
                </a:solidFill>
              </a:rPr>
              <a:t>For feature dimension: For the size in the middle, we set them to all equal one and the same number</a:t>
            </a:r>
          </a:p>
        </p:txBody>
      </p:sp>
    </p:spTree>
    <p:extLst>
      <p:ext uri="{BB962C8B-B14F-4D97-AF65-F5344CB8AC3E}">
        <p14:creationId xmlns:p14="http://schemas.microsoft.com/office/powerpoint/2010/main" val="11649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DNN-Composite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6208381" y="3161730"/>
            <a:ext cx="1228313" cy="1349122"/>
            <a:chOff x="3154072" y="2636910"/>
            <a:chExt cx="1228313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97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9776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40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6208381" y="4510851"/>
            <a:ext cx="1202436" cy="1349122"/>
            <a:chOff x="3153541" y="3986032"/>
            <a:chExt cx="120243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8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5940953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>
            <a:off x="7410817" y="3836291"/>
            <a:ext cx="352617" cy="371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7410817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7506908" y="3651624"/>
            <a:ext cx="960840" cy="716808"/>
            <a:chOff x="7506908" y="3651624"/>
            <a:chExt cx="960840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404598" cy="376770"/>
                </a:xfrm>
                <a:prstGeom prst="rect">
                  <a:avLst/>
                </a:prstGeom>
                <a:blipFill>
                  <a:blip r:embed="rId4"/>
                  <a:stretch>
                    <a:fillRect r="-2899"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60840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7656422" y="5000746"/>
            <a:ext cx="651973" cy="707886"/>
            <a:chOff x="7656422" y="5000746"/>
            <a:chExt cx="651973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3125" r="-9375" b="-4688"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656422" y="5370078"/>
                  <a:ext cx="6519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422" y="5370078"/>
                  <a:ext cx="65197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stCxn id="81" idx="2"/>
            <a:endCxn id="52" idx="2"/>
          </p:cNvCxnSpPr>
          <p:nvPr/>
        </p:nvCxnSpPr>
        <p:spPr>
          <a:xfrm rot="16200000" flipH="1">
            <a:off x="5404002" y="4381033"/>
            <a:ext cx="1164454" cy="444303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4053010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1644809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7D344E4-254F-530E-2A79-6571C41338AC}"/>
              </a:ext>
            </a:extLst>
          </p:cNvPr>
          <p:cNvGrpSpPr/>
          <p:nvPr/>
        </p:nvGrpSpPr>
        <p:grpSpPr>
          <a:xfrm>
            <a:off x="2204642" y="3528335"/>
            <a:ext cx="1147801" cy="338554"/>
            <a:chOff x="2204642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232286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5255446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3081543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  <a:endCxn id="59" idx="0"/>
          </p:cNvCxnSpPr>
          <p:nvPr/>
        </p:nvCxnSpPr>
        <p:spPr>
          <a:xfrm>
            <a:off x="3757041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5465168" y="3651626"/>
            <a:ext cx="602088" cy="716807"/>
            <a:chOff x="1704125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704125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125" y="4029879"/>
                  <a:ext cx="602088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7AB53275-0245-C15B-675D-ED206654B210}"/>
              </a:ext>
            </a:extLst>
          </p:cNvPr>
          <p:cNvGrpSpPr/>
          <p:nvPr/>
        </p:nvGrpSpPr>
        <p:grpSpPr>
          <a:xfrm>
            <a:off x="8168032" y="3528335"/>
            <a:ext cx="1145941" cy="338554"/>
            <a:chOff x="2204642" y="3528335"/>
            <a:chExt cx="1145941" cy="338554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9085ACA0-F5CF-BE66-F2C2-7B0B0ED0510E}"/>
                </a:ext>
              </a:extLst>
            </p:cNvPr>
            <p:cNvCxnSpPr>
              <a:cxnSpLocks/>
              <a:stCxn id="11" idx="3"/>
              <a:endCxn id="102" idx="1"/>
            </p:cNvCxnSpPr>
            <p:nvPr/>
          </p:nvCxnSpPr>
          <p:spPr>
            <a:xfrm>
              <a:off x="2204642" y="3840009"/>
              <a:ext cx="114594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3CCBF82E-427A-EB24-7F1A-FC9D17536EB4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CA28F8ED-31A3-51FA-79BA-99F405F21E8B}"/>
              </a:ext>
            </a:extLst>
          </p:cNvPr>
          <p:cNvGrpSpPr/>
          <p:nvPr/>
        </p:nvGrpSpPr>
        <p:grpSpPr>
          <a:xfrm>
            <a:off x="8154522" y="4860763"/>
            <a:ext cx="1168340" cy="338554"/>
            <a:chOff x="2191132" y="3528335"/>
            <a:chExt cx="1168340" cy="338554"/>
          </a:xfrm>
        </p:grpSpPr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558DC0DB-27F0-F320-1DB2-A6D774E7B214}"/>
                </a:ext>
              </a:extLst>
            </p:cNvPr>
            <p:cNvCxnSpPr>
              <a:cxnSpLocks/>
              <a:stCxn id="12" idx="3"/>
              <a:endCxn id="105" idx="1"/>
            </p:cNvCxnSpPr>
            <p:nvPr/>
          </p:nvCxnSpPr>
          <p:spPr>
            <a:xfrm>
              <a:off x="2191132" y="3852984"/>
              <a:ext cx="116834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033B293C-E3CD-2C16-66B8-FC7C808D6E2D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E3B0E14A-F8CC-4B36-EF4D-6455F800357E}"/>
              </a:ext>
            </a:extLst>
          </p:cNvPr>
          <p:cNvGrpSpPr/>
          <p:nvPr/>
        </p:nvGrpSpPr>
        <p:grpSpPr>
          <a:xfrm>
            <a:off x="9154602" y="3651624"/>
            <a:ext cx="723083" cy="716808"/>
            <a:chOff x="7604063" y="3651624"/>
            <a:chExt cx="723083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7795B78E-FBC9-0C03-083E-6C51B61A50C9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7795B78E-FBC9-0C03-083E-6C51B61A5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404598" cy="376770"/>
                </a:xfrm>
                <a:prstGeom prst="rect">
                  <a:avLst/>
                </a:prstGeom>
                <a:blipFill>
                  <a:blip r:embed="rId14"/>
                  <a:stretch>
                    <a:fillRect r="-2899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084DB3AB-2C0A-BC02-99AE-8640CB553738}"/>
                    </a:ext>
                  </a:extLst>
                </p:cNvPr>
                <p:cNvSpPr txBox="1"/>
                <p:nvPr/>
              </p:nvSpPr>
              <p:spPr>
                <a:xfrm>
                  <a:off x="7604063" y="4029878"/>
                  <a:ext cx="723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084DB3AB-2C0A-BC02-99AE-8640CB553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063" y="4029878"/>
                  <a:ext cx="723083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9129883" y="5000746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7DE9FB-87D9-DB2F-89ED-F5468451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85379-E632-D29F-4208-4576AC32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437CD-4697-508B-B97B-0A158BC8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6FB0EC-A5EF-926B-EFDD-333338EF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PRESAGE-Net (MLP)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686A6E-A9F8-64BC-8717-0E2E086DE78D}"/>
              </a:ext>
            </a:extLst>
          </p:cNvPr>
          <p:cNvGrpSpPr/>
          <p:nvPr/>
        </p:nvGrpSpPr>
        <p:grpSpPr>
          <a:xfrm>
            <a:off x="5024013" y="3161730"/>
            <a:ext cx="1211385" cy="1349122"/>
            <a:chOff x="3154072" y="2636910"/>
            <a:chExt cx="1211385" cy="1349122"/>
          </a:xfrm>
        </p:grpSpPr>
        <p:sp>
          <p:nvSpPr>
            <p:cNvPr id="54" name="流程圖: 人工作業 53">
              <a:extLst>
                <a:ext uri="{FF2B5EF4-FFF2-40B4-BE49-F238E27FC236}">
                  <a16:creationId xmlns:a16="http://schemas.microsoft.com/office/drawing/2014/main" id="{D245990A-5003-B4F1-9DD6-D34728E889D4}"/>
                </a:ext>
              </a:extLst>
            </p:cNvPr>
            <p:cNvSpPr/>
            <p:nvPr/>
          </p:nvSpPr>
          <p:spPr>
            <a:xfrm rot="5400000">
              <a:off x="3080729" y="2710253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/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21DA9FE-123B-AC13-124A-FDEEFE238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621" y="3126805"/>
                  <a:ext cx="118083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9CBF99-A008-356A-5C74-A919ABD2B5CD}"/>
              </a:ext>
            </a:extLst>
          </p:cNvPr>
          <p:cNvGrpSpPr/>
          <p:nvPr/>
        </p:nvGrpSpPr>
        <p:grpSpPr>
          <a:xfrm>
            <a:off x="5024013" y="4510851"/>
            <a:ext cx="1202986" cy="1349122"/>
            <a:chOff x="3153541" y="3986032"/>
            <a:chExt cx="1202986" cy="1349122"/>
          </a:xfrm>
        </p:grpSpPr>
        <p:sp>
          <p:nvSpPr>
            <p:cNvPr id="52" name="流程圖: 人工作業 51">
              <a:extLst>
                <a:ext uri="{FF2B5EF4-FFF2-40B4-BE49-F238E27FC236}">
                  <a16:creationId xmlns:a16="http://schemas.microsoft.com/office/drawing/2014/main" id="{FC987F6A-6F44-80C6-7BA3-ED2383A45BC1}"/>
                </a:ext>
              </a:extLst>
            </p:cNvPr>
            <p:cNvSpPr/>
            <p:nvPr/>
          </p:nvSpPr>
          <p:spPr>
            <a:xfrm rot="5400000">
              <a:off x="3080198" y="4059375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/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TW" dirty="0"/>
                    <a:t> 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97C8914C-FFE0-7841-C39D-9A65948FF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678" y="4475927"/>
                  <a:ext cx="117884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356DFE-701B-9B40-A9D8-1F4E382398EE}"/>
              </a:ext>
            </a:extLst>
          </p:cNvPr>
          <p:cNvCxnSpPr>
            <a:cxnSpLocks/>
            <a:stCxn id="81" idx="3"/>
            <a:endCxn id="55" idx="1"/>
          </p:cNvCxnSpPr>
          <p:nvPr/>
        </p:nvCxnSpPr>
        <p:spPr>
          <a:xfrm flipV="1">
            <a:off x="4756585" y="3836291"/>
            <a:ext cx="29797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F5677E0-9C55-FCC1-0530-D84A77062E7B}"/>
              </a:ext>
            </a:extLst>
          </p:cNvPr>
          <p:cNvCxnSpPr>
            <a:stCxn id="54" idx="0"/>
            <a:endCxn id="11" idx="1"/>
          </p:cNvCxnSpPr>
          <p:nvPr/>
        </p:nvCxnSpPr>
        <p:spPr>
          <a:xfrm flipV="1">
            <a:off x="6226449" y="3836290"/>
            <a:ext cx="352617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E1E1B1-636D-9A67-80BF-47572D3105CB}"/>
              </a:ext>
            </a:extLst>
          </p:cNvPr>
          <p:cNvCxnSpPr>
            <a:stCxn id="52" idx="0"/>
            <a:endCxn id="12" idx="1"/>
          </p:cNvCxnSpPr>
          <p:nvPr/>
        </p:nvCxnSpPr>
        <p:spPr>
          <a:xfrm>
            <a:off x="6226449" y="5185412"/>
            <a:ext cx="37571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EF2B26AE-093F-2C73-F562-9B53255A8979}"/>
              </a:ext>
            </a:extLst>
          </p:cNvPr>
          <p:cNvGrpSpPr/>
          <p:nvPr/>
        </p:nvGrpSpPr>
        <p:grpSpPr>
          <a:xfrm>
            <a:off x="6322540" y="3651624"/>
            <a:ext cx="954364" cy="716808"/>
            <a:chOff x="7506908" y="3651624"/>
            <a:chExt cx="954364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DEDEFC6-3484-7B45-631D-693A7AAC6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/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1B2DBE84-27FC-EA4F-02D3-613E38145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08" y="4029878"/>
                  <a:ext cx="954364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2CFC3D26-AC5E-B380-0D60-1FCC2F938BD0}"/>
              </a:ext>
            </a:extLst>
          </p:cNvPr>
          <p:cNvGrpSpPr/>
          <p:nvPr/>
        </p:nvGrpSpPr>
        <p:grpSpPr>
          <a:xfrm>
            <a:off x="6306588" y="5000746"/>
            <a:ext cx="1009572" cy="707886"/>
            <a:chOff x="7490956" y="5000746"/>
            <a:chExt cx="100957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64DA1E4-4ED4-6DC0-7434-D28D5CD1F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/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5BD63C5-755B-2BAF-BA14-CF52D7EFD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956" y="5370078"/>
                  <a:ext cx="1009572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肘形接點 176">
            <a:extLst>
              <a:ext uri="{FF2B5EF4-FFF2-40B4-BE49-F238E27FC236}">
                <a16:creationId xmlns:a16="http://schemas.microsoft.com/office/drawing/2014/main" id="{0C91A532-1568-E525-AAE8-C15A9BB5F166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H="1">
            <a:off x="4217286" y="4378684"/>
            <a:ext cx="1164455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9B40F0E-C88D-E391-D557-7013F2590FBB}"/>
              </a:ext>
            </a:extLst>
          </p:cNvPr>
          <p:cNvGrpSpPr/>
          <p:nvPr/>
        </p:nvGrpSpPr>
        <p:grpSpPr>
          <a:xfrm>
            <a:off x="2868642" y="3161731"/>
            <a:ext cx="1202436" cy="1349122"/>
            <a:chOff x="3312781" y="3161731"/>
            <a:chExt cx="1202436" cy="1349122"/>
          </a:xfrm>
        </p:grpSpPr>
        <p:sp>
          <p:nvSpPr>
            <p:cNvPr id="59" name="流程圖: 人工作業 58">
              <a:extLst>
                <a:ext uri="{FF2B5EF4-FFF2-40B4-BE49-F238E27FC236}">
                  <a16:creationId xmlns:a16="http://schemas.microsoft.com/office/drawing/2014/main" id="{CFA85999-41F6-A72F-B128-AE116EC6A269}"/>
                </a:ext>
              </a:extLst>
            </p:cNvPr>
            <p:cNvSpPr/>
            <p:nvPr/>
          </p:nvSpPr>
          <p:spPr>
            <a:xfrm rot="16200000">
              <a:off x="3239438" y="323507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047EB0D-7387-CC81-A209-4FE8923382E3}"/>
                </a:ext>
              </a:extLst>
            </p:cNvPr>
            <p:cNvSpPr txBox="1"/>
            <p:nvPr/>
          </p:nvSpPr>
          <p:spPr>
            <a:xfrm>
              <a:off x="3434573" y="365162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D372171-060B-5953-5A0F-FD3EAC3E9AB8}"/>
              </a:ext>
            </a:extLst>
          </p:cNvPr>
          <p:cNvGrpSpPr/>
          <p:nvPr/>
        </p:nvGrpSpPr>
        <p:grpSpPr>
          <a:xfrm>
            <a:off x="460441" y="3651626"/>
            <a:ext cx="723788" cy="716807"/>
            <a:chOff x="1670924" y="3651626"/>
            <a:chExt cx="7237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3B68FE51-E1C4-4270-9874-6D6A0E4A4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/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AE60717-5C45-52C9-C899-069506D9B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24" y="4029879"/>
                  <a:ext cx="723788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48FA442-2A45-23FA-63D9-E8DB9C0365D2}"/>
              </a:ext>
            </a:extLst>
          </p:cNvPr>
          <p:cNvGrpSpPr/>
          <p:nvPr/>
        </p:nvGrpSpPr>
        <p:grpSpPr>
          <a:xfrm>
            <a:off x="1020274" y="3528335"/>
            <a:ext cx="1147801" cy="338554"/>
            <a:chOff x="1020274" y="3528335"/>
            <a:chExt cx="1147801" cy="338554"/>
          </a:xfrm>
        </p:grpSpPr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CED2D289-6ABE-72FF-51D1-7EE0E46FA520}"/>
                </a:ext>
              </a:extLst>
            </p:cNvPr>
            <p:cNvCxnSpPr>
              <a:cxnSpLocks/>
              <a:stCxn id="67" idx="3"/>
              <a:endCxn id="77" idx="1"/>
            </p:cNvCxnSpPr>
            <p:nvPr/>
          </p:nvCxnSpPr>
          <p:spPr>
            <a:xfrm>
              <a:off x="1020274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5ECC74FC-EE11-62E1-4BD2-857481C1FE9C}"/>
                </a:ext>
              </a:extLst>
            </p:cNvPr>
            <p:cNvSpPr txBox="1"/>
            <p:nvPr/>
          </p:nvSpPr>
          <p:spPr>
            <a:xfrm>
              <a:off x="1155912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ED0797D-7F6D-C74A-DA55-7FB8D23A2263}"/>
              </a:ext>
            </a:extLst>
          </p:cNvPr>
          <p:cNvCxnSpPr>
            <a:cxnSpLocks/>
            <a:stCxn id="59" idx="2"/>
            <a:endCxn id="81" idx="1"/>
          </p:cNvCxnSpPr>
          <p:nvPr/>
        </p:nvCxnSpPr>
        <p:spPr>
          <a:xfrm>
            <a:off x="4071078" y="3836292"/>
            <a:ext cx="3317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2FFD36F8-5F6E-160C-646B-B159541C0925}"/>
              </a:ext>
            </a:extLst>
          </p:cNvPr>
          <p:cNvGrpSpPr/>
          <p:nvPr/>
        </p:nvGrpSpPr>
        <p:grpSpPr>
          <a:xfrm>
            <a:off x="1897175" y="3651626"/>
            <a:ext cx="960840" cy="716807"/>
            <a:chOff x="1555259" y="3651626"/>
            <a:chExt cx="960840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6F58DA12-F500-4C8B-280F-76D37DC20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4045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/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C54FEE38-4427-6BFF-7157-59CCA2F3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259" y="4029879"/>
                  <a:ext cx="960840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47B0F01-F540-FA6F-365A-4191FD96CA8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72673" y="3836292"/>
            <a:ext cx="2959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7A2226D5-71EC-A420-7B22-08E65C9FB11C}"/>
              </a:ext>
            </a:extLst>
          </p:cNvPr>
          <p:cNvGrpSpPr/>
          <p:nvPr/>
        </p:nvGrpSpPr>
        <p:grpSpPr>
          <a:xfrm>
            <a:off x="4271275" y="3651626"/>
            <a:ext cx="602088" cy="716807"/>
            <a:chOff x="1694600" y="3651626"/>
            <a:chExt cx="602088" cy="716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/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81A6D7CE-E8D8-29A9-825C-77D799FD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6159" y="3651626"/>
                  <a:ext cx="3537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/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279D29DF-F10A-E7CD-F8C2-67B7E7B59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600" y="4029879"/>
                  <a:ext cx="602088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BC983B07-34AA-B0BA-2BCF-86C1FDC05DC5}"/>
              </a:ext>
            </a:extLst>
          </p:cNvPr>
          <p:cNvGrpSpPr/>
          <p:nvPr/>
        </p:nvGrpSpPr>
        <p:grpSpPr>
          <a:xfrm>
            <a:off x="10923848" y="4399855"/>
            <a:ext cx="772519" cy="707886"/>
            <a:chOff x="7593557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5" name="文字方塊 104">
                  <a:extLst>
                    <a:ext uri="{FF2B5EF4-FFF2-40B4-BE49-F238E27FC236}">
                      <a16:creationId xmlns:a16="http://schemas.microsoft.com/office/drawing/2014/main" id="{C48EAD6E-D10B-5EC2-B2D0-CDAE7DEE7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6798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3125" r="-9375" b="-4688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/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F783E0A7-5578-9112-C8CE-09442837B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557" y="5370078"/>
                  <a:ext cx="77251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/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7E3B217-FC98-1C10-AC7B-1508583E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233" y="4411247"/>
                <a:ext cx="40267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0BB4CD3-6A9A-D366-0E0C-26DCA82D17D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9191907" y="4592194"/>
            <a:ext cx="29570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D9D483-EB9C-3811-E8F1-E07610E94379}"/>
              </a:ext>
            </a:extLst>
          </p:cNvPr>
          <p:cNvGrpSpPr/>
          <p:nvPr/>
        </p:nvGrpSpPr>
        <p:grpSpPr>
          <a:xfrm>
            <a:off x="9294257" y="4407528"/>
            <a:ext cx="771814" cy="707886"/>
            <a:chOff x="9294257" y="4407528"/>
            <a:chExt cx="771814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/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B1403FC4-54CF-B7A7-A13C-DF227345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609" y="4407528"/>
                  <a:ext cx="385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/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6B26A723-8D93-6078-B645-A6960568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257" y="4776860"/>
                  <a:ext cx="771814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肘形接點 183">
            <a:extLst>
              <a:ext uri="{FF2B5EF4-FFF2-40B4-BE49-F238E27FC236}">
                <a16:creationId xmlns:a16="http://schemas.microsoft.com/office/drawing/2014/main" id="{59587F1A-6334-AC33-E319-691841AC90C4}"/>
              </a:ext>
            </a:extLst>
          </p:cNvPr>
          <p:cNvCxnSpPr>
            <a:cxnSpLocks/>
            <a:stCxn id="21" idx="3"/>
            <a:endCxn id="3" idx="0"/>
          </p:cNvCxnSpPr>
          <p:nvPr/>
        </p:nvCxnSpPr>
        <p:spPr>
          <a:xfrm>
            <a:off x="8541262" y="3836290"/>
            <a:ext cx="449308" cy="57495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186">
            <a:extLst>
              <a:ext uri="{FF2B5EF4-FFF2-40B4-BE49-F238E27FC236}">
                <a16:creationId xmlns:a16="http://schemas.microsoft.com/office/drawing/2014/main" id="{8CBDAC12-2EC8-9D32-3FB5-D2DEB42E4359}"/>
              </a:ext>
            </a:extLst>
          </p:cNvPr>
          <p:cNvCxnSpPr>
            <a:cxnSpLocks/>
            <a:stCxn id="29" idx="3"/>
            <a:endCxn id="3" idx="2"/>
          </p:cNvCxnSpPr>
          <p:nvPr/>
        </p:nvCxnSpPr>
        <p:spPr>
          <a:xfrm flipV="1">
            <a:off x="8558258" y="4780579"/>
            <a:ext cx="432312" cy="4048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4C58D79-E531-9122-163B-E7F2378EE37A}"/>
              </a:ext>
            </a:extLst>
          </p:cNvPr>
          <p:cNvGrpSpPr/>
          <p:nvPr/>
        </p:nvGrpSpPr>
        <p:grpSpPr>
          <a:xfrm>
            <a:off x="6994958" y="3528335"/>
            <a:ext cx="1147801" cy="338554"/>
            <a:chOff x="2204642" y="3528335"/>
            <a:chExt cx="1147801" cy="338554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281A15F-3D44-EFE1-7559-4817F11CDF9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6D99ADE-E437-77E1-A156-23A1175C591E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88777E0-786C-9F2F-DAF6-83A4DE032B9E}"/>
              </a:ext>
            </a:extLst>
          </p:cNvPr>
          <p:cNvGrpSpPr/>
          <p:nvPr/>
        </p:nvGrpSpPr>
        <p:grpSpPr>
          <a:xfrm>
            <a:off x="7988205" y="3651624"/>
            <a:ext cx="717311" cy="716808"/>
            <a:chOff x="7596445" y="3651624"/>
            <a:chExt cx="717311" cy="716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/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280BD62E-CC62-BB58-8F85-DFE70B268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34" y="3651624"/>
                  <a:ext cx="38606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/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0E92D38-9D6B-2484-F7C9-2C0DCCA26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445" y="4029878"/>
                  <a:ext cx="717311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3F6F81F-E6C2-563C-E0EC-D290EEE83E06}"/>
              </a:ext>
            </a:extLst>
          </p:cNvPr>
          <p:cNvGrpSpPr/>
          <p:nvPr/>
        </p:nvGrpSpPr>
        <p:grpSpPr>
          <a:xfrm>
            <a:off x="7985551" y="5000746"/>
            <a:ext cx="772519" cy="707886"/>
            <a:chOff x="7597909" y="5000746"/>
            <a:chExt cx="772519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/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D32BB332-01EA-A8D0-56AD-33453383E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36" y="5000746"/>
                  <a:ext cx="3840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/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896F501-0B2E-11F7-0B72-AFCCF8670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909" y="5370078"/>
                  <a:ext cx="772519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0E85615-A239-40BD-9A77-947ECF6EAA82}"/>
              </a:ext>
            </a:extLst>
          </p:cNvPr>
          <p:cNvGrpSpPr/>
          <p:nvPr/>
        </p:nvGrpSpPr>
        <p:grpSpPr>
          <a:xfrm>
            <a:off x="6994958" y="4880954"/>
            <a:ext cx="1147801" cy="338554"/>
            <a:chOff x="2204642" y="3528335"/>
            <a:chExt cx="1147801" cy="33855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4209E1-1EAB-C7D7-0ADB-FE1FCD42673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C86F08A-18B5-A916-3C95-916E133D22D3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33DCDEAB-D219-D262-9DB4-CCAEA80E3FB7}"/>
              </a:ext>
            </a:extLst>
          </p:cNvPr>
          <p:cNvGrpSpPr/>
          <p:nvPr/>
        </p:nvGrpSpPr>
        <p:grpSpPr>
          <a:xfrm>
            <a:off x="10301978" y="4132399"/>
            <a:ext cx="457200" cy="914400"/>
            <a:chOff x="7041976" y="3589735"/>
            <a:chExt cx="457200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4E838A6-0AE5-47A4-2EFA-EDC36EB85F8D}"/>
                </a:ext>
              </a:extLst>
            </p:cNvPr>
            <p:cNvSpPr/>
            <p:nvPr/>
          </p:nvSpPr>
          <p:spPr>
            <a:xfrm>
              <a:off x="7041976" y="3589735"/>
              <a:ext cx="45720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E1DB21-78C4-7416-E92B-E9710CFFFA18}"/>
                </a:ext>
              </a:extLst>
            </p:cNvPr>
            <p:cNvSpPr txBox="1"/>
            <p:nvPr/>
          </p:nvSpPr>
          <p:spPr>
            <a:xfrm>
              <a:off x="7095688" y="3862269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</a:t>
              </a:r>
              <a:endParaRPr lang="zh-TW" altLang="en-US" dirty="0"/>
            </a:p>
          </p:txBody>
        </p:sp>
      </p:grp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8F20DE-040D-209C-137E-B39C3951DAF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9887044" y="4589599"/>
            <a:ext cx="414934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ACF9362-3033-7FAF-789F-1488DAF68BB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759178" y="4589599"/>
            <a:ext cx="343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A29ECC3-9197-E7CB-AE2B-C5178A87C972}"/>
              </a:ext>
            </a:extLst>
          </p:cNvPr>
          <p:cNvGrpSpPr/>
          <p:nvPr/>
        </p:nvGrpSpPr>
        <p:grpSpPr>
          <a:xfrm>
            <a:off x="5021064" y="1794719"/>
            <a:ext cx="1202436" cy="1349122"/>
            <a:chOff x="3191854" y="1287788"/>
            <a:chExt cx="1202436" cy="1349122"/>
          </a:xfrm>
        </p:grpSpPr>
        <p:sp>
          <p:nvSpPr>
            <p:cNvPr id="45" name="流程圖: 人工作業 44">
              <a:extLst>
                <a:ext uri="{FF2B5EF4-FFF2-40B4-BE49-F238E27FC236}">
                  <a16:creationId xmlns:a16="http://schemas.microsoft.com/office/drawing/2014/main" id="{97729C23-C7E3-E2BD-7484-610D65B229AC}"/>
                </a:ext>
              </a:extLst>
            </p:cNvPr>
            <p:cNvSpPr/>
            <p:nvPr/>
          </p:nvSpPr>
          <p:spPr>
            <a:xfrm rot="5400000">
              <a:off x="3118511" y="1361131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/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zh-TW" altLang="en-US" dirty="0"/>
                    <a:t> </a:t>
                  </a:r>
                  <a:r>
                    <a:rPr lang="en-US" altLang="zh-TW" dirty="0"/>
                    <a:t>decoder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2DC5C86-A866-E168-FD7C-3C66F5A5E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02" y="1777683"/>
                  <a:ext cx="1152816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10000" r="-42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D6366EC7-5605-0CB3-28B8-A2E417A5ECE2}"/>
              </a:ext>
            </a:extLst>
          </p:cNvPr>
          <p:cNvCxnSpPr>
            <a:stCxn id="45" idx="0"/>
            <a:endCxn id="47" idx="1"/>
          </p:cNvCxnSpPr>
          <p:nvPr/>
        </p:nvCxnSpPr>
        <p:spPr>
          <a:xfrm>
            <a:off x="6223500" y="2469280"/>
            <a:ext cx="35434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7CFDBB2-8D8A-34FA-8172-4029B1E57732}"/>
              </a:ext>
            </a:extLst>
          </p:cNvPr>
          <p:cNvGrpSpPr/>
          <p:nvPr/>
        </p:nvGrpSpPr>
        <p:grpSpPr>
          <a:xfrm>
            <a:off x="6306552" y="2284614"/>
            <a:ext cx="960135" cy="725730"/>
            <a:chOff x="6306552" y="2284614"/>
            <a:chExt cx="960135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E59B630-BAD3-BCFF-C6FF-3C2BDBEF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/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332819F5-5C4B-7F1D-12F1-AF0724302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552" y="2671790"/>
                  <a:ext cx="960135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肘形接點 176">
            <a:extLst>
              <a:ext uri="{FF2B5EF4-FFF2-40B4-BE49-F238E27FC236}">
                <a16:creationId xmlns:a16="http://schemas.microsoft.com/office/drawing/2014/main" id="{8083A27E-E438-8D89-FA11-0C7ECF0C6DC5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214336" y="2827009"/>
            <a:ext cx="1164457" cy="449000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FD3ED016-2C3C-215D-3078-08679B3BA3CF}"/>
              </a:ext>
            </a:extLst>
          </p:cNvPr>
          <p:cNvGrpSpPr/>
          <p:nvPr/>
        </p:nvGrpSpPr>
        <p:grpSpPr>
          <a:xfrm>
            <a:off x="7981528" y="2284614"/>
            <a:ext cx="723082" cy="725730"/>
            <a:chOff x="6413507" y="2284614"/>
            <a:chExt cx="723082" cy="725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/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799D7E0-AC46-D8AD-C471-88AA424E4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48" y="2284614"/>
                  <a:ext cx="380489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/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E1D98A62-6BBD-8CBE-5E5E-D057D58BD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507" y="2671790"/>
                  <a:ext cx="723082" cy="338554"/>
                </a:xfrm>
                <a:prstGeom prst="rect">
                  <a:avLst/>
                </a:prstGeom>
                <a:blipFill>
                  <a:blip r:embed="rId2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6E16BC3-F16C-8EBB-FDA7-3B5110C2A0AA}"/>
              </a:ext>
            </a:extLst>
          </p:cNvPr>
          <p:cNvGrpSpPr/>
          <p:nvPr/>
        </p:nvGrpSpPr>
        <p:grpSpPr>
          <a:xfrm>
            <a:off x="6994958" y="2168880"/>
            <a:ext cx="1147801" cy="338554"/>
            <a:chOff x="2204642" y="3528335"/>
            <a:chExt cx="1147801" cy="338554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4160CD1-CC5A-3A63-B608-8CDBD22BA627}"/>
                </a:ext>
              </a:extLst>
            </p:cNvPr>
            <p:cNvCxnSpPr>
              <a:cxnSpLocks/>
            </p:cNvCxnSpPr>
            <p:nvPr/>
          </p:nvCxnSpPr>
          <p:spPr>
            <a:xfrm>
              <a:off x="2204642" y="3836292"/>
              <a:ext cx="1147801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5F47C2DA-B70A-41F3-8EAA-38A3DFAFCED0}"/>
                </a:ext>
              </a:extLst>
            </p:cNvPr>
            <p:cNvSpPr txBox="1"/>
            <p:nvPr/>
          </p:nvSpPr>
          <p:spPr>
            <a:xfrm>
              <a:off x="2300007" y="3528335"/>
              <a:ext cx="891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000"/>
                  </a:solidFill>
                </a:rPr>
                <a:t>Reshape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/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B1E5B281-F8E9-2CCA-34FC-25F349916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9" y="2962213"/>
                <a:ext cx="40267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8A791477-F583-B961-7242-992AE1E341CF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9197593" y="3146879"/>
            <a:ext cx="685442" cy="371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6482CD0F-2109-C73E-34E1-9CA53413A98B}"/>
              </a:ext>
            </a:extLst>
          </p:cNvPr>
          <p:cNvGrpSpPr/>
          <p:nvPr/>
        </p:nvGrpSpPr>
        <p:grpSpPr>
          <a:xfrm>
            <a:off x="9718630" y="2962213"/>
            <a:ext cx="723788" cy="712068"/>
            <a:chOff x="9718630" y="2962213"/>
            <a:chExt cx="723788" cy="712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/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D453748D-DA36-A32C-0651-E77C815BA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35" y="2962213"/>
                  <a:ext cx="404598" cy="376770"/>
                </a:xfrm>
                <a:prstGeom prst="rect">
                  <a:avLst/>
                </a:prstGeom>
                <a:blipFill>
                  <a:blip r:embed="rId31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/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3191FA47-F55D-63A0-E5FD-C38C7FE34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630" y="3335727"/>
                  <a:ext cx="723788" cy="338554"/>
                </a:xfrm>
                <a:prstGeom prst="rect">
                  <a:avLst/>
                </a:prstGeom>
                <a:blipFill>
                  <a:blip r:embed="rId3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肘形接點 178">
            <a:extLst>
              <a:ext uri="{FF2B5EF4-FFF2-40B4-BE49-F238E27FC236}">
                <a16:creationId xmlns:a16="http://schemas.microsoft.com/office/drawing/2014/main" id="{BF68E6D1-5B46-F715-66A0-75483F493E88}"/>
              </a:ext>
            </a:extLst>
          </p:cNvPr>
          <p:cNvCxnSpPr>
            <a:cxnSpLocks/>
            <a:stCxn id="60" idx="3"/>
            <a:endCxn id="72" idx="0"/>
          </p:cNvCxnSpPr>
          <p:nvPr/>
        </p:nvCxnSpPr>
        <p:spPr>
          <a:xfrm>
            <a:off x="8526358" y="2469280"/>
            <a:ext cx="469898" cy="4929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180">
            <a:extLst>
              <a:ext uri="{FF2B5EF4-FFF2-40B4-BE49-F238E27FC236}">
                <a16:creationId xmlns:a16="http://schemas.microsoft.com/office/drawing/2014/main" id="{1D8BF158-3181-FF21-59CD-BBBA1CDF464D}"/>
              </a:ext>
            </a:extLst>
          </p:cNvPr>
          <p:cNvCxnSpPr>
            <a:cxnSpLocks/>
          </p:cNvCxnSpPr>
          <p:nvPr/>
        </p:nvCxnSpPr>
        <p:spPr>
          <a:xfrm flipV="1">
            <a:off x="8557495" y="3331545"/>
            <a:ext cx="430052" cy="504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41C63C1-578F-887B-11B0-5FBF467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2F54-D5F0-EB0B-C09E-1813622B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108EB-CCD0-560D-73BF-518699F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5F525-554F-ECC9-3E2E-69D7CCF1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PRESAGE-Net</a:t>
            </a:r>
            <a:r>
              <a:rPr lang="zh-TW" altLang="en-US" dirty="0"/>
              <a:t> </a:t>
            </a:r>
            <a:r>
              <a:rPr lang="en-US" altLang="zh-TW" dirty="0"/>
              <a:t>(Original)</a:t>
            </a:r>
            <a:endParaRPr 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40995CD-69EB-9B49-2646-D0FBCC1E94CA}"/>
              </a:ext>
            </a:extLst>
          </p:cNvPr>
          <p:cNvGrpSpPr/>
          <p:nvPr/>
        </p:nvGrpSpPr>
        <p:grpSpPr>
          <a:xfrm>
            <a:off x="1670924" y="1812608"/>
            <a:ext cx="8375345" cy="4047366"/>
            <a:chOff x="1115786" y="1690688"/>
            <a:chExt cx="8375345" cy="4047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/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流程圖: 人工作業 43">
              <a:extLst>
                <a:ext uri="{FF2B5EF4-FFF2-40B4-BE49-F238E27FC236}">
                  <a16:creationId xmlns:a16="http://schemas.microsoft.com/office/drawing/2014/main" id="{602642DF-EF4B-E023-C7FE-0953862425CB}"/>
                </a:ext>
              </a:extLst>
            </p:cNvPr>
            <p:cNvSpPr/>
            <p:nvPr/>
          </p:nvSpPr>
          <p:spPr>
            <a:xfrm rot="16200000">
              <a:off x="1874402" y="311315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/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A654FB13-328B-4501-10DC-9EBE0083458A}"/>
                </a:ext>
              </a:extLst>
            </p:cNvPr>
            <p:cNvGrpSpPr/>
            <p:nvPr/>
          </p:nvGrpSpPr>
          <p:grpSpPr>
            <a:xfrm>
              <a:off x="4048182" y="1690688"/>
              <a:ext cx="1202436" cy="1349122"/>
              <a:chOff x="3191854" y="1287788"/>
              <a:chExt cx="1202436" cy="1349122"/>
            </a:xfrm>
          </p:grpSpPr>
          <p:sp>
            <p:nvSpPr>
              <p:cNvPr id="92" name="流程圖: 人工作業 91">
                <a:extLst>
                  <a:ext uri="{FF2B5EF4-FFF2-40B4-BE49-F238E27FC236}">
                    <a16:creationId xmlns:a16="http://schemas.microsoft.com/office/drawing/2014/main" id="{4CF32FA4-5FC4-904E-ED0F-1663A3305393}"/>
                  </a:ext>
                </a:extLst>
              </p:cNvPr>
              <p:cNvSpPr/>
              <p:nvPr/>
            </p:nvSpPr>
            <p:spPr>
              <a:xfrm rot="5400000">
                <a:off x="3118511" y="1361131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84AA91BA-3965-B7A4-8640-8CBA238247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a14:m>
                    <a:r>
                      <a:rPr lang="zh-TW" altLang="en-US" dirty="0"/>
                      <a:t> </a:t>
                    </a:r>
                    <a:r>
                      <a:rPr lang="en-US" altLang="zh-TW" dirty="0"/>
                      <a:t>decoder</a:t>
                    </a:r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5" name="文字方塊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42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22C9357-90D1-6A68-55B2-0612102BCA33}"/>
                </a:ext>
              </a:extLst>
            </p:cNvPr>
            <p:cNvSpPr txBox="1"/>
            <p:nvPr/>
          </p:nvSpPr>
          <p:spPr>
            <a:xfrm>
              <a:off x="2043418" y="352970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6DD0516F-4460-CA2C-DC51-D3775A7DB30F}"/>
                </a:ext>
              </a:extLst>
            </p:cNvPr>
            <p:cNvGrpSpPr/>
            <p:nvPr/>
          </p:nvGrpSpPr>
          <p:grpSpPr>
            <a:xfrm>
              <a:off x="4048182" y="3039811"/>
              <a:ext cx="1202436" cy="1349122"/>
              <a:chOff x="3154072" y="2636910"/>
              <a:chExt cx="1202436" cy="1349122"/>
            </a:xfrm>
          </p:grpSpPr>
          <p:sp>
            <p:nvSpPr>
              <p:cNvPr id="90" name="流程圖: 人工作業 89">
                <a:extLst>
                  <a:ext uri="{FF2B5EF4-FFF2-40B4-BE49-F238E27FC236}">
                    <a16:creationId xmlns:a16="http://schemas.microsoft.com/office/drawing/2014/main" id="{E49553F2-2422-28A2-0BF2-16FEF3F37132}"/>
                  </a:ext>
                </a:extLst>
              </p:cNvPr>
              <p:cNvSpPr/>
              <p:nvPr/>
            </p:nvSpPr>
            <p:spPr>
              <a:xfrm rot="5400000">
                <a:off x="3080729" y="2710253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68995808-F07C-7753-59AD-F61166C7E061}"/>
                  </a:ext>
                </a:extLst>
              </p:cNvPr>
              <p:cNvSpPr txBox="1"/>
              <p:nvPr/>
            </p:nvSpPr>
            <p:spPr>
              <a:xfrm>
                <a:off x="3184621" y="3126805"/>
                <a:ext cx="11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 decoder</a:t>
                </a:r>
                <a:endParaRPr lang="zh-TW" altLang="en-US" dirty="0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C708CD2B-8852-CDDB-9A4B-9B5BB9F879A2}"/>
                </a:ext>
              </a:extLst>
            </p:cNvPr>
            <p:cNvGrpSpPr/>
            <p:nvPr/>
          </p:nvGrpSpPr>
          <p:grpSpPr>
            <a:xfrm>
              <a:off x="4048182" y="4388932"/>
              <a:ext cx="1202436" cy="1349122"/>
              <a:chOff x="3153541" y="3986032"/>
              <a:chExt cx="1202436" cy="1349122"/>
            </a:xfrm>
          </p:grpSpPr>
          <p:sp>
            <p:nvSpPr>
              <p:cNvPr id="88" name="流程圖: 人工作業 87">
                <a:extLst>
                  <a:ext uri="{FF2B5EF4-FFF2-40B4-BE49-F238E27FC236}">
                    <a16:creationId xmlns:a16="http://schemas.microsoft.com/office/drawing/2014/main" id="{95BFBD90-2E26-5BC7-1FB2-2D7CFFD7F9B7}"/>
                  </a:ext>
                </a:extLst>
              </p:cNvPr>
              <p:cNvSpPr/>
              <p:nvPr/>
            </p:nvSpPr>
            <p:spPr>
              <a:xfrm rot="5400000">
                <a:off x="3080198" y="4059375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8817F99-34DC-8B8C-B0F8-334AD963850F}"/>
                  </a:ext>
                </a:extLst>
              </p:cNvPr>
              <p:cNvSpPr txBox="1"/>
              <p:nvPr/>
            </p:nvSpPr>
            <p:spPr>
              <a:xfrm>
                <a:off x="3177678" y="4475927"/>
                <a:ext cx="115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 decoder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/>
                <p:nvPr/>
              </p:nvSpPr>
              <p:spPr>
                <a:xfrm>
                  <a:off x="5603235" y="3529705"/>
                  <a:ext cx="38914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235" y="3529705"/>
                  <a:ext cx="3891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/>
                <p:nvPr/>
              </p:nvSpPr>
              <p:spPr>
                <a:xfrm>
                  <a:off x="5591501" y="4878827"/>
                  <a:ext cx="41261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501" y="4878827"/>
                  <a:ext cx="4126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/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/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/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/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/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blipFill>
                  <a:blip r:embed="rId13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91719261-C5E3-D44F-9807-D19997B92391}"/>
                </a:ext>
              </a:extLst>
            </p:cNvPr>
            <p:cNvGrpSpPr/>
            <p:nvPr/>
          </p:nvGrpSpPr>
          <p:grpSpPr>
            <a:xfrm>
              <a:off x="8127043" y="2567759"/>
              <a:ext cx="457200" cy="914400"/>
              <a:chOff x="7041976" y="2147015"/>
              <a:chExt cx="457200" cy="9144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4BC5216-3ACA-C236-C74B-86BB7F8E82A9}"/>
                  </a:ext>
                </a:extLst>
              </p:cNvPr>
              <p:cNvSpPr/>
              <p:nvPr/>
            </p:nvSpPr>
            <p:spPr>
              <a:xfrm>
                <a:off x="7041976" y="2147015"/>
                <a:ext cx="457200" cy="91440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F21E7AE2-1251-D5AD-A562-66DC82A474E3}"/>
                  </a:ext>
                </a:extLst>
              </p:cNvPr>
              <p:cNvSpPr txBox="1"/>
              <p:nvPr/>
            </p:nvSpPr>
            <p:spPr>
              <a:xfrm>
                <a:off x="7095688" y="2419549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</a:t>
                </a:r>
                <a:endParaRPr lang="zh-TW" altLang="en-US" dirty="0"/>
              </a:p>
            </p:txBody>
          </p:sp>
        </p:grp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67AA64D2-EFAD-8C87-8154-1B690B369DBB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>
            <a:xfrm>
              <a:off x="1675619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33298AE-3A60-3B63-E171-39128B0C9D08}"/>
                </a:ext>
              </a:extLst>
            </p:cNvPr>
            <p:cNvCxnSpPr>
              <a:stCxn id="44" idx="2"/>
              <a:endCxn id="45" idx="1"/>
            </p:cNvCxnSpPr>
            <p:nvPr/>
          </p:nvCxnSpPr>
          <p:spPr>
            <a:xfrm>
              <a:off x="3150181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3C7D8BC-A768-6A0E-76D8-D305831DFFF5}"/>
                </a:ext>
              </a:extLst>
            </p:cNvPr>
            <p:cNvCxnSpPr>
              <a:stCxn id="45" idx="3"/>
              <a:endCxn id="91" idx="1"/>
            </p:cNvCxnSpPr>
            <p:nvPr/>
          </p:nvCxnSpPr>
          <p:spPr>
            <a:xfrm>
              <a:off x="3776057" y="3714372"/>
              <a:ext cx="30267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BFA4E2BF-0781-191A-3574-EE4260D4C78D}"/>
                </a:ext>
              </a:extLst>
            </p:cNvPr>
            <p:cNvCxnSpPr>
              <a:stCxn id="92" idx="0"/>
              <a:endCxn id="54" idx="1"/>
            </p:cNvCxnSpPr>
            <p:nvPr/>
          </p:nvCxnSpPr>
          <p:spPr>
            <a:xfrm>
              <a:off x="5250618" y="2365249"/>
              <a:ext cx="3543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6E382575-C4AB-E435-1AD4-E21AC0CEF2FC}"/>
                </a:ext>
              </a:extLst>
            </p:cNvPr>
            <p:cNvCxnSpPr>
              <a:stCxn id="90" idx="0"/>
              <a:endCxn id="52" idx="1"/>
            </p:cNvCxnSpPr>
            <p:nvPr/>
          </p:nvCxnSpPr>
          <p:spPr>
            <a:xfrm flipV="1">
              <a:off x="5250618" y="3714371"/>
              <a:ext cx="352617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747366B-F15D-B38B-D937-AF83A24AF05B}"/>
                </a:ext>
              </a:extLst>
            </p:cNvPr>
            <p:cNvCxnSpPr>
              <a:stCxn id="88" idx="0"/>
              <a:endCxn id="53" idx="1"/>
            </p:cNvCxnSpPr>
            <p:nvPr/>
          </p:nvCxnSpPr>
          <p:spPr>
            <a:xfrm>
              <a:off x="5250618" y="5063493"/>
              <a:ext cx="34088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6D095B8-E72A-3EFB-2F71-F52B9C035AE7}"/>
                </a:ext>
              </a:extLst>
            </p:cNvPr>
            <p:cNvCxnSpPr>
              <a:stCxn id="56" idx="3"/>
              <a:endCxn id="57" idx="1"/>
            </p:cNvCxnSpPr>
            <p:nvPr/>
          </p:nvCxnSpPr>
          <p:spPr>
            <a:xfrm>
              <a:off x="6996535" y="3024959"/>
              <a:ext cx="31097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62A8BD1-C521-F46B-979C-9E2FECFB7211}"/>
                </a:ext>
              </a:extLst>
            </p:cNvPr>
            <p:cNvCxnSpPr>
              <a:stCxn id="55" idx="3"/>
              <a:endCxn id="58" idx="1"/>
            </p:cNvCxnSpPr>
            <p:nvPr/>
          </p:nvCxnSpPr>
          <p:spPr>
            <a:xfrm>
              <a:off x="7002287" y="4467735"/>
              <a:ext cx="29570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4E088A23-2586-6F2B-C83B-415D0705D919}"/>
                </a:ext>
              </a:extLst>
            </p:cNvPr>
            <p:cNvCxnSpPr>
              <a:stCxn id="57" idx="3"/>
              <a:endCxn id="86" idx="1"/>
            </p:cNvCxnSpPr>
            <p:nvPr/>
          </p:nvCxnSpPr>
          <p:spPr>
            <a:xfrm>
              <a:off x="7693065" y="3024959"/>
              <a:ext cx="433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/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4688" r="-11111" b="-1563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AA4668A-DF94-7AC1-4BCB-E275B5FD5BDE}"/>
                </a:ext>
              </a:extLst>
            </p:cNvPr>
            <p:cNvCxnSpPr>
              <a:stCxn id="86" idx="3"/>
              <a:endCxn id="71" idx="1"/>
            </p:cNvCxnSpPr>
            <p:nvPr/>
          </p:nvCxnSpPr>
          <p:spPr>
            <a:xfrm>
              <a:off x="8584243" y="3024959"/>
              <a:ext cx="34356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/>
                <p:nvPr/>
              </p:nvSpPr>
              <p:spPr>
                <a:xfrm>
                  <a:off x="5440625" y="2567759"/>
                  <a:ext cx="7637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625" y="2567759"/>
                  <a:ext cx="763799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/>
                <p:nvPr/>
              </p:nvSpPr>
              <p:spPr>
                <a:xfrm>
                  <a:off x="5443864" y="3907959"/>
                  <a:ext cx="7085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864" y="3907959"/>
                  <a:ext cx="708591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/>
                <p:nvPr/>
              </p:nvSpPr>
              <p:spPr>
                <a:xfrm>
                  <a:off x="5440978" y="5248159"/>
                  <a:ext cx="7143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78" y="5248159"/>
                  <a:ext cx="714363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/>
                <p:nvPr/>
              </p:nvSpPr>
              <p:spPr>
                <a:xfrm>
                  <a:off x="7167119" y="4652401"/>
                  <a:ext cx="715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119" y="4652401"/>
                  <a:ext cx="715068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/>
                <p:nvPr/>
              </p:nvSpPr>
              <p:spPr>
                <a:xfrm>
                  <a:off x="7143106" y="3213807"/>
                  <a:ext cx="7630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106" y="3213807"/>
                  <a:ext cx="763094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/>
                <p:nvPr/>
              </p:nvSpPr>
              <p:spPr>
                <a:xfrm>
                  <a:off x="8734064" y="3213807"/>
                  <a:ext cx="7570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064" y="3213807"/>
                  <a:ext cx="75706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肘形接點 176">
              <a:extLst>
                <a:ext uri="{FF2B5EF4-FFF2-40B4-BE49-F238E27FC236}">
                  <a16:creationId xmlns:a16="http://schemas.microsoft.com/office/drawing/2014/main" id="{5B45A4D1-5C2E-FFC4-B390-EB1F47DB33A9}"/>
                </a:ext>
              </a:extLst>
            </p:cNvPr>
            <p:cNvCxnSpPr>
              <a:cxnSpLocks/>
              <a:stCxn id="45" idx="2"/>
              <a:endCxn id="88" idx="2"/>
            </p:cNvCxnSpPr>
            <p:nvPr/>
          </p:nvCxnSpPr>
          <p:spPr>
            <a:xfrm rot="16200000" flipH="1">
              <a:off x="3241455" y="4256765"/>
              <a:ext cx="1164455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178">
              <a:extLst>
                <a:ext uri="{FF2B5EF4-FFF2-40B4-BE49-F238E27FC236}">
                  <a16:creationId xmlns:a16="http://schemas.microsoft.com/office/drawing/2014/main" id="{EF868BE4-8B98-F2DF-FBE3-CF9839BCE5FC}"/>
                </a:ext>
              </a:extLst>
            </p:cNvPr>
            <p:cNvCxnSpPr>
              <a:stCxn id="54" idx="3"/>
              <a:endCxn id="56" idx="0"/>
            </p:cNvCxnSpPr>
            <p:nvPr/>
          </p:nvCxnSpPr>
          <p:spPr>
            <a:xfrm>
              <a:off x="5990649" y="2365249"/>
              <a:ext cx="804549" cy="4750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接點 180">
              <a:extLst>
                <a:ext uri="{FF2B5EF4-FFF2-40B4-BE49-F238E27FC236}">
                  <a16:creationId xmlns:a16="http://schemas.microsoft.com/office/drawing/2014/main" id="{46EA34D5-58C1-83EA-1D5A-CAEF6D453158}"/>
                </a:ext>
              </a:extLst>
            </p:cNvPr>
            <p:cNvCxnSpPr/>
            <p:nvPr/>
          </p:nvCxnSpPr>
          <p:spPr>
            <a:xfrm flipV="1">
              <a:off x="5995254" y="3209625"/>
              <a:ext cx="806400" cy="5047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接點 183">
              <a:extLst>
                <a:ext uri="{FF2B5EF4-FFF2-40B4-BE49-F238E27FC236}">
                  <a16:creationId xmlns:a16="http://schemas.microsoft.com/office/drawing/2014/main" id="{EE7FECF9-717F-6D14-FD26-804C0648CF04}"/>
                </a:ext>
              </a:extLst>
            </p:cNvPr>
            <p:cNvCxnSpPr/>
            <p:nvPr/>
          </p:nvCxnSpPr>
          <p:spPr>
            <a:xfrm>
              <a:off x="5992379" y="3714371"/>
              <a:ext cx="806400" cy="5686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186">
              <a:extLst>
                <a:ext uri="{FF2B5EF4-FFF2-40B4-BE49-F238E27FC236}">
                  <a16:creationId xmlns:a16="http://schemas.microsoft.com/office/drawing/2014/main" id="{CBB77875-2A77-D28C-654D-0E902DD147D4}"/>
                </a:ext>
              </a:extLst>
            </p:cNvPr>
            <p:cNvCxnSpPr>
              <a:stCxn id="53" idx="3"/>
              <a:endCxn id="55" idx="2"/>
            </p:cNvCxnSpPr>
            <p:nvPr/>
          </p:nvCxnSpPr>
          <p:spPr>
            <a:xfrm flipV="1">
              <a:off x="6004114" y="4652401"/>
              <a:ext cx="806400" cy="4110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/>
                <p:nvPr/>
              </p:nvSpPr>
              <p:spPr>
                <a:xfrm>
                  <a:off x="3258762" y="3899037"/>
                  <a:ext cx="7071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762" y="3899037"/>
                  <a:ext cx="7071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肘形接點 176">
              <a:extLst>
                <a:ext uri="{FF2B5EF4-FFF2-40B4-BE49-F238E27FC236}">
                  <a16:creationId xmlns:a16="http://schemas.microsoft.com/office/drawing/2014/main" id="{C6576033-7AD7-F5EA-172F-ED047AB3B6A5}"/>
                </a:ext>
              </a:extLst>
            </p:cNvPr>
            <p:cNvCxnSpPr>
              <a:cxnSpLocks/>
              <a:stCxn id="45" idx="0"/>
              <a:endCxn id="92" idx="2"/>
            </p:cNvCxnSpPr>
            <p:nvPr/>
          </p:nvCxnSpPr>
          <p:spPr>
            <a:xfrm rot="5400000" flipH="1" flipV="1">
              <a:off x="3241454" y="2722978"/>
              <a:ext cx="1164457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/>
                <p:nvPr/>
              </p:nvSpPr>
              <p:spPr>
                <a:xfrm>
                  <a:off x="1115786" y="3907959"/>
                  <a:ext cx="715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786" y="3907959"/>
                  <a:ext cx="715068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37606B-5645-C7B6-C303-6EBAEF09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PRESAGE-Net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40995CD-69EB-9B49-2646-D0FBCC1E94CA}"/>
              </a:ext>
            </a:extLst>
          </p:cNvPr>
          <p:cNvGrpSpPr/>
          <p:nvPr/>
        </p:nvGrpSpPr>
        <p:grpSpPr>
          <a:xfrm>
            <a:off x="1670924" y="1812608"/>
            <a:ext cx="8375345" cy="4047366"/>
            <a:chOff x="1115786" y="1690688"/>
            <a:chExt cx="8375345" cy="4047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/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流程圖: 人工作業 43">
              <a:extLst>
                <a:ext uri="{FF2B5EF4-FFF2-40B4-BE49-F238E27FC236}">
                  <a16:creationId xmlns:a16="http://schemas.microsoft.com/office/drawing/2014/main" id="{602642DF-EF4B-E023-C7FE-0953862425CB}"/>
                </a:ext>
              </a:extLst>
            </p:cNvPr>
            <p:cNvSpPr/>
            <p:nvPr/>
          </p:nvSpPr>
          <p:spPr>
            <a:xfrm rot="16200000">
              <a:off x="1874402" y="311315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/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A654FB13-328B-4501-10DC-9EBE0083458A}"/>
                </a:ext>
              </a:extLst>
            </p:cNvPr>
            <p:cNvGrpSpPr/>
            <p:nvPr/>
          </p:nvGrpSpPr>
          <p:grpSpPr>
            <a:xfrm>
              <a:off x="4048182" y="1690688"/>
              <a:ext cx="1202436" cy="1349122"/>
              <a:chOff x="3191854" y="1287788"/>
              <a:chExt cx="1202436" cy="1349122"/>
            </a:xfrm>
          </p:grpSpPr>
          <p:sp>
            <p:nvSpPr>
              <p:cNvPr id="92" name="流程圖: 人工作業 91">
                <a:extLst>
                  <a:ext uri="{FF2B5EF4-FFF2-40B4-BE49-F238E27FC236}">
                    <a16:creationId xmlns:a16="http://schemas.microsoft.com/office/drawing/2014/main" id="{4CF32FA4-5FC4-904E-ED0F-1663A3305393}"/>
                  </a:ext>
                </a:extLst>
              </p:cNvPr>
              <p:cNvSpPr/>
              <p:nvPr/>
            </p:nvSpPr>
            <p:spPr>
              <a:xfrm rot="5400000">
                <a:off x="3118511" y="1361131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84AA91BA-3965-B7A4-8640-8CBA238247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a14:m>
                    <a:r>
                      <a:rPr lang="zh-TW" altLang="en-US" dirty="0"/>
                      <a:t> </a:t>
                    </a:r>
                    <a:r>
                      <a:rPr lang="en-US" altLang="zh-TW" dirty="0"/>
                      <a:t>decoder</a:t>
                    </a:r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5" name="文字方塊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42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22C9357-90D1-6A68-55B2-0612102BCA33}"/>
                </a:ext>
              </a:extLst>
            </p:cNvPr>
            <p:cNvSpPr txBox="1"/>
            <p:nvPr/>
          </p:nvSpPr>
          <p:spPr>
            <a:xfrm>
              <a:off x="2043418" y="352970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6DD0516F-4460-CA2C-DC51-D3775A7DB30F}"/>
                </a:ext>
              </a:extLst>
            </p:cNvPr>
            <p:cNvGrpSpPr/>
            <p:nvPr/>
          </p:nvGrpSpPr>
          <p:grpSpPr>
            <a:xfrm>
              <a:off x="4048182" y="3039811"/>
              <a:ext cx="1202436" cy="1349122"/>
              <a:chOff x="3154072" y="2636910"/>
              <a:chExt cx="1202436" cy="1349122"/>
            </a:xfrm>
          </p:grpSpPr>
          <p:sp>
            <p:nvSpPr>
              <p:cNvPr id="90" name="流程圖: 人工作業 89">
                <a:extLst>
                  <a:ext uri="{FF2B5EF4-FFF2-40B4-BE49-F238E27FC236}">
                    <a16:creationId xmlns:a16="http://schemas.microsoft.com/office/drawing/2014/main" id="{E49553F2-2422-28A2-0BF2-16FEF3F37132}"/>
                  </a:ext>
                </a:extLst>
              </p:cNvPr>
              <p:cNvSpPr/>
              <p:nvPr/>
            </p:nvSpPr>
            <p:spPr>
              <a:xfrm rot="5400000">
                <a:off x="3080729" y="2710253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68995808-F07C-7753-59AD-F61166C7E061}"/>
                  </a:ext>
                </a:extLst>
              </p:cNvPr>
              <p:cNvSpPr txBox="1"/>
              <p:nvPr/>
            </p:nvSpPr>
            <p:spPr>
              <a:xfrm>
                <a:off x="3184621" y="3126805"/>
                <a:ext cx="11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 decoder</a:t>
                </a:r>
                <a:endParaRPr lang="zh-TW" altLang="en-US" dirty="0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C708CD2B-8852-CDDB-9A4B-9B5BB9F879A2}"/>
                </a:ext>
              </a:extLst>
            </p:cNvPr>
            <p:cNvGrpSpPr/>
            <p:nvPr/>
          </p:nvGrpSpPr>
          <p:grpSpPr>
            <a:xfrm>
              <a:off x="4048182" y="4388932"/>
              <a:ext cx="1202436" cy="1349122"/>
              <a:chOff x="3153541" y="3986032"/>
              <a:chExt cx="1202436" cy="1349122"/>
            </a:xfrm>
          </p:grpSpPr>
          <p:sp>
            <p:nvSpPr>
              <p:cNvPr id="88" name="流程圖: 人工作業 87">
                <a:extLst>
                  <a:ext uri="{FF2B5EF4-FFF2-40B4-BE49-F238E27FC236}">
                    <a16:creationId xmlns:a16="http://schemas.microsoft.com/office/drawing/2014/main" id="{95BFBD90-2E26-5BC7-1FB2-2D7CFFD7F9B7}"/>
                  </a:ext>
                </a:extLst>
              </p:cNvPr>
              <p:cNvSpPr/>
              <p:nvPr/>
            </p:nvSpPr>
            <p:spPr>
              <a:xfrm rot="5400000">
                <a:off x="3080198" y="4059375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8817F99-34DC-8B8C-B0F8-334AD963850F}"/>
                  </a:ext>
                </a:extLst>
              </p:cNvPr>
              <p:cNvSpPr txBox="1"/>
              <p:nvPr/>
            </p:nvSpPr>
            <p:spPr>
              <a:xfrm>
                <a:off x="3177678" y="4475927"/>
                <a:ext cx="115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 decoder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/>
                <p:nvPr/>
              </p:nvSpPr>
              <p:spPr>
                <a:xfrm>
                  <a:off x="5603235" y="3529705"/>
                  <a:ext cx="38914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235" y="3529705"/>
                  <a:ext cx="3891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/>
                <p:nvPr/>
              </p:nvSpPr>
              <p:spPr>
                <a:xfrm>
                  <a:off x="5591501" y="4878827"/>
                  <a:ext cx="41261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501" y="4878827"/>
                  <a:ext cx="4126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/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/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/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/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/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blipFill>
                  <a:blip r:embed="rId13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91719261-C5E3-D44F-9807-D19997B92391}"/>
                </a:ext>
              </a:extLst>
            </p:cNvPr>
            <p:cNvGrpSpPr/>
            <p:nvPr/>
          </p:nvGrpSpPr>
          <p:grpSpPr>
            <a:xfrm>
              <a:off x="8127043" y="2567759"/>
              <a:ext cx="457200" cy="914400"/>
              <a:chOff x="7041976" y="2147015"/>
              <a:chExt cx="457200" cy="9144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4BC5216-3ACA-C236-C74B-86BB7F8E82A9}"/>
                  </a:ext>
                </a:extLst>
              </p:cNvPr>
              <p:cNvSpPr/>
              <p:nvPr/>
            </p:nvSpPr>
            <p:spPr>
              <a:xfrm>
                <a:off x="7041976" y="2147015"/>
                <a:ext cx="457200" cy="91440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F21E7AE2-1251-D5AD-A562-66DC82A474E3}"/>
                  </a:ext>
                </a:extLst>
              </p:cNvPr>
              <p:cNvSpPr txBox="1"/>
              <p:nvPr/>
            </p:nvSpPr>
            <p:spPr>
              <a:xfrm>
                <a:off x="7095688" y="2419549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</a:t>
                </a:r>
                <a:endParaRPr lang="zh-TW" altLang="en-US" dirty="0"/>
              </a:p>
            </p:txBody>
          </p:sp>
        </p:grp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67AA64D2-EFAD-8C87-8154-1B690B369DBB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>
            <a:xfrm>
              <a:off x="1675619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33298AE-3A60-3B63-E171-39128B0C9D08}"/>
                </a:ext>
              </a:extLst>
            </p:cNvPr>
            <p:cNvCxnSpPr>
              <a:stCxn id="44" idx="2"/>
              <a:endCxn id="45" idx="1"/>
            </p:cNvCxnSpPr>
            <p:nvPr/>
          </p:nvCxnSpPr>
          <p:spPr>
            <a:xfrm>
              <a:off x="3150181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3C7D8BC-A768-6A0E-76D8-D305831DFFF5}"/>
                </a:ext>
              </a:extLst>
            </p:cNvPr>
            <p:cNvCxnSpPr>
              <a:stCxn id="45" idx="3"/>
              <a:endCxn id="91" idx="1"/>
            </p:cNvCxnSpPr>
            <p:nvPr/>
          </p:nvCxnSpPr>
          <p:spPr>
            <a:xfrm>
              <a:off x="3776057" y="3714372"/>
              <a:ext cx="30267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BFA4E2BF-0781-191A-3574-EE4260D4C78D}"/>
                </a:ext>
              </a:extLst>
            </p:cNvPr>
            <p:cNvCxnSpPr>
              <a:stCxn id="92" idx="0"/>
              <a:endCxn id="54" idx="1"/>
            </p:cNvCxnSpPr>
            <p:nvPr/>
          </p:nvCxnSpPr>
          <p:spPr>
            <a:xfrm>
              <a:off x="5250618" y="2365249"/>
              <a:ext cx="3543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6E382575-C4AB-E435-1AD4-E21AC0CEF2FC}"/>
                </a:ext>
              </a:extLst>
            </p:cNvPr>
            <p:cNvCxnSpPr>
              <a:stCxn id="90" idx="0"/>
              <a:endCxn id="52" idx="1"/>
            </p:cNvCxnSpPr>
            <p:nvPr/>
          </p:nvCxnSpPr>
          <p:spPr>
            <a:xfrm flipV="1">
              <a:off x="5250618" y="3714371"/>
              <a:ext cx="352617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747366B-F15D-B38B-D937-AF83A24AF05B}"/>
                </a:ext>
              </a:extLst>
            </p:cNvPr>
            <p:cNvCxnSpPr>
              <a:stCxn id="88" idx="0"/>
              <a:endCxn id="53" idx="1"/>
            </p:cNvCxnSpPr>
            <p:nvPr/>
          </p:nvCxnSpPr>
          <p:spPr>
            <a:xfrm>
              <a:off x="5250618" y="5063493"/>
              <a:ext cx="34088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6D095B8-E72A-3EFB-2F71-F52B9C035AE7}"/>
                </a:ext>
              </a:extLst>
            </p:cNvPr>
            <p:cNvCxnSpPr>
              <a:stCxn id="56" idx="3"/>
              <a:endCxn id="57" idx="1"/>
            </p:cNvCxnSpPr>
            <p:nvPr/>
          </p:nvCxnSpPr>
          <p:spPr>
            <a:xfrm>
              <a:off x="6996535" y="3024959"/>
              <a:ext cx="31097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62A8BD1-C521-F46B-979C-9E2FECFB7211}"/>
                </a:ext>
              </a:extLst>
            </p:cNvPr>
            <p:cNvCxnSpPr>
              <a:stCxn id="55" idx="3"/>
              <a:endCxn id="58" idx="1"/>
            </p:cNvCxnSpPr>
            <p:nvPr/>
          </p:nvCxnSpPr>
          <p:spPr>
            <a:xfrm>
              <a:off x="7002287" y="4467735"/>
              <a:ext cx="29570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4E088A23-2586-6F2B-C83B-415D0705D919}"/>
                </a:ext>
              </a:extLst>
            </p:cNvPr>
            <p:cNvCxnSpPr>
              <a:stCxn id="57" idx="3"/>
              <a:endCxn id="86" idx="1"/>
            </p:cNvCxnSpPr>
            <p:nvPr/>
          </p:nvCxnSpPr>
          <p:spPr>
            <a:xfrm>
              <a:off x="7693065" y="3024959"/>
              <a:ext cx="433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/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4688" r="-11111" b="-1563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AA4668A-DF94-7AC1-4BCB-E275B5FD5BDE}"/>
                </a:ext>
              </a:extLst>
            </p:cNvPr>
            <p:cNvCxnSpPr>
              <a:stCxn id="86" idx="3"/>
              <a:endCxn id="71" idx="1"/>
            </p:cNvCxnSpPr>
            <p:nvPr/>
          </p:nvCxnSpPr>
          <p:spPr>
            <a:xfrm>
              <a:off x="8584243" y="3024959"/>
              <a:ext cx="34356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/>
                <p:nvPr/>
              </p:nvSpPr>
              <p:spPr>
                <a:xfrm>
                  <a:off x="5440625" y="2567759"/>
                  <a:ext cx="7637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625" y="2567759"/>
                  <a:ext cx="763799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/>
                <p:nvPr/>
              </p:nvSpPr>
              <p:spPr>
                <a:xfrm>
                  <a:off x="5443864" y="3907959"/>
                  <a:ext cx="7143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864" y="3907959"/>
                  <a:ext cx="71436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/>
                <p:nvPr/>
              </p:nvSpPr>
              <p:spPr>
                <a:xfrm>
                  <a:off x="5440978" y="5248159"/>
                  <a:ext cx="7085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78" y="5248159"/>
                  <a:ext cx="708591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/>
                <p:nvPr/>
              </p:nvSpPr>
              <p:spPr>
                <a:xfrm>
                  <a:off x="7167119" y="4652401"/>
                  <a:ext cx="715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119" y="4652401"/>
                  <a:ext cx="715068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/>
                <p:nvPr/>
              </p:nvSpPr>
              <p:spPr>
                <a:xfrm>
                  <a:off x="7143106" y="3213807"/>
                  <a:ext cx="7630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106" y="3213807"/>
                  <a:ext cx="763094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/>
                <p:nvPr/>
              </p:nvSpPr>
              <p:spPr>
                <a:xfrm>
                  <a:off x="8734064" y="3213807"/>
                  <a:ext cx="7570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064" y="3213807"/>
                  <a:ext cx="75706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肘形接點 176">
              <a:extLst>
                <a:ext uri="{FF2B5EF4-FFF2-40B4-BE49-F238E27FC236}">
                  <a16:creationId xmlns:a16="http://schemas.microsoft.com/office/drawing/2014/main" id="{5B45A4D1-5C2E-FFC4-B390-EB1F47DB33A9}"/>
                </a:ext>
              </a:extLst>
            </p:cNvPr>
            <p:cNvCxnSpPr>
              <a:cxnSpLocks/>
              <a:stCxn id="45" idx="2"/>
              <a:endCxn id="88" idx="2"/>
            </p:cNvCxnSpPr>
            <p:nvPr/>
          </p:nvCxnSpPr>
          <p:spPr>
            <a:xfrm rot="16200000" flipH="1">
              <a:off x="3241455" y="4256765"/>
              <a:ext cx="1164455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178">
              <a:extLst>
                <a:ext uri="{FF2B5EF4-FFF2-40B4-BE49-F238E27FC236}">
                  <a16:creationId xmlns:a16="http://schemas.microsoft.com/office/drawing/2014/main" id="{EF868BE4-8B98-F2DF-FBE3-CF9839BCE5FC}"/>
                </a:ext>
              </a:extLst>
            </p:cNvPr>
            <p:cNvCxnSpPr>
              <a:stCxn id="54" idx="3"/>
              <a:endCxn id="56" idx="0"/>
            </p:cNvCxnSpPr>
            <p:nvPr/>
          </p:nvCxnSpPr>
          <p:spPr>
            <a:xfrm>
              <a:off x="5990649" y="2365249"/>
              <a:ext cx="804549" cy="4750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接點 180">
              <a:extLst>
                <a:ext uri="{FF2B5EF4-FFF2-40B4-BE49-F238E27FC236}">
                  <a16:creationId xmlns:a16="http://schemas.microsoft.com/office/drawing/2014/main" id="{46EA34D5-58C1-83EA-1D5A-CAEF6D453158}"/>
                </a:ext>
              </a:extLst>
            </p:cNvPr>
            <p:cNvCxnSpPr/>
            <p:nvPr/>
          </p:nvCxnSpPr>
          <p:spPr>
            <a:xfrm flipV="1">
              <a:off x="5995254" y="3209625"/>
              <a:ext cx="806400" cy="5047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接點 183">
              <a:extLst>
                <a:ext uri="{FF2B5EF4-FFF2-40B4-BE49-F238E27FC236}">
                  <a16:creationId xmlns:a16="http://schemas.microsoft.com/office/drawing/2014/main" id="{EE7FECF9-717F-6D14-FD26-804C0648CF04}"/>
                </a:ext>
              </a:extLst>
            </p:cNvPr>
            <p:cNvCxnSpPr/>
            <p:nvPr/>
          </p:nvCxnSpPr>
          <p:spPr>
            <a:xfrm>
              <a:off x="5992379" y="3714371"/>
              <a:ext cx="806400" cy="5686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186">
              <a:extLst>
                <a:ext uri="{FF2B5EF4-FFF2-40B4-BE49-F238E27FC236}">
                  <a16:creationId xmlns:a16="http://schemas.microsoft.com/office/drawing/2014/main" id="{CBB77875-2A77-D28C-654D-0E902DD147D4}"/>
                </a:ext>
              </a:extLst>
            </p:cNvPr>
            <p:cNvCxnSpPr>
              <a:stCxn id="53" idx="3"/>
              <a:endCxn id="55" idx="2"/>
            </p:cNvCxnSpPr>
            <p:nvPr/>
          </p:nvCxnSpPr>
          <p:spPr>
            <a:xfrm flipV="1">
              <a:off x="6004114" y="4652401"/>
              <a:ext cx="806400" cy="4110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/>
                <p:nvPr/>
              </p:nvSpPr>
              <p:spPr>
                <a:xfrm>
                  <a:off x="3258762" y="3899037"/>
                  <a:ext cx="7071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762" y="3899037"/>
                  <a:ext cx="7071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肘形接點 176">
              <a:extLst>
                <a:ext uri="{FF2B5EF4-FFF2-40B4-BE49-F238E27FC236}">
                  <a16:creationId xmlns:a16="http://schemas.microsoft.com/office/drawing/2014/main" id="{C6576033-7AD7-F5EA-172F-ED047AB3B6A5}"/>
                </a:ext>
              </a:extLst>
            </p:cNvPr>
            <p:cNvCxnSpPr>
              <a:cxnSpLocks/>
              <a:stCxn id="45" idx="0"/>
              <a:endCxn id="92" idx="2"/>
            </p:cNvCxnSpPr>
            <p:nvPr/>
          </p:nvCxnSpPr>
          <p:spPr>
            <a:xfrm rot="5400000" flipH="1" flipV="1">
              <a:off x="3241454" y="2722978"/>
              <a:ext cx="1164457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/>
                <p:nvPr/>
              </p:nvSpPr>
              <p:spPr>
                <a:xfrm>
                  <a:off x="1115786" y="3907959"/>
                  <a:ext cx="7150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786" y="3907959"/>
                  <a:ext cx="715068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BE8346-B9B8-C088-C456-EB27474B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BD0-54BF-B6C6-A264-EDD7A5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PRESAGE-Net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40995CD-69EB-9B49-2646-D0FBCC1E94CA}"/>
              </a:ext>
            </a:extLst>
          </p:cNvPr>
          <p:cNvGrpSpPr/>
          <p:nvPr/>
        </p:nvGrpSpPr>
        <p:grpSpPr>
          <a:xfrm>
            <a:off x="1670924" y="1812608"/>
            <a:ext cx="8384065" cy="4047366"/>
            <a:chOff x="1115786" y="1690688"/>
            <a:chExt cx="8384065" cy="4047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/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noFill/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41C030D2-1850-6CD9-D88E-AAB5F87B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021" y="3529706"/>
                  <a:ext cx="4045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rgbClr val="3366FF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流程圖: 人工作業 43">
              <a:extLst>
                <a:ext uri="{FF2B5EF4-FFF2-40B4-BE49-F238E27FC236}">
                  <a16:creationId xmlns:a16="http://schemas.microsoft.com/office/drawing/2014/main" id="{602642DF-EF4B-E023-C7FE-0953862425CB}"/>
                </a:ext>
              </a:extLst>
            </p:cNvPr>
            <p:cNvSpPr/>
            <p:nvPr/>
          </p:nvSpPr>
          <p:spPr>
            <a:xfrm rot="16200000">
              <a:off x="1874402" y="3113154"/>
              <a:ext cx="1349122" cy="1202436"/>
            </a:xfrm>
            <a:prstGeom prst="flowChartManualOperation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/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A0E40843-27DD-7209-7AF4-0531FF752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307" y="3529706"/>
                  <a:ext cx="3537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A654FB13-328B-4501-10DC-9EBE0083458A}"/>
                </a:ext>
              </a:extLst>
            </p:cNvPr>
            <p:cNvGrpSpPr/>
            <p:nvPr/>
          </p:nvGrpSpPr>
          <p:grpSpPr>
            <a:xfrm>
              <a:off x="4048182" y="1690688"/>
              <a:ext cx="1202436" cy="1349122"/>
              <a:chOff x="3191854" y="1287788"/>
              <a:chExt cx="1202436" cy="1349122"/>
            </a:xfrm>
          </p:grpSpPr>
          <p:sp>
            <p:nvSpPr>
              <p:cNvPr id="92" name="流程圖: 人工作業 91">
                <a:extLst>
                  <a:ext uri="{FF2B5EF4-FFF2-40B4-BE49-F238E27FC236}">
                    <a16:creationId xmlns:a16="http://schemas.microsoft.com/office/drawing/2014/main" id="{4CF32FA4-5FC4-904E-ED0F-1663A3305393}"/>
                  </a:ext>
                </a:extLst>
              </p:cNvPr>
              <p:cNvSpPr/>
              <p:nvPr/>
            </p:nvSpPr>
            <p:spPr>
              <a:xfrm rot="5400000">
                <a:off x="3118511" y="1361131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字方塊 92">
                    <a:extLst>
                      <a:ext uri="{FF2B5EF4-FFF2-40B4-BE49-F238E27FC236}">
                        <a16:creationId xmlns:a16="http://schemas.microsoft.com/office/drawing/2014/main" id="{84AA91BA-3965-B7A4-8640-8CBA2382473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a14:m>
                    <a:r>
                      <a:rPr lang="zh-TW" altLang="en-US" dirty="0"/>
                      <a:t> </a:t>
                    </a:r>
                    <a:r>
                      <a:rPr lang="en-US" altLang="zh-TW" dirty="0"/>
                      <a:t>decoder</a:t>
                    </a:r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5" name="文字方塊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702" y="1777683"/>
                    <a:ext cx="115800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42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22C9357-90D1-6A68-55B2-0612102BCA33}"/>
                </a:ext>
              </a:extLst>
            </p:cNvPr>
            <p:cNvSpPr txBox="1"/>
            <p:nvPr/>
          </p:nvSpPr>
          <p:spPr>
            <a:xfrm>
              <a:off x="2043418" y="3529706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Encoder</a:t>
              </a:r>
              <a:endParaRPr lang="zh-TW" altLang="en-US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6DD0516F-4460-CA2C-DC51-D3775A7DB30F}"/>
                </a:ext>
              </a:extLst>
            </p:cNvPr>
            <p:cNvGrpSpPr/>
            <p:nvPr/>
          </p:nvGrpSpPr>
          <p:grpSpPr>
            <a:xfrm>
              <a:off x="4048182" y="3039811"/>
              <a:ext cx="1202436" cy="1349122"/>
              <a:chOff x="3154072" y="2636910"/>
              <a:chExt cx="1202436" cy="1349122"/>
            </a:xfrm>
          </p:grpSpPr>
          <p:sp>
            <p:nvSpPr>
              <p:cNvPr id="90" name="流程圖: 人工作業 89">
                <a:extLst>
                  <a:ext uri="{FF2B5EF4-FFF2-40B4-BE49-F238E27FC236}">
                    <a16:creationId xmlns:a16="http://schemas.microsoft.com/office/drawing/2014/main" id="{E49553F2-2422-28A2-0BF2-16FEF3F37132}"/>
                  </a:ext>
                </a:extLst>
              </p:cNvPr>
              <p:cNvSpPr/>
              <p:nvPr/>
            </p:nvSpPr>
            <p:spPr>
              <a:xfrm rot="5400000">
                <a:off x="3080729" y="2710253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68995808-F07C-7753-59AD-F61166C7E061}"/>
                  </a:ext>
                </a:extLst>
              </p:cNvPr>
              <p:cNvSpPr txBox="1"/>
              <p:nvPr/>
            </p:nvSpPr>
            <p:spPr>
              <a:xfrm>
                <a:off x="3184621" y="3126805"/>
                <a:ext cx="1154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H decoder</a:t>
                </a:r>
                <a:endParaRPr lang="zh-TW" altLang="en-US" dirty="0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C708CD2B-8852-CDDB-9A4B-9B5BB9F879A2}"/>
                </a:ext>
              </a:extLst>
            </p:cNvPr>
            <p:cNvGrpSpPr/>
            <p:nvPr/>
          </p:nvGrpSpPr>
          <p:grpSpPr>
            <a:xfrm>
              <a:off x="4048182" y="4388932"/>
              <a:ext cx="1202436" cy="1349122"/>
              <a:chOff x="3153541" y="3986032"/>
              <a:chExt cx="1202436" cy="1349122"/>
            </a:xfrm>
          </p:grpSpPr>
          <p:sp>
            <p:nvSpPr>
              <p:cNvPr id="88" name="流程圖: 人工作業 87">
                <a:extLst>
                  <a:ext uri="{FF2B5EF4-FFF2-40B4-BE49-F238E27FC236}">
                    <a16:creationId xmlns:a16="http://schemas.microsoft.com/office/drawing/2014/main" id="{95BFBD90-2E26-5BC7-1FB2-2D7CFFD7F9B7}"/>
                  </a:ext>
                </a:extLst>
              </p:cNvPr>
              <p:cNvSpPr/>
              <p:nvPr/>
            </p:nvSpPr>
            <p:spPr>
              <a:xfrm rot="5400000">
                <a:off x="3080198" y="4059375"/>
                <a:ext cx="1349122" cy="1202436"/>
              </a:xfrm>
              <a:prstGeom prst="flowChartManualOperation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8817F99-34DC-8B8C-B0F8-334AD963850F}"/>
                  </a:ext>
                </a:extLst>
              </p:cNvPr>
              <p:cNvSpPr txBox="1"/>
              <p:nvPr/>
            </p:nvSpPr>
            <p:spPr>
              <a:xfrm>
                <a:off x="3177678" y="4475927"/>
                <a:ext cx="1141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V decoder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/>
                <p:nvPr/>
              </p:nvSpPr>
              <p:spPr>
                <a:xfrm>
                  <a:off x="5603235" y="3529705"/>
                  <a:ext cx="41261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44F05168-5E25-E675-7B9C-6BA1F2B40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235" y="3529705"/>
                  <a:ext cx="4126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/>
                <p:nvPr/>
              </p:nvSpPr>
              <p:spPr>
                <a:xfrm>
                  <a:off x="5591501" y="4878827"/>
                  <a:ext cx="38914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6D12F01-7541-AB3C-EA2B-C0B32D42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501" y="4878827"/>
                  <a:ext cx="3891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/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A970FB4E-3F89-61EC-2CA5-2B2002392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966" y="2180583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/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FD4942E-CB99-201A-EC28-FCB397181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613" y="4283069"/>
                  <a:ext cx="40267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/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628573C-6494-AF68-269F-7480C03C9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861" y="2840293"/>
                  <a:ext cx="40267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/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55D3C27-B46B-B6CD-0415-9FA0BA1A1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11" y="2840293"/>
                  <a:ext cx="38555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/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F222654F-74EE-B9DA-B0C4-3AFBD327A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989" y="4279350"/>
                  <a:ext cx="404598" cy="376770"/>
                </a:xfrm>
                <a:prstGeom prst="rect">
                  <a:avLst/>
                </a:prstGeom>
                <a:blipFill>
                  <a:blip r:embed="rId13"/>
                  <a:stretch>
                    <a:fillRect r="-2857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91719261-C5E3-D44F-9807-D19997B92391}"/>
                </a:ext>
              </a:extLst>
            </p:cNvPr>
            <p:cNvGrpSpPr/>
            <p:nvPr/>
          </p:nvGrpSpPr>
          <p:grpSpPr>
            <a:xfrm>
              <a:off x="8127043" y="2567759"/>
              <a:ext cx="457200" cy="914400"/>
              <a:chOff x="7041976" y="2147015"/>
              <a:chExt cx="457200" cy="9144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4BC5216-3ACA-C236-C74B-86BB7F8E82A9}"/>
                  </a:ext>
                </a:extLst>
              </p:cNvPr>
              <p:cNvSpPr/>
              <p:nvPr/>
            </p:nvSpPr>
            <p:spPr>
              <a:xfrm>
                <a:off x="7041976" y="2147015"/>
                <a:ext cx="457200" cy="91440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F21E7AE2-1251-D5AD-A562-66DC82A474E3}"/>
                  </a:ext>
                </a:extLst>
              </p:cNvPr>
              <p:cNvSpPr txBox="1"/>
              <p:nvPr/>
            </p:nvSpPr>
            <p:spPr>
              <a:xfrm>
                <a:off x="7095688" y="2419549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</a:t>
                </a:r>
                <a:endParaRPr lang="zh-TW" altLang="en-US" dirty="0"/>
              </a:p>
            </p:txBody>
          </p:sp>
        </p:grp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67AA64D2-EFAD-8C87-8154-1B690B369DBB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>
            <a:xfrm>
              <a:off x="1675619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C33298AE-3A60-3B63-E171-39128B0C9D08}"/>
                </a:ext>
              </a:extLst>
            </p:cNvPr>
            <p:cNvCxnSpPr>
              <a:stCxn id="44" idx="2"/>
              <a:endCxn id="45" idx="1"/>
            </p:cNvCxnSpPr>
            <p:nvPr/>
          </p:nvCxnSpPr>
          <p:spPr>
            <a:xfrm>
              <a:off x="3150181" y="3714372"/>
              <a:ext cx="27212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C3C7D8BC-A768-6A0E-76D8-D305831DFFF5}"/>
                </a:ext>
              </a:extLst>
            </p:cNvPr>
            <p:cNvCxnSpPr>
              <a:stCxn id="45" idx="3"/>
              <a:endCxn id="91" idx="1"/>
            </p:cNvCxnSpPr>
            <p:nvPr/>
          </p:nvCxnSpPr>
          <p:spPr>
            <a:xfrm>
              <a:off x="3776057" y="3714372"/>
              <a:ext cx="30267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BFA4E2BF-0781-191A-3574-EE4260D4C78D}"/>
                </a:ext>
              </a:extLst>
            </p:cNvPr>
            <p:cNvCxnSpPr>
              <a:stCxn id="92" idx="0"/>
              <a:endCxn id="54" idx="1"/>
            </p:cNvCxnSpPr>
            <p:nvPr/>
          </p:nvCxnSpPr>
          <p:spPr>
            <a:xfrm>
              <a:off x="5250618" y="2365249"/>
              <a:ext cx="35434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6E382575-C4AB-E435-1AD4-E21AC0CEF2FC}"/>
                </a:ext>
              </a:extLst>
            </p:cNvPr>
            <p:cNvCxnSpPr>
              <a:stCxn id="90" idx="0"/>
              <a:endCxn id="52" idx="1"/>
            </p:cNvCxnSpPr>
            <p:nvPr/>
          </p:nvCxnSpPr>
          <p:spPr>
            <a:xfrm flipV="1">
              <a:off x="5250618" y="3714371"/>
              <a:ext cx="352617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747366B-F15D-B38B-D937-AF83A24AF05B}"/>
                </a:ext>
              </a:extLst>
            </p:cNvPr>
            <p:cNvCxnSpPr>
              <a:stCxn id="88" idx="0"/>
              <a:endCxn id="53" idx="1"/>
            </p:cNvCxnSpPr>
            <p:nvPr/>
          </p:nvCxnSpPr>
          <p:spPr>
            <a:xfrm>
              <a:off x="5250618" y="5063493"/>
              <a:ext cx="34088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06D095B8-E72A-3EFB-2F71-F52B9C035AE7}"/>
                </a:ext>
              </a:extLst>
            </p:cNvPr>
            <p:cNvCxnSpPr>
              <a:stCxn id="56" idx="3"/>
              <a:endCxn id="57" idx="1"/>
            </p:cNvCxnSpPr>
            <p:nvPr/>
          </p:nvCxnSpPr>
          <p:spPr>
            <a:xfrm>
              <a:off x="6996535" y="3024959"/>
              <a:ext cx="31097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D62A8BD1-C521-F46B-979C-9E2FECFB7211}"/>
                </a:ext>
              </a:extLst>
            </p:cNvPr>
            <p:cNvCxnSpPr>
              <a:stCxn id="55" idx="3"/>
              <a:endCxn id="58" idx="1"/>
            </p:cNvCxnSpPr>
            <p:nvPr/>
          </p:nvCxnSpPr>
          <p:spPr>
            <a:xfrm>
              <a:off x="7002287" y="4467735"/>
              <a:ext cx="29570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4E088A23-2586-6F2B-C83B-415D0705D919}"/>
                </a:ext>
              </a:extLst>
            </p:cNvPr>
            <p:cNvCxnSpPr>
              <a:stCxn id="57" idx="3"/>
              <a:endCxn id="86" idx="1"/>
            </p:cNvCxnSpPr>
            <p:nvPr/>
          </p:nvCxnSpPr>
          <p:spPr>
            <a:xfrm>
              <a:off x="7693065" y="3024959"/>
              <a:ext cx="433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/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88C3F537-B9F8-34F1-354C-469F87124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804" y="2840293"/>
                  <a:ext cx="3695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4688" r="-11111" b="-1563"/>
                  </a:stretch>
                </a:blipFill>
                <a:ln w="19050">
                  <a:solidFill>
                    <a:srgbClr val="FF0000"/>
                  </a:solidFill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AA4668A-DF94-7AC1-4BCB-E275B5FD5BDE}"/>
                </a:ext>
              </a:extLst>
            </p:cNvPr>
            <p:cNvCxnSpPr>
              <a:stCxn id="86" idx="3"/>
              <a:endCxn id="71" idx="1"/>
            </p:cNvCxnSpPr>
            <p:nvPr/>
          </p:nvCxnSpPr>
          <p:spPr>
            <a:xfrm>
              <a:off x="8584243" y="3024959"/>
              <a:ext cx="34356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/>
                <p:nvPr/>
              </p:nvSpPr>
              <p:spPr>
                <a:xfrm>
                  <a:off x="5440625" y="2567759"/>
                  <a:ext cx="7725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C7B64C96-BD39-78EA-A099-4E6F73CEC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625" y="2567759"/>
                  <a:ext cx="772519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/>
                <p:nvPr/>
              </p:nvSpPr>
              <p:spPr>
                <a:xfrm>
                  <a:off x="5443864" y="3907959"/>
                  <a:ext cx="723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56F40D41-82E9-317B-6930-8297252D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864" y="3907959"/>
                  <a:ext cx="723083" cy="338554"/>
                </a:xfrm>
                <a:prstGeom prst="rect">
                  <a:avLst/>
                </a:prstGeom>
                <a:blipFill>
                  <a:blip r:embed="rId1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/>
                <p:nvPr/>
              </p:nvSpPr>
              <p:spPr>
                <a:xfrm>
                  <a:off x="5440978" y="5248159"/>
                  <a:ext cx="723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A0E04327-BAC3-5513-0F4E-43A779BC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78" y="5248159"/>
                  <a:ext cx="723083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/>
                <p:nvPr/>
              </p:nvSpPr>
              <p:spPr>
                <a:xfrm>
                  <a:off x="7167119" y="4652401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9CDA8684-59F4-5DE6-24E7-70BE6729B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119" y="4652401"/>
                  <a:ext cx="723788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/>
                <p:nvPr/>
              </p:nvSpPr>
              <p:spPr>
                <a:xfrm>
                  <a:off x="7143106" y="3213807"/>
                  <a:ext cx="771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B3A0344-9D74-AB75-F6F6-753E660E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106" y="3213807"/>
                  <a:ext cx="771814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/>
                <p:nvPr/>
              </p:nvSpPr>
              <p:spPr>
                <a:xfrm>
                  <a:off x="8734064" y="3213807"/>
                  <a:ext cx="7657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6B1FC611-6FBE-2696-D356-8741F7D25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064" y="3213807"/>
                  <a:ext cx="765787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肘形接點 176">
              <a:extLst>
                <a:ext uri="{FF2B5EF4-FFF2-40B4-BE49-F238E27FC236}">
                  <a16:creationId xmlns:a16="http://schemas.microsoft.com/office/drawing/2014/main" id="{5B45A4D1-5C2E-FFC4-B390-EB1F47DB33A9}"/>
                </a:ext>
              </a:extLst>
            </p:cNvPr>
            <p:cNvCxnSpPr>
              <a:cxnSpLocks/>
              <a:stCxn id="45" idx="2"/>
              <a:endCxn id="88" idx="2"/>
            </p:cNvCxnSpPr>
            <p:nvPr/>
          </p:nvCxnSpPr>
          <p:spPr>
            <a:xfrm rot="16200000" flipH="1">
              <a:off x="3241455" y="4256765"/>
              <a:ext cx="1164455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178">
              <a:extLst>
                <a:ext uri="{FF2B5EF4-FFF2-40B4-BE49-F238E27FC236}">
                  <a16:creationId xmlns:a16="http://schemas.microsoft.com/office/drawing/2014/main" id="{EF868BE4-8B98-F2DF-FBE3-CF9839BCE5FC}"/>
                </a:ext>
              </a:extLst>
            </p:cNvPr>
            <p:cNvCxnSpPr>
              <a:stCxn id="54" idx="3"/>
              <a:endCxn id="56" idx="0"/>
            </p:cNvCxnSpPr>
            <p:nvPr/>
          </p:nvCxnSpPr>
          <p:spPr>
            <a:xfrm>
              <a:off x="5990649" y="2365249"/>
              <a:ext cx="804549" cy="47504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接點 180">
              <a:extLst>
                <a:ext uri="{FF2B5EF4-FFF2-40B4-BE49-F238E27FC236}">
                  <a16:creationId xmlns:a16="http://schemas.microsoft.com/office/drawing/2014/main" id="{46EA34D5-58C1-83EA-1D5A-CAEF6D453158}"/>
                </a:ext>
              </a:extLst>
            </p:cNvPr>
            <p:cNvCxnSpPr/>
            <p:nvPr/>
          </p:nvCxnSpPr>
          <p:spPr>
            <a:xfrm flipV="1">
              <a:off x="5995254" y="3209625"/>
              <a:ext cx="806400" cy="5047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接點 183">
              <a:extLst>
                <a:ext uri="{FF2B5EF4-FFF2-40B4-BE49-F238E27FC236}">
                  <a16:creationId xmlns:a16="http://schemas.microsoft.com/office/drawing/2014/main" id="{EE7FECF9-717F-6D14-FD26-804C0648CF04}"/>
                </a:ext>
              </a:extLst>
            </p:cNvPr>
            <p:cNvCxnSpPr/>
            <p:nvPr/>
          </p:nvCxnSpPr>
          <p:spPr>
            <a:xfrm>
              <a:off x="5992379" y="3714371"/>
              <a:ext cx="806400" cy="5686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186">
              <a:extLst>
                <a:ext uri="{FF2B5EF4-FFF2-40B4-BE49-F238E27FC236}">
                  <a16:creationId xmlns:a16="http://schemas.microsoft.com/office/drawing/2014/main" id="{CBB77875-2A77-D28C-654D-0E902DD147D4}"/>
                </a:ext>
              </a:extLst>
            </p:cNvPr>
            <p:cNvCxnSpPr>
              <a:stCxn id="53" idx="3"/>
              <a:endCxn id="55" idx="2"/>
            </p:cNvCxnSpPr>
            <p:nvPr/>
          </p:nvCxnSpPr>
          <p:spPr>
            <a:xfrm flipV="1">
              <a:off x="5980645" y="4652401"/>
              <a:ext cx="820305" cy="4110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/>
                <p:nvPr/>
              </p:nvSpPr>
              <p:spPr>
                <a:xfrm>
                  <a:off x="3258762" y="3899037"/>
                  <a:ext cx="7159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D7503049-34BB-060A-A972-297C03524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762" y="3899037"/>
                  <a:ext cx="715902" cy="338554"/>
                </a:xfrm>
                <a:prstGeom prst="rect">
                  <a:avLst/>
                </a:prstGeom>
                <a:blipFill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肘形接點 176">
              <a:extLst>
                <a:ext uri="{FF2B5EF4-FFF2-40B4-BE49-F238E27FC236}">
                  <a16:creationId xmlns:a16="http://schemas.microsoft.com/office/drawing/2014/main" id="{C6576033-7AD7-F5EA-172F-ED047AB3B6A5}"/>
                </a:ext>
              </a:extLst>
            </p:cNvPr>
            <p:cNvCxnSpPr>
              <a:cxnSpLocks/>
              <a:stCxn id="45" idx="0"/>
              <a:endCxn id="92" idx="2"/>
            </p:cNvCxnSpPr>
            <p:nvPr/>
          </p:nvCxnSpPr>
          <p:spPr>
            <a:xfrm rot="5400000" flipH="1" flipV="1">
              <a:off x="3241454" y="2722978"/>
              <a:ext cx="1164457" cy="44900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/>
                <p:nvPr/>
              </p:nvSpPr>
              <p:spPr>
                <a:xfrm>
                  <a:off x="1115786" y="3907959"/>
                  <a:ext cx="723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altLang="zh-TW" sz="16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3863EC-EC6A-DC26-F683-C6062C6BA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786" y="3907959"/>
                  <a:ext cx="723788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14BEE1-8126-3419-3C9E-23B7950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E7F59D-0335-3B4D-EC1D-B55FA2EC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46D48-BBD8-C3A7-2134-DD74BF52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E274E-B66E-F999-30DA-82432398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Prediction</a:t>
            </a:r>
          </a:p>
          <a:p>
            <a:r>
              <a:rPr lang="en-US" dirty="0"/>
              <a:t>Time Series Reconstruction</a:t>
            </a:r>
          </a:p>
          <a:p>
            <a:r>
              <a:rPr lang="en-US" dirty="0"/>
              <a:t>Model Interpretability</a:t>
            </a:r>
          </a:p>
          <a:p>
            <a:r>
              <a:rPr lang="en-US" dirty="0"/>
              <a:t>Context Vector and Latent Vector</a:t>
            </a:r>
          </a:p>
          <a:p>
            <a:r>
              <a:rPr lang="en-US" dirty="0"/>
              <a:t>Model Transferability</a:t>
            </a:r>
          </a:p>
          <a:p>
            <a:r>
              <a:rPr lang="en-US" dirty="0"/>
              <a:t>Time Series Attention</a:t>
            </a:r>
          </a:p>
          <a:p>
            <a:r>
              <a:rPr lang="en-US" dirty="0"/>
              <a:t>Parameter Study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8C6CD-B651-82B0-9274-38D81437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201EB-E51F-2A7A-AD14-EC30FA82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288D4-8447-AED8-1581-EF00AFF3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Prediction</a:t>
            </a:r>
          </a:p>
          <a:p>
            <a:pPr lvl="1"/>
            <a:r>
              <a:rPr lang="en-US" dirty="0"/>
              <a:t>MSE, MAE, SMAPE</a:t>
            </a:r>
          </a:p>
          <a:p>
            <a:r>
              <a:rPr lang="en-US" dirty="0"/>
              <a:t>Time Series Reconstruction</a:t>
            </a:r>
          </a:p>
          <a:p>
            <a:pPr lvl="1"/>
            <a:r>
              <a:rPr lang="en-US" dirty="0"/>
              <a:t>MSE, MAE, SMAPE</a:t>
            </a:r>
          </a:p>
          <a:p>
            <a:endParaRPr lang="en-US" dirty="0"/>
          </a:p>
          <a:p>
            <a:r>
              <a:rPr lang="en-US" dirty="0"/>
              <a:t>Use the same loss for quality prediction and time </a:t>
            </a:r>
            <a:r>
              <a:rPr lang="en-US"/>
              <a:t>series reconstruction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45438-E59E-E9B5-D145-04286CDC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4B1E1-FE93-F1E1-DF6A-90389215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settings throughout epochs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E2D5D1D-5898-9E8C-7CBD-4AFF2878A5BB}"/>
              </a:ext>
            </a:extLst>
          </p:cNvPr>
          <p:cNvGrpSpPr/>
          <p:nvPr/>
        </p:nvGrpSpPr>
        <p:grpSpPr>
          <a:xfrm>
            <a:off x="1880854" y="1785690"/>
            <a:ext cx="9032067" cy="5143748"/>
            <a:chOff x="2633329" y="1033215"/>
            <a:chExt cx="9032067" cy="5143748"/>
          </a:xfrm>
        </p:grpSpPr>
        <p:sp>
          <p:nvSpPr>
            <p:cNvPr id="4" name="向下箭號 13">
              <a:extLst>
                <a:ext uri="{FF2B5EF4-FFF2-40B4-BE49-F238E27FC236}">
                  <a16:creationId xmlns:a16="http://schemas.microsoft.com/office/drawing/2014/main" id="{D58159A8-578C-D439-AA56-1482A2145780}"/>
                </a:ext>
              </a:extLst>
            </p:cNvPr>
            <p:cNvSpPr/>
            <p:nvPr/>
          </p:nvSpPr>
          <p:spPr>
            <a:xfrm>
              <a:off x="4320580" y="2328277"/>
              <a:ext cx="484632" cy="2493530"/>
            </a:xfrm>
            <a:prstGeom prst="downArrow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rgbClr val="7087A8"/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向下箭號 12">
              <a:extLst>
                <a:ext uri="{FF2B5EF4-FFF2-40B4-BE49-F238E27FC236}">
                  <a16:creationId xmlns:a16="http://schemas.microsoft.com/office/drawing/2014/main" id="{A98660AF-DC2E-0D71-1229-717D471D2306}"/>
                </a:ext>
              </a:extLst>
            </p:cNvPr>
            <p:cNvSpPr/>
            <p:nvPr/>
          </p:nvSpPr>
          <p:spPr>
            <a:xfrm>
              <a:off x="6066459" y="5208277"/>
              <a:ext cx="484632" cy="720000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下箭號 11">
              <a:extLst>
                <a:ext uri="{FF2B5EF4-FFF2-40B4-BE49-F238E27FC236}">
                  <a16:creationId xmlns:a16="http://schemas.microsoft.com/office/drawing/2014/main" id="{EEABEE69-A939-25F7-D2D6-3E66E39E3179}"/>
                </a:ext>
              </a:extLst>
            </p:cNvPr>
            <p:cNvSpPr/>
            <p:nvPr/>
          </p:nvSpPr>
          <p:spPr>
            <a:xfrm>
              <a:off x="6066459" y="2731057"/>
              <a:ext cx="484632" cy="24772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向下箭號 10">
              <a:extLst>
                <a:ext uri="{FF2B5EF4-FFF2-40B4-BE49-F238E27FC236}">
                  <a16:creationId xmlns:a16="http://schemas.microsoft.com/office/drawing/2014/main" id="{D12A6C4F-97DC-DB32-FDE4-A7261A4523E9}"/>
                </a:ext>
              </a:extLst>
            </p:cNvPr>
            <p:cNvSpPr/>
            <p:nvPr/>
          </p:nvSpPr>
          <p:spPr>
            <a:xfrm>
              <a:off x="6066459" y="1608277"/>
              <a:ext cx="484632" cy="1122779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下箭號 6">
              <a:extLst>
                <a:ext uri="{FF2B5EF4-FFF2-40B4-BE49-F238E27FC236}">
                  <a16:creationId xmlns:a16="http://schemas.microsoft.com/office/drawing/2014/main" id="{DBE65D5E-082C-CD92-6733-B1A9F584C1F2}"/>
                </a:ext>
              </a:extLst>
            </p:cNvPr>
            <p:cNvSpPr/>
            <p:nvPr/>
          </p:nvSpPr>
          <p:spPr>
            <a:xfrm>
              <a:off x="7812339" y="1608277"/>
              <a:ext cx="360000" cy="720000"/>
            </a:xfrm>
            <a:prstGeom prst="downArrow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15EB09A0-C417-0C62-B6F7-4D1F9B6E7198}"/>
                </a:ext>
              </a:extLst>
            </p:cNvPr>
            <p:cNvSpPr/>
            <p:nvPr/>
          </p:nvSpPr>
          <p:spPr>
            <a:xfrm>
              <a:off x="7812339" y="2328277"/>
              <a:ext cx="360000" cy="36000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99D8EE0C-21E2-55FA-CEC2-200942625493}"/>
                </a:ext>
              </a:extLst>
            </p:cNvPr>
            <p:cNvCxnSpPr>
              <a:cxnSpLocks/>
            </p:cNvCxnSpPr>
            <p:nvPr/>
          </p:nvCxnSpPr>
          <p:spPr>
            <a:xfrm>
              <a:off x="3574939" y="4821807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44CD997-7E84-F983-D1F0-37524956113C}"/>
                </a:ext>
              </a:extLst>
            </p:cNvPr>
            <p:cNvCxnSpPr/>
            <p:nvPr/>
          </p:nvCxnSpPr>
          <p:spPr>
            <a:xfrm>
              <a:off x="3574939" y="2720769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86B779F-22FD-A3BB-0176-A9B30C2F3EA8}"/>
                </a:ext>
              </a:extLst>
            </p:cNvPr>
            <p:cNvCxnSpPr/>
            <p:nvPr/>
          </p:nvCxnSpPr>
          <p:spPr>
            <a:xfrm>
              <a:off x="3574939" y="2328274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A1B235B-129C-FC5B-B189-4BCA9E0C7441}"/>
                </a:ext>
              </a:extLst>
            </p:cNvPr>
            <p:cNvCxnSpPr/>
            <p:nvPr/>
          </p:nvCxnSpPr>
          <p:spPr>
            <a:xfrm>
              <a:off x="3574939" y="5208734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BBE4E5F-D1B4-1E0B-785E-DDE642EC7B00}"/>
                </a:ext>
              </a:extLst>
            </p:cNvPr>
            <p:cNvSpPr txBox="1"/>
            <p:nvPr/>
          </p:nvSpPr>
          <p:spPr>
            <a:xfrm>
              <a:off x="8334129" y="1548581"/>
              <a:ext cx="3331267" cy="1569660"/>
            </a:xfrm>
            <a:prstGeom prst="rect">
              <a:avLst/>
            </a:prstGeom>
            <a:noFill/>
            <a:ln w="28575">
              <a:solidFill>
                <a:srgbClr val="0432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First 50 epochs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Train reconstruction network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Find good initial point</a:t>
              </a:r>
              <a:endParaRPr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854DE8D-315B-64A5-81BC-357616BA8F9B}"/>
                </a:ext>
              </a:extLst>
            </p:cNvPr>
            <p:cNvSpPr txBox="1"/>
            <p:nvPr/>
          </p:nvSpPr>
          <p:spPr>
            <a:xfrm>
              <a:off x="8334129" y="3730633"/>
              <a:ext cx="2212465" cy="8309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50 ~ 250 epochs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dirty="0"/>
                <a:t>Joint training</a:t>
              </a:r>
              <a:endParaRPr lang="zh-TW" altLang="en-US" sz="2400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8A037CD-DE74-303E-908B-B6751CC447EF}"/>
                </a:ext>
              </a:extLst>
            </p:cNvPr>
            <p:cNvCxnSpPr/>
            <p:nvPr/>
          </p:nvCxnSpPr>
          <p:spPr>
            <a:xfrm>
              <a:off x="3574939" y="5946130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A57DB85-6ACA-0388-B52C-4885077D0BD9}"/>
                </a:ext>
              </a:extLst>
            </p:cNvPr>
            <p:cNvSpPr txBox="1"/>
            <p:nvPr/>
          </p:nvSpPr>
          <p:spPr>
            <a:xfrm>
              <a:off x="2933090" y="5715298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250</a:t>
              </a:r>
              <a:endParaRPr lang="zh-TW" altLang="en-US" sz="24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D775F2-DE58-3604-A791-154C9341A3C4}"/>
                </a:ext>
              </a:extLst>
            </p:cNvPr>
            <p:cNvSpPr txBox="1"/>
            <p:nvPr/>
          </p:nvSpPr>
          <p:spPr>
            <a:xfrm>
              <a:off x="4997326" y="1128455"/>
              <a:ext cx="26228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Learning rate decay</a:t>
              </a:r>
              <a:endParaRPr lang="zh-TW" altLang="en-US" sz="2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32C7556-484C-DA66-5367-82D288C7B037}"/>
                </a:ext>
              </a:extLst>
            </p:cNvPr>
            <p:cNvSpPr txBox="1"/>
            <p:nvPr/>
          </p:nvSpPr>
          <p:spPr>
            <a:xfrm>
              <a:off x="6561778" y="1938834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942093"/>
                  </a:solidFill>
                </a:rPr>
                <a:t>5e-05</a:t>
              </a:r>
              <a:endParaRPr lang="zh-TW" altLang="en-US" sz="2400" dirty="0">
                <a:solidFill>
                  <a:srgbClr val="942093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A41E1F5-4A13-97A3-1056-A5229BBEB713}"/>
                </a:ext>
              </a:extLst>
            </p:cNvPr>
            <p:cNvSpPr txBox="1"/>
            <p:nvPr/>
          </p:nvSpPr>
          <p:spPr>
            <a:xfrm>
              <a:off x="6561778" y="3738835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942093"/>
                  </a:solidFill>
                </a:rPr>
                <a:t>5e-06</a:t>
              </a:r>
              <a:endParaRPr lang="zh-TW" altLang="en-US" sz="2400" dirty="0">
                <a:solidFill>
                  <a:srgbClr val="942093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CDB22A8-44D9-59B7-F35D-BB10FBF24F85}"/>
                </a:ext>
              </a:extLst>
            </p:cNvPr>
            <p:cNvSpPr txBox="1"/>
            <p:nvPr/>
          </p:nvSpPr>
          <p:spPr>
            <a:xfrm>
              <a:off x="6561778" y="5337445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942093"/>
                  </a:solidFill>
                </a:rPr>
                <a:t>5e-07</a:t>
              </a:r>
              <a:endParaRPr lang="zh-TW" altLang="en-US" sz="2400" dirty="0">
                <a:solidFill>
                  <a:srgbClr val="942093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DE932A4-3A46-757D-EE04-6B6CA31C6848}"/>
                </a:ext>
              </a:extLst>
            </p:cNvPr>
            <p:cNvSpPr txBox="1"/>
            <p:nvPr/>
          </p:nvSpPr>
          <p:spPr>
            <a:xfrm>
              <a:off x="3584230" y="1866611"/>
              <a:ext cx="195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Gamma decay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4B4C830-9F9E-6A26-B4C6-2849E27336A0}"/>
                </a:ext>
              </a:extLst>
            </p:cNvPr>
            <p:cNvSpPr txBox="1"/>
            <p:nvPr/>
          </p:nvSpPr>
          <p:spPr>
            <a:xfrm>
              <a:off x="4875953" y="436014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7A81FF"/>
                  </a:solidFill>
                </a:rPr>
                <a:t>0</a:t>
              </a:r>
              <a:endParaRPr lang="zh-TW" altLang="en-US" sz="2400" dirty="0">
                <a:solidFill>
                  <a:srgbClr val="7A81FF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E66BB5E-241C-EE2F-E3E8-E865936F933D}"/>
                </a:ext>
              </a:extLst>
            </p:cNvPr>
            <p:cNvSpPr txBox="1"/>
            <p:nvPr/>
          </p:nvSpPr>
          <p:spPr>
            <a:xfrm>
              <a:off x="4875953" y="23282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7A81FF"/>
                  </a:solidFill>
                </a:rPr>
                <a:t>1</a:t>
              </a:r>
              <a:endParaRPr lang="zh-TW" altLang="en-US" sz="2400" dirty="0">
                <a:solidFill>
                  <a:srgbClr val="7A81FF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9EA878D-23A0-4E2A-84AB-478F5AA024FF}"/>
                </a:ext>
              </a:extLst>
            </p:cNvPr>
            <p:cNvSpPr txBox="1"/>
            <p:nvPr/>
          </p:nvSpPr>
          <p:spPr>
            <a:xfrm>
              <a:off x="3088581" y="209744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50</a:t>
              </a:r>
              <a:endParaRPr lang="zh-TW" altLang="en-US" sz="2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9EB2B4-B12E-DCC1-4D1F-A1A5E7BC2578}"/>
                </a:ext>
              </a:extLst>
            </p:cNvPr>
            <p:cNvSpPr txBox="1"/>
            <p:nvPr/>
          </p:nvSpPr>
          <p:spPr>
            <a:xfrm>
              <a:off x="3088581" y="248993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70</a:t>
              </a:r>
              <a:endParaRPr lang="zh-TW" altLang="en-US" sz="2400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77C5099-DEF1-759E-6EF7-56C47C160A40}"/>
                </a:ext>
              </a:extLst>
            </p:cNvPr>
            <p:cNvSpPr txBox="1"/>
            <p:nvPr/>
          </p:nvSpPr>
          <p:spPr>
            <a:xfrm>
              <a:off x="2933090" y="4977902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170</a:t>
              </a:r>
              <a:endParaRPr lang="zh-TW" altLang="en-US" sz="2400" dirty="0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37CEDF4-3DAE-B100-25FE-04B03041FEE3}"/>
                </a:ext>
              </a:extLst>
            </p:cNvPr>
            <p:cNvCxnSpPr/>
            <p:nvPr/>
          </p:nvCxnSpPr>
          <p:spPr>
            <a:xfrm>
              <a:off x="3574939" y="1611503"/>
              <a:ext cx="468000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7A74DF8-F93B-0A26-32A6-29BE0297469F}"/>
                </a:ext>
              </a:extLst>
            </p:cNvPr>
            <p:cNvSpPr txBox="1"/>
            <p:nvPr/>
          </p:nvSpPr>
          <p:spPr>
            <a:xfrm>
              <a:off x="3244072" y="138067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2BCFE8-D0E7-9EDA-88D2-102FAEB87E13}"/>
                </a:ext>
              </a:extLst>
            </p:cNvPr>
            <p:cNvSpPr txBox="1"/>
            <p:nvPr/>
          </p:nvSpPr>
          <p:spPr>
            <a:xfrm>
              <a:off x="2933090" y="4590975"/>
              <a:ext cx="651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150</a:t>
              </a:r>
              <a:endParaRPr lang="zh-TW" altLang="en-US" sz="2400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78B8AEA-A869-B65F-1909-AD86D28F9525}"/>
                </a:ext>
              </a:extLst>
            </p:cNvPr>
            <p:cNvSpPr txBox="1"/>
            <p:nvPr/>
          </p:nvSpPr>
          <p:spPr>
            <a:xfrm>
              <a:off x="2633329" y="1033215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Epoch</a:t>
              </a:r>
              <a:endParaRPr lang="zh-TW" altLang="en-US" sz="2400" dirty="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BB1A89-CC87-03BF-9459-BAF880E3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BBB68-7E89-1FB5-3F98-D0FE14C3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Prediction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353BEC-8FC4-E05C-1978-63B42FCCE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45789"/>
              </p:ext>
            </p:extLst>
          </p:nvPr>
        </p:nvGraphicFramePr>
        <p:xfrm>
          <a:off x="838198" y="1482725"/>
          <a:ext cx="10306052" cy="509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513">
                  <a:extLst>
                    <a:ext uri="{9D8B030D-6E8A-4147-A177-3AD203B41FA5}">
                      <a16:colId xmlns:a16="http://schemas.microsoft.com/office/drawing/2014/main" val="3722955118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327637459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400196468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423208044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3937837913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3377074308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785312494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1421009717"/>
                    </a:ext>
                  </a:extLst>
                </a:gridCol>
                <a:gridCol w="858837">
                  <a:extLst>
                    <a:ext uri="{9D8B030D-6E8A-4147-A177-3AD203B41FA5}">
                      <a16:colId xmlns:a16="http://schemas.microsoft.com/office/drawing/2014/main" val="1210350224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913908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MCMP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 for </a:t>
                      </a:r>
                    </a:p>
                    <a:p>
                      <a:pPr algn="ctr"/>
                      <a:r>
                        <a:rPr lang="en-US" dirty="0"/>
                        <a:t>quality prediction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SMAPE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9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8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DNN-Composite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564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999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CNN-Composite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4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22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LSTM-Composite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3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850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592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(MLP)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017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(TCN)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7148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1C1B28-11A8-CAB9-B3E0-E286FDF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8AFDF4-077D-C669-41A7-C93EF721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BBB68-7E89-1FB5-3F98-D0FE14C3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Prediction (MSE/MAE/SMAPE)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353BEC-8FC4-E05C-1978-63B42FCCE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64364"/>
              </p:ext>
            </p:extLst>
          </p:nvPr>
        </p:nvGraphicFramePr>
        <p:xfrm>
          <a:off x="313508" y="1275080"/>
          <a:ext cx="11564983" cy="55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081">
                  <a:extLst>
                    <a:ext uri="{9D8B030D-6E8A-4147-A177-3AD203B41FA5}">
                      <a16:colId xmlns:a16="http://schemas.microsoft.com/office/drawing/2014/main" val="3722955118"/>
                    </a:ext>
                  </a:extLst>
                </a:gridCol>
                <a:gridCol w="1021837">
                  <a:extLst>
                    <a:ext uri="{9D8B030D-6E8A-4147-A177-3AD203B41FA5}">
                      <a16:colId xmlns:a16="http://schemas.microsoft.com/office/drawing/2014/main" val="2327637459"/>
                    </a:ext>
                  </a:extLst>
                </a:gridCol>
                <a:gridCol w="1021837">
                  <a:extLst>
                    <a:ext uri="{9D8B030D-6E8A-4147-A177-3AD203B41FA5}">
                      <a16:colId xmlns:a16="http://schemas.microsoft.com/office/drawing/2014/main" val="4001964680"/>
                    </a:ext>
                  </a:extLst>
                </a:gridCol>
                <a:gridCol w="1382565">
                  <a:extLst>
                    <a:ext uri="{9D8B030D-6E8A-4147-A177-3AD203B41FA5}">
                      <a16:colId xmlns:a16="http://schemas.microsoft.com/office/drawing/2014/main" val="4232080440"/>
                    </a:ext>
                  </a:extLst>
                </a:gridCol>
                <a:gridCol w="661109">
                  <a:extLst>
                    <a:ext uri="{9D8B030D-6E8A-4147-A177-3AD203B41FA5}">
                      <a16:colId xmlns:a16="http://schemas.microsoft.com/office/drawing/2014/main" val="3937837913"/>
                    </a:ext>
                  </a:extLst>
                </a:gridCol>
                <a:gridCol w="1021837">
                  <a:extLst>
                    <a:ext uri="{9D8B030D-6E8A-4147-A177-3AD203B41FA5}">
                      <a16:colId xmlns:a16="http://schemas.microsoft.com/office/drawing/2014/main" val="3377074308"/>
                    </a:ext>
                  </a:extLst>
                </a:gridCol>
                <a:gridCol w="1351386">
                  <a:extLst>
                    <a:ext uri="{9D8B030D-6E8A-4147-A177-3AD203B41FA5}">
                      <a16:colId xmlns:a16="http://schemas.microsoft.com/office/drawing/2014/main" val="785312494"/>
                    </a:ext>
                  </a:extLst>
                </a:gridCol>
                <a:gridCol w="692289">
                  <a:extLst>
                    <a:ext uri="{9D8B030D-6E8A-4147-A177-3AD203B41FA5}">
                      <a16:colId xmlns:a16="http://schemas.microsoft.com/office/drawing/2014/main" val="1421009717"/>
                    </a:ext>
                  </a:extLst>
                </a:gridCol>
                <a:gridCol w="1021837">
                  <a:extLst>
                    <a:ext uri="{9D8B030D-6E8A-4147-A177-3AD203B41FA5}">
                      <a16:colId xmlns:a16="http://schemas.microsoft.com/office/drawing/2014/main" val="1210350224"/>
                    </a:ext>
                  </a:extLst>
                </a:gridCol>
                <a:gridCol w="1320205">
                  <a:extLst>
                    <a:ext uri="{9D8B030D-6E8A-4147-A177-3AD203B41FA5}">
                      <a16:colId xmlns:a16="http://schemas.microsoft.com/office/drawing/2014/main" val="913908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MCMP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Learning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</a:t>
                      </a:r>
                    </a:p>
                    <a:p>
                      <a:pPr algn="ctr"/>
                      <a:r>
                        <a:rPr lang="en-US" dirty="0"/>
                        <a:t>Encoder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Contrastive Learning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</a:t>
                      </a:r>
                    </a:p>
                    <a:p>
                      <a:pPr algn="ctr"/>
                      <a:r>
                        <a:rPr lang="en-US" dirty="0"/>
                        <a:t>Encoder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Contrastive Learning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</a:t>
                      </a:r>
                    </a:p>
                    <a:p>
                      <a:pPr algn="ctr"/>
                      <a:r>
                        <a:rPr lang="en-US" dirty="0"/>
                        <a:t>Encoder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Contrastive Learning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9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8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999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22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(MLP)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017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(TCN)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7148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E80077-0999-D84C-168F-2A610BAD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BBB68-7E89-1FB5-3F98-D0FE14C3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Prediction (MSE/MAE/SMAPE)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0353BEC-8FC4-E05C-1978-63B42FCCE2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49512"/>
              </p:ext>
            </p:extLst>
          </p:nvPr>
        </p:nvGraphicFramePr>
        <p:xfrm>
          <a:off x="313508" y="1465580"/>
          <a:ext cx="11564983" cy="5227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2092">
                  <a:extLst>
                    <a:ext uri="{9D8B030D-6E8A-4147-A177-3AD203B41FA5}">
                      <a16:colId xmlns:a16="http://schemas.microsoft.com/office/drawing/2014/main" val="3722955118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2327637459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4001964680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4232080440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3937837913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3377074308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785312494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1421009717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1210350224"/>
                    </a:ext>
                  </a:extLst>
                </a:gridCol>
                <a:gridCol w="998099">
                  <a:extLst>
                    <a:ext uri="{9D8B030D-6E8A-4147-A177-3AD203B41FA5}">
                      <a16:colId xmlns:a16="http://schemas.microsoft.com/office/drawing/2014/main" val="913908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MCMP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Representation Learning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AE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CL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AE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CL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N/A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AE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CL</a:t>
                      </a:r>
                      <a:endParaRPr lang="en-US" b="1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9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8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999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22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 Learning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MF-CL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MF-CL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MF-CL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8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(MLP)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017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PRESAGE-Net (TCN)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3.14</a:t>
                      </a:r>
                    </a:p>
                    <a:p>
                      <a:pPr algn="ctr"/>
                      <a:r>
                        <a:rPr lang="en-US" dirty="0"/>
                        <a:t>14.42</a:t>
                      </a:r>
                    </a:p>
                    <a:p>
                      <a:pPr algn="ctr"/>
                      <a:r>
                        <a:rPr lang="en-US" dirty="0"/>
                        <a:t>24.56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71481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EA331E-B9C7-CF4E-3FAB-1EC0A221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0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E7F59D-0335-3B4D-EC1D-B55FA2EC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C9A7A-2968-887B-7AAD-DAD63668D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041F98-40B6-1585-D053-7D6D58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E710-FD4B-4459-8519-9E5D8E6502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599C-FF34-A1A8-EC40-3B92BCC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8F259-61C4-0A0D-AE1C-20F341BC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1A2A32-B46B-B0E0-709B-DE418CDF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12ECC-3A0C-635B-7E77-5D8E9BD7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</a:t>
            </a:r>
            <a:r>
              <a:rPr lang="en-US" dirty="0" err="1"/>
              <a:t>AutoEncoder</a:t>
            </a:r>
            <a:r>
              <a:rPr lang="en-US" dirty="0"/>
              <a:t> for representation learning after 2020…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70E176-4562-EEEC-CFC5-43C22EB79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b="4842"/>
          <a:stretch/>
        </p:blipFill>
        <p:spPr bwMode="auto">
          <a:xfrm>
            <a:off x="2183907" y="1690688"/>
            <a:ext cx="6116714" cy="49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382342-07DA-E8E6-1B25-262A0800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B9816-520C-351B-9AEC-A308C4C7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Representation Learning for Time Series Data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5060C-EA6E-0FF3-D4A8-32CAE254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69486-629F-2731-61D7-CD7C84CC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CD50CC0-821A-59AF-5542-4B9A466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734DD-3C01-7B6F-3DA1-6BFBB4D4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599C-FF34-A1A8-EC40-3B92BCC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28F259-61C4-0A0D-AE1C-20F341BC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  <a:p>
            <a:r>
              <a:rPr lang="en-US" dirty="0"/>
              <a:t>Matrix Factorization</a:t>
            </a:r>
          </a:p>
          <a:p>
            <a:r>
              <a:rPr lang="en-US" dirty="0"/>
              <a:t>Encoder-Decoder</a:t>
            </a:r>
          </a:p>
          <a:p>
            <a:r>
              <a:rPr lang="en-US" dirty="0"/>
              <a:t>Attention</a:t>
            </a:r>
          </a:p>
          <a:p>
            <a:r>
              <a:rPr lang="en-US" dirty="0"/>
              <a:t>Self-supervised Learning on Time Series Data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EF25FC-9649-DD20-A923-A18DA9D0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5C-4F3B-1B13-4096-D3C1ADC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Learning on Time Series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CCDC5-6294-72C3-822D-43270706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BA55BA-6AFF-A513-1EA5-2F646520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FC7E-DF25-42E4-949B-578F5A22F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911</Words>
  <Application>Microsoft Office PowerPoint</Application>
  <PresentationFormat>寬螢幕</PresentationFormat>
  <Paragraphs>392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佈景主題</vt:lpstr>
      <vt:lpstr>PRESAGE-Net</vt:lpstr>
      <vt:lpstr>Outline</vt:lpstr>
      <vt:lpstr>Introduction</vt:lpstr>
      <vt:lpstr>Introduction</vt:lpstr>
      <vt:lpstr>No more AutoEncoder for representation learning after 2020…</vt:lpstr>
      <vt:lpstr>Representation Learning for Time Series Data</vt:lpstr>
      <vt:lpstr>Related Work</vt:lpstr>
      <vt:lpstr>Related Work</vt:lpstr>
      <vt:lpstr>Self-supervised Learning on Time Series Data</vt:lpstr>
      <vt:lpstr>Problem Definition</vt:lpstr>
      <vt:lpstr>Problem Definition</vt:lpstr>
      <vt:lpstr>Notations</vt:lpstr>
      <vt:lpstr>Model Architecture</vt:lpstr>
      <vt:lpstr>Outline</vt:lpstr>
      <vt:lpstr>DNN</vt:lpstr>
      <vt:lpstr>CNN</vt:lpstr>
      <vt:lpstr>Time dimension</vt:lpstr>
      <vt:lpstr>Feature Dimension</vt:lpstr>
      <vt:lpstr>DNN-Composite</vt:lpstr>
      <vt:lpstr>PRESAGE-Net (MLP)</vt:lpstr>
      <vt:lpstr>PowerPoint 簡報</vt:lpstr>
      <vt:lpstr>PRESAGE-Net (Original)</vt:lpstr>
      <vt:lpstr>PRESAGE-Net</vt:lpstr>
      <vt:lpstr>PRESAGE-Net</vt:lpstr>
      <vt:lpstr>Experiments</vt:lpstr>
      <vt:lpstr>Experiments</vt:lpstr>
      <vt:lpstr>Loss</vt:lpstr>
      <vt:lpstr>Training settings throughout epochs</vt:lpstr>
      <vt:lpstr>Quality Prediction</vt:lpstr>
      <vt:lpstr>Quality Prediction (MSE/MAE/SMAPE)</vt:lpstr>
      <vt:lpstr>Quality Prediction (MSE/MAE/SMAPE)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PRESAGE-Net</dc:title>
  <dc:creator>張敬</dc:creator>
  <cp:lastModifiedBy>張敬</cp:lastModifiedBy>
  <cp:revision>27</cp:revision>
  <dcterms:created xsi:type="dcterms:W3CDTF">2022-09-08T12:30:17Z</dcterms:created>
  <dcterms:modified xsi:type="dcterms:W3CDTF">2022-11-16T02:18:43Z</dcterms:modified>
</cp:coreProperties>
</file>