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5" r:id="rId10"/>
    <p:sldId id="263" r:id="rId11"/>
    <p:sldId id="264" r:id="rId12"/>
    <p:sldId id="267"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254F727F-F9B1-4586-A3A1-7216BAE0827A}">
          <p14:sldIdLst>
            <p14:sldId id="256"/>
          </p14:sldIdLst>
        </p14:section>
        <p14:section name="Estructura" id="{F39A6584-59D1-4273-8888-4636A5EB63A1}">
          <p14:sldIdLst>
            <p14:sldId id="257"/>
            <p14:sldId id="258"/>
          </p14:sldIdLst>
        </p14:section>
        <p14:section name="Juego" id="{E6143A7F-7979-4842-B87A-3D12D73A93B7}">
          <p14:sldIdLst>
            <p14:sldId id="259"/>
            <p14:sldId id="260"/>
            <p14:sldId id="266"/>
          </p14:sldIdLst>
        </p14:section>
        <p14:section name="Codigo" id="{EB4636EB-FD84-4A4C-8BD7-5169B1AD6B25}">
          <p14:sldIdLst>
            <p14:sldId id="261"/>
            <p14:sldId id="262"/>
            <p14:sldId id="265"/>
          </p14:sldIdLst>
        </p14:section>
        <p14:section name="Herramientas" id="{CD07F7C2-5498-4A57-A9F2-BADE8786CD1F}">
          <p14:sldIdLst>
            <p14:sldId id="263"/>
            <p14:sldId id="264"/>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E60"/>
    <a:srgbClr val="3E5D82"/>
    <a:srgbClr val="E8A580"/>
    <a:srgbClr val="EAAC8B"/>
    <a:srgbClr val="395577"/>
    <a:srgbClr val="2B415B"/>
    <a:srgbClr val="203044"/>
    <a:srgbClr val="1C2A3C"/>
    <a:srgbClr val="355070"/>
    <a:srgbClr val="A95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2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D5717-FADE-9F97-87D8-4F85159FC0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729CC20-E734-40D7-D4AF-009DE4DB2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DB3F737-F54F-D898-8097-42E1CF93E2EA}"/>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1B2A4C66-E991-6B12-2312-07CBB531E54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CA16F80-F34E-6661-5DC7-C78EFA83586D}"/>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65301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27359-3E33-4C49-D02E-1516F84D232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D73BA3E-B767-5B39-AE75-744C3DAE9C7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1560ABD-3934-AF17-4324-FA39A0EF7AC3}"/>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EB0BF541-0348-76A7-2BBD-F5A542549F7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EECDD8E-91AD-B0AB-2851-BB53040C2AB3}"/>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98394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1C6B94-E14A-4625-CBA2-D5A1B87B8E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CBB3BAC-A4EC-B360-E16A-618895D56A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EC4694E-9E57-F140-E159-B3100FA0D373}"/>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7C6394BA-239A-A21C-8364-9415F2B41D7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146F137-60F4-55E3-4926-CF9B7920C429}"/>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362536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5C2C1-CD34-9C21-F667-D612785705E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A99AC10-9FF2-C7B1-A19C-5E0E61CD311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886E424-4185-3AB2-486D-445105570EB8}"/>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5603ED6A-5BBF-5901-EBD9-5E596BA21C4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78D368C-EA3F-0A75-0F57-B814C91A4A91}"/>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0653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04F95-249E-C85D-9E69-60CBA2750D9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2C76B9A-D55B-38ED-0240-6E0D88A8B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6A02ED-ADB5-1141-0205-99FD03BD31EC}"/>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C0F853F3-C1D9-AE6A-151F-18F53D90853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68F218-9843-C178-582A-3E5B3427E6D4}"/>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81176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B8DFC-F4B0-27DF-C821-E9E12101BF9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7BBEDDD-3458-F2BD-D1B6-C590B97A51C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57CB6B5-22B7-65CE-E634-0CBED82F26C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B12BB0D8-1967-44D0-9710-5F8EF0D1F8D5}"/>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6" name="Marcador de pie de página 5">
            <a:extLst>
              <a:ext uri="{FF2B5EF4-FFF2-40B4-BE49-F238E27FC236}">
                <a16:creationId xmlns:a16="http://schemas.microsoft.com/office/drawing/2014/main" id="{B0387CCB-931B-CC89-01F9-BD0AF6FDEEF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82AD581-ADF2-97FB-1E5A-5361D8DC2AE5}"/>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99690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1E2B0-D3D1-9B2B-6756-2E44DA87158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D027601-9235-D10E-5BC3-31C50ED00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274B50-9E51-A3DA-68C4-5B74F3E44BC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4470A331-975F-A86E-BB27-1F0B4F983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C5FC1F4-5E29-9A53-C464-1DCE6FA039D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0FDFCB3-4347-3FB4-4A27-17B38A5477C0}"/>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8" name="Marcador de pie de página 7">
            <a:extLst>
              <a:ext uri="{FF2B5EF4-FFF2-40B4-BE49-F238E27FC236}">
                <a16:creationId xmlns:a16="http://schemas.microsoft.com/office/drawing/2014/main" id="{D5DCDA04-36BB-757E-BB3E-B04016BD379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972C9DA-705E-8AC0-2091-04FA23C3C193}"/>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67867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37E99-CF1B-828E-396C-E932DFCE30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3879FB2-E718-DB84-0012-9D916C6CEC92}"/>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4" name="Marcador de pie de página 3">
            <a:extLst>
              <a:ext uri="{FF2B5EF4-FFF2-40B4-BE49-F238E27FC236}">
                <a16:creationId xmlns:a16="http://schemas.microsoft.com/office/drawing/2014/main" id="{63BF38F9-4F4B-F17C-FDA5-AC7A3AFACC5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FA4A72CA-BD99-F100-9C50-0351A58F7DCE}"/>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3677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B135298-DFB1-E9F8-62E7-3132582EE7A8}"/>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3" name="Marcador de pie de página 2">
            <a:extLst>
              <a:ext uri="{FF2B5EF4-FFF2-40B4-BE49-F238E27FC236}">
                <a16:creationId xmlns:a16="http://schemas.microsoft.com/office/drawing/2014/main" id="{ADB824BF-0C98-7DB1-FC4E-24D4F0DA8739}"/>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02AB3381-D328-C5A0-614C-64EE7B9E3251}"/>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17379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B9D3E-A31B-6434-4EC7-DADC11ADAF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D4F722F-FBB2-6999-9EF8-1F7E9FF38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A1399D5C-8FF1-3C73-4B43-A4F1FE9CC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D2D315-4A75-F1FB-BCCA-BB12623D7A4A}"/>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6" name="Marcador de pie de página 5">
            <a:extLst>
              <a:ext uri="{FF2B5EF4-FFF2-40B4-BE49-F238E27FC236}">
                <a16:creationId xmlns:a16="http://schemas.microsoft.com/office/drawing/2014/main" id="{268E5C86-537F-C764-7D4F-165B08F0258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C3F8ABB-2CEE-DCCF-7578-D530D265FF87}"/>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32624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F6D03-6C7C-E007-7933-5BA7A5B9655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062E094-EDFB-EB34-2F56-FAC429BC6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C3759C0-99BA-7CE1-A195-2D71EB718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C40502-D332-9FD6-4D1D-04E91D44764E}"/>
              </a:ext>
            </a:extLst>
          </p:cNvPr>
          <p:cNvSpPr>
            <a:spLocks noGrp="1"/>
          </p:cNvSpPr>
          <p:nvPr>
            <p:ph type="dt" sz="half" idx="10"/>
          </p:nvPr>
        </p:nvSpPr>
        <p:spPr/>
        <p:txBody>
          <a:bodyPr/>
          <a:lstStyle/>
          <a:p>
            <a:fld id="{88D7C7C6-C47D-4CC7-908C-381EECA41320}" type="datetimeFigureOut">
              <a:rPr lang="es-AR" smtClean="0"/>
              <a:t>7/8/2022</a:t>
            </a:fld>
            <a:endParaRPr lang="es-AR"/>
          </a:p>
        </p:txBody>
      </p:sp>
      <p:sp>
        <p:nvSpPr>
          <p:cNvPr id="6" name="Marcador de pie de página 5">
            <a:extLst>
              <a:ext uri="{FF2B5EF4-FFF2-40B4-BE49-F238E27FC236}">
                <a16:creationId xmlns:a16="http://schemas.microsoft.com/office/drawing/2014/main" id="{41E4D8A3-E6B5-9FB6-0D14-A7D0D0A84F5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7BF09A3-EAD9-EAA6-548A-E1EE9CDC48FA}"/>
              </a:ext>
            </a:extLst>
          </p:cNvPr>
          <p:cNvSpPr>
            <a:spLocks noGrp="1"/>
          </p:cNvSpPr>
          <p:nvPr>
            <p:ph type="sldNum" sz="quarter" idx="12"/>
          </p:nvPr>
        </p:nvSpPr>
        <p:spPr/>
        <p:txBody>
          <a:bodyPr/>
          <a:lstStyle/>
          <a:p>
            <a:fld id="{A4D75170-3923-4C6E-883B-AF105E1FFE00}" type="slidenum">
              <a:rPr lang="es-AR" smtClean="0"/>
              <a:t>‹Nº›</a:t>
            </a:fld>
            <a:endParaRPr lang="es-AR"/>
          </a:p>
        </p:txBody>
      </p:sp>
    </p:spTree>
    <p:extLst>
      <p:ext uri="{BB962C8B-B14F-4D97-AF65-F5344CB8AC3E}">
        <p14:creationId xmlns:p14="http://schemas.microsoft.com/office/powerpoint/2010/main" val="283254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4FC1047-8123-B632-7FDB-CCBC7F5F2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C8A99E1-1EDB-2131-0120-3DA61442B3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81F31F6-877E-C444-6D97-8881F068C5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7C7C6-C47D-4CC7-908C-381EECA41320}" type="datetimeFigureOut">
              <a:rPr lang="es-AR" smtClean="0"/>
              <a:t>7/8/2022</a:t>
            </a:fld>
            <a:endParaRPr lang="es-AR"/>
          </a:p>
        </p:txBody>
      </p:sp>
      <p:sp>
        <p:nvSpPr>
          <p:cNvPr id="5" name="Marcador de pie de página 4">
            <a:extLst>
              <a:ext uri="{FF2B5EF4-FFF2-40B4-BE49-F238E27FC236}">
                <a16:creationId xmlns:a16="http://schemas.microsoft.com/office/drawing/2014/main" id="{41E4795E-311A-A1F8-BB29-38F14DCC0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ED6AAAE-B7AF-DAD5-8F19-88B27B76E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75170-3923-4C6E-883B-AF105E1FFE00}" type="slidenum">
              <a:rPr lang="es-AR" smtClean="0"/>
              <a:t>‹Nº›</a:t>
            </a:fld>
            <a:endParaRPr lang="es-AR"/>
          </a:p>
        </p:txBody>
      </p:sp>
    </p:spTree>
    <p:extLst>
      <p:ext uri="{BB962C8B-B14F-4D97-AF65-F5344CB8AC3E}">
        <p14:creationId xmlns:p14="http://schemas.microsoft.com/office/powerpoint/2010/main" val="276735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slide" Target="slide4.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0.xml"/><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5070"/>
        </a:solidFill>
        <a:effectLst/>
      </p:bgPr>
    </p:bg>
    <p:spTree>
      <p:nvGrpSpPr>
        <p:cNvPr id="1" name=""/>
        <p:cNvGrpSpPr/>
        <p:nvPr/>
      </p:nvGrpSpPr>
      <p:grpSpPr>
        <a:xfrm>
          <a:off x="0" y="0"/>
          <a:ext cx="0" cy="0"/>
          <a:chOff x="0" y="0"/>
          <a:chExt cx="0" cy="0"/>
        </a:xfrm>
      </p:grpSpPr>
      <mc:AlternateContent xmlns:mc="http://schemas.openxmlformats.org/markup-compatibility/2006">
        <mc:Choice xmlns:psez="http://schemas.microsoft.com/office/powerpoint/2016/sectionzoom" Requires="psez">
          <p:graphicFrame>
            <p:nvGraphicFramePr>
              <p:cNvPr id="8" name="Vista general de sección 7">
                <a:extLst>
                  <a:ext uri="{FF2B5EF4-FFF2-40B4-BE49-F238E27FC236}">
                    <a16:creationId xmlns:a16="http://schemas.microsoft.com/office/drawing/2014/main" id="{CA55553F-885B-322F-F299-6F6D3BA0EBFC}"/>
                  </a:ext>
                </a:extLst>
              </p:cNvPr>
              <p:cNvGraphicFramePr>
                <a:graphicFrameLocks noChangeAspect="1"/>
              </p:cNvGraphicFramePr>
              <p:nvPr>
                <p:extLst>
                  <p:ext uri="{D42A27DB-BD31-4B8C-83A1-F6EECF244321}">
                    <p14:modId xmlns:p14="http://schemas.microsoft.com/office/powerpoint/2010/main" val="3592152075"/>
                  </p:ext>
                </p:extLst>
              </p:nvPr>
            </p:nvGraphicFramePr>
            <p:xfrm>
              <a:off x="0" y="4452257"/>
              <a:ext cx="3851124" cy="2166258"/>
            </p:xfrm>
            <a:graphic>
              <a:graphicData uri="http://schemas.microsoft.com/office/powerpoint/2016/sectionzoom">
                <psez:sectionZm>
                  <psez:sectionZmObj sectionId="{F39A6584-59D1-4273-8888-4636A5EB63A1}">
                    <psez:zmPr id="{1F5DB7B0-269C-4DF1-9598-4E9B6929AC51}" transitionDur="1000">
                      <p166:blipFill xmlns:p166="http://schemas.microsoft.com/office/powerpoint/2016/6/main">
                        <a:blip r:embed="rId2"/>
                        <a:stretch>
                          <a:fillRect/>
                        </a:stretch>
                      </p166:blipFill>
                      <p166:spPr xmlns:p166="http://schemas.microsoft.com/office/powerpoint/2016/6/main">
                        <a:xfrm>
                          <a:off x="0" y="0"/>
                          <a:ext cx="3851124" cy="2166258"/>
                        </a:xfrm>
                        <a:prstGeom prst="rect">
                          <a:avLst/>
                        </a:prstGeom>
                        <a:solidFill>
                          <a:srgbClr val="355070"/>
                        </a:solidFill>
                        <a:ln w="3175">
                          <a:noFill/>
                        </a:ln>
                        <a:effectLst>
                          <a:outerShdw blurRad="50800" dist="50800" dir="5400000" algn="ctr" rotWithShape="0">
                            <a:srgbClr val="000000">
                              <a:alpha val="0"/>
                            </a:srgbClr>
                          </a:outerShdw>
                        </a:effectLst>
                      </p166:spPr>
                    </psez:zmPr>
                  </psez:sectionZmObj>
                </psez:sectionZm>
              </a:graphicData>
            </a:graphic>
          </p:graphicFrame>
        </mc:Choice>
        <mc:Fallback>
          <p:pic>
            <p:nvPicPr>
              <p:cNvPr id="8" name="Vista general de sección 7">
                <a:hlinkClick r:id="rId3" action="ppaction://hlinksldjump"/>
                <a:extLst>
                  <a:ext uri="{FF2B5EF4-FFF2-40B4-BE49-F238E27FC236}">
                    <a16:creationId xmlns:a16="http://schemas.microsoft.com/office/drawing/2014/main" id="{CA55553F-885B-322F-F299-6F6D3BA0EBFC}"/>
                  </a:ext>
                </a:extLst>
              </p:cNvPr>
              <p:cNvPicPr>
                <a:picLocks noGrp="1" noRot="1" noChangeAspect="1" noMove="1" noResize="1" noEditPoints="1" noAdjustHandles="1" noChangeArrowheads="1" noChangeShapeType="1"/>
              </p:cNvPicPr>
              <p:nvPr/>
            </p:nvPicPr>
            <p:blipFill>
              <a:blip r:embed="rId2"/>
              <a:stretch>
                <a:fillRect/>
              </a:stretch>
            </p:blipFill>
            <p:spPr>
              <a:xfrm>
                <a:off x="0" y="4452257"/>
                <a:ext cx="3851124" cy="2166258"/>
              </a:xfrm>
              <a:prstGeom prst="rect">
                <a:avLst/>
              </a:prstGeom>
              <a:solidFill>
                <a:srgbClr val="355070"/>
              </a:solidFill>
              <a:ln w="3175">
                <a:noFill/>
              </a:ln>
              <a:effectLst>
                <a:outerShdw blurRad="50800" dist="50800" dir="5400000" algn="ctr" rotWithShape="0">
                  <a:srgbClr val="000000">
                    <a:alpha val="0"/>
                  </a:srgbClr>
                </a:outerShdw>
              </a:effectLst>
            </p:spPr>
          </p:pic>
        </mc:Fallback>
      </mc:AlternateContent>
      <mc:AlternateContent xmlns:mc="http://schemas.openxmlformats.org/markup-compatibility/2006">
        <mc:Choice xmlns:psez="http://schemas.microsoft.com/office/powerpoint/2016/sectionzoom" Requires="psez">
          <p:graphicFrame>
            <p:nvGraphicFramePr>
              <p:cNvPr id="12" name="Vista general de sección 11">
                <a:extLst>
                  <a:ext uri="{FF2B5EF4-FFF2-40B4-BE49-F238E27FC236}">
                    <a16:creationId xmlns:a16="http://schemas.microsoft.com/office/drawing/2014/main" id="{3C40A25F-6AF9-7F44-7E15-B55D4915AB30}"/>
                  </a:ext>
                </a:extLst>
              </p:cNvPr>
              <p:cNvGraphicFramePr>
                <a:graphicFrameLocks noChangeAspect="1"/>
              </p:cNvGraphicFramePr>
              <p:nvPr>
                <p:extLst>
                  <p:ext uri="{D42A27DB-BD31-4B8C-83A1-F6EECF244321}">
                    <p14:modId xmlns:p14="http://schemas.microsoft.com/office/powerpoint/2010/main" val="720956792"/>
                  </p:ext>
                </p:extLst>
              </p:nvPr>
            </p:nvGraphicFramePr>
            <p:xfrm>
              <a:off x="4964389" y="4204495"/>
              <a:ext cx="3851127" cy="2166259"/>
            </p:xfrm>
            <a:graphic>
              <a:graphicData uri="http://schemas.microsoft.com/office/powerpoint/2016/sectionzoom">
                <psez:sectionZm>
                  <psez:sectionZmObj sectionId="{E6143A7F-7979-4842-B87A-3D12D73A93B7}">
                    <psez:zmPr id="{885A0BD9-1983-4416-925C-2C0F4BEAB950}" transitionDur="1000">
                      <p166:blipFill xmlns:p166="http://schemas.microsoft.com/office/powerpoint/2016/6/main">
                        <a:blip r:embed="rId4"/>
                        <a:stretch>
                          <a:fillRect/>
                        </a:stretch>
                      </p166:blipFill>
                      <p166:spPr xmlns:p166="http://schemas.microsoft.com/office/powerpoint/2016/6/main">
                        <a:xfrm>
                          <a:off x="0" y="0"/>
                          <a:ext cx="3851127" cy="2166259"/>
                        </a:xfrm>
                        <a:prstGeom prst="rect">
                          <a:avLst/>
                        </a:prstGeom>
                        <a:ln w="3175">
                          <a:noFill/>
                        </a:ln>
                      </p166:spPr>
                    </psez:zmPr>
                  </psez:sectionZmObj>
                </psez:sectionZm>
              </a:graphicData>
            </a:graphic>
          </p:graphicFrame>
        </mc:Choice>
        <mc:Fallback>
          <p:pic>
            <p:nvPicPr>
              <p:cNvPr id="12" name="Vista general de sección 11">
                <a:hlinkClick r:id="rId5" action="ppaction://hlinksldjump"/>
                <a:extLst>
                  <a:ext uri="{FF2B5EF4-FFF2-40B4-BE49-F238E27FC236}">
                    <a16:creationId xmlns:a16="http://schemas.microsoft.com/office/drawing/2014/main" id="{3C40A25F-6AF9-7F44-7E15-B55D4915AB30}"/>
                  </a:ext>
                </a:extLst>
              </p:cNvPr>
              <p:cNvPicPr>
                <a:picLocks noGrp="1" noRot="1" noChangeAspect="1" noMove="1" noResize="1" noEditPoints="1" noAdjustHandles="1" noChangeArrowheads="1" noChangeShapeType="1"/>
              </p:cNvPicPr>
              <p:nvPr/>
            </p:nvPicPr>
            <p:blipFill>
              <a:blip r:embed="rId4"/>
              <a:stretch>
                <a:fillRect/>
              </a:stretch>
            </p:blipFill>
            <p:spPr>
              <a:xfrm>
                <a:off x="4964389" y="4204495"/>
                <a:ext cx="3851127" cy="2166259"/>
              </a:xfrm>
              <a:prstGeom prst="rect">
                <a:avLst/>
              </a:prstGeom>
              <a:ln w="3175">
                <a:noFill/>
              </a:ln>
            </p:spPr>
          </p:pic>
        </mc:Fallback>
      </mc:AlternateContent>
      <mc:AlternateContent xmlns:mc="http://schemas.openxmlformats.org/markup-compatibility/2006">
        <mc:Choice xmlns:psez="http://schemas.microsoft.com/office/powerpoint/2016/sectionzoom" Requires="psez">
          <p:graphicFrame>
            <p:nvGraphicFramePr>
              <p:cNvPr id="14" name="Vista general de sección 13">
                <a:extLst>
                  <a:ext uri="{FF2B5EF4-FFF2-40B4-BE49-F238E27FC236}">
                    <a16:creationId xmlns:a16="http://schemas.microsoft.com/office/drawing/2014/main" id="{B3623EF6-A3CD-D41E-9F9D-1448659095AD}"/>
                  </a:ext>
                </a:extLst>
              </p:cNvPr>
              <p:cNvGraphicFramePr>
                <a:graphicFrameLocks noChangeAspect="1"/>
              </p:cNvGraphicFramePr>
              <p:nvPr>
                <p:extLst>
                  <p:ext uri="{D42A27DB-BD31-4B8C-83A1-F6EECF244321}">
                    <p14:modId xmlns:p14="http://schemas.microsoft.com/office/powerpoint/2010/main" val="488771978"/>
                  </p:ext>
                </p:extLst>
              </p:nvPr>
            </p:nvGraphicFramePr>
            <p:xfrm>
              <a:off x="6889952" y="1707694"/>
              <a:ext cx="3851127" cy="2166259"/>
            </p:xfrm>
            <a:graphic>
              <a:graphicData uri="http://schemas.microsoft.com/office/powerpoint/2016/sectionzoom">
                <psez:sectionZm>
                  <psez:sectionZmObj sectionId="{EB4636EB-FD84-4A4C-8BD7-5169B1AD6B25}">
                    <psez:zmPr id="{6F29D57D-E8FF-4233-B678-81F671688D96}" transitionDur="1000">
                      <p166:blipFill xmlns:p166="http://schemas.microsoft.com/office/powerpoint/2016/6/main">
                        <a:blip r:embed="rId6"/>
                        <a:stretch>
                          <a:fillRect/>
                        </a:stretch>
                      </p166:blipFill>
                      <p166:spPr xmlns:p166="http://schemas.microsoft.com/office/powerpoint/2016/6/main">
                        <a:xfrm>
                          <a:off x="0" y="0"/>
                          <a:ext cx="3851127" cy="2166259"/>
                        </a:xfrm>
                        <a:prstGeom prst="rect">
                          <a:avLst/>
                        </a:prstGeom>
                        <a:ln w="3175">
                          <a:noFill/>
                        </a:ln>
                      </p166:spPr>
                    </psez:zmPr>
                  </psez:sectionZmObj>
                </psez:sectionZm>
              </a:graphicData>
            </a:graphic>
          </p:graphicFrame>
        </mc:Choice>
        <mc:Fallback>
          <p:pic>
            <p:nvPicPr>
              <p:cNvPr id="14" name="Vista general de sección 13">
                <a:hlinkClick r:id="rId7" action="ppaction://hlinksldjump"/>
                <a:extLst>
                  <a:ext uri="{FF2B5EF4-FFF2-40B4-BE49-F238E27FC236}">
                    <a16:creationId xmlns:a16="http://schemas.microsoft.com/office/drawing/2014/main" id="{B3623EF6-A3CD-D41E-9F9D-1448659095AD}"/>
                  </a:ext>
                </a:extLst>
              </p:cNvPr>
              <p:cNvPicPr>
                <a:picLocks noGrp="1" noRot="1" noChangeAspect="1" noMove="1" noResize="1" noEditPoints="1" noAdjustHandles="1" noChangeArrowheads="1" noChangeShapeType="1"/>
              </p:cNvPicPr>
              <p:nvPr/>
            </p:nvPicPr>
            <p:blipFill>
              <a:blip r:embed="rId6"/>
              <a:stretch>
                <a:fillRect/>
              </a:stretch>
            </p:blipFill>
            <p:spPr>
              <a:xfrm>
                <a:off x="6889952" y="1707694"/>
                <a:ext cx="3851127" cy="2166259"/>
              </a:xfrm>
              <a:prstGeom prst="rect">
                <a:avLst/>
              </a:prstGeom>
              <a:ln w="3175">
                <a:noFill/>
              </a:ln>
            </p:spPr>
          </p:pic>
        </mc:Fallback>
      </mc:AlternateContent>
      <mc:AlternateContent xmlns:mc="http://schemas.openxmlformats.org/markup-compatibility/2006">
        <mc:Choice xmlns:psez="http://schemas.microsoft.com/office/powerpoint/2016/sectionzoom" Requires="psez">
          <p:graphicFrame>
            <p:nvGraphicFramePr>
              <p:cNvPr id="16" name="Vista general de sección 15">
                <a:extLst>
                  <a:ext uri="{FF2B5EF4-FFF2-40B4-BE49-F238E27FC236}">
                    <a16:creationId xmlns:a16="http://schemas.microsoft.com/office/drawing/2014/main" id="{33A7BD35-2378-E9E4-B2DE-913CE31F1D01}"/>
                  </a:ext>
                </a:extLst>
              </p:cNvPr>
              <p:cNvGraphicFramePr>
                <a:graphicFrameLocks noChangeAspect="1"/>
              </p:cNvGraphicFramePr>
              <p:nvPr>
                <p:extLst>
                  <p:ext uri="{D42A27DB-BD31-4B8C-83A1-F6EECF244321}">
                    <p14:modId xmlns:p14="http://schemas.microsoft.com/office/powerpoint/2010/main" val="25426509"/>
                  </p:ext>
                </p:extLst>
              </p:nvPr>
            </p:nvGraphicFramePr>
            <p:xfrm>
              <a:off x="1925562" y="2038238"/>
              <a:ext cx="3851124" cy="2166257"/>
            </p:xfrm>
            <a:graphic>
              <a:graphicData uri="http://schemas.microsoft.com/office/powerpoint/2016/sectionzoom">
                <psez:sectionZm>
                  <psez:sectionZmObj sectionId="{CD07F7C2-5498-4A57-A9F2-BADE8786CD1F}">
                    <psez:zmPr id="{AC97636E-16D3-4303-83CD-200E4AEC46BF}" transitionDur="1000">
                      <p166:blipFill xmlns:p166="http://schemas.microsoft.com/office/powerpoint/2016/6/main">
                        <a:blip r:embed="rId8"/>
                        <a:stretch>
                          <a:fillRect/>
                        </a:stretch>
                      </p166:blipFill>
                      <p166:spPr xmlns:p166="http://schemas.microsoft.com/office/powerpoint/2016/6/main">
                        <a:xfrm>
                          <a:off x="0" y="0"/>
                          <a:ext cx="3851124" cy="2166257"/>
                        </a:xfrm>
                        <a:prstGeom prst="rect">
                          <a:avLst/>
                        </a:prstGeom>
                        <a:ln w="3175">
                          <a:noFill/>
                        </a:ln>
                      </p166:spPr>
                    </psez:zmPr>
                  </psez:sectionZmObj>
                </psez:sectionZm>
              </a:graphicData>
            </a:graphic>
          </p:graphicFrame>
        </mc:Choice>
        <mc:Fallback>
          <p:pic>
            <p:nvPicPr>
              <p:cNvPr id="16" name="Vista general de sección 15">
                <a:hlinkClick r:id="rId9" action="ppaction://hlinksldjump"/>
                <a:extLst>
                  <a:ext uri="{FF2B5EF4-FFF2-40B4-BE49-F238E27FC236}">
                    <a16:creationId xmlns:a16="http://schemas.microsoft.com/office/drawing/2014/main" id="{33A7BD35-2378-E9E4-B2DE-913CE31F1D01}"/>
                  </a:ext>
                </a:extLst>
              </p:cNvPr>
              <p:cNvPicPr>
                <a:picLocks noGrp="1" noRot="1" noChangeAspect="1" noMove="1" noResize="1" noEditPoints="1" noAdjustHandles="1" noChangeArrowheads="1" noChangeShapeType="1"/>
              </p:cNvPicPr>
              <p:nvPr/>
            </p:nvPicPr>
            <p:blipFill>
              <a:blip r:embed="rId8"/>
              <a:stretch>
                <a:fillRect/>
              </a:stretch>
            </p:blipFill>
            <p:spPr>
              <a:xfrm>
                <a:off x="1925562" y="2038238"/>
                <a:ext cx="3851124" cy="2166257"/>
              </a:xfrm>
              <a:prstGeom prst="rect">
                <a:avLst/>
              </a:prstGeom>
              <a:ln w="3175">
                <a:noFill/>
              </a:ln>
            </p:spPr>
          </p:pic>
        </mc:Fallback>
      </mc:AlternateContent>
      <p:sp>
        <p:nvSpPr>
          <p:cNvPr id="31" name="CuadroTexto 30">
            <a:extLst>
              <a:ext uri="{FF2B5EF4-FFF2-40B4-BE49-F238E27FC236}">
                <a16:creationId xmlns:a16="http://schemas.microsoft.com/office/drawing/2014/main" id="{0FAB9305-269A-051C-7A78-60B2D4ED715D}"/>
              </a:ext>
            </a:extLst>
          </p:cNvPr>
          <p:cNvSpPr txBox="1"/>
          <p:nvPr/>
        </p:nvSpPr>
        <p:spPr>
          <a:xfrm>
            <a:off x="3342236" y="558066"/>
            <a:ext cx="3154438" cy="923330"/>
          </a:xfrm>
          <a:prstGeom prst="rect">
            <a:avLst/>
          </a:prstGeom>
          <a:noFill/>
        </p:spPr>
        <p:txBody>
          <a:bodyPr wrap="square">
            <a:spAutoFit/>
          </a:bodyPr>
          <a:lstStyle/>
          <a:p>
            <a:r>
              <a:rPr lang="es-MX" sz="5400" dirty="0">
                <a:solidFill>
                  <a:schemeClr val="bg1"/>
                </a:solidFill>
                <a:latin typeface="Barlow Condensed SemiBold" panose="00000706000000000000" pitchFamily="2" charset="0"/>
              </a:rPr>
              <a:t>Proyecto</a:t>
            </a:r>
            <a:endParaRPr lang="es-AR" sz="6600" dirty="0"/>
          </a:p>
        </p:txBody>
      </p:sp>
      <p:pic>
        <p:nvPicPr>
          <p:cNvPr id="37" name="Imagen 36">
            <a:extLst>
              <a:ext uri="{FF2B5EF4-FFF2-40B4-BE49-F238E27FC236}">
                <a16:creationId xmlns:a16="http://schemas.microsoft.com/office/drawing/2014/main" id="{FECFD937-397F-65F0-CF95-FD06C513D5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14462" y="411720"/>
            <a:ext cx="4059665" cy="1444485"/>
          </a:xfrm>
          <a:prstGeom prst="rect">
            <a:avLst/>
          </a:prstGeom>
        </p:spPr>
      </p:pic>
      <p:pic>
        <p:nvPicPr>
          <p:cNvPr id="40" name="Imagen 39">
            <a:extLst>
              <a:ext uri="{FF2B5EF4-FFF2-40B4-BE49-F238E27FC236}">
                <a16:creationId xmlns:a16="http://schemas.microsoft.com/office/drawing/2014/main" id="{55CC27E5-3208-A129-333A-DDD67461433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931" y="687255"/>
            <a:ext cx="565044" cy="562845"/>
          </a:xfrm>
          <a:prstGeom prst="rect">
            <a:avLst/>
          </a:prstGeom>
        </p:spPr>
      </p:pic>
      <p:pic>
        <p:nvPicPr>
          <p:cNvPr id="44" name="Imagen 43">
            <a:extLst>
              <a:ext uri="{FF2B5EF4-FFF2-40B4-BE49-F238E27FC236}">
                <a16:creationId xmlns:a16="http://schemas.microsoft.com/office/drawing/2014/main" id="{FE0936EF-E465-5B8C-4ADB-A1ED0698CC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3711" y="687255"/>
            <a:ext cx="625996" cy="625996"/>
          </a:xfrm>
          <a:prstGeom prst="rect">
            <a:avLst/>
          </a:prstGeom>
        </p:spPr>
      </p:pic>
      <p:pic>
        <p:nvPicPr>
          <p:cNvPr id="46" name="Imagen 45">
            <a:extLst>
              <a:ext uri="{FF2B5EF4-FFF2-40B4-BE49-F238E27FC236}">
                <a16:creationId xmlns:a16="http://schemas.microsoft.com/office/drawing/2014/main" id="{C91AD7DD-C48B-F60A-3519-3CB2CE4E9A1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13239" y="828182"/>
            <a:ext cx="385733" cy="514973"/>
          </a:xfrm>
          <a:prstGeom prst="rect">
            <a:avLst/>
          </a:prstGeom>
        </p:spPr>
      </p:pic>
      <p:pic>
        <p:nvPicPr>
          <p:cNvPr id="48" name="Imagen 47">
            <a:extLst>
              <a:ext uri="{FF2B5EF4-FFF2-40B4-BE49-F238E27FC236}">
                <a16:creationId xmlns:a16="http://schemas.microsoft.com/office/drawing/2014/main" id="{8184330B-A9F8-BFC4-EEA3-AFABA66675E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74127" y="877961"/>
            <a:ext cx="1384737" cy="548072"/>
          </a:xfrm>
          <a:prstGeom prst="rect">
            <a:avLst/>
          </a:prstGeom>
        </p:spPr>
      </p:pic>
      <p:pic>
        <p:nvPicPr>
          <p:cNvPr id="51" name="Imagen 50">
            <a:extLst>
              <a:ext uri="{FF2B5EF4-FFF2-40B4-BE49-F238E27FC236}">
                <a16:creationId xmlns:a16="http://schemas.microsoft.com/office/drawing/2014/main" id="{D5AF4346-DB6C-443C-9429-096DB78E82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978033">
            <a:off x="1414137" y="705683"/>
            <a:ext cx="565044" cy="562845"/>
          </a:xfrm>
          <a:prstGeom prst="rect">
            <a:avLst/>
          </a:prstGeom>
        </p:spPr>
      </p:pic>
      <p:sp>
        <p:nvSpPr>
          <p:cNvPr id="52" name="Elipse 51">
            <a:extLst>
              <a:ext uri="{FF2B5EF4-FFF2-40B4-BE49-F238E27FC236}">
                <a16:creationId xmlns:a16="http://schemas.microsoft.com/office/drawing/2014/main" id="{1070A442-F4B0-2FE5-4631-145C61921595}"/>
              </a:ext>
            </a:extLst>
          </p:cNvPr>
          <p:cNvSpPr/>
          <p:nvPr/>
        </p:nvSpPr>
        <p:spPr>
          <a:xfrm>
            <a:off x="10777182" y="732560"/>
            <a:ext cx="558030" cy="561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2" name="Imagen 41">
            <a:extLst>
              <a:ext uri="{FF2B5EF4-FFF2-40B4-BE49-F238E27FC236}">
                <a16:creationId xmlns:a16="http://schemas.microsoft.com/office/drawing/2014/main" id="{F3761810-EE8E-55D5-A4A1-133A72405BC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781469" y="696306"/>
            <a:ext cx="558030" cy="646849"/>
          </a:xfrm>
          <a:prstGeom prst="rect">
            <a:avLst/>
          </a:prstGeom>
        </p:spPr>
      </p:pic>
    </p:spTree>
    <p:extLst>
      <p:ext uri="{BB962C8B-B14F-4D97-AF65-F5344CB8AC3E}">
        <p14:creationId xmlns:p14="http://schemas.microsoft.com/office/powerpoint/2010/main" val="6690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80">
                                          <p:stCondLst>
                                            <p:cond delay="0"/>
                                          </p:stCondLst>
                                        </p:cTn>
                                        <p:tgtEl>
                                          <p:spTgt spid="40"/>
                                        </p:tgtEl>
                                      </p:cBhvr>
                                    </p:animEffect>
                                    <p:anim calcmode="lin" valueType="num">
                                      <p:cBhvr>
                                        <p:cTn id="8"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13" dur="26">
                                          <p:stCondLst>
                                            <p:cond delay="650"/>
                                          </p:stCondLst>
                                        </p:cTn>
                                        <p:tgtEl>
                                          <p:spTgt spid="40"/>
                                        </p:tgtEl>
                                      </p:cBhvr>
                                      <p:to x="100000" y="60000"/>
                                    </p:animScale>
                                    <p:animScale>
                                      <p:cBhvr>
                                        <p:cTn id="14" dur="166" decel="50000">
                                          <p:stCondLst>
                                            <p:cond delay="676"/>
                                          </p:stCondLst>
                                        </p:cTn>
                                        <p:tgtEl>
                                          <p:spTgt spid="40"/>
                                        </p:tgtEl>
                                      </p:cBhvr>
                                      <p:to x="100000" y="100000"/>
                                    </p:animScale>
                                    <p:animScale>
                                      <p:cBhvr>
                                        <p:cTn id="15" dur="26">
                                          <p:stCondLst>
                                            <p:cond delay="1312"/>
                                          </p:stCondLst>
                                        </p:cTn>
                                        <p:tgtEl>
                                          <p:spTgt spid="40"/>
                                        </p:tgtEl>
                                      </p:cBhvr>
                                      <p:to x="100000" y="80000"/>
                                    </p:animScale>
                                    <p:animScale>
                                      <p:cBhvr>
                                        <p:cTn id="16" dur="166" decel="50000">
                                          <p:stCondLst>
                                            <p:cond delay="1338"/>
                                          </p:stCondLst>
                                        </p:cTn>
                                        <p:tgtEl>
                                          <p:spTgt spid="40"/>
                                        </p:tgtEl>
                                      </p:cBhvr>
                                      <p:to x="100000" y="100000"/>
                                    </p:animScale>
                                    <p:animScale>
                                      <p:cBhvr>
                                        <p:cTn id="17" dur="26">
                                          <p:stCondLst>
                                            <p:cond delay="1642"/>
                                          </p:stCondLst>
                                        </p:cTn>
                                        <p:tgtEl>
                                          <p:spTgt spid="40"/>
                                        </p:tgtEl>
                                      </p:cBhvr>
                                      <p:to x="100000" y="90000"/>
                                    </p:animScale>
                                    <p:animScale>
                                      <p:cBhvr>
                                        <p:cTn id="18" dur="166" decel="50000">
                                          <p:stCondLst>
                                            <p:cond delay="1668"/>
                                          </p:stCondLst>
                                        </p:cTn>
                                        <p:tgtEl>
                                          <p:spTgt spid="40"/>
                                        </p:tgtEl>
                                      </p:cBhvr>
                                      <p:to x="100000" y="100000"/>
                                    </p:animScale>
                                    <p:animScale>
                                      <p:cBhvr>
                                        <p:cTn id="19" dur="26">
                                          <p:stCondLst>
                                            <p:cond delay="1808"/>
                                          </p:stCondLst>
                                        </p:cTn>
                                        <p:tgtEl>
                                          <p:spTgt spid="40"/>
                                        </p:tgtEl>
                                      </p:cBhvr>
                                      <p:to x="100000" y="95000"/>
                                    </p:animScale>
                                    <p:animScale>
                                      <p:cBhvr>
                                        <p:cTn id="20" dur="166" decel="50000">
                                          <p:stCondLst>
                                            <p:cond delay="1834"/>
                                          </p:stCondLst>
                                        </p:cTn>
                                        <p:tgtEl>
                                          <p:spTgt spid="40"/>
                                        </p:tgtEl>
                                      </p:cBhvr>
                                      <p:to x="100000" y="100000"/>
                                    </p:animScale>
                                  </p:childTnLst>
                                </p:cTn>
                              </p:par>
                              <p:par>
                                <p:cTn id="21" presetID="26" presetClass="entr" presetSubtype="0" fill="hold" nodeType="withEffect">
                                  <p:stCondLst>
                                    <p:cond delay="1000"/>
                                  </p:stCondLst>
                                  <p:childTnLst>
                                    <p:set>
                                      <p:cBhvr>
                                        <p:cTn id="22" dur="1" fill="hold">
                                          <p:stCondLst>
                                            <p:cond delay="0"/>
                                          </p:stCondLst>
                                        </p:cTn>
                                        <p:tgtEl>
                                          <p:spTgt spid="51"/>
                                        </p:tgtEl>
                                        <p:attrNameLst>
                                          <p:attrName>style.visibility</p:attrName>
                                        </p:attrNameLst>
                                      </p:cBhvr>
                                      <p:to>
                                        <p:strVal val="visible"/>
                                      </p:to>
                                    </p:set>
                                    <p:animEffect transition="in" filter="wipe(down)">
                                      <p:cBhvr>
                                        <p:cTn id="23" dur="551">
                                          <p:stCondLst>
                                            <p:cond delay="0"/>
                                          </p:stCondLst>
                                        </p:cTn>
                                        <p:tgtEl>
                                          <p:spTgt spid="51"/>
                                        </p:tgtEl>
                                      </p:cBhvr>
                                    </p:animEffect>
                                    <p:anim calcmode="lin" valueType="num">
                                      <p:cBhvr>
                                        <p:cTn id="24" dur="1731"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25" dur="631"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26" dur="631" tmFilter="0, 0; 0.125,0.2665; 0.25,0.4; 0.375,0.465; 0.5,0.5;  0.625,0.535; 0.75,0.6; 0.875,0.7335; 1,1">
                                          <p:stCondLst>
                                            <p:cond delay="631"/>
                                          </p:stCondLst>
                                        </p:cTn>
                                        <p:tgtEl>
                                          <p:spTgt spid="51"/>
                                        </p:tgtEl>
                                        <p:attrNameLst>
                                          <p:attrName>ppt_y</p:attrName>
                                        </p:attrNameLst>
                                      </p:cBhvr>
                                      <p:tavLst>
                                        <p:tav tm="0" fmla="#ppt_y-sin(pi*$)/9">
                                          <p:val>
                                            <p:fltVal val="0"/>
                                          </p:val>
                                        </p:tav>
                                        <p:tav tm="100000">
                                          <p:val>
                                            <p:fltVal val="1"/>
                                          </p:val>
                                        </p:tav>
                                      </p:tavLst>
                                    </p:anim>
                                    <p:anim calcmode="lin" valueType="num">
                                      <p:cBhvr>
                                        <p:cTn id="27" dur="315" tmFilter="0, 0; 0.125,0.2665; 0.25,0.4; 0.375,0.465; 0.5,0.5;  0.625,0.535; 0.75,0.6; 0.875,0.7335; 1,1">
                                          <p:stCondLst>
                                            <p:cond delay="1258"/>
                                          </p:stCondLst>
                                        </p:cTn>
                                        <p:tgtEl>
                                          <p:spTgt spid="51"/>
                                        </p:tgtEl>
                                        <p:attrNameLst>
                                          <p:attrName>ppt_y</p:attrName>
                                        </p:attrNameLst>
                                      </p:cBhvr>
                                      <p:tavLst>
                                        <p:tav tm="0" fmla="#ppt_y-sin(pi*$)/27">
                                          <p:val>
                                            <p:fltVal val="0"/>
                                          </p:val>
                                        </p:tav>
                                        <p:tav tm="100000">
                                          <p:val>
                                            <p:fltVal val="1"/>
                                          </p:val>
                                        </p:tav>
                                      </p:tavLst>
                                    </p:anim>
                                    <p:anim calcmode="lin" valueType="num">
                                      <p:cBhvr>
                                        <p:cTn id="28" dur="156" tmFilter="0, 0; 0.125,0.2665; 0.25,0.4; 0.375,0.465; 0.5,0.5;  0.625,0.535; 0.75,0.6; 0.875,0.7335; 1,1">
                                          <p:stCondLst>
                                            <p:cond delay="1573"/>
                                          </p:stCondLst>
                                        </p:cTn>
                                        <p:tgtEl>
                                          <p:spTgt spid="51"/>
                                        </p:tgtEl>
                                        <p:attrNameLst>
                                          <p:attrName>ppt_y</p:attrName>
                                        </p:attrNameLst>
                                      </p:cBhvr>
                                      <p:tavLst>
                                        <p:tav tm="0" fmla="#ppt_y-sin(pi*$)/81">
                                          <p:val>
                                            <p:fltVal val="0"/>
                                          </p:val>
                                        </p:tav>
                                        <p:tav tm="100000">
                                          <p:val>
                                            <p:fltVal val="1"/>
                                          </p:val>
                                        </p:tav>
                                      </p:tavLst>
                                    </p:anim>
                                    <p:animScale>
                                      <p:cBhvr>
                                        <p:cTn id="29" dur="25">
                                          <p:stCondLst>
                                            <p:cond delay="617"/>
                                          </p:stCondLst>
                                        </p:cTn>
                                        <p:tgtEl>
                                          <p:spTgt spid="51"/>
                                        </p:tgtEl>
                                      </p:cBhvr>
                                      <p:to x="100000" y="60000"/>
                                    </p:animScale>
                                    <p:animScale>
                                      <p:cBhvr>
                                        <p:cTn id="30" dur="158" decel="50000">
                                          <p:stCondLst>
                                            <p:cond delay="642"/>
                                          </p:stCondLst>
                                        </p:cTn>
                                        <p:tgtEl>
                                          <p:spTgt spid="51"/>
                                        </p:tgtEl>
                                      </p:cBhvr>
                                      <p:to x="100000" y="100000"/>
                                    </p:animScale>
                                    <p:animScale>
                                      <p:cBhvr>
                                        <p:cTn id="31" dur="25">
                                          <p:stCondLst>
                                            <p:cond delay="1246"/>
                                          </p:stCondLst>
                                        </p:cTn>
                                        <p:tgtEl>
                                          <p:spTgt spid="51"/>
                                        </p:tgtEl>
                                      </p:cBhvr>
                                      <p:to x="100000" y="80000"/>
                                    </p:animScale>
                                    <p:animScale>
                                      <p:cBhvr>
                                        <p:cTn id="32" dur="158" decel="50000">
                                          <p:stCondLst>
                                            <p:cond delay="1271"/>
                                          </p:stCondLst>
                                        </p:cTn>
                                        <p:tgtEl>
                                          <p:spTgt spid="51"/>
                                        </p:tgtEl>
                                      </p:cBhvr>
                                      <p:to x="100000" y="100000"/>
                                    </p:animScale>
                                    <p:animScale>
                                      <p:cBhvr>
                                        <p:cTn id="33" dur="25">
                                          <p:stCondLst>
                                            <p:cond delay="1560"/>
                                          </p:stCondLst>
                                        </p:cTn>
                                        <p:tgtEl>
                                          <p:spTgt spid="51"/>
                                        </p:tgtEl>
                                      </p:cBhvr>
                                      <p:to x="100000" y="90000"/>
                                    </p:animScale>
                                    <p:animScale>
                                      <p:cBhvr>
                                        <p:cTn id="34" dur="158" decel="50000">
                                          <p:stCondLst>
                                            <p:cond delay="1585"/>
                                          </p:stCondLst>
                                        </p:cTn>
                                        <p:tgtEl>
                                          <p:spTgt spid="51"/>
                                        </p:tgtEl>
                                      </p:cBhvr>
                                      <p:to x="100000" y="100000"/>
                                    </p:animScale>
                                    <p:animScale>
                                      <p:cBhvr>
                                        <p:cTn id="35" dur="25">
                                          <p:stCondLst>
                                            <p:cond delay="1718"/>
                                          </p:stCondLst>
                                        </p:cTn>
                                        <p:tgtEl>
                                          <p:spTgt spid="51"/>
                                        </p:tgtEl>
                                      </p:cBhvr>
                                      <p:to x="100000" y="95000"/>
                                    </p:animScale>
                                    <p:animScale>
                                      <p:cBhvr>
                                        <p:cTn id="36" dur="158" decel="50000">
                                          <p:stCondLst>
                                            <p:cond delay="1742"/>
                                          </p:stCondLst>
                                        </p:cTn>
                                        <p:tgtEl>
                                          <p:spTgt spid="51"/>
                                        </p:tgtEl>
                                      </p:cBhvr>
                                      <p:to x="100000" y="100000"/>
                                    </p:animScale>
                                  </p:childTnLst>
                                </p:cTn>
                              </p:par>
                              <p:par>
                                <p:cTn id="37" presetID="26" presetClass="entr" presetSubtype="0" fill="hold" nodeType="withEffect">
                                  <p:stCondLst>
                                    <p:cond delay="200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80">
                                          <p:stCondLst>
                                            <p:cond delay="0"/>
                                          </p:stCondLst>
                                        </p:cTn>
                                        <p:tgtEl>
                                          <p:spTgt spid="44"/>
                                        </p:tgtEl>
                                      </p:cBhvr>
                                    </p:animEffect>
                                    <p:anim calcmode="lin" valueType="num">
                                      <p:cBhvr>
                                        <p:cTn id="40"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45" dur="26">
                                          <p:stCondLst>
                                            <p:cond delay="650"/>
                                          </p:stCondLst>
                                        </p:cTn>
                                        <p:tgtEl>
                                          <p:spTgt spid="44"/>
                                        </p:tgtEl>
                                      </p:cBhvr>
                                      <p:to x="100000" y="60000"/>
                                    </p:animScale>
                                    <p:animScale>
                                      <p:cBhvr>
                                        <p:cTn id="46" dur="166" decel="50000">
                                          <p:stCondLst>
                                            <p:cond delay="676"/>
                                          </p:stCondLst>
                                        </p:cTn>
                                        <p:tgtEl>
                                          <p:spTgt spid="44"/>
                                        </p:tgtEl>
                                      </p:cBhvr>
                                      <p:to x="100000" y="100000"/>
                                    </p:animScale>
                                    <p:animScale>
                                      <p:cBhvr>
                                        <p:cTn id="47" dur="26">
                                          <p:stCondLst>
                                            <p:cond delay="1312"/>
                                          </p:stCondLst>
                                        </p:cTn>
                                        <p:tgtEl>
                                          <p:spTgt spid="44"/>
                                        </p:tgtEl>
                                      </p:cBhvr>
                                      <p:to x="100000" y="80000"/>
                                    </p:animScale>
                                    <p:animScale>
                                      <p:cBhvr>
                                        <p:cTn id="48" dur="166" decel="50000">
                                          <p:stCondLst>
                                            <p:cond delay="1338"/>
                                          </p:stCondLst>
                                        </p:cTn>
                                        <p:tgtEl>
                                          <p:spTgt spid="44"/>
                                        </p:tgtEl>
                                      </p:cBhvr>
                                      <p:to x="100000" y="100000"/>
                                    </p:animScale>
                                    <p:animScale>
                                      <p:cBhvr>
                                        <p:cTn id="49" dur="26">
                                          <p:stCondLst>
                                            <p:cond delay="1642"/>
                                          </p:stCondLst>
                                        </p:cTn>
                                        <p:tgtEl>
                                          <p:spTgt spid="44"/>
                                        </p:tgtEl>
                                      </p:cBhvr>
                                      <p:to x="100000" y="90000"/>
                                    </p:animScale>
                                    <p:animScale>
                                      <p:cBhvr>
                                        <p:cTn id="50" dur="166" decel="50000">
                                          <p:stCondLst>
                                            <p:cond delay="1668"/>
                                          </p:stCondLst>
                                        </p:cTn>
                                        <p:tgtEl>
                                          <p:spTgt spid="44"/>
                                        </p:tgtEl>
                                      </p:cBhvr>
                                      <p:to x="100000" y="100000"/>
                                    </p:animScale>
                                    <p:animScale>
                                      <p:cBhvr>
                                        <p:cTn id="51" dur="26">
                                          <p:stCondLst>
                                            <p:cond delay="1808"/>
                                          </p:stCondLst>
                                        </p:cTn>
                                        <p:tgtEl>
                                          <p:spTgt spid="44"/>
                                        </p:tgtEl>
                                      </p:cBhvr>
                                      <p:to x="100000" y="95000"/>
                                    </p:animScale>
                                    <p:animScale>
                                      <p:cBhvr>
                                        <p:cTn id="52" dur="166" decel="50000">
                                          <p:stCondLst>
                                            <p:cond delay="1834"/>
                                          </p:stCondLst>
                                        </p:cTn>
                                        <p:tgtEl>
                                          <p:spTgt spid="44"/>
                                        </p:tgtEl>
                                      </p:cBhvr>
                                      <p:to x="100000" y="100000"/>
                                    </p:animScale>
                                  </p:childTnLst>
                                </p:cTn>
                              </p:par>
                              <p:par>
                                <p:cTn id="53" presetID="26" presetClass="entr" presetSubtype="0" fill="hold" nodeType="withEffect">
                                  <p:stCondLst>
                                    <p:cond delay="20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80">
                                          <p:stCondLst>
                                            <p:cond delay="0"/>
                                          </p:stCondLst>
                                        </p:cTn>
                                        <p:tgtEl>
                                          <p:spTgt spid="48"/>
                                        </p:tgtEl>
                                      </p:cBhvr>
                                    </p:animEffect>
                                    <p:anim calcmode="lin" valueType="num">
                                      <p:cBhvr>
                                        <p:cTn id="56"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61" dur="26">
                                          <p:stCondLst>
                                            <p:cond delay="650"/>
                                          </p:stCondLst>
                                        </p:cTn>
                                        <p:tgtEl>
                                          <p:spTgt spid="48"/>
                                        </p:tgtEl>
                                      </p:cBhvr>
                                      <p:to x="100000" y="60000"/>
                                    </p:animScale>
                                    <p:animScale>
                                      <p:cBhvr>
                                        <p:cTn id="62" dur="166" decel="50000">
                                          <p:stCondLst>
                                            <p:cond delay="676"/>
                                          </p:stCondLst>
                                        </p:cTn>
                                        <p:tgtEl>
                                          <p:spTgt spid="48"/>
                                        </p:tgtEl>
                                      </p:cBhvr>
                                      <p:to x="100000" y="100000"/>
                                    </p:animScale>
                                    <p:animScale>
                                      <p:cBhvr>
                                        <p:cTn id="63" dur="26">
                                          <p:stCondLst>
                                            <p:cond delay="1312"/>
                                          </p:stCondLst>
                                        </p:cTn>
                                        <p:tgtEl>
                                          <p:spTgt spid="48"/>
                                        </p:tgtEl>
                                      </p:cBhvr>
                                      <p:to x="100000" y="80000"/>
                                    </p:animScale>
                                    <p:animScale>
                                      <p:cBhvr>
                                        <p:cTn id="64" dur="166" decel="50000">
                                          <p:stCondLst>
                                            <p:cond delay="1338"/>
                                          </p:stCondLst>
                                        </p:cTn>
                                        <p:tgtEl>
                                          <p:spTgt spid="48"/>
                                        </p:tgtEl>
                                      </p:cBhvr>
                                      <p:to x="100000" y="100000"/>
                                    </p:animScale>
                                    <p:animScale>
                                      <p:cBhvr>
                                        <p:cTn id="65" dur="26">
                                          <p:stCondLst>
                                            <p:cond delay="1642"/>
                                          </p:stCondLst>
                                        </p:cTn>
                                        <p:tgtEl>
                                          <p:spTgt spid="48"/>
                                        </p:tgtEl>
                                      </p:cBhvr>
                                      <p:to x="100000" y="90000"/>
                                    </p:animScale>
                                    <p:animScale>
                                      <p:cBhvr>
                                        <p:cTn id="66" dur="166" decel="50000">
                                          <p:stCondLst>
                                            <p:cond delay="1668"/>
                                          </p:stCondLst>
                                        </p:cTn>
                                        <p:tgtEl>
                                          <p:spTgt spid="48"/>
                                        </p:tgtEl>
                                      </p:cBhvr>
                                      <p:to x="100000" y="100000"/>
                                    </p:animScale>
                                    <p:animScale>
                                      <p:cBhvr>
                                        <p:cTn id="67" dur="26">
                                          <p:stCondLst>
                                            <p:cond delay="1808"/>
                                          </p:stCondLst>
                                        </p:cTn>
                                        <p:tgtEl>
                                          <p:spTgt spid="48"/>
                                        </p:tgtEl>
                                      </p:cBhvr>
                                      <p:to x="100000" y="95000"/>
                                    </p:animScale>
                                    <p:animScale>
                                      <p:cBhvr>
                                        <p:cTn id="68" dur="166" decel="50000">
                                          <p:stCondLst>
                                            <p:cond delay="1834"/>
                                          </p:stCondLst>
                                        </p:cTn>
                                        <p:tgtEl>
                                          <p:spTgt spid="48"/>
                                        </p:tgtEl>
                                      </p:cBhvr>
                                      <p:to x="100000" y="100000"/>
                                    </p:animScale>
                                  </p:childTnLst>
                                </p:cTn>
                              </p:par>
                              <p:par>
                                <p:cTn id="69" presetID="26" presetClass="entr" presetSubtype="0" fill="hold" grpId="0" nodeType="withEffect">
                                  <p:stCondLst>
                                    <p:cond delay="150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80">
                                          <p:stCondLst>
                                            <p:cond delay="0"/>
                                          </p:stCondLst>
                                        </p:cTn>
                                        <p:tgtEl>
                                          <p:spTgt spid="52"/>
                                        </p:tgtEl>
                                      </p:cBhvr>
                                    </p:animEffect>
                                    <p:anim calcmode="lin" valueType="num">
                                      <p:cBhvr>
                                        <p:cTn id="72"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77" dur="26">
                                          <p:stCondLst>
                                            <p:cond delay="650"/>
                                          </p:stCondLst>
                                        </p:cTn>
                                        <p:tgtEl>
                                          <p:spTgt spid="52"/>
                                        </p:tgtEl>
                                      </p:cBhvr>
                                      <p:to x="100000" y="60000"/>
                                    </p:animScale>
                                    <p:animScale>
                                      <p:cBhvr>
                                        <p:cTn id="78" dur="166" decel="50000">
                                          <p:stCondLst>
                                            <p:cond delay="676"/>
                                          </p:stCondLst>
                                        </p:cTn>
                                        <p:tgtEl>
                                          <p:spTgt spid="52"/>
                                        </p:tgtEl>
                                      </p:cBhvr>
                                      <p:to x="100000" y="100000"/>
                                    </p:animScale>
                                    <p:animScale>
                                      <p:cBhvr>
                                        <p:cTn id="79" dur="26">
                                          <p:stCondLst>
                                            <p:cond delay="1312"/>
                                          </p:stCondLst>
                                        </p:cTn>
                                        <p:tgtEl>
                                          <p:spTgt spid="52"/>
                                        </p:tgtEl>
                                      </p:cBhvr>
                                      <p:to x="100000" y="80000"/>
                                    </p:animScale>
                                    <p:animScale>
                                      <p:cBhvr>
                                        <p:cTn id="80" dur="166" decel="50000">
                                          <p:stCondLst>
                                            <p:cond delay="1338"/>
                                          </p:stCondLst>
                                        </p:cTn>
                                        <p:tgtEl>
                                          <p:spTgt spid="52"/>
                                        </p:tgtEl>
                                      </p:cBhvr>
                                      <p:to x="100000" y="100000"/>
                                    </p:animScale>
                                    <p:animScale>
                                      <p:cBhvr>
                                        <p:cTn id="81" dur="26">
                                          <p:stCondLst>
                                            <p:cond delay="1642"/>
                                          </p:stCondLst>
                                        </p:cTn>
                                        <p:tgtEl>
                                          <p:spTgt spid="52"/>
                                        </p:tgtEl>
                                      </p:cBhvr>
                                      <p:to x="100000" y="90000"/>
                                    </p:animScale>
                                    <p:animScale>
                                      <p:cBhvr>
                                        <p:cTn id="82" dur="166" decel="50000">
                                          <p:stCondLst>
                                            <p:cond delay="1668"/>
                                          </p:stCondLst>
                                        </p:cTn>
                                        <p:tgtEl>
                                          <p:spTgt spid="52"/>
                                        </p:tgtEl>
                                      </p:cBhvr>
                                      <p:to x="100000" y="100000"/>
                                    </p:animScale>
                                    <p:animScale>
                                      <p:cBhvr>
                                        <p:cTn id="83" dur="26">
                                          <p:stCondLst>
                                            <p:cond delay="1808"/>
                                          </p:stCondLst>
                                        </p:cTn>
                                        <p:tgtEl>
                                          <p:spTgt spid="52"/>
                                        </p:tgtEl>
                                      </p:cBhvr>
                                      <p:to x="100000" y="95000"/>
                                    </p:animScale>
                                    <p:animScale>
                                      <p:cBhvr>
                                        <p:cTn id="84" dur="166" decel="50000">
                                          <p:stCondLst>
                                            <p:cond delay="1834"/>
                                          </p:stCondLst>
                                        </p:cTn>
                                        <p:tgtEl>
                                          <p:spTgt spid="52"/>
                                        </p:tgtEl>
                                      </p:cBhvr>
                                      <p:to x="100000" y="100000"/>
                                    </p:animScale>
                                  </p:childTnLst>
                                </p:cTn>
                              </p:par>
                              <p:par>
                                <p:cTn id="85" presetID="26" presetClass="entr" presetSubtype="0" fill="hold" nodeType="withEffect">
                                  <p:stCondLst>
                                    <p:cond delay="1500"/>
                                  </p:stCondLst>
                                  <p:childTnLst>
                                    <p:set>
                                      <p:cBhvr>
                                        <p:cTn id="86" dur="1" fill="hold">
                                          <p:stCondLst>
                                            <p:cond delay="0"/>
                                          </p:stCondLst>
                                        </p:cTn>
                                        <p:tgtEl>
                                          <p:spTgt spid="42"/>
                                        </p:tgtEl>
                                        <p:attrNameLst>
                                          <p:attrName>style.visibility</p:attrName>
                                        </p:attrNameLst>
                                      </p:cBhvr>
                                      <p:to>
                                        <p:strVal val="visible"/>
                                      </p:to>
                                    </p:set>
                                    <p:animEffect transition="in" filter="wipe(down)">
                                      <p:cBhvr>
                                        <p:cTn id="87" dur="580">
                                          <p:stCondLst>
                                            <p:cond delay="0"/>
                                          </p:stCondLst>
                                        </p:cTn>
                                        <p:tgtEl>
                                          <p:spTgt spid="42"/>
                                        </p:tgtEl>
                                      </p:cBhvr>
                                    </p:animEffect>
                                    <p:anim calcmode="lin" valueType="num">
                                      <p:cBhvr>
                                        <p:cTn id="88"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93" dur="26">
                                          <p:stCondLst>
                                            <p:cond delay="650"/>
                                          </p:stCondLst>
                                        </p:cTn>
                                        <p:tgtEl>
                                          <p:spTgt spid="42"/>
                                        </p:tgtEl>
                                      </p:cBhvr>
                                      <p:to x="100000" y="60000"/>
                                    </p:animScale>
                                    <p:animScale>
                                      <p:cBhvr>
                                        <p:cTn id="94" dur="166" decel="50000">
                                          <p:stCondLst>
                                            <p:cond delay="676"/>
                                          </p:stCondLst>
                                        </p:cTn>
                                        <p:tgtEl>
                                          <p:spTgt spid="42"/>
                                        </p:tgtEl>
                                      </p:cBhvr>
                                      <p:to x="100000" y="100000"/>
                                    </p:animScale>
                                    <p:animScale>
                                      <p:cBhvr>
                                        <p:cTn id="95" dur="26">
                                          <p:stCondLst>
                                            <p:cond delay="1312"/>
                                          </p:stCondLst>
                                        </p:cTn>
                                        <p:tgtEl>
                                          <p:spTgt spid="42"/>
                                        </p:tgtEl>
                                      </p:cBhvr>
                                      <p:to x="100000" y="80000"/>
                                    </p:animScale>
                                    <p:animScale>
                                      <p:cBhvr>
                                        <p:cTn id="96" dur="166" decel="50000">
                                          <p:stCondLst>
                                            <p:cond delay="1338"/>
                                          </p:stCondLst>
                                        </p:cTn>
                                        <p:tgtEl>
                                          <p:spTgt spid="42"/>
                                        </p:tgtEl>
                                      </p:cBhvr>
                                      <p:to x="100000" y="100000"/>
                                    </p:animScale>
                                    <p:animScale>
                                      <p:cBhvr>
                                        <p:cTn id="97" dur="26">
                                          <p:stCondLst>
                                            <p:cond delay="1642"/>
                                          </p:stCondLst>
                                        </p:cTn>
                                        <p:tgtEl>
                                          <p:spTgt spid="42"/>
                                        </p:tgtEl>
                                      </p:cBhvr>
                                      <p:to x="100000" y="90000"/>
                                    </p:animScale>
                                    <p:animScale>
                                      <p:cBhvr>
                                        <p:cTn id="98" dur="166" decel="50000">
                                          <p:stCondLst>
                                            <p:cond delay="1668"/>
                                          </p:stCondLst>
                                        </p:cTn>
                                        <p:tgtEl>
                                          <p:spTgt spid="42"/>
                                        </p:tgtEl>
                                      </p:cBhvr>
                                      <p:to x="100000" y="100000"/>
                                    </p:animScale>
                                    <p:animScale>
                                      <p:cBhvr>
                                        <p:cTn id="99" dur="26">
                                          <p:stCondLst>
                                            <p:cond delay="1808"/>
                                          </p:stCondLst>
                                        </p:cTn>
                                        <p:tgtEl>
                                          <p:spTgt spid="42"/>
                                        </p:tgtEl>
                                      </p:cBhvr>
                                      <p:to x="100000" y="95000"/>
                                    </p:animScale>
                                    <p:animScale>
                                      <p:cBhvr>
                                        <p:cTn id="100" dur="166" decel="50000">
                                          <p:stCondLst>
                                            <p:cond delay="1834"/>
                                          </p:stCondLst>
                                        </p:cTn>
                                        <p:tgtEl>
                                          <p:spTgt spid="42"/>
                                        </p:tgtEl>
                                      </p:cBhvr>
                                      <p:to x="100000" y="100000"/>
                                    </p:animScale>
                                  </p:childTnLst>
                                </p:cTn>
                              </p:par>
                              <p:par>
                                <p:cTn id="101" presetID="26" presetClass="entr" presetSubtype="0" fill="hold" nodeType="withEffect">
                                  <p:stCondLst>
                                    <p:cond delay="2500"/>
                                  </p:stCondLst>
                                  <p:childTnLst>
                                    <p:set>
                                      <p:cBhvr>
                                        <p:cTn id="102" dur="1" fill="hold">
                                          <p:stCondLst>
                                            <p:cond delay="0"/>
                                          </p:stCondLst>
                                        </p:cTn>
                                        <p:tgtEl>
                                          <p:spTgt spid="46"/>
                                        </p:tgtEl>
                                        <p:attrNameLst>
                                          <p:attrName>style.visibility</p:attrName>
                                        </p:attrNameLst>
                                      </p:cBhvr>
                                      <p:to>
                                        <p:strVal val="visible"/>
                                      </p:to>
                                    </p:set>
                                    <p:animEffect transition="in" filter="wipe(down)">
                                      <p:cBhvr>
                                        <p:cTn id="103" dur="580">
                                          <p:stCondLst>
                                            <p:cond delay="0"/>
                                          </p:stCondLst>
                                        </p:cTn>
                                        <p:tgtEl>
                                          <p:spTgt spid="46"/>
                                        </p:tgtEl>
                                      </p:cBhvr>
                                    </p:animEffect>
                                    <p:anim calcmode="lin" valueType="num">
                                      <p:cBhvr>
                                        <p:cTn id="104"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09" dur="26">
                                          <p:stCondLst>
                                            <p:cond delay="650"/>
                                          </p:stCondLst>
                                        </p:cTn>
                                        <p:tgtEl>
                                          <p:spTgt spid="46"/>
                                        </p:tgtEl>
                                      </p:cBhvr>
                                      <p:to x="100000" y="60000"/>
                                    </p:animScale>
                                    <p:animScale>
                                      <p:cBhvr>
                                        <p:cTn id="110" dur="166" decel="50000">
                                          <p:stCondLst>
                                            <p:cond delay="676"/>
                                          </p:stCondLst>
                                        </p:cTn>
                                        <p:tgtEl>
                                          <p:spTgt spid="46"/>
                                        </p:tgtEl>
                                      </p:cBhvr>
                                      <p:to x="100000" y="100000"/>
                                    </p:animScale>
                                    <p:animScale>
                                      <p:cBhvr>
                                        <p:cTn id="111" dur="26">
                                          <p:stCondLst>
                                            <p:cond delay="1312"/>
                                          </p:stCondLst>
                                        </p:cTn>
                                        <p:tgtEl>
                                          <p:spTgt spid="46"/>
                                        </p:tgtEl>
                                      </p:cBhvr>
                                      <p:to x="100000" y="80000"/>
                                    </p:animScale>
                                    <p:animScale>
                                      <p:cBhvr>
                                        <p:cTn id="112" dur="166" decel="50000">
                                          <p:stCondLst>
                                            <p:cond delay="1338"/>
                                          </p:stCondLst>
                                        </p:cTn>
                                        <p:tgtEl>
                                          <p:spTgt spid="46"/>
                                        </p:tgtEl>
                                      </p:cBhvr>
                                      <p:to x="100000" y="100000"/>
                                    </p:animScale>
                                    <p:animScale>
                                      <p:cBhvr>
                                        <p:cTn id="113" dur="26">
                                          <p:stCondLst>
                                            <p:cond delay="1642"/>
                                          </p:stCondLst>
                                        </p:cTn>
                                        <p:tgtEl>
                                          <p:spTgt spid="46"/>
                                        </p:tgtEl>
                                      </p:cBhvr>
                                      <p:to x="100000" y="90000"/>
                                    </p:animScale>
                                    <p:animScale>
                                      <p:cBhvr>
                                        <p:cTn id="114" dur="166" decel="50000">
                                          <p:stCondLst>
                                            <p:cond delay="1668"/>
                                          </p:stCondLst>
                                        </p:cTn>
                                        <p:tgtEl>
                                          <p:spTgt spid="46"/>
                                        </p:tgtEl>
                                      </p:cBhvr>
                                      <p:to x="100000" y="100000"/>
                                    </p:animScale>
                                    <p:animScale>
                                      <p:cBhvr>
                                        <p:cTn id="115" dur="26">
                                          <p:stCondLst>
                                            <p:cond delay="1808"/>
                                          </p:stCondLst>
                                        </p:cTn>
                                        <p:tgtEl>
                                          <p:spTgt spid="46"/>
                                        </p:tgtEl>
                                      </p:cBhvr>
                                      <p:to x="100000" y="95000"/>
                                    </p:animScale>
                                    <p:animScale>
                                      <p:cBhvr>
                                        <p:cTn id="116" dur="166" decel="50000">
                                          <p:stCondLst>
                                            <p:cond delay="1834"/>
                                          </p:stCondLst>
                                        </p:cTn>
                                        <p:tgtEl>
                                          <p:spTgt spid="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507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8109CF3-30AE-8222-0417-851209A28B18}"/>
              </a:ext>
            </a:extLst>
          </p:cNvPr>
          <p:cNvSpPr/>
          <p:nvPr/>
        </p:nvSpPr>
        <p:spPr>
          <a:xfrm>
            <a:off x="3036000" y="369000"/>
            <a:ext cx="6120000" cy="6120000"/>
          </a:xfrm>
          <a:prstGeom prst="ellipse">
            <a:avLst/>
          </a:prstGeom>
          <a:solidFill>
            <a:schemeClr val="tx1">
              <a:alpha val="40000"/>
            </a:schemeClr>
          </a:solid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71DC8052-DC67-A790-F6C0-99CD85BD3D53}"/>
              </a:ext>
            </a:extLst>
          </p:cNvPr>
          <p:cNvSpPr txBox="1"/>
          <p:nvPr/>
        </p:nvSpPr>
        <p:spPr>
          <a:xfrm>
            <a:off x="3036000" y="3409950"/>
            <a:ext cx="6120000" cy="1446550"/>
          </a:xfrm>
          <a:prstGeom prst="rect">
            <a:avLst/>
          </a:prstGeom>
          <a:noFill/>
        </p:spPr>
        <p:txBody>
          <a:bodyPr wrap="square" rtlCol="0">
            <a:spAutoFit/>
          </a:bodyPr>
          <a:lstStyle/>
          <a:p>
            <a:pPr algn="ctr"/>
            <a:r>
              <a:rPr lang="es-MX" sz="8800" dirty="0">
                <a:solidFill>
                  <a:schemeClr val="bg1"/>
                </a:solidFill>
                <a:latin typeface="Barlow Condensed SemiBold" panose="00000706000000000000" pitchFamily="2" charset="0"/>
              </a:rPr>
              <a:t>Herramientas</a:t>
            </a:r>
            <a:endParaRPr lang="es-AR" sz="8800" dirty="0">
              <a:solidFill>
                <a:schemeClr val="bg1"/>
              </a:solidFill>
              <a:latin typeface="Barlow Condensed SemiBold" panose="00000706000000000000" pitchFamily="2" charset="0"/>
            </a:endParaRPr>
          </a:p>
        </p:txBody>
      </p:sp>
      <p:pic>
        <p:nvPicPr>
          <p:cNvPr id="5" name="Imagen 4">
            <a:extLst>
              <a:ext uri="{FF2B5EF4-FFF2-40B4-BE49-F238E27FC236}">
                <a16:creationId xmlns:a16="http://schemas.microsoft.com/office/drawing/2014/main" id="{D95D7ABC-C705-1947-0AE6-D248B6003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71" y="1089135"/>
            <a:ext cx="2775858" cy="2775858"/>
          </a:xfrm>
          <a:prstGeom prst="rect">
            <a:avLst/>
          </a:prstGeom>
        </p:spPr>
      </p:pic>
    </p:spTree>
    <p:extLst>
      <p:ext uri="{BB962C8B-B14F-4D97-AF65-F5344CB8AC3E}">
        <p14:creationId xmlns:p14="http://schemas.microsoft.com/office/powerpoint/2010/main" val="282897985"/>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B895D960-8521-5492-3FCD-770E027E6CF4}"/>
              </a:ext>
            </a:extLst>
          </p:cNvPr>
          <p:cNvSpPr/>
          <p:nvPr/>
        </p:nvSpPr>
        <p:spPr>
          <a:xfrm>
            <a:off x="-1485900" y="-4152900"/>
            <a:ext cx="15163800" cy="15163800"/>
          </a:xfrm>
          <a:prstGeom prst="ellipse">
            <a:avLst/>
          </a:prstGeom>
          <a:no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E33BA42D-3B0A-6966-A9DE-D6736D9328BD}"/>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Herramientas</a:t>
            </a:r>
            <a:endParaRPr lang="es-AR" sz="9600" dirty="0">
              <a:solidFill>
                <a:schemeClr val="bg1"/>
              </a:solidFill>
              <a:latin typeface="Barlow Condensed SemiBold" panose="00000706000000000000" pitchFamily="2" charset="0"/>
            </a:endParaRPr>
          </a:p>
        </p:txBody>
      </p:sp>
      <p:sp>
        <p:nvSpPr>
          <p:cNvPr id="4" name="CuadroTexto 3">
            <a:extLst>
              <a:ext uri="{FF2B5EF4-FFF2-40B4-BE49-F238E27FC236}">
                <a16:creationId xmlns:a16="http://schemas.microsoft.com/office/drawing/2014/main" id="{7EFC3BE2-AF6A-CC13-BFA6-B0F81D8D14F9}"/>
              </a:ext>
            </a:extLst>
          </p:cNvPr>
          <p:cNvSpPr txBox="1"/>
          <p:nvPr/>
        </p:nvSpPr>
        <p:spPr>
          <a:xfrm>
            <a:off x="2257805" y="1621027"/>
            <a:ext cx="7676390" cy="707886"/>
          </a:xfrm>
          <a:prstGeom prst="rect">
            <a:avLst/>
          </a:prstGeom>
          <a:noFill/>
        </p:spPr>
        <p:txBody>
          <a:bodyPr wrap="square" rtlCol="0">
            <a:spAutoFit/>
          </a:bodyPr>
          <a:lstStyle/>
          <a:p>
            <a:pPr algn="ctr"/>
            <a:r>
              <a:rPr lang="es-AR" sz="2000" dirty="0">
                <a:solidFill>
                  <a:schemeClr val="bg1"/>
                </a:solidFill>
              </a:rPr>
              <a:t>Utilizamos diferente software a lo largo del proyecto para adecuarnos a las necesidades del mismo</a:t>
            </a:r>
          </a:p>
        </p:txBody>
      </p:sp>
      <p:pic>
        <p:nvPicPr>
          <p:cNvPr id="5" name="Imagen 4">
            <a:extLst>
              <a:ext uri="{FF2B5EF4-FFF2-40B4-BE49-F238E27FC236}">
                <a16:creationId xmlns:a16="http://schemas.microsoft.com/office/drawing/2014/main" id="{C2F661A3-D400-1717-0215-B6C3A9268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3385">
            <a:off x="267106" y="131350"/>
            <a:ext cx="1517598" cy="1517598"/>
          </a:xfrm>
          <a:prstGeom prst="rect">
            <a:avLst/>
          </a:prstGeom>
        </p:spPr>
      </p:pic>
      <p:sp>
        <p:nvSpPr>
          <p:cNvPr id="6" name="CuadroTexto 5">
            <a:extLst>
              <a:ext uri="{FF2B5EF4-FFF2-40B4-BE49-F238E27FC236}">
                <a16:creationId xmlns:a16="http://schemas.microsoft.com/office/drawing/2014/main" id="{9B44327A-B0CE-21C5-FD41-2B6EA4CBA1C6}"/>
              </a:ext>
            </a:extLst>
          </p:cNvPr>
          <p:cNvSpPr txBox="1"/>
          <p:nvPr/>
        </p:nvSpPr>
        <p:spPr>
          <a:xfrm>
            <a:off x="876300" y="4547593"/>
            <a:ext cx="10744200" cy="1815882"/>
          </a:xfrm>
          <a:prstGeom prst="rect">
            <a:avLst/>
          </a:prstGeom>
          <a:noFill/>
        </p:spPr>
        <p:txBody>
          <a:bodyPr wrap="square" rtlCol="0">
            <a:spAutoFit/>
          </a:bodyPr>
          <a:lstStyle/>
          <a:p>
            <a:r>
              <a:rPr lang="es-MX" sz="2800" b="1" u="sng" dirty="0">
                <a:solidFill>
                  <a:schemeClr val="bg1"/>
                </a:solidFill>
              </a:rPr>
              <a:t>Júpiter Notebook</a:t>
            </a:r>
            <a:r>
              <a:rPr lang="es-MX" sz="2800" dirty="0">
                <a:solidFill>
                  <a:schemeClr val="bg1"/>
                </a:solidFill>
              </a:rPr>
              <a:t>: Gran herramienta para desarrollar y explicar código de manera mas interactiva. Provee flexibilidad al permitirnos codear con arreglos en el flujo de trabajo, mostrar información en diferentes puntos temporales y combinar librerías</a:t>
            </a:r>
          </a:p>
        </p:txBody>
      </p:sp>
      <p:sp>
        <p:nvSpPr>
          <p:cNvPr id="7" name="CuadroTexto 6">
            <a:extLst>
              <a:ext uri="{FF2B5EF4-FFF2-40B4-BE49-F238E27FC236}">
                <a16:creationId xmlns:a16="http://schemas.microsoft.com/office/drawing/2014/main" id="{A5EFAD9F-901F-DB8E-1E54-F4176E4CF97F}"/>
              </a:ext>
            </a:extLst>
          </p:cNvPr>
          <p:cNvSpPr txBox="1"/>
          <p:nvPr/>
        </p:nvSpPr>
        <p:spPr>
          <a:xfrm>
            <a:off x="876300" y="2708602"/>
            <a:ext cx="10744200" cy="1877437"/>
          </a:xfrm>
          <a:prstGeom prst="rect">
            <a:avLst/>
          </a:prstGeom>
          <a:noFill/>
        </p:spPr>
        <p:txBody>
          <a:bodyPr wrap="square" rtlCol="0">
            <a:spAutoFit/>
          </a:bodyPr>
          <a:lstStyle/>
          <a:p>
            <a:r>
              <a:rPr lang="es-MX" sz="2800" b="1" u="sng" dirty="0">
                <a:solidFill>
                  <a:schemeClr val="bg1"/>
                </a:solidFill>
              </a:rPr>
              <a:t>Python</a:t>
            </a:r>
            <a:r>
              <a:rPr lang="es-MX" sz="2800" dirty="0">
                <a:solidFill>
                  <a:schemeClr val="bg1"/>
                </a:solidFill>
              </a:rPr>
              <a:t>: es un lenguaje de alto nivel de programación interpretado cuya filosofía hace hincapié en la legibilidad de su código, tiene un abanico super extenso de posibilidades y sus funciones nos salvaron en mas de una ocasión para realizar tareas de mucha lógica</a:t>
            </a:r>
          </a:p>
        </p:txBody>
      </p:sp>
    </p:spTree>
    <p:extLst>
      <p:ext uri="{BB962C8B-B14F-4D97-AF65-F5344CB8AC3E}">
        <p14:creationId xmlns:p14="http://schemas.microsoft.com/office/powerpoint/2010/main" val="3072891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2F16-21D4-4A99-8C87-40626B731DCE}"/>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Herramientas</a:t>
            </a:r>
            <a:endParaRPr lang="es-AR" sz="9600" dirty="0">
              <a:solidFill>
                <a:schemeClr val="bg1"/>
              </a:solidFill>
              <a:latin typeface="Barlow Condensed SemiBold" panose="00000706000000000000" pitchFamily="2" charset="0"/>
            </a:endParaRPr>
          </a:p>
        </p:txBody>
      </p:sp>
      <p:pic>
        <p:nvPicPr>
          <p:cNvPr id="3" name="Imagen 2">
            <a:extLst>
              <a:ext uri="{FF2B5EF4-FFF2-40B4-BE49-F238E27FC236}">
                <a16:creationId xmlns:a16="http://schemas.microsoft.com/office/drawing/2014/main" id="{2A454CAC-C682-6B82-F820-834AB6321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3385">
            <a:off x="267106" y="131350"/>
            <a:ext cx="1517598" cy="1517598"/>
          </a:xfrm>
          <a:prstGeom prst="rect">
            <a:avLst/>
          </a:prstGeom>
        </p:spPr>
      </p:pic>
      <p:sp>
        <p:nvSpPr>
          <p:cNvPr id="6" name="CuadroTexto 5">
            <a:extLst>
              <a:ext uri="{FF2B5EF4-FFF2-40B4-BE49-F238E27FC236}">
                <a16:creationId xmlns:a16="http://schemas.microsoft.com/office/drawing/2014/main" id="{D0075FE0-44A7-DB08-67F6-DA6ABFD07733}"/>
              </a:ext>
            </a:extLst>
          </p:cNvPr>
          <p:cNvSpPr txBox="1"/>
          <p:nvPr/>
        </p:nvSpPr>
        <p:spPr>
          <a:xfrm>
            <a:off x="876300" y="2708602"/>
            <a:ext cx="10744200" cy="1384995"/>
          </a:xfrm>
          <a:prstGeom prst="rect">
            <a:avLst/>
          </a:prstGeom>
          <a:noFill/>
        </p:spPr>
        <p:txBody>
          <a:bodyPr wrap="square" rtlCol="0">
            <a:spAutoFit/>
          </a:bodyPr>
          <a:lstStyle/>
          <a:p>
            <a:r>
              <a:rPr lang="es-MX" sz="2800" b="1" u="sng" dirty="0">
                <a:solidFill>
                  <a:schemeClr val="bg1"/>
                </a:solidFill>
              </a:rPr>
              <a:t>PySimpleGui</a:t>
            </a:r>
            <a:r>
              <a:rPr lang="es-MX" sz="2800" dirty="0">
                <a:solidFill>
                  <a:schemeClr val="bg1"/>
                </a:solidFill>
              </a:rPr>
              <a:t>: Permite la construcción de interfaz de manera intuitiva, basada en Tkinter y nuestra librería principal en la cual basarnos al desarrollar el proyecto.</a:t>
            </a:r>
          </a:p>
        </p:txBody>
      </p:sp>
      <p:sp>
        <p:nvSpPr>
          <p:cNvPr id="7" name="CuadroTexto 6">
            <a:extLst>
              <a:ext uri="{FF2B5EF4-FFF2-40B4-BE49-F238E27FC236}">
                <a16:creationId xmlns:a16="http://schemas.microsoft.com/office/drawing/2014/main" id="{EFC4F806-5649-E79B-415A-47CA66025F4F}"/>
              </a:ext>
            </a:extLst>
          </p:cNvPr>
          <p:cNvSpPr txBox="1"/>
          <p:nvPr/>
        </p:nvSpPr>
        <p:spPr>
          <a:xfrm>
            <a:off x="876300" y="4093597"/>
            <a:ext cx="10744200" cy="523220"/>
          </a:xfrm>
          <a:prstGeom prst="rect">
            <a:avLst/>
          </a:prstGeom>
          <a:noFill/>
        </p:spPr>
        <p:txBody>
          <a:bodyPr wrap="square" rtlCol="0">
            <a:spAutoFit/>
          </a:bodyPr>
          <a:lstStyle/>
          <a:p>
            <a:r>
              <a:rPr lang="es-MX" sz="2800" b="1" u="sng" dirty="0">
                <a:solidFill>
                  <a:schemeClr val="bg1"/>
                </a:solidFill>
              </a:rPr>
              <a:t>Pandas</a:t>
            </a:r>
            <a:r>
              <a:rPr lang="es-MX" sz="2800" dirty="0">
                <a:solidFill>
                  <a:schemeClr val="bg1"/>
                </a:solidFill>
              </a:rPr>
              <a:t>: biblioteca dedicadas a la manipulación y análisis de datos. </a:t>
            </a:r>
          </a:p>
        </p:txBody>
      </p:sp>
      <p:sp>
        <p:nvSpPr>
          <p:cNvPr id="10" name="CuadroTexto 9">
            <a:extLst>
              <a:ext uri="{FF2B5EF4-FFF2-40B4-BE49-F238E27FC236}">
                <a16:creationId xmlns:a16="http://schemas.microsoft.com/office/drawing/2014/main" id="{A8C7785B-A952-68DC-603F-D3D7F6BCCC4C}"/>
              </a:ext>
            </a:extLst>
          </p:cNvPr>
          <p:cNvSpPr txBox="1"/>
          <p:nvPr/>
        </p:nvSpPr>
        <p:spPr>
          <a:xfrm>
            <a:off x="876300" y="4616817"/>
            <a:ext cx="10744200" cy="954107"/>
          </a:xfrm>
          <a:prstGeom prst="rect">
            <a:avLst/>
          </a:prstGeom>
          <a:noFill/>
        </p:spPr>
        <p:txBody>
          <a:bodyPr wrap="square" rtlCol="0">
            <a:spAutoFit/>
          </a:bodyPr>
          <a:lstStyle/>
          <a:p>
            <a:r>
              <a:rPr lang="es-MX" sz="2800" b="1" u="sng" dirty="0">
                <a:solidFill>
                  <a:schemeClr val="bg1"/>
                </a:solidFill>
              </a:rPr>
              <a:t>MatPlotLib</a:t>
            </a:r>
            <a:r>
              <a:rPr lang="es-MX" sz="2800" dirty="0">
                <a:solidFill>
                  <a:schemeClr val="bg1"/>
                </a:solidFill>
              </a:rPr>
              <a:t>: Usado principalmente para mostrar gráficos, usado en conjunto con Pandas</a:t>
            </a:r>
          </a:p>
        </p:txBody>
      </p:sp>
      <p:sp>
        <p:nvSpPr>
          <p:cNvPr id="13" name="CuadroTexto 12">
            <a:extLst>
              <a:ext uri="{FF2B5EF4-FFF2-40B4-BE49-F238E27FC236}">
                <a16:creationId xmlns:a16="http://schemas.microsoft.com/office/drawing/2014/main" id="{74D5FA13-767D-7770-3AAF-80CA01C81ED5}"/>
              </a:ext>
            </a:extLst>
          </p:cNvPr>
          <p:cNvSpPr txBox="1"/>
          <p:nvPr/>
        </p:nvSpPr>
        <p:spPr>
          <a:xfrm>
            <a:off x="876300" y="5478592"/>
            <a:ext cx="10744200" cy="523220"/>
          </a:xfrm>
          <a:prstGeom prst="rect">
            <a:avLst/>
          </a:prstGeom>
          <a:noFill/>
        </p:spPr>
        <p:txBody>
          <a:bodyPr wrap="square" rtlCol="0">
            <a:spAutoFit/>
          </a:bodyPr>
          <a:lstStyle/>
          <a:p>
            <a:r>
              <a:rPr lang="es-MX" sz="2800" b="1" u="sng" dirty="0">
                <a:solidFill>
                  <a:schemeClr val="bg1"/>
                </a:solidFill>
              </a:rPr>
              <a:t>PyGame</a:t>
            </a:r>
            <a:r>
              <a:rPr lang="es-MX" sz="2800" dirty="0">
                <a:solidFill>
                  <a:schemeClr val="bg1"/>
                </a:solidFill>
              </a:rPr>
              <a:t>: utilizada para la reproducción y configuración de música</a:t>
            </a:r>
          </a:p>
        </p:txBody>
      </p:sp>
    </p:spTree>
    <p:extLst>
      <p:ext uri="{BB962C8B-B14F-4D97-AF65-F5344CB8AC3E}">
        <p14:creationId xmlns:p14="http://schemas.microsoft.com/office/powerpoint/2010/main" val="112937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507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8109CF3-30AE-8222-0417-851209A28B18}"/>
              </a:ext>
            </a:extLst>
          </p:cNvPr>
          <p:cNvSpPr/>
          <p:nvPr/>
        </p:nvSpPr>
        <p:spPr>
          <a:xfrm>
            <a:off x="3036000" y="369000"/>
            <a:ext cx="6120000" cy="6120000"/>
          </a:xfrm>
          <a:prstGeom prst="ellipse">
            <a:avLst/>
          </a:prstGeom>
          <a:solidFill>
            <a:srgbClr val="203044"/>
          </a:solidFill>
          <a:ln w="127000">
            <a:solidFill>
              <a:schemeClr val="bg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71DC8052-DC67-A790-F6C0-99CD85BD3D53}"/>
              </a:ext>
            </a:extLst>
          </p:cNvPr>
          <p:cNvSpPr txBox="1"/>
          <p:nvPr/>
        </p:nvSpPr>
        <p:spPr>
          <a:xfrm>
            <a:off x="3473450" y="3429000"/>
            <a:ext cx="52451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Desarrollo</a:t>
            </a:r>
            <a:endParaRPr lang="es-AR" sz="9600" dirty="0">
              <a:solidFill>
                <a:schemeClr val="bg1"/>
              </a:solidFill>
              <a:latin typeface="Barlow Condensed SemiBold" panose="00000706000000000000" pitchFamily="2" charset="0"/>
            </a:endParaRPr>
          </a:p>
        </p:txBody>
      </p:sp>
      <p:pic>
        <p:nvPicPr>
          <p:cNvPr id="7" name="Imagen 6">
            <a:extLst>
              <a:ext uri="{FF2B5EF4-FFF2-40B4-BE49-F238E27FC236}">
                <a16:creationId xmlns:a16="http://schemas.microsoft.com/office/drawing/2014/main" id="{1EF0E2F7-8CC3-33F4-CB65-C138BC6A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1034143"/>
            <a:ext cx="2714172" cy="2714172"/>
          </a:xfrm>
          <a:prstGeom prst="rect">
            <a:avLst/>
          </a:prstGeom>
        </p:spPr>
      </p:pic>
    </p:spTree>
    <p:extLst>
      <p:ext uri="{BB962C8B-B14F-4D97-AF65-F5344CB8AC3E}">
        <p14:creationId xmlns:p14="http://schemas.microsoft.com/office/powerpoint/2010/main" val="3265330344"/>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B895D960-8521-5492-3FCD-770E027E6CF4}"/>
              </a:ext>
            </a:extLst>
          </p:cNvPr>
          <p:cNvSpPr/>
          <p:nvPr/>
        </p:nvSpPr>
        <p:spPr>
          <a:xfrm>
            <a:off x="-1485900" y="-4152900"/>
            <a:ext cx="15163800" cy="15163800"/>
          </a:xfrm>
          <a:prstGeom prst="ellipse">
            <a:avLst/>
          </a:prstGeom>
          <a:no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E33BA42D-3B0A-6966-A9DE-D6736D9328BD}"/>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Desarrollo</a:t>
            </a:r>
            <a:endParaRPr lang="es-AR" sz="9600" dirty="0">
              <a:solidFill>
                <a:schemeClr val="bg1"/>
              </a:solidFill>
              <a:latin typeface="Barlow Condensed SemiBold" panose="00000706000000000000" pitchFamily="2" charset="0"/>
            </a:endParaRPr>
          </a:p>
        </p:txBody>
      </p:sp>
      <p:sp>
        <p:nvSpPr>
          <p:cNvPr id="4" name="CuadroTexto 3">
            <a:extLst>
              <a:ext uri="{FF2B5EF4-FFF2-40B4-BE49-F238E27FC236}">
                <a16:creationId xmlns:a16="http://schemas.microsoft.com/office/drawing/2014/main" id="{7EFC3BE2-AF6A-CC13-BFA6-B0F81D8D14F9}"/>
              </a:ext>
            </a:extLst>
          </p:cNvPr>
          <p:cNvSpPr txBox="1"/>
          <p:nvPr/>
        </p:nvSpPr>
        <p:spPr>
          <a:xfrm>
            <a:off x="723900" y="2228265"/>
            <a:ext cx="10744200" cy="4832092"/>
          </a:xfrm>
          <a:prstGeom prst="rect">
            <a:avLst/>
          </a:prstGeom>
          <a:noFill/>
        </p:spPr>
        <p:txBody>
          <a:bodyPr wrap="square" rtlCol="0">
            <a:spAutoFit/>
          </a:bodyPr>
          <a:lstStyle/>
          <a:p>
            <a:r>
              <a:rPr lang="es-MX" sz="2800" dirty="0">
                <a:solidFill>
                  <a:schemeClr val="bg1"/>
                </a:solidFill>
              </a:rPr>
              <a:t>A lo largo del trabajo del proyecto, descubrimos nuevas formas de organización y de plantear nuestras dudas con el equipo.</a:t>
            </a:r>
          </a:p>
          <a:p>
            <a:pPr marL="457200" indent="-457200">
              <a:buFont typeface="Arial" panose="020B0604020202020204" pitchFamily="34" charset="0"/>
              <a:buChar char="•"/>
            </a:pPr>
            <a:r>
              <a:rPr lang="es-MX" sz="2800" dirty="0">
                <a:solidFill>
                  <a:schemeClr val="bg1"/>
                </a:solidFill>
              </a:rPr>
              <a:t>Inicialmente teníamos una división de tareas muy pronunciada, era necesario que cada uno pueda trabajar de manera efectiva (esqueleto del juego y procesamiento de datos)</a:t>
            </a:r>
          </a:p>
          <a:p>
            <a:pPr marL="457200" indent="-457200">
              <a:buFont typeface="Arial" panose="020B0604020202020204" pitchFamily="34" charset="0"/>
              <a:buChar char="•"/>
            </a:pPr>
            <a:r>
              <a:rPr lang="es-MX" sz="2800" dirty="0">
                <a:solidFill>
                  <a:schemeClr val="bg1"/>
                </a:solidFill>
              </a:rPr>
              <a:t>Mas tarde comenzamos a utilizar un sistema de issues con gitlab para tener centralizadas en un espacio de trabajo compartido las tareas a realizar </a:t>
            </a:r>
          </a:p>
          <a:p>
            <a:pPr marL="457200" indent="-457200">
              <a:buFont typeface="Arial" panose="020B0604020202020204" pitchFamily="34" charset="0"/>
              <a:buChar char="•"/>
            </a:pPr>
            <a:r>
              <a:rPr lang="es-MX" sz="2800" dirty="0">
                <a:solidFill>
                  <a:schemeClr val="bg1"/>
                </a:solidFill>
              </a:rPr>
              <a:t>Reuniones semanales de los cambios y actualizaciones del proyecto</a:t>
            </a:r>
          </a:p>
          <a:p>
            <a:endParaRPr lang="es-MX" sz="2800" dirty="0">
              <a:solidFill>
                <a:schemeClr val="bg1"/>
              </a:solidFill>
            </a:endParaRPr>
          </a:p>
          <a:p>
            <a:endParaRPr lang="es-AR" sz="2800" dirty="0">
              <a:solidFill>
                <a:schemeClr val="bg1"/>
              </a:solidFill>
            </a:endParaRPr>
          </a:p>
        </p:txBody>
      </p:sp>
      <p:pic>
        <p:nvPicPr>
          <p:cNvPr id="5" name="Imagen 4">
            <a:extLst>
              <a:ext uri="{FF2B5EF4-FFF2-40B4-BE49-F238E27FC236}">
                <a16:creationId xmlns:a16="http://schemas.microsoft.com/office/drawing/2014/main" id="{AF8A2F93-020E-A63D-DB2E-B89E92682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62701">
            <a:off x="265816" y="43783"/>
            <a:ext cx="1531295" cy="1531295"/>
          </a:xfrm>
          <a:prstGeom prst="rect">
            <a:avLst/>
          </a:prstGeom>
        </p:spPr>
      </p:pic>
    </p:spTree>
    <p:extLst>
      <p:ext uri="{BB962C8B-B14F-4D97-AF65-F5344CB8AC3E}">
        <p14:creationId xmlns:p14="http://schemas.microsoft.com/office/powerpoint/2010/main" val="2744901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507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8109CF3-30AE-8222-0417-851209A28B18}"/>
              </a:ext>
            </a:extLst>
          </p:cNvPr>
          <p:cNvSpPr/>
          <p:nvPr/>
        </p:nvSpPr>
        <p:spPr>
          <a:xfrm>
            <a:off x="3036000" y="369000"/>
            <a:ext cx="6120000" cy="6120000"/>
          </a:xfrm>
          <a:prstGeom prst="ellipse">
            <a:avLst/>
          </a:prstGeom>
          <a:solidFill>
            <a:schemeClr val="tx1">
              <a:alpha val="40000"/>
            </a:schemeClr>
          </a:solid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71DC8052-DC67-A790-F6C0-99CD85BD3D53}"/>
              </a:ext>
            </a:extLst>
          </p:cNvPr>
          <p:cNvSpPr txBox="1"/>
          <p:nvPr/>
        </p:nvSpPr>
        <p:spPr>
          <a:xfrm>
            <a:off x="3473450" y="3429000"/>
            <a:ext cx="52451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Juego</a:t>
            </a:r>
            <a:endParaRPr lang="es-AR" sz="9600" dirty="0">
              <a:solidFill>
                <a:schemeClr val="bg1"/>
              </a:solidFill>
              <a:latin typeface="Barlow Condensed SemiBold" panose="00000706000000000000" pitchFamily="2" charset="0"/>
            </a:endParaRPr>
          </a:p>
        </p:txBody>
      </p:sp>
      <p:pic>
        <p:nvPicPr>
          <p:cNvPr id="7" name="Imagen 6">
            <a:extLst>
              <a:ext uri="{FF2B5EF4-FFF2-40B4-BE49-F238E27FC236}">
                <a16:creationId xmlns:a16="http://schemas.microsoft.com/office/drawing/2014/main" id="{F12BD110-6E26-3F52-531D-EDB28799E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14" y="932544"/>
            <a:ext cx="2714171" cy="2714171"/>
          </a:xfrm>
          <a:prstGeom prst="rect">
            <a:avLst/>
          </a:prstGeom>
        </p:spPr>
      </p:pic>
    </p:spTree>
    <p:extLst>
      <p:ext uri="{BB962C8B-B14F-4D97-AF65-F5344CB8AC3E}">
        <p14:creationId xmlns:p14="http://schemas.microsoft.com/office/powerpoint/2010/main" val="335487583"/>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B895D960-8521-5492-3FCD-770E027E6CF4}"/>
              </a:ext>
            </a:extLst>
          </p:cNvPr>
          <p:cNvSpPr/>
          <p:nvPr/>
        </p:nvSpPr>
        <p:spPr>
          <a:xfrm>
            <a:off x="-1485900" y="-4152900"/>
            <a:ext cx="15163800" cy="15163800"/>
          </a:xfrm>
          <a:prstGeom prst="ellipse">
            <a:avLst/>
          </a:prstGeom>
          <a:no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E33BA42D-3B0A-6966-A9DE-D6736D9328BD}"/>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Juego</a:t>
            </a:r>
            <a:endParaRPr lang="es-AR" sz="9600" dirty="0">
              <a:solidFill>
                <a:schemeClr val="bg1"/>
              </a:solidFill>
              <a:latin typeface="Barlow Condensed SemiBold" panose="00000706000000000000" pitchFamily="2" charset="0"/>
            </a:endParaRPr>
          </a:p>
        </p:txBody>
      </p:sp>
      <p:sp>
        <p:nvSpPr>
          <p:cNvPr id="4" name="CuadroTexto 3">
            <a:extLst>
              <a:ext uri="{FF2B5EF4-FFF2-40B4-BE49-F238E27FC236}">
                <a16:creationId xmlns:a16="http://schemas.microsoft.com/office/drawing/2014/main" id="{7EFC3BE2-AF6A-CC13-BFA6-B0F81D8D14F9}"/>
              </a:ext>
            </a:extLst>
          </p:cNvPr>
          <p:cNvSpPr txBox="1"/>
          <p:nvPr/>
        </p:nvSpPr>
        <p:spPr>
          <a:xfrm>
            <a:off x="723900" y="2804411"/>
            <a:ext cx="5372100" cy="1815882"/>
          </a:xfrm>
          <a:prstGeom prst="rect">
            <a:avLst/>
          </a:prstGeom>
          <a:noFill/>
        </p:spPr>
        <p:txBody>
          <a:bodyPr wrap="square" rtlCol="0">
            <a:spAutoFit/>
          </a:bodyPr>
          <a:lstStyle/>
          <a:p>
            <a:pPr marL="457200" indent="-457200">
              <a:buFont typeface="Arial" panose="020B0604020202020204" pitchFamily="34" charset="0"/>
              <a:buChar char="•"/>
            </a:pPr>
            <a:r>
              <a:rPr lang="es-AR" sz="2800" dirty="0">
                <a:solidFill>
                  <a:schemeClr val="bg1"/>
                </a:solidFill>
              </a:rPr>
              <a:t>Jugar</a:t>
            </a:r>
          </a:p>
          <a:p>
            <a:pPr marL="457200" indent="-457200">
              <a:buFont typeface="Arial" panose="020B0604020202020204" pitchFamily="34" charset="0"/>
              <a:buChar char="•"/>
            </a:pPr>
            <a:r>
              <a:rPr lang="es-AR" sz="2800" dirty="0">
                <a:solidFill>
                  <a:schemeClr val="bg1"/>
                </a:solidFill>
              </a:rPr>
              <a:t>Configurar</a:t>
            </a:r>
          </a:p>
          <a:p>
            <a:pPr marL="457200" indent="-457200">
              <a:buFont typeface="Arial" panose="020B0604020202020204" pitchFamily="34" charset="0"/>
              <a:buChar char="•"/>
            </a:pPr>
            <a:r>
              <a:rPr lang="es-AR" sz="2800" dirty="0">
                <a:solidFill>
                  <a:schemeClr val="bg1"/>
                </a:solidFill>
              </a:rPr>
              <a:t>Ver puntajes </a:t>
            </a:r>
          </a:p>
          <a:p>
            <a:pPr marL="457200" indent="-457200">
              <a:buFont typeface="Arial" panose="020B0604020202020204" pitchFamily="34" charset="0"/>
              <a:buChar char="•"/>
            </a:pPr>
            <a:r>
              <a:rPr lang="es-AR" sz="2800" dirty="0">
                <a:solidFill>
                  <a:schemeClr val="bg1"/>
                </a:solidFill>
              </a:rPr>
              <a:t>Editar perfiles</a:t>
            </a:r>
          </a:p>
        </p:txBody>
      </p:sp>
      <p:pic>
        <p:nvPicPr>
          <p:cNvPr id="5" name="Imagen 4">
            <a:extLst>
              <a:ext uri="{FF2B5EF4-FFF2-40B4-BE49-F238E27FC236}">
                <a16:creationId xmlns:a16="http://schemas.microsoft.com/office/drawing/2014/main" id="{F3FB252F-2F9D-61FF-DFA5-A8285FC81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64251">
            <a:off x="250875" y="20359"/>
            <a:ext cx="1569661" cy="1569661"/>
          </a:xfrm>
          <a:prstGeom prst="rect">
            <a:avLst/>
          </a:prstGeom>
        </p:spPr>
      </p:pic>
      <p:sp>
        <p:nvSpPr>
          <p:cNvPr id="6" name="CuadroTexto 5">
            <a:extLst>
              <a:ext uri="{FF2B5EF4-FFF2-40B4-BE49-F238E27FC236}">
                <a16:creationId xmlns:a16="http://schemas.microsoft.com/office/drawing/2014/main" id="{78BB2D6F-74BC-CC6F-6901-E38974F1CCE4}"/>
              </a:ext>
            </a:extLst>
          </p:cNvPr>
          <p:cNvSpPr txBox="1"/>
          <p:nvPr/>
        </p:nvSpPr>
        <p:spPr>
          <a:xfrm>
            <a:off x="6096000" y="3129311"/>
            <a:ext cx="4694505" cy="1384995"/>
          </a:xfrm>
          <a:prstGeom prst="rect">
            <a:avLst/>
          </a:prstGeom>
          <a:noFill/>
        </p:spPr>
        <p:txBody>
          <a:bodyPr wrap="square" rtlCol="0">
            <a:spAutoFit/>
          </a:bodyPr>
          <a:lstStyle/>
          <a:p>
            <a:pPr marL="457200" indent="-457200">
              <a:buFont typeface="Arial" panose="020B0604020202020204" pitchFamily="34" charset="0"/>
              <a:buChar char="•"/>
            </a:pPr>
            <a:r>
              <a:rPr lang="es-AR" sz="2800" dirty="0">
                <a:solidFill>
                  <a:schemeClr val="bg1"/>
                </a:solidFill>
              </a:rPr>
              <a:t>Elección de dificultad</a:t>
            </a:r>
          </a:p>
          <a:p>
            <a:pPr marL="457200" indent="-457200">
              <a:buFont typeface="Arial" panose="020B0604020202020204" pitchFamily="34" charset="0"/>
              <a:buChar char="•"/>
            </a:pPr>
            <a:r>
              <a:rPr lang="es-AR" sz="2800" dirty="0">
                <a:solidFill>
                  <a:schemeClr val="bg1"/>
                </a:solidFill>
              </a:rPr>
              <a:t>Elección de usuario</a:t>
            </a:r>
          </a:p>
          <a:p>
            <a:pPr marL="457200" indent="-457200">
              <a:buFont typeface="Arial" panose="020B0604020202020204" pitchFamily="34" charset="0"/>
              <a:buChar char="•"/>
            </a:pPr>
            <a:r>
              <a:rPr lang="es-AR" sz="2800" dirty="0">
                <a:solidFill>
                  <a:schemeClr val="bg1"/>
                </a:solidFill>
              </a:rPr>
              <a:t>Elección de dataset</a:t>
            </a:r>
          </a:p>
        </p:txBody>
      </p:sp>
      <p:sp>
        <p:nvSpPr>
          <p:cNvPr id="8" name="CuadroTexto 7">
            <a:extLst>
              <a:ext uri="{FF2B5EF4-FFF2-40B4-BE49-F238E27FC236}">
                <a16:creationId xmlns:a16="http://schemas.microsoft.com/office/drawing/2014/main" id="{28AC9C65-C2D3-FD30-E6EE-69EA4E476274}"/>
              </a:ext>
            </a:extLst>
          </p:cNvPr>
          <p:cNvSpPr txBox="1"/>
          <p:nvPr/>
        </p:nvSpPr>
        <p:spPr>
          <a:xfrm>
            <a:off x="723900" y="2281191"/>
            <a:ext cx="7645790" cy="523220"/>
          </a:xfrm>
          <a:prstGeom prst="rect">
            <a:avLst/>
          </a:prstGeom>
          <a:noFill/>
        </p:spPr>
        <p:txBody>
          <a:bodyPr wrap="square">
            <a:spAutoFit/>
          </a:bodyPr>
          <a:lstStyle/>
          <a:p>
            <a:r>
              <a:rPr lang="es-AR" sz="2800" dirty="0">
                <a:solidFill>
                  <a:schemeClr val="bg1"/>
                </a:solidFill>
              </a:rPr>
              <a:t>La interfaz permite las opciones de:</a:t>
            </a:r>
          </a:p>
        </p:txBody>
      </p:sp>
      <p:sp>
        <p:nvSpPr>
          <p:cNvPr id="11" name="CuadroTexto 10">
            <a:extLst>
              <a:ext uri="{FF2B5EF4-FFF2-40B4-BE49-F238E27FC236}">
                <a16:creationId xmlns:a16="http://schemas.microsoft.com/office/drawing/2014/main" id="{FA859BC7-EE8F-F6B2-950D-6C53A33837A3}"/>
              </a:ext>
            </a:extLst>
          </p:cNvPr>
          <p:cNvSpPr txBox="1"/>
          <p:nvPr/>
        </p:nvSpPr>
        <p:spPr>
          <a:xfrm>
            <a:off x="723899" y="4683583"/>
            <a:ext cx="11022623" cy="1384995"/>
          </a:xfrm>
          <a:prstGeom prst="rect">
            <a:avLst/>
          </a:prstGeom>
          <a:noFill/>
        </p:spPr>
        <p:txBody>
          <a:bodyPr wrap="square">
            <a:spAutoFit/>
          </a:bodyPr>
          <a:lstStyle/>
          <a:p>
            <a:r>
              <a:rPr lang="es-MX" sz="2800" dirty="0">
                <a:solidFill>
                  <a:schemeClr val="bg1"/>
                </a:solidFill>
              </a:rPr>
              <a:t>El juego principal se basa en ganar puntos de acuerdo a la elección correcta o incorrecta de opciones con un temporizador que afecta la puntuación.</a:t>
            </a:r>
            <a:endParaRPr lang="es-AR" sz="2800" dirty="0">
              <a:solidFill>
                <a:schemeClr val="bg1"/>
              </a:solidFill>
            </a:endParaRPr>
          </a:p>
        </p:txBody>
      </p:sp>
    </p:spTree>
    <p:extLst>
      <p:ext uri="{BB962C8B-B14F-4D97-AF65-F5344CB8AC3E}">
        <p14:creationId xmlns:p14="http://schemas.microsoft.com/office/powerpoint/2010/main" val="1156232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8E42F3-82EA-195A-2858-5579EDF11CCA}"/>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Juego</a:t>
            </a:r>
            <a:endParaRPr lang="es-AR" sz="9600" dirty="0">
              <a:solidFill>
                <a:schemeClr val="bg1"/>
              </a:solidFill>
              <a:latin typeface="Barlow Condensed SemiBold" panose="00000706000000000000" pitchFamily="2" charset="0"/>
            </a:endParaRPr>
          </a:p>
        </p:txBody>
      </p:sp>
      <p:pic>
        <p:nvPicPr>
          <p:cNvPr id="3" name="Imagen 2">
            <a:extLst>
              <a:ext uri="{FF2B5EF4-FFF2-40B4-BE49-F238E27FC236}">
                <a16:creationId xmlns:a16="http://schemas.microsoft.com/office/drawing/2014/main" id="{58864CD1-5642-E607-D8C2-A82F36BE0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64251">
            <a:off x="250875" y="20359"/>
            <a:ext cx="1569661" cy="1569661"/>
          </a:xfrm>
          <a:prstGeom prst="rect">
            <a:avLst/>
          </a:prstGeom>
        </p:spPr>
      </p:pic>
      <p:pic>
        <p:nvPicPr>
          <p:cNvPr id="5" name="Imagen 4">
            <a:extLst>
              <a:ext uri="{FF2B5EF4-FFF2-40B4-BE49-F238E27FC236}">
                <a16:creationId xmlns:a16="http://schemas.microsoft.com/office/drawing/2014/main" id="{369FED0F-0EA5-304A-D6BB-D4868077B257}"/>
              </a:ext>
            </a:extLst>
          </p:cNvPr>
          <p:cNvPicPr>
            <a:picLocks noChangeAspect="1"/>
          </p:cNvPicPr>
          <p:nvPr/>
        </p:nvPicPr>
        <p:blipFill>
          <a:blip r:embed="rId3"/>
          <a:stretch>
            <a:fillRect/>
          </a:stretch>
        </p:blipFill>
        <p:spPr>
          <a:xfrm>
            <a:off x="336597" y="2122450"/>
            <a:ext cx="6068272" cy="1738266"/>
          </a:xfrm>
          <a:prstGeom prst="rect">
            <a:avLst/>
          </a:prstGeom>
        </p:spPr>
      </p:pic>
      <p:pic>
        <p:nvPicPr>
          <p:cNvPr id="7" name="Imagen 6">
            <a:extLst>
              <a:ext uri="{FF2B5EF4-FFF2-40B4-BE49-F238E27FC236}">
                <a16:creationId xmlns:a16="http://schemas.microsoft.com/office/drawing/2014/main" id="{C78A251C-C469-5F0D-3AAD-2A39D6B6B1AC}"/>
              </a:ext>
            </a:extLst>
          </p:cNvPr>
          <p:cNvPicPr>
            <a:picLocks noChangeAspect="1"/>
          </p:cNvPicPr>
          <p:nvPr/>
        </p:nvPicPr>
        <p:blipFill>
          <a:blip r:embed="rId4"/>
          <a:stretch>
            <a:fillRect/>
          </a:stretch>
        </p:blipFill>
        <p:spPr>
          <a:xfrm>
            <a:off x="336597" y="3762242"/>
            <a:ext cx="6068272" cy="2581635"/>
          </a:xfrm>
          <a:prstGeom prst="rect">
            <a:avLst/>
          </a:prstGeom>
        </p:spPr>
      </p:pic>
      <p:pic>
        <p:nvPicPr>
          <p:cNvPr id="11" name="Imagen 10">
            <a:extLst>
              <a:ext uri="{FF2B5EF4-FFF2-40B4-BE49-F238E27FC236}">
                <a16:creationId xmlns:a16="http://schemas.microsoft.com/office/drawing/2014/main" id="{0775793F-ECDB-13B6-E789-A359798C6CCB}"/>
              </a:ext>
            </a:extLst>
          </p:cNvPr>
          <p:cNvPicPr>
            <a:picLocks noChangeAspect="1"/>
          </p:cNvPicPr>
          <p:nvPr/>
        </p:nvPicPr>
        <p:blipFill>
          <a:blip r:embed="rId5"/>
          <a:stretch>
            <a:fillRect/>
          </a:stretch>
        </p:blipFill>
        <p:spPr>
          <a:xfrm>
            <a:off x="6404869" y="2122450"/>
            <a:ext cx="5524686" cy="4221427"/>
          </a:xfrm>
          <a:prstGeom prst="rect">
            <a:avLst/>
          </a:prstGeom>
        </p:spPr>
      </p:pic>
    </p:spTree>
    <p:extLst>
      <p:ext uri="{BB962C8B-B14F-4D97-AF65-F5344CB8AC3E}">
        <p14:creationId xmlns:p14="http://schemas.microsoft.com/office/powerpoint/2010/main" val="119799672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507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68109CF3-30AE-8222-0417-851209A28B18}"/>
              </a:ext>
            </a:extLst>
          </p:cNvPr>
          <p:cNvSpPr/>
          <p:nvPr/>
        </p:nvSpPr>
        <p:spPr>
          <a:xfrm>
            <a:off x="3036000" y="369000"/>
            <a:ext cx="6120000" cy="6120000"/>
          </a:xfrm>
          <a:prstGeom prst="ellipse">
            <a:avLst/>
          </a:prstGeom>
          <a:solidFill>
            <a:schemeClr val="tx1">
              <a:alpha val="40000"/>
            </a:schemeClr>
          </a:solid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71DC8052-DC67-A790-F6C0-99CD85BD3D53}"/>
              </a:ext>
            </a:extLst>
          </p:cNvPr>
          <p:cNvSpPr txBox="1"/>
          <p:nvPr/>
        </p:nvSpPr>
        <p:spPr>
          <a:xfrm>
            <a:off x="3473450" y="3429000"/>
            <a:ext cx="52451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Código</a:t>
            </a:r>
            <a:endParaRPr lang="es-AR" sz="9600" dirty="0">
              <a:solidFill>
                <a:schemeClr val="bg1"/>
              </a:solidFill>
              <a:latin typeface="Barlow Condensed SemiBold" panose="00000706000000000000" pitchFamily="2" charset="0"/>
            </a:endParaRPr>
          </a:p>
        </p:txBody>
      </p:sp>
      <p:pic>
        <p:nvPicPr>
          <p:cNvPr id="5" name="Imagen 4">
            <a:extLst>
              <a:ext uri="{FF2B5EF4-FFF2-40B4-BE49-F238E27FC236}">
                <a16:creationId xmlns:a16="http://schemas.microsoft.com/office/drawing/2014/main" id="{3CCFE0F4-41FD-ED90-EA33-029941AC0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1048657"/>
            <a:ext cx="2844800" cy="2844800"/>
          </a:xfrm>
          <a:prstGeom prst="rect">
            <a:avLst/>
          </a:prstGeom>
        </p:spPr>
      </p:pic>
    </p:spTree>
    <p:extLst>
      <p:ext uri="{BB962C8B-B14F-4D97-AF65-F5344CB8AC3E}">
        <p14:creationId xmlns:p14="http://schemas.microsoft.com/office/powerpoint/2010/main" val="908712356"/>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B895D960-8521-5492-3FCD-770E027E6CF4}"/>
              </a:ext>
            </a:extLst>
          </p:cNvPr>
          <p:cNvSpPr/>
          <p:nvPr/>
        </p:nvSpPr>
        <p:spPr>
          <a:xfrm>
            <a:off x="-1485900" y="-4152900"/>
            <a:ext cx="15163800" cy="15163800"/>
          </a:xfrm>
          <a:prstGeom prst="ellipse">
            <a:avLst/>
          </a:prstGeom>
          <a:noFill/>
          <a:ln w="127000">
            <a:solidFill>
              <a:schemeClr val="bg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 name="CuadroTexto 2">
            <a:extLst>
              <a:ext uri="{FF2B5EF4-FFF2-40B4-BE49-F238E27FC236}">
                <a16:creationId xmlns:a16="http://schemas.microsoft.com/office/drawing/2014/main" id="{E33BA42D-3B0A-6966-A9DE-D6736D9328BD}"/>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Código</a:t>
            </a:r>
            <a:endParaRPr lang="es-AR" sz="9600" dirty="0">
              <a:solidFill>
                <a:schemeClr val="bg1"/>
              </a:solidFill>
              <a:latin typeface="Barlow Condensed SemiBold" panose="00000706000000000000" pitchFamily="2" charset="0"/>
            </a:endParaRPr>
          </a:p>
        </p:txBody>
      </p:sp>
      <p:sp>
        <p:nvSpPr>
          <p:cNvPr id="4" name="CuadroTexto 3">
            <a:extLst>
              <a:ext uri="{FF2B5EF4-FFF2-40B4-BE49-F238E27FC236}">
                <a16:creationId xmlns:a16="http://schemas.microsoft.com/office/drawing/2014/main" id="{7EFC3BE2-AF6A-CC13-BFA6-B0F81D8D14F9}"/>
              </a:ext>
            </a:extLst>
          </p:cNvPr>
          <p:cNvSpPr txBox="1"/>
          <p:nvPr/>
        </p:nvSpPr>
        <p:spPr>
          <a:xfrm>
            <a:off x="665842" y="2495550"/>
            <a:ext cx="11105243" cy="3539430"/>
          </a:xfrm>
          <a:prstGeom prst="rect">
            <a:avLst/>
          </a:prstGeom>
          <a:noFill/>
        </p:spPr>
        <p:txBody>
          <a:bodyPr wrap="square" rtlCol="0">
            <a:spAutoFit/>
          </a:bodyPr>
          <a:lstStyle/>
          <a:p>
            <a:r>
              <a:rPr lang="es-MX" sz="2800" dirty="0">
                <a:solidFill>
                  <a:schemeClr val="bg1"/>
                </a:solidFill>
              </a:rPr>
              <a:t>Decidimos utilizar el Patrón de arquitectura MVC (modelo, vista, controlador) con unas ligeras variaciones al no poder aplicarlo perfectamente con los patrones de diseño de PySimpleGui, Enfocándonos siempre en la simplicidad. </a:t>
            </a:r>
            <a:br>
              <a:rPr lang="es-MX" sz="2800" dirty="0">
                <a:solidFill>
                  <a:schemeClr val="bg1"/>
                </a:solidFill>
              </a:rPr>
            </a:br>
            <a:r>
              <a:rPr lang="es-MX" sz="2800" dirty="0">
                <a:solidFill>
                  <a:schemeClr val="bg1"/>
                </a:solidFill>
              </a:rPr>
              <a:t>Un punto a notar es que el código y los comentarios están escritos totalmente en inglés porque es mas intuitivo para/con los comandos.</a:t>
            </a:r>
          </a:p>
          <a:p>
            <a:r>
              <a:rPr lang="es-MX" sz="2800" dirty="0">
                <a:solidFill>
                  <a:schemeClr val="bg1"/>
                </a:solidFill>
              </a:rPr>
              <a:t>Se puede hacer una recolección de datos de acuerdo a diferentes eventos llamados en momentos determinados conectados al controlador</a:t>
            </a:r>
          </a:p>
        </p:txBody>
      </p:sp>
      <p:pic>
        <p:nvPicPr>
          <p:cNvPr id="5" name="Imagen 4">
            <a:extLst>
              <a:ext uri="{FF2B5EF4-FFF2-40B4-BE49-F238E27FC236}">
                <a16:creationId xmlns:a16="http://schemas.microsoft.com/office/drawing/2014/main" id="{E1C3BC47-4153-3D3A-EC9F-18C56E9A6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38183">
            <a:off x="213387" y="-35300"/>
            <a:ext cx="1662807" cy="1662807"/>
          </a:xfrm>
          <a:prstGeom prst="rect">
            <a:avLst/>
          </a:prstGeom>
        </p:spPr>
      </p:pic>
    </p:spTree>
    <p:extLst>
      <p:ext uri="{BB962C8B-B14F-4D97-AF65-F5344CB8AC3E}">
        <p14:creationId xmlns:p14="http://schemas.microsoft.com/office/powerpoint/2010/main" val="1906114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28E60"/>
        </a:solidFill>
        <a:effectLst/>
      </p:bgPr>
    </p:bg>
    <p:spTree>
      <p:nvGrpSpPr>
        <p:cNvPr id="1" name=""/>
        <p:cNvGrpSpPr/>
        <p:nvPr/>
      </p:nvGrpSpPr>
      <p:grpSpPr>
        <a:xfrm>
          <a:off x="0" y="0"/>
          <a:ext cx="0" cy="0"/>
          <a:chOff x="0" y="0"/>
          <a:chExt cx="0" cy="0"/>
        </a:xfrm>
      </p:grpSpPr>
      <p:sp>
        <p:nvSpPr>
          <p:cNvPr id="11" name="Rectángulo: esquinas redondeadas 10">
            <a:extLst>
              <a:ext uri="{FF2B5EF4-FFF2-40B4-BE49-F238E27FC236}">
                <a16:creationId xmlns:a16="http://schemas.microsoft.com/office/drawing/2014/main" id="{720C8ED2-9E31-AF5F-4F1B-4DE125FA95CF}"/>
              </a:ext>
            </a:extLst>
          </p:cNvPr>
          <p:cNvSpPr/>
          <p:nvPr/>
        </p:nvSpPr>
        <p:spPr>
          <a:xfrm>
            <a:off x="5590715" y="5260062"/>
            <a:ext cx="2679700" cy="914400"/>
          </a:xfrm>
          <a:prstGeom prst="roundRect">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Rectángulo: esquinas redondeadas 9">
            <a:extLst>
              <a:ext uri="{FF2B5EF4-FFF2-40B4-BE49-F238E27FC236}">
                <a16:creationId xmlns:a16="http://schemas.microsoft.com/office/drawing/2014/main" id="{8EAD67BB-06D5-77B5-4BFB-F3525792DAD8}"/>
              </a:ext>
            </a:extLst>
          </p:cNvPr>
          <p:cNvSpPr/>
          <p:nvPr/>
        </p:nvSpPr>
        <p:spPr>
          <a:xfrm>
            <a:off x="5590715" y="5043860"/>
            <a:ext cx="2679700" cy="914400"/>
          </a:xfrm>
          <a:prstGeom prst="roundRect">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dirty="0">
              <a:solidFill>
                <a:srgbClr val="3E5D82"/>
              </a:solidFill>
              <a:latin typeface="Barlow Condensed Medium" panose="00000606000000000000" pitchFamily="2" charset="0"/>
            </a:endParaRPr>
          </a:p>
        </p:txBody>
      </p:sp>
      <p:sp>
        <p:nvSpPr>
          <p:cNvPr id="2" name="CuadroTexto 1">
            <a:extLst>
              <a:ext uri="{FF2B5EF4-FFF2-40B4-BE49-F238E27FC236}">
                <a16:creationId xmlns:a16="http://schemas.microsoft.com/office/drawing/2014/main" id="{D60921FE-BEEC-2111-3113-EB9FB4024B4C}"/>
              </a:ext>
            </a:extLst>
          </p:cNvPr>
          <p:cNvSpPr txBox="1"/>
          <p:nvPr/>
        </p:nvSpPr>
        <p:spPr>
          <a:xfrm>
            <a:off x="2463800" y="271235"/>
            <a:ext cx="7264400" cy="1569660"/>
          </a:xfrm>
          <a:prstGeom prst="rect">
            <a:avLst/>
          </a:prstGeom>
          <a:noFill/>
        </p:spPr>
        <p:txBody>
          <a:bodyPr wrap="square" rtlCol="0">
            <a:spAutoFit/>
          </a:bodyPr>
          <a:lstStyle/>
          <a:p>
            <a:pPr algn="ctr"/>
            <a:r>
              <a:rPr lang="es-MX" sz="9600" dirty="0">
                <a:solidFill>
                  <a:schemeClr val="bg1"/>
                </a:solidFill>
                <a:latin typeface="Barlow Condensed SemiBold" panose="00000706000000000000" pitchFamily="2" charset="0"/>
              </a:rPr>
              <a:t>Código</a:t>
            </a:r>
            <a:endParaRPr lang="es-AR" sz="9600" dirty="0">
              <a:solidFill>
                <a:schemeClr val="bg1"/>
              </a:solidFill>
              <a:latin typeface="Barlow Condensed SemiBold" panose="00000706000000000000" pitchFamily="2" charset="0"/>
            </a:endParaRPr>
          </a:p>
        </p:txBody>
      </p:sp>
      <p:pic>
        <p:nvPicPr>
          <p:cNvPr id="3" name="Imagen 2">
            <a:extLst>
              <a:ext uri="{FF2B5EF4-FFF2-40B4-BE49-F238E27FC236}">
                <a16:creationId xmlns:a16="http://schemas.microsoft.com/office/drawing/2014/main" id="{CE785173-37A9-2E4E-26CB-4F25ACD8C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38183">
            <a:off x="213387" y="-35300"/>
            <a:ext cx="1662807" cy="1662807"/>
          </a:xfrm>
          <a:prstGeom prst="rect">
            <a:avLst/>
          </a:prstGeom>
        </p:spPr>
      </p:pic>
      <p:sp>
        <p:nvSpPr>
          <p:cNvPr id="5" name="Rectángulo: esquinas redondeadas 4">
            <a:extLst>
              <a:ext uri="{FF2B5EF4-FFF2-40B4-BE49-F238E27FC236}">
                <a16:creationId xmlns:a16="http://schemas.microsoft.com/office/drawing/2014/main" id="{F8666F82-69B4-C223-6E14-3AC398ADF615}"/>
              </a:ext>
            </a:extLst>
          </p:cNvPr>
          <p:cNvSpPr/>
          <p:nvPr/>
        </p:nvSpPr>
        <p:spPr>
          <a:xfrm>
            <a:off x="831166" y="1985427"/>
            <a:ext cx="2679700" cy="914400"/>
          </a:xfrm>
          <a:prstGeom prst="roundRect">
            <a:avLst/>
          </a:prstGeom>
          <a:solidFill>
            <a:srgbClr val="2B415B"/>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latin typeface="Barlow Condensed Medium" panose="00000606000000000000" pitchFamily="2" charset="0"/>
              </a:rPr>
              <a:t>Modelo</a:t>
            </a:r>
            <a:endParaRPr lang="es-AR" sz="2800" dirty="0">
              <a:solidFill>
                <a:schemeClr val="bg1"/>
              </a:solidFill>
              <a:latin typeface="Barlow Condensed Medium" panose="00000606000000000000" pitchFamily="2" charset="0"/>
            </a:endParaRPr>
          </a:p>
        </p:txBody>
      </p:sp>
      <p:sp>
        <p:nvSpPr>
          <p:cNvPr id="7" name="Rectángulo: esquinas redondeadas 6">
            <a:extLst>
              <a:ext uri="{FF2B5EF4-FFF2-40B4-BE49-F238E27FC236}">
                <a16:creationId xmlns:a16="http://schemas.microsoft.com/office/drawing/2014/main" id="{64FDED54-C8D7-68E6-76A9-31333A6984FD}"/>
              </a:ext>
            </a:extLst>
          </p:cNvPr>
          <p:cNvSpPr/>
          <p:nvPr/>
        </p:nvSpPr>
        <p:spPr>
          <a:xfrm>
            <a:off x="5590715" y="4827658"/>
            <a:ext cx="2679700" cy="914400"/>
          </a:xfrm>
          <a:prstGeom prst="roundRect">
            <a:avLst/>
          </a:prstGeom>
          <a:solidFill>
            <a:schemeClr val="bg1"/>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solidFill>
                  <a:srgbClr val="3E5D82"/>
                </a:solidFill>
                <a:latin typeface="Barlow Condensed Medium" panose="00000606000000000000" pitchFamily="2" charset="0"/>
              </a:rPr>
              <a:t>Pantallas</a:t>
            </a:r>
            <a:endParaRPr lang="es-AR" sz="2400" dirty="0">
              <a:solidFill>
                <a:srgbClr val="3E5D82"/>
              </a:solidFill>
              <a:latin typeface="Barlow Condensed Medium" panose="00000606000000000000" pitchFamily="2" charset="0"/>
            </a:endParaRPr>
          </a:p>
        </p:txBody>
      </p:sp>
      <p:sp>
        <p:nvSpPr>
          <p:cNvPr id="8" name="Rectángulo: esquinas redondeadas 7">
            <a:extLst>
              <a:ext uri="{FF2B5EF4-FFF2-40B4-BE49-F238E27FC236}">
                <a16:creationId xmlns:a16="http://schemas.microsoft.com/office/drawing/2014/main" id="{F527F4DD-D628-44F1-B17D-AFB2E3218161}"/>
              </a:ext>
            </a:extLst>
          </p:cNvPr>
          <p:cNvSpPr/>
          <p:nvPr/>
        </p:nvSpPr>
        <p:spPr>
          <a:xfrm>
            <a:off x="5590715" y="1985427"/>
            <a:ext cx="2679700" cy="914400"/>
          </a:xfrm>
          <a:prstGeom prst="roundRect">
            <a:avLst/>
          </a:prstGeom>
          <a:solidFill>
            <a:srgbClr val="2B415B"/>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latin typeface="Barlow Condensed Medium" panose="00000606000000000000" pitchFamily="2" charset="0"/>
              </a:rPr>
              <a:t>Controlador</a:t>
            </a:r>
            <a:endParaRPr lang="es-AR" sz="2400" dirty="0">
              <a:solidFill>
                <a:schemeClr val="bg1"/>
              </a:solidFill>
              <a:latin typeface="Barlow Condensed Medium" panose="00000606000000000000" pitchFamily="2" charset="0"/>
            </a:endParaRPr>
          </a:p>
        </p:txBody>
      </p:sp>
      <p:sp>
        <p:nvSpPr>
          <p:cNvPr id="9" name="Rectángulo: esquinas redondeadas 8">
            <a:extLst>
              <a:ext uri="{FF2B5EF4-FFF2-40B4-BE49-F238E27FC236}">
                <a16:creationId xmlns:a16="http://schemas.microsoft.com/office/drawing/2014/main" id="{DCAB4EFC-B100-61AB-3578-A3C211669B2D}"/>
              </a:ext>
            </a:extLst>
          </p:cNvPr>
          <p:cNvSpPr/>
          <p:nvPr/>
        </p:nvSpPr>
        <p:spPr>
          <a:xfrm>
            <a:off x="831166" y="4827658"/>
            <a:ext cx="2679700" cy="914400"/>
          </a:xfrm>
          <a:prstGeom prst="roundRect">
            <a:avLst/>
          </a:prstGeom>
          <a:solidFill>
            <a:srgbClr val="2B415B"/>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chemeClr val="bg1"/>
                </a:solidFill>
                <a:latin typeface="Barlow Condensed Medium" panose="00000606000000000000" pitchFamily="2" charset="0"/>
              </a:rPr>
              <a:t>Vista</a:t>
            </a:r>
            <a:endParaRPr lang="es-AR" sz="2400" dirty="0">
              <a:solidFill>
                <a:schemeClr val="bg1"/>
              </a:solidFill>
              <a:latin typeface="Barlow Condensed Medium" panose="00000606000000000000" pitchFamily="2" charset="0"/>
            </a:endParaRPr>
          </a:p>
        </p:txBody>
      </p:sp>
      <p:sp>
        <p:nvSpPr>
          <p:cNvPr id="42" name="Elipse 41">
            <a:extLst>
              <a:ext uri="{FF2B5EF4-FFF2-40B4-BE49-F238E27FC236}">
                <a16:creationId xmlns:a16="http://schemas.microsoft.com/office/drawing/2014/main" id="{98A44CE2-17C2-AD6B-368C-82A616255C64}"/>
              </a:ext>
            </a:extLst>
          </p:cNvPr>
          <p:cNvSpPr/>
          <p:nvPr/>
        </p:nvSpPr>
        <p:spPr>
          <a:xfrm>
            <a:off x="9740610" y="4474746"/>
            <a:ext cx="1620224" cy="1620224"/>
          </a:xfrm>
          <a:prstGeom prst="ellipse">
            <a:avLst/>
          </a:prstGeom>
          <a:solidFill>
            <a:schemeClr val="bg1"/>
          </a:solidFill>
          <a:ln w="50800">
            <a:solidFill>
              <a:srgbClr val="3955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solidFill>
                  <a:srgbClr val="395577"/>
                </a:solidFill>
                <a:latin typeface="Barlow Condensed Medium" panose="00000606000000000000" pitchFamily="2" charset="0"/>
              </a:rPr>
              <a:t>Usuario</a:t>
            </a:r>
            <a:endParaRPr lang="es-AR" sz="1600" dirty="0">
              <a:solidFill>
                <a:srgbClr val="395577"/>
              </a:solidFill>
              <a:latin typeface="Barlow Condensed Medium" panose="00000606000000000000" pitchFamily="2" charset="0"/>
            </a:endParaRPr>
          </a:p>
        </p:txBody>
      </p:sp>
      <p:cxnSp>
        <p:nvCxnSpPr>
          <p:cNvPr id="44" name="Conector recto de flecha 43">
            <a:extLst>
              <a:ext uri="{FF2B5EF4-FFF2-40B4-BE49-F238E27FC236}">
                <a16:creationId xmlns:a16="http://schemas.microsoft.com/office/drawing/2014/main" id="{C34AD47B-EBE0-7ED0-BCD1-768A2673D15F}"/>
              </a:ext>
            </a:extLst>
          </p:cNvPr>
          <p:cNvCxnSpPr>
            <a:stCxn id="7" idx="0"/>
            <a:endCxn id="8" idx="2"/>
          </p:cNvCxnSpPr>
          <p:nvPr/>
        </p:nvCxnSpPr>
        <p:spPr>
          <a:xfrm flipV="1">
            <a:off x="6930565" y="2899827"/>
            <a:ext cx="0" cy="1927831"/>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ABB7BEFE-FDBE-B850-4241-DF78CC5526CB}"/>
              </a:ext>
            </a:extLst>
          </p:cNvPr>
          <p:cNvCxnSpPr>
            <a:cxnSpLocks/>
            <a:stCxn id="8" idx="1"/>
            <a:endCxn id="5" idx="3"/>
          </p:cNvCxnSpPr>
          <p:nvPr/>
        </p:nvCxnSpPr>
        <p:spPr>
          <a:xfrm flipH="1">
            <a:off x="3510866" y="2442627"/>
            <a:ext cx="2079849" cy="0"/>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FA06BFDC-82E7-A160-57CB-EEA645AEE60C}"/>
              </a:ext>
            </a:extLst>
          </p:cNvPr>
          <p:cNvCxnSpPr>
            <a:cxnSpLocks/>
            <a:stCxn id="5" idx="2"/>
            <a:endCxn id="9" idx="0"/>
          </p:cNvCxnSpPr>
          <p:nvPr/>
        </p:nvCxnSpPr>
        <p:spPr>
          <a:xfrm>
            <a:off x="2171016" y="2899827"/>
            <a:ext cx="0" cy="1927831"/>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A45132A8-D637-9D36-A424-81EF7B7F8E17}"/>
              </a:ext>
            </a:extLst>
          </p:cNvPr>
          <p:cNvCxnSpPr>
            <a:cxnSpLocks/>
          </p:cNvCxnSpPr>
          <p:nvPr/>
        </p:nvCxnSpPr>
        <p:spPr>
          <a:xfrm>
            <a:off x="3510866" y="5148775"/>
            <a:ext cx="2079849" cy="0"/>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4A049518-3A6F-964F-F506-E62693E29A85}"/>
              </a:ext>
            </a:extLst>
          </p:cNvPr>
          <p:cNvCxnSpPr>
            <a:cxnSpLocks/>
          </p:cNvCxnSpPr>
          <p:nvPr/>
        </p:nvCxnSpPr>
        <p:spPr>
          <a:xfrm>
            <a:off x="8270414" y="5499199"/>
            <a:ext cx="1470196" cy="0"/>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DEFB927C-632B-633D-E056-6E9ABDC9A0EE}"/>
              </a:ext>
            </a:extLst>
          </p:cNvPr>
          <p:cNvCxnSpPr>
            <a:cxnSpLocks/>
          </p:cNvCxnSpPr>
          <p:nvPr/>
        </p:nvCxnSpPr>
        <p:spPr>
          <a:xfrm flipH="1">
            <a:off x="8270414" y="5148775"/>
            <a:ext cx="1457786" cy="0"/>
          </a:xfrm>
          <a:prstGeom prst="straightConnector1">
            <a:avLst/>
          </a:prstGeom>
          <a:ln w="50800">
            <a:solidFill>
              <a:srgbClr val="3E5D8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DE8B96B1-7BD3-6A08-33FC-EB129E7E22C9}"/>
              </a:ext>
            </a:extLst>
          </p:cNvPr>
          <p:cNvCxnSpPr/>
          <p:nvPr/>
        </p:nvCxnSpPr>
        <p:spPr>
          <a:xfrm flipV="1">
            <a:off x="7350251" y="2899827"/>
            <a:ext cx="0" cy="1927831"/>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de flecha 65">
            <a:extLst>
              <a:ext uri="{FF2B5EF4-FFF2-40B4-BE49-F238E27FC236}">
                <a16:creationId xmlns:a16="http://schemas.microsoft.com/office/drawing/2014/main" id="{39C0ADE7-9B9F-5951-B3E7-2462ABD61D78}"/>
              </a:ext>
            </a:extLst>
          </p:cNvPr>
          <p:cNvCxnSpPr>
            <a:cxnSpLocks/>
          </p:cNvCxnSpPr>
          <p:nvPr/>
        </p:nvCxnSpPr>
        <p:spPr>
          <a:xfrm flipH="1">
            <a:off x="3510866" y="5499199"/>
            <a:ext cx="2079849" cy="0"/>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959A33F2-9974-4BEF-D222-D282B6285C3C}"/>
              </a:ext>
            </a:extLst>
          </p:cNvPr>
          <p:cNvSpPr/>
          <p:nvPr/>
        </p:nvSpPr>
        <p:spPr>
          <a:xfrm>
            <a:off x="9115865" y="2180492"/>
            <a:ext cx="239150" cy="239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CuadroTexto 70">
            <a:extLst>
              <a:ext uri="{FF2B5EF4-FFF2-40B4-BE49-F238E27FC236}">
                <a16:creationId xmlns:a16="http://schemas.microsoft.com/office/drawing/2014/main" id="{1451F8B0-466F-9C8F-0F6B-DF926948AF8E}"/>
              </a:ext>
            </a:extLst>
          </p:cNvPr>
          <p:cNvSpPr txBox="1"/>
          <p:nvPr/>
        </p:nvSpPr>
        <p:spPr>
          <a:xfrm>
            <a:off x="9580098" y="2419642"/>
            <a:ext cx="184731" cy="369332"/>
          </a:xfrm>
          <a:prstGeom prst="rect">
            <a:avLst/>
          </a:prstGeom>
          <a:noFill/>
        </p:spPr>
        <p:txBody>
          <a:bodyPr wrap="none" rtlCol="0">
            <a:spAutoFit/>
          </a:bodyPr>
          <a:lstStyle/>
          <a:p>
            <a:endParaRPr lang="es-AR" dirty="0"/>
          </a:p>
        </p:txBody>
      </p:sp>
      <p:sp>
        <p:nvSpPr>
          <p:cNvPr id="72" name="Elipse 71">
            <a:extLst>
              <a:ext uri="{FF2B5EF4-FFF2-40B4-BE49-F238E27FC236}">
                <a16:creationId xmlns:a16="http://schemas.microsoft.com/office/drawing/2014/main" id="{A060A3D2-13E8-F719-DB76-8B0B0D705FA2}"/>
              </a:ext>
            </a:extLst>
          </p:cNvPr>
          <p:cNvSpPr/>
          <p:nvPr/>
        </p:nvSpPr>
        <p:spPr>
          <a:xfrm>
            <a:off x="9122899" y="2668096"/>
            <a:ext cx="239150" cy="239150"/>
          </a:xfrm>
          <a:prstGeom prst="ellipse">
            <a:avLst/>
          </a:prstGeom>
          <a:solidFill>
            <a:srgbClr val="3E5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CuadroTexto 72">
            <a:extLst>
              <a:ext uri="{FF2B5EF4-FFF2-40B4-BE49-F238E27FC236}">
                <a16:creationId xmlns:a16="http://schemas.microsoft.com/office/drawing/2014/main" id="{A0F8273E-6DEF-8169-D528-2DF4B03A491A}"/>
              </a:ext>
            </a:extLst>
          </p:cNvPr>
          <p:cNvSpPr txBox="1"/>
          <p:nvPr/>
        </p:nvSpPr>
        <p:spPr>
          <a:xfrm>
            <a:off x="9490625" y="2028251"/>
            <a:ext cx="1145891" cy="461665"/>
          </a:xfrm>
          <a:prstGeom prst="rect">
            <a:avLst/>
          </a:prstGeom>
          <a:noFill/>
        </p:spPr>
        <p:txBody>
          <a:bodyPr wrap="none" rtlCol="0">
            <a:spAutoFit/>
          </a:bodyPr>
          <a:lstStyle/>
          <a:p>
            <a:r>
              <a:rPr lang="es-MX" sz="2400" dirty="0">
                <a:solidFill>
                  <a:schemeClr val="bg1"/>
                </a:solidFill>
              </a:rPr>
              <a:t>Exporta</a:t>
            </a:r>
            <a:endParaRPr lang="es-AR" sz="2400" dirty="0">
              <a:solidFill>
                <a:schemeClr val="bg1"/>
              </a:solidFill>
            </a:endParaRPr>
          </a:p>
        </p:txBody>
      </p:sp>
      <p:sp>
        <p:nvSpPr>
          <p:cNvPr id="78" name="CuadroTexto 77">
            <a:extLst>
              <a:ext uri="{FF2B5EF4-FFF2-40B4-BE49-F238E27FC236}">
                <a16:creationId xmlns:a16="http://schemas.microsoft.com/office/drawing/2014/main" id="{DE1844CE-4BED-6547-ABAF-442947FB515A}"/>
              </a:ext>
            </a:extLst>
          </p:cNvPr>
          <p:cNvSpPr txBox="1"/>
          <p:nvPr/>
        </p:nvSpPr>
        <p:spPr>
          <a:xfrm>
            <a:off x="9490624" y="2556839"/>
            <a:ext cx="1975734" cy="461665"/>
          </a:xfrm>
          <a:prstGeom prst="rect">
            <a:avLst/>
          </a:prstGeom>
          <a:noFill/>
        </p:spPr>
        <p:txBody>
          <a:bodyPr wrap="none" rtlCol="0">
            <a:spAutoFit/>
          </a:bodyPr>
          <a:lstStyle/>
          <a:p>
            <a:r>
              <a:rPr lang="es-MX" sz="2400" b="1" dirty="0">
                <a:solidFill>
                  <a:srgbClr val="3E5D82"/>
                </a:solidFill>
              </a:rPr>
              <a:t>Flujo de datos</a:t>
            </a:r>
            <a:endParaRPr lang="es-AR" sz="2400" b="1" dirty="0">
              <a:solidFill>
                <a:srgbClr val="3E5D82"/>
              </a:solidFill>
            </a:endParaRPr>
          </a:p>
        </p:txBody>
      </p:sp>
    </p:spTree>
    <p:extLst>
      <p:ext uri="{BB962C8B-B14F-4D97-AF65-F5344CB8AC3E}">
        <p14:creationId xmlns:p14="http://schemas.microsoft.com/office/powerpoint/2010/main" val="3100752698"/>
      </p:ext>
    </p:extLst>
  </p:cSld>
  <p:clrMapOvr>
    <a:masterClrMapping/>
  </p:clrMapOvr>
  <p:transition spd="med">
    <p:pull/>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394</Words>
  <Application>Microsoft Office PowerPoint</Application>
  <PresentationFormat>Panorámica</PresentationFormat>
  <Paragraphs>41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Barlow Condensed Medium</vt:lpstr>
      <vt:lpstr>Barlow Condensed SemiBold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fabrizio torrico</dc:creator>
  <cp:lastModifiedBy>fabrizio torrico</cp:lastModifiedBy>
  <cp:revision>6</cp:revision>
  <dcterms:created xsi:type="dcterms:W3CDTF">2022-08-07T19:19:47Z</dcterms:created>
  <dcterms:modified xsi:type="dcterms:W3CDTF">2022-08-08T01:42:42Z</dcterms:modified>
</cp:coreProperties>
</file>