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2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>
        <p:scale>
          <a:sx n="66" d="100"/>
          <a:sy n="66" d="100"/>
        </p:scale>
        <p:origin x="17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8006B-8F56-1D46-966C-2115B5E3913C}" type="datetimeFigureOut">
              <a:rPr lang="fr-CH" smtClean="0"/>
              <a:t>10.04.18</a:t>
            </a:fld>
            <a:endParaRPr lang="fr-CH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62646-2EE6-C341-B150-7EDBF5E4C3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4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2CA-67F5-2F4A-9E71-7FCD3B4F62A2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A08-E569-2043-9741-5B3D18EBD434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9F-0E17-304C-8378-56664FF5B059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4E72-693C-3541-B8C5-C71761A0D558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DF8-3526-C241-AC8C-CAEDD08BF458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34C-FAC4-2B49-B278-2880E7A766AA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E14A-73E7-AC42-98C6-C450E70FCF37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61B5-A25C-AC46-865A-09B58D34556C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C8AD6F-F1B8-CE4B-892C-678CF1B47773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01AA-9E89-9D45-AFCA-A25E2C450279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E1D-3305-6B45-A7CD-9DC8B3734326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69B-4FFE-FF4F-9A7C-D925E03E17F5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4EB-FF68-EB4E-816F-2C088CFE2276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D26-CDB5-E347-8309-3634098E82A5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819F-E1FC-BE44-81A0-28DA35C22DD1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D72-DD52-CE4B-A566-9D2C42AAF8DC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89D5-69CE-2646-AD6A-B7D2CDCD72A9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A7F2-FAD2-AD42-83B2-285E70B883D9}" type="datetime1">
              <a:rPr lang="fr-CH" smtClean="0"/>
              <a:t>10.04.18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Vitruvian</a:t>
            </a:r>
            <a:r>
              <a:rPr lang="fr-CH" dirty="0" smtClean="0"/>
              <a:t> Investment </a:t>
            </a:r>
            <a:r>
              <a:rPr lang="fr-CH" dirty="0" err="1" smtClean="0"/>
              <a:t>Partnership</a:t>
            </a:r>
            <a:r>
              <a:rPr lang="fr-CH" dirty="0" smtClean="0"/>
              <a:t> II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VIP II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75783"/>
            <a:ext cx="9613861" cy="3869373"/>
          </a:xfrm>
        </p:spPr>
        <p:txBody>
          <a:bodyPr/>
          <a:lstStyle/>
          <a:p>
            <a:r>
              <a:rPr lang="fr-CH" dirty="0" smtClean="0"/>
              <a:t>Crée en 2006  Londres</a:t>
            </a:r>
          </a:p>
          <a:p>
            <a:r>
              <a:rPr lang="fr-CH" dirty="0" smtClean="0"/>
              <a:t>Europe du Nord</a:t>
            </a:r>
          </a:p>
          <a:p>
            <a:r>
              <a:rPr lang="fr-CH" dirty="0" smtClean="0"/>
              <a:t>Objectif : </a:t>
            </a:r>
          </a:p>
          <a:p>
            <a:pPr lvl="1"/>
            <a:r>
              <a:rPr lang="fr-CH" dirty="0" smtClean="0"/>
              <a:t>Procurer rendement à partir d’une approche d’investissement </a:t>
            </a:r>
            <a:r>
              <a:rPr lang="fr-CH" dirty="0" err="1" smtClean="0"/>
              <a:t>balanced</a:t>
            </a:r>
            <a:r>
              <a:rPr lang="fr-CH" dirty="0" smtClean="0"/>
              <a:t> en situation dynamique </a:t>
            </a:r>
            <a:endParaRPr lang="fr-CH" dirty="0"/>
          </a:p>
          <a:p>
            <a:r>
              <a:rPr lang="fr-CH" dirty="0" smtClean="0"/>
              <a:t>Office Stockholm &amp; Munich</a:t>
            </a:r>
          </a:p>
          <a:p>
            <a:r>
              <a:rPr lang="fr-CH" dirty="0" smtClean="0"/>
              <a:t>3 </a:t>
            </a:r>
            <a:r>
              <a:rPr lang="fr-CH" dirty="0" err="1" smtClean="0"/>
              <a:t>GPs</a:t>
            </a:r>
            <a:r>
              <a:rPr lang="fr-CH" dirty="0" smtClean="0"/>
              <a:t>  Toby </a:t>
            </a:r>
            <a:r>
              <a:rPr lang="fr-CH" dirty="0" err="1" smtClean="0"/>
              <a:t>Wyles</a:t>
            </a:r>
            <a:r>
              <a:rPr lang="fr-CH" dirty="0" smtClean="0"/>
              <a:t> Ian Riley Mike </a:t>
            </a:r>
            <a:r>
              <a:rPr lang="fr-CH" dirty="0" err="1" smtClean="0"/>
              <a:t>Risman</a:t>
            </a:r>
            <a:r>
              <a:rPr lang="fr-CH" dirty="0" smtClean="0"/>
              <a:t> 140 expériences</a:t>
            </a:r>
          </a:p>
          <a:p>
            <a:r>
              <a:rPr lang="fr-CH" dirty="0" smtClean="0"/>
              <a:t>Senior </a:t>
            </a:r>
            <a:r>
              <a:rPr lang="fr-CH" dirty="0" err="1" smtClean="0"/>
              <a:t>parteners</a:t>
            </a:r>
            <a:r>
              <a:rPr lang="fr-CH" dirty="0" smtClean="0"/>
              <a:t> ancien Blue chips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Management Team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Expérience unique PE</a:t>
            </a:r>
          </a:p>
          <a:p>
            <a:r>
              <a:rPr lang="fr-CH" dirty="0" smtClean="0"/>
              <a:t>+20 ans expériences et succès</a:t>
            </a:r>
          </a:p>
          <a:p>
            <a:r>
              <a:rPr lang="fr-CH" dirty="0" smtClean="0"/>
              <a:t>Expérience dans le </a:t>
            </a:r>
            <a:r>
              <a:rPr lang="fr-CH" dirty="0" err="1" smtClean="0"/>
              <a:t>Buyout</a:t>
            </a:r>
            <a:r>
              <a:rPr lang="fr-CH" dirty="0" smtClean="0"/>
              <a:t> </a:t>
            </a:r>
          </a:p>
          <a:p>
            <a:r>
              <a:rPr lang="fr-CH" dirty="0" smtClean="0"/>
              <a:t>Europe et US</a:t>
            </a:r>
          </a:p>
          <a:p>
            <a:r>
              <a:rPr lang="fr-CH" dirty="0" smtClean="0"/>
              <a:t>2 se connaissent depuis longtemps </a:t>
            </a:r>
          </a:p>
          <a:p>
            <a:r>
              <a:rPr lang="fr-CH" dirty="0" smtClean="0"/>
              <a:t>Team de 24 Personne 3 Keys Men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Clauses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8799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Durée 10 ans +3 </a:t>
            </a:r>
          </a:p>
          <a:p>
            <a:r>
              <a:rPr lang="fr-CH" dirty="0" smtClean="0"/>
              <a:t>Taille 800m jusqu’à 1mia</a:t>
            </a:r>
          </a:p>
          <a:p>
            <a:r>
              <a:rPr lang="fr-CH" dirty="0" err="1" smtClean="0"/>
              <a:t>Hurt</a:t>
            </a:r>
            <a:r>
              <a:rPr lang="fr-CH" dirty="0" smtClean="0"/>
              <a:t> money : 2% </a:t>
            </a:r>
            <a:r>
              <a:rPr lang="fr-CH" dirty="0" err="1" smtClean="0"/>
              <a:t>commitments</a:t>
            </a:r>
            <a:endParaRPr lang="fr-CH" dirty="0" smtClean="0"/>
          </a:p>
          <a:p>
            <a:r>
              <a:rPr lang="fr-CH" dirty="0" err="1" smtClean="0"/>
              <a:t>Commitment</a:t>
            </a:r>
            <a:r>
              <a:rPr lang="fr-CH" dirty="0" smtClean="0"/>
              <a:t> </a:t>
            </a:r>
            <a:r>
              <a:rPr lang="fr-CH" dirty="0" err="1" smtClean="0"/>
              <a:t>period</a:t>
            </a:r>
            <a:r>
              <a:rPr lang="fr-CH" dirty="0" smtClean="0"/>
              <a:t> 5 ans</a:t>
            </a:r>
          </a:p>
          <a:p>
            <a:r>
              <a:rPr lang="fr-CH" dirty="0" err="1" smtClean="0"/>
              <a:t>Mgmnt</a:t>
            </a:r>
            <a:r>
              <a:rPr lang="fr-CH" dirty="0" smtClean="0"/>
              <a:t> </a:t>
            </a:r>
            <a:r>
              <a:rPr lang="fr-CH" dirty="0" err="1" smtClean="0"/>
              <a:t>fee</a:t>
            </a:r>
            <a:r>
              <a:rPr lang="fr-CH" dirty="0" smtClean="0"/>
              <a:t> 2% </a:t>
            </a:r>
            <a:r>
              <a:rPr lang="fr-CH" dirty="0" err="1" smtClean="0"/>
              <a:t>commitment</a:t>
            </a:r>
            <a:r>
              <a:rPr lang="fr-CH" dirty="0" smtClean="0"/>
              <a:t> post </a:t>
            </a:r>
            <a:r>
              <a:rPr lang="fr-CH" dirty="0" err="1" smtClean="0"/>
              <a:t>periode</a:t>
            </a:r>
            <a:r>
              <a:rPr lang="fr-CH" dirty="0" smtClean="0"/>
              <a:t> investissement non réalisé</a:t>
            </a:r>
          </a:p>
          <a:p>
            <a:r>
              <a:rPr lang="fr-CH" dirty="0" smtClean="0"/>
              <a:t>Hard </a:t>
            </a:r>
            <a:r>
              <a:rPr lang="fr-CH" dirty="0" err="1" smtClean="0"/>
              <a:t>Hurdle</a:t>
            </a:r>
            <a:r>
              <a:rPr lang="fr-CH" dirty="0" smtClean="0"/>
              <a:t> rate 8%</a:t>
            </a:r>
          </a:p>
          <a:p>
            <a:r>
              <a:rPr lang="fr-CH" dirty="0" err="1" smtClean="0"/>
              <a:t>catchUp</a:t>
            </a:r>
            <a:r>
              <a:rPr lang="fr-CH" dirty="0" smtClean="0"/>
              <a:t> : 100% jusqu’à 20%</a:t>
            </a:r>
          </a:p>
          <a:p>
            <a:r>
              <a:rPr lang="fr-CH" dirty="0" err="1" smtClean="0"/>
              <a:t>Carried</a:t>
            </a:r>
            <a:r>
              <a:rPr lang="fr-CH" dirty="0" smtClean="0"/>
              <a:t> </a:t>
            </a:r>
            <a:r>
              <a:rPr lang="fr-CH" dirty="0" err="1" smtClean="0"/>
              <a:t>interest</a:t>
            </a:r>
            <a:r>
              <a:rPr lang="fr-CH" dirty="0" smtClean="0"/>
              <a:t> : variable soit 20% </a:t>
            </a:r>
            <a:r>
              <a:rPr lang="fr-CH" dirty="0" err="1" smtClean="0"/>
              <a:t>whole</a:t>
            </a:r>
            <a:r>
              <a:rPr lang="fr-CH" dirty="0" smtClean="0"/>
              <a:t> 15% US</a:t>
            </a:r>
          </a:p>
          <a:p>
            <a:r>
              <a:rPr lang="fr-CH" dirty="0" smtClean="0"/>
              <a:t>15% max par investissement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Track</a:t>
            </a:r>
            <a:r>
              <a:rPr lang="fr-CH" dirty="0" smtClean="0"/>
              <a:t> Record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Excellente </a:t>
            </a:r>
            <a:r>
              <a:rPr lang="fr-CH" dirty="0" err="1" smtClean="0"/>
              <a:t>track</a:t>
            </a:r>
            <a:r>
              <a:rPr lang="fr-CH" dirty="0" smtClean="0"/>
              <a:t> des GP (61%IRR) avant VIP1</a:t>
            </a:r>
          </a:p>
          <a:p>
            <a:endParaRPr lang="fr-CH" dirty="0" smtClean="0"/>
          </a:p>
          <a:p>
            <a:r>
              <a:rPr lang="fr-CH" dirty="0" smtClean="0"/>
              <a:t>IRR stable des placements VIPI</a:t>
            </a:r>
          </a:p>
          <a:p>
            <a:endParaRPr lang="fr-CH" dirty="0" smtClean="0"/>
          </a:p>
          <a:p>
            <a:r>
              <a:rPr lang="fr-CH" dirty="0" smtClean="0"/>
              <a:t>VIP1-IRR Gross 23%</a:t>
            </a:r>
          </a:p>
          <a:p>
            <a:pPr lvl="1"/>
            <a:r>
              <a:rPr lang="fr-CH" dirty="0" smtClean="0"/>
              <a:t>Période de crise </a:t>
            </a:r>
          </a:p>
          <a:p>
            <a:pPr lvl="1"/>
            <a:endParaRPr lang="fr-CH" dirty="0"/>
          </a:p>
          <a:p>
            <a:r>
              <a:rPr lang="fr-CH" dirty="0" smtClean="0"/>
              <a:t>Meilleur que ses pairs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Stratégie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Value-</a:t>
            </a:r>
            <a:r>
              <a:rPr lang="fr-CH" dirty="0" err="1" smtClean="0"/>
              <a:t>added</a:t>
            </a:r>
            <a:endParaRPr lang="fr-CH" dirty="0" smtClean="0"/>
          </a:p>
          <a:p>
            <a:r>
              <a:rPr lang="fr-CH" dirty="0" smtClean="0"/>
              <a:t>Caractéristiques</a:t>
            </a:r>
          </a:p>
          <a:p>
            <a:pPr lvl="1"/>
            <a:r>
              <a:rPr lang="fr-CH" dirty="0" smtClean="0"/>
              <a:t>Influences technologiques</a:t>
            </a:r>
          </a:p>
          <a:p>
            <a:pPr lvl="1"/>
            <a:r>
              <a:rPr lang="fr-CH" dirty="0" smtClean="0"/>
              <a:t>Influences de régulations</a:t>
            </a:r>
          </a:p>
          <a:p>
            <a:pPr lvl="1"/>
            <a:r>
              <a:rPr lang="fr-CH" dirty="0" smtClean="0"/>
              <a:t>Opportunités d’internationalisation</a:t>
            </a:r>
          </a:p>
          <a:p>
            <a:pPr lvl="1"/>
            <a:r>
              <a:rPr lang="fr-CH" dirty="0" smtClean="0"/>
              <a:t>Complexité de transactions</a:t>
            </a:r>
          </a:p>
          <a:p>
            <a:r>
              <a:rPr lang="fr-CH" dirty="0" err="1" smtClean="0"/>
              <a:t>Growth</a:t>
            </a:r>
            <a:r>
              <a:rPr lang="fr-CH" dirty="0" smtClean="0"/>
              <a:t> </a:t>
            </a:r>
            <a:r>
              <a:rPr lang="fr-CH" dirty="0" err="1" smtClean="0"/>
              <a:t>opportunities</a:t>
            </a:r>
            <a:endParaRPr lang="fr-CH" dirty="0" smtClean="0"/>
          </a:p>
          <a:p>
            <a:r>
              <a:rPr lang="fr-CH" dirty="0" smtClean="0"/>
              <a:t>Transition </a:t>
            </a:r>
            <a:r>
              <a:rPr lang="fr-CH" dirty="0" err="1" smtClean="0"/>
              <a:t>opportunities</a:t>
            </a:r>
            <a:endParaRPr lang="fr-CH" dirty="0" smtClean="0"/>
          </a:p>
          <a:p>
            <a:r>
              <a:rPr lang="fr-CH" dirty="0" smtClean="0"/>
              <a:t>Event-</a:t>
            </a:r>
            <a:r>
              <a:rPr lang="fr-CH" dirty="0" err="1" smtClean="0"/>
              <a:t>driven</a:t>
            </a:r>
            <a:r>
              <a:rPr lang="fr-CH" dirty="0" smtClean="0"/>
              <a:t> </a:t>
            </a:r>
            <a:r>
              <a:rPr lang="fr-CH" dirty="0" err="1" smtClean="0"/>
              <a:t>opportunities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Processus investissement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Analyse interne + source externe -&gt; opportunités</a:t>
            </a:r>
          </a:p>
          <a:p>
            <a:r>
              <a:rPr lang="fr-CH" dirty="0" smtClean="0"/>
              <a:t>Evaluation + décision équipe Senior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Opportunités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Macroéconomie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 smtClean="0"/>
              <a:t>Nord de l’Europe = Target </a:t>
            </a:r>
            <a:r>
              <a:rPr lang="fr-CH" dirty="0" err="1" smtClean="0"/>
              <a:t>Region</a:t>
            </a:r>
            <a:endParaRPr lang="fr-CH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 smtClean="0"/>
              <a:t>Stable, robuste et beaucoup de pays qui se développe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H" dirty="0" err="1" smtClean="0"/>
              <a:t>Private</a:t>
            </a:r>
            <a:r>
              <a:rPr lang="fr-CH" dirty="0" smtClean="0"/>
              <a:t> </a:t>
            </a:r>
            <a:r>
              <a:rPr lang="fr-CH" dirty="0" err="1" smtClean="0"/>
              <a:t>Equity</a:t>
            </a:r>
            <a:endParaRPr lang="fr-CH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dirty="0" smtClean="0"/>
              <a:t>UK et Allemagne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dirty="0" err="1" smtClean="0"/>
              <a:t>Focused</a:t>
            </a:r>
            <a:r>
              <a:rPr lang="fr-CH" dirty="0" smtClean="0"/>
              <a:t> </a:t>
            </a:r>
            <a:r>
              <a:rPr lang="fr-CH" dirty="0" err="1" smtClean="0"/>
              <a:t>mid</a:t>
            </a:r>
            <a:r>
              <a:rPr lang="fr-CH" dirty="0" smtClean="0"/>
              <a:t> cap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H" dirty="0" err="1" smtClean="0"/>
              <a:t>Competiteur</a:t>
            </a:r>
            <a:r>
              <a:rPr lang="fr-CH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dirty="0" err="1" smtClean="0"/>
              <a:t>Smaller</a:t>
            </a:r>
            <a:r>
              <a:rPr lang="fr-CH" dirty="0" smtClean="0"/>
              <a:t> national </a:t>
            </a:r>
            <a:r>
              <a:rPr lang="fr-CH" dirty="0" err="1" smtClean="0"/>
              <a:t>fund</a:t>
            </a:r>
            <a:r>
              <a:rPr lang="fr-CH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dirty="0" smtClean="0"/>
              <a:t>Pan </a:t>
            </a:r>
            <a:r>
              <a:rPr lang="fr-CH" dirty="0" err="1" smtClean="0"/>
              <a:t>generalist</a:t>
            </a:r>
            <a:r>
              <a:rPr lang="fr-CH" dirty="0" smtClean="0"/>
              <a:t> </a:t>
            </a:r>
            <a:r>
              <a:rPr lang="fr-CH" dirty="0" err="1" smtClean="0"/>
              <a:t>fund</a:t>
            </a:r>
            <a:r>
              <a:rPr lang="fr-CH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dirty="0" smtClean="0"/>
              <a:t>Pan </a:t>
            </a:r>
            <a:r>
              <a:rPr lang="fr-CH" dirty="0" err="1" smtClean="0"/>
              <a:t>european</a:t>
            </a:r>
            <a:r>
              <a:rPr lang="fr-CH" dirty="0" smtClean="0"/>
              <a:t> </a:t>
            </a:r>
            <a:r>
              <a:rPr lang="fr-CH" dirty="0" err="1" smtClean="0"/>
              <a:t>european</a:t>
            </a:r>
            <a:r>
              <a:rPr lang="fr-CH" dirty="0" smtClean="0"/>
              <a:t> </a:t>
            </a:r>
            <a:r>
              <a:rPr lang="fr-CH" dirty="0" err="1" smtClean="0"/>
              <a:t>fund</a:t>
            </a:r>
            <a:r>
              <a:rPr lang="fr-CH" dirty="0" smtClean="0"/>
              <a:t> manager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731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68</TotalTime>
  <Words>239</Words>
  <Application>Microsoft Macintosh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Trebuchet MS</vt:lpstr>
      <vt:lpstr>Arial</vt:lpstr>
      <vt:lpstr>Berlin</vt:lpstr>
      <vt:lpstr>Vitruvian Investment Partnership II </vt:lpstr>
      <vt:lpstr>VIP II</vt:lpstr>
      <vt:lpstr>Management Team</vt:lpstr>
      <vt:lpstr>Clauses</vt:lpstr>
      <vt:lpstr>Track Record</vt:lpstr>
      <vt:lpstr>Stratégie</vt:lpstr>
      <vt:lpstr>Processus investissement</vt:lpstr>
      <vt:lpstr>Opportunités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Vitruvian Investment Partnership II </dc:title>
  <dc:creator>Borel Maxime</dc:creator>
  <cp:lastModifiedBy>Borel Maxime</cp:lastModifiedBy>
  <cp:revision>10</cp:revision>
  <dcterms:created xsi:type="dcterms:W3CDTF">2018-04-10T17:24:29Z</dcterms:created>
  <dcterms:modified xsi:type="dcterms:W3CDTF">2018-04-10T18:33:19Z</dcterms:modified>
</cp:coreProperties>
</file>