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58" r:id="rId6"/>
    <p:sldId id="261" r:id="rId7"/>
    <p:sldId id="263" r:id="rId8"/>
    <p:sldId id="262" r:id="rId9"/>
    <p:sldId id="266" r:id="rId10"/>
    <p:sldId id="267" r:id="rId11"/>
    <p:sldId id="268" r:id="rId12"/>
    <p:sldId id="269" r:id="rId13"/>
    <p:sldId id="265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59" autoAdjust="0"/>
    <p:restoredTop sz="94660"/>
  </p:normalViewPr>
  <p:slideViewPr>
    <p:cSldViewPr snapToGrid="0">
      <p:cViewPr>
        <p:scale>
          <a:sx n="70" d="100"/>
          <a:sy n="70" d="100"/>
        </p:scale>
        <p:origin x="8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F3937B-2A23-4A6A-84D3-AFFEA7C24CA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01D22A30-9849-425B-8E18-A9B7C7FA9E20}">
      <dgm:prSet/>
      <dgm:spPr/>
      <dgm:t>
        <a:bodyPr/>
        <a:lstStyle/>
        <a:p>
          <a:r>
            <a:rPr lang="en-CA" dirty="0"/>
            <a:t>Water level (irrigation + rainfall)</a:t>
          </a:r>
          <a:endParaRPr lang="en-US" dirty="0"/>
        </a:p>
      </dgm:t>
    </dgm:pt>
    <dgm:pt modelId="{C377C096-CDD7-485A-A72A-66A430B4E9D1}" type="parTrans" cxnId="{0636F7DB-AD04-443A-8802-C2E50913D453}">
      <dgm:prSet/>
      <dgm:spPr/>
      <dgm:t>
        <a:bodyPr/>
        <a:lstStyle/>
        <a:p>
          <a:endParaRPr lang="en-US"/>
        </a:p>
      </dgm:t>
    </dgm:pt>
    <dgm:pt modelId="{42E06866-C396-406A-9BE0-0E1B7C3EF8C5}" type="sibTrans" cxnId="{0636F7DB-AD04-443A-8802-C2E50913D453}">
      <dgm:prSet/>
      <dgm:spPr/>
      <dgm:t>
        <a:bodyPr/>
        <a:lstStyle/>
        <a:p>
          <a:endParaRPr lang="en-US"/>
        </a:p>
      </dgm:t>
    </dgm:pt>
    <dgm:pt modelId="{82559D02-6C81-47D9-A8C7-0A0AE05D95E3}">
      <dgm:prSet/>
      <dgm:spPr/>
      <dgm:t>
        <a:bodyPr/>
        <a:lstStyle/>
        <a:p>
          <a:r>
            <a:rPr lang="en-CA" dirty="0"/>
            <a:t>Soil Texture (affects water retention, drainage)</a:t>
          </a:r>
          <a:endParaRPr lang="en-US" dirty="0"/>
        </a:p>
      </dgm:t>
    </dgm:pt>
    <dgm:pt modelId="{0F3F8242-BA59-4F27-A68B-95D94EA54EAA}" type="parTrans" cxnId="{C7A98401-289A-4E8D-B20A-73E2CCFE070C}">
      <dgm:prSet/>
      <dgm:spPr/>
      <dgm:t>
        <a:bodyPr/>
        <a:lstStyle/>
        <a:p>
          <a:endParaRPr lang="en-US"/>
        </a:p>
      </dgm:t>
    </dgm:pt>
    <dgm:pt modelId="{8F301123-D937-42E4-91E3-04E4A717567D}" type="sibTrans" cxnId="{C7A98401-289A-4E8D-B20A-73E2CCFE070C}">
      <dgm:prSet/>
      <dgm:spPr/>
      <dgm:t>
        <a:bodyPr/>
        <a:lstStyle/>
        <a:p>
          <a:endParaRPr lang="en-US"/>
        </a:p>
      </dgm:t>
    </dgm:pt>
    <dgm:pt modelId="{0D6F2478-50F6-48BB-8D62-B7644FD73B9E}">
      <dgm:prSet/>
      <dgm:spPr/>
      <dgm:t>
        <a:bodyPr/>
        <a:lstStyle/>
        <a:p>
          <a:r>
            <a:rPr lang="en-CA" dirty="0"/>
            <a:t>Mean Annual Temperature (MAT)</a:t>
          </a:r>
          <a:endParaRPr lang="en-US" dirty="0"/>
        </a:p>
      </dgm:t>
    </dgm:pt>
    <dgm:pt modelId="{C54F378E-8092-4B26-8BEC-528362D4BFF5}" type="parTrans" cxnId="{640AD2C3-7411-4B3A-8773-7492986353C4}">
      <dgm:prSet/>
      <dgm:spPr/>
      <dgm:t>
        <a:bodyPr/>
        <a:lstStyle/>
        <a:p>
          <a:endParaRPr lang="en-US"/>
        </a:p>
      </dgm:t>
    </dgm:pt>
    <dgm:pt modelId="{354EAC5F-41A1-46AE-B6DB-ACAD2CEF58DC}" type="sibTrans" cxnId="{640AD2C3-7411-4B3A-8773-7492986353C4}">
      <dgm:prSet/>
      <dgm:spPr/>
      <dgm:t>
        <a:bodyPr/>
        <a:lstStyle/>
        <a:p>
          <a:endParaRPr lang="en-US"/>
        </a:p>
      </dgm:t>
    </dgm:pt>
    <dgm:pt modelId="{E5E3A75E-79B5-4070-8697-7280BF6DFDA4}">
      <dgm:prSet/>
      <dgm:spPr/>
      <dgm:t>
        <a:bodyPr/>
        <a:lstStyle/>
        <a:p>
          <a:r>
            <a:rPr lang="en-CA" dirty="0"/>
            <a:t>Nitrogen level (fertilization)</a:t>
          </a:r>
          <a:endParaRPr lang="en-US" dirty="0"/>
        </a:p>
      </dgm:t>
    </dgm:pt>
    <dgm:pt modelId="{60616FDB-3F15-4077-8AA3-A1D6BC72F4F8}" type="parTrans" cxnId="{D87CE9C9-BAF1-450F-A315-3AC461D4B6E9}">
      <dgm:prSet/>
      <dgm:spPr/>
      <dgm:t>
        <a:bodyPr/>
        <a:lstStyle/>
        <a:p>
          <a:endParaRPr lang="en-US"/>
        </a:p>
      </dgm:t>
    </dgm:pt>
    <dgm:pt modelId="{712679D1-B44A-43BE-A6D3-66FA0A0687D2}" type="sibTrans" cxnId="{D87CE9C9-BAF1-450F-A315-3AC461D4B6E9}">
      <dgm:prSet/>
      <dgm:spPr/>
      <dgm:t>
        <a:bodyPr/>
        <a:lstStyle/>
        <a:p>
          <a:endParaRPr lang="en-US"/>
        </a:p>
      </dgm:t>
    </dgm:pt>
    <dgm:pt modelId="{72AD47AE-E6D2-4EA0-94BF-E87838A2C2B8}">
      <dgm:prSet/>
      <dgm:spPr/>
      <dgm:t>
        <a:bodyPr/>
        <a:lstStyle/>
        <a:p>
          <a:r>
            <a:rPr lang="en-US" dirty="0"/>
            <a:t>Density (PPH) (competition for nutrients)</a:t>
          </a:r>
        </a:p>
      </dgm:t>
    </dgm:pt>
    <dgm:pt modelId="{D9A0CE06-EAC2-4D7C-82E9-00A0645007C9}" type="parTrans" cxnId="{AA6A2826-51B6-4F08-A058-687B42715E20}">
      <dgm:prSet/>
      <dgm:spPr/>
      <dgm:t>
        <a:bodyPr/>
        <a:lstStyle/>
        <a:p>
          <a:endParaRPr lang="en-CA"/>
        </a:p>
      </dgm:t>
    </dgm:pt>
    <dgm:pt modelId="{7ACA25F0-5A74-44B2-B3D2-4904ED36CCF1}" type="sibTrans" cxnId="{AA6A2826-51B6-4F08-A058-687B42715E20}">
      <dgm:prSet/>
      <dgm:spPr/>
      <dgm:t>
        <a:bodyPr/>
        <a:lstStyle/>
        <a:p>
          <a:endParaRPr lang="en-CA"/>
        </a:p>
      </dgm:t>
    </dgm:pt>
    <dgm:pt modelId="{DBB952DB-F1DD-4689-A8CB-0BC636A12173}">
      <dgm:prSet/>
      <dgm:spPr/>
      <dgm:t>
        <a:bodyPr/>
        <a:lstStyle/>
        <a:p>
          <a:r>
            <a:rPr lang="en-US" dirty="0"/>
            <a:t>Soil Organic Content (SOC)</a:t>
          </a:r>
        </a:p>
      </dgm:t>
    </dgm:pt>
    <dgm:pt modelId="{6533131B-9E06-42DA-8B8B-E4B9A42F707C}" type="parTrans" cxnId="{6942A9B7-4BB7-4AFD-BF2F-0B2BC049FED0}">
      <dgm:prSet/>
      <dgm:spPr/>
      <dgm:t>
        <a:bodyPr/>
        <a:lstStyle/>
        <a:p>
          <a:endParaRPr lang="en-CA"/>
        </a:p>
      </dgm:t>
    </dgm:pt>
    <dgm:pt modelId="{9299EFED-E916-41E0-8D21-8FD245DB975A}" type="sibTrans" cxnId="{6942A9B7-4BB7-4AFD-BF2F-0B2BC049FED0}">
      <dgm:prSet/>
      <dgm:spPr/>
      <dgm:t>
        <a:bodyPr/>
        <a:lstStyle/>
        <a:p>
          <a:endParaRPr lang="en-CA"/>
        </a:p>
      </dgm:t>
    </dgm:pt>
    <dgm:pt modelId="{52D024BB-8F2E-4B26-97CE-E4C7BFF1AB16}" type="pres">
      <dgm:prSet presAssocID="{41F3937B-2A23-4A6A-84D3-AFFEA7C24CAE}" presName="root" presStyleCnt="0">
        <dgm:presLayoutVars>
          <dgm:dir/>
          <dgm:resizeHandles val="exact"/>
        </dgm:presLayoutVars>
      </dgm:prSet>
      <dgm:spPr/>
    </dgm:pt>
    <dgm:pt modelId="{DD20079B-272B-4BDD-B9C0-4C059F594416}" type="pres">
      <dgm:prSet presAssocID="{01D22A30-9849-425B-8E18-A9B7C7FA9E20}" presName="compNode" presStyleCnt="0"/>
      <dgm:spPr/>
    </dgm:pt>
    <dgm:pt modelId="{F76E105A-109E-47EC-91A2-0ACC03DBD151}" type="pres">
      <dgm:prSet presAssocID="{01D22A30-9849-425B-8E18-A9B7C7FA9E2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6432F9A3-4D6A-485D-809F-CEFFEF181B77}" type="pres">
      <dgm:prSet presAssocID="{01D22A30-9849-425B-8E18-A9B7C7FA9E20}" presName="spaceRect" presStyleCnt="0"/>
      <dgm:spPr/>
    </dgm:pt>
    <dgm:pt modelId="{D30D155A-5ACF-43D6-8D32-2E4B6BA892EC}" type="pres">
      <dgm:prSet presAssocID="{01D22A30-9849-425B-8E18-A9B7C7FA9E20}" presName="textRect" presStyleLbl="revTx" presStyleIdx="0" presStyleCnt="6">
        <dgm:presLayoutVars>
          <dgm:chMax val="1"/>
          <dgm:chPref val="1"/>
        </dgm:presLayoutVars>
      </dgm:prSet>
      <dgm:spPr/>
    </dgm:pt>
    <dgm:pt modelId="{E39497FD-7C8E-404E-8142-E56830F3DA3A}" type="pres">
      <dgm:prSet presAssocID="{42E06866-C396-406A-9BE0-0E1B7C3EF8C5}" presName="sibTrans" presStyleCnt="0"/>
      <dgm:spPr/>
    </dgm:pt>
    <dgm:pt modelId="{F74A9DB2-9A1B-48FD-B313-80BBB35B0F45}" type="pres">
      <dgm:prSet presAssocID="{82559D02-6C81-47D9-A8C7-0A0AE05D95E3}" presName="compNode" presStyleCnt="0"/>
      <dgm:spPr/>
    </dgm:pt>
    <dgm:pt modelId="{7714D7F9-F0BC-47FD-93F0-7A260E23F183}" type="pres">
      <dgm:prSet presAssocID="{82559D02-6C81-47D9-A8C7-0A0AE05D95E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ert scene"/>
        </a:ext>
      </dgm:extLst>
    </dgm:pt>
    <dgm:pt modelId="{96912756-8C46-4BA6-A532-B800F5D1B368}" type="pres">
      <dgm:prSet presAssocID="{82559D02-6C81-47D9-A8C7-0A0AE05D95E3}" presName="spaceRect" presStyleCnt="0"/>
      <dgm:spPr/>
    </dgm:pt>
    <dgm:pt modelId="{F83296C8-28C7-4382-9212-481D9AF6D9AD}" type="pres">
      <dgm:prSet presAssocID="{82559D02-6C81-47D9-A8C7-0A0AE05D95E3}" presName="textRect" presStyleLbl="revTx" presStyleIdx="1" presStyleCnt="6">
        <dgm:presLayoutVars>
          <dgm:chMax val="1"/>
          <dgm:chPref val="1"/>
        </dgm:presLayoutVars>
      </dgm:prSet>
      <dgm:spPr/>
    </dgm:pt>
    <dgm:pt modelId="{243FA45F-765E-4980-9EAB-35083EC2384E}" type="pres">
      <dgm:prSet presAssocID="{8F301123-D937-42E4-91E3-04E4A717567D}" presName="sibTrans" presStyleCnt="0"/>
      <dgm:spPr/>
    </dgm:pt>
    <dgm:pt modelId="{CAFB45BD-EAA6-49D8-BC38-1AD1F9F27BD2}" type="pres">
      <dgm:prSet presAssocID="{0D6F2478-50F6-48BB-8D62-B7644FD73B9E}" presName="compNode" presStyleCnt="0"/>
      <dgm:spPr/>
    </dgm:pt>
    <dgm:pt modelId="{A2033E45-33CF-47E3-A51E-2E8AD4647F9B}" type="pres">
      <dgm:prSet presAssocID="{0D6F2478-50F6-48BB-8D62-B7644FD73B9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6EEE2799-4471-4444-90D8-EB167EC30497}" type="pres">
      <dgm:prSet presAssocID="{0D6F2478-50F6-48BB-8D62-B7644FD73B9E}" presName="spaceRect" presStyleCnt="0"/>
      <dgm:spPr/>
    </dgm:pt>
    <dgm:pt modelId="{97434530-FBCD-43DB-B5B5-AA343096A886}" type="pres">
      <dgm:prSet presAssocID="{0D6F2478-50F6-48BB-8D62-B7644FD73B9E}" presName="textRect" presStyleLbl="revTx" presStyleIdx="2" presStyleCnt="6">
        <dgm:presLayoutVars>
          <dgm:chMax val="1"/>
          <dgm:chPref val="1"/>
        </dgm:presLayoutVars>
      </dgm:prSet>
      <dgm:spPr/>
    </dgm:pt>
    <dgm:pt modelId="{3219D106-A1C6-49BB-9C48-CBFC995A3289}" type="pres">
      <dgm:prSet presAssocID="{354EAC5F-41A1-46AE-B6DB-ACAD2CEF58DC}" presName="sibTrans" presStyleCnt="0"/>
      <dgm:spPr/>
    </dgm:pt>
    <dgm:pt modelId="{924C9F09-785F-4BC7-B1CE-61366010B125}" type="pres">
      <dgm:prSet presAssocID="{E5E3A75E-79B5-4070-8697-7280BF6DFDA4}" presName="compNode" presStyleCnt="0"/>
      <dgm:spPr/>
    </dgm:pt>
    <dgm:pt modelId="{275025D6-B5B1-45B1-9D84-6330449EBDDA}" type="pres">
      <dgm:prSet presAssocID="{E5E3A75E-79B5-4070-8697-7280BF6DFDA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90627570-E6B3-4FE8-A730-B527852CD30F}" type="pres">
      <dgm:prSet presAssocID="{E5E3A75E-79B5-4070-8697-7280BF6DFDA4}" presName="spaceRect" presStyleCnt="0"/>
      <dgm:spPr/>
    </dgm:pt>
    <dgm:pt modelId="{61C47D1C-CB5D-4CD2-8A28-9F513A215075}" type="pres">
      <dgm:prSet presAssocID="{E5E3A75E-79B5-4070-8697-7280BF6DFDA4}" presName="textRect" presStyleLbl="revTx" presStyleIdx="3" presStyleCnt="6">
        <dgm:presLayoutVars>
          <dgm:chMax val="1"/>
          <dgm:chPref val="1"/>
        </dgm:presLayoutVars>
      </dgm:prSet>
      <dgm:spPr/>
    </dgm:pt>
    <dgm:pt modelId="{C1DDBDCD-AF67-4451-AE21-4D9484FB3BD3}" type="pres">
      <dgm:prSet presAssocID="{712679D1-B44A-43BE-A6D3-66FA0A0687D2}" presName="sibTrans" presStyleCnt="0"/>
      <dgm:spPr/>
    </dgm:pt>
    <dgm:pt modelId="{6F91112E-30A8-4DC7-8A28-4CAC7D660412}" type="pres">
      <dgm:prSet presAssocID="{72AD47AE-E6D2-4EA0-94BF-E87838A2C2B8}" presName="compNode" presStyleCnt="0"/>
      <dgm:spPr/>
    </dgm:pt>
    <dgm:pt modelId="{6E7E5D89-031A-4DEA-8345-8B954BB1AC4D}" type="pres">
      <dgm:prSet presAssocID="{72AD47AE-E6D2-4EA0-94BF-E87838A2C2B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ps with solid fill"/>
        </a:ext>
      </dgm:extLst>
    </dgm:pt>
    <dgm:pt modelId="{DC518909-692B-4F8C-8863-E3C46D83B769}" type="pres">
      <dgm:prSet presAssocID="{72AD47AE-E6D2-4EA0-94BF-E87838A2C2B8}" presName="spaceRect" presStyleCnt="0"/>
      <dgm:spPr/>
    </dgm:pt>
    <dgm:pt modelId="{25D435EF-2512-432D-939C-8ADEF125F368}" type="pres">
      <dgm:prSet presAssocID="{72AD47AE-E6D2-4EA0-94BF-E87838A2C2B8}" presName="textRect" presStyleLbl="revTx" presStyleIdx="4" presStyleCnt="6">
        <dgm:presLayoutVars>
          <dgm:chMax val="1"/>
          <dgm:chPref val="1"/>
        </dgm:presLayoutVars>
      </dgm:prSet>
      <dgm:spPr/>
    </dgm:pt>
    <dgm:pt modelId="{B34FD9B9-61D3-456F-8BAC-BE7EAA0EECBC}" type="pres">
      <dgm:prSet presAssocID="{7ACA25F0-5A74-44B2-B3D2-4904ED36CCF1}" presName="sibTrans" presStyleCnt="0"/>
      <dgm:spPr/>
    </dgm:pt>
    <dgm:pt modelId="{C70CCDC1-BBB5-4AE5-90B3-C0B9627731DB}" type="pres">
      <dgm:prSet presAssocID="{DBB952DB-F1DD-4689-A8CB-0BC636A12173}" presName="compNode" presStyleCnt="0"/>
      <dgm:spPr/>
    </dgm:pt>
    <dgm:pt modelId="{6C24C698-E7CC-4ABE-B94F-07C0FB7F2D46}" type="pres">
      <dgm:prSet presAssocID="{DBB952DB-F1DD-4689-A8CB-0BC636A1217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cket and shovel with solid fill"/>
        </a:ext>
      </dgm:extLst>
    </dgm:pt>
    <dgm:pt modelId="{07B26B33-ECE1-4C88-AFCF-539DBCE41335}" type="pres">
      <dgm:prSet presAssocID="{DBB952DB-F1DD-4689-A8CB-0BC636A12173}" presName="spaceRect" presStyleCnt="0"/>
      <dgm:spPr/>
    </dgm:pt>
    <dgm:pt modelId="{2CB7E3CC-DA01-437A-9D50-0DE161FB8BF1}" type="pres">
      <dgm:prSet presAssocID="{DBB952DB-F1DD-4689-A8CB-0BC636A1217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7A98401-289A-4E8D-B20A-73E2CCFE070C}" srcId="{41F3937B-2A23-4A6A-84D3-AFFEA7C24CAE}" destId="{82559D02-6C81-47D9-A8C7-0A0AE05D95E3}" srcOrd="1" destOrd="0" parTransId="{0F3F8242-BA59-4F27-A68B-95D94EA54EAA}" sibTransId="{8F301123-D937-42E4-91E3-04E4A717567D}"/>
    <dgm:cxn modelId="{AA6A2826-51B6-4F08-A058-687B42715E20}" srcId="{41F3937B-2A23-4A6A-84D3-AFFEA7C24CAE}" destId="{72AD47AE-E6D2-4EA0-94BF-E87838A2C2B8}" srcOrd="4" destOrd="0" parTransId="{D9A0CE06-EAC2-4D7C-82E9-00A0645007C9}" sibTransId="{7ACA25F0-5A74-44B2-B3D2-4904ED36CCF1}"/>
    <dgm:cxn modelId="{41762869-54F2-496D-B724-4BB03454DD28}" type="presOf" srcId="{72AD47AE-E6D2-4EA0-94BF-E87838A2C2B8}" destId="{25D435EF-2512-432D-939C-8ADEF125F368}" srcOrd="0" destOrd="0" presId="urn:microsoft.com/office/officeart/2018/2/layout/IconLabelList"/>
    <dgm:cxn modelId="{B2C78F9B-53BE-4959-A019-1D2BFD795D7A}" type="presOf" srcId="{E5E3A75E-79B5-4070-8697-7280BF6DFDA4}" destId="{61C47D1C-CB5D-4CD2-8A28-9F513A215075}" srcOrd="0" destOrd="0" presId="urn:microsoft.com/office/officeart/2018/2/layout/IconLabelList"/>
    <dgm:cxn modelId="{32FF47A5-7A95-464B-A55C-C05F0FB4B764}" type="presOf" srcId="{0D6F2478-50F6-48BB-8D62-B7644FD73B9E}" destId="{97434530-FBCD-43DB-B5B5-AA343096A886}" srcOrd="0" destOrd="0" presId="urn:microsoft.com/office/officeart/2018/2/layout/IconLabelList"/>
    <dgm:cxn modelId="{6942A9B7-4BB7-4AFD-BF2F-0B2BC049FED0}" srcId="{41F3937B-2A23-4A6A-84D3-AFFEA7C24CAE}" destId="{DBB952DB-F1DD-4689-A8CB-0BC636A12173}" srcOrd="5" destOrd="0" parTransId="{6533131B-9E06-42DA-8B8B-E4B9A42F707C}" sibTransId="{9299EFED-E916-41E0-8D21-8FD245DB975A}"/>
    <dgm:cxn modelId="{CFA998C1-4F3F-443E-8FD8-75279CAAFD20}" type="presOf" srcId="{01D22A30-9849-425B-8E18-A9B7C7FA9E20}" destId="{D30D155A-5ACF-43D6-8D32-2E4B6BA892EC}" srcOrd="0" destOrd="0" presId="urn:microsoft.com/office/officeart/2018/2/layout/IconLabelList"/>
    <dgm:cxn modelId="{640AD2C3-7411-4B3A-8773-7492986353C4}" srcId="{41F3937B-2A23-4A6A-84D3-AFFEA7C24CAE}" destId="{0D6F2478-50F6-48BB-8D62-B7644FD73B9E}" srcOrd="2" destOrd="0" parTransId="{C54F378E-8092-4B26-8BEC-528362D4BFF5}" sibTransId="{354EAC5F-41A1-46AE-B6DB-ACAD2CEF58DC}"/>
    <dgm:cxn modelId="{D87CE9C9-BAF1-450F-A315-3AC461D4B6E9}" srcId="{41F3937B-2A23-4A6A-84D3-AFFEA7C24CAE}" destId="{E5E3A75E-79B5-4070-8697-7280BF6DFDA4}" srcOrd="3" destOrd="0" parTransId="{60616FDB-3F15-4077-8AA3-A1D6BC72F4F8}" sibTransId="{712679D1-B44A-43BE-A6D3-66FA0A0687D2}"/>
    <dgm:cxn modelId="{0636F7DB-AD04-443A-8802-C2E50913D453}" srcId="{41F3937B-2A23-4A6A-84D3-AFFEA7C24CAE}" destId="{01D22A30-9849-425B-8E18-A9B7C7FA9E20}" srcOrd="0" destOrd="0" parTransId="{C377C096-CDD7-485A-A72A-66A430B4E9D1}" sibTransId="{42E06866-C396-406A-9BE0-0E1B7C3EF8C5}"/>
    <dgm:cxn modelId="{3615A9E8-3E44-4A47-B893-E4E439F86C18}" type="presOf" srcId="{DBB952DB-F1DD-4689-A8CB-0BC636A12173}" destId="{2CB7E3CC-DA01-437A-9D50-0DE161FB8BF1}" srcOrd="0" destOrd="0" presId="urn:microsoft.com/office/officeart/2018/2/layout/IconLabelList"/>
    <dgm:cxn modelId="{D17374EF-18CF-46CC-9A4E-06984EC2CA19}" type="presOf" srcId="{41F3937B-2A23-4A6A-84D3-AFFEA7C24CAE}" destId="{52D024BB-8F2E-4B26-97CE-E4C7BFF1AB16}" srcOrd="0" destOrd="0" presId="urn:microsoft.com/office/officeart/2018/2/layout/IconLabelList"/>
    <dgm:cxn modelId="{42F5E2F2-40C8-4E3C-8356-9B2F32950ACF}" type="presOf" srcId="{82559D02-6C81-47D9-A8C7-0A0AE05D95E3}" destId="{F83296C8-28C7-4382-9212-481D9AF6D9AD}" srcOrd="0" destOrd="0" presId="urn:microsoft.com/office/officeart/2018/2/layout/IconLabelList"/>
    <dgm:cxn modelId="{2A772EBA-0FB2-4AEC-9717-767122A05147}" type="presParOf" srcId="{52D024BB-8F2E-4B26-97CE-E4C7BFF1AB16}" destId="{DD20079B-272B-4BDD-B9C0-4C059F594416}" srcOrd="0" destOrd="0" presId="urn:microsoft.com/office/officeart/2018/2/layout/IconLabelList"/>
    <dgm:cxn modelId="{7C4335CE-EDF1-4894-A817-F0E5C64A852D}" type="presParOf" srcId="{DD20079B-272B-4BDD-B9C0-4C059F594416}" destId="{F76E105A-109E-47EC-91A2-0ACC03DBD151}" srcOrd="0" destOrd="0" presId="urn:microsoft.com/office/officeart/2018/2/layout/IconLabelList"/>
    <dgm:cxn modelId="{75C33B91-FDEC-448F-A09C-9E00A4A8B73C}" type="presParOf" srcId="{DD20079B-272B-4BDD-B9C0-4C059F594416}" destId="{6432F9A3-4D6A-485D-809F-CEFFEF181B77}" srcOrd="1" destOrd="0" presId="urn:microsoft.com/office/officeart/2018/2/layout/IconLabelList"/>
    <dgm:cxn modelId="{4BBE95C0-59D6-4B6F-8505-17561B745867}" type="presParOf" srcId="{DD20079B-272B-4BDD-B9C0-4C059F594416}" destId="{D30D155A-5ACF-43D6-8D32-2E4B6BA892EC}" srcOrd="2" destOrd="0" presId="urn:microsoft.com/office/officeart/2018/2/layout/IconLabelList"/>
    <dgm:cxn modelId="{B14C5C44-E4FF-4100-A990-65D88F7CCB11}" type="presParOf" srcId="{52D024BB-8F2E-4B26-97CE-E4C7BFF1AB16}" destId="{E39497FD-7C8E-404E-8142-E56830F3DA3A}" srcOrd="1" destOrd="0" presId="urn:microsoft.com/office/officeart/2018/2/layout/IconLabelList"/>
    <dgm:cxn modelId="{D71C0ABD-4189-44C1-BC27-E2BDC06EF40C}" type="presParOf" srcId="{52D024BB-8F2E-4B26-97CE-E4C7BFF1AB16}" destId="{F74A9DB2-9A1B-48FD-B313-80BBB35B0F45}" srcOrd="2" destOrd="0" presId="urn:microsoft.com/office/officeart/2018/2/layout/IconLabelList"/>
    <dgm:cxn modelId="{96BD306C-4AF3-4594-8129-B01785A8DF22}" type="presParOf" srcId="{F74A9DB2-9A1B-48FD-B313-80BBB35B0F45}" destId="{7714D7F9-F0BC-47FD-93F0-7A260E23F183}" srcOrd="0" destOrd="0" presId="urn:microsoft.com/office/officeart/2018/2/layout/IconLabelList"/>
    <dgm:cxn modelId="{0F04A2A8-8C0B-415C-A863-A22AFD5B4C62}" type="presParOf" srcId="{F74A9DB2-9A1B-48FD-B313-80BBB35B0F45}" destId="{96912756-8C46-4BA6-A532-B800F5D1B368}" srcOrd="1" destOrd="0" presId="urn:microsoft.com/office/officeart/2018/2/layout/IconLabelList"/>
    <dgm:cxn modelId="{269101CF-A12D-4B11-B617-74600531F3E4}" type="presParOf" srcId="{F74A9DB2-9A1B-48FD-B313-80BBB35B0F45}" destId="{F83296C8-28C7-4382-9212-481D9AF6D9AD}" srcOrd="2" destOrd="0" presId="urn:microsoft.com/office/officeart/2018/2/layout/IconLabelList"/>
    <dgm:cxn modelId="{653D019A-7C39-4D30-BB50-38A5ACACF11B}" type="presParOf" srcId="{52D024BB-8F2E-4B26-97CE-E4C7BFF1AB16}" destId="{243FA45F-765E-4980-9EAB-35083EC2384E}" srcOrd="3" destOrd="0" presId="urn:microsoft.com/office/officeart/2018/2/layout/IconLabelList"/>
    <dgm:cxn modelId="{4A478E49-F588-4C2E-A61A-D531C1CCE5B5}" type="presParOf" srcId="{52D024BB-8F2E-4B26-97CE-E4C7BFF1AB16}" destId="{CAFB45BD-EAA6-49D8-BC38-1AD1F9F27BD2}" srcOrd="4" destOrd="0" presId="urn:microsoft.com/office/officeart/2018/2/layout/IconLabelList"/>
    <dgm:cxn modelId="{2C650454-DD6C-49D8-A7B4-3053A7AD143F}" type="presParOf" srcId="{CAFB45BD-EAA6-49D8-BC38-1AD1F9F27BD2}" destId="{A2033E45-33CF-47E3-A51E-2E8AD4647F9B}" srcOrd="0" destOrd="0" presId="urn:microsoft.com/office/officeart/2018/2/layout/IconLabelList"/>
    <dgm:cxn modelId="{5A656DED-4BB3-4F2E-B3FA-43F6AE91EB6D}" type="presParOf" srcId="{CAFB45BD-EAA6-49D8-BC38-1AD1F9F27BD2}" destId="{6EEE2799-4471-4444-90D8-EB167EC30497}" srcOrd="1" destOrd="0" presId="urn:microsoft.com/office/officeart/2018/2/layout/IconLabelList"/>
    <dgm:cxn modelId="{0F00F0AC-01C5-4C2E-9B5C-26C1964633CB}" type="presParOf" srcId="{CAFB45BD-EAA6-49D8-BC38-1AD1F9F27BD2}" destId="{97434530-FBCD-43DB-B5B5-AA343096A886}" srcOrd="2" destOrd="0" presId="urn:microsoft.com/office/officeart/2018/2/layout/IconLabelList"/>
    <dgm:cxn modelId="{6607E740-911D-4924-A25F-01267D16D3CE}" type="presParOf" srcId="{52D024BB-8F2E-4B26-97CE-E4C7BFF1AB16}" destId="{3219D106-A1C6-49BB-9C48-CBFC995A3289}" srcOrd="5" destOrd="0" presId="urn:microsoft.com/office/officeart/2018/2/layout/IconLabelList"/>
    <dgm:cxn modelId="{FA45FE87-7243-4536-AE07-2F26343E4B12}" type="presParOf" srcId="{52D024BB-8F2E-4B26-97CE-E4C7BFF1AB16}" destId="{924C9F09-785F-4BC7-B1CE-61366010B125}" srcOrd="6" destOrd="0" presId="urn:microsoft.com/office/officeart/2018/2/layout/IconLabelList"/>
    <dgm:cxn modelId="{18527FFD-EFBE-434E-8C23-D176F11D9782}" type="presParOf" srcId="{924C9F09-785F-4BC7-B1CE-61366010B125}" destId="{275025D6-B5B1-45B1-9D84-6330449EBDDA}" srcOrd="0" destOrd="0" presId="urn:microsoft.com/office/officeart/2018/2/layout/IconLabelList"/>
    <dgm:cxn modelId="{DE11E3CA-E320-47B4-A08E-58A9DE5EFC2A}" type="presParOf" srcId="{924C9F09-785F-4BC7-B1CE-61366010B125}" destId="{90627570-E6B3-4FE8-A730-B527852CD30F}" srcOrd="1" destOrd="0" presId="urn:microsoft.com/office/officeart/2018/2/layout/IconLabelList"/>
    <dgm:cxn modelId="{8C49BD62-BF2B-4F6F-A397-1D41AF0C635A}" type="presParOf" srcId="{924C9F09-785F-4BC7-B1CE-61366010B125}" destId="{61C47D1C-CB5D-4CD2-8A28-9F513A215075}" srcOrd="2" destOrd="0" presId="urn:microsoft.com/office/officeart/2018/2/layout/IconLabelList"/>
    <dgm:cxn modelId="{7FC33EF3-E1E1-437B-A131-7A1C4BA13274}" type="presParOf" srcId="{52D024BB-8F2E-4B26-97CE-E4C7BFF1AB16}" destId="{C1DDBDCD-AF67-4451-AE21-4D9484FB3BD3}" srcOrd="7" destOrd="0" presId="urn:microsoft.com/office/officeart/2018/2/layout/IconLabelList"/>
    <dgm:cxn modelId="{35590A4F-64B8-4FEE-9446-AD02CE744DD3}" type="presParOf" srcId="{52D024BB-8F2E-4B26-97CE-E4C7BFF1AB16}" destId="{6F91112E-30A8-4DC7-8A28-4CAC7D660412}" srcOrd="8" destOrd="0" presId="urn:microsoft.com/office/officeart/2018/2/layout/IconLabelList"/>
    <dgm:cxn modelId="{8528E591-FAAA-4D37-867B-1399741626DB}" type="presParOf" srcId="{6F91112E-30A8-4DC7-8A28-4CAC7D660412}" destId="{6E7E5D89-031A-4DEA-8345-8B954BB1AC4D}" srcOrd="0" destOrd="0" presId="urn:microsoft.com/office/officeart/2018/2/layout/IconLabelList"/>
    <dgm:cxn modelId="{E4315B60-7A5B-4B2E-A4A1-DF1FAB347392}" type="presParOf" srcId="{6F91112E-30A8-4DC7-8A28-4CAC7D660412}" destId="{DC518909-692B-4F8C-8863-E3C46D83B769}" srcOrd="1" destOrd="0" presId="urn:microsoft.com/office/officeart/2018/2/layout/IconLabelList"/>
    <dgm:cxn modelId="{F8754916-1F0F-42E7-BE70-6C5EADB744CE}" type="presParOf" srcId="{6F91112E-30A8-4DC7-8A28-4CAC7D660412}" destId="{25D435EF-2512-432D-939C-8ADEF125F368}" srcOrd="2" destOrd="0" presId="urn:microsoft.com/office/officeart/2018/2/layout/IconLabelList"/>
    <dgm:cxn modelId="{A5E1131F-D410-44BA-8343-ABA9BEDD62C0}" type="presParOf" srcId="{52D024BB-8F2E-4B26-97CE-E4C7BFF1AB16}" destId="{B34FD9B9-61D3-456F-8BAC-BE7EAA0EECBC}" srcOrd="9" destOrd="0" presId="urn:microsoft.com/office/officeart/2018/2/layout/IconLabelList"/>
    <dgm:cxn modelId="{7EA65D8F-8492-4FB4-AD64-77C8EB064E3F}" type="presParOf" srcId="{52D024BB-8F2E-4B26-97CE-E4C7BFF1AB16}" destId="{C70CCDC1-BBB5-4AE5-90B3-C0B9627731DB}" srcOrd="10" destOrd="0" presId="urn:microsoft.com/office/officeart/2018/2/layout/IconLabelList"/>
    <dgm:cxn modelId="{FC9107BE-8965-4DE4-A2C1-A5E0C6F5905B}" type="presParOf" srcId="{C70CCDC1-BBB5-4AE5-90B3-C0B9627731DB}" destId="{6C24C698-E7CC-4ABE-B94F-07C0FB7F2D46}" srcOrd="0" destOrd="0" presId="urn:microsoft.com/office/officeart/2018/2/layout/IconLabelList"/>
    <dgm:cxn modelId="{7385A62A-67AD-408C-B621-8FE261897F70}" type="presParOf" srcId="{C70CCDC1-BBB5-4AE5-90B3-C0B9627731DB}" destId="{07B26B33-ECE1-4C88-AFCF-539DBCE41335}" srcOrd="1" destOrd="0" presId="urn:microsoft.com/office/officeart/2018/2/layout/IconLabelList"/>
    <dgm:cxn modelId="{7ED405E4-E039-4566-A7BD-DA30E526462F}" type="presParOf" srcId="{C70CCDC1-BBB5-4AE5-90B3-C0B9627731DB}" destId="{2CB7E3CC-DA01-437A-9D50-0DE161FB8BF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E105A-109E-47EC-91A2-0ACC03DBD151}">
      <dsp:nvSpPr>
        <dsp:cNvPr id="0" name=""/>
        <dsp:cNvSpPr/>
      </dsp:nvSpPr>
      <dsp:spPr>
        <a:xfrm>
          <a:off x="421398" y="463626"/>
          <a:ext cx="688183" cy="68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D155A-5ACF-43D6-8D32-2E4B6BA892EC}">
      <dsp:nvSpPr>
        <dsp:cNvPr id="0" name=""/>
        <dsp:cNvSpPr/>
      </dsp:nvSpPr>
      <dsp:spPr>
        <a:xfrm>
          <a:off x="841" y="1381252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Water level (irrigation + rainfall)</a:t>
          </a:r>
          <a:endParaRPr lang="en-US" sz="1400" kern="1200" dirty="0"/>
        </a:p>
      </dsp:txBody>
      <dsp:txXfrm>
        <a:off x="841" y="1381252"/>
        <a:ext cx="1529296" cy="611718"/>
      </dsp:txXfrm>
    </dsp:sp>
    <dsp:sp modelId="{7714D7F9-F0BC-47FD-93F0-7A260E23F183}">
      <dsp:nvSpPr>
        <dsp:cNvPr id="0" name=""/>
        <dsp:cNvSpPr/>
      </dsp:nvSpPr>
      <dsp:spPr>
        <a:xfrm>
          <a:off x="2218322" y="463626"/>
          <a:ext cx="688183" cy="68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296C8-28C7-4382-9212-481D9AF6D9AD}">
      <dsp:nvSpPr>
        <dsp:cNvPr id="0" name=""/>
        <dsp:cNvSpPr/>
      </dsp:nvSpPr>
      <dsp:spPr>
        <a:xfrm>
          <a:off x="1797765" y="1381252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Soil Texture (affects water retention, drainage)</a:t>
          </a:r>
          <a:endParaRPr lang="en-US" sz="1400" kern="1200" dirty="0"/>
        </a:p>
      </dsp:txBody>
      <dsp:txXfrm>
        <a:off x="1797765" y="1381252"/>
        <a:ext cx="1529296" cy="611718"/>
      </dsp:txXfrm>
    </dsp:sp>
    <dsp:sp modelId="{A2033E45-33CF-47E3-A51E-2E8AD4647F9B}">
      <dsp:nvSpPr>
        <dsp:cNvPr id="0" name=""/>
        <dsp:cNvSpPr/>
      </dsp:nvSpPr>
      <dsp:spPr>
        <a:xfrm>
          <a:off x="4015246" y="463626"/>
          <a:ext cx="688183" cy="68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34530-FBCD-43DB-B5B5-AA343096A886}">
      <dsp:nvSpPr>
        <dsp:cNvPr id="0" name=""/>
        <dsp:cNvSpPr/>
      </dsp:nvSpPr>
      <dsp:spPr>
        <a:xfrm>
          <a:off x="3594689" y="1381252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Mean Annual Temperature (MAT)</a:t>
          </a:r>
          <a:endParaRPr lang="en-US" sz="1400" kern="1200" dirty="0"/>
        </a:p>
      </dsp:txBody>
      <dsp:txXfrm>
        <a:off x="3594689" y="1381252"/>
        <a:ext cx="1529296" cy="611718"/>
      </dsp:txXfrm>
    </dsp:sp>
    <dsp:sp modelId="{275025D6-B5B1-45B1-9D84-6330449EBDDA}">
      <dsp:nvSpPr>
        <dsp:cNvPr id="0" name=""/>
        <dsp:cNvSpPr/>
      </dsp:nvSpPr>
      <dsp:spPr>
        <a:xfrm>
          <a:off x="5812170" y="463626"/>
          <a:ext cx="688183" cy="68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47D1C-CB5D-4CD2-8A28-9F513A215075}">
      <dsp:nvSpPr>
        <dsp:cNvPr id="0" name=""/>
        <dsp:cNvSpPr/>
      </dsp:nvSpPr>
      <dsp:spPr>
        <a:xfrm>
          <a:off x="5391613" y="1381252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Nitrogen level (fertilization)</a:t>
          </a:r>
          <a:endParaRPr lang="en-US" sz="1400" kern="1200" dirty="0"/>
        </a:p>
      </dsp:txBody>
      <dsp:txXfrm>
        <a:off x="5391613" y="1381252"/>
        <a:ext cx="1529296" cy="611718"/>
      </dsp:txXfrm>
    </dsp:sp>
    <dsp:sp modelId="{6E7E5D89-031A-4DEA-8345-8B954BB1AC4D}">
      <dsp:nvSpPr>
        <dsp:cNvPr id="0" name=""/>
        <dsp:cNvSpPr/>
      </dsp:nvSpPr>
      <dsp:spPr>
        <a:xfrm>
          <a:off x="7609093" y="463626"/>
          <a:ext cx="688183" cy="688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435EF-2512-432D-939C-8ADEF125F368}">
      <dsp:nvSpPr>
        <dsp:cNvPr id="0" name=""/>
        <dsp:cNvSpPr/>
      </dsp:nvSpPr>
      <dsp:spPr>
        <a:xfrm>
          <a:off x="7188537" y="1381252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Density (PPH) (competition for nutrients)</a:t>
          </a:r>
        </a:p>
      </dsp:txBody>
      <dsp:txXfrm>
        <a:off x="7188537" y="1381252"/>
        <a:ext cx="1529296" cy="611718"/>
      </dsp:txXfrm>
    </dsp:sp>
    <dsp:sp modelId="{6C24C698-E7CC-4ABE-B94F-07C0FB7F2D46}">
      <dsp:nvSpPr>
        <dsp:cNvPr id="0" name=""/>
        <dsp:cNvSpPr/>
      </dsp:nvSpPr>
      <dsp:spPr>
        <a:xfrm>
          <a:off x="9406017" y="463626"/>
          <a:ext cx="688183" cy="6881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7E3CC-DA01-437A-9D50-0DE161FB8BF1}">
      <dsp:nvSpPr>
        <dsp:cNvPr id="0" name=""/>
        <dsp:cNvSpPr/>
      </dsp:nvSpPr>
      <dsp:spPr>
        <a:xfrm>
          <a:off x="8985461" y="1381252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Soil Organic Content (SOC)</a:t>
          </a:r>
        </a:p>
      </dsp:txBody>
      <dsp:txXfrm>
        <a:off x="8985461" y="1381252"/>
        <a:ext cx="1529296" cy="611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0DA9-F41D-2EE2-F809-EB2FA3A4F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AFF7F-17CF-0D0B-5E15-2FA53D88F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C3516-9257-E28C-C855-4FE06A16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3B18-F944-4F50-824E-3B985B83FCC6}" type="datetimeFigureOut">
              <a:rPr lang="en-CA" smtClean="0"/>
              <a:t>2023-04-04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35F0C-FBAA-A5E0-78BA-6926A0C1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67803-E22C-79F9-6593-C2D24A058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40BC-CED0-4996-A812-A50BF7A09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17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1784-B81F-3D80-C2FE-0815858E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B81D8-F580-25F8-B3F9-84001A13D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E2D03-404A-B5D5-56F3-03DF1A39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3B18-F944-4F50-824E-3B985B83FCC6}" type="datetimeFigureOut">
              <a:rPr lang="en-CA" smtClean="0"/>
              <a:t>2023-04-04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B6F0C-51CE-A2CF-3AA5-7075B36D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9727B-C525-A05F-0E01-546B575D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40BC-CED0-4996-A812-A50BF7A09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918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2FC80-495B-B806-CAED-C5FA848F2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D9952-B8C5-5777-F9C6-CCA9774A1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182D3-1911-0804-191D-85C294F4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3B18-F944-4F50-824E-3B985B83FCC6}" type="datetimeFigureOut">
              <a:rPr lang="en-CA" smtClean="0"/>
              <a:t>2023-04-04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B3ED-A273-9B3A-E4FE-7991CB8A2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A775B-6C0C-0F20-525A-09DBC1C3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40BC-CED0-4996-A812-A50BF7A09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55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7160-5C16-6FDF-EAA8-06C9766B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162A1-A939-BFB7-6C33-120B4076E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1D6B7-9BDB-E53E-9595-56AF5198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3B18-F944-4F50-824E-3B985B83FCC6}" type="datetimeFigureOut">
              <a:rPr lang="en-CA" smtClean="0"/>
              <a:t>2023-04-04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6991E-B602-B427-7D84-CA67395C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2DA0A-FF8C-EB14-AC77-459450BC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40BC-CED0-4996-A812-A50BF7A09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041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6C65-4E07-5D52-4FE2-8CFECC5A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97AB8-57D9-3814-D541-B7E2449C3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99F80-1933-BCA2-3D53-31C32E06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3B18-F944-4F50-824E-3B985B83FCC6}" type="datetimeFigureOut">
              <a:rPr lang="en-CA" smtClean="0"/>
              <a:t>2023-04-04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933DA-E978-95F5-78FB-8BD34752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4C4CF-0190-51A2-6600-FAE3C047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40BC-CED0-4996-A812-A50BF7A09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616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9033-CC4B-B566-D62D-82BD2785F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CCBBF-6534-0C93-E60A-F989AFF53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DDDE3-CABD-C246-6BFA-138B2E2E0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DCA2E-E3E8-C411-735A-97690F37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3B18-F944-4F50-824E-3B985B83FCC6}" type="datetimeFigureOut">
              <a:rPr lang="en-CA" smtClean="0"/>
              <a:t>2023-04-04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B765F-C483-899E-E923-EADDBBB6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3A5AF-4835-8650-26BA-20EDE991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40BC-CED0-4996-A812-A50BF7A09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381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3BFB-CF07-E5D4-3AD5-52F1D52D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5184D-4869-8E2A-71C8-326B6B429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09110-C42F-2F6F-7F38-CBDA724CD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261C23-5EC6-6E4E-0133-756281A5C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1CD5C-4E19-1D32-5621-CAA948007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0D22D9-0533-9E03-97C8-99D9FBE5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3B18-F944-4F50-824E-3B985B83FCC6}" type="datetimeFigureOut">
              <a:rPr lang="en-CA" smtClean="0"/>
              <a:t>2023-04-04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9BE22-F37E-F34B-9A64-D7708498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F5C65B-6E65-70DD-AFAD-B5BD9DEE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40BC-CED0-4996-A812-A50BF7A09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831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8A91-CE40-ADE9-230C-DFF8F8AA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F2435E-7750-58F3-08E7-0B59CF4E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3B18-F944-4F50-824E-3B985B83FCC6}" type="datetimeFigureOut">
              <a:rPr lang="en-CA" smtClean="0"/>
              <a:t>2023-04-04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D9E1B-A56B-2690-F217-364ED1E8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8B039C-4A00-0510-C3B8-1BF72B3B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40BC-CED0-4996-A812-A50BF7A09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580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FE5B0-7B78-F53F-A34F-B7E20062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3B18-F944-4F50-824E-3B985B83FCC6}" type="datetimeFigureOut">
              <a:rPr lang="en-CA" smtClean="0"/>
              <a:t>2023-04-04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CE7FB-8BA9-47FA-6130-FB5AC081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0E14D-BA17-8925-A1A6-5C305F75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40BC-CED0-4996-A812-A50BF7A09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783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3480-2E02-2FC1-7358-548786A5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D978D-4661-3DCA-3826-A1F31B9EB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DB956-DCD5-2FD3-C696-5C6BE4F72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78C93-E5FC-C3EF-562E-37644E992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3B18-F944-4F50-824E-3B985B83FCC6}" type="datetimeFigureOut">
              <a:rPr lang="en-CA" smtClean="0"/>
              <a:t>2023-04-04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6C778-7640-56C7-91CE-7013F959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48906-DA9C-B5DC-44FC-E334A574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40BC-CED0-4996-A812-A50BF7A09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347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C9DA-5066-A0C1-7BE2-A0C2DE32E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3C688-F4F9-94C3-5D8E-5E5ED2D51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4F8B5-E84B-1E02-20B8-8CC136F54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DE844-5DF8-0CCE-D6E9-C832814B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3B18-F944-4F50-824E-3B985B83FCC6}" type="datetimeFigureOut">
              <a:rPr lang="en-CA" smtClean="0"/>
              <a:t>2023-04-04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04776-ECD2-D323-C7C6-11937C80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A6AAC-4CD4-0260-68DD-F6B0DD3A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40BC-CED0-4996-A812-A50BF7A09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453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EE4FA2-E35B-AF24-EA49-014F9DFD0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EB427-841B-8E7E-8483-57A16139A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A3400-B4B3-AB91-D1EA-380208337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83B18-F944-4F50-824E-3B985B83FCC6}" type="datetimeFigureOut">
              <a:rPr lang="en-CA" smtClean="0"/>
              <a:t>2023-04-04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9F1C2-CAB7-5A1E-2744-7D82D4B8F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6961D-2C5D-BAEB-FB8B-695A85CD2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F40BC-CED0-4996-A812-A50BF7A09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305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microsoft.com/office/2007/relationships/hdphoto" Target="../media/hdphoto2.wdp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mendeley.com/datasets/7m3pjrz52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8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19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rnfield during sunrise">
            <a:extLst>
              <a:ext uri="{FF2B5EF4-FFF2-40B4-BE49-F238E27FC236}">
                <a16:creationId xmlns:a16="http://schemas.microsoft.com/office/drawing/2014/main" id="{2DC95BF3-CD4B-0EB5-DA48-00ED3F92FE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09" r="-1" b="-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2BCCD4-0314-CD15-A7B3-99B205D82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en-CA" sz="6600" b="1" dirty="0">
                <a:solidFill>
                  <a:srgbClr val="FFFFFF"/>
                </a:solidFill>
              </a:rPr>
              <a:t>Bayesian Hierarchical Model for Maize Yield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82E26-F39A-A7F4-1589-3A1205D90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Alice Huang</a:t>
            </a:r>
          </a:p>
        </p:txBody>
      </p:sp>
      <p:sp>
        <p:nvSpPr>
          <p:cNvPr id="50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26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94254-D26C-8B4E-96AF-CCBE88B6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CA" sz="4600" dirty="0">
                <a:solidFill>
                  <a:srgbClr val="7030A0"/>
                </a:solidFill>
              </a:rPr>
              <a:t>Nitrogen and Maize Yield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C31DE-CB32-9EA6-4EF3-AC797AA0C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CA" sz="2200" dirty="0"/>
              <a:t>For most soil types, as nitrogen increases, yield either doesn’t change much, or increases slightly but plateaus after</a:t>
            </a:r>
          </a:p>
          <a:p>
            <a:r>
              <a:rPr lang="en-CA" sz="2200" dirty="0"/>
              <a:t>Exception: </a:t>
            </a:r>
            <a:r>
              <a:rPr lang="en-CA" sz="2200" b="1" dirty="0">
                <a:solidFill>
                  <a:srgbClr val="00B0F0"/>
                </a:solidFill>
              </a:rPr>
              <a:t>sandy</a:t>
            </a:r>
            <a:r>
              <a:rPr lang="en-CA" sz="2200" dirty="0"/>
              <a:t> soil, coarsest type which does not hold onto water/nutrients well</a:t>
            </a:r>
          </a:p>
        </p:txBody>
      </p:sp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49DA0242-F048-B43E-1C93-E1444B431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88847"/>
            <a:ext cx="6903720" cy="428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52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79747-D71A-F9A8-DA73-6A4A17F5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CA" sz="4600" dirty="0">
                <a:solidFill>
                  <a:schemeClr val="accent6">
                    <a:lumMod val="50000"/>
                  </a:schemeClr>
                </a:solidFill>
              </a:rPr>
              <a:t>Plant Density and Yield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02EA2-5214-61F4-1980-7022D63FF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CA" sz="2200" dirty="0"/>
              <a:t>For most soil types except silt loam, increasing plant density seemed to increase yield</a:t>
            </a:r>
          </a:p>
          <a:p>
            <a:r>
              <a:rPr lang="en-CA" sz="2200" dirty="0"/>
              <a:t>Perhaps farmers already knew how dense to plant their seeds before plants start competing with each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A66B1-15FC-BF7A-6D37-149197843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06106"/>
            <a:ext cx="6903720" cy="424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50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7F3AA-67E4-F58B-72C0-440E74AD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CA" sz="4600" dirty="0">
                <a:solidFill>
                  <a:srgbClr val="C00000"/>
                </a:solidFill>
              </a:rPr>
              <a:t>Temperature and Yield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2E9BB-66CF-9079-C345-2BB185C54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CA" sz="2200" dirty="0"/>
              <a:t>Increasing temperature seemed to have a negative effect on yield</a:t>
            </a:r>
          </a:p>
          <a:p>
            <a:r>
              <a:rPr lang="en-CA" sz="2200" dirty="0"/>
              <a:t>Perhaps warmer climates have longer growing seasons -&gt; soil depleted of nutrients</a:t>
            </a:r>
          </a:p>
          <a:p>
            <a:r>
              <a:rPr lang="en-CA" sz="2200" dirty="0"/>
              <a:t>Soil type and temperatures correlated due to geographic region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40BFD-B0F6-C97C-A3B5-355EB2249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97477"/>
            <a:ext cx="6903720" cy="426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68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221AA6A-14A3-4CB1-A46D-4BBC72A28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21FAF-F175-406B-DA91-A68BAB81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935" y="507283"/>
            <a:ext cx="7036865" cy="1544062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chemeClr val="accent6">
                    <a:lumMod val="75000"/>
                  </a:schemeClr>
                </a:solidFill>
              </a:rPr>
              <a:t>Proposed Likelihood for Maize Yield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08B92D0-0746-730E-71C9-5C7357CDF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14" y="177416"/>
            <a:ext cx="3103504" cy="1955208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D9193B2-0C46-BD6F-5ACB-E60A61C29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78" y="2255148"/>
            <a:ext cx="3192176" cy="1955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2A09F5-3793-B513-1098-B106FADCA08D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" contrast="3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948" y="4843971"/>
            <a:ext cx="3893987" cy="8616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418945-A786-0C9C-D218-D9598287E7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6935" y="2230733"/>
                <a:ext cx="7036865" cy="3946229"/>
              </a:xfrm>
            </p:spPr>
            <p:txBody>
              <a:bodyPr>
                <a:normAutofit/>
              </a:bodyPr>
              <a:lstStyle/>
              <a:p>
                <a:r>
                  <a:rPr lang="en-CA" sz="2000" dirty="0"/>
                  <a:t>Box-cox transformation on maize yield to transform it into a normal variable (simpler for modelling)</a:t>
                </a:r>
              </a:p>
              <a:p>
                <a14:m>
                  <m:oMath xmlns:m="http://schemas.openxmlformats.org/officeDocument/2006/math">
                    <m:r>
                      <a:rPr lang="en-CA" sz="20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2000" b="0" i="1">
                        <a:latin typeface="Cambria Math" panose="02040503050406030204" pitchFamily="18" charset="0"/>
                      </a:rPr>
                      <m:t> → </m:t>
                    </m:r>
                    <m:f>
                      <m:fPr>
                        <m:ctrlPr>
                          <a:rPr lang="en-CA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CA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  <m:r>
                          <a:rPr lang="en-CA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CA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CA" sz="20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</m:t>
                    </m:r>
                    <m:r>
                      <m:rPr>
                        <m:sty m:val="p"/>
                      </m:rPr>
                      <a:rPr lang="el-GR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l-GR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≈0.7</m:t>
                    </m:r>
                  </m:oMath>
                </a14:m>
                <a:r>
                  <a:rPr lang="en-CA" sz="2000" dirty="0"/>
                  <a:t>07</a:t>
                </a:r>
              </a:p>
              <a:p>
                <a:r>
                  <a:rPr lang="en-CA" sz="2000" dirty="0"/>
                  <a:t>Normal likelihood for transformed maize yield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418945-A786-0C9C-D218-D9598287E7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6935" y="2230733"/>
                <a:ext cx="7036865" cy="3946229"/>
              </a:xfrm>
              <a:blipFill>
                <a:blip r:embed="rId6"/>
                <a:stretch>
                  <a:fillRect l="-779" t="-17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02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CEEF22E7-C7EB-4303-91B7-B38A2A46C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60171-AB5A-E1F7-FF2C-E3AC66E28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3"/>
            <a:ext cx="10515600" cy="1481133"/>
          </a:xfrm>
        </p:spPr>
        <p:txBody>
          <a:bodyPr>
            <a:normAutofit/>
          </a:bodyPr>
          <a:lstStyle/>
          <a:p>
            <a:r>
              <a:rPr lang="en-CA" sz="4000"/>
              <a:t>Proposed Bayesian Hierarchical Model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E27DFCF-B0B0-6F2A-C6AF-984E120D8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1" r="-3" b="1439"/>
          <a:stretch/>
        </p:blipFill>
        <p:spPr>
          <a:xfrm>
            <a:off x="209399" y="1410887"/>
            <a:ext cx="7081702" cy="51474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7AC29-DC3F-7E39-D8DA-C81BA22F6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635" y="1849440"/>
            <a:ext cx="3967165" cy="4270371"/>
          </a:xfrm>
        </p:spPr>
        <p:txBody>
          <a:bodyPr>
            <a:normAutofit/>
          </a:bodyPr>
          <a:lstStyle/>
          <a:p>
            <a:r>
              <a:rPr lang="en-CA" sz="2000" dirty="0"/>
              <a:t>Variables will be centered</a:t>
            </a:r>
          </a:p>
          <a:p>
            <a:r>
              <a:rPr lang="en-CA" sz="2000" dirty="0"/>
              <a:t>No correlation between water, nitrogen, density</a:t>
            </a:r>
          </a:p>
          <a:p>
            <a:r>
              <a:rPr lang="en-CA" sz="2000" dirty="0"/>
              <a:t>Temperature correlated with soil</a:t>
            </a:r>
          </a:p>
          <a:p>
            <a:r>
              <a:rPr lang="en-CA" sz="2000" dirty="0"/>
              <a:t>No association between SOC and yield, other variables</a:t>
            </a:r>
          </a:p>
          <a:p>
            <a:r>
              <a:rPr lang="en-CA" sz="2000" dirty="0"/>
              <a:t>Stratify on soil type (ordered by particle size)</a:t>
            </a:r>
          </a:p>
          <a:p>
            <a:r>
              <a:rPr lang="en-CA" sz="2000" dirty="0"/>
              <a:t>Within each soil type, consider effects of water, nitrogen, (and maybe plant density if dealing with missing data is manageable)</a:t>
            </a:r>
          </a:p>
        </p:txBody>
      </p:sp>
    </p:spTree>
    <p:extLst>
      <p:ext uri="{BB962C8B-B14F-4D97-AF65-F5344CB8AC3E}">
        <p14:creationId xmlns:p14="http://schemas.microsoft.com/office/powerpoint/2010/main" val="278461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07807-DD6F-FD6C-5E6F-6E5D70D31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CA" sz="5400"/>
              <a:t>Introduction</a:t>
            </a:r>
          </a:p>
        </p:txBody>
      </p:sp>
      <p:pic>
        <p:nvPicPr>
          <p:cNvPr id="5" name="Picture 4" descr="Maize">
            <a:extLst>
              <a:ext uri="{FF2B5EF4-FFF2-40B4-BE49-F238E27FC236}">
                <a16:creationId xmlns:a16="http://schemas.microsoft.com/office/drawing/2014/main" id="{9DF8BA8F-A950-96B3-8FF6-E553551BBC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71" r="3699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8AFB8-316E-5A3D-2666-C7EA0F06D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CA" sz="2200" dirty="0"/>
              <a:t>Maize (</a:t>
            </a:r>
            <a:r>
              <a:rPr lang="en-CA" sz="2200" dirty="0" err="1"/>
              <a:t>a.k.a</a:t>
            </a:r>
            <a:r>
              <a:rPr lang="en-CA" sz="2200" dirty="0"/>
              <a:t> corn in North America) is one of the most commonly consumed crops in the world</a:t>
            </a:r>
          </a:p>
          <a:p>
            <a:r>
              <a:rPr lang="en-CA" sz="2200" dirty="0"/>
              <a:t>Used to make animal feed, cornstarch, corn syrup, and more</a:t>
            </a:r>
          </a:p>
          <a:p>
            <a:r>
              <a:rPr lang="en-CA" sz="2200" dirty="0"/>
              <a:t>We are interested in factors that influence its yield</a:t>
            </a:r>
          </a:p>
          <a:p>
            <a:r>
              <a:rPr lang="en-CA" sz="2200" dirty="0"/>
              <a:t>Implications for food availability, business profitability</a:t>
            </a:r>
          </a:p>
          <a:p>
            <a:endParaRPr lang="en-CA" sz="2200" dirty="0"/>
          </a:p>
          <a:p>
            <a:pPr marL="0" indent="0">
              <a:buNone/>
            </a:pP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198302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8EE64-08A1-2A11-C214-FCE62EF83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5400"/>
              <a:t>Data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CDDEA-125A-F9DD-6B16-63BC91565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CA" sz="2200" dirty="0"/>
              <a:t>Downloaded from </a:t>
            </a:r>
            <a:r>
              <a:rPr lang="en-CA" sz="2200" dirty="0">
                <a:hlinkClick r:id="rId2"/>
              </a:rPr>
              <a:t>https://data.mendeley.com/datasets/7m3pjrz52x</a:t>
            </a:r>
            <a:endParaRPr lang="en-CA" sz="2200" dirty="0"/>
          </a:p>
          <a:p>
            <a:r>
              <a:rPr lang="en-CA" sz="2200" dirty="0"/>
              <a:t>Collection of data from many different studies on maize yield</a:t>
            </a:r>
          </a:p>
          <a:p>
            <a:r>
              <a:rPr lang="en-CA" sz="2200" dirty="0"/>
              <a:t>Featured in paper by Li et al (2019)</a:t>
            </a:r>
          </a:p>
          <a:p>
            <a:pPr lvl="1"/>
            <a:r>
              <a:rPr lang="en-US" sz="2200" dirty="0"/>
              <a:t>A global synthesis of the effect of water and nitrogen input on maize (</a:t>
            </a:r>
            <a:r>
              <a:rPr lang="en-US" sz="2200" i="1" dirty="0" err="1"/>
              <a:t>Zea</a:t>
            </a:r>
            <a:r>
              <a:rPr lang="en-US" sz="2200" i="1" dirty="0"/>
              <a:t> mays</a:t>
            </a:r>
            <a:r>
              <a:rPr lang="en-US" sz="2200" dirty="0"/>
              <a:t>) yield, water productivity and nitrogen use efficiency</a:t>
            </a:r>
            <a:endParaRPr lang="en-CA" sz="2200" dirty="0"/>
          </a:p>
          <a:p>
            <a:r>
              <a:rPr lang="en-CA" sz="2200" dirty="0"/>
              <a:t>In this project I focus on maize yield data from China</a:t>
            </a:r>
          </a:p>
          <a:p>
            <a:pPr lvl="1"/>
            <a:r>
              <a:rPr lang="en-CA" sz="2200" dirty="0"/>
              <a:t>Help control for correlation due to country’s agriculture laws &amp; policies, farming techniques, technology</a:t>
            </a:r>
          </a:p>
          <a:p>
            <a:pPr lvl="1"/>
            <a:r>
              <a:rPr lang="en-CA" sz="2200" dirty="0"/>
              <a:t>More data available for different soil types</a:t>
            </a:r>
          </a:p>
          <a:p>
            <a:pPr lvl="1"/>
            <a:r>
              <a:rPr lang="en-CA" sz="2200" dirty="0"/>
              <a:t>Data was more complete</a:t>
            </a:r>
          </a:p>
          <a:p>
            <a:pPr lvl="1"/>
            <a:r>
              <a:rPr lang="en-CA" sz="2200" dirty="0"/>
              <a:t>One of the biggest producers of maize</a:t>
            </a:r>
          </a:p>
        </p:txBody>
      </p:sp>
    </p:spTree>
    <p:extLst>
      <p:ext uri="{BB962C8B-B14F-4D97-AF65-F5344CB8AC3E}">
        <p14:creationId xmlns:p14="http://schemas.microsoft.com/office/powerpoint/2010/main" val="174097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F4F80-45A9-F797-7C85-2F6F9ABC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150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CA" sz="3600" dirty="0"/>
              <a:t>Potential Covariates Based on Previous Literature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91FB22-3AB0-71AD-143D-259A88BF7E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136445"/>
              </p:ext>
            </p:extLst>
          </p:nvPr>
        </p:nvGraphicFramePr>
        <p:xfrm>
          <a:off x="836675" y="2163339"/>
          <a:ext cx="10515600" cy="2456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" name="Graphic 19" descr="Corn with solid fill">
            <a:extLst>
              <a:ext uri="{FF2B5EF4-FFF2-40B4-BE49-F238E27FC236}">
                <a16:creationId xmlns:a16="http://schemas.microsoft.com/office/drawing/2014/main" id="{3003E7E4-C391-6A69-8841-73150B5EDE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29618" y="4672586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F2BFF5E-98B4-6A01-8790-796803C4E858}"/>
              </a:ext>
            </a:extLst>
          </p:cNvPr>
          <p:cNvSpPr txBox="1"/>
          <p:nvPr/>
        </p:nvSpPr>
        <p:spPr>
          <a:xfrm>
            <a:off x="5100229" y="5698993"/>
            <a:ext cx="1773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Maize yield </a:t>
            </a:r>
          </a:p>
          <a:p>
            <a:pPr algn="ctr"/>
            <a:r>
              <a:rPr lang="en-CA" dirty="0"/>
              <a:t>(tonnes/hectare)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EFA9C8-148D-581D-0B7F-283613A8399E}"/>
              </a:ext>
            </a:extLst>
          </p:cNvPr>
          <p:cNvCxnSpPr/>
          <p:nvPr/>
        </p:nvCxnSpPr>
        <p:spPr>
          <a:xfrm>
            <a:off x="1608290" y="4065653"/>
            <a:ext cx="3862316" cy="81886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F84C94-B829-D298-1430-04E7FE4E6122}"/>
              </a:ext>
            </a:extLst>
          </p:cNvPr>
          <p:cNvCxnSpPr/>
          <p:nvPr/>
        </p:nvCxnSpPr>
        <p:spPr>
          <a:xfrm>
            <a:off x="3848669" y="4121628"/>
            <a:ext cx="1815152" cy="550958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E84C4D-7988-D34C-1DA6-8F6730E8B988}"/>
              </a:ext>
            </a:extLst>
          </p:cNvPr>
          <p:cNvCxnSpPr/>
          <p:nvPr/>
        </p:nvCxnSpPr>
        <p:spPr>
          <a:xfrm>
            <a:off x="5322627" y="3985151"/>
            <a:ext cx="518615" cy="54591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83E548-2DD1-0312-FF25-DCF79763E3FF}"/>
              </a:ext>
            </a:extLst>
          </p:cNvPr>
          <p:cNvCxnSpPr>
            <a:cxnSpLocks/>
          </p:cNvCxnSpPr>
          <p:nvPr/>
        </p:nvCxnSpPr>
        <p:spPr>
          <a:xfrm flipH="1">
            <a:off x="6164627" y="4008538"/>
            <a:ext cx="745562" cy="60050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745CCBD-FD5C-15D6-7178-4E2E586B661B}"/>
              </a:ext>
            </a:extLst>
          </p:cNvPr>
          <p:cNvCxnSpPr>
            <a:cxnSpLocks/>
          </p:cNvCxnSpPr>
          <p:nvPr/>
        </p:nvCxnSpPr>
        <p:spPr>
          <a:xfrm flipH="1">
            <a:off x="6307282" y="4199607"/>
            <a:ext cx="2279176" cy="550958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3926C9-1144-DC97-F461-D0DB17BFE075}"/>
              </a:ext>
            </a:extLst>
          </p:cNvPr>
          <p:cNvCxnSpPr>
            <a:cxnSpLocks/>
          </p:cNvCxnSpPr>
          <p:nvPr/>
        </p:nvCxnSpPr>
        <p:spPr>
          <a:xfrm flipH="1">
            <a:off x="6484703" y="3985151"/>
            <a:ext cx="4050671" cy="94169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 descr="Earth Globe - Asia with solid fill">
            <a:extLst>
              <a:ext uri="{FF2B5EF4-FFF2-40B4-BE49-F238E27FC236}">
                <a16:creationId xmlns:a16="http://schemas.microsoft.com/office/drawing/2014/main" id="{E677D328-4C6D-36B5-B126-FD9BE7B3DF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73808" y="1097621"/>
            <a:ext cx="753231" cy="75323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FC7CCB8-2822-6DED-0F75-F00E57BE5FFB}"/>
              </a:ext>
            </a:extLst>
          </p:cNvPr>
          <p:cNvSpPr txBox="1"/>
          <p:nvPr/>
        </p:nvSpPr>
        <p:spPr>
          <a:xfrm>
            <a:off x="5386317" y="1876774"/>
            <a:ext cx="1162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/>
              <a:t>Geography </a:t>
            </a:r>
          </a:p>
          <a:p>
            <a:pPr algn="ctr"/>
            <a:r>
              <a:rPr lang="en-CA" sz="1400" dirty="0"/>
              <a:t>(e.g. country)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CF6483-E8DC-AFDA-8759-545B26B5D3A2}"/>
              </a:ext>
            </a:extLst>
          </p:cNvPr>
          <p:cNvCxnSpPr>
            <a:cxnSpLocks/>
          </p:cNvCxnSpPr>
          <p:nvPr/>
        </p:nvCxnSpPr>
        <p:spPr>
          <a:xfrm flipH="1">
            <a:off x="1678675" y="1413942"/>
            <a:ext cx="3707642" cy="1097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C42C17-FFE1-2A4A-2700-C00063374241}"/>
              </a:ext>
            </a:extLst>
          </p:cNvPr>
          <p:cNvCxnSpPr/>
          <p:nvPr/>
        </p:nvCxnSpPr>
        <p:spPr>
          <a:xfrm>
            <a:off x="6484703" y="1413942"/>
            <a:ext cx="4050671" cy="1206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DB5CF2E-BB50-A49A-A53F-AACFB1A36BFB}"/>
              </a:ext>
            </a:extLst>
          </p:cNvPr>
          <p:cNvCxnSpPr>
            <a:cxnSpLocks/>
          </p:cNvCxnSpPr>
          <p:nvPr/>
        </p:nvCxnSpPr>
        <p:spPr>
          <a:xfrm flipH="1">
            <a:off x="3532496" y="1523126"/>
            <a:ext cx="1883648" cy="98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9F3FF8D-3471-3235-8842-C5CBF10A183E}"/>
              </a:ext>
            </a:extLst>
          </p:cNvPr>
          <p:cNvCxnSpPr/>
          <p:nvPr/>
        </p:nvCxnSpPr>
        <p:spPr>
          <a:xfrm>
            <a:off x="6484703" y="1523126"/>
            <a:ext cx="2195273" cy="1097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52BA82-CB43-894A-DD00-98E7F6EA8372}"/>
              </a:ext>
            </a:extLst>
          </p:cNvPr>
          <p:cNvCxnSpPr/>
          <p:nvPr/>
        </p:nvCxnSpPr>
        <p:spPr>
          <a:xfrm flipH="1">
            <a:off x="5100229" y="1651379"/>
            <a:ext cx="429389" cy="85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FD4481-3CCC-B5F3-4767-2D8DD23FE54E}"/>
              </a:ext>
            </a:extLst>
          </p:cNvPr>
          <p:cNvCxnSpPr/>
          <p:nvPr/>
        </p:nvCxnSpPr>
        <p:spPr>
          <a:xfrm>
            <a:off x="6444018" y="1651379"/>
            <a:ext cx="529988" cy="85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77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78174-6A52-4CC1-16B4-095D086CB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CA" sz="4000"/>
              <a:t>Research Question</a:t>
            </a:r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A5021159-DCDA-EB75-9E35-08B18E87C9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31" r="28349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4BEEC-7AFB-AEC5-F500-984A58E6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CA" sz="2400" dirty="0"/>
              <a:t>How should we expect maize yield to change given changes in soil type, water level, nitrogen level, soil organic content, mean annual temperature and plant density?</a:t>
            </a:r>
          </a:p>
        </p:txBody>
      </p:sp>
    </p:spTree>
    <p:extLst>
      <p:ext uri="{BB962C8B-B14F-4D97-AF65-F5344CB8AC3E}">
        <p14:creationId xmlns:p14="http://schemas.microsoft.com/office/powerpoint/2010/main" val="231219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1883B-7413-D267-5BC9-A24CA0302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Summary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A79CE-F236-0EDB-C8C5-6F67D2D48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/>
              <a:t>Aggregated 800 observations from 52 studies on maize yield in China, 39 locations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D7C09-37CC-72CD-1201-28105E10C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2" y="2642616"/>
            <a:ext cx="5358663" cy="4127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CB2635-D4E2-656A-4948-86F66B668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83876" y="3727903"/>
            <a:ext cx="6185036" cy="15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0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3D0BA-ACE0-92D0-C118-7B9BC926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CA" sz="4000"/>
              <a:t>Missing Data</a:t>
            </a:r>
          </a:p>
        </p:txBody>
      </p:sp>
      <p:pic>
        <p:nvPicPr>
          <p:cNvPr id="14" name="Picture 4" descr="Small tree">
            <a:extLst>
              <a:ext uri="{FF2B5EF4-FFF2-40B4-BE49-F238E27FC236}">
                <a16:creationId xmlns:a16="http://schemas.microsoft.com/office/drawing/2014/main" id="{FCCB2F21-A736-2E88-47A7-AB1F62CE2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41" r="38913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AE328-0924-CC35-4051-F8520E0E8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CA" sz="2000" dirty="0"/>
              <a:t>80 rows missing Soil Texture type</a:t>
            </a:r>
          </a:p>
          <a:p>
            <a:r>
              <a:rPr lang="en-CA" sz="2000" dirty="0"/>
              <a:t>Will be a problem as I will try to build a Bayesian hierarchical model with soil being a level in the hierarchy</a:t>
            </a:r>
          </a:p>
          <a:p>
            <a:r>
              <a:rPr lang="en-CA" sz="2000" dirty="0"/>
              <a:t>May not be able to use this data</a:t>
            </a:r>
          </a:p>
          <a:p>
            <a:r>
              <a:rPr lang="en-CA" sz="2000" dirty="0"/>
              <a:t>Some soil types missing lots of data on Plants Per Hectare (PPH), don’t have a lot of observations to begin with</a:t>
            </a:r>
          </a:p>
          <a:p>
            <a:r>
              <a:rPr lang="en-CA" sz="2000" dirty="0"/>
              <a:t>PPH seems to have been kept constant in other soil groups.</a:t>
            </a:r>
          </a:p>
          <a:p>
            <a:r>
              <a:rPr lang="en-CA" sz="2000" dirty="0"/>
              <a:t>May not be able to use it in model</a:t>
            </a:r>
          </a:p>
          <a:p>
            <a:r>
              <a:rPr lang="en-CA" sz="2000" dirty="0"/>
              <a:t>SOC missing 168 observations, wasn’t significant anyway</a:t>
            </a:r>
          </a:p>
        </p:txBody>
      </p:sp>
    </p:spTree>
    <p:extLst>
      <p:ext uri="{BB962C8B-B14F-4D97-AF65-F5344CB8AC3E}">
        <p14:creationId xmlns:p14="http://schemas.microsoft.com/office/powerpoint/2010/main" val="1913128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68C16-90DF-7EE8-CECF-C5FD125B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CA" sz="4800">
                <a:solidFill>
                  <a:schemeClr val="accent4">
                    <a:lumMod val="75000"/>
                  </a:schemeClr>
                </a:solidFill>
              </a:rPr>
              <a:t>Soil Type and Maize Yield</a:t>
            </a:r>
            <a:endParaRPr lang="en-CA" sz="4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5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94546-6E2A-09F4-BEEB-FCECD35AC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 fontScale="92500" lnSpcReduction="10000"/>
          </a:bodyPr>
          <a:lstStyle/>
          <a:p>
            <a:r>
              <a:rPr lang="en-CA" sz="2000" dirty="0"/>
              <a:t>Some types of soil hold onto water better than others</a:t>
            </a:r>
          </a:p>
          <a:p>
            <a:r>
              <a:rPr lang="en-CA" sz="2000" dirty="0"/>
              <a:t>Important since maize has shallow roots</a:t>
            </a:r>
          </a:p>
          <a:p>
            <a:r>
              <a:rPr lang="en-CA" sz="2000" dirty="0"/>
              <a:t>Particle size, Water retention: sand &lt; silt &lt; clay</a:t>
            </a:r>
          </a:p>
          <a:p>
            <a:r>
              <a:rPr lang="en-CA" sz="2000" dirty="0"/>
              <a:t>Soil texture will be recoded into integer factor variable based on expected water retention computed from particle size and percentage of sand, silt, clay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8C17961-C274-B9D2-807D-7EA19F3A62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2" b="324"/>
          <a:stretch/>
        </p:blipFill>
        <p:spPr>
          <a:xfrm>
            <a:off x="701740" y="2513754"/>
            <a:ext cx="4201792" cy="39523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4EC4BB-BE74-B0BE-5891-4D9293F99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552" y="2513754"/>
            <a:ext cx="6425767" cy="393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7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E0E05-2EEA-EA35-53D0-7FA57750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797348"/>
            <a:ext cx="3810288" cy="17639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100" kern="12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Water and Maize Yield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EF70D-B0C5-A18F-79D3-AB02D3B30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0" y="4639059"/>
            <a:ext cx="3810287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coarser soil types like </a:t>
            </a:r>
            <a:r>
              <a:rPr lang="en-US" sz="2200" b="1" kern="1200" dirty="0">
                <a:solidFill>
                  <a:srgbClr val="9966FF"/>
                </a:solidFill>
                <a:latin typeface="+mn-lt"/>
                <a:ea typeface="+mn-ea"/>
                <a:cs typeface="+mn-cs"/>
              </a:rPr>
              <a:t>sandy loam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(worse at retaining water) increasing water seemed to increase yield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412C7D-F680-6B47-A3DF-0F72D8682045}"/>
              </a:ext>
            </a:extLst>
          </p:cNvPr>
          <p:cNvSpPr txBox="1"/>
          <p:nvPr/>
        </p:nvSpPr>
        <p:spPr>
          <a:xfrm>
            <a:off x="638882" y="2692009"/>
            <a:ext cx="38102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/>
              <a:t>For finer soil types like </a:t>
            </a:r>
            <a:r>
              <a:rPr lang="en-CA" sz="2200" b="1" dirty="0">
                <a:solidFill>
                  <a:schemeClr val="accent4">
                    <a:lumMod val="75000"/>
                  </a:schemeClr>
                </a:solidFill>
              </a:rPr>
              <a:t>clay loam</a:t>
            </a:r>
            <a:r>
              <a:rPr lang="en-CA" sz="2200" dirty="0"/>
              <a:t>, increasing water seemed to either have little effect or slightly negative effect on yield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F2E328-C00A-1F47-61B7-0B1AD2AF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298" y="1165836"/>
            <a:ext cx="7219666" cy="440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9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682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Bayesian Hierarchical Model for Maize Yield</vt:lpstr>
      <vt:lpstr>Introduction</vt:lpstr>
      <vt:lpstr>Data</vt:lpstr>
      <vt:lpstr>Potential Covariates Based on Previous Literature</vt:lpstr>
      <vt:lpstr>Research Question</vt:lpstr>
      <vt:lpstr>Summary Statistics</vt:lpstr>
      <vt:lpstr>Missing Data</vt:lpstr>
      <vt:lpstr>Soil Type and Maize Yield</vt:lpstr>
      <vt:lpstr>Water and Maize Yield</vt:lpstr>
      <vt:lpstr>Nitrogen and Maize Yield</vt:lpstr>
      <vt:lpstr>Plant Density and Yield</vt:lpstr>
      <vt:lpstr>Temperature and Yield</vt:lpstr>
      <vt:lpstr>Proposed Likelihood for Maize Yield</vt:lpstr>
      <vt:lpstr>Proposed Bayesian Hierarchical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Huang</dc:creator>
  <cp:lastModifiedBy>Alice Huang</cp:lastModifiedBy>
  <cp:revision>82</cp:revision>
  <dcterms:created xsi:type="dcterms:W3CDTF">2023-04-04T18:19:35Z</dcterms:created>
  <dcterms:modified xsi:type="dcterms:W3CDTF">2023-04-05T12:25:19Z</dcterms:modified>
</cp:coreProperties>
</file>