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76" r:id="rId3"/>
    <p:sldId id="257" r:id="rId4"/>
    <p:sldId id="258" r:id="rId5"/>
    <p:sldId id="259" r:id="rId6"/>
    <p:sldId id="260" r:id="rId7"/>
    <p:sldId id="261" r:id="rId8"/>
    <p:sldId id="262" r:id="rId9"/>
    <p:sldId id="263" r:id="rId10"/>
    <p:sldId id="265" r:id="rId11"/>
    <p:sldId id="266" r:id="rId12"/>
    <p:sldId id="267" r:id="rId13"/>
    <p:sldId id="264" r:id="rId14"/>
    <p:sldId id="268" r:id="rId15"/>
    <p:sldId id="274" r:id="rId16"/>
    <p:sldId id="275" r:id="rId17"/>
    <p:sldId id="280" r:id="rId18"/>
    <p:sldId id="269"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A1227A-26D5-4DB1-9C88-B1D4F2F6B23C}" type="datetimeFigureOut">
              <a:rPr lang="en-US" smtClean="0"/>
              <a:t>10/27/2022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7331F24-21F2-4F6F-BB27-10DABC2E6A2F}" type="slidenum">
              <a:rPr lang="en-US" smtClean="0"/>
              <a:t>‹#›</a:t>
            </a:fld>
            <a:endParaRPr lang="en-US"/>
          </a:p>
        </p:txBody>
      </p:sp>
    </p:spTree>
    <p:extLst>
      <p:ext uri="{BB962C8B-B14F-4D97-AF65-F5344CB8AC3E}">
        <p14:creationId xmlns:p14="http://schemas.microsoft.com/office/powerpoint/2010/main" val="1685948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A1227A-26D5-4DB1-9C88-B1D4F2F6B23C}"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31F24-21F2-4F6F-BB27-10DABC2E6A2F}" type="slidenum">
              <a:rPr lang="en-US" smtClean="0"/>
              <a:t>‹#›</a:t>
            </a:fld>
            <a:endParaRPr lang="en-US"/>
          </a:p>
        </p:txBody>
      </p:sp>
    </p:spTree>
    <p:extLst>
      <p:ext uri="{BB962C8B-B14F-4D97-AF65-F5344CB8AC3E}">
        <p14:creationId xmlns:p14="http://schemas.microsoft.com/office/powerpoint/2010/main" val="4171371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1227A-26D5-4DB1-9C88-B1D4F2F6B23C}"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1F24-21F2-4F6F-BB27-10DABC2E6A2F}" type="slidenum">
              <a:rPr lang="en-US" smtClean="0"/>
              <a:t>‹#›</a:t>
            </a:fld>
            <a:endParaRPr lang="en-US"/>
          </a:p>
        </p:txBody>
      </p:sp>
    </p:spTree>
    <p:extLst>
      <p:ext uri="{BB962C8B-B14F-4D97-AF65-F5344CB8AC3E}">
        <p14:creationId xmlns:p14="http://schemas.microsoft.com/office/powerpoint/2010/main" val="3080892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1227A-26D5-4DB1-9C88-B1D4F2F6B23C}"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1F24-21F2-4F6F-BB27-10DABC2E6A2F}" type="slidenum">
              <a:rPr lang="en-US" smtClean="0"/>
              <a:t>‹#›</a:t>
            </a:fld>
            <a:endParaRPr lang="en-US"/>
          </a:p>
        </p:txBody>
      </p:sp>
    </p:spTree>
    <p:extLst>
      <p:ext uri="{BB962C8B-B14F-4D97-AF65-F5344CB8AC3E}">
        <p14:creationId xmlns:p14="http://schemas.microsoft.com/office/powerpoint/2010/main" val="3969219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1227A-26D5-4DB1-9C88-B1D4F2F6B23C}"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1F24-21F2-4F6F-BB27-10DABC2E6A2F}" type="slidenum">
              <a:rPr lang="en-US" smtClean="0"/>
              <a:t>‹#›</a:t>
            </a:fld>
            <a:endParaRPr lang="en-US"/>
          </a:p>
        </p:txBody>
      </p:sp>
    </p:spTree>
    <p:extLst>
      <p:ext uri="{BB962C8B-B14F-4D97-AF65-F5344CB8AC3E}">
        <p14:creationId xmlns:p14="http://schemas.microsoft.com/office/powerpoint/2010/main" val="1985778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1227A-26D5-4DB1-9C88-B1D4F2F6B23C}"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1F24-21F2-4F6F-BB27-10DABC2E6A2F}" type="slidenum">
              <a:rPr lang="en-US" smtClean="0"/>
              <a:t>‹#›</a:t>
            </a:fld>
            <a:endParaRPr lang="en-US"/>
          </a:p>
        </p:txBody>
      </p:sp>
    </p:spTree>
    <p:extLst>
      <p:ext uri="{BB962C8B-B14F-4D97-AF65-F5344CB8AC3E}">
        <p14:creationId xmlns:p14="http://schemas.microsoft.com/office/powerpoint/2010/main" val="1380208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1227A-26D5-4DB1-9C88-B1D4F2F6B23C}"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1F24-21F2-4F6F-BB27-10DABC2E6A2F}" type="slidenum">
              <a:rPr lang="en-US" smtClean="0"/>
              <a:t>‹#›</a:t>
            </a:fld>
            <a:endParaRPr lang="en-US"/>
          </a:p>
        </p:txBody>
      </p:sp>
    </p:spTree>
    <p:extLst>
      <p:ext uri="{BB962C8B-B14F-4D97-AF65-F5344CB8AC3E}">
        <p14:creationId xmlns:p14="http://schemas.microsoft.com/office/powerpoint/2010/main" val="161314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A1227A-26D5-4DB1-9C88-B1D4F2F6B23C}"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1F24-21F2-4F6F-BB27-10DABC2E6A2F}" type="slidenum">
              <a:rPr lang="en-US" smtClean="0"/>
              <a:t>‹#›</a:t>
            </a:fld>
            <a:endParaRPr lang="en-US"/>
          </a:p>
        </p:txBody>
      </p:sp>
    </p:spTree>
    <p:extLst>
      <p:ext uri="{BB962C8B-B14F-4D97-AF65-F5344CB8AC3E}">
        <p14:creationId xmlns:p14="http://schemas.microsoft.com/office/powerpoint/2010/main" val="2066414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A1227A-26D5-4DB1-9C88-B1D4F2F6B23C}"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1F24-21F2-4F6F-BB27-10DABC2E6A2F}" type="slidenum">
              <a:rPr lang="en-US" smtClean="0"/>
              <a:t>‹#›</a:t>
            </a:fld>
            <a:endParaRPr lang="en-US"/>
          </a:p>
        </p:txBody>
      </p:sp>
    </p:spTree>
    <p:extLst>
      <p:ext uri="{BB962C8B-B14F-4D97-AF65-F5344CB8AC3E}">
        <p14:creationId xmlns:p14="http://schemas.microsoft.com/office/powerpoint/2010/main" val="328742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A1227A-26D5-4DB1-9C88-B1D4F2F6B23C}"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7331F24-21F2-4F6F-BB27-10DABC2E6A2F}" type="slidenum">
              <a:rPr lang="en-US" smtClean="0"/>
              <a:t>‹#›</a:t>
            </a:fld>
            <a:endParaRPr lang="en-US"/>
          </a:p>
        </p:txBody>
      </p:sp>
    </p:spTree>
    <p:extLst>
      <p:ext uri="{BB962C8B-B14F-4D97-AF65-F5344CB8AC3E}">
        <p14:creationId xmlns:p14="http://schemas.microsoft.com/office/powerpoint/2010/main" val="249513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1227A-26D5-4DB1-9C88-B1D4F2F6B23C}"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1F24-21F2-4F6F-BB27-10DABC2E6A2F}" type="slidenum">
              <a:rPr lang="en-US" smtClean="0"/>
              <a:t>‹#›</a:t>
            </a:fld>
            <a:endParaRPr lang="en-US"/>
          </a:p>
        </p:txBody>
      </p:sp>
    </p:spTree>
    <p:extLst>
      <p:ext uri="{BB962C8B-B14F-4D97-AF65-F5344CB8AC3E}">
        <p14:creationId xmlns:p14="http://schemas.microsoft.com/office/powerpoint/2010/main" val="394423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A1227A-26D5-4DB1-9C88-B1D4F2F6B23C}"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31F24-21F2-4F6F-BB27-10DABC2E6A2F}" type="slidenum">
              <a:rPr lang="en-US" smtClean="0"/>
              <a:t>‹#›</a:t>
            </a:fld>
            <a:endParaRPr lang="en-US"/>
          </a:p>
        </p:txBody>
      </p:sp>
    </p:spTree>
    <p:extLst>
      <p:ext uri="{BB962C8B-B14F-4D97-AF65-F5344CB8AC3E}">
        <p14:creationId xmlns:p14="http://schemas.microsoft.com/office/powerpoint/2010/main" val="81193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A1227A-26D5-4DB1-9C88-B1D4F2F6B23C}" type="datetimeFigureOut">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331F24-21F2-4F6F-BB27-10DABC2E6A2F}" type="slidenum">
              <a:rPr lang="en-US" smtClean="0"/>
              <a:t>‹#›</a:t>
            </a:fld>
            <a:endParaRPr lang="en-US"/>
          </a:p>
        </p:txBody>
      </p:sp>
    </p:spTree>
    <p:extLst>
      <p:ext uri="{BB962C8B-B14F-4D97-AF65-F5344CB8AC3E}">
        <p14:creationId xmlns:p14="http://schemas.microsoft.com/office/powerpoint/2010/main" val="53643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A1227A-26D5-4DB1-9C88-B1D4F2F6B23C}"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331F24-21F2-4F6F-BB27-10DABC2E6A2F}" type="slidenum">
              <a:rPr lang="en-US" smtClean="0"/>
              <a:t>‹#›</a:t>
            </a:fld>
            <a:endParaRPr lang="en-US"/>
          </a:p>
        </p:txBody>
      </p:sp>
    </p:spTree>
    <p:extLst>
      <p:ext uri="{BB962C8B-B14F-4D97-AF65-F5344CB8AC3E}">
        <p14:creationId xmlns:p14="http://schemas.microsoft.com/office/powerpoint/2010/main" val="230025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1227A-26D5-4DB1-9C88-B1D4F2F6B23C}" type="datetimeFigureOut">
              <a:rPr lang="en-US" smtClean="0"/>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331F24-21F2-4F6F-BB27-10DABC2E6A2F}" type="slidenum">
              <a:rPr lang="en-US" smtClean="0"/>
              <a:t>‹#›</a:t>
            </a:fld>
            <a:endParaRPr lang="en-US"/>
          </a:p>
        </p:txBody>
      </p:sp>
    </p:spTree>
    <p:extLst>
      <p:ext uri="{BB962C8B-B14F-4D97-AF65-F5344CB8AC3E}">
        <p14:creationId xmlns:p14="http://schemas.microsoft.com/office/powerpoint/2010/main" val="384916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A1227A-26D5-4DB1-9C88-B1D4F2F6B23C}"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31F24-21F2-4F6F-BB27-10DABC2E6A2F}" type="slidenum">
              <a:rPr lang="en-US" smtClean="0"/>
              <a:t>‹#›</a:t>
            </a:fld>
            <a:endParaRPr lang="en-US"/>
          </a:p>
        </p:txBody>
      </p:sp>
    </p:spTree>
    <p:extLst>
      <p:ext uri="{BB962C8B-B14F-4D97-AF65-F5344CB8AC3E}">
        <p14:creationId xmlns:p14="http://schemas.microsoft.com/office/powerpoint/2010/main" val="301164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A1227A-26D5-4DB1-9C88-B1D4F2F6B23C}"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31F24-21F2-4F6F-BB27-10DABC2E6A2F}" type="slidenum">
              <a:rPr lang="en-US" smtClean="0"/>
              <a:t>‹#›</a:t>
            </a:fld>
            <a:endParaRPr lang="en-US"/>
          </a:p>
        </p:txBody>
      </p:sp>
    </p:spTree>
    <p:extLst>
      <p:ext uri="{BB962C8B-B14F-4D97-AF65-F5344CB8AC3E}">
        <p14:creationId xmlns:p14="http://schemas.microsoft.com/office/powerpoint/2010/main" val="3175963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A1227A-26D5-4DB1-9C88-B1D4F2F6B23C}" type="datetimeFigureOut">
              <a:rPr lang="en-US" smtClean="0"/>
              <a:t>10/27/2022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331F24-21F2-4F6F-BB27-10DABC2E6A2F}" type="slidenum">
              <a:rPr lang="en-US" smtClean="0"/>
              <a:t>‹#›</a:t>
            </a:fld>
            <a:endParaRPr lang="en-US"/>
          </a:p>
        </p:txBody>
      </p:sp>
    </p:spTree>
    <p:extLst>
      <p:ext uri="{BB962C8B-B14F-4D97-AF65-F5344CB8AC3E}">
        <p14:creationId xmlns:p14="http://schemas.microsoft.com/office/powerpoint/2010/main" val="219854029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E115-66E1-F7D1-1E28-E21B081A27BE}"/>
              </a:ext>
            </a:extLst>
          </p:cNvPr>
          <p:cNvSpPr>
            <a:spLocks noGrp="1"/>
          </p:cNvSpPr>
          <p:nvPr>
            <p:ph type="ctrTitle"/>
          </p:nvPr>
        </p:nvSpPr>
        <p:spPr>
          <a:xfrm>
            <a:off x="2928401" y="403761"/>
            <a:ext cx="8574622" cy="1187534"/>
          </a:xfrm>
        </p:spPr>
        <p:txBody>
          <a:bodyPr>
            <a:normAutofit/>
          </a:bodyPr>
          <a:lstStyle/>
          <a:p>
            <a:pPr algn="ctr"/>
            <a:r>
              <a:rPr lang="en-US" sz="32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IMPLEMENTING A BLOCCHAIN BASED ANTI-COUNTERFEIT SYSTEM</a:t>
            </a:r>
            <a:endParaRPr lang="en-US" sz="3200" dirty="0">
              <a:solidFill>
                <a:srgbClr val="00B050"/>
              </a:solidFill>
            </a:endParaRPr>
          </a:p>
        </p:txBody>
      </p:sp>
      <p:sp>
        <p:nvSpPr>
          <p:cNvPr id="3" name="Subtitle 2">
            <a:extLst>
              <a:ext uri="{FF2B5EF4-FFF2-40B4-BE49-F238E27FC236}">
                <a16:creationId xmlns:a16="http://schemas.microsoft.com/office/drawing/2014/main" id="{F7CA3429-6A1A-602B-C73A-8E2D44A5CF45}"/>
              </a:ext>
            </a:extLst>
          </p:cNvPr>
          <p:cNvSpPr>
            <a:spLocks noGrp="1"/>
          </p:cNvSpPr>
          <p:nvPr>
            <p:ph type="subTitle" idx="1"/>
          </p:nvPr>
        </p:nvSpPr>
        <p:spPr>
          <a:xfrm>
            <a:off x="2375065" y="1484416"/>
            <a:ext cx="9127957" cy="4969823"/>
          </a:xfrm>
        </p:spPr>
        <p:txBody>
          <a:bodyPr/>
          <a:lstStyle/>
          <a:p>
            <a:pPr algn="ctr"/>
            <a:r>
              <a:rPr lang="en-US" dirty="0"/>
              <a:t>By </a:t>
            </a:r>
          </a:p>
          <a:p>
            <a:pPr algn="ctr"/>
            <a:r>
              <a:rPr lang="en-US" dirty="0"/>
              <a:t>VCTOR MBUGUA</a:t>
            </a:r>
          </a:p>
          <a:p>
            <a:pPr algn="ctr"/>
            <a:r>
              <a:rPr lang="en-US" dirty="0"/>
              <a:t>EMANUEL KIBET</a:t>
            </a:r>
          </a:p>
          <a:p>
            <a:pPr algn="ctr"/>
            <a:r>
              <a:rPr lang="en-US" dirty="0"/>
              <a:t>PENINAH KALAITE</a:t>
            </a:r>
          </a:p>
          <a:p>
            <a:pPr algn="ctr"/>
            <a:endParaRPr lang="en-US" dirty="0"/>
          </a:p>
          <a:p>
            <a:pPr algn="ctr"/>
            <a:r>
              <a:rPr lang="en-US" b="1" dirty="0"/>
              <a:t>ECLECTICS /JKUAT HACKATHON RESEARCH PROPOSAL</a:t>
            </a:r>
          </a:p>
          <a:p>
            <a:pPr algn="ctr"/>
            <a:endParaRPr lang="en-US" dirty="0"/>
          </a:p>
          <a:p>
            <a:pPr algn="ctr"/>
            <a:endParaRPr lang="en-US" dirty="0"/>
          </a:p>
          <a:p>
            <a:pPr algn="ctr"/>
            <a:r>
              <a:rPr lang="en-US" dirty="0"/>
              <a:t>AUGUST 2022</a:t>
            </a:r>
          </a:p>
        </p:txBody>
      </p:sp>
    </p:spTree>
    <p:extLst>
      <p:ext uri="{BB962C8B-B14F-4D97-AF65-F5344CB8AC3E}">
        <p14:creationId xmlns:p14="http://schemas.microsoft.com/office/powerpoint/2010/main" val="898004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A4F9-CF14-4874-6F80-7F2593541F97}"/>
              </a:ext>
            </a:extLst>
          </p:cNvPr>
          <p:cNvSpPr>
            <a:spLocks noGrp="1"/>
          </p:cNvSpPr>
          <p:nvPr>
            <p:ph type="title"/>
          </p:nvPr>
        </p:nvSpPr>
        <p:spPr>
          <a:xfrm>
            <a:off x="1484312" y="1600200"/>
            <a:ext cx="3549121" cy="846117"/>
          </a:xfrm>
        </p:spPr>
        <p:txBody>
          <a:bodyPr/>
          <a:lstStyle/>
          <a:p>
            <a:r>
              <a:rPr lang="en-US" sz="2400" b="1" dirty="0">
                <a:solidFill>
                  <a:srgbClr val="000000"/>
                </a:solidFill>
                <a:effectLst/>
                <a:latin typeface="Calibri" panose="020F0502020204030204" pitchFamily="34" charset="0"/>
                <a:ea typeface="Calibri" panose="020F0502020204030204" pitchFamily="34" charset="0"/>
              </a:rPr>
              <a:t>Monitoring and blocking of suspicious resources</a:t>
            </a:r>
            <a:endParaRPr lang="en-US" dirty="0"/>
          </a:p>
        </p:txBody>
      </p:sp>
      <p:pic>
        <p:nvPicPr>
          <p:cNvPr id="6" name="Content Placeholder 5">
            <a:extLst>
              <a:ext uri="{FF2B5EF4-FFF2-40B4-BE49-F238E27FC236}">
                <a16:creationId xmlns:a16="http://schemas.microsoft.com/office/drawing/2014/main" id="{F514A9C9-79EA-A2B3-DF94-5CB6AFA270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2567" y="1358240"/>
            <a:ext cx="6240462" cy="3442360"/>
          </a:xfrm>
        </p:spPr>
      </p:pic>
      <p:sp>
        <p:nvSpPr>
          <p:cNvPr id="4" name="Text Placeholder 3">
            <a:extLst>
              <a:ext uri="{FF2B5EF4-FFF2-40B4-BE49-F238E27FC236}">
                <a16:creationId xmlns:a16="http://schemas.microsoft.com/office/drawing/2014/main" id="{7266308E-F149-C9FE-6DD2-8C48D44C8705}"/>
              </a:ext>
            </a:extLst>
          </p:cNvPr>
          <p:cNvSpPr>
            <a:spLocks noGrp="1"/>
          </p:cNvSpPr>
          <p:nvPr>
            <p:ph type="body" sz="half" idx="2"/>
          </p:nvPr>
        </p:nvSpPr>
        <p:spPr>
          <a:xfrm>
            <a:off x="1104406" y="2766951"/>
            <a:ext cx="4348162" cy="2732809"/>
          </a:xfrm>
        </p:spPr>
        <p:txBody>
          <a:bodyPr>
            <a:normAutofit/>
          </a:bodyPr>
          <a:lstStyle/>
          <a:p>
            <a:br>
              <a:rPr lang="en-US" sz="1600" b="1" dirty="0">
                <a:solidFill>
                  <a:srgbClr val="000000"/>
                </a:solidFill>
                <a:effectLst/>
                <a:latin typeface="Calibri" panose="020F0502020204030204" pitchFamily="34" charset="0"/>
                <a:ea typeface="Calibri" panose="020F0502020204030204" pitchFamily="34" charset="0"/>
              </a:rPr>
            </a:br>
            <a:r>
              <a:rPr lang="en-US" sz="1600" dirty="0">
                <a:solidFill>
                  <a:srgbClr val="000000"/>
                </a:solidFill>
                <a:effectLst/>
                <a:latin typeface="Calibri" panose="020F0502020204030204" pitchFamily="34" charset="0"/>
                <a:ea typeface="Calibri" panose="020F0502020204030204" pitchFamily="34" charset="0"/>
              </a:rPr>
              <a:t>The approach is that the manufacturer monitors Internet resources for infringing goods and their subsequent blocking. Monitoring such resources in automatic or semi-automatic modes requires developing specialized software, respectively, and resources for this development. </a:t>
            </a:r>
            <a:endParaRPr lang="en-US" dirty="0"/>
          </a:p>
          <a:p>
            <a:endParaRPr lang="en-US" dirty="0"/>
          </a:p>
        </p:txBody>
      </p:sp>
    </p:spTree>
    <p:extLst>
      <p:ext uri="{BB962C8B-B14F-4D97-AF65-F5344CB8AC3E}">
        <p14:creationId xmlns:p14="http://schemas.microsoft.com/office/powerpoint/2010/main" val="1731771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FB9D-BE38-BC8F-D131-BE6A5A05DD03}"/>
              </a:ext>
            </a:extLst>
          </p:cNvPr>
          <p:cNvSpPr>
            <a:spLocks noGrp="1"/>
          </p:cNvSpPr>
          <p:nvPr>
            <p:ph type="title"/>
          </p:nvPr>
        </p:nvSpPr>
        <p:spPr>
          <a:xfrm>
            <a:off x="257300" y="1600200"/>
            <a:ext cx="4776134" cy="644236"/>
          </a:xfrm>
        </p:spPr>
        <p:txBody>
          <a:bodyPr/>
          <a:lstStyle/>
          <a:p>
            <a:r>
              <a:rPr lang="en-US" sz="2400" b="1" dirty="0">
                <a:effectLst/>
                <a:latin typeface="Calibri" panose="020F0502020204030204" pitchFamily="34" charset="0"/>
                <a:ea typeface="Calibri" panose="020F0502020204030204" pitchFamily="34" charset="0"/>
                <a:cs typeface="Times New Roman" panose="02020603050405020304" pitchFamily="18" charset="0"/>
              </a:rPr>
              <a:t> Track-and-Trace Approaches</a:t>
            </a:r>
            <a:endParaRPr lang="en-US" dirty="0"/>
          </a:p>
        </p:txBody>
      </p:sp>
      <p:pic>
        <p:nvPicPr>
          <p:cNvPr id="6" name="Content Placeholder 5">
            <a:extLst>
              <a:ext uri="{FF2B5EF4-FFF2-40B4-BE49-F238E27FC236}">
                <a16:creationId xmlns:a16="http://schemas.microsoft.com/office/drawing/2014/main" id="{7B90DED9-B584-AA27-2308-002C80B58D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55771" y="685800"/>
            <a:ext cx="6578930" cy="5105400"/>
          </a:xfrm>
        </p:spPr>
      </p:pic>
      <p:sp>
        <p:nvSpPr>
          <p:cNvPr id="4" name="Text Placeholder 3">
            <a:extLst>
              <a:ext uri="{FF2B5EF4-FFF2-40B4-BE49-F238E27FC236}">
                <a16:creationId xmlns:a16="http://schemas.microsoft.com/office/drawing/2014/main" id="{24CF60D1-CC0A-B9CC-4A02-7CFFF75352C8}"/>
              </a:ext>
            </a:extLst>
          </p:cNvPr>
          <p:cNvSpPr>
            <a:spLocks noGrp="1"/>
          </p:cNvSpPr>
          <p:nvPr>
            <p:ph type="body" sz="half" idx="2"/>
          </p:nvPr>
        </p:nvSpPr>
        <p:spPr>
          <a:xfrm>
            <a:off x="997527" y="2244436"/>
            <a:ext cx="4358243" cy="3348842"/>
          </a:xfrm>
        </p:spPr>
        <p:txBody>
          <a:bodyPr>
            <a:normAutofit/>
          </a:bodyPr>
          <a:lstStyle/>
          <a:p>
            <a:br>
              <a:rPr lang="en-US"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This kind of approach uses Radio-Frequency Identification (RFID) tags  to track the physical locations of a product, which are then stored in a centralized database. proposed one of the first track-and trace approaches, which uses Electronic Product Codes (EPC) to uniquely  identify and track products in the supply chains. </a:t>
            </a:r>
          </a:p>
          <a:p>
            <a:endParaRPr lang="en-US" dirty="0"/>
          </a:p>
        </p:txBody>
      </p:sp>
    </p:spTree>
    <p:extLst>
      <p:ext uri="{BB962C8B-B14F-4D97-AF65-F5344CB8AC3E}">
        <p14:creationId xmlns:p14="http://schemas.microsoft.com/office/powerpoint/2010/main" val="84993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ECD1-209D-41FC-1F48-4504811F03C3}"/>
              </a:ext>
            </a:extLst>
          </p:cNvPr>
          <p:cNvSpPr>
            <a:spLocks noGrp="1"/>
          </p:cNvSpPr>
          <p:nvPr>
            <p:ph type="title"/>
          </p:nvPr>
        </p:nvSpPr>
        <p:spPr/>
        <p:txBody>
          <a:bodyPr/>
          <a:lstStyle/>
          <a:p>
            <a:r>
              <a:rPr lang="en-US" sz="4000" dirty="0">
                <a:solidFill>
                  <a:srgbClr val="00B050"/>
                </a:solidFill>
                <a:latin typeface="Calibri" panose="020F0502020204030204" pitchFamily="34" charset="0"/>
                <a:cs typeface="Calibri" panose="020F0502020204030204" pitchFamily="34" charset="0"/>
              </a:rPr>
              <a:t>proposed system</a:t>
            </a:r>
            <a:endParaRPr lang="en-US" dirty="0"/>
          </a:p>
        </p:txBody>
      </p:sp>
      <p:sp>
        <p:nvSpPr>
          <p:cNvPr id="3" name="Content Placeholder 2">
            <a:extLst>
              <a:ext uri="{FF2B5EF4-FFF2-40B4-BE49-F238E27FC236}">
                <a16:creationId xmlns:a16="http://schemas.microsoft.com/office/drawing/2014/main" id="{F6E67B54-94F0-AFB2-8244-DDC3101D86F8}"/>
              </a:ext>
            </a:extLst>
          </p:cNvPr>
          <p:cNvSpPr>
            <a:spLocks noGrp="1"/>
          </p:cNvSpPr>
          <p:nvPr>
            <p:ph idx="1"/>
          </p:nvPr>
        </p:nvSpPr>
        <p:spPr>
          <a:xfrm>
            <a:off x="1579313" y="2001981"/>
            <a:ext cx="10018713" cy="3124201"/>
          </a:xfrm>
        </p:spPr>
        <p:txBody>
          <a:bodyPr anchor="t"/>
          <a:lstStyle/>
          <a:p>
            <a:r>
              <a:rPr lang="en-US" sz="2400" dirty="0">
                <a:effectLst/>
                <a:latin typeface="Calibri" panose="020F0502020204030204" pitchFamily="34" charset="0"/>
                <a:ea typeface="Calibri" panose="020F0502020204030204" pitchFamily="34" charset="0"/>
              </a:rPr>
              <a:t>We proposed a fake product detection system using blockchain technology as an android application for the detection of counterfeit products. The proposed system ensures that the detection of fake products in day-to-day life. The proposed system consists of three main parts, customer or user android application, Manufacturer’s or company’s web application, and Database.</a:t>
            </a:r>
            <a:endParaRPr lang="en-US" dirty="0"/>
          </a:p>
        </p:txBody>
      </p:sp>
    </p:spTree>
    <p:extLst>
      <p:ext uri="{BB962C8B-B14F-4D97-AF65-F5344CB8AC3E}">
        <p14:creationId xmlns:p14="http://schemas.microsoft.com/office/powerpoint/2010/main" val="2297767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4C0A-85EE-4A43-7F5B-F88E42EB4FFC}"/>
              </a:ext>
            </a:extLst>
          </p:cNvPr>
          <p:cNvSpPr>
            <a:spLocks noGrp="1"/>
          </p:cNvSpPr>
          <p:nvPr>
            <p:ph type="title"/>
          </p:nvPr>
        </p:nvSpPr>
        <p:spPr/>
        <p:txBody>
          <a:bodyPr>
            <a:normAutofit/>
          </a:bodyPr>
          <a:lstStyle/>
          <a:p>
            <a:r>
              <a:rPr lang="en-US" sz="3200" dirty="0">
                <a:solidFill>
                  <a:srgbClr val="00B050"/>
                </a:solidFill>
                <a:latin typeface="Calibri" panose="020F0502020204030204" pitchFamily="34" charset="0"/>
                <a:cs typeface="Calibri" panose="020F0502020204030204" pitchFamily="34" charset="0"/>
              </a:rPr>
              <a:t>proposed </a:t>
            </a:r>
            <a:r>
              <a:rPr lang="en-US" sz="3200" dirty="0" err="1">
                <a:solidFill>
                  <a:srgbClr val="00B050"/>
                </a:solidFill>
                <a:latin typeface="Calibri" panose="020F0502020204030204" pitchFamily="34" charset="0"/>
                <a:cs typeface="Calibri" panose="020F0502020204030204" pitchFamily="34" charset="0"/>
              </a:rPr>
              <a:t>system:UI</a:t>
            </a:r>
            <a:endParaRPr lang="en-US" sz="3200" dirty="0">
              <a:solidFill>
                <a:srgbClr val="00B050"/>
              </a:solidFill>
              <a:latin typeface="Calibri" panose="020F0502020204030204" pitchFamily="34" charset="0"/>
              <a:cs typeface="Calibri" panose="020F0502020204030204" pitchFamily="34" charset="0"/>
            </a:endParaRPr>
          </a:p>
        </p:txBody>
      </p:sp>
      <p:pic>
        <p:nvPicPr>
          <p:cNvPr id="4" name="Content Placeholder 4">
            <a:extLst>
              <a:ext uri="{FF2B5EF4-FFF2-40B4-BE49-F238E27FC236}">
                <a16:creationId xmlns:a16="http://schemas.microsoft.com/office/drawing/2014/main" id="{D96A2C40-24E7-ECAF-E3A8-F0E667DC35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0068" y="2666999"/>
            <a:ext cx="8467106" cy="3710049"/>
          </a:xfrm>
        </p:spPr>
      </p:pic>
    </p:spTree>
    <p:extLst>
      <p:ext uri="{BB962C8B-B14F-4D97-AF65-F5344CB8AC3E}">
        <p14:creationId xmlns:p14="http://schemas.microsoft.com/office/powerpoint/2010/main" val="4213424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1C9D-C37A-E69E-C5AE-D19D8369A016}"/>
              </a:ext>
            </a:extLst>
          </p:cNvPr>
          <p:cNvSpPr>
            <a:spLocks noGrp="1"/>
          </p:cNvSpPr>
          <p:nvPr>
            <p:ph type="title"/>
          </p:nvPr>
        </p:nvSpPr>
        <p:spPr/>
        <p:txBody>
          <a:bodyPr>
            <a:normAutofit/>
          </a:bodyPr>
          <a:lstStyle/>
          <a:p>
            <a:r>
              <a:rPr lang="en-US" sz="3200" dirty="0">
                <a:solidFill>
                  <a:srgbClr val="00B050"/>
                </a:solidFill>
              </a:rPr>
              <a:t>Within the blockchain network</a:t>
            </a:r>
          </a:p>
        </p:txBody>
      </p:sp>
      <p:pic>
        <p:nvPicPr>
          <p:cNvPr id="11" name="Content Placeholder 10">
            <a:extLst>
              <a:ext uri="{FF2B5EF4-FFF2-40B4-BE49-F238E27FC236}">
                <a16:creationId xmlns:a16="http://schemas.microsoft.com/office/drawing/2014/main" id="{37280A92-5C6D-6BA1-9F92-23D031578CA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0799" y="1898179"/>
            <a:ext cx="9305735" cy="4367283"/>
          </a:xfrm>
          <a:prstGeom prst="rect">
            <a:avLst/>
          </a:prstGeom>
          <a:noFill/>
        </p:spPr>
      </p:pic>
    </p:spTree>
    <p:extLst>
      <p:ext uri="{BB962C8B-B14F-4D97-AF65-F5344CB8AC3E}">
        <p14:creationId xmlns:p14="http://schemas.microsoft.com/office/powerpoint/2010/main" val="795295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E4CC-DCD3-35E2-3A21-3952305A7961}"/>
              </a:ext>
            </a:extLst>
          </p:cNvPr>
          <p:cNvSpPr>
            <a:spLocks noGrp="1"/>
          </p:cNvSpPr>
          <p:nvPr>
            <p:ph type="title"/>
          </p:nvPr>
        </p:nvSpPr>
        <p:spPr/>
        <p:txBody>
          <a:bodyPr/>
          <a:lstStyle/>
          <a:p>
            <a:r>
              <a:rPr lang="en-US" sz="4000" dirty="0">
                <a:solidFill>
                  <a:srgbClr val="00B050"/>
                </a:solidFill>
              </a:rPr>
              <a:t>Within the blockchain network</a:t>
            </a:r>
            <a:endParaRPr lang="en-US" dirty="0"/>
          </a:p>
        </p:txBody>
      </p:sp>
      <p:sp>
        <p:nvSpPr>
          <p:cNvPr id="3" name="Content Placeholder 2">
            <a:extLst>
              <a:ext uri="{FF2B5EF4-FFF2-40B4-BE49-F238E27FC236}">
                <a16:creationId xmlns:a16="http://schemas.microsoft.com/office/drawing/2014/main" id="{1E3DFE0F-45A5-FD8D-26DB-3444E194787C}"/>
              </a:ext>
            </a:extLst>
          </p:cNvPr>
          <p:cNvSpPr>
            <a:spLocks noGrp="1"/>
          </p:cNvSpPr>
          <p:nvPr>
            <p:ph idx="1"/>
          </p:nvPr>
        </p:nvSpPr>
        <p:spPr>
          <a:xfrm>
            <a:off x="1484310" y="2666999"/>
            <a:ext cx="10018713" cy="3900056"/>
          </a:xfrm>
        </p:spPr>
        <p:txBody>
          <a:bodyPr anchor="t"/>
          <a:lstStyle/>
          <a:p>
            <a:r>
              <a:rPr lang="en-US" sz="1800" dirty="0">
                <a:solidFill>
                  <a:srgbClr val="000000"/>
                </a:solidFill>
                <a:effectLst/>
                <a:latin typeface="Calibri" panose="020F0502020204030204" pitchFamily="34" charset="0"/>
                <a:ea typeface="Calibri" panose="020F0502020204030204" pitchFamily="34" charset="0"/>
              </a:rPr>
              <a:t>The Block-Supply authenticates every product and detects counterfeit products without the need for a centralized authentication </a:t>
            </a:r>
            <a:r>
              <a:rPr lang="en-US" sz="1800" dirty="0" err="1">
                <a:solidFill>
                  <a:srgbClr val="000000"/>
                </a:solidFill>
                <a:effectLst/>
                <a:latin typeface="Calibri" panose="020F0502020204030204" pitchFamily="34" charset="0"/>
                <a:ea typeface="Calibri" panose="020F0502020204030204" pitchFamily="34" charset="0"/>
              </a:rPr>
              <a:t>server.There</a:t>
            </a:r>
            <a:r>
              <a:rPr lang="en-US" sz="1800" dirty="0">
                <a:solidFill>
                  <a:srgbClr val="000000"/>
                </a:solidFill>
                <a:effectLst/>
                <a:latin typeface="Calibri" panose="020F0502020204030204" pitchFamily="34" charset="0"/>
                <a:ea typeface="Calibri" panose="020F0502020204030204" pitchFamily="34" charset="0"/>
              </a:rPr>
              <a:t> are three types of nodes in our protocol:</a:t>
            </a:r>
          </a:p>
          <a:p>
            <a:pPr lvl="1"/>
            <a:br>
              <a:rPr lang="en-US" sz="1400" dirty="0">
                <a:solidFill>
                  <a:srgbClr val="000000"/>
                </a:solidFill>
                <a:effectLst/>
                <a:latin typeface="Calibri" panose="020F0502020204030204" pitchFamily="34" charset="0"/>
                <a:ea typeface="Calibri" panose="020F0502020204030204" pitchFamily="34" charset="0"/>
              </a:rPr>
            </a:br>
            <a:r>
              <a:rPr lang="en-US" sz="1800" dirty="0">
                <a:solidFill>
                  <a:srgbClr val="000000"/>
                </a:solidFill>
                <a:effectLst/>
                <a:latin typeface="Calibri" panose="020F0502020204030204" pitchFamily="34" charset="0"/>
                <a:ea typeface="Calibri" panose="020F0502020204030204" pitchFamily="34" charset="0"/>
              </a:rPr>
              <a:t>1. </a:t>
            </a:r>
            <a:r>
              <a:rPr lang="en-US" sz="1800" b="1" dirty="0">
                <a:solidFill>
                  <a:srgbClr val="000000"/>
                </a:solidFill>
                <a:effectLst/>
                <a:latin typeface="Calibri" panose="020F0502020204030204" pitchFamily="34" charset="0"/>
                <a:ea typeface="Calibri" panose="020F0502020204030204" pitchFamily="34" charset="0"/>
              </a:rPr>
              <a:t>Proposing (proposer): </a:t>
            </a:r>
            <a:r>
              <a:rPr lang="en-US" sz="1800" dirty="0">
                <a:solidFill>
                  <a:srgbClr val="000000"/>
                </a:solidFill>
                <a:effectLst/>
                <a:latin typeface="Calibri" panose="020F0502020204030204" pitchFamily="34" charset="0"/>
                <a:ea typeface="Calibri" panose="020F0502020204030204" pitchFamily="34" charset="0"/>
              </a:rPr>
              <a:t>This is the node which currently has the product. It creates, proposes, and broadcasts the new block to the network.</a:t>
            </a:r>
            <a:br>
              <a:rPr lang="en-US" sz="1800" dirty="0">
                <a:solidFill>
                  <a:srgbClr val="000000"/>
                </a:solidFill>
                <a:effectLst/>
                <a:latin typeface="Calibri" panose="020F0502020204030204" pitchFamily="34" charset="0"/>
                <a:ea typeface="Calibri" panose="020F0502020204030204" pitchFamily="34" charset="0"/>
              </a:rPr>
            </a:br>
            <a:r>
              <a:rPr lang="en-US" sz="1800" dirty="0">
                <a:solidFill>
                  <a:srgbClr val="000000"/>
                </a:solidFill>
                <a:effectLst/>
                <a:latin typeface="Calibri" panose="020F0502020204030204" pitchFamily="34" charset="0"/>
                <a:ea typeface="Calibri" panose="020F0502020204030204" pitchFamily="34" charset="0"/>
              </a:rPr>
              <a:t>2. </a:t>
            </a:r>
            <a:r>
              <a:rPr lang="en-US" sz="1800" b="1" dirty="0">
                <a:solidFill>
                  <a:srgbClr val="000000"/>
                </a:solidFill>
                <a:effectLst/>
                <a:latin typeface="Calibri" panose="020F0502020204030204" pitchFamily="34" charset="0"/>
                <a:ea typeface="Calibri" panose="020F0502020204030204" pitchFamily="34" charset="0"/>
              </a:rPr>
              <a:t>Validator: </a:t>
            </a:r>
            <a:r>
              <a:rPr lang="en-US" sz="1800" dirty="0">
                <a:solidFill>
                  <a:srgbClr val="000000"/>
                </a:solidFill>
                <a:effectLst/>
                <a:latin typeface="Calibri" panose="020F0502020204030204" pitchFamily="34" charset="0"/>
                <a:ea typeface="Calibri" panose="020F0502020204030204" pitchFamily="34" charset="0"/>
              </a:rPr>
              <a:t>This node is responsible for validating the newly proposed block. Moreover, validators communicate their votes on the block to reach consensus.</a:t>
            </a:r>
            <a:br>
              <a:rPr lang="en-US" sz="1800" dirty="0">
                <a:solidFill>
                  <a:srgbClr val="000000"/>
                </a:solidFill>
                <a:effectLst/>
                <a:latin typeface="Calibri" panose="020F0502020204030204" pitchFamily="34" charset="0"/>
                <a:ea typeface="Calibri" panose="020F0502020204030204" pitchFamily="34" charset="0"/>
              </a:rPr>
            </a:br>
            <a:r>
              <a:rPr lang="en-US" sz="1800" dirty="0">
                <a:solidFill>
                  <a:srgbClr val="000000"/>
                </a:solidFill>
                <a:effectLst/>
                <a:latin typeface="Calibri" panose="020F0502020204030204" pitchFamily="34" charset="0"/>
                <a:ea typeface="Calibri" panose="020F0502020204030204" pitchFamily="34" charset="0"/>
              </a:rPr>
              <a:t>3. </a:t>
            </a:r>
            <a:r>
              <a:rPr lang="en-US" sz="1800" b="1" dirty="0">
                <a:solidFill>
                  <a:srgbClr val="000000"/>
                </a:solidFill>
                <a:effectLst/>
                <a:latin typeface="Calibri" panose="020F0502020204030204" pitchFamily="34" charset="0"/>
                <a:ea typeface="Calibri" panose="020F0502020204030204" pitchFamily="34" charset="0"/>
              </a:rPr>
              <a:t>Idle: </a:t>
            </a:r>
            <a:r>
              <a:rPr lang="en-US" sz="1800" dirty="0">
                <a:solidFill>
                  <a:srgbClr val="000000"/>
                </a:solidFill>
                <a:effectLst/>
                <a:latin typeface="Calibri" panose="020F0502020204030204" pitchFamily="34" charset="0"/>
                <a:ea typeface="Calibri" panose="020F0502020204030204" pitchFamily="34" charset="0"/>
              </a:rPr>
              <a:t>This node does nothing except wait for the decision to be reached by validators on whether to accept or reject the proposed block.</a:t>
            </a:r>
            <a:endParaRPr lang="en-US" sz="1800" dirty="0"/>
          </a:p>
        </p:txBody>
      </p:sp>
    </p:spTree>
    <p:extLst>
      <p:ext uri="{BB962C8B-B14F-4D97-AF65-F5344CB8AC3E}">
        <p14:creationId xmlns:p14="http://schemas.microsoft.com/office/powerpoint/2010/main" val="2127336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79A8-A94E-D208-2BCF-0689EC5F4FB7}"/>
              </a:ext>
            </a:extLst>
          </p:cNvPr>
          <p:cNvSpPr>
            <a:spLocks noGrp="1"/>
          </p:cNvSpPr>
          <p:nvPr>
            <p:ph type="title"/>
          </p:nvPr>
        </p:nvSpPr>
        <p:spPr/>
        <p:txBody>
          <a:bodyPr/>
          <a:lstStyle/>
          <a:p>
            <a:r>
              <a:rPr lang="en-US" sz="4000" dirty="0">
                <a:solidFill>
                  <a:srgbClr val="00B050"/>
                </a:solidFill>
              </a:rPr>
              <a:t>Within the blockchain network</a:t>
            </a:r>
            <a:endParaRPr lang="en-US" dirty="0"/>
          </a:p>
        </p:txBody>
      </p:sp>
      <p:sp>
        <p:nvSpPr>
          <p:cNvPr id="3" name="Content Placeholder 2">
            <a:extLst>
              <a:ext uri="{FF2B5EF4-FFF2-40B4-BE49-F238E27FC236}">
                <a16:creationId xmlns:a16="http://schemas.microsoft.com/office/drawing/2014/main" id="{DD17CE37-8463-0427-4975-A768A85923E2}"/>
              </a:ext>
            </a:extLst>
          </p:cNvPr>
          <p:cNvSpPr>
            <a:spLocks noGrp="1"/>
          </p:cNvSpPr>
          <p:nvPr>
            <p:ph idx="1"/>
          </p:nvPr>
        </p:nvSpPr>
        <p:spPr/>
        <p:txBody>
          <a:bodyPr anchor="t"/>
          <a:lstStyle/>
          <a:p>
            <a:r>
              <a:rPr lang="en-US" sz="1800" b="1" dirty="0">
                <a:solidFill>
                  <a:srgbClr val="000000"/>
                </a:solidFill>
                <a:effectLst/>
                <a:latin typeface="Calibri" panose="020F0502020204030204" pitchFamily="34" charset="0"/>
                <a:ea typeface="Calibri" panose="020F0502020204030204" pitchFamily="34" charset="0"/>
              </a:rPr>
              <a:t>Initialization Phase</a:t>
            </a:r>
            <a:br>
              <a:rPr lang="en-US" sz="1800" b="1" dirty="0">
                <a:solidFill>
                  <a:srgbClr val="000000"/>
                </a:solidFill>
                <a:effectLst/>
                <a:latin typeface="Calibri" panose="020F0502020204030204" pitchFamily="34" charset="0"/>
                <a:ea typeface="Calibri" panose="020F0502020204030204" pitchFamily="34" charset="0"/>
              </a:rPr>
            </a:br>
            <a:r>
              <a:rPr lang="en-US" sz="1800" dirty="0">
                <a:solidFill>
                  <a:srgbClr val="000000"/>
                </a:solidFill>
                <a:effectLst/>
                <a:latin typeface="Calibri" panose="020F0502020204030204" pitchFamily="34" charset="0"/>
                <a:ea typeface="Calibri" panose="020F0502020204030204" pitchFamily="34" charset="0"/>
              </a:rPr>
              <a:t>This first phase is responsible for initializing the details of each product, securing them and storing them on the product’s </a:t>
            </a:r>
            <a:r>
              <a:rPr lang="en-US" sz="1800" dirty="0" err="1">
                <a:solidFill>
                  <a:srgbClr val="000000"/>
                </a:solidFill>
                <a:effectLst/>
                <a:latin typeface="Calibri" panose="020F0502020204030204" pitchFamily="34" charset="0"/>
                <a:ea typeface="Calibri" panose="020F0502020204030204" pitchFamily="34" charset="0"/>
              </a:rPr>
              <a:t>QRCode</a:t>
            </a:r>
            <a:r>
              <a:rPr lang="en-US" sz="1800" dirty="0">
                <a:solidFill>
                  <a:srgbClr val="000000"/>
                </a:solidFill>
                <a:effectLst/>
                <a:latin typeface="Calibri" panose="020F0502020204030204" pitchFamily="34" charset="0"/>
                <a:ea typeface="Calibri" panose="020F0502020204030204" pitchFamily="34" charset="0"/>
              </a:rPr>
              <a:t> tag. </a:t>
            </a:r>
          </a:p>
          <a:p>
            <a:r>
              <a:rPr lang="en-US" sz="1800" b="1" dirty="0">
                <a:solidFill>
                  <a:srgbClr val="000000"/>
                </a:solidFill>
                <a:effectLst/>
                <a:latin typeface="Calibri" panose="020F0502020204030204" pitchFamily="34" charset="0"/>
                <a:ea typeface="Calibri" panose="020F0502020204030204" pitchFamily="34" charset="0"/>
              </a:rPr>
              <a:t>Verification Phase</a:t>
            </a:r>
            <a:br>
              <a:rPr lang="en-US" sz="1800" b="1" dirty="0">
                <a:solidFill>
                  <a:srgbClr val="000000"/>
                </a:solidFill>
                <a:effectLst/>
                <a:latin typeface="Calibri" panose="020F0502020204030204" pitchFamily="34" charset="0"/>
                <a:ea typeface="Calibri" panose="020F0502020204030204" pitchFamily="34" charset="0"/>
              </a:rPr>
            </a:br>
            <a:r>
              <a:rPr lang="en-US" sz="1800" dirty="0">
                <a:solidFill>
                  <a:srgbClr val="000000"/>
                </a:solidFill>
                <a:effectLst/>
                <a:latin typeface="Calibri" panose="020F0502020204030204" pitchFamily="34" charset="0"/>
                <a:ea typeface="Calibri" panose="020F0502020204030204" pitchFamily="34" charset="0"/>
              </a:rPr>
              <a:t>This phase is executed by the supply chain nodes using blockchain. As a product flows throughout the supply chain, its blockchain grows and gets updated every time it leaves a node and moves to the next by adding new blocks to it. </a:t>
            </a:r>
            <a:endParaRPr lang="en-US" dirty="0"/>
          </a:p>
        </p:txBody>
      </p:sp>
    </p:spTree>
    <p:extLst>
      <p:ext uri="{BB962C8B-B14F-4D97-AF65-F5344CB8AC3E}">
        <p14:creationId xmlns:p14="http://schemas.microsoft.com/office/powerpoint/2010/main" val="618283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31829-FD35-D35C-4725-EAF7174DE528}"/>
              </a:ext>
            </a:extLst>
          </p:cNvPr>
          <p:cNvSpPr>
            <a:spLocks noGrp="1"/>
          </p:cNvSpPr>
          <p:nvPr>
            <p:ph type="title"/>
          </p:nvPr>
        </p:nvSpPr>
        <p:spPr>
          <a:xfrm>
            <a:off x="1484311" y="685800"/>
            <a:ext cx="10018713" cy="842749"/>
          </a:xfrm>
        </p:spPr>
        <p:txBody>
          <a:bodyPr/>
          <a:lstStyle/>
          <a:p>
            <a:endParaRPr lang="en-US" dirty="0"/>
          </a:p>
        </p:txBody>
      </p:sp>
      <p:pic>
        <p:nvPicPr>
          <p:cNvPr id="4" name="Content Placeholder 3">
            <a:extLst>
              <a:ext uri="{FF2B5EF4-FFF2-40B4-BE49-F238E27FC236}">
                <a16:creationId xmlns:a16="http://schemas.microsoft.com/office/drawing/2014/main" id="{0DECE150-5C81-BCC5-CF1A-7FD0BDB0027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9427" y="1692323"/>
            <a:ext cx="8775509" cy="4872250"/>
          </a:xfrm>
          <a:prstGeom prst="rect">
            <a:avLst/>
          </a:prstGeom>
          <a:noFill/>
        </p:spPr>
      </p:pic>
    </p:spTree>
    <p:extLst>
      <p:ext uri="{BB962C8B-B14F-4D97-AF65-F5344CB8AC3E}">
        <p14:creationId xmlns:p14="http://schemas.microsoft.com/office/powerpoint/2010/main" val="600880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0824-489B-F2CF-1C9F-A1C7D361F3C5}"/>
              </a:ext>
            </a:extLst>
          </p:cNvPr>
          <p:cNvSpPr>
            <a:spLocks noGrp="1"/>
          </p:cNvSpPr>
          <p:nvPr>
            <p:ph type="title"/>
          </p:nvPr>
        </p:nvSpPr>
        <p:spPr/>
        <p:txBody>
          <a:bodyPr/>
          <a:lstStyle/>
          <a:p>
            <a:r>
              <a:rPr lang="en-US" dirty="0">
                <a:solidFill>
                  <a:srgbClr val="00B050"/>
                </a:solidFill>
              </a:rPr>
              <a:t>benefits</a:t>
            </a:r>
          </a:p>
        </p:txBody>
      </p:sp>
      <p:sp>
        <p:nvSpPr>
          <p:cNvPr id="3" name="Content Placeholder 2">
            <a:extLst>
              <a:ext uri="{FF2B5EF4-FFF2-40B4-BE49-F238E27FC236}">
                <a16:creationId xmlns:a16="http://schemas.microsoft.com/office/drawing/2014/main" id="{ABC3EF4C-CB38-3958-F9E1-9F42011B937C}"/>
              </a:ext>
            </a:extLst>
          </p:cNvPr>
          <p:cNvSpPr>
            <a:spLocks noGrp="1"/>
          </p:cNvSpPr>
          <p:nvPr>
            <p:ph idx="1"/>
          </p:nvPr>
        </p:nvSpPr>
        <p:spPr>
          <a:xfrm>
            <a:off x="1484310" y="2101931"/>
            <a:ext cx="10018713" cy="4488873"/>
          </a:xfrm>
        </p:spPr>
        <p:txBody>
          <a:bodyPr anchor="t"/>
          <a:lstStyle/>
          <a:p>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Blockchain offers better transparency, security, global peer-to-peer interaction, and decentralization. </a:t>
            </a:r>
          </a:p>
          <a:p>
            <a:r>
              <a:rPr lang="en-US" dirty="0">
                <a:effectLst/>
                <a:latin typeface="Calibri" panose="020F0502020204030204" pitchFamily="34" charset="0"/>
                <a:ea typeface="Calibri" panose="020F0502020204030204" pitchFamily="34" charset="0"/>
                <a:cs typeface="Times New Roman" panose="02020603050405020304" pitchFamily="18" charset="0"/>
              </a:rPr>
              <a:t>. The use of blockchain would provide better access to customers by sharing information about products effectively. </a:t>
            </a:r>
            <a:endParaRPr lang="en-US" dirty="0"/>
          </a:p>
        </p:txBody>
      </p:sp>
    </p:spTree>
    <p:extLst>
      <p:ext uri="{BB962C8B-B14F-4D97-AF65-F5344CB8AC3E}">
        <p14:creationId xmlns:p14="http://schemas.microsoft.com/office/powerpoint/2010/main" val="1856734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D56D-B57D-F83F-B574-B18F0DDC8087}"/>
              </a:ext>
            </a:extLst>
          </p:cNvPr>
          <p:cNvSpPr>
            <a:spLocks noGrp="1"/>
          </p:cNvSpPr>
          <p:nvPr>
            <p:ph type="title"/>
          </p:nvPr>
        </p:nvSpPr>
        <p:spPr/>
        <p:txBody>
          <a:bodyPr>
            <a:normAutofit/>
          </a:bodyPr>
          <a:lstStyle/>
          <a:p>
            <a:r>
              <a:rPr lang="en-US" sz="3200" b="1" i="0" dirty="0">
                <a:solidFill>
                  <a:srgbClr val="00B050"/>
                </a:solidFill>
                <a:effectLst/>
                <a:latin typeface="Calibri" panose="020F0502020204030204" pitchFamily="34" charset="0"/>
                <a:cs typeface="Calibri" panose="020F0502020204030204" pitchFamily="34" charset="0"/>
              </a:rPr>
              <a:t>achievement</a:t>
            </a:r>
            <a:endParaRPr lang="en-US" sz="3200" dirty="0">
              <a:solidFill>
                <a:srgbClr val="00B05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12CC4C8-86D0-0ED9-4769-F14CF940C786}"/>
              </a:ext>
            </a:extLst>
          </p:cNvPr>
          <p:cNvSpPr>
            <a:spLocks noGrp="1"/>
          </p:cNvSpPr>
          <p:nvPr>
            <p:ph idx="1"/>
          </p:nvPr>
        </p:nvSpPr>
        <p:spPr/>
        <p:txBody>
          <a:bodyPr>
            <a:normAutofit/>
          </a:bodyPr>
          <a:lstStyle/>
          <a:p>
            <a:r>
              <a:rPr lang="en-US" sz="1800" b="0" i="0" dirty="0">
                <a:solidFill>
                  <a:srgbClr val="000000"/>
                </a:solidFill>
                <a:effectLst/>
                <a:latin typeface="Calibri" panose="020F0502020204030204" pitchFamily="34" charset="0"/>
              </a:rPr>
              <a:t>Several technologies that exist to solve the product-counterfeiting problem, such as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radio-frequency identification, barcode scanning, and mobile technology. However, these</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technologies are mainly centralized and rely on trusted servers, which are vulnerable to</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cyberattacks, for example, replay and man-in-the-middle attacks. Blockchain technology has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emerged as the best candidate to overcome these attacks. It can build a transparent,</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trustworthy, and secure supply chain that prevents the counterfeiting of products.</a:t>
            </a:r>
            <a:br>
              <a:rPr lang="en-US" sz="1800" b="0" i="0" dirty="0">
                <a:solidFill>
                  <a:srgbClr val="000000"/>
                </a:solidFill>
                <a:effectLst/>
                <a:latin typeface="Calibri" panose="020F0502020204030204" pitchFamily="34" charset="0"/>
              </a:rPr>
            </a:br>
            <a:br>
              <a:rPr lang="en-US" dirty="0"/>
            </a:br>
            <a:endParaRPr lang="en-US" dirty="0"/>
          </a:p>
        </p:txBody>
      </p:sp>
    </p:spTree>
    <p:extLst>
      <p:ext uri="{BB962C8B-B14F-4D97-AF65-F5344CB8AC3E}">
        <p14:creationId xmlns:p14="http://schemas.microsoft.com/office/powerpoint/2010/main" val="341902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3C7-DBB6-7060-F290-E045CCFC942F}"/>
              </a:ext>
            </a:extLst>
          </p:cNvPr>
          <p:cNvSpPr>
            <a:spLocks noGrp="1"/>
          </p:cNvSpPr>
          <p:nvPr>
            <p:ph type="title"/>
          </p:nvPr>
        </p:nvSpPr>
        <p:spPr/>
        <p:txBody>
          <a:bodyPr>
            <a:normAutofit/>
          </a:bodyPr>
          <a:lstStyle/>
          <a:p>
            <a:r>
              <a:rPr lang="en-US" sz="32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motivation</a:t>
            </a:r>
            <a:br>
              <a:rPr lang="en-US" sz="3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br>
            <a:endParaRPr lang="en-US" sz="3200" dirty="0">
              <a:solidFill>
                <a:srgbClr val="00B050"/>
              </a:solidFill>
            </a:endParaRPr>
          </a:p>
        </p:txBody>
      </p:sp>
      <p:sp>
        <p:nvSpPr>
          <p:cNvPr id="3" name="Content Placeholder 2">
            <a:extLst>
              <a:ext uri="{FF2B5EF4-FFF2-40B4-BE49-F238E27FC236}">
                <a16:creationId xmlns:a16="http://schemas.microsoft.com/office/drawing/2014/main" id="{FB72E4B2-FF25-949D-344C-7FB7014C5DB9}"/>
              </a:ext>
            </a:extLst>
          </p:cNvPr>
          <p:cNvSpPr>
            <a:spLocks noGrp="1"/>
          </p:cNvSpPr>
          <p:nvPr>
            <p:ph idx="1"/>
          </p:nvPr>
        </p:nvSpPr>
        <p:spPr/>
        <p:txBody>
          <a:bodyPr/>
          <a:lstStyle/>
          <a:p>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Kenya currently, there is no such system to detect counterfeit products. So, the</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solution involves a simple QR code-based identification that can help the end-user or customers to scan and</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identify the genuineness of the product by using a smartphone while helping companies ensure that products provided in the market are authentic.</a:t>
            </a:r>
            <a:r>
              <a:rPr lang="en-US" dirty="0">
                <a:effectLst/>
                <a:latin typeface="Calibri" panose="020F0502020204030204" pitchFamily="34" charset="0"/>
                <a:ea typeface="Calibri" panose="020F0502020204030204" pitchFamily="34" charset="0"/>
                <a:cs typeface="Calibri" panose="020F0502020204030204" pitchFamily="34" charset="0"/>
              </a:rPr>
              <a:t> </a:t>
            </a:r>
            <a:br>
              <a:rPr lang="en-US" sz="1800" dirty="0">
                <a:effectLst/>
                <a:latin typeface="Calibri" panose="020F0502020204030204" pitchFamily="34" charset="0"/>
                <a:ea typeface="Calibri" panose="020F0502020204030204" pitchFamily="34" charset="0"/>
              </a:rPr>
            </a:br>
            <a:endParaRPr lang="en-US" dirty="0"/>
          </a:p>
        </p:txBody>
      </p:sp>
    </p:spTree>
    <p:extLst>
      <p:ext uri="{BB962C8B-B14F-4D97-AF65-F5344CB8AC3E}">
        <p14:creationId xmlns:p14="http://schemas.microsoft.com/office/powerpoint/2010/main" val="1869342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8856-9D9C-1A99-8775-A5107BA63DC2}"/>
              </a:ext>
            </a:extLst>
          </p:cNvPr>
          <p:cNvSpPr>
            <a:spLocks noGrp="1"/>
          </p:cNvSpPr>
          <p:nvPr>
            <p:ph type="title"/>
          </p:nvPr>
        </p:nvSpPr>
        <p:spPr/>
        <p:txBody>
          <a:bodyPr>
            <a:normAutofit/>
          </a:bodyPr>
          <a:lstStyle/>
          <a:p>
            <a:r>
              <a:rPr lang="en-US" sz="3200" b="1" i="0" dirty="0">
                <a:solidFill>
                  <a:srgbClr val="00B050"/>
                </a:solidFill>
                <a:effectLst/>
                <a:latin typeface="Calibri" panose="020F0502020204030204" pitchFamily="34" charset="0"/>
                <a:cs typeface="Calibri" panose="020F0502020204030204" pitchFamily="34" charset="0"/>
              </a:rPr>
              <a:t>future/work recommendations</a:t>
            </a:r>
            <a:endParaRPr lang="en-US" sz="3200" dirty="0">
              <a:solidFill>
                <a:srgbClr val="00B05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43F20FD-CCDB-54E9-2C86-56B231A22A9D}"/>
              </a:ext>
            </a:extLst>
          </p:cNvPr>
          <p:cNvSpPr>
            <a:spLocks noGrp="1"/>
          </p:cNvSpPr>
          <p:nvPr>
            <p:ph idx="1"/>
          </p:nvPr>
        </p:nvSpPr>
        <p:spPr/>
        <p:txBody>
          <a:bodyPr/>
          <a:lstStyle/>
          <a:p>
            <a:r>
              <a:rPr lang="en-US" sz="2400" b="0" i="0" dirty="0">
                <a:solidFill>
                  <a:srgbClr val="000000"/>
                </a:solidFill>
                <a:effectLst/>
                <a:latin typeface="Calibri" panose="020F0502020204030204" pitchFamily="34" charset="0"/>
              </a:rPr>
              <a:t>In cooperation of AI or Machine Learning, to the data collected, hence may be used to </a:t>
            </a:r>
            <a:r>
              <a:rPr lang="en-US" sz="2400" b="0" i="0" dirty="0" err="1">
                <a:solidFill>
                  <a:srgbClr val="000000"/>
                </a:solidFill>
                <a:effectLst/>
                <a:latin typeface="Calibri" panose="020F0502020204030204" pitchFamily="34" charset="0"/>
              </a:rPr>
              <a:t>developan</a:t>
            </a:r>
            <a:r>
              <a:rPr lang="en-US" sz="2400" b="0" i="0" dirty="0">
                <a:solidFill>
                  <a:srgbClr val="000000"/>
                </a:solidFill>
                <a:effectLst/>
                <a:latin typeface="Calibri" panose="020F0502020204030204" pitchFamily="34" charset="0"/>
              </a:rPr>
              <a:t> automated system that checks on e-commerce platforms for any form of counterfeit</a:t>
            </a:r>
            <a:endParaRPr lang="en-US" dirty="0"/>
          </a:p>
        </p:txBody>
      </p:sp>
    </p:spTree>
    <p:extLst>
      <p:ext uri="{BB962C8B-B14F-4D97-AF65-F5344CB8AC3E}">
        <p14:creationId xmlns:p14="http://schemas.microsoft.com/office/powerpoint/2010/main" val="3601272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8711-875F-4D0E-84BD-DC19B8DE18D8}"/>
              </a:ext>
            </a:extLst>
          </p:cNvPr>
          <p:cNvSpPr>
            <a:spLocks noGrp="1"/>
          </p:cNvSpPr>
          <p:nvPr>
            <p:ph type="title"/>
          </p:nvPr>
        </p:nvSpPr>
        <p:spPr/>
        <p:txBody>
          <a:bodyPr/>
          <a:lstStyle/>
          <a:p>
            <a:r>
              <a:rPr lang="en-US" sz="3200" b="1" dirty="0">
                <a:solidFill>
                  <a:srgbClr val="00B050"/>
                </a:solidFill>
                <a:effectLst/>
                <a:latin typeface="Calibri" panose="020F0502020204030204" pitchFamily="34" charset="0"/>
                <a:cs typeface="Times New Roman" panose="02020603050405020304" pitchFamily="18" charset="0"/>
              </a:rPr>
              <a:t>Problem Definition</a:t>
            </a:r>
            <a:br>
              <a:rPr lang="en-US" sz="1800" b="1" dirty="0">
                <a:effectLst/>
                <a:latin typeface="Times New Roman" panose="02020603050405020304" pitchFamily="18" charset="0"/>
                <a:cs typeface="Times New Roman" panose="02020603050405020304" pitchFamily="18" charset="0"/>
              </a:rPr>
            </a:br>
            <a:endParaRPr lang="en-US" dirty="0"/>
          </a:p>
        </p:txBody>
      </p:sp>
      <p:pic>
        <p:nvPicPr>
          <p:cNvPr id="4" name="Content Placeholder 4">
            <a:extLst>
              <a:ext uri="{FF2B5EF4-FFF2-40B4-BE49-F238E27FC236}">
                <a16:creationId xmlns:a16="http://schemas.microsoft.com/office/drawing/2014/main" id="{BD0C0431-B9BC-95E2-03A2-E4E3C5A60A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7748" y="1543050"/>
            <a:ext cx="7051842" cy="5024438"/>
          </a:xfrm>
        </p:spPr>
      </p:pic>
    </p:spTree>
    <p:extLst>
      <p:ext uri="{BB962C8B-B14F-4D97-AF65-F5344CB8AC3E}">
        <p14:creationId xmlns:p14="http://schemas.microsoft.com/office/powerpoint/2010/main" val="485626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0435-5648-B153-FF1F-7E31DCF2C8E1}"/>
              </a:ext>
            </a:extLst>
          </p:cNvPr>
          <p:cNvSpPr>
            <a:spLocks noGrp="1"/>
          </p:cNvSpPr>
          <p:nvPr>
            <p:ph type="title"/>
          </p:nvPr>
        </p:nvSpPr>
        <p:spPr>
          <a:xfrm>
            <a:off x="1484311" y="685801"/>
            <a:ext cx="10018713" cy="679862"/>
          </a:xfrm>
        </p:spPr>
        <p:txBody>
          <a:bodyPr>
            <a:normAutofit fontScale="90000"/>
          </a:bodyPr>
          <a:lstStyle/>
          <a:p>
            <a:r>
              <a:rPr lang="en-US" sz="4000" b="1" dirty="0">
                <a:solidFill>
                  <a:srgbClr val="00B050"/>
                </a:solidFill>
                <a:effectLst/>
                <a:latin typeface="Calibri" panose="020F0502020204030204" pitchFamily="34" charset="0"/>
                <a:cs typeface="Times New Roman" panose="02020603050405020304" pitchFamily="18" charset="0"/>
              </a:rPr>
              <a:t>Problem Definition</a:t>
            </a:r>
            <a:endParaRPr lang="en-US" dirty="0"/>
          </a:p>
        </p:txBody>
      </p:sp>
      <p:sp>
        <p:nvSpPr>
          <p:cNvPr id="3" name="Content Placeholder 2">
            <a:extLst>
              <a:ext uri="{FF2B5EF4-FFF2-40B4-BE49-F238E27FC236}">
                <a16:creationId xmlns:a16="http://schemas.microsoft.com/office/drawing/2014/main" id="{1A9F1FB1-DC52-52C3-BC6C-B6443520860A}"/>
              </a:ext>
            </a:extLst>
          </p:cNvPr>
          <p:cNvSpPr>
            <a:spLocks noGrp="1"/>
          </p:cNvSpPr>
          <p:nvPr>
            <p:ph idx="1"/>
          </p:nvPr>
        </p:nvSpPr>
        <p:spPr>
          <a:xfrm>
            <a:off x="1484310" y="1543792"/>
            <a:ext cx="10018713" cy="5201391"/>
          </a:xfrm>
        </p:spPr>
        <p:txBody>
          <a:bodyPr>
            <a:normAutofit/>
          </a:bodyPr>
          <a:lstStyle/>
          <a:p>
            <a:pPr marL="0" marR="0">
              <a:lnSpc>
                <a:spcPct val="107000"/>
              </a:lnSpc>
              <a:spcBef>
                <a:spcPts val="0"/>
              </a:spcBef>
              <a:spcAft>
                <a:spcPts val="800"/>
              </a:spcAft>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International Chamber of Commerce of Geneva claimed that the total global annual sale of counterfeit products is USD 650 billion.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Poor visibility, lack of transparency, incorrect recording and inefficient tracking are some of the challenges faced within the supply-chain ecosystem, which means that it has made it harder to understand where the problem arises. </a:t>
            </a:r>
            <a:endParaRPr lang="en-US" dirty="0"/>
          </a:p>
        </p:txBody>
      </p:sp>
    </p:spTree>
    <p:extLst>
      <p:ext uri="{BB962C8B-B14F-4D97-AF65-F5344CB8AC3E}">
        <p14:creationId xmlns:p14="http://schemas.microsoft.com/office/powerpoint/2010/main" val="300493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AACD2-FBB0-61B0-CED1-2A12D7C0A194}"/>
              </a:ext>
            </a:extLst>
          </p:cNvPr>
          <p:cNvSpPr>
            <a:spLocks noGrp="1"/>
          </p:cNvSpPr>
          <p:nvPr>
            <p:ph type="title"/>
          </p:nvPr>
        </p:nvSpPr>
        <p:spPr>
          <a:xfrm>
            <a:off x="1484311" y="685801"/>
            <a:ext cx="10018713" cy="381000"/>
          </a:xfrm>
        </p:spPr>
        <p:txBody>
          <a:bodyPr>
            <a:normAutofit fontScale="90000"/>
          </a:bodyPr>
          <a:lstStyle/>
          <a:p>
            <a:r>
              <a:rPr lang="en-US" sz="4000" b="1" dirty="0">
                <a:solidFill>
                  <a:srgbClr val="00B050"/>
                </a:solidFill>
                <a:effectLst/>
                <a:latin typeface="Calibri" panose="020F0502020204030204" pitchFamily="34" charset="0"/>
                <a:cs typeface="Times New Roman" panose="02020603050405020304" pitchFamily="18" charset="0"/>
              </a:rPr>
              <a:t>Problem Definition</a:t>
            </a:r>
            <a:endParaRPr lang="en-US" dirty="0"/>
          </a:p>
        </p:txBody>
      </p:sp>
      <p:sp>
        <p:nvSpPr>
          <p:cNvPr id="3" name="Content Placeholder 2">
            <a:extLst>
              <a:ext uri="{FF2B5EF4-FFF2-40B4-BE49-F238E27FC236}">
                <a16:creationId xmlns:a16="http://schemas.microsoft.com/office/drawing/2014/main" id="{83AC5A71-25A6-E96D-EC11-12ABCBEEE7E1}"/>
              </a:ext>
            </a:extLst>
          </p:cNvPr>
          <p:cNvSpPr>
            <a:spLocks noGrp="1"/>
          </p:cNvSpPr>
          <p:nvPr>
            <p:ph idx="1"/>
          </p:nvPr>
        </p:nvSpPr>
        <p:spPr>
          <a:xfrm>
            <a:off x="1484310" y="1066801"/>
            <a:ext cx="10018713" cy="5203370"/>
          </a:xfrm>
        </p:spPr>
        <p:txBody>
          <a:bodyPr/>
          <a:lstStyle/>
          <a:p>
            <a:r>
              <a:rPr lang="en-US" sz="2400" b="0" i="0" dirty="0">
                <a:solidFill>
                  <a:srgbClr val="000000"/>
                </a:solidFill>
                <a:effectLst/>
                <a:latin typeface="CMR10"/>
              </a:rPr>
              <a:t>In addition, most of the existing anti-counterfeiting supply chains are </a:t>
            </a:r>
            <a:r>
              <a:rPr lang="en-US" sz="2400" b="1" i="0" dirty="0">
                <a:solidFill>
                  <a:srgbClr val="000000"/>
                </a:solidFill>
                <a:effectLst/>
                <a:latin typeface="CMBX10"/>
              </a:rPr>
              <a:t>centralized and depend on a central authority </a:t>
            </a:r>
            <a:r>
              <a:rPr lang="en-US" sz="2400" b="0" i="0" dirty="0">
                <a:solidFill>
                  <a:srgbClr val="000000"/>
                </a:solidFill>
                <a:effectLst/>
                <a:latin typeface="CMR10"/>
              </a:rPr>
              <a:t>to authenticate products. Despite their potential to detect counterfeit products, their centralization dependency introduces many problems.</a:t>
            </a:r>
          </a:p>
          <a:p>
            <a:endParaRPr lang="en-US" dirty="0"/>
          </a:p>
        </p:txBody>
      </p:sp>
    </p:spTree>
    <p:extLst>
      <p:ext uri="{BB962C8B-B14F-4D97-AF65-F5344CB8AC3E}">
        <p14:creationId xmlns:p14="http://schemas.microsoft.com/office/powerpoint/2010/main" val="2058880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52C1-3FBF-D968-D80F-DBD165D4BA47}"/>
              </a:ext>
            </a:extLst>
          </p:cNvPr>
          <p:cNvSpPr>
            <a:spLocks noGrp="1"/>
          </p:cNvSpPr>
          <p:nvPr>
            <p:ph type="title"/>
          </p:nvPr>
        </p:nvSpPr>
        <p:spPr/>
        <p:txBody>
          <a:bodyPr>
            <a:normAutofit/>
          </a:bodyPr>
          <a:lstStyle/>
          <a:p>
            <a:r>
              <a:rPr lang="en-US" sz="3200" dirty="0">
                <a:solidFill>
                  <a:srgbClr val="00B050"/>
                </a:solidFill>
                <a:latin typeface="Calibri" panose="020F0502020204030204" pitchFamily="34" charset="0"/>
                <a:cs typeface="Calibri" panose="020F0502020204030204" pitchFamily="34" charset="0"/>
              </a:rPr>
              <a:t>proposed solution</a:t>
            </a:r>
          </a:p>
        </p:txBody>
      </p:sp>
      <p:sp>
        <p:nvSpPr>
          <p:cNvPr id="3" name="Content Placeholder 2">
            <a:extLst>
              <a:ext uri="{FF2B5EF4-FFF2-40B4-BE49-F238E27FC236}">
                <a16:creationId xmlns:a16="http://schemas.microsoft.com/office/drawing/2014/main" id="{3409A51D-7283-F1A4-6849-2B0C24865BB6}"/>
              </a:ext>
            </a:extLst>
          </p:cNvPr>
          <p:cNvSpPr>
            <a:spLocks noGrp="1"/>
          </p:cNvSpPr>
          <p:nvPr>
            <p:ph idx="1"/>
          </p:nvPr>
        </p:nvSpPr>
        <p:spPr/>
        <p:txBody>
          <a:bodyPr>
            <a:normAutofit fontScale="92500" lnSpcReduction="10000"/>
          </a:bodyPr>
          <a:lstStyle/>
          <a:p>
            <a:r>
              <a:rPr lang="en-US" sz="2400" dirty="0">
                <a:effectLst/>
                <a:latin typeface="Calibri" panose="020F0502020204030204" pitchFamily="34" charset="0"/>
                <a:ea typeface="Calibri" panose="020F0502020204030204" pitchFamily="34" charset="0"/>
              </a:rPr>
              <a:t>We have come up with an idea that utilizes both blockchain technology and </a:t>
            </a:r>
            <a:r>
              <a:rPr lang="en-US" sz="2400" dirty="0" err="1">
                <a:effectLst/>
                <a:latin typeface="Calibri" panose="020F0502020204030204" pitchFamily="34" charset="0"/>
                <a:ea typeface="Calibri" panose="020F0502020204030204" pitchFamily="34" charset="0"/>
              </a:rPr>
              <a:t>QRcode</a:t>
            </a:r>
            <a:r>
              <a:rPr lang="en-US" sz="2400" dirty="0">
                <a:effectLst/>
                <a:latin typeface="Calibri" panose="020F0502020204030204" pitchFamily="34" charset="0"/>
                <a:ea typeface="Calibri" panose="020F0502020204030204" pitchFamily="34" charset="0"/>
              </a:rPr>
              <a:t> with a new form of algorithm that may enable one to validate products as they go through the production and distribution processes within the supply chain in order to weed out any counterfeit goods. </a:t>
            </a:r>
            <a:r>
              <a:rPr lang="en-US" sz="2400" dirty="0">
                <a:solidFill>
                  <a:srgbClr val="000000"/>
                </a:solidFill>
                <a:effectLst/>
                <a:latin typeface="Calibri" panose="020F0502020204030204" pitchFamily="34" charset="0"/>
                <a:ea typeface="Calibri" panose="020F0502020204030204" pitchFamily="34" charset="0"/>
              </a:rPr>
              <a:t>Blockchain technology helps to solve the problem of counterfeiting a product.</a:t>
            </a:r>
          </a:p>
          <a:p>
            <a:r>
              <a:rPr lang="en-US" sz="2400" dirty="0">
                <a:solidFill>
                  <a:srgbClr val="000000"/>
                </a:solidFill>
                <a:effectLst/>
                <a:latin typeface="Calibri" panose="020F0502020204030204" pitchFamily="34" charset="0"/>
                <a:ea typeface="Calibri" panose="020F0502020204030204" pitchFamily="34" charset="0"/>
              </a:rPr>
              <a:t>Product information is permanently recorded by a blockchain, and cannot be altered, erased, or manipulated. A blockchain is a public decentralized ledger, so historical product information can be freely observed and verified by a user within the supply chain cycle.</a:t>
            </a:r>
            <a:endParaRPr lang="en-US" dirty="0"/>
          </a:p>
          <a:p>
            <a:endParaRPr lang="en-US" dirty="0"/>
          </a:p>
        </p:txBody>
      </p:sp>
    </p:spTree>
    <p:extLst>
      <p:ext uri="{BB962C8B-B14F-4D97-AF65-F5344CB8AC3E}">
        <p14:creationId xmlns:p14="http://schemas.microsoft.com/office/powerpoint/2010/main" val="2742485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C3D3-0725-D63F-E8AB-C49BF4A7350E}"/>
              </a:ext>
            </a:extLst>
          </p:cNvPr>
          <p:cNvSpPr>
            <a:spLocks noGrp="1"/>
          </p:cNvSpPr>
          <p:nvPr>
            <p:ph type="title"/>
          </p:nvPr>
        </p:nvSpPr>
        <p:spPr/>
        <p:txBody>
          <a:bodyPr>
            <a:normAutofit/>
          </a:bodyPr>
          <a:lstStyle/>
          <a:p>
            <a:r>
              <a:rPr lang="en-US" sz="3200" dirty="0">
                <a:solidFill>
                  <a:srgbClr val="00B050"/>
                </a:solidFill>
                <a:latin typeface="Calibri" panose="020F0502020204030204" pitchFamily="34" charset="0"/>
                <a:cs typeface="Calibri" panose="020F0502020204030204" pitchFamily="34" charset="0"/>
              </a:rPr>
              <a:t>targeted client or market</a:t>
            </a:r>
          </a:p>
        </p:txBody>
      </p:sp>
      <p:pic>
        <p:nvPicPr>
          <p:cNvPr id="4" name="Content Placeholder 10">
            <a:extLst>
              <a:ext uri="{FF2B5EF4-FFF2-40B4-BE49-F238E27FC236}">
                <a16:creationId xmlns:a16="http://schemas.microsoft.com/office/drawing/2014/main" id="{EF2B4D4A-47C5-64C5-8801-76D01382E8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483" y="2173184"/>
            <a:ext cx="10034368" cy="3360717"/>
          </a:xfrm>
        </p:spPr>
      </p:pic>
    </p:spTree>
    <p:extLst>
      <p:ext uri="{BB962C8B-B14F-4D97-AF65-F5344CB8AC3E}">
        <p14:creationId xmlns:p14="http://schemas.microsoft.com/office/powerpoint/2010/main" val="396515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E27B-3BEF-B465-48D0-7B197BE0D8FF}"/>
              </a:ext>
            </a:extLst>
          </p:cNvPr>
          <p:cNvSpPr>
            <a:spLocks noGrp="1"/>
          </p:cNvSpPr>
          <p:nvPr>
            <p:ph type="title"/>
          </p:nvPr>
        </p:nvSpPr>
        <p:spPr/>
        <p:txBody>
          <a:bodyPr>
            <a:normAutofit/>
          </a:bodyPr>
          <a:lstStyle/>
          <a:p>
            <a:r>
              <a:rPr lang="en-US" sz="3200" dirty="0">
                <a:solidFill>
                  <a:srgbClr val="00B050"/>
                </a:solidFill>
                <a:latin typeface="Calibri" panose="020F0502020204030204" pitchFamily="34" charset="0"/>
                <a:cs typeface="Calibri" panose="020F0502020204030204" pitchFamily="34" charset="0"/>
              </a:rPr>
              <a:t>targeted client or market</a:t>
            </a:r>
          </a:p>
        </p:txBody>
      </p:sp>
      <p:sp>
        <p:nvSpPr>
          <p:cNvPr id="3" name="Content Placeholder 2">
            <a:extLst>
              <a:ext uri="{FF2B5EF4-FFF2-40B4-BE49-F238E27FC236}">
                <a16:creationId xmlns:a16="http://schemas.microsoft.com/office/drawing/2014/main" id="{3278F015-AC68-F77E-F46B-7E348D1DDD66}"/>
              </a:ext>
            </a:extLst>
          </p:cNvPr>
          <p:cNvSpPr>
            <a:spLocks noGrp="1"/>
          </p:cNvSpPr>
          <p:nvPr>
            <p:ph idx="1"/>
          </p:nvPr>
        </p:nvSpPr>
        <p:spPr/>
        <p:txBody>
          <a:bodyPr/>
          <a:lstStyle/>
          <a:p>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Among those most impacted by counterfeiting are companies in the fashion </a:t>
            </a:r>
            <a:r>
              <a:rPr lang="en-US" sz="2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industry,particularly</a:t>
            </a: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high end fashion brands such as Louis Vuitton, Gucci, and Prada (</a:t>
            </a:r>
            <a:r>
              <a:rPr lang="en-US" sz="2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Mavlanova</a:t>
            </a: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&amp;</a:t>
            </a:r>
            <a:r>
              <a:rPr lang="en-US" sz="2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Benbunan-Fich</a:t>
            </a: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2010). Due to the relative ease of manufacturing imitated clothing, bags, shoes, and accessories, combined with the prestige and exclusivity achieved through expensive brand marketing campaigns, the fashion industry has become a viable target for counterfeiters all over the world (</a:t>
            </a:r>
            <a:r>
              <a:rPr lang="en-US" sz="2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Mavlanova</a:t>
            </a: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&amp; </a:t>
            </a:r>
            <a:r>
              <a:rPr lang="en-US" sz="2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Benbunan-Fich</a:t>
            </a: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2010)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8606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40B0-CCD3-87BE-3627-F1B82DCE1C5E}"/>
              </a:ext>
            </a:extLst>
          </p:cNvPr>
          <p:cNvSpPr>
            <a:spLocks noGrp="1"/>
          </p:cNvSpPr>
          <p:nvPr>
            <p:ph type="title"/>
          </p:nvPr>
        </p:nvSpPr>
        <p:spPr/>
        <p:txBody>
          <a:bodyPr>
            <a:normAutofit/>
          </a:bodyPr>
          <a:lstStyle/>
          <a:p>
            <a:r>
              <a:rPr lang="en-US" sz="3200" dirty="0">
                <a:solidFill>
                  <a:srgbClr val="00B050"/>
                </a:solidFill>
                <a:latin typeface="Calibri" panose="020F0502020204030204" pitchFamily="34" charset="0"/>
                <a:cs typeface="Calibri" panose="020F0502020204030204" pitchFamily="34" charset="0"/>
              </a:rPr>
              <a:t>existing systems</a:t>
            </a:r>
          </a:p>
        </p:txBody>
      </p:sp>
      <p:sp>
        <p:nvSpPr>
          <p:cNvPr id="3" name="Content Placeholder 2">
            <a:extLst>
              <a:ext uri="{FF2B5EF4-FFF2-40B4-BE49-F238E27FC236}">
                <a16:creationId xmlns:a16="http://schemas.microsoft.com/office/drawing/2014/main" id="{4D377417-F26E-0E88-7F8F-78F264E7BFB9}"/>
              </a:ext>
            </a:extLst>
          </p:cNvPr>
          <p:cNvSpPr>
            <a:spLocks noGrp="1"/>
          </p:cNvSpPr>
          <p:nvPr>
            <p:ph idx="1"/>
          </p:nvPr>
        </p:nvSpPr>
        <p:spPr>
          <a:xfrm>
            <a:off x="1484310" y="2256313"/>
            <a:ext cx="10018713" cy="4298866"/>
          </a:xfrm>
        </p:spPr>
        <p:txBody>
          <a:bodyPr>
            <a:normAutofit/>
          </a:bodyPr>
          <a:lstStyle/>
          <a:p>
            <a:r>
              <a:rPr lang="en-US" sz="2400" b="1" dirty="0">
                <a:effectLst/>
                <a:latin typeface="Calibri" panose="020F0502020204030204" pitchFamily="34" charset="0"/>
                <a:ea typeface="Calibri" panose="020F0502020204030204" pitchFamily="34" charset="0"/>
                <a:cs typeface="Times New Roman" panose="02020603050405020304" pitchFamily="18" charset="0"/>
              </a:rPr>
              <a:t>Cryptographic Approaches</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Cryptographic approaches use public or private key cryptography to authenticate products. propose an online approach that uses NFC tags and is based on public key cryptography. This approach allows customers to check the authenticity of products using their smartphones and does not require access to a database. </a:t>
            </a:r>
          </a:p>
          <a:p>
            <a:endParaRPr lang="en-US" dirty="0"/>
          </a:p>
        </p:txBody>
      </p:sp>
    </p:spTree>
    <p:extLst>
      <p:ext uri="{BB962C8B-B14F-4D97-AF65-F5344CB8AC3E}">
        <p14:creationId xmlns:p14="http://schemas.microsoft.com/office/powerpoint/2010/main" val="3953724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1087</TotalTime>
  <Words>974</Words>
  <Application>Microsoft Office PowerPoint</Application>
  <PresentationFormat>Widescreen</PresentationFormat>
  <Paragraphs>47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CMBX10</vt:lpstr>
      <vt:lpstr>CMR10</vt:lpstr>
      <vt:lpstr>Corbel</vt:lpstr>
      <vt:lpstr>Times New Roman</vt:lpstr>
      <vt:lpstr>Parallax</vt:lpstr>
      <vt:lpstr>IMPLEMENTING A BLOCCHAIN BASED ANTI-COUNTERFEIT SYSTEM</vt:lpstr>
      <vt:lpstr>motivation </vt:lpstr>
      <vt:lpstr>Problem Definition </vt:lpstr>
      <vt:lpstr>Problem Definition</vt:lpstr>
      <vt:lpstr>Problem Definition</vt:lpstr>
      <vt:lpstr>proposed solution</vt:lpstr>
      <vt:lpstr>targeted client or market</vt:lpstr>
      <vt:lpstr>targeted client or market</vt:lpstr>
      <vt:lpstr>existing systems</vt:lpstr>
      <vt:lpstr>Monitoring and blocking of suspicious resources</vt:lpstr>
      <vt:lpstr> Track-and-Trace Approaches</vt:lpstr>
      <vt:lpstr>proposed system</vt:lpstr>
      <vt:lpstr>proposed system:UI</vt:lpstr>
      <vt:lpstr>Within the blockchain network</vt:lpstr>
      <vt:lpstr>Within the blockchain network</vt:lpstr>
      <vt:lpstr>Within the blockchain network</vt:lpstr>
      <vt:lpstr>PowerPoint Presentation</vt:lpstr>
      <vt:lpstr>benefits</vt:lpstr>
      <vt:lpstr>achievement</vt:lpstr>
      <vt:lpstr>future/work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 BLOCCHAIN BASED ANTI-COUNTERFEIT SYSTEM</dc:title>
  <dc:creator>victor mbugua</dc:creator>
  <cp:lastModifiedBy>victor mbugua</cp:lastModifiedBy>
  <cp:revision>6</cp:revision>
  <dcterms:created xsi:type="dcterms:W3CDTF">2022-08-29T04:49:19Z</dcterms:created>
  <dcterms:modified xsi:type="dcterms:W3CDTF">2022-10-27T14:54:18Z</dcterms:modified>
</cp:coreProperties>
</file>