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3" r:id="rId2"/>
    <p:sldId id="284" r:id="rId3"/>
    <p:sldId id="285" r:id="rId4"/>
    <p:sldId id="287" r:id="rId5"/>
    <p:sldId id="534" r:id="rId6"/>
    <p:sldId id="288" r:id="rId7"/>
    <p:sldId id="536" r:id="rId8"/>
    <p:sldId id="537" r:id="rId9"/>
    <p:sldId id="549" r:id="rId10"/>
    <p:sldId id="535" r:id="rId11"/>
    <p:sldId id="544" r:id="rId12"/>
    <p:sldId id="542" r:id="rId13"/>
    <p:sldId id="541" r:id="rId14"/>
    <p:sldId id="543" r:id="rId15"/>
    <p:sldId id="539" r:id="rId16"/>
    <p:sldId id="540" r:id="rId17"/>
    <p:sldId id="545" r:id="rId18"/>
    <p:sldId id="546" r:id="rId19"/>
    <p:sldId id="547" r:id="rId20"/>
    <p:sldId id="548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4AA989B-A095-4760-879E-B6DD540764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338F0F-8F7A-42B1-B0AE-0FEB2124AE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3D1EF-9E4E-4FA5-991D-4896A45B6A41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6FBD64-7B58-4BE8-99CD-3E2973391C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7824EE-DFF8-483D-BB3F-729C1C1455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E24D-12B2-40CE-A289-3F7553D0B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075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5CA37-5718-4204-8A76-1A22BFFAD1E1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468A8-C48D-4C43-8CA4-3DF01D170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64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79" y="-52626"/>
            <a:ext cx="9242995" cy="69380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64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4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50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252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559D2-F617-BCA8-3EC0-8FAEA084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>
            <a:extLst>
              <a:ext uri="{FF2B5EF4-FFF2-40B4-BE49-F238E27FC236}">
                <a16:creationId xmlns:a16="http://schemas.microsoft.com/office/drawing/2014/main" id="{032E7A93-0659-BA47-D517-98E32BA9DD4C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292BC7-1F7F-9D40-9087-6F09BBEB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BC4A54-5EE4-6E81-12F5-C641077D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A68D3-BB3E-734F-9FA0-9CE8EAB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ACFCEF3-8C87-4D9A-8594-A8568C4D4AD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683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A42B0-06DD-8695-DB91-B906A6F3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516F4B-B2A0-8B87-7D4D-B282A6065E9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66CBD9-B8C8-0FB1-0F34-82ED52DE9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79252A-AD12-A3F5-07F9-5CA13C11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088A72-05A9-FA9A-70A0-D8D556A1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FB0287-7292-B79A-DF74-D5B360FA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C5A165B-94C5-46A5-9D02-412A87F0F71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398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48C0595C-18F2-BC51-B9DF-FCAA691E8F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EB4A149-DD93-F3E6-C33D-7FC1151B46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D9E0E5D-B432-425E-8758-3743C89D4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ACFCB0-4300-43FC-9B76-B88B163B49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8774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526" y="332656"/>
            <a:ext cx="7392761" cy="508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spc="68" baseline="0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848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08" y="0"/>
            <a:ext cx="9252520" cy="69573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72008" y="0"/>
            <a:ext cx="7905056" cy="90872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01291"/>
            <a:ext cx="8229600" cy="4525963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1158461-0285-4965-AF1E-FACC7B0CCAF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58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08" y="0"/>
            <a:ext cx="9252520" cy="6957391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98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91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86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55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60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54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0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-164281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58461-0285-4965-AF1E-FACC7B0CCAF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36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osquitto.org/downloa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hrome.google.com/webstore/detail/mqttlens/hemojaaeigabkbcookmlgmdigohjobjm?hl=zh-T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phpmyadmin/url.php?url=https://dev.mysql.com/doc/refman/8.0/en/selec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ghcharts.com/demo/line-label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rhinos/phpMQTT/blob/master/phpMQTT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9E48BF4-D8FB-F416-48E8-6E5B67B53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使用統計圖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5B695B4A-8BE7-7B33-C3FC-E367B7B56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1B05FD-6DDF-098C-4977-24D79023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73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7743E-4AA4-1DA6-07E9-98D9C4C5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PHP using MQTT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1B32FC-AAC2-91F2-052A-E2C02B94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957F80-7995-B0CF-AFEE-0EF88B1E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4195C0D-6192-9544-3284-DE935C64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315"/>
            <a:ext cx="9144000" cy="45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0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188FD-F34A-09B8-7FE2-CD5C49B7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1DA486-4CD6-CA57-1409-0D005F93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B4CF9F-F803-641D-8DA7-8A5D3A1F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84C9E0A-4214-EE2C-B8D7-71AE41C6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226"/>
            <a:ext cx="89439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3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D3E37-E609-2277-70B1-B23F898E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 </a:t>
            </a:r>
            <a:r>
              <a:rPr lang="zh-TW" altLang="en-US" dirty="0"/>
              <a:t>建立</a:t>
            </a:r>
            <a:r>
              <a:rPr lang="en-US" altLang="zh-TW" dirty="0"/>
              <a:t>MQTT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A68760-C7D9-74E2-4C47-0FDFFE93E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https://mosquitto.org/download/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14CC7C-FC71-2732-23E2-E3B8E484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3A5DC7-BB57-C33D-7DD1-6391AD912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16832"/>
            <a:ext cx="63150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1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E29AD-472D-5759-D0D7-42D8B19E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設定防火牆允許</a:t>
            </a:r>
            <a:r>
              <a:rPr lang="en-US" altLang="zh-TW" dirty="0"/>
              <a:t>1883port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016DC-DF27-DCFF-03A7-6478FE22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F56D81-48A1-3DF6-BD22-F5417883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C095B2-D04E-A97C-D6C5-206E2E03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08" y="894974"/>
            <a:ext cx="9144000" cy="684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4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4176B-EFF3-702C-EBBB-ADAFC0C7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/>
              <a:t>shell</a:t>
            </a:r>
            <a:r>
              <a:rPr lang="zh-TW" altLang="en-US" dirty="0"/>
              <a:t>畫面啟動</a:t>
            </a:r>
            <a:r>
              <a:rPr lang="en-US" altLang="zh-TW" dirty="0" err="1"/>
              <a:t>php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6AC05-A4A3-2D58-ADAC-29BFB132B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切到</a:t>
            </a:r>
            <a:r>
              <a:rPr lang="en-US" altLang="zh-TW" dirty="0" err="1"/>
              <a:t>mqtt</a:t>
            </a:r>
            <a:r>
              <a:rPr lang="zh-TW" altLang="en-US" dirty="0"/>
              <a:t>資料夾下</a:t>
            </a:r>
            <a:endParaRPr lang="en-US" altLang="zh-TW" dirty="0"/>
          </a:p>
          <a:p>
            <a:r>
              <a:rPr lang="zh-TW" altLang="en-US" dirty="0"/>
              <a:t>下指令</a:t>
            </a:r>
            <a:r>
              <a:rPr lang="en-US" altLang="zh-TW" dirty="0" err="1"/>
              <a:t>php</a:t>
            </a:r>
            <a:r>
              <a:rPr lang="en-US" altLang="zh-TW" dirty="0"/>
              <a:t> </a:t>
            </a:r>
            <a:r>
              <a:rPr lang="en-US" altLang="zh-TW" dirty="0" err="1"/>
              <a:t>mqtt.php</a:t>
            </a:r>
            <a:endParaRPr lang="en-US" altLang="zh-TW" dirty="0"/>
          </a:p>
          <a:p>
            <a:r>
              <a:rPr lang="zh-TW" altLang="en-US" dirty="0"/>
              <a:t>打前面部分字可以用</a:t>
            </a:r>
            <a:r>
              <a:rPr lang="en-US" altLang="zh-TW" dirty="0"/>
              <a:t>tab</a:t>
            </a:r>
            <a:r>
              <a:rPr lang="zh-TW" altLang="en-US" dirty="0"/>
              <a:t>自動帶入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24E5D5-F79F-17DA-FBE0-F8525462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B0D341F-BC7D-D4B1-DB32-D6AFB52F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8960"/>
            <a:ext cx="9144000" cy="396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0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85112-C321-9A54-BBEE-5065ACD7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MQTT</a:t>
            </a:r>
            <a:r>
              <a:rPr lang="zh-TW" altLang="en-US" dirty="0"/>
              <a:t>傳送訊息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8A2757-280D-6DC7-1176-E5C5A09C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b="0" i="0" u="none" strike="noStrike" dirty="0" err="1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MQTTLens</a:t>
            </a:r>
            <a:endParaRPr lang="en-US" altLang="zh-TW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r>
              <a:rPr lang="zh-TW" altLang="en-US" dirty="0"/>
              <a:t>透過</a:t>
            </a:r>
            <a:r>
              <a:rPr lang="en-US" altLang="zh-TW" dirty="0"/>
              <a:t>google</a:t>
            </a:r>
            <a:r>
              <a:rPr lang="zh-TW" altLang="en-US" dirty="0"/>
              <a:t>擴充功能使用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A7AD5E-E761-E169-467E-7AD7E38A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5D25AD-FE11-0E53-7C6C-AE5400D4A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6" y="2502075"/>
            <a:ext cx="6321600" cy="435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7CC9A-9BCD-87AE-8335-32E7208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推送資料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F2688C-9A9D-8405-A92E-60561720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01291"/>
            <a:ext cx="9001000" cy="4525963"/>
          </a:xfrm>
        </p:spPr>
        <p:txBody>
          <a:bodyPr/>
          <a:lstStyle/>
          <a:p>
            <a:r>
              <a:rPr lang="zh-TW" altLang="en-US" dirty="0"/>
              <a:t>主題要一致</a:t>
            </a:r>
            <a:endParaRPr lang="en-US" altLang="zh-TW" dirty="0"/>
          </a:p>
          <a:p>
            <a:r>
              <a:rPr lang="en-US" altLang="zh-TW" dirty="0"/>
              <a:t>Msg</a:t>
            </a:r>
            <a:r>
              <a:rPr lang="zh-TW" altLang="en-US" dirty="0"/>
              <a:t>需要使用</a:t>
            </a:r>
            <a:r>
              <a:rPr lang="en-US" altLang="zh-TW" dirty="0" err="1"/>
              <a:t>Json</a:t>
            </a:r>
            <a:r>
              <a:rPr lang="zh-TW" altLang="en-US" dirty="0"/>
              <a:t>格式</a:t>
            </a:r>
            <a:endParaRPr lang="en-US" altLang="zh-TW" dirty="0"/>
          </a:p>
          <a:p>
            <a:r>
              <a:rPr lang="en-US" altLang="zh-TW" dirty="0"/>
              <a:t>{"sensorname":"sensorA","sensorValue":20}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AA9CF5-3D1D-66FA-4925-B4F8CCFF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9A8010-8A61-37F8-0183-6A0FB0CF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411" y="2992861"/>
            <a:ext cx="9144000" cy="512769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EA7A7B9-4AB8-03DA-56DE-E72ADD6DB213}"/>
              </a:ext>
            </a:extLst>
          </p:cNvPr>
          <p:cNvSpPr/>
          <p:nvPr/>
        </p:nvSpPr>
        <p:spPr>
          <a:xfrm>
            <a:off x="1187624" y="4725144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9C710A-0DD2-E154-46BF-5EA4D44437F0}"/>
              </a:ext>
            </a:extLst>
          </p:cNvPr>
          <p:cNvSpPr/>
          <p:nvPr/>
        </p:nvSpPr>
        <p:spPr>
          <a:xfrm>
            <a:off x="3369239" y="489601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4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6AF33-1E1E-F38C-0295-899131F7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改寫表格顯示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2A3342-0AAB-FE12-BE65-C84690F0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將所有</a:t>
            </a:r>
            <a:r>
              <a:rPr lang="en-US" altLang="zh-TW" dirty="0"/>
              <a:t>sensor</a:t>
            </a:r>
            <a:r>
              <a:rPr lang="zh-TW" altLang="en-US" dirty="0"/>
              <a:t>取最新一筆資料顯示</a:t>
            </a:r>
            <a:endParaRPr lang="en-US" altLang="zh-TW" dirty="0"/>
          </a:p>
          <a:p>
            <a:r>
              <a:rPr lang="en-US" altLang="zh-TW" dirty="0" err="1"/>
              <a:t>Sql</a:t>
            </a:r>
            <a:r>
              <a:rPr lang="en-US" altLang="zh-TW" dirty="0"/>
              <a:t> </a:t>
            </a:r>
            <a:r>
              <a:rPr lang="zh-TW" altLang="en-US" dirty="0"/>
              <a:t>語法</a:t>
            </a:r>
            <a:endParaRPr lang="en-US" altLang="zh-TW" dirty="0"/>
          </a:p>
          <a:p>
            <a:r>
              <a:rPr lang="en-US" altLang="zh-TW" b="0" i="0" u="none" strike="noStrike" dirty="0">
                <a:solidFill>
                  <a:srgbClr val="770088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u="none" strike="noStrike" dirty="0">
                <a:solidFill>
                  <a:srgbClr val="770088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,ROW_NUMBER</a:t>
            </a:r>
            <a:r>
              <a:rPr lang="en-US" altLang="zh-TW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over </a:t>
            </a:r>
            <a:r>
              <a:rPr lang="en-US" altLang="zh-TW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PARTITION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name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8855"/>
                </a:solidFill>
                <a:effectLst/>
                <a:latin typeface="Courier New" panose="02070309020205020404" pitchFamily="49" charset="0"/>
              </a:rPr>
              <a:t>datetime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lang="en-US" altLang="zh-TW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sn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mqtt</a:t>
            </a:r>
            <a:r>
              <a:rPr lang="en-US" altLang="zh-TW" b="0" i="0" dirty="0">
                <a:solidFill>
                  <a:srgbClr val="999977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R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R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.sn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47A9FA-4315-756E-77D4-A882348A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498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7B313-C3E8-6726-26D4-C019EFFC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38DD7-F2BF-EA22-B100-66275797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1B3A43-091D-5DA0-08FA-D1C69317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6A1CE0-E73A-0655-F2AD-C0395312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08" y="1124744"/>
            <a:ext cx="9144000" cy="118872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67B52C1-B184-8B9C-141F-4886FBA7E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008" y="2295333"/>
            <a:ext cx="7833048" cy="44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99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63F39-A4D9-80FC-BF97-8DAA5564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改寫折線圖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FCA1C3-CE1D-B680-6BC5-EC56928D2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01291"/>
            <a:ext cx="8712968" cy="4525963"/>
          </a:xfrm>
        </p:spPr>
        <p:txBody>
          <a:bodyPr/>
          <a:lstStyle/>
          <a:p>
            <a:r>
              <a:rPr lang="zh-TW" altLang="en-US" dirty="0"/>
              <a:t>使用結合陣列將</a:t>
            </a:r>
            <a:r>
              <a:rPr lang="en-US" altLang="zh-TW" dirty="0"/>
              <a:t>sensor</a:t>
            </a:r>
            <a:r>
              <a:rPr lang="zh-TW" altLang="en-US" dirty="0"/>
              <a:t> 代號帶入後取得名稱</a:t>
            </a:r>
            <a:endParaRPr lang="en-US" altLang="zh-TW" dirty="0"/>
          </a:p>
          <a:p>
            <a:r>
              <a:rPr lang="zh-TW" altLang="en-US" dirty="0"/>
              <a:t>透過陣列方式將資料塞到</a:t>
            </a:r>
            <a:r>
              <a:rPr lang="en-US" altLang="zh-TW" dirty="0" err="1"/>
              <a:t>xData</a:t>
            </a:r>
            <a:r>
              <a:rPr lang="en-US" altLang="zh-TW" dirty="0"/>
              <a:t>, </a:t>
            </a:r>
            <a:r>
              <a:rPr lang="en-US" altLang="zh-TW" dirty="0" err="1"/>
              <a:t>yData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608310-EF1A-CD9D-4361-E3A9367A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5636C5-7FC0-EFC5-C2A4-970AEDEB7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4501"/>
            <a:ext cx="9144000" cy="257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6279D-3FCE-9C4B-64E2-C70ECC49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highcharts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8F2793-3F5C-9841-FED7-D6697A09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範例簡介</a:t>
            </a:r>
            <a:endParaRPr lang="en-US" altLang="zh-TW" sz="2400" dirty="0"/>
          </a:p>
          <a:p>
            <a:r>
              <a:rPr lang="en-US" altLang="zh-TW" sz="2400" dirty="0">
                <a:hlinkClick r:id="rId2"/>
              </a:rPr>
              <a:t>https://www.highcharts.com/demo/line-labels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err="1"/>
              <a:t>Highcharts</a:t>
            </a:r>
            <a:r>
              <a:rPr lang="en-US" altLang="zh-TW" sz="2400" dirty="0"/>
              <a:t> </a:t>
            </a:r>
            <a:r>
              <a:rPr lang="zh-TW" altLang="en-US" sz="2400" dirty="0"/>
              <a:t>是一個流行的 </a:t>
            </a:r>
            <a:r>
              <a:rPr lang="en-US" altLang="zh-TW" sz="2400" dirty="0"/>
              <a:t>JavaScript </a:t>
            </a:r>
            <a:r>
              <a:rPr lang="zh-TW" altLang="en-US" sz="2400" dirty="0"/>
              <a:t>圖表庫，用於在網頁上創建互動性和可視化的圖表。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D38942-CE49-C7E2-08F5-66F549C2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516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9000A-1B24-9DC5-24D0-24A38682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Implode</a:t>
            </a:r>
            <a:r>
              <a:rPr lang="zh-TW" altLang="en-US" dirty="0"/>
              <a:t>將陣列轉換成字串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10227D-2FF6-5D6B-1ECB-EDC2E264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7C9520-AB74-B52B-C4DC-5F696581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1953D5-2E03-3DDD-DEA0-E7AB2848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08" y="836712"/>
            <a:ext cx="88296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1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209C6-EFA1-73A2-3E39-2D55D49E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highcharts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2AC30A-7614-479D-82C9-BCF15E45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必須載入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html</a:t>
            </a:r>
            <a:r>
              <a:rPr lang="zh-TW" altLang="en-US" dirty="0"/>
              <a:t>標籤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生成圖表使用</a:t>
            </a:r>
            <a:r>
              <a:rPr lang="en-US" altLang="zh-TW" dirty="0" err="1"/>
              <a:t>Javascript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B3F911-991F-D3E6-57DC-EB9D6FED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684BFD-C6F6-D77E-E525-4AD407C6ADE9}"/>
              </a:ext>
            </a:extLst>
          </p:cNvPr>
          <p:cNvSpPr txBox="1"/>
          <p:nvPr/>
        </p:nvSpPr>
        <p:spPr>
          <a:xfrm>
            <a:off x="323528" y="1772816"/>
            <a:ext cx="77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&lt;script </a:t>
            </a:r>
            <a:r>
              <a:rPr lang="en-US" altLang="zh-TW" dirty="0" err="1"/>
              <a:t>src</a:t>
            </a:r>
            <a:r>
              <a:rPr lang="en-US" altLang="zh-TW" dirty="0"/>
              <a:t>="https://code.highcharts.com/highcharts.js"&gt;&lt;/script&gt;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09BCA9E-DCCE-1F10-CD72-205F53B18323}"/>
              </a:ext>
            </a:extLst>
          </p:cNvPr>
          <p:cNvSpPr txBox="1"/>
          <p:nvPr/>
        </p:nvSpPr>
        <p:spPr>
          <a:xfrm>
            <a:off x="611560" y="4221088"/>
            <a:ext cx="7128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Highcharts.chart</a:t>
            </a:r>
            <a:r>
              <a:rPr lang="en-US" altLang="zh-TW" dirty="0"/>
              <a:t>('</a:t>
            </a:r>
            <a:r>
              <a:rPr lang="en-US" altLang="zh-TW" dirty="0" err="1"/>
              <a:t>chartContainer</a:t>
            </a:r>
            <a:r>
              <a:rPr lang="en-US" altLang="zh-TW" dirty="0"/>
              <a:t>’, {</a:t>
            </a:r>
          </a:p>
          <a:p>
            <a:r>
              <a:rPr lang="en-US" altLang="zh-TW" dirty="0"/>
              <a:t>title: {},</a:t>
            </a:r>
          </a:p>
          <a:p>
            <a:r>
              <a:rPr lang="en-US" altLang="zh-TW" dirty="0" err="1"/>
              <a:t>xAxis</a:t>
            </a:r>
            <a:r>
              <a:rPr lang="en-US" altLang="zh-TW" dirty="0"/>
              <a:t>: {},</a:t>
            </a:r>
          </a:p>
          <a:p>
            <a:r>
              <a:rPr lang="en-US" altLang="zh-TW" dirty="0" err="1"/>
              <a:t>yAxis</a:t>
            </a:r>
            <a:r>
              <a:rPr lang="en-US" altLang="zh-TW" dirty="0"/>
              <a:t>: {}</a:t>
            </a:r>
          </a:p>
          <a:p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8E73CF-2FD9-8BB5-D5C4-824579FE06D9}"/>
              </a:ext>
            </a:extLst>
          </p:cNvPr>
          <p:cNvSpPr txBox="1"/>
          <p:nvPr/>
        </p:nvSpPr>
        <p:spPr>
          <a:xfrm>
            <a:off x="323528" y="3015533"/>
            <a:ext cx="725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Söhne Mono"/>
              </a:rPr>
              <a:t>&lt;div id="</a:t>
            </a:r>
            <a:r>
              <a:rPr lang="en-US" altLang="zh-TW" b="0" i="0" dirty="0" err="1">
                <a:effectLst/>
                <a:latin typeface="Söhne Mono"/>
              </a:rPr>
              <a:t>chartContainer</a:t>
            </a:r>
            <a:r>
              <a:rPr lang="en-US" altLang="zh-TW" b="0" i="0" dirty="0">
                <a:effectLst/>
                <a:latin typeface="Söhne Mono"/>
              </a:rPr>
              <a:t>" style="width: 500px; height: 300px;"&gt;&lt;/div&gt;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616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3685F-E9C9-34A1-9889-BBD92B92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折線圖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5D681-E0A6-69E5-78E2-DFCBDB8E7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F4EB4B-B590-7443-DA13-C3BC0614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01AF38F-5126-D282-596F-11F1F997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88963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5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Jquery</a:t>
            </a:r>
            <a:r>
              <a:rPr lang="en-US" altLang="zh-TW" dirty="0"/>
              <a:t> Table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00269" y="3322817"/>
            <a:ext cx="184731" cy="196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675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79181" y="1755595"/>
            <a:ext cx="8277957" cy="1937779"/>
          </a:xfrm>
          <a:prstGeom prst="rect">
            <a:avLst/>
          </a:prstGeom>
        </p:spPr>
        <p:txBody>
          <a:bodyPr/>
          <a:lstStyle>
            <a:lvl1pPr defTabSz="584200">
              <a:lnSpc>
                <a:spcPct val="11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lvl1pPr>
            <a:lvl2pPr indent="228600" defTabSz="584200">
              <a:lnSpc>
                <a:spcPct val="11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lvl2pPr>
            <a:lvl3pPr indent="457200" defTabSz="584200">
              <a:lnSpc>
                <a:spcPct val="11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lvl3pPr>
            <a:lvl4pPr indent="685800" defTabSz="584200">
              <a:lnSpc>
                <a:spcPct val="11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lvl4pPr>
            <a:lvl5pPr indent="914400" defTabSz="584200">
              <a:lnSpc>
                <a:spcPct val="11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lvl5pPr>
            <a:lvl6pPr indent="1143000" defTabSz="584200">
              <a:lnSpc>
                <a:spcPct val="11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lvl6pPr>
            <a:lvl7pPr indent="1371600" defTabSz="584200">
              <a:lnSpc>
                <a:spcPct val="11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lvl7pPr>
            <a:lvl8pPr indent="1600200" defTabSz="584200">
              <a:lnSpc>
                <a:spcPct val="11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lvl8pPr>
            <a:lvl9pPr indent="1828800" defTabSz="584200">
              <a:lnSpc>
                <a:spcPct val="110000"/>
              </a:lnSpc>
              <a:defRPr sz="7200" spc="504">
                <a:latin typeface="+mn-lt"/>
                <a:ea typeface="+mn-ea"/>
                <a:cs typeface="+mn-cs"/>
                <a:sym typeface="Lato Light"/>
              </a:defRPr>
            </a:lvl9pPr>
          </a:lstStyle>
          <a:p>
            <a:pPr fontAlgn="base"/>
            <a:r>
              <a:rPr lang="en-US" altLang="zh-TW" sz="2700" dirty="0"/>
              <a:t>$(document).ready(function() {</a:t>
            </a:r>
          </a:p>
          <a:p>
            <a:pPr fontAlgn="base"/>
            <a:r>
              <a:rPr lang="en-US" altLang="zh-TW" sz="2700" dirty="0"/>
              <a:t>    $('#example').</a:t>
            </a:r>
            <a:r>
              <a:rPr lang="en-US" altLang="zh-TW" sz="2700" dirty="0" err="1"/>
              <a:t>DataTable</a:t>
            </a:r>
            <a:r>
              <a:rPr lang="en-US" altLang="zh-TW" sz="2700" dirty="0"/>
              <a:t>();</a:t>
            </a:r>
          </a:p>
          <a:p>
            <a:pPr fontAlgn="base"/>
            <a:r>
              <a:rPr lang="en-US" altLang="zh-TW" sz="2700" dirty="0"/>
              <a:t>} );</a:t>
            </a:r>
          </a:p>
          <a:p>
            <a:endParaRPr lang="en-US" altLang="zh-TW" sz="2700" dirty="0"/>
          </a:p>
          <a:p>
            <a:r>
              <a:rPr lang="en-US" altLang="zh-TW" sz="2700" dirty="0"/>
              <a:t>&lt;table id="example" class="display" </a:t>
            </a:r>
            <a:r>
              <a:rPr lang="en-US" altLang="zh-TW" sz="2700" dirty="0" err="1"/>
              <a:t>cellspacing</a:t>
            </a:r>
            <a:r>
              <a:rPr lang="en-US" altLang="zh-TW" sz="2700" dirty="0"/>
              <a:t>="0" width="100%"&gt;</a:t>
            </a:r>
          </a:p>
          <a:p>
            <a:r>
              <a:rPr lang="en-US" altLang="zh-TW" sz="2700" dirty="0"/>
              <a:t>&lt;/table&gt;</a:t>
            </a:r>
          </a:p>
          <a:p>
            <a:endParaRPr lang="en-US" altLang="zh-TW" sz="2700" dirty="0"/>
          </a:p>
          <a:p>
            <a:r>
              <a:rPr lang="zh-TW" altLang="en-US" sz="2700" dirty="0"/>
              <a:t>來源：</a:t>
            </a:r>
            <a:r>
              <a:rPr lang="en-US" altLang="zh-TW" sz="2700" dirty="0"/>
              <a:t>https://datatables.net/</a:t>
            </a:r>
          </a:p>
        </p:txBody>
      </p:sp>
    </p:spTree>
    <p:extLst>
      <p:ext uri="{BB962C8B-B14F-4D97-AF65-F5344CB8AC3E}">
        <p14:creationId xmlns:p14="http://schemas.microsoft.com/office/powerpoint/2010/main" val="37860321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EBD04-EBA2-222E-3B7E-BEF8C6C5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6904DF-0220-856B-BC99-B6887D9C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FB258E-B4E1-8C12-1D52-D81C8CB5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3E8702-EFEE-1012-CEEF-A38EE0E8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27" y="0"/>
            <a:ext cx="9071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8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2EF42-2D49-E655-9143-2B881240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27FFB-A9D1-A78E-E78D-15AC99B6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mqtt</a:t>
            </a:r>
            <a:endParaRPr lang="en-US" altLang="zh-TW" dirty="0"/>
          </a:p>
          <a:p>
            <a:r>
              <a:rPr lang="zh-TW" altLang="en-US" dirty="0"/>
              <a:t>資料表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mqtt</a:t>
            </a:r>
            <a:endParaRPr lang="en-US" altLang="zh-TW" dirty="0"/>
          </a:p>
          <a:p>
            <a:r>
              <a:rPr lang="zh-TW" altLang="en-US" dirty="0"/>
              <a:t>欄位：</a:t>
            </a:r>
            <a:endParaRPr lang="en-US" altLang="zh-TW" dirty="0"/>
          </a:p>
          <a:p>
            <a:r>
              <a:rPr lang="en-US" altLang="zh-TW" dirty="0"/>
              <a:t>Id, </a:t>
            </a:r>
            <a:r>
              <a:rPr lang="zh-TW" altLang="en-US" dirty="0"/>
              <a:t>型態</a:t>
            </a:r>
            <a:r>
              <a:rPr lang="en-US" altLang="zh-TW" dirty="0"/>
              <a:t> int(</a:t>
            </a:r>
            <a:r>
              <a:rPr lang="zh-TW" altLang="en-US" dirty="0"/>
              <a:t>設定自動產生</a:t>
            </a:r>
            <a:r>
              <a:rPr lang="en-US" altLang="zh-TW" dirty="0"/>
              <a:t>, </a:t>
            </a:r>
            <a:r>
              <a:rPr lang="zh-TW" altLang="en-US" dirty="0"/>
              <a:t>主鍵值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Name, varchar(10)</a:t>
            </a:r>
          </a:p>
          <a:p>
            <a:r>
              <a:rPr lang="en-US" altLang="zh-TW" dirty="0"/>
              <a:t>Value, varchar(10)</a:t>
            </a:r>
          </a:p>
          <a:p>
            <a:r>
              <a:rPr lang="en-US" altLang="zh-TW" dirty="0"/>
              <a:t>Datetime, timestamp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666420-4D4F-5193-5610-EC3C678B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370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4D0FB-69E2-69FC-DB20-CFEF39EF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資料表創建畫面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79FD0-2037-E61D-B7FC-B661F3EC4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238F52-0B32-4A7D-908D-829DFBC3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D533182-201A-14D8-1955-0DA137C8F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91"/>
          <a:stretch/>
        </p:blipFill>
        <p:spPr>
          <a:xfrm>
            <a:off x="-108521" y="1030746"/>
            <a:ext cx="9145017" cy="340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2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BDA84-BE50-0CF9-7782-8237AB11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 err="1"/>
              <a:t>phpmqtt.php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B953DF-BF41-3044-49F8-3BC3772E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hlinkClick r:id="rId2"/>
              </a:rPr>
              <a:t>https://github.com/bluerhinos/phpMQTT/blob/master/phpMQTT.php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將內容複製貼上到新檔案</a:t>
            </a:r>
            <a:endParaRPr lang="en-US" altLang="zh-TW" sz="2000" dirty="0"/>
          </a:p>
          <a:p>
            <a:r>
              <a:rPr lang="zh-TW" altLang="en-US" sz="2000" dirty="0"/>
              <a:t>檔案名稱：</a:t>
            </a:r>
            <a:r>
              <a:rPr lang="en-US" altLang="zh-TW" sz="2000" dirty="0" err="1"/>
              <a:t>phpMQTT.php</a:t>
            </a:r>
            <a:endParaRPr lang="en-US" altLang="zh-TW" sz="2000" dirty="0"/>
          </a:p>
          <a:p>
            <a:r>
              <a:rPr lang="zh-TW" altLang="en-US" sz="2000" dirty="0"/>
              <a:t>放在</a:t>
            </a:r>
            <a:r>
              <a:rPr lang="en-US" altLang="zh-TW" sz="2000" dirty="0"/>
              <a:t>C:\xampp\htdocs\mqtt</a:t>
            </a:r>
          </a:p>
          <a:p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A687F7-FE36-7A27-8EE5-6E972541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8461-0285-4965-AF1E-FACC7B0CCAF7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861480"/>
      </p:ext>
    </p:extLst>
  </p:cSld>
  <p:clrMapOvr>
    <a:masterClrMapping/>
  </p:clrMapOvr>
</p:sld>
</file>

<file path=ppt/theme/theme1.xml><?xml version="1.0" encoding="utf-8"?>
<a:theme xmlns:a="http://schemas.openxmlformats.org/drawingml/2006/main" name="2019-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2019-IT</Template>
  <TotalTime>2032</TotalTime>
  <Words>408</Words>
  <Application>Microsoft Office PowerPoint</Application>
  <PresentationFormat>如螢幕大小 (4:3)</PresentationFormat>
  <Paragraphs>87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Söhne Mono</vt:lpstr>
      <vt:lpstr>微軟正黑體</vt:lpstr>
      <vt:lpstr>Arial</vt:lpstr>
      <vt:lpstr>Arial</vt:lpstr>
      <vt:lpstr>Calibri</vt:lpstr>
      <vt:lpstr>Courier New</vt:lpstr>
      <vt:lpstr>Lato Black</vt:lpstr>
      <vt:lpstr>2019-IT</vt:lpstr>
      <vt:lpstr>使用統計圖</vt:lpstr>
      <vt:lpstr>highcharts</vt:lpstr>
      <vt:lpstr>使用highcharts</vt:lpstr>
      <vt:lpstr>折線圖</vt:lpstr>
      <vt:lpstr>Jquery Table</vt:lpstr>
      <vt:lpstr>PowerPoint 簡報</vt:lpstr>
      <vt:lpstr>創建資料庫</vt:lpstr>
      <vt:lpstr>資料表創建畫面</vt:lpstr>
      <vt:lpstr>下載phpmqtt.php</vt:lpstr>
      <vt:lpstr>PHP using MQTT</vt:lpstr>
      <vt:lpstr>PowerPoint 簡報</vt:lpstr>
      <vt:lpstr>Window 建立MQTT</vt:lpstr>
      <vt:lpstr>設定防火牆允許1883port</vt:lpstr>
      <vt:lpstr>進入shell畫面啟動php</vt:lpstr>
      <vt:lpstr>使用MQTT傳送訊息</vt:lpstr>
      <vt:lpstr>推送資料</vt:lpstr>
      <vt:lpstr>改寫表格顯示</vt:lpstr>
      <vt:lpstr>顯示資料</vt:lpstr>
      <vt:lpstr>改寫折線圖</vt:lpstr>
      <vt:lpstr>Implode將陣列轉換成字串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IT-Jeff</dc:creator>
  <cp:lastModifiedBy>Huang Tom</cp:lastModifiedBy>
  <cp:revision>19</cp:revision>
  <dcterms:created xsi:type="dcterms:W3CDTF">2019-01-25T01:53:35Z</dcterms:created>
  <dcterms:modified xsi:type="dcterms:W3CDTF">2023-05-19T19:18:50Z</dcterms:modified>
</cp:coreProperties>
</file>