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PT PROJECT" initials="PP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6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2.xml"  /><Relationship Id="rId2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2266B-8B47-4460-A21A-3A04361A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FDE99-2749-4F9F-8155-0DE950F78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6DC53-AF13-4731-B29A-3EC640D2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0CBEB-01C4-478F-915E-45780BA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E685-6A64-443A-8D72-E2909D9F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E9D1A-A956-47A6-A745-F6BC270B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921EC-A71E-4A39-A9F2-82146078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127CE-D8B0-46CB-91C1-D3254961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963CAA-8F0F-412E-892F-C937A3EA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2DAAC-B51E-48AA-95EB-2F690F7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5970C-D773-4080-8877-EAA642F8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3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1EEEE-08BB-442F-B006-C33A01CA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6093D-7247-4CB9-99F1-84702C69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F4615-3F66-41E0-8124-3588F805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9CB2F-728D-4F1A-B8EC-A9462800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F7190-0B1A-49A6-A51C-7E61A91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84869-F8E1-4CF0-906E-7D586699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8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A115-9AEC-45D2-84AB-E5A91632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30E22-9264-4B15-90B3-65F18F33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3DC8-4004-47CC-B825-26925AA9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4BBD2-EF1C-40F7-AB59-801040F1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BAB7A-588C-4542-92B2-30BDF57F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4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7EF171-F7E4-4E07-A359-042937D1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9D2762-5B1E-4C13-A03A-313EA44E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D6296-9250-4C12-8687-51ACD237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757C-2611-4774-B8D7-46C36019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8D720-FC0D-4D3E-8B16-241010F2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8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EDAD7-62B6-4517-8240-70FCF0A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A2164-2A18-4BCB-9267-07727BD2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A990A-7851-4D61-91BD-F7A223CE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5FA55-C26D-4438-B147-AABEBC15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3FDFA-F277-4495-8D6D-BE4B662C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98A13-671B-40E3-98F8-A6CDCA9C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01EE6-4F2F-4CF7-9D42-38A39F47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43036-7FC2-4E36-AF0A-BA3C9F6C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CFFDD-AC14-485D-84C3-052AE60D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85475-517C-43E8-B3F1-15573B15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5E0F-DD22-4876-9D2F-8A0D62A0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33BD-32BE-4D06-A23C-17B62F74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1376C-0679-4302-A379-E7BC4CC5A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2FC96-9FE3-46AC-9864-C3C3D1DF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8F0D8-41EB-4663-AC05-0BAF3C6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A3B96-A571-47A3-BFA2-EB1CD6A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6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06AFB-94EC-48FD-B72F-E36E1396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7494E-B61D-4D10-9429-3AA0177C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8FC43-BF07-4A6F-BDFD-885A11AC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941231-8144-4338-B5E1-78F3CF3DF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28429-9C35-4257-B824-353933ABE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1EEA9-1098-4FD3-B43D-8CA9FC7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A39844-55F9-49BF-B187-11E91384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41257-9A24-4693-959D-58F3469D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A15D-71FE-4B5C-876B-517F7B3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30AF4-934F-4E3C-83EE-42679A55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0328CF-17C2-453B-B660-69CF91A8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CF8F28-64DE-466C-8A41-E7007A9A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3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DEB75BD-50F6-4575-8F74-D00C3D03C7D0}"/>
              </a:ext>
            </a:extLst>
          </p:cNvPr>
          <p:cNvSpPr/>
          <p:nvPr userDrawn="1"/>
        </p:nvSpPr>
        <p:spPr>
          <a:xfrm rot="18312146">
            <a:off x="10066334" y="1755002"/>
            <a:ext cx="864489" cy="4745926"/>
          </a:xfrm>
          <a:custGeom>
            <a:avLst/>
            <a:gdLst>
              <a:gd name="connsiteX0" fmla="*/ 377241 w 864489"/>
              <a:gd name="connsiteY0" fmla="*/ 0 h 4745926"/>
              <a:gd name="connsiteX1" fmla="*/ 864489 w 864489"/>
              <a:gd name="connsiteY1" fmla="*/ 4136041 h 4745926"/>
              <a:gd name="connsiteX2" fmla="*/ 0 w 864489"/>
              <a:gd name="connsiteY2" fmla="*/ 4745926 h 474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489" h="4745926">
                <a:moveTo>
                  <a:pt x="377241" y="0"/>
                </a:moveTo>
                <a:lnTo>
                  <a:pt x="864489" y="4136041"/>
                </a:lnTo>
                <a:lnTo>
                  <a:pt x="0" y="47459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AB1DE1E-593D-46E9-844C-0B50A954C1E1}"/>
              </a:ext>
            </a:extLst>
          </p:cNvPr>
          <p:cNvSpPr/>
          <p:nvPr userDrawn="1"/>
        </p:nvSpPr>
        <p:spPr>
          <a:xfrm rot="16200000">
            <a:off x="10164201" y="836841"/>
            <a:ext cx="351582" cy="3704022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8623755-BD70-4ADA-8C14-E1ACCD3B0F88}"/>
              </a:ext>
            </a:extLst>
          </p:cNvPr>
          <p:cNvSpPr/>
          <p:nvPr userDrawn="1"/>
        </p:nvSpPr>
        <p:spPr>
          <a:xfrm rot="5400000">
            <a:off x="3009589" y="-521466"/>
            <a:ext cx="2654407" cy="8673589"/>
          </a:xfrm>
          <a:prstGeom prst="triangle">
            <a:avLst>
              <a:gd name="adj" fmla="val 1290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5C7ABDF-E36F-4145-B384-AEA44DDEAE4A}"/>
              </a:ext>
            </a:extLst>
          </p:cNvPr>
          <p:cNvSpPr/>
          <p:nvPr userDrawn="1"/>
        </p:nvSpPr>
        <p:spPr>
          <a:xfrm rot="10800000">
            <a:off x="6831419" y="0"/>
            <a:ext cx="4778648" cy="2936147"/>
          </a:xfrm>
          <a:prstGeom prst="triangle">
            <a:avLst>
              <a:gd name="adj" fmla="val 6366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AFA2853-2AF6-4FBB-B845-BC006BEEE57B}"/>
              </a:ext>
            </a:extLst>
          </p:cNvPr>
          <p:cNvSpPr/>
          <p:nvPr userDrawn="1"/>
        </p:nvSpPr>
        <p:spPr>
          <a:xfrm>
            <a:off x="3531765" y="2750538"/>
            <a:ext cx="6996418" cy="4107462"/>
          </a:xfrm>
          <a:prstGeom prst="triangle">
            <a:avLst>
              <a:gd name="adj" fmla="val 7246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EE2737D-A6E4-4E10-85A1-F213AB9478A2}"/>
              </a:ext>
            </a:extLst>
          </p:cNvPr>
          <p:cNvSpPr/>
          <p:nvPr userDrawn="1"/>
        </p:nvSpPr>
        <p:spPr>
          <a:xfrm rot="6726017">
            <a:off x="235766" y="-384986"/>
            <a:ext cx="869608" cy="2073686"/>
          </a:xfrm>
          <a:prstGeom prst="triangle">
            <a:avLst>
              <a:gd name="adj" fmla="val 6020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BD1ABAD-E6B4-4E52-B7A6-C68C74D7066B}"/>
              </a:ext>
            </a:extLst>
          </p:cNvPr>
          <p:cNvSpPr/>
          <p:nvPr userDrawn="1"/>
        </p:nvSpPr>
        <p:spPr>
          <a:xfrm rot="17329576">
            <a:off x="3906111" y="-804288"/>
            <a:ext cx="5164176" cy="12018956"/>
          </a:xfrm>
          <a:prstGeom prst="triangle">
            <a:avLst>
              <a:gd name="adj" fmla="val 947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4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C30E3-7C5F-4F75-9C7B-163F11B5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9A577-A3FB-41DE-BAE1-6ADA4BCED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ACD7-6B19-44DD-8437-3F34517B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ED727-5ED8-4BD3-88AF-B2BA3A70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F0687-DB2A-4AB6-99F0-107E49FEA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themeOverride" Target="../theme/themeOverride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1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585" y="1440635"/>
            <a:ext cx="7105809" cy="1614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자바기반 빅데이터 플랫폼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구축전문가 과정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2785" y="4686218"/>
            <a:ext cx="5802630" cy="541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이미지영상처리</a:t>
            </a:r>
            <a:r>
              <a:rPr lang="en-US" altLang="ko-KR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 PROJECT</a:t>
            </a:r>
            <a:endParaRPr lang="en-US" altLang="ko-KR" sz="3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6014168" y="4060465"/>
            <a:ext cx="198767" cy="171351"/>
          </a:xfrm>
          <a:prstGeom prst="triangle">
            <a:avLst>
              <a:gd name="adj" fmla="val 50000"/>
            </a:avLst>
          </a:prstGeom>
          <a:solidFill>
            <a:srgbClr val="f1f1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5589864" y="3879882"/>
            <a:ext cx="141154" cy="141153"/>
            <a:chOff x="1452868" y="2501469"/>
            <a:chExt cx="293615" cy="29361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 flipH="1">
            <a:off x="6460982" y="3879882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5589864" y="4271245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0" flipH="1" flipV="1">
            <a:off x="6460982" y="4271245"/>
            <a:ext cx="141154" cy="141153"/>
            <a:chOff x="1452868" y="2501469"/>
            <a:chExt cx="293615" cy="29361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/>
          <p:cNvSpPr/>
          <p:nvPr/>
        </p:nvSpPr>
        <p:spPr>
          <a:xfrm>
            <a:off x="8487978" y="2750537"/>
            <a:ext cx="185610" cy="18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728710" y="2655908"/>
            <a:ext cx="1440180" cy="39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Noto Sans CJK KR Thin"/>
                <a:ea typeface="Noto Sans CJK KR Thin"/>
              </a:rPr>
              <a:t>2020.10.11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-383356" y="29775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-383356" y="3726728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-383356" y="4475926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"/>
          <p:cNvSpPr txBox="1"/>
          <p:nvPr/>
        </p:nvSpPr>
        <p:spPr>
          <a:xfrm>
            <a:off x="8049894" y="0"/>
            <a:ext cx="4142106" cy="69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Mini Project (Vol</a:t>
            </a:r>
            <a:r>
              <a:rPr lang="ko-KR" altLang="en-US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 </a:t>
            </a: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1.5)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  <a:p>
            <a:pPr algn="ctr">
              <a:defRPr/>
            </a:pPr>
            <a:endParaRPr lang="ko-KR" altLang="en-US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688370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딥러닝 영상처리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34"/>
          <p:cNvSpPr txBox="1"/>
          <p:nvPr/>
        </p:nvSpPr>
        <p:spPr>
          <a:xfrm>
            <a:off x="1540712" y="1678305"/>
            <a:ext cx="10503077" cy="56254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확률적 허프 변환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2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점진성 확률적 허프 변환(Progressive Probabilistic Hough Transform)은 </a:t>
            </a: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2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또 다른 허프 변환 함수를 사용해 직선을 검출.</a:t>
            </a: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2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기본적으로 점진성 확률적 허프 변환 알고리즘은 앞선 알고리즘을 최적화한 방식.</a:t>
            </a: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linesP = cv.HoughLinesP(dst, 1, np.pi / 180, 30, None, 50, 10)</a:t>
            </a:r>
            <a:endParaRPr lang="ko-KR" altLang="en-US" sz="3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3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50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53/59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10916816" y="6437150"/>
            <a:ext cx="1275184" cy="420850"/>
            <a:chOff x="10916816" y="6437150"/>
            <a:chExt cx="1275184" cy="420850"/>
          </a:xfrm>
        </p:grpSpPr>
        <p:sp>
          <p:nvSpPr>
            <p:cNvPr id="52" name=""/>
            <p:cNvSpPr/>
            <p:nvPr/>
          </p:nvSpPr>
          <p:spPr>
            <a:xfrm>
              <a:off x="10916816" y="6437150"/>
              <a:ext cx="1275184" cy="420849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2"/>
            <p:cNvSpPr txBox="1"/>
            <p:nvPr/>
          </p:nvSpPr>
          <p:spPr>
            <a:xfrm>
              <a:off x="10932794" y="6461760"/>
              <a:ext cx="1259206" cy="396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0" spc="6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스웨거 TTF"/>
                  <a:ea typeface="스웨거 TTF"/>
                </a:rPr>
                <a:t>65/75</a:t>
              </a:r>
              <a:endPara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688370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딥러닝 영상처리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34"/>
          <p:cNvSpPr txBox="1"/>
          <p:nvPr/>
        </p:nvSpPr>
        <p:spPr>
          <a:xfrm>
            <a:off x="1540712" y="1674424"/>
            <a:ext cx="10503077" cy="55492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ROI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2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ROI( Region of Image ) 란 영역단위의 이미지 설정 </a:t>
            </a: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2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이미지 작업을 할 때 해상도가 높아질수록 픽셀이 차지하는 비중은 적어짐</a:t>
            </a: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2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이미지 작업은 영역단위의 작업을 이용하는데 ROI 설정은 Numpy의 indexing 방법을 사용</a:t>
            </a: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2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3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50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53/59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10916816" y="6437150"/>
            <a:ext cx="1275184" cy="420850"/>
            <a:chOff x="10916816" y="6437150"/>
            <a:chExt cx="1275184" cy="420850"/>
          </a:xfrm>
        </p:grpSpPr>
        <p:sp>
          <p:nvSpPr>
            <p:cNvPr id="52" name=""/>
            <p:cNvSpPr/>
            <p:nvPr/>
          </p:nvSpPr>
          <p:spPr>
            <a:xfrm>
              <a:off x="10916816" y="6437150"/>
              <a:ext cx="1275184" cy="420849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2"/>
            <p:cNvSpPr txBox="1"/>
            <p:nvPr/>
          </p:nvSpPr>
          <p:spPr>
            <a:xfrm>
              <a:off x="10932794" y="6461760"/>
              <a:ext cx="1259206" cy="396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0" spc="6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스웨거 TTF"/>
                  <a:ea typeface="스웨거 TTF"/>
                </a:rPr>
                <a:t>68/75</a:t>
              </a:r>
              <a:endPara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688370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딥러닝 영상처리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34"/>
          <p:cNvSpPr txBox="1"/>
          <p:nvPr/>
        </p:nvSpPr>
        <p:spPr>
          <a:xfrm>
            <a:off x="1540712" y="1537898"/>
            <a:ext cx="9603493" cy="338709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사물 인식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딥러닝 기법을 이용해 다양한 사물중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사람만을 구분하여 사용자에게 알람을 울리도록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기능 구현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50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53/59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grpSp>
        <p:nvGrpSpPr>
          <p:cNvPr id="54" name=""/>
          <p:cNvGrpSpPr/>
          <p:nvPr/>
        </p:nvGrpSpPr>
        <p:grpSpPr>
          <a:xfrm rot="0">
            <a:off x="10916816" y="6437150"/>
            <a:ext cx="1275184" cy="420850"/>
            <a:chOff x="10916816" y="6437150"/>
            <a:chExt cx="1275184" cy="420850"/>
          </a:xfrm>
        </p:grpSpPr>
        <p:sp>
          <p:nvSpPr>
            <p:cNvPr id="55" name=""/>
            <p:cNvSpPr/>
            <p:nvPr/>
          </p:nvSpPr>
          <p:spPr>
            <a:xfrm>
              <a:off x="10916816" y="6437150"/>
              <a:ext cx="1275184" cy="420849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2"/>
            <p:cNvSpPr txBox="1"/>
            <p:nvPr/>
          </p:nvSpPr>
          <p:spPr>
            <a:xfrm>
              <a:off x="10932794" y="6461760"/>
              <a:ext cx="1259206" cy="396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0" spc="6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스웨거 TTF"/>
                  <a:ea typeface="스웨거 TTF"/>
                </a:rPr>
                <a:t>73/75</a:t>
              </a:r>
              <a:endPara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289" y="646517"/>
            <a:ext cx="1611630" cy="847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Black"/>
                <a:ea typeface="Noto Sans CJK KR Black"/>
                <a:cs typeface="+mn-cs"/>
              </a:rPr>
              <a:t>index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71741" y="1009784"/>
            <a:ext cx="185610" cy="18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 rot="0">
            <a:off x="2545047" y="1583588"/>
            <a:ext cx="141154" cy="141153"/>
            <a:chOff x="1452868" y="2501469"/>
            <a:chExt cx="293615" cy="293615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 flipV="1">
            <a:off x="2545047" y="6024137"/>
            <a:ext cx="141154" cy="141153"/>
            <a:chOff x="1452868" y="2501469"/>
            <a:chExt cx="293615" cy="293615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 rot="0" flipH="1">
            <a:off x="9510753" y="1583588"/>
            <a:ext cx="141154" cy="141153"/>
            <a:chOff x="1452868" y="2501469"/>
            <a:chExt cx="293615" cy="29361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0" flipH="1" flipV="1">
            <a:off x="9510753" y="6024137"/>
            <a:ext cx="141154" cy="141153"/>
            <a:chOff x="1452868" y="2501469"/>
            <a:chExt cx="293615" cy="29361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34"/>
          <p:cNvSpPr txBox="1"/>
          <p:nvPr/>
        </p:nvSpPr>
        <p:spPr>
          <a:xfrm>
            <a:off x="2801600" y="1506855"/>
            <a:ext cx="8303300" cy="46824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프로젝트 개요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개발환경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회원관리 기능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디지털 영상처리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영상처리 </a:t>
            </a:r>
            <a:r>
              <a:rPr lang="en-US" altLang="ko-KR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DB</a:t>
            </a: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저장</a:t>
            </a:r>
            <a:r>
              <a:rPr lang="en-US" altLang="ko-KR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/</a:t>
            </a: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불러오기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회원관리 및 영상처리 로그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요약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069246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프로젝트 개요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/>
          <p:cNvSpPr/>
          <p:nvPr/>
        </p:nvSpPr>
        <p:spPr>
          <a:xfrm>
            <a:off x="1699763" y="2420058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59270" y="2230755"/>
            <a:ext cx="9243094" cy="64546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파이썬으로 구현된 디지털 영상처리를 확인한다</a:t>
            </a: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.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2" name="타원 7"/>
          <p:cNvSpPr/>
          <p:nvPr/>
        </p:nvSpPr>
        <p:spPr>
          <a:xfrm>
            <a:off x="1697104" y="3429000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34"/>
          <p:cNvSpPr txBox="1"/>
          <p:nvPr/>
        </p:nvSpPr>
        <p:spPr>
          <a:xfrm>
            <a:off x="2056613" y="3268980"/>
            <a:ext cx="9160470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다양한 디지털 영상처리 방법을 살펴본다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1694447" y="4452915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34"/>
          <p:cNvSpPr txBox="1"/>
          <p:nvPr/>
        </p:nvSpPr>
        <p:spPr>
          <a:xfrm>
            <a:off x="2053955" y="4021455"/>
            <a:ext cx="9603493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디지털 영상처리 기술을 구현하는 알고리즘을 확인한다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2840521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개발 환경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/>
          <p:cNvSpPr/>
          <p:nvPr/>
        </p:nvSpPr>
        <p:spPr>
          <a:xfrm>
            <a:off x="1699763" y="2420058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59270" y="2230755"/>
            <a:ext cx="2270795" cy="64546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Window 10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2" name="타원 7"/>
          <p:cNvSpPr/>
          <p:nvPr/>
        </p:nvSpPr>
        <p:spPr>
          <a:xfrm>
            <a:off x="1697104" y="3429000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34"/>
          <p:cNvSpPr txBox="1"/>
          <p:nvPr/>
        </p:nvSpPr>
        <p:spPr>
          <a:xfrm>
            <a:off x="2056613" y="3268980"/>
            <a:ext cx="9160470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Python 3.8.5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1694447" y="4452915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34"/>
          <p:cNvSpPr txBox="1"/>
          <p:nvPr/>
        </p:nvSpPr>
        <p:spPr>
          <a:xfrm>
            <a:off x="2053955" y="4297680"/>
            <a:ext cx="9603493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PyCharm Community Edition 2020.2.1 x64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688370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디지털 영상처리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864851" y="1592580"/>
            <a:ext cx="10462296" cy="44253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화소점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화소 점의 원래 값이나 화소 점의 위치를 기준으로 화소 값을 변경하는 알고리즘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기하학적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디지털 영상 화소의 위치나 화소의 모임인 배열을 변화시키는 것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화소영역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화소의 원래 값과 이웃하는 화소의 값을 바탕으로 화소 값을 변경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히스토그램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표로 되어 있는 도수 분포를 정보 그림으로 나타낸 것이다.</a:t>
            </a:r>
            <a:endParaRPr lang="ko-KR" altLang="en-US" sz="2000">
              <a:solidFill>
                <a:schemeClr val="l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069246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회원관리 기능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1729704" y="1621155"/>
            <a:ext cx="10462296" cy="43586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로그인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	SELECT 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*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FROM 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[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유저테이블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] 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WHERE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[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유저아이디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]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LIKE [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입력 아이디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]</a:t>
            </a:r>
            <a:endParaRPr lang="en-US" altLang="ko-KR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회원입력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INSERT INTO </a:t>
            </a:r>
            <a:r>
              <a:rPr lang="en-US" altLang="ko-KR" sz="2000">
                <a:solidFill>
                  <a:schemeClr val="lt1"/>
                </a:solidFill>
              </a:rPr>
              <a:t>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(유저정보 관련 컬럼) </a:t>
            </a:r>
            <a:r>
              <a:rPr lang="en-US" altLang="ko-KR" sz="2000">
                <a:solidFill>
                  <a:schemeClr val="lt1"/>
                </a:solidFill>
              </a:rPr>
              <a:t>VALUES (</a:t>
            </a:r>
            <a:r>
              <a:rPr lang="ko-KR" altLang="en-US" sz="2000">
                <a:solidFill>
                  <a:schemeClr val="lt1"/>
                </a:solidFill>
              </a:rPr>
              <a:t>입력받은 정보</a:t>
            </a:r>
            <a:r>
              <a:rPr lang="en-US" altLang="ko-KR" sz="2000">
                <a:solidFill>
                  <a:schemeClr val="lt1"/>
                </a:solidFill>
              </a:rPr>
              <a:t>)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회원수정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UPDATE 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SET </a:t>
            </a:r>
            <a:r>
              <a:rPr lang="ko-KR" altLang="en-US" sz="2000">
                <a:solidFill>
                  <a:schemeClr val="lt1"/>
                </a:solidFill>
              </a:rPr>
              <a:t>컬럼명 </a:t>
            </a:r>
            <a:r>
              <a:rPr lang="en-US" altLang="ko-KR" sz="2000">
                <a:solidFill>
                  <a:schemeClr val="lt1"/>
                </a:solidFill>
              </a:rPr>
              <a:t>=</a:t>
            </a:r>
            <a:r>
              <a:rPr lang="ko-KR" altLang="en-US" sz="2000">
                <a:solidFill>
                  <a:schemeClr val="lt1"/>
                </a:solidFill>
              </a:rPr>
              <a:t> 입력값 </a:t>
            </a:r>
            <a:r>
              <a:rPr lang="en-US" altLang="ko-KR" sz="2000">
                <a:solidFill>
                  <a:schemeClr val="lt1"/>
                </a:solidFill>
              </a:rPr>
              <a:t>WHERE [</a:t>
            </a:r>
            <a:r>
              <a:rPr lang="ko-KR" altLang="en-US" sz="2000">
                <a:solidFill>
                  <a:schemeClr val="lt1"/>
                </a:solidFill>
              </a:rPr>
              <a:t>유저아이디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=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[</a:t>
            </a:r>
            <a:r>
              <a:rPr lang="ko-KR" altLang="en-US" sz="2000">
                <a:solidFill>
                  <a:schemeClr val="lt1"/>
                </a:solidFill>
              </a:rPr>
              <a:t>입력아이디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회원삭제</a:t>
            </a:r>
            <a:endParaRPr lang="ko-KR" altLang="en-US" sz="36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DELETE FROM 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WHERE [</a:t>
            </a:r>
            <a:r>
              <a:rPr lang="ko-KR" altLang="en-US" sz="2000">
                <a:solidFill>
                  <a:schemeClr val="lt1"/>
                </a:solidFill>
              </a:rPr>
              <a:t>유저아이디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LIKE = [</a:t>
            </a:r>
            <a:r>
              <a:rPr lang="ko-KR" altLang="en-US" sz="2000">
                <a:solidFill>
                  <a:schemeClr val="lt1"/>
                </a:solidFill>
              </a:rPr>
              <a:t>입력아이디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회원조회</a:t>
            </a:r>
            <a:endParaRPr lang="ko-KR" altLang="en-US" sz="36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SELECT * FROM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endParaRPr lang="en-US" altLang="ko-KR" sz="2000">
              <a:solidFill>
                <a:schemeClr val="lt1"/>
              </a:solidFill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2" y="650480"/>
            <a:ext cx="7955448" cy="852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영상처리 </a:t>
            </a:r>
            <a:r>
              <a:rPr lang="en-US" altLang="ko-KR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DB</a:t>
            </a: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 저장</a:t>
            </a:r>
            <a:r>
              <a:rPr lang="en-US" altLang="ko-KR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/</a:t>
            </a: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 불러오기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1729704" y="2040255"/>
            <a:ext cx="10462296" cy="35680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08080"/>
                </a:solidFill>
                <a:latin typeface="Noto Sans CJK KR Black"/>
                <a:ea typeface="Noto Sans CJK KR Black"/>
                <a:cs typeface="+mn-cs"/>
              </a:rPr>
              <a:t>DataBase</a:t>
            </a: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08080"/>
                </a:solidFill>
                <a:latin typeface="Noto Sans CJK KR Black"/>
                <a:ea typeface="Noto Sans CJK KR Black"/>
                <a:cs typeface="+mn-cs"/>
              </a:rPr>
              <a:t> 저장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	이미지를 테이블에 저장하는 기능</a:t>
            </a:r>
            <a:endParaRPr lang="ko-KR" altLang="en-US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	이미지관련 정보들을 테이블에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INSERT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쿼리문으로 삽입한다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.</a:t>
            </a:r>
            <a:endParaRPr lang="en-US" altLang="ko-KR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DataBase</a:t>
            </a: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불러오기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해당 이미지를 불러오는 기능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해당 테이블에서 데이터를 불러와 이미지를 출력시킨다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54/59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1" y="650480"/>
            <a:ext cx="7526824" cy="852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회원관리 및 영상처리 로그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1729704" y="2754630"/>
            <a:ext cx="10462296" cy="2101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로그기록 조회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이미지 처리 진행시 따로 로그 테이블로 </a:t>
            </a:r>
            <a:r>
              <a:rPr lang="en-US" altLang="ko-KR" sz="2000">
                <a:solidFill>
                  <a:schemeClr val="lt1"/>
                </a:solidFill>
              </a:rPr>
              <a:t>INSERT</a:t>
            </a:r>
            <a:r>
              <a:rPr lang="ko-KR" altLang="en-US" sz="2000">
                <a:solidFill>
                  <a:schemeClr val="lt1"/>
                </a:solidFill>
              </a:rPr>
              <a:t>시키는 </a:t>
            </a:r>
            <a:r>
              <a:rPr lang="en-US" altLang="ko-KR" sz="2000">
                <a:solidFill>
                  <a:schemeClr val="lt1"/>
                </a:solidFill>
              </a:rPr>
              <a:t>QUERRY</a:t>
            </a:r>
            <a:r>
              <a:rPr lang="ko-KR" altLang="en-US" sz="2000">
                <a:solidFill>
                  <a:schemeClr val="lt1"/>
                </a:solidFill>
              </a:rPr>
              <a:t>를 실행시킨다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- </a:t>
            </a:r>
            <a:r>
              <a:rPr lang="ko-KR" altLang="en-US" sz="2000">
                <a:solidFill>
                  <a:schemeClr val="lt1"/>
                </a:solidFill>
              </a:rPr>
              <a:t>따로 만든 로그페이지에서 해당 회원의 </a:t>
            </a:r>
            <a:r>
              <a:rPr lang="en-US" altLang="ko-KR" sz="2000">
                <a:solidFill>
                  <a:schemeClr val="lt1"/>
                </a:solidFill>
              </a:rPr>
              <a:t>E-mail</a:t>
            </a:r>
            <a:r>
              <a:rPr lang="ko-KR" altLang="en-US" sz="2000">
                <a:solidFill>
                  <a:schemeClr val="lt1"/>
                </a:solidFill>
              </a:rPr>
              <a:t> 주소로 로그기록을 검색한다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57/59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688370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딥러닝 영상처리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34"/>
          <p:cNvSpPr txBox="1"/>
          <p:nvPr/>
        </p:nvSpPr>
        <p:spPr>
          <a:xfrm>
            <a:off x="1540712" y="1657491"/>
            <a:ext cx="9603493" cy="4939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표준 허프 변환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표준 허프 변환(Standard Hough Transform) 은 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입력 이미지(x, y 평면) 내의 점 p를 지나는 직선의 방정식을 구하는 방식.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한 점을 통과하는 직선의 방정식을 구하면 기울기 a와 절편 b를 구할 수 있다.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3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lines = cv.HoughLines(dst, 1, np.pi/180, 200, None, 0, 0)</a:t>
            </a:r>
            <a:endParaRPr lang="ko-KR" altLang="en-US" sz="3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3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50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53/59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10916816" y="6437150"/>
            <a:ext cx="1275184" cy="420850"/>
            <a:chOff x="10916816" y="6437150"/>
            <a:chExt cx="1275184" cy="420850"/>
          </a:xfrm>
        </p:grpSpPr>
        <p:sp>
          <p:nvSpPr>
            <p:cNvPr id="52" name=""/>
            <p:cNvSpPr/>
            <p:nvPr/>
          </p:nvSpPr>
          <p:spPr>
            <a:xfrm>
              <a:off x="10916816" y="6437150"/>
              <a:ext cx="1275184" cy="420849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2"/>
            <p:cNvSpPr txBox="1"/>
            <p:nvPr/>
          </p:nvSpPr>
          <p:spPr>
            <a:xfrm>
              <a:off x="10932794" y="6461760"/>
              <a:ext cx="1259206" cy="396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0" spc="6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스웨거 TTF"/>
                  <a:ea typeface="스웨거 TTF"/>
                </a:rPr>
                <a:t>62/75</a:t>
              </a:r>
              <a:endPara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1148</ep:Words>
  <ep:PresentationFormat>와이드스크린</ep:PresentationFormat>
  <ep:Paragraphs>307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2020-06-04T03:11:26.000</dcterms:created>
  <dc:creator>PPT PROJECT</dc:creator>
  <cp:lastModifiedBy>MASTER</cp:lastModifiedBy>
  <dcterms:modified xsi:type="dcterms:W3CDTF">2020-10-27T22:47:50.611</dcterms:modified>
  <cp:revision>32</cp:revision>
  <dc:title>PowerPoint 프레젠테이션</dc:title>
  <cp:version>1000.0000.01</cp:version>
</cp:coreProperties>
</file>